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309" r:id="rId3"/>
    <p:sldId id="307" r:id="rId4"/>
    <p:sldId id="316" r:id="rId5"/>
    <p:sldId id="310" r:id="rId6"/>
    <p:sldId id="311" r:id="rId7"/>
    <p:sldId id="312" r:id="rId8"/>
    <p:sldId id="313" r:id="rId9"/>
    <p:sldId id="314" r:id="rId10"/>
    <p:sldId id="315" r:id="rId11"/>
    <p:sldId id="296" r:id="rId12"/>
    <p:sldId id="297" r:id="rId13"/>
    <p:sldId id="298" r:id="rId14"/>
    <p:sldId id="258" r:id="rId15"/>
    <p:sldId id="295" r:id="rId16"/>
    <p:sldId id="260" r:id="rId17"/>
    <p:sldId id="261" r:id="rId18"/>
    <p:sldId id="300" r:id="rId19"/>
    <p:sldId id="303" r:id="rId20"/>
    <p:sldId id="301" r:id="rId21"/>
    <p:sldId id="304" r:id="rId22"/>
    <p:sldId id="302" r:id="rId23"/>
    <p:sldId id="306" r:id="rId24"/>
    <p:sldId id="305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swald" pitchFamily="2" charset="77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  <p:embeddedFont>
      <p:font typeface="Trebuchet MS" panose="020B0703020202090204" pitchFamily="34" charset="0"/>
      <p:regular r:id="rId37"/>
      <p:bold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74"/>
  </p:normalViewPr>
  <p:slideViewPr>
    <p:cSldViewPr snapToGrid="0">
      <p:cViewPr varScale="1">
        <p:scale>
          <a:sx n="112" d="100"/>
          <a:sy n="112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650416" y="590797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FOOD CONSUMPTION PATTERN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E3721-4E6C-3A86-8277-C59F53CCE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1" y="426791"/>
            <a:ext cx="1211580" cy="1211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85D69-D697-09A0-B4D2-D76C971FF7E7}"/>
              </a:ext>
            </a:extLst>
          </p:cNvPr>
          <p:cNvSpPr txBox="1"/>
          <p:nvPr/>
        </p:nvSpPr>
        <p:spPr>
          <a:xfrm>
            <a:off x="4629150" y="3086100"/>
            <a:ext cx="461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by: Priyanka Smart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Sanchal Sunil Dhurve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Prathyusha Vutukuri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Charmi Patel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Kapil Katrodiya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EB9D4-F516-7447-B9E0-9D65EE753F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3A3A6-68C7-155E-6B66-56FD6DECF6C6}"/>
              </a:ext>
            </a:extLst>
          </p:cNvPr>
          <p:cNvSpPr txBox="1"/>
          <p:nvPr/>
        </p:nvSpPr>
        <p:spPr>
          <a:xfrm>
            <a:off x="388620" y="1051560"/>
            <a:ext cx="79667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VIF values indicate that there is indeed multicollinearity between age, weight and daily calorie intake.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obtained values are greater than 10 which suggests that there is multicollinearity and needs to analyze. There can be several reasons for multicollinearity.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make difficult to analyze each predictor and it’s significant effect on the response variable.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concluded that both age weight together does not have significant effect on the response variable. The interaction term gives a high multicollinearity values indicating that  the simple linear regression model is more effective than the interaction term.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the interaction term, increases the error and prediction values also contain noises if not removed at the right time.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A1927-1B75-41BD-4071-FCE392559993}"/>
              </a:ext>
            </a:extLst>
          </p:cNvPr>
          <p:cNvSpPr txBox="1"/>
          <p:nvPr/>
        </p:nvSpPr>
        <p:spPr>
          <a:xfrm>
            <a:off x="560070" y="445770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Interpretation: </a:t>
            </a:r>
          </a:p>
        </p:txBody>
      </p:sp>
    </p:spTree>
    <p:extLst>
      <p:ext uri="{BB962C8B-B14F-4D97-AF65-F5344CB8AC3E}">
        <p14:creationId xmlns:p14="http://schemas.microsoft.com/office/powerpoint/2010/main" val="216403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0286D3-4F3D-7EDA-2A97-344C7689B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42662-74E7-5B77-3F9E-BB3B22031E7C}"/>
              </a:ext>
            </a:extLst>
          </p:cNvPr>
          <p:cNvSpPr txBox="1"/>
          <p:nvPr/>
        </p:nvSpPr>
        <p:spPr>
          <a:xfrm>
            <a:off x="457200" y="265285"/>
            <a:ext cx="7736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Q2. Is there a significant difference in daily calorie intake between different age groups?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14916-D3BE-DE93-B984-516BCFF7D787}"/>
              </a:ext>
            </a:extLst>
          </p:cNvPr>
          <p:cNvSpPr txBox="1"/>
          <p:nvPr/>
        </p:nvSpPr>
        <p:spPr>
          <a:xfrm>
            <a:off x="457200" y="1233388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/>
                <a:latin typeface="Calibri" panose="020F0502020204030204" pitchFamily="34" charset="0"/>
              </a:rPr>
              <a:t>Techniques: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</a:rPr>
              <a:t>1. </a:t>
            </a:r>
            <a:r>
              <a:rPr lang="en-US" b="1" dirty="0">
                <a:effectLst/>
                <a:latin typeface="Calibri" panose="020F0502020204030204" pitchFamily="34" charset="0"/>
              </a:rPr>
              <a:t>ANOVA</a:t>
            </a:r>
            <a:r>
              <a:rPr lang="en-US" dirty="0">
                <a:effectLst/>
                <a:latin typeface="Calibri" panose="020F0502020204030204" pitchFamily="34" charset="0"/>
              </a:rPr>
              <a:t>-Analysis of Variance</a:t>
            </a:r>
            <a:r>
              <a:rPr lang="en-US" b="1" dirty="0">
                <a:effectLst/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B17E9-551A-09C8-E745-9FB7DB27F2C1}"/>
              </a:ext>
            </a:extLst>
          </p:cNvPr>
          <p:cNvSpPr txBox="1"/>
          <p:nvPr/>
        </p:nvSpPr>
        <p:spPr>
          <a:xfrm>
            <a:off x="457200" y="689957"/>
            <a:ext cx="514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/>
                <a:latin typeface="Calibri" panose="020F0502020204030204" pitchFamily="34" charset="0"/>
              </a:rPr>
              <a:t>Variables used</a:t>
            </a:r>
            <a:r>
              <a:rPr lang="en-US" dirty="0">
                <a:effectLst/>
                <a:latin typeface="Calibri" panose="020F0502020204030204" pitchFamily="34" charset="0"/>
              </a:rPr>
              <a:t>: </a:t>
            </a:r>
          </a:p>
          <a:p>
            <a:r>
              <a:rPr lang="en-US" b="1" dirty="0">
                <a:effectLst/>
                <a:latin typeface="Calibri" panose="020F0502020204030204" pitchFamily="34" charset="0"/>
              </a:rPr>
              <a:t>Response variable- daily calorie intake, Independent variable- Age 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8B555-F3C0-26D9-D64A-38CAE6E8A67D}"/>
              </a:ext>
            </a:extLst>
          </p:cNvPr>
          <p:cNvSpPr txBox="1"/>
          <p:nvPr/>
        </p:nvSpPr>
        <p:spPr>
          <a:xfrm>
            <a:off x="457200" y="1637115"/>
            <a:ext cx="6357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anova_model &lt;- aov(Daily.Caloric.Intake ~ Age, data = daily_caloric_intake_dataset)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summary(anova_model)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C76EA-2FCA-2114-14E1-3AD89980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5093"/>
            <a:ext cx="5385292" cy="53446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E28DEA-1EFE-4234-F4D9-D42FB0A80E4B}"/>
              </a:ext>
            </a:extLst>
          </p:cNvPr>
          <p:cNvSpPr txBox="1"/>
          <p:nvPr/>
        </p:nvSpPr>
        <p:spPr>
          <a:xfrm>
            <a:off x="457200" y="2864318"/>
            <a:ext cx="80941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 Does Not Affect Calorie Intake Significantly: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High p-value (0.907): Shows no significant difference in calorie intake between age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Low F-value (0.014): Indicates age doesn't explain much of the variation in calorie intake.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result implies that Age does not have a substantial effect on Daily Caloric Intake in the dataset. The specific effect size (difference in means) is so small that it is not statistically significant.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6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3E0DE-098A-123B-3BD1-DF2A27617C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5A737-3079-1254-0899-2D985E9CB8F9}"/>
              </a:ext>
            </a:extLst>
          </p:cNvPr>
          <p:cNvSpPr txBox="1"/>
          <p:nvPr/>
        </p:nvSpPr>
        <p:spPr>
          <a:xfrm>
            <a:off x="372141" y="390500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2. Residual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2E4D4-E481-CA3C-0767-64D04EDB50A6}"/>
              </a:ext>
            </a:extLst>
          </p:cNvPr>
          <p:cNvSpPr txBox="1"/>
          <p:nvPr/>
        </p:nvSpPr>
        <p:spPr>
          <a:xfrm>
            <a:off x="149596" y="888961"/>
            <a:ext cx="4805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model2 &lt;- lm(Daily.Caloric.Intake ~ Age, data = daily_caloric_intake_dataset)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summary(model2)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residuals &lt;- model2$residuals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predicted_val = predict(model2)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plot(predicted_val, residuals, xlab = "Predicted Values", ylab = "Residuals", main = "Residuals vs Predicted Values")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D9EE-FAAD-2F6E-D067-920F6CE96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5"/>
          <a:stretch/>
        </p:blipFill>
        <p:spPr>
          <a:xfrm>
            <a:off x="4880344" y="688335"/>
            <a:ext cx="4225131" cy="376683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BC8AAA-50A0-754B-1702-B090949AE57F}"/>
              </a:ext>
            </a:extLst>
          </p:cNvPr>
          <p:cNvSpPr txBox="1"/>
          <p:nvPr/>
        </p:nvSpPr>
        <p:spPr>
          <a:xfrm>
            <a:off x="4955511" y="236611"/>
            <a:ext cx="166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summary(model2)</a:t>
            </a:r>
          </a:p>
        </p:txBody>
      </p:sp>
    </p:spTree>
    <p:extLst>
      <p:ext uri="{BB962C8B-B14F-4D97-AF65-F5344CB8AC3E}">
        <p14:creationId xmlns:p14="http://schemas.microsoft.com/office/powerpoint/2010/main" val="39320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4B0344-5DAF-4679-8C6E-70125ACD6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F66DC-FE27-11F4-5703-E40B6BF7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9" r="3321"/>
          <a:stretch/>
        </p:blipFill>
        <p:spPr>
          <a:xfrm>
            <a:off x="86656" y="489098"/>
            <a:ext cx="4772424" cy="33598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6B8637-F1C4-AE84-7EA6-F819497C9D7E}"/>
              </a:ext>
            </a:extLst>
          </p:cNvPr>
          <p:cNvSpPr txBox="1"/>
          <p:nvPr/>
        </p:nvSpPr>
        <p:spPr>
          <a:xfrm>
            <a:off x="5082363" y="489098"/>
            <a:ext cx="461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Interpretation: 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Random Distribution: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clear pattern, so the model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doesn't have bias.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Consistent Spread: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Errors are spread out evenly,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meaning the model's predictions are reliable.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No Clear Patterns: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model assumptions are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likely correct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4166F-0DDD-D8E4-EC75-79EE04902BE2}"/>
              </a:ext>
            </a:extLst>
          </p:cNvPr>
          <p:cNvSpPr txBox="1"/>
          <p:nvPr/>
        </p:nvSpPr>
        <p:spPr>
          <a:xfrm>
            <a:off x="5082363" y="2735867"/>
            <a:ext cx="4869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plot, it is difficult to detect any outliers.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80975"/>
            <a:ext cx="8174038" cy="8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Q3. Considering potential variations in the personalized food choices, how does gender affect the daily calorie intake?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05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0" y="669925"/>
            <a:ext cx="8174038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u="sng" dirty="0"/>
              <a:t>Variables used: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Response variable- daily calorie intake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Independent variable- Gender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u="sng" dirty="0"/>
              <a:t>Technique: </a:t>
            </a:r>
            <a:r>
              <a:rPr lang="en-US" sz="1400" b="1" dirty="0"/>
              <a:t>Simple Regression Analysis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model &lt;- lm (Daily.Caloric.Intake ~ Gender, data = daily_caloric_intake_dataset)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summary(mod1)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predictval 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predict(mod1)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residuals &lt;- mod1$residuals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hist(model$residuals, breaks = 100)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F7F6C-3EDB-70D3-CDDA-1B5BEF9BB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18A5F-3678-7D07-CE29-3C5A725C6AA0}"/>
              </a:ext>
            </a:extLst>
          </p:cNvPr>
          <p:cNvSpPr txBox="1"/>
          <p:nvPr/>
        </p:nvSpPr>
        <p:spPr>
          <a:xfrm>
            <a:off x="157486" y="377190"/>
            <a:ext cx="42550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Interpretation: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Adjusted R-squared: 0.455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p-value: &lt; 2.2e-16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very large F-statistic with a p-value less than 2.2e-16 indicates that the model is highly significant.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model indicates that gender is a significant predictor of daily caloric intake.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Males consume on average 301.537 more calories per day than females.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model explains 45.52% of the variance in daily caloric intake.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B3011-CA33-371D-D603-A4F33017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377190"/>
            <a:ext cx="4692964" cy="38519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612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24666" y="2190306"/>
            <a:ext cx="4837813" cy="2635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600" b="1" i="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 of the Histogram of Residuals</a:t>
            </a:r>
            <a:r>
              <a:rPr lang="en-US" sz="1600" b="1" i="0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400" b="1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Symmetry: </a:t>
            </a:r>
            <a:r>
              <a:rPr lang="en-US" sz="1400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histogram appears to be relatively </a:t>
            </a:r>
            <a:br>
              <a:rPr lang="en-US" sz="1400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symmetric around the center (mean residual close to zero).</a:t>
            </a:r>
          </a:p>
          <a:p>
            <a:pPr marL="0" indent="0" algn="l">
              <a:buNone/>
            </a:pPr>
            <a:r>
              <a:rPr lang="en-US" sz="1400" b="1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Center: </a:t>
            </a: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residuals are centered around zero. </a:t>
            </a:r>
          </a:p>
          <a:p>
            <a:pPr marL="0" indent="0" algn="l">
              <a:buNone/>
            </a:pPr>
            <a:r>
              <a:rPr lang="en-US" sz="1400" b="1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Spread: </a:t>
            </a: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residuals are spread out but have a higher </a:t>
            </a:r>
          </a:p>
          <a:p>
            <a:pPr marL="0" indent="0" algn="l">
              <a:buNone/>
            </a:pP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closer to the center (mean). </a:t>
            </a:r>
          </a:p>
          <a:p>
            <a:pPr marL="0" indent="0" algn="l">
              <a:buNone/>
            </a:pPr>
            <a:r>
              <a:rPr lang="en-US" sz="1400" b="1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Outliers: </a:t>
            </a: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some residuals beyond ±400, but they</a:t>
            </a:r>
          </a:p>
          <a:p>
            <a:pPr marL="0" indent="0" algn="l">
              <a:buNone/>
            </a:pP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relatively few. These points could be considered </a:t>
            </a:r>
          </a:p>
          <a:p>
            <a:pPr marL="0" indent="0" algn="l">
              <a:buNone/>
            </a:pP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outliers.</a:t>
            </a:r>
          </a:p>
          <a:p>
            <a:pPr marL="0" indent="0" algn="l">
              <a:buNone/>
            </a:pPr>
            <a:r>
              <a:rPr lang="en-US" sz="1400" b="1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Normality: </a:t>
            </a: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bell-shaped curve of the histogram </a:t>
            </a:r>
          </a:p>
          <a:p>
            <a:pPr marL="0" indent="0" algn="l">
              <a:buNone/>
            </a:pP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suggests that the residuals follow a normal distribution, </a:t>
            </a:r>
          </a:p>
          <a:p>
            <a:pPr marL="0" indent="0" algn="l">
              <a:buNone/>
            </a:pP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an important assumption in linear regression. </a:t>
            </a:r>
          </a:p>
          <a:p>
            <a:pPr marL="0" indent="0" algn="l">
              <a:buNone/>
            </a:pP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simple regression analysis, checking for multicollinearity</a:t>
            </a:r>
          </a:p>
          <a:p>
            <a:pPr marL="0" indent="0" algn="l">
              <a:buNone/>
            </a:pPr>
            <a:r>
              <a:rPr lang="en-US" sz="140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not be done since there is only one predictor variable.</a:t>
            </a:r>
          </a:p>
          <a:p>
            <a:pPr marL="0" indent="0" algn="l">
              <a:buNone/>
            </a:pPr>
            <a:endParaRPr lang="en-US" sz="1600" i="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1" i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1" i="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1" i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1" i="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1" i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38F53-564C-5F3A-5875-533C3C3B2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12463" r="5729" b="58"/>
          <a:stretch/>
        </p:blipFill>
        <p:spPr>
          <a:xfrm>
            <a:off x="4997301" y="95693"/>
            <a:ext cx="3880883" cy="410199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353B66-1B17-3201-5C2D-0048CA49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0" y="0"/>
            <a:ext cx="8365388" cy="988828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Q4. Are there interaction effects between certain independent variables (e.g., dietary preference, exercise frequency, location, eating disorder habits) on daily caloric intake? </a:t>
            </a:r>
            <a:br>
              <a:rPr lang="en-US" dirty="0"/>
            </a:br>
            <a:endParaRPr lang="en-US"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0" y="754380"/>
            <a:ext cx="8694997" cy="343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indent="0">
              <a:buNone/>
            </a:pPr>
            <a:r>
              <a:rPr lang="en-US" sz="1400" b="1" u="sng" dirty="0"/>
              <a:t>Variables Used:</a:t>
            </a:r>
          </a:p>
          <a:p>
            <a:pPr marL="571500" lvl="1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Response Variable- Daily Caloric Intake</a:t>
            </a:r>
          </a:p>
          <a:p>
            <a:pPr marL="571500" lvl="1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Independent Variables- Dietary Preference, Exercise Frequency, Location, Eating Disorder Habits</a:t>
            </a:r>
          </a:p>
          <a:p>
            <a:pPr marL="571500" lvl="1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Techniques:</a:t>
            </a:r>
          </a:p>
          <a:p>
            <a:pPr marL="571500" lvl="1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1. Backward Selection</a:t>
            </a:r>
          </a:p>
          <a:p>
            <a:pPr marL="571500" lvl="1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 library(MASS)</a:t>
            </a:r>
          </a:p>
          <a:p>
            <a:pPr marL="571500" lvl="1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 mod3 &lt;- lm(Daily.Caloric.Intake Dietary.Preference + Exercise.Frequency + Location+  Eating.Disorder.Habit, data= daily_caloric_intake_dataset)</a:t>
            </a:r>
          </a:p>
          <a:p>
            <a:pPr marL="571500" lvl="1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 summary(mod3)</a:t>
            </a:r>
          </a:p>
          <a:p>
            <a:pPr marL="571500" lvl="1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 step &lt;- stepAIC(mod3, direction = "backward")</a:t>
            </a:r>
          </a:p>
          <a:p>
            <a:pPr marL="571500" lvl="1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 summary(step)</a:t>
            </a:r>
          </a:p>
          <a:p>
            <a:pPr marL="571500" lvl="1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 step$anova</a:t>
            </a:r>
          </a:p>
          <a:p>
            <a:pPr marL="571500" lvl="1" indent="0">
              <a:buNone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7E9CF-F8BF-5CC1-E90D-427E0344E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65F5D-8126-9DA3-22B1-A69DB0FDC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5"/>
          <a:stretch/>
        </p:blipFill>
        <p:spPr>
          <a:xfrm>
            <a:off x="103138" y="764217"/>
            <a:ext cx="4468862" cy="361506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50050E-35AE-6FB1-0195-FCF14861956C}"/>
              </a:ext>
            </a:extLst>
          </p:cNvPr>
          <p:cNvSpPr txBox="1"/>
          <p:nvPr/>
        </p:nvSpPr>
        <p:spPr>
          <a:xfrm>
            <a:off x="393406" y="336690"/>
            <a:ext cx="294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summary(mod3)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799BB-8ADE-DC06-96F6-BBD11B5CB3D1}"/>
              </a:ext>
            </a:extLst>
          </p:cNvPr>
          <p:cNvSpPr txBox="1"/>
          <p:nvPr/>
        </p:nvSpPr>
        <p:spPr>
          <a:xfrm>
            <a:off x="4652010" y="798354"/>
            <a:ext cx="48758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Performance: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R-squared: 0.335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Adjusted R-squared: 0.333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F-statistic: 167.3 (p &lt; 0.05)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310B7-8C81-AB3D-9D6E-A981E06A1D1E}"/>
              </a:ext>
            </a:extLst>
          </p:cNvPr>
          <p:cNvSpPr txBox="1"/>
          <p:nvPr/>
        </p:nvSpPr>
        <p:spPr>
          <a:xfrm>
            <a:off x="4772954" y="35039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47312-CC7A-1CDF-E611-3614C6DBDA20}"/>
              </a:ext>
            </a:extLst>
          </p:cNvPr>
          <p:cNvSpPr txBox="1"/>
          <p:nvPr/>
        </p:nvSpPr>
        <p:spPr>
          <a:xfrm>
            <a:off x="4772954" y="182631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initial regression analysis reveals that being vegetarian and having low or medium exercise frequency significantly reduce daily caloric intake, while location and eating disorder habits show no significant effect.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model explains 33.5% of the variance in daily caloric intake (R-squared = 0.335) and is statistically significant (F-statistic = 167.3, p &lt; 2.2e-16).</a:t>
            </a:r>
          </a:p>
        </p:txBody>
      </p:sp>
    </p:spTree>
    <p:extLst>
      <p:ext uri="{BB962C8B-B14F-4D97-AF65-F5344CB8AC3E}">
        <p14:creationId xmlns:p14="http://schemas.microsoft.com/office/powerpoint/2010/main" val="107213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FC0E3-2D5F-1935-53F6-62B85CD0AA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C1411-C33C-4496-7FCC-D4FFFEFC1CA4}"/>
              </a:ext>
            </a:extLst>
          </p:cNvPr>
          <p:cNvSpPr txBox="1"/>
          <p:nvPr/>
        </p:nvSpPr>
        <p:spPr>
          <a:xfrm>
            <a:off x="382772" y="244833"/>
            <a:ext cx="461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 step &lt;- stepAIC(mod3, direction = "backward")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C9282-40C2-AC5C-935F-16CE32B19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8" r="21246"/>
          <a:stretch/>
        </p:blipFill>
        <p:spPr>
          <a:xfrm>
            <a:off x="382772" y="637670"/>
            <a:ext cx="4540102" cy="36492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798DE2-8701-0CB5-318C-98723F37BE39}"/>
              </a:ext>
            </a:extLst>
          </p:cNvPr>
          <p:cNvSpPr txBox="1"/>
          <p:nvPr/>
        </p:nvSpPr>
        <p:spPr>
          <a:xfrm>
            <a:off x="4823460" y="822960"/>
            <a:ext cx="3937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Interpretation: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Lower AIC indicates a better balance between model fit and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2583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1F7A3-D0D7-03E0-8254-B59F4A8F6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3C70C-1D47-AB76-53DE-A86492EF669F}"/>
              </a:ext>
            </a:extLst>
          </p:cNvPr>
          <p:cNvSpPr txBox="1"/>
          <p:nvPr/>
        </p:nvSpPr>
        <p:spPr>
          <a:xfrm>
            <a:off x="694593" y="422032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>
                <a:latin typeface="Trebuchet MS" panose="020B0703020202090204" pitchFamily="34" charset="0"/>
                <a:cs typeface="Calibri" panose="020F0502020204030204" pitchFamily="34" charset="0"/>
              </a:rPr>
              <a:t>CONTENT </a:t>
            </a:r>
            <a:r>
              <a:rPr lang="en-US" sz="4400" dirty="0">
                <a:latin typeface="Trebuchet MS" panose="020B070302020209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7DB80-D9DF-5D87-1F59-2F534F75B414}"/>
              </a:ext>
            </a:extLst>
          </p:cNvPr>
          <p:cNvSpPr txBox="1"/>
          <p:nvPr/>
        </p:nvSpPr>
        <p:spPr>
          <a:xfrm>
            <a:off x="509954" y="1477108"/>
            <a:ext cx="3913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Overview of Questions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10B37-5E4D-AB93-1318-1D33BB6A9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1439E-29FE-F8D3-CB28-1E95ABF2D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09"/>
          <a:stretch/>
        </p:blipFill>
        <p:spPr>
          <a:xfrm>
            <a:off x="414671" y="688462"/>
            <a:ext cx="4352722" cy="361506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86324-3E9D-A292-B941-59A7FDF5DCA4}"/>
              </a:ext>
            </a:extLst>
          </p:cNvPr>
          <p:cNvSpPr txBox="1"/>
          <p:nvPr/>
        </p:nvSpPr>
        <p:spPr>
          <a:xfrm>
            <a:off x="116959" y="284992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 (step)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70BFE-ABA9-6CAE-910C-EACBA808533F}"/>
              </a:ext>
            </a:extLst>
          </p:cNvPr>
          <p:cNvSpPr txBox="1"/>
          <p:nvPr/>
        </p:nvSpPr>
        <p:spPr>
          <a:xfrm>
            <a:off x="4926330" y="688462"/>
            <a:ext cx="3630445" cy="1351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Performance: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R-squared: 0.334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Adjusted R-squared: 0.333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F-statistic: 334.1 (p &lt; 0.05)</a:t>
            </a:r>
          </a:p>
        </p:txBody>
      </p:sp>
    </p:spTree>
    <p:extLst>
      <p:ext uri="{BB962C8B-B14F-4D97-AF65-F5344CB8AC3E}">
        <p14:creationId xmlns:p14="http://schemas.microsoft.com/office/powerpoint/2010/main" val="39884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F2105F-8EFC-44A4-09D7-B99459DF89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C06C0-EFC8-A243-D9B4-39F9C776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5"/>
          <a:stretch/>
        </p:blipFill>
        <p:spPr>
          <a:xfrm>
            <a:off x="414670" y="1092498"/>
            <a:ext cx="4572000" cy="269269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2B159-84D2-6CF9-671F-71626A3BBE67}"/>
              </a:ext>
            </a:extLst>
          </p:cNvPr>
          <p:cNvSpPr txBox="1"/>
          <p:nvPr/>
        </p:nvSpPr>
        <p:spPr>
          <a:xfrm>
            <a:off x="372140" y="574443"/>
            <a:ext cx="461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step$anova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43E1A-8B11-3AB4-309E-D6FA99B9FFF6}"/>
              </a:ext>
            </a:extLst>
          </p:cNvPr>
          <p:cNvSpPr txBox="1"/>
          <p:nvPr/>
        </p:nvSpPr>
        <p:spPr>
          <a:xfrm>
            <a:off x="5088465" y="1092498"/>
            <a:ext cx="405553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AIC Comparison: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 Model AIC: 20834.6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Model AIC: 20830.62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973F4-627F-C23F-E63A-931DF88FC54E}"/>
              </a:ext>
            </a:extLst>
          </p:cNvPr>
          <p:cNvSpPr txBox="1"/>
          <p:nvPr/>
        </p:nvSpPr>
        <p:spPr>
          <a:xfrm>
            <a:off x="4253024" y="2424223"/>
            <a:ext cx="4614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The final model exhibits improved </a:t>
            </a:r>
          </a:p>
          <a:p>
            <a:pPr marL="914400"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efficiency with a lower AIC.</a:t>
            </a:r>
          </a:p>
        </p:txBody>
      </p:sp>
    </p:spTree>
    <p:extLst>
      <p:ext uri="{BB962C8B-B14F-4D97-AF65-F5344CB8AC3E}">
        <p14:creationId xmlns:p14="http://schemas.microsoft.com/office/powerpoint/2010/main" val="1154898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AC31F-A9E3-41C3-49CD-B7FE0CEFD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23BBF-A9E3-CA4D-E3EA-5FDF43525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5" y="395824"/>
            <a:ext cx="5638143" cy="90196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EEC151-63EF-D079-6046-D16669FA51EC}"/>
              </a:ext>
            </a:extLst>
          </p:cNvPr>
          <p:cNvSpPr txBox="1"/>
          <p:nvPr/>
        </p:nvSpPr>
        <p:spPr>
          <a:xfrm>
            <a:off x="361281" y="246392"/>
            <a:ext cx="4660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43660" algn="l"/>
              </a:tabLst>
            </a:pPr>
            <a:r>
              <a:rPr lang="en-US" sz="1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multicollinearity:</a:t>
            </a:r>
            <a:endParaRPr lang="en-US" sz="1600" b="1" u="sng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4366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4366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vif_values &lt;- vif(mod3)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4366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print(vif_values)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FDB2-B5E7-BAB5-B969-FD5F1BEE0EB2}"/>
              </a:ext>
            </a:extLst>
          </p:cNvPr>
          <p:cNvSpPr txBox="1"/>
          <p:nvPr/>
        </p:nvSpPr>
        <p:spPr>
          <a:xfrm>
            <a:off x="-781493" y="1364295"/>
            <a:ext cx="46145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VIF Values: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Dietary Preference: 1.0019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Exercise Frequency: 1.0018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Location: 1.0023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Eating Disorder Habit: 1.0014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VIF values are close to 1, indicating low multicollinearity.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CAC33-8BF3-F52B-D2E2-E1C7CC9C8EF1}"/>
              </a:ext>
            </a:extLst>
          </p:cNvPr>
          <p:cNvSpPr txBox="1"/>
          <p:nvPr/>
        </p:nvSpPr>
        <p:spPr>
          <a:xfrm>
            <a:off x="98895" y="3180177"/>
            <a:ext cx="86410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 </a:t>
            </a:r>
            <a:r>
              <a:rPr lang="en-US" b="1" dirty="0"/>
              <a:t>Conclusion: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significant multicollinearity observed among predictor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final model achieves a better balance between fit and complexity, as indicated by the lower AIC.</a:t>
            </a:r>
          </a:p>
        </p:txBody>
      </p:sp>
    </p:spTree>
    <p:extLst>
      <p:ext uri="{BB962C8B-B14F-4D97-AF65-F5344CB8AC3E}">
        <p14:creationId xmlns:p14="http://schemas.microsoft.com/office/powerpoint/2010/main" val="244159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68690-18D1-07C8-F3BD-D3AF7D6BAD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627F3-945C-6478-AE59-9BCEF9AE2B81}"/>
              </a:ext>
            </a:extLst>
          </p:cNvPr>
          <p:cNvSpPr txBox="1"/>
          <p:nvPr/>
        </p:nvSpPr>
        <p:spPr>
          <a:xfrm>
            <a:off x="218751" y="273937"/>
            <a:ext cx="8612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/>
                <a:latin typeface="Calibri" panose="020F0502020204030204" pitchFamily="34" charset="0"/>
              </a:rPr>
              <a:t>Q5. What can we interpret about all the independent variables having an influence on the daily calorie intake and individuals’ food preferences? 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A95BA-38CE-ED87-18F4-17ADAE80FA85}"/>
              </a:ext>
            </a:extLst>
          </p:cNvPr>
          <p:cNvSpPr txBox="1"/>
          <p:nvPr/>
        </p:nvSpPr>
        <p:spPr>
          <a:xfrm>
            <a:off x="385037" y="1072741"/>
            <a:ext cx="83739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per the final results, we can conclude that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 and weight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have a significant effect on the response variable. However, the interaction term does not provide accurate result and affecting the overall model performance, so instead of considering a together effect of age and weight, the individual effect can be considered to get a better performance of the model.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model indicates that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significant predictor of daily caloric intake. Males consume on average 301.537 more calories per day than females.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performing the backward selection technique, the final model consists of 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dietary preference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exercise frequency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, thereby being significant.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T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he independent variables gender, dietary preference and exercise frequency have the most effect on the daily calorie intake in a person's body. The daily calorie intake differs for male and female which can be further assessed. Exercise frequency and dietary preference also affects the daily calorie intake.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findings may provide tailored dietary recommendations and emphasize the significance of taking consideration a variety of factors when determining an individual's daily caloric needs.</a:t>
            </a:r>
            <a:endParaRPr lang="en-US" sz="14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1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3CDB76-15BD-1847-DD1F-C2461C46C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DE953-28BB-C292-FE7A-C91163B14D3D}"/>
              </a:ext>
            </a:extLst>
          </p:cNvPr>
          <p:cNvSpPr txBox="1"/>
          <p:nvPr/>
        </p:nvSpPr>
        <p:spPr>
          <a:xfrm>
            <a:off x="1376916" y="1629060"/>
            <a:ext cx="6390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267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40137-34E2-6848-6602-154028041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C172C-F705-A388-B42D-864FE7BE5B38}"/>
              </a:ext>
            </a:extLst>
          </p:cNvPr>
          <p:cNvSpPr txBox="1"/>
          <p:nvPr/>
        </p:nvSpPr>
        <p:spPr>
          <a:xfrm>
            <a:off x="500799" y="268051"/>
            <a:ext cx="805597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identify trends and patterns in daily calorie intake.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To determine the impact of various factors on individuals' health and well-being.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491BA-F194-31C8-DAC3-2E63FABEE1A6}"/>
              </a:ext>
            </a:extLst>
          </p:cNvPr>
          <p:cNvSpPr txBox="1"/>
          <p:nvPr/>
        </p:nvSpPr>
        <p:spPr>
          <a:xfrm>
            <a:off x="587225" y="1068270"/>
            <a:ext cx="79695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 (response variable) - daily calorie intake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list of independent variables is: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Age of the individual (Range – 18-60 in years).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Gender of the individual (Male/Female). 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(in kilograms) 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Dietary Preference: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Dietary preference of the individual (Vegetarian/Non-vegetarian/Vegan).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Exercise Frequency: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Frequency of exercise per week (Low/Medium/High). 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Eating disorder habits: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People having eating disorder habits (binge eating/ restrictive eating/no)  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People residing in various cities in Illinois state.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sample size (n) is 2000.</a:t>
            </a:r>
          </a:p>
        </p:txBody>
      </p:sp>
    </p:spTree>
    <p:extLst>
      <p:ext uri="{BB962C8B-B14F-4D97-AF65-F5344CB8AC3E}">
        <p14:creationId xmlns:p14="http://schemas.microsoft.com/office/powerpoint/2010/main" val="68703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06672-73B4-53DD-AC09-2854E878D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80313-2DE3-7971-2A52-9FE49676F0F5}"/>
              </a:ext>
            </a:extLst>
          </p:cNvPr>
          <p:cNvSpPr txBox="1"/>
          <p:nvPr/>
        </p:nvSpPr>
        <p:spPr>
          <a:xfrm>
            <a:off x="582930" y="1091774"/>
            <a:ext cx="74066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1.How does weight depend upon the calorie intake based upon age? </a:t>
            </a:r>
          </a:p>
          <a:p>
            <a:endParaRPr lang="en-US" dirty="0"/>
          </a:p>
          <a:p>
            <a:r>
              <a:rPr lang="en-US" dirty="0"/>
              <a:t>2. Is there a significant difference in daily calorie intake between different age groups? </a:t>
            </a:r>
          </a:p>
          <a:p>
            <a:endParaRPr lang="en-US" dirty="0"/>
          </a:p>
          <a:p>
            <a:r>
              <a:rPr lang="en-US" dirty="0"/>
              <a:t>3. Considering potential variations in the personalized food choices, how does gender affect daily calorie intake? </a:t>
            </a:r>
          </a:p>
          <a:p>
            <a:endParaRPr lang="en-US" dirty="0"/>
          </a:p>
          <a:p>
            <a:r>
              <a:rPr lang="en-US" dirty="0"/>
              <a:t>4. Are there interaction effects between certain independent variables (e.g. dietary preference, exercise frequency, location, eating disorder habits such as binge-eating or restrictive eating patterns) on daily caloric intake?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5. What can we interpret about all the independent variables having an influence on the daily calorie intake and individuals’ food preferences?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47E79-314C-942C-5CE2-2AA037FFA040}"/>
              </a:ext>
            </a:extLst>
          </p:cNvPr>
          <p:cNvSpPr txBox="1"/>
          <p:nvPr/>
        </p:nvSpPr>
        <p:spPr>
          <a:xfrm>
            <a:off x="662940" y="537210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Overview of Questions: </a:t>
            </a:r>
          </a:p>
        </p:txBody>
      </p:sp>
    </p:spTree>
    <p:extLst>
      <p:ext uri="{BB962C8B-B14F-4D97-AF65-F5344CB8AC3E}">
        <p14:creationId xmlns:p14="http://schemas.microsoft.com/office/powerpoint/2010/main" val="160225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C1ED-244B-2B7E-5B57-EDDDCF996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C438F-4635-3121-5749-6A088A17B077}"/>
              </a:ext>
            </a:extLst>
          </p:cNvPr>
          <p:cNvSpPr txBox="1"/>
          <p:nvPr/>
        </p:nvSpPr>
        <p:spPr>
          <a:xfrm>
            <a:off x="377190" y="457200"/>
            <a:ext cx="729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Q1) How does weight depend upon the calorie intake based upon age?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9A17C-EDF6-B91D-7C0B-F9DBA7DC012A}"/>
              </a:ext>
            </a:extLst>
          </p:cNvPr>
          <p:cNvSpPr txBox="1"/>
          <p:nvPr/>
        </p:nvSpPr>
        <p:spPr>
          <a:xfrm>
            <a:off x="354468" y="990571"/>
            <a:ext cx="7071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/>
                <a:latin typeface="Calibri" panose="020F0502020204030204" pitchFamily="34" charset="0"/>
              </a:rPr>
              <a:t>Variables used</a:t>
            </a:r>
            <a:r>
              <a:rPr lang="en-US" b="1" dirty="0">
                <a:effectLst/>
                <a:latin typeface="Calibri" panose="020F0502020204030204" pitchFamily="34" charset="0"/>
              </a:rPr>
              <a:t>: Response variable- daily calorie intake, independent variables- Weight, Age. 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ADEB6-9FBD-8367-776A-A50B6929D559}"/>
              </a:ext>
            </a:extLst>
          </p:cNvPr>
          <p:cNvSpPr txBox="1"/>
          <p:nvPr/>
        </p:nvSpPr>
        <p:spPr>
          <a:xfrm>
            <a:off x="377190" y="1295103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/>
                <a:latin typeface="Calibri" panose="020F0502020204030204" pitchFamily="34" charset="0"/>
              </a:rPr>
              <a:t>Techniques</a:t>
            </a:r>
            <a:r>
              <a:rPr lang="en-US" b="1" dirty="0">
                <a:effectLst/>
                <a:latin typeface="Calibri" panose="020F0502020204030204" pitchFamily="34" charset="0"/>
              </a:rPr>
              <a:t>: Linear Regression Analysis </a:t>
            </a:r>
            <a:r>
              <a:rPr lang="en-US" b="1" dirty="0">
                <a:latin typeface="Calibri" panose="020F0502020204030204" pitchFamily="34" charset="0"/>
              </a:rPr>
              <a:t>with</a:t>
            </a:r>
            <a:r>
              <a:rPr lang="en-US" b="1" dirty="0">
                <a:effectLst/>
                <a:latin typeface="Calibri" panose="020F0502020204030204" pitchFamily="34" charset="0"/>
              </a:rPr>
              <a:t> Interaction term.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70F44-1FFA-F3F3-D66F-CCFA06F48B22}"/>
              </a:ext>
            </a:extLst>
          </p:cNvPr>
          <p:cNvSpPr txBox="1"/>
          <p:nvPr/>
        </p:nvSpPr>
        <p:spPr>
          <a:xfrm>
            <a:off x="354468" y="1628985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Interaction term- ageweight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61155-7A0B-7565-3789-9AEBD6144187}"/>
              </a:ext>
            </a:extLst>
          </p:cNvPr>
          <p:cNvSpPr txBox="1"/>
          <p:nvPr/>
        </p:nvSpPr>
        <p:spPr>
          <a:xfrm>
            <a:off x="377189" y="2131579"/>
            <a:ext cx="81795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daily_caloric_intake_dataset $ ageweight &lt;-daily_caloric_intake_dataset$Age*daily_caloric_intake_dataset$Weight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mod1 &lt;- lm(Daily.Caloric.Intake~ageweight, data = daily_caloric_intake_dataset)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summary(mod1)</a:t>
            </a:r>
          </a:p>
        </p:txBody>
      </p:sp>
    </p:spTree>
    <p:extLst>
      <p:ext uri="{BB962C8B-B14F-4D97-AF65-F5344CB8AC3E}">
        <p14:creationId xmlns:p14="http://schemas.microsoft.com/office/powerpoint/2010/main" val="3641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7CBEE-B31D-6702-3C9B-46B758C149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7E95F-22F7-55A5-2231-3797F28E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34" y="502127"/>
            <a:ext cx="5052274" cy="388699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3904A-9821-2619-BD6B-96DC38259ECD}"/>
              </a:ext>
            </a:extLst>
          </p:cNvPr>
          <p:cNvSpPr txBox="1"/>
          <p:nvPr/>
        </p:nvSpPr>
        <p:spPr>
          <a:xfrm>
            <a:off x="3657600" y="182880"/>
            <a:ext cx="1399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summary(mod1)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7DB8-5D19-8E31-8EA2-80FA67D59CDE}"/>
              </a:ext>
            </a:extLst>
          </p:cNvPr>
          <p:cNvSpPr txBox="1"/>
          <p:nvPr/>
        </p:nvSpPr>
        <p:spPr>
          <a:xfrm>
            <a:off x="0" y="1146870"/>
            <a:ext cx="34747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Adjusted R squared value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-0.00037  The predictor does not improve the model 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F-statistic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0.243 and p-value is 0.622- not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interaction term does not have significant effect on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84452-8C23-B134-7EA5-F2CF163F01A3}"/>
              </a:ext>
            </a:extLst>
          </p:cNvPr>
          <p:cNvSpPr txBox="1"/>
          <p:nvPr/>
        </p:nvSpPr>
        <p:spPr>
          <a:xfrm>
            <a:off x="205740" y="673537"/>
            <a:ext cx="153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Interpretation:</a:t>
            </a:r>
          </a:p>
        </p:txBody>
      </p:sp>
    </p:spTree>
    <p:extLst>
      <p:ext uri="{BB962C8B-B14F-4D97-AF65-F5344CB8AC3E}">
        <p14:creationId xmlns:p14="http://schemas.microsoft.com/office/powerpoint/2010/main" val="358786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3BEC1-7EE0-161B-10F0-B6EB8A3FF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Content Placeholder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F2C8721-8DF8-519E-9BC7-1102EE777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1"/>
          <a:stretch/>
        </p:blipFill>
        <p:spPr>
          <a:xfrm>
            <a:off x="4206239" y="502920"/>
            <a:ext cx="4899235" cy="389800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69055-2E92-C769-4D79-916156782D6E}"/>
              </a:ext>
            </a:extLst>
          </p:cNvPr>
          <p:cNvSpPr txBox="1"/>
          <p:nvPr/>
        </p:nvSpPr>
        <p:spPr>
          <a:xfrm>
            <a:off x="0" y="567079"/>
            <a:ext cx="4617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plot(daily_caloric_intake_dataset$Daily.Caloric.Intake, daily_caloric_intake_dataset$ageweight)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24F60-B0FE-703A-47AE-0755D3940EB1}"/>
              </a:ext>
            </a:extLst>
          </p:cNvPr>
          <p:cNvSpPr txBox="1"/>
          <p:nvPr/>
        </p:nvSpPr>
        <p:spPr>
          <a:xfrm>
            <a:off x="0" y="1476375"/>
            <a:ext cx="355049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plot is between response variable and the interaction term.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analyzing the module, it is observed that it is not a significant model and needs more analysis. The plot is randomly scattered across the horizontal and vertical axis.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4EAE8-4D2C-FA51-24B7-1C222D093E83}"/>
              </a:ext>
            </a:extLst>
          </p:cNvPr>
          <p:cNvSpPr txBox="1"/>
          <p:nvPr/>
        </p:nvSpPr>
        <p:spPr>
          <a:xfrm>
            <a:off x="0" y="2858200"/>
            <a:ext cx="38248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Further analysis can be performed by applying the residual analysis to the model with respect to the predicted values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8BD40-91F6-B217-4D63-2323D2D264A5}"/>
              </a:ext>
            </a:extLst>
          </p:cNvPr>
          <p:cNvSpPr txBox="1"/>
          <p:nvPr/>
        </p:nvSpPr>
        <p:spPr>
          <a:xfrm>
            <a:off x="38526" y="119643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</a:t>
            </a:r>
          </a:p>
        </p:txBody>
      </p:sp>
    </p:spTree>
    <p:extLst>
      <p:ext uri="{BB962C8B-B14F-4D97-AF65-F5344CB8AC3E}">
        <p14:creationId xmlns:p14="http://schemas.microsoft.com/office/powerpoint/2010/main" val="237085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AF57F-C1F3-2BE8-83D0-813D6D291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Content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6ADC6ECA-1E41-B64E-803F-BB19CE0EF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3"/>
          <a:stretch/>
        </p:blipFill>
        <p:spPr>
          <a:xfrm>
            <a:off x="4464894" y="188238"/>
            <a:ext cx="4541945" cy="356615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2A2BE-1887-1B36-D8A2-01B01CC52D6E}"/>
              </a:ext>
            </a:extLst>
          </p:cNvPr>
          <p:cNvSpPr txBox="1"/>
          <p:nvPr/>
        </p:nvSpPr>
        <p:spPr>
          <a:xfrm>
            <a:off x="137160" y="515362"/>
            <a:ext cx="46177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predictval = predict(mod1)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residuals &lt;- mod1$residuals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plot(predictval, residuals, xlab = "Predicted Values",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ylab = "Residuals", main = "Residuals vs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Values")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167EC-F38F-E1A1-D4A6-285EEED2F3A7}"/>
              </a:ext>
            </a:extLst>
          </p:cNvPr>
          <p:cNvSpPr txBox="1"/>
          <p:nvPr/>
        </p:nvSpPr>
        <p:spPr>
          <a:xfrm>
            <a:off x="137160" y="176808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Residual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2E68B-3694-8D49-014A-4E8B19C6C2E6}"/>
              </a:ext>
            </a:extLst>
          </p:cNvPr>
          <p:cNvSpPr txBox="1"/>
          <p:nvPr/>
        </p:nvSpPr>
        <p:spPr>
          <a:xfrm>
            <a:off x="137159" y="1684913"/>
            <a:ext cx="43277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residuals are randomly scattered around the horizontal axis in  indicating asymmetric.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spread of residuals is consistent with respect to the predicted values which suggests that the variance is constant.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seems to be no curve or bell-shaped obtained indicating that the residual plot does not follow any specific trend and likely satisfies the linearity assumption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46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F1042-14C5-42B6-41EF-C33BA73D38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BE209-83A3-29F4-3D45-65E247F71E2E}"/>
              </a:ext>
            </a:extLst>
          </p:cNvPr>
          <p:cNvSpPr txBox="1"/>
          <p:nvPr/>
        </p:nvSpPr>
        <p:spPr>
          <a:xfrm>
            <a:off x="148590" y="673537"/>
            <a:ext cx="4549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mod4 &lt;- lm(Daily.Caloric.Intake~ Age+ Weight+ ageweight, data = daily_caloric_intake_dataset)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summary(mod4)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B0C10-B47E-D38B-B8C0-609CA66503A5}"/>
              </a:ext>
            </a:extLst>
          </p:cNvPr>
          <p:cNvSpPr txBox="1"/>
          <p:nvPr/>
        </p:nvSpPr>
        <p:spPr>
          <a:xfrm>
            <a:off x="182880" y="365760"/>
            <a:ext cx="225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Check for multicollinearity: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4BD3A-7379-11FB-E644-0A0664F0E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12"/>
          <a:stretch/>
        </p:blipFill>
        <p:spPr>
          <a:xfrm>
            <a:off x="4572000" y="519648"/>
            <a:ext cx="4423410" cy="391254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09C94-21E3-523B-779A-E26CC3DF3A78}"/>
              </a:ext>
            </a:extLst>
          </p:cNvPr>
          <p:cNvSpPr txBox="1"/>
          <p:nvPr/>
        </p:nvSpPr>
        <p:spPr>
          <a:xfrm>
            <a:off x="148590" y="1458368"/>
            <a:ext cx="4617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vif_val &lt;- vif(mod4)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print(vif_val)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19850-D687-F693-EEB8-26AF18A4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2084221"/>
            <a:ext cx="3108959" cy="52322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D63AA0-219C-3ED2-7E74-285057F10C9C}"/>
              </a:ext>
            </a:extLst>
          </p:cNvPr>
          <p:cNvSpPr txBox="1"/>
          <p:nvPr/>
        </p:nvSpPr>
        <p:spPr>
          <a:xfrm>
            <a:off x="4526280" y="137770"/>
            <a:ext cx="4617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summary(mod4)</a:t>
            </a:r>
          </a:p>
        </p:txBody>
      </p:sp>
    </p:spTree>
    <p:extLst>
      <p:ext uri="{BB962C8B-B14F-4D97-AF65-F5344CB8AC3E}">
        <p14:creationId xmlns:p14="http://schemas.microsoft.com/office/powerpoint/2010/main" val="376922299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8324A"/>
    </a:dk1>
    <a:lt1>
      <a:srgbClr val="FFFFFF"/>
    </a:lt1>
    <a:dk2>
      <a:srgbClr val="707685"/>
    </a:dk2>
    <a:lt2>
      <a:srgbClr val="E5E5E5"/>
    </a:lt2>
    <a:accent1>
      <a:srgbClr val="00CEF6"/>
    </a:accent1>
    <a:accent2>
      <a:srgbClr val="3C78D8"/>
    </a:accent2>
    <a:accent3>
      <a:srgbClr val="00A7C8"/>
    </a:accent3>
    <a:accent4>
      <a:srgbClr val="8EC400"/>
    </a:accent4>
    <a:accent5>
      <a:srgbClr val="AFF000"/>
    </a:accent5>
    <a:accent6>
      <a:srgbClr val="7F7F7F"/>
    </a:accent6>
    <a:hlink>
      <a:srgbClr val="28324A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1993</Words>
  <Application>Microsoft Macintosh PowerPoint</Application>
  <PresentationFormat>On-screen Show (16:9)</PresentationFormat>
  <Paragraphs>226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Source Sans Pro</vt:lpstr>
      <vt:lpstr>Oswald</vt:lpstr>
      <vt:lpstr>Arial</vt:lpstr>
      <vt:lpstr>Times New Roman</vt:lpstr>
      <vt:lpstr>Trebuchet MS</vt:lpstr>
      <vt:lpstr>Calibri</vt:lpstr>
      <vt:lpstr>Wingdings</vt:lpstr>
      <vt:lpstr>Quince template</vt:lpstr>
      <vt:lpstr>FOOD CONSUMPTION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Q3. Considering potential variations in the personalized food choices, how does gender affect the daily calorie intake?  </vt:lpstr>
      <vt:lpstr>PowerPoint Presentation</vt:lpstr>
      <vt:lpstr>PowerPoint Presentation</vt:lpstr>
      <vt:lpstr>Q4. Are there interaction effects between certain independent variables (e.g., dietary preference, exercise frequency, location, eating disorder habits) on daily caloric intake?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CONSUMPTION PATTERN</dc:title>
  <cp:lastModifiedBy>SanchaL Dhurve</cp:lastModifiedBy>
  <cp:revision>2</cp:revision>
  <dcterms:modified xsi:type="dcterms:W3CDTF">2024-06-05T20:06:39Z</dcterms:modified>
</cp:coreProperties>
</file>