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0"/>
  </p:notesMasterIdLst>
  <p:sldIdLst>
    <p:sldId id="256" r:id="rId2"/>
    <p:sldId id="259" r:id="rId3"/>
    <p:sldId id="260" r:id="rId4"/>
    <p:sldId id="261" r:id="rId5"/>
    <p:sldId id="263" r:id="rId6"/>
    <p:sldId id="265" r:id="rId7"/>
    <p:sldId id="266" r:id="rId8"/>
    <p:sldId id="267"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3" autoAdjust="0"/>
    <p:restoredTop sz="94660"/>
  </p:normalViewPr>
  <p:slideViewPr>
    <p:cSldViewPr snapToGrid="0">
      <p:cViewPr varScale="1">
        <p:scale>
          <a:sx n="83" d="100"/>
          <a:sy n="83" d="100"/>
        </p:scale>
        <p:origin x="648" y="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531F85-9EE8-4BDD-AA5F-345FE5BAD8F8}" type="datetimeFigureOut">
              <a:rPr lang="en-US" smtClean="0"/>
              <a:t>12/24/2023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706610-608F-4F04-90E9-AD9C43FCB3BF}" type="slidenum">
              <a:rPr lang="en-US" smtClean="0"/>
              <a:t>‹#›</a:t>
            </a:fld>
            <a:endParaRPr lang="en-US"/>
          </a:p>
        </p:txBody>
      </p:sp>
    </p:spTree>
    <p:extLst>
      <p:ext uri="{BB962C8B-B14F-4D97-AF65-F5344CB8AC3E}">
        <p14:creationId xmlns:p14="http://schemas.microsoft.com/office/powerpoint/2010/main" val="1009067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A133A93-31C5-41DB-8231-B8F0729F18AC}" type="datetime1">
              <a:rPr lang="en-US" smtClean="0"/>
              <a:t>12/24/2023</a:t>
            </a:fld>
            <a:endParaRPr lang="en-US"/>
          </a:p>
        </p:txBody>
      </p:sp>
      <p:sp>
        <p:nvSpPr>
          <p:cNvPr id="5" name="Footer Placeholder 4"/>
          <p:cNvSpPr>
            <a:spLocks noGrp="1"/>
          </p:cNvSpPr>
          <p:nvPr>
            <p:ph type="ftr" sz="quarter" idx="11"/>
          </p:nvPr>
        </p:nvSpPr>
        <p:spPr/>
        <p:txBody>
          <a:bodyPr/>
          <a:lstStyle/>
          <a:p>
            <a:r>
              <a:rPr lang="fa-IR"/>
              <a:t>محمدی یگانه. سیستم های عامل</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CC6DB6-9300-4B94-B30B-F2438292F5F8}" type="slidenum">
              <a:rPr lang="en-US" smtClean="0"/>
              <a:t>‹#›</a:t>
            </a:fld>
            <a:endParaRPr lang="en-US" dirty="0"/>
          </a:p>
        </p:txBody>
      </p:sp>
      <p:sp>
        <p:nvSpPr>
          <p:cNvPr id="7" name="TextBox 6">
            <a:extLst>
              <a:ext uri="{FF2B5EF4-FFF2-40B4-BE49-F238E27FC236}">
                <a16:creationId xmlns:a16="http://schemas.microsoft.com/office/drawing/2014/main" id="{5D6C4E65-1E8D-1E64-C96A-E45AD3142891}"/>
              </a:ext>
            </a:extLst>
          </p:cNvPr>
          <p:cNvSpPr txBox="1"/>
          <p:nvPr userDrawn="1"/>
        </p:nvSpPr>
        <p:spPr>
          <a:xfrm>
            <a:off x="1170442" y="783357"/>
            <a:ext cx="413896" cy="369332"/>
          </a:xfrm>
          <a:prstGeom prst="rect">
            <a:avLst/>
          </a:prstGeom>
          <a:noFill/>
        </p:spPr>
        <p:txBody>
          <a:bodyPr wrap="none" rtlCol="1">
            <a:spAutoFit/>
          </a:bodyPr>
          <a:lstStyle/>
          <a:p>
            <a:r>
              <a:rPr lang="en-US" dirty="0">
                <a:solidFill>
                  <a:schemeClr val="bg1"/>
                </a:solidFill>
              </a:rPr>
              <a:t>/8</a:t>
            </a:r>
            <a:endParaRPr lang="fa-IR" dirty="0">
              <a:solidFill>
                <a:schemeClr val="bg1"/>
              </a:solidFill>
            </a:endParaRPr>
          </a:p>
        </p:txBody>
      </p:sp>
    </p:spTree>
    <p:extLst>
      <p:ext uri="{BB962C8B-B14F-4D97-AF65-F5344CB8AC3E}">
        <p14:creationId xmlns:p14="http://schemas.microsoft.com/office/powerpoint/2010/main" val="4046453225"/>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a:prstGeom prst="rect">
            <a:avLst/>
          </a:prstGeo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a:prstGeom prst="rect">
            <a:avLst/>
          </a:prstGeo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D2808D-7821-4C1C-A817-48E48C4EA019}" type="datetime1">
              <a:rPr lang="en-US" smtClean="0"/>
              <a:t>12/24/2023</a:t>
            </a:fld>
            <a:endParaRPr lang="en-US"/>
          </a:p>
        </p:txBody>
      </p:sp>
      <p:sp>
        <p:nvSpPr>
          <p:cNvPr id="5" name="Footer Placeholder 4"/>
          <p:cNvSpPr>
            <a:spLocks noGrp="1"/>
          </p:cNvSpPr>
          <p:nvPr>
            <p:ph type="ftr" sz="quarter" idx="11"/>
          </p:nvPr>
        </p:nvSpPr>
        <p:spPr/>
        <p:txBody>
          <a:bodyPr/>
          <a:lstStyle/>
          <a:p>
            <a:r>
              <a:rPr lang="fa-IR"/>
              <a:t>محمدی یگانه. سیستم های عامل</a:t>
            </a:r>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CC6DB6-9300-4B94-B30B-F2438292F5F8}" type="slidenum">
              <a:rPr lang="en-US" smtClean="0"/>
              <a:t>‹#›</a:t>
            </a:fld>
            <a:endParaRPr lang="en-US"/>
          </a:p>
        </p:txBody>
      </p:sp>
    </p:spTree>
    <p:extLst>
      <p:ext uri="{BB962C8B-B14F-4D97-AF65-F5344CB8AC3E}">
        <p14:creationId xmlns:p14="http://schemas.microsoft.com/office/powerpoint/2010/main" val="3498166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a:prstGeom prst="rect">
            <a:avLst/>
          </a:prstGeo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a:prstGeom prst="rect">
            <a:avLst/>
          </a:prstGeo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a:prstGeom prst="rect">
            <a:avLst/>
          </a:prstGeo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CA022A-8D21-40AC-B407-7E14B621ABA5}" type="datetime1">
              <a:rPr lang="en-US" smtClean="0"/>
              <a:t>12/24/2023</a:t>
            </a:fld>
            <a:endParaRPr lang="en-US"/>
          </a:p>
        </p:txBody>
      </p:sp>
      <p:sp>
        <p:nvSpPr>
          <p:cNvPr id="5" name="Footer Placeholder 4"/>
          <p:cNvSpPr>
            <a:spLocks noGrp="1"/>
          </p:cNvSpPr>
          <p:nvPr>
            <p:ph type="ftr" sz="quarter" idx="11"/>
          </p:nvPr>
        </p:nvSpPr>
        <p:spPr/>
        <p:txBody>
          <a:bodyPr/>
          <a:lstStyle/>
          <a:p>
            <a:r>
              <a:rPr lang="fa-IR"/>
              <a:t>محمدی یگانه. سیستم های عامل</a:t>
            </a:r>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CC6DB6-9300-4B94-B30B-F2438292F5F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561196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a:prstGeom prst="rect">
            <a:avLst/>
          </a:prstGeo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a:prstGeom prst="rect">
            <a:avLst/>
          </a:prstGeo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4B7FAAB-C605-4788-8CDD-23190FCF7EFB}" type="datetime1">
              <a:rPr lang="en-US" smtClean="0"/>
              <a:t>12/24/2023</a:t>
            </a:fld>
            <a:endParaRPr lang="en-US"/>
          </a:p>
        </p:txBody>
      </p:sp>
      <p:sp>
        <p:nvSpPr>
          <p:cNvPr id="6" name="Footer Placeholder 5"/>
          <p:cNvSpPr>
            <a:spLocks noGrp="1"/>
          </p:cNvSpPr>
          <p:nvPr>
            <p:ph type="ftr" sz="quarter" idx="11"/>
          </p:nvPr>
        </p:nvSpPr>
        <p:spPr/>
        <p:txBody>
          <a:bodyPr/>
          <a:lstStyle/>
          <a:p>
            <a:r>
              <a:rPr lang="fa-IR"/>
              <a:t>محمدی یگانه. سیستم های عامل</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CC6DB6-9300-4B94-B30B-F2438292F5F8}" type="slidenum">
              <a:rPr lang="en-US" smtClean="0"/>
              <a:t>‹#›</a:t>
            </a:fld>
            <a:endParaRPr lang="en-US"/>
          </a:p>
        </p:txBody>
      </p:sp>
    </p:spTree>
    <p:extLst>
      <p:ext uri="{BB962C8B-B14F-4D97-AF65-F5344CB8AC3E}">
        <p14:creationId xmlns:p14="http://schemas.microsoft.com/office/powerpoint/2010/main" val="3853278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a:prstGeom prst="rect">
            <a:avLst/>
          </a:prstGeo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a:prstGeom prst="rect">
            <a:avLst/>
          </a:prstGeo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a:prstGeom prst="rect">
            <a:avLst/>
          </a:prstGeo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B6FE919-D659-485F-A6BB-ACD417B2C34E}" type="datetime1">
              <a:rPr lang="en-US" smtClean="0"/>
              <a:t>12/24/2023</a:t>
            </a:fld>
            <a:endParaRPr lang="en-US"/>
          </a:p>
        </p:txBody>
      </p:sp>
      <p:sp>
        <p:nvSpPr>
          <p:cNvPr id="6" name="Footer Placeholder 5"/>
          <p:cNvSpPr>
            <a:spLocks noGrp="1"/>
          </p:cNvSpPr>
          <p:nvPr>
            <p:ph type="ftr" sz="quarter" idx="11"/>
          </p:nvPr>
        </p:nvSpPr>
        <p:spPr/>
        <p:txBody>
          <a:bodyPr/>
          <a:lstStyle/>
          <a:p>
            <a:r>
              <a:rPr lang="fa-IR"/>
              <a:t>محمدی یگانه. سیستم های عامل</a:t>
            </a:r>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CC6DB6-9300-4B94-B30B-F2438292F5F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01367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a:prstGeom prst="rect">
            <a:avLst/>
          </a:prstGeo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a:prstGeom prst="rect">
            <a:avLst/>
          </a:prstGeo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a:prstGeom prst="rect">
            <a:avLst/>
          </a:prstGeo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C1AD51A-84F9-4BAD-BF66-E151ECA7192F}" type="datetime1">
              <a:rPr lang="en-US" smtClean="0"/>
              <a:t>12/24/2023</a:t>
            </a:fld>
            <a:endParaRPr lang="en-US"/>
          </a:p>
        </p:txBody>
      </p:sp>
      <p:sp>
        <p:nvSpPr>
          <p:cNvPr id="6" name="Footer Placeholder 5"/>
          <p:cNvSpPr>
            <a:spLocks noGrp="1"/>
          </p:cNvSpPr>
          <p:nvPr>
            <p:ph type="ftr" sz="quarter" idx="11"/>
          </p:nvPr>
        </p:nvSpPr>
        <p:spPr/>
        <p:txBody>
          <a:bodyPr/>
          <a:lstStyle/>
          <a:p>
            <a:r>
              <a:rPr lang="fa-IR"/>
              <a:t>محمدی یگانه. سیستم های عامل</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CC6DB6-9300-4B94-B30B-F2438292F5F8}" type="slidenum">
              <a:rPr lang="en-US" smtClean="0"/>
              <a:t>‹#›</a:t>
            </a:fld>
            <a:endParaRPr lang="en-US"/>
          </a:p>
        </p:txBody>
      </p:sp>
    </p:spTree>
    <p:extLst>
      <p:ext uri="{BB962C8B-B14F-4D97-AF65-F5344CB8AC3E}">
        <p14:creationId xmlns:p14="http://schemas.microsoft.com/office/powerpoint/2010/main" val="4279180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280890"/>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2133600"/>
            <a:ext cx="8915400" cy="3886200"/>
          </a:xfrm>
          <a:prstGeom prst="rect">
            <a:avLst/>
          </a:prstGeo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CECAC2-8767-49F4-8756-85710FCAF745}" type="datetime1">
              <a:rPr lang="en-US" smtClean="0"/>
              <a:t>12/24/2023</a:t>
            </a:fld>
            <a:endParaRPr lang="en-US"/>
          </a:p>
        </p:txBody>
      </p:sp>
      <p:sp>
        <p:nvSpPr>
          <p:cNvPr id="5" name="Footer Placeholder 4"/>
          <p:cNvSpPr>
            <a:spLocks noGrp="1"/>
          </p:cNvSpPr>
          <p:nvPr>
            <p:ph type="ftr" sz="quarter" idx="11"/>
          </p:nvPr>
        </p:nvSpPr>
        <p:spPr/>
        <p:txBody>
          <a:bodyPr/>
          <a:lstStyle/>
          <a:p>
            <a:r>
              <a:rPr lang="fa-IR"/>
              <a:t>محمدی یگانه. سیستم های عامل</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CC6DB6-9300-4B94-B30B-F2438292F5F8}" type="slidenum">
              <a:rPr lang="en-US" smtClean="0"/>
              <a:t>‹#›</a:t>
            </a:fld>
            <a:endParaRPr lang="en-US"/>
          </a:p>
        </p:txBody>
      </p:sp>
    </p:spTree>
    <p:extLst>
      <p:ext uri="{BB962C8B-B14F-4D97-AF65-F5344CB8AC3E}">
        <p14:creationId xmlns:p14="http://schemas.microsoft.com/office/powerpoint/2010/main" val="2693055157"/>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a:prstGeom prst="rect">
            <a:avLst/>
          </a:prstGeo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1DE357-3FE0-4878-B8E7-D8F4F68714ED}" type="datetime1">
              <a:rPr lang="en-US" smtClean="0"/>
              <a:t>12/24/2023</a:t>
            </a:fld>
            <a:endParaRPr lang="en-US"/>
          </a:p>
        </p:txBody>
      </p:sp>
      <p:sp>
        <p:nvSpPr>
          <p:cNvPr id="5" name="Footer Placeholder 4"/>
          <p:cNvSpPr>
            <a:spLocks noGrp="1"/>
          </p:cNvSpPr>
          <p:nvPr>
            <p:ph type="ftr" sz="quarter" idx="11"/>
          </p:nvPr>
        </p:nvSpPr>
        <p:spPr/>
        <p:txBody>
          <a:bodyPr/>
          <a:lstStyle/>
          <a:p>
            <a:r>
              <a:rPr lang="fa-IR"/>
              <a:t>محمدی یگانه. سیستم های عامل</a:t>
            </a:r>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3CC6DB6-9300-4B94-B30B-F2438292F5F8}" type="slidenum">
              <a:rPr lang="en-US" smtClean="0"/>
              <a:t>‹#›</a:t>
            </a:fld>
            <a:endParaRPr lang="en-US"/>
          </a:p>
        </p:txBody>
      </p:sp>
    </p:spTree>
    <p:extLst>
      <p:ext uri="{BB962C8B-B14F-4D97-AF65-F5344CB8AC3E}">
        <p14:creationId xmlns:p14="http://schemas.microsoft.com/office/powerpoint/2010/main" val="2732007252"/>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a:prstGeom prst="rect">
            <a:avLst/>
          </a:prstGeo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a:prstGeom prst="rect">
            <a:avLst/>
          </a:prstGeo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FA95AB-E862-4411-A948-C357B96FD3E7}" type="datetime1">
              <a:rPr lang="en-US" smtClean="0"/>
              <a:t>12/24/2023</a:t>
            </a:fld>
            <a:endParaRPr lang="en-US"/>
          </a:p>
        </p:txBody>
      </p:sp>
      <p:sp>
        <p:nvSpPr>
          <p:cNvPr id="5" name="Footer Placeholder 4"/>
          <p:cNvSpPr>
            <a:spLocks noGrp="1"/>
          </p:cNvSpPr>
          <p:nvPr>
            <p:ph type="ftr" sz="quarter" idx="11"/>
          </p:nvPr>
        </p:nvSpPr>
        <p:spPr/>
        <p:txBody>
          <a:bodyPr/>
          <a:lstStyle/>
          <a:p>
            <a:r>
              <a:rPr lang="fa-IR"/>
              <a:t>محمدی یگانه. سیستم های عامل</a:t>
            </a:r>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3CC6DB6-9300-4B94-B30B-F2438292F5F8}" type="slidenum">
              <a:rPr lang="en-US" smtClean="0"/>
              <a:t>‹#›</a:t>
            </a:fld>
            <a:endParaRPr lang="en-US"/>
          </a:p>
        </p:txBody>
      </p:sp>
      <p:sp>
        <p:nvSpPr>
          <p:cNvPr id="11" name="TextBox 10">
            <a:extLst>
              <a:ext uri="{FF2B5EF4-FFF2-40B4-BE49-F238E27FC236}">
                <a16:creationId xmlns:a16="http://schemas.microsoft.com/office/drawing/2014/main" id="{463FC1C2-C5DE-D8B5-3BE1-DC761D18D573}"/>
              </a:ext>
            </a:extLst>
          </p:cNvPr>
          <p:cNvSpPr txBox="1"/>
          <p:nvPr userDrawn="1"/>
        </p:nvSpPr>
        <p:spPr>
          <a:xfrm>
            <a:off x="1148447" y="4529540"/>
            <a:ext cx="1389888" cy="369332"/>
          </a:xfrm>
          <a:prstGeom prst="rect">
            <a:avLst/>
          </a:prstGeom>
          <a:noFill/>
        </p:spPr>
        <p:txBody>
          <a:bodyPr wrap="square" rtlCol="1">
            <a:spAutoFit/>
          </a:bodyPr>
          <a:lstStyle/>
          <a:p>
            <a:r>
              <a:rPr lang="en-US" dirty="0">
                <a:solidFill>
                  <a:schemeClr val="bg1"/>
                </a:solidFill>
              </a:rPr>
              <a:t>/8</a:t>
            </a:r>
            <a:endParaRPr lang="fa-IR" dirty="0">
              <a:solidFill>
                <a:schemeClr val="bg1"/>
              </a:solidFill>
            </a:endParaRPr>
          </a:p>
        </p:txBody>
      </p:sp>
    </p:spTree>
    <p:extLst>
      <p:ext uri="{BB962C8B-B14F-4D97-AF65-F5344CB8AC3E}">
        <p14:creationId xmlns:p14="http://schemas.microsoft.com/office/powerpoint/2010/main" val="1181138227"/>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a:prstGeom prst="rect">
            <a:avLst/>
          </a:prstGeo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84517A-7E58-45B5-9DD6-BC42759CFAC9}" type="datetime1">
              <a:rPr lang="en-US" smtClean="0"/>
              <a:t>12/24/2023</a:t>
            </a:fld>
            <a:endParaRPr lang="en-US"/>
          </a:p>
        </p:txBody>
      </p:sp>
      <p:sp>
        <p:nvSpPr>
          <p:cNvPr id="5" name="Footer Placeholder 4"/>
          <p:cNvSpPr>
            <a:spLocks noGrp="1"/>
          </p:cNvSpPr>
          <p:nvPr>
            <p:ph type="ftr" sz="quarter" idx="11"/>
          </p:nvPr>
        </p:nvSpPr>
        <p:spPr/>
        <p:txBody>
          <a:bodyPr/>
          <a:lstStyle/>
          <a:p>
            <a:r>
              <a:rPr lang="fa-IR"/>
              <a:t>محمدی یگانه. سیستم های عامل</a:t>
            </a:r>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3CC6DB6-9300-4B94-B30B-F2438292F5F8}" type="slidenum">
              <a:rPr lang="en-US" smtClean="0"/>
              <a:t>‹#›</a:t>
            </a:fld>
            <a:endParaRPr lang="en-US"/>
          </a:p>
        </p:txBody>
      </p:sp>
    </p:spTree>
    <p:extLst>
      <p:ext uri="{BB962C8B-B14F-4D97-AF65-F5344CB8AC3E}">
        <p14:creationId xmlns:p14="http://schemas.microsoft.com/office/powerpoint/2010/main" val="3212423652"/>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2592924" y="624110"/>
            <a:ext cx="8911687" cy="1280890"/>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1EAA76-A89E-4774-849F-B90DFE2D5099}" type="datetime1">
              <a:rPr lang="en-US" smtClean="0"/>
              <a:t>12/24/2023</a:t>
            </a:fld>
            <a:endParaRPr lang="en-US"/>
          </a:p>
        </p:txBody>
      </p:sp>
      <p:sp>
        <p:nvSpPr>
          <p:cNvPr id="6" name="Footer Placeholder 5"/>
          <p:cNvSpPr>
            <a:spLocks noGrp="1"/>
          </p:cNvSpPr>
          <p:nvPr>
            <p:ph type="ftr" sz="quarter" idx="11"/>
          </p:nvPr>
        </p:nvSpPr>
        <p:spPr/>
        <p:txBody>
          <a:bodyPr/>
          <a:lstStyle/>
          <a:p>
            <a:r>
              <a:rPr lang="fa-IR"/>
              <a:t>محمدی یگانه. سیستم های عامل</a:t>
            </a:r>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3CC6DB6-9300-4B94-B30B-F2438292F5F8}" type="slidenum">
              <a:rPr lang="en-US" smtClean="0"/>
              <a:t>‹#›</a:t>
            </a:fld>
            <a:endParaRPr lang="en-US"/>
          </a:p>
        </p:txBody>
      </p:sp>
      <p:sp>
        <p:nvSpPr>
          <p:cNvPr id="2" name="TextBox 1">
            <a:extLst>
              <a:ext uri="{FF2B5EF4-FFF2-40B4-BE49-F238E27FC236}">
                <a16:creationId xmlns:a16="http://schemas.microsoft.com/office/drawing/2014/main" id="{5A39515B-E064-6720-CD90-56E714A97CDD}"/>
              </a:ext>
            </a:extLst>
          </p:cNvPr>
          <p:cNvSpPr txBox="1"/>
          <p:nvPr userDrawn="1"/>
        </p:nvSpPr>
        <p:spPr>
          <a:xfrm>
            <a:off x="1160788" y="787782"/>
            <a:ext cx="411480" cy="369332"/>
          </a:xfrm>
          <a:prstGeom prst="rect">
            <a:avLst/>
          </a:prstGeom>
          <a:noFill/>
        </p:spPr>
        <p:txBody>
          <a:bodyPr wrap="square" rtlCol="1">
            <a:spAutoFit/>
          </a:bodyPr>
          <a:lstStyle/>
          <a:p>
            <a:r>
              <a:rPr lang="en-US" dirty="0">
                <a:solidFill>
                  <a:schemeClr val="bg1"/>
                </a:solidFill>
              </a:rPr>
              <a:t>/8</a:t>
            </a:r>
            <a:endParaRPr lang="fa-IR" dirty="0">
              <a:solidFill>
                <a:schemeClr val="bg1"/>
              </a:solidFill>
            </a:endParaRPr>
          </a:p>
        </p:txBody>
      </p:sp>
    </p:spTree>
    <p:extLst>
      <p:ext uri="{BB962C8B-B14F-4D97-AF65-F5344CB8AC3E}">
        <p14:creationId xmlns:p14="http://schemas.microsoft.com/office/powerpoint/2010/main" val="2019485887"/>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2592924" y="624110"/>
            <a:ext cx="8911687" cy="1280890"/>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a:prstGeom prst="rect">
            <a:avLst/>
          </a:prstGeo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a:prstGeom prst="rect">
            <a:avLst/>
          </a:prstGeo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a:prstGeom prst="rect">
            <a:avLst/>
          </a:prstGeo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178542-5919-46C4-95E2-AD0325AF64ED}" type="datetime1">
              <a:rPr lang="en-US" smtClean="0"/>
              <a:t>12/24/2023</a:t>
            </a:fld>
            <a:endParaRPr lang="en-US"/>
          </a:p>
        </p:txBody>
      </p:sp>
      <p:sp>
        <p:nvSpPr>
          <p:cNvPr id="8" name="Footer Placeholder 7"/>
          <p:cNvSpPr>
            <a:spLocks noGrp="1"/>
          </p:cNvSpPr>
          <p:nvPr>
            <p:ph type="ftr" sz="quarter" idx="11"/>
          </p:nvPr>
        </p:nvSpPr>
        <p:spPr/>
        <p:txBody>
          <a:bodyPr/>
          <a:lstStyle/>
          <a:p>
            <a:r>
              <a:rPr lang="fa-IR"/>
              <a:t>محمدی یگانه. سیستم های عامل</a:t>
            </a:r>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3CC6DB6-9300-4B94-B30B-F2438292F5F8}" type="slidenum">
              <a:rPr lang="en-US" smtClean="0"/>
              <a:t>‹#›</a:t>
            </a:fld>
            <a:endParaRPr lang="en-US"/>
          </a:p>
        </p:txBody>
      </p:sp>
      <p:sp>
        <p:nvSpPr>
          <p:cNvPr id="2" name="TextBox 1">
            <a:extLst>
              <a:ext uri="{FF2B5EF4-FFF2-40B4-BE49-F238E27FC236}">
                <a16:creationId xmlns:a16="http://schemas.microsoft.com/office/drawing/2014/main" id="{A17FF95C-E158-0264-8AE0-27EBB0BED3A4}"/>
              </a:ext>
            </a:extLst>
          </p:cNvPr>
          <p:cNvSpPr txBox="1"/>
          <p:nvPr userDrawn="1"/>
        </p:nvSpPr>
        <p:spPr>
          <a:xfrm>
            <a:off x="1127148" y="783357"/>
            <a:ext cx="413896" cy="369332"/>
          </a:xfrm>
          <a:prstGeom prst="rect">
            <a:avLst/>
          </a:prstGeom>
          <a:noFill/>
        </p:spPr>
        <p:txBody>
          <a:bodyPr wrap="none" rtlCol="1">
            <a:spAutoFit/>
          </a:bodyPr>
          <a:lstStyle/>
          <a:p>
            <a:r>
              <a:rPr lang="en-US" dirty="0">
                <a:solidFill>
                  <a:schemeClr val="bg1"/>
                </a:solidFill>
              </a:rPr>
              <a:t>/8</a:t>
            </a:r>
            <a:endParaRPr lang="fa-IR" dirty="0">
              <a:solidFill>
                <a:schemeClr val="bg1"/>
              </a:solidFill>
            </a:endParaRPr>
          </a:p>
        </p:txBody>
      </p:sp>
    </p:spTree>
    <p:extLst>
      <p:ext uri="{BB962C8B-B14F-4D97-AF65-F5344CB8AC3E}">
        <p14:creationId xmlns:p14="http://schemas.microsoft.com/office/powerpoint/2010/main" val="4054928737"/>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1280890"/>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06A610-8BD6-4BAE-B0B2-925C65244EAD}" type="datetime1">
              <a:rPr lang="en-US" smtClean="0"/>
              <a:t>12/24/2023</a:t>
            </a:fld>
            <a:endParaRPr lang="en-US"/>
          </a:p>
        </p:txBody>
      </p:sp>
      <p:sp>
        <p:nvSpPr>
          <p:cNvPr id="4" name="Footer Placeholder 3"/>
          <p:cNvSpPr>
            <a:spLocks noGrp="1"/>
          </p:cNvSpPr>
          <p:nvPr>
            <p:ph type="ftr" sz="quarter" idx="11"/>
          </p:nvPr>
        </p:nvSpPr>
        <p:spPr/>
        <p:txBody>
          <a:bodyPr/>
          <a:lstStyle/>
          <a:p>
            <a:r>
              <a:rPr lang="fa-IR"/>
              <a:t>محمدی یگانه. سیستم های عامل</a:t>
            </a:r>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3CC6DB6-9300-4B94-B30B-F2438292F5F8}" type="slidenum">
              <a:rPr lang="en-US" smtClean="0"/>
              <a:t>‹#›</a:t>
            </a:fld>
            <a:endParaRPr lang="en-US"/>
          </a:p>
        </p:txBody>
      </p:sp>
      <p:sp>
        <p:nvSpPr>
          <p:cNvPr id="6" name="TextBox 5">
            <a:extLst>
              <a:ext uri="{FF2B5EF4-FFF2-40B4-BE49-F238E27FC236}">
                <a16:creationId xmlns:a16="http://schemas.microsoft.com/office/drawing/2014/main" id="{878A95F8-5921-BB87-5757-17B6A41343FD}"/>
              </a:ext>
            </a:extLst>
          </p:cNvPr>
          <p:cNvSpPr txBox="1"/>
          <p:nvPr userDrawn="1"/>
        </p:nvSpPr>
        <p:spPr>
          <a:xfrm>
            <a:off x="1170442" y="787782"/>
            <a:ext cx="413896" cy="369332"/>
          </a:xfrm>
          <a:prstGeom prst="rect">
            <a:avLst/>
          </a:prstGeom>
          <a:noFill/>
        </p:spPr>
        <p:txBody>
          <a:bodyPr wrap="none" rtlCol="1">
            <a:spAutoFit/>
          </a:bodyPr>
          <a:lstStyle/>
          <a:p>
            <a:r>
              <a:rPr lang="en-US" dirty="0">
                <a:solidFill>
                  <a:schemeClr val="bg1"/>
                </a:solidFill>
              </a:rPr>
              <a:t>/8</a:t>
            </a:r>
            <a:endParaRPr lang="fa-IR" dirty="0">
              <a:solidFill>
                <a:schemeClr val="bg1"/>
              </a:solidFill>
            </a:endParaRPr>
          </a:p>
        </p:txBody>
      </p:sp>
    </p:spTree>
    <p:extLst>
      <p:ext uri="{BB962C8B-B14F-4D97-AF65-F5344CB8AC3E}">
        <p14:creationId xmlns:p14="http://schemas.microsoft.com/office/powerpoint/2010/main" val="3347870179"/>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B95C7B-5330-4E86-A0EB-F8454CF4FA17}" type="datetime1">
              <a:rPr lang="en-US" smtClean="0"/>
              <a:t>12/24/2023</a:t>
            </a:fld>
            <a:endParaRPr lang="en-US"/>
          </a:p>
        </p:txBody>
      </p:sp>
      <p:sp>
        <p:nvSpPr>
          <p:cNvPr id="3" name="Footer Placeholder 2"/>
          <p:cNvSpPr>
            <a:spLocks noGrp="1"/>
          </p:cNvSpPr>
          <p:nvPr>
            <p:ph type="ftr" sz="quarter" idx="11"/>
          </p:nvPr>
        </p:nvSpPr>
        <p:spPr/>
        <p:txBody>
          <a:bodyPr/>
          <a:lstStyle/>
          <a:p>
            <a:r>
              <a:rPr lang="fa-IR"/>
              <a:t>محمدی یگانه. سیستم های عامل</a:t>
            </a:r>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3CC6DB6-9300-4B94-B30B-F2438292F5F8}" type="slidenum">
              <a:rPr lang="en-US" smtClean="0"/>
              <a:t>‹#›</a:t>
            </a:fld>
            <a:endParaRPr lang="en-US"/>
          </a:p>
        </p:txBody>
      </p:sp>
    </p:spTree>
    <p:extLst>
      <p:ext uri="{BB962C8B-B14F-4D97-AF65-F5344CB8AC3E}">
        <p14:creationId xmlns:p14="http://schemas.microsoft.com/office/powerpoint/2010/main" val="3377303266"/>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a:prstGeom prst="rect">
            <a:avLst/>
          </a:prstGeo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a:prstGeom prst="rect">
            <a:avLst/>
          </a:prstGeo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5E5846-8658-4400-8C1B-6E6ACCC5ABD2}" type="datetime1">
              <a:rPr lang="en-US" smtClean="0"/>
              <a:t>12/24/2023</a:t>
            </a:fld>
            <a:endParaRPr lang="en-US"/>
          </a:p>
        </p:txBody>
      </p:sp>
      <p:sp>
        <p:nvSpPr>
          <p:cNvPr id="6" name="Footer Placeholder 5"/>
          <p:cNvSpPr>
            <a:spLocks noGrp="1"/>
          </p:cNvSpPr>
          <p:nvPr>
            <p:ph type="ftr" sz="quarter" idx="11"/>
          </p:nvPr>
        </p:nvSpPr>
        <p:spPr/>
        <p:txBody>
          <a:bodyPr/>
          <a:lstStyle/>
          <a:p>
            <a:r>
              <a:rPr lang="fa-IR"/>
              <a:t>محمدی یگانه. سیستم های عامل</a:t>
            </a:r>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3CC6DB6-9300-4B94-B30B-F2438292F5F8}" type="slidenum">
              <a:rPr lang="en-US" smtClean="0"/>
              <a:t>‹#›</a:t>
            </a:fld>
            <a:endParaRPr lang="en-US"/>
          </a:p>
        </p:txBody>
      </p:sp>
    </p:spTree>
    <p:extLst>
      <p:ext uri="{BB962C8B-B14F-4D97-AF65-F5344CB8AC3E}">
        <p14:creationId xmlns:p14="http://schemas.microsoft.com/office/powerpoint/2010/main" val="1308364498"/>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a:prstGeom prst="rect">
            <a:avLst/>
          </a:prstGeo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a:prstGeom prst="rect">
            <a:avLst/>
          </a:prstGeo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16CE32-CEC5-482F-9F7A-97487490A67A}" type="datetime1">
              <a:rPr lang="en-US" smtClean="0"/>
              <a:t>12/24/2023</a:t>
            </a:fld>
            <a:endParaRPr lang="en-US"/>
          </a:p>
        </p:txBody>
      </p:sp>
      <p:sp>
        <p:nvSpPr>
          <p:cNvPr id="6" name="Footer Placeholder 5"/>
          <p:cNvSpPr>
            <a:spLocks noGrp="1"/>
          </p:cNvSpPr>
          <p:nvPr>
            <p:ph type="ftr" sz="quarter" idx="11"/>
          </p:nvPr>
        </p:nvSpPr>
        <p:spPr/>
        <p:txBody>
          <a:bodyPr/>
          <a:lstStyle/>
          <a:p>
            <a:r>
              <a:rPr lang="fa-IR"/>
              <a:t>محمدی یگانه. سیستم های عامل</a:t>
            </a:r>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3CC6DB6-9300-4B94-B30B-F2438292F5F8}" type="slidenum">
              <a:rPr lang="en-US" smtClean="0"/>
              <a:t>‹#›</a:t>
            </a:fld>
            <a:endParaRPr lang="en-US"/>
          </a:p>
        </p:txBody>
      </p:sp>
    </p:spTree>
    <p:extLst>
      <p:ext uri="{BB962C8B-B14F-4D97-AF65-F5344CB8AC3E}">
        <p14:creationId xmlns:p14="http://schemas.microsoft.com/office/powerpoint/2010/main" val="171895672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EAEE7EF-7E16-465B-BEAA-52456F638B16}" type="datetime1">
              <a:rPr lang="en-US" smtClean="0"/>
              <a:t>12/24/2023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fa-IR"/>
              <a:t>محمدی یگانه. سیستم های عامل</a:t>
            </a:r>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3CC6DB6-9300-4B94-B30B-F2438292F5F8}" type="slidenum">
              <a:rPr lang="en-US" smtClean="0"/>
              <a:t>‹#›</a:t>
            </a:fld>
            <a:endParaRPr lang="en-US"/>
          </a:p>
        </p:txBody>
      </p:sp>
      <p:sp>
        <p:nvSpPr>
          <p:cNvPr id="8" name="Rectangle 7">
            <a:extLst>
              <a:ext uri="{FF2B5EF4-FFF2-40B4-BE49-F238E27FC236}">
                <a16:creationId xmlns:a16="http://schemas.microsoft.com/office/drawing/2014/main" id="{8CB8519A-DE9F-7A84-E1C4-15330CFCE75C}"/>
              </a:ext>
            </a:extLst>
          </p:cNvPr>
          <p:cNvSpPr/>
          <p:nvPr userDrawn="1"/>
        </p:nvSpPr>
        <p:spPr>
          <a:xfrm>
            <a:off x="1437395" y="5453083"/>
            <a:ext cx="1088826" cy="1041262"/>
          </a:xfrm>
          <a:prstGeom prst="rect">
            <a:avLst/>
          </a:prstGeom>
          <a:blipFill>
            <a:blip r:embed="rId18">
              <a:extLst>
                <a:ext uri="{96DAC541-7B7A-43D3-8B79-37D633B846F1}">
                  <asvg:svgBlip xmlns:asvg="http://schemas.microsoft.com/office/drawing/2016/SVG/main" r:embed="rId19"/>
                </a:ext>
              </a:extLst>
            </a:blip>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9" name="Title 1">
            <a:extLst>
              <a:ext uri="{FF2B5EF4-FFF2-40B4-BE49-F238E27FC236}">
                <a16:creationId xmlns:a16="http://schemas.microsoft.com/office/drawing/2014/main" id="{62A2F375-268D-37DC-AF32-00F867163130}"/>
              </a:ext>
            </a:extLst>
          </p:cNvPr>
          <p:cNvSpPr txBox="1">
            <a:spLocks/>
          </p:cNvSpPr>
          <p:nvPr userDrawn="1"/>
        </p:nvSpPr>
        <p:spPr>
          <a:xfrm>
            <a:off x="291944" y="395217"/>
            <a:ext cx="1907700" cy="365126"/>
          </a:xfrm>
          <a:prstGeom prst="rect">
            <a:avLst/>
          </a:prstGeom>
        </p:spPr>
        <p:txBody>
          <a:bodyPr>
            <a:normAutofit/>
          </a:bodyPr>
          <a:lstStyle>
            <a:lvl1pPr algn="r" defTabSz="457200" rtl="0" eaLnBrk="1" latinLnBrk="0" hangingPunct="1">
              <a:spcBef>
                <a:spcPct val="0"/>
              </a:spcBef>
              <a:buNone/>
              <a:defRPr sz="2000" b="1" kern="1200">
                <a:solidFill>
                  <a:schemeClr val="tx1">
                    <a:lumMod val="85000"/>
                    <a:lumOff val="15000"/>
                  </a:schemeClr>
                </a:solidFill>
                <a:latin typeface="+mj-lt"/>
                <a:ea typeface="+mj-ea"/>
                <a:cs typeface="B Roya" panose="00000400000000000000" pitchFamily="2" charset="-78"/>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a-IR" sz="1400" dirty="0"/>
              <a:t>کارگاه مهارتهای کامپیوتر</a:t>
            </a:r>
            <a:endParaRPr lang="en-US" sz="1400" dirty="0"/>
          </a:p>
        </p:txBody>
      </p:sp>
    </p:spTree>
    <p:extLst>
      <p:ext uri="{BB962C8B-B14F-4D97-AF65-F5344CB8AC3E}">
        <p14:creationId xmlns:p14="http://schemas.microsoft.com/office/powerpoint/2010/main" val="2758428548"/>
      </p:ext>
    </p:extLst>
  </p:cSld>
  <p:clrMap bg1="lt1" tx1="dk1" bg2="lt2" tx2="dk2" accent1="accent1" accent2="accent2" accent3="accent3" accent4="accent4" accent5="accent5" accent6="accent6" hlink="hlink" folHlink="folHlink"/>
  <p:sldLayoutIdLst>
    <p:sldLayoutId id="2147483680" r:id="rId1"/>
    <p:sldLayoutId id="2147483679"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ransition spd="slow">
    <p:push dir="u"/>
  </p:transition>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hyperlink" Target="https://rahaco.net/thinclient/" TargetMode="Externa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ags" Target="../tags/tag5.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hyperlink" Target="https://fa.wikipedia.org/wiki/%D8%B3%DB%8C%D8%B3%D8%AA%D9%85%E2%80%8C%D8%B9%D8%A7%D9%85%D9%84#:~:text=%D9%86%D9%85%D9%88%D9%86%D9%87%E2%80%8C%D9%87%D8%A7%DB%8C%DB%8C%20%D8%A7%D8%B2%20%D9%85%D8%AD%D8%A8%D9%88%D8%A8%E2%80%8C%D8%AA%D8%B1%DB%8C%D9%86%20%D8%B3%DB%8C%D8%B3%D8%AA%D9%85%E2%80%8C%D8%B9%D8%A7%D9%85%D9%84%E2%80%8C%D9%87%D8%A7%DB%8C%20%D9%86%D9%88%DB%8C%D9%86,%D8%8C%20%D9%88%20%D8%B2%D8%AF%2F%D8%A7%D9%88%D8%A7%D8%B3%20%D9%85%DB%8C%E2%80%8C%D8%A8%D8%A7%D8%B4%D9%86%D8%AF." TargetMode="External"/><Relationship Id="rId2" Type="http://schemas.openxmlformats.org/officeDocument/2006/relationships/slideLayout" Target="../slideLayouts/slideLayout4.xml"/><Relationship Id="rId1" Type="http://schemas.openxmlformats.org/officeDocument/2006/relationships/tags" Target="../tags/tag6.xml"/><Relationship Id="rId5" Type="http://schemas.microsoft.com/office/2007/relationships/hdphoto" Target="../media/hdphoto2.wdp"/><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rahaco.net/thinclient/" TargetMode="External"/><Relationship Id="rId2" Type="http://schemas.openxmlformats.org/officeDocument/2006/relationships/hyperlink" Target="https://rahaco.net/costofzeroclient-thinclient/" TargetMode="External"/><Relationship Id="rId1" Type="http://schemas.openxmlformats.org/officeDocument/2006/relationships/slideLayout" Target="../slideLayouts/slideLayout5.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0B3B1-DCFE-C7C2-2AA3-2BB0A34EB37F}"/>
              </a:ext>
            </a:extLst>
          </p:cNvPr>
          <p:cNvSpPr>
            <a:spLocks noGrp="1"/>
          </p:cNvSpPr>
          <p:nvPr>
            <p:ph type="ctrTitle"/>
          </p:nvPr>
        </p:nvSpPr>
        <p:spPr>
          <a:xfrm>
            <a:off x="1395101" y="548023"/>
            <a:ext cx="10076462" cy="1400849"/>
          </a:xfrm>
        </p:spPr>
        <p:txBody>
          <a:bodyPr/>
          <a:lstStyle/>
          <a:p>
            <a:pPr algn="ctr" rtl="1"/>
            <a:r>
              <a:rPr lang="fa-IR" dirty="0">
                <a:cs typeface="B Roya" panose="00000400000000000000" pitchFamily="2" charset="-78"/>
              </a:rPr>
              <a:t>سیستم عامل ها</a:t>
            </a:r>
            <a:endParaRPr lang="en-US" dirty="0">
              <a:cs typeface="B Roya" panose="00000400000000000000" pitchFamily="2" charset="-78"/>
            </a:endParaRPr>
          </a:p>
        </p:txBody>
      </p:sp>
      <p:sp>
        <p:nvSpPr>
          <p:cNvPr id="3" name="Subtitle 2">
            <a:extLst>
              <a:ext uri="{FF2B5EF4-FFF2-40B4-BE49-F238E27FC236}">
                <a16:creationId xmlns:a16="http://schemas.microsoft.com/office/drawing/2014/main" id="{D12CE20E-00FC-5707-AF18-54C95CA56F0C}"/>
              </a:ext>
            </a:extLst>
          </p:cNvPr>
          <p:cNvSpPr>
            <a:spLocks noGrp="1"/>
          </p:cNvSpPr>
          <p:nvPr>
            <p:ph type="subTitle" idx="1"/>
          </p:nvPr>
        </p:nvSpPr>
        <p:spPr>
          <a:xfrm>
            <a:off x="7546109" y="3108036"/>
            <a:ext cx="3029527" cy="1893457"/>
          </a:xfrm>
        </p:spPr>
        <p:txBody>
          <a:bodyPr>
            <a:normAutofit/>
          </a:bodyPr>
          <a:lstStyle/>
          <a:p>
            <a:pPr algn="r" rtl="1"/>
            <a:r>
              <a:rPr lang="fa-IR" dirty="0">
                <a:cs typeface="B Roya" panose="00000400000000000000" pitchFamily="2" charset="-78"/>
              </a:rPr>
              <a:t>ارائه دهنده: امیررضا محمدی یگانه</a:t>
            </a:r>
          </a:p>
          <a:p>
            <a:pPr algn="r" rtl="1"/>
            <a:r>
              <a:rPr lang="fa-IR" dirty="0">
                <a:cs typeface="B Roya" panose="00000400000000000000" pitchFamily="2" charset="-78"/>
              </a:rPr>
              <a:t>نام درس: کارگاه مهارتهای کامپیوتری</a:t>
            </a:r>
          </a:p>
          <a:p>
            <a:pPr algn="r" rtl="1"/>
            <a:r>
              <a:rPr lang="fa-IR" dirty="0">
                <a:cs typeface="B Roya" panose="00000400000000000000" pitchFamily="2" charset="-78"/>
              </a:rPr>
              <a:t>نام استاد: مریم نصر اصفهانی</a:t>
            </a:r>
          </a:p>
          <a:p>
            <a:pPr algn="r" rtl="1"/>
            <a:r>
              <a:rPr lang="fa-IR" dirty="0">
                <a:cs typeface="B Roya" panose="00000400000000000000" pitchFamily="2" charset="-78"/>
              </a:rPr>
              <a:t>ترم اول 1402 _ دانشگاه اصفهان</a:t>
            </a:r>
          </a:p>
          <a:p>
            <a:pPr algn="r" rtl="1"/>
            <a:endParaRPr lang="en-US" dirty="0">
              <a:cs typeface="B Roya" panose="00000400000000000000" pitchFamily="2" charset="-78"/>
            </a:endParaRPr>
          </a:p>
        </p:txBody>
      </p:sp>
      <p:pic>
        <p:nvPicPr>
          <p:cNvPr id="4" name="Picture 3">
            <a:extLst>
              <a:ext uri="{FF2B5EF4-FFF2-40B4-BE49-F238E27FC236}">
                <a16:creationId xmlns:a16="http://schemas.microsoft.com/office/drawing/2014/main" id="{9C438D2D-E97F-D9EF-D5A0-3D81B85288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8750" y="2927928"/>
            <a:ext cx="2432632" cy="2253674"/>
          </a:xfrm>
          <a:prstGeom prst="ellipse">
            <a:avLst/>
          </a:prstGeom>
          <a:solidFill>
            <a:srgbClr val="FFFFFF">
              <a:shade val="85000"/>
            </a:srgbClr>
          </a:solidFill>
          <a:ln>
            <a:noFill/>
          </a:ln>
          <a:effectLst>
            <a:reflection blurRad="12700" stA="38000" endPos="28000" dist="5000" dir="5400000" sy="-100000" algn="bl" rotWithShape="0"/>
          </a:effectLst>
          <a:scene3d>
            <a:camera prst="orthographicFront"/>
            <a:lightRig rig="threePt" dir="t"/>
          </a:scene3d>
          <a:sp3d>
            <a:bevelT w="114300" prst="artDeco"/>
          </a:sp3d>
        </p:spPr>
      </p:pic>
      <p:sp>
        <p:nvSpPr>
          <p:cNvPr id="5" name="Slide Number Placeholder 4">
            <a:extLst>
              <a:ext uri="{FF2B5EF4-FFF2-40B4-BE49-F238E27FC236}">
                <a16:creationId xmlns:a16="http://schemas.microsoft.com/office/drawing/2014/main" id="{E8555EDC-CC9D-DC14-BEF9-A733B4CDCE41}"/>
              </a:ext>
            </a:extLst>
          </p:cNvPr>
          <p:cNvSpPr>
            <a:spLocks noGrp="1"/>
          </p:cNvSpPr>
          <p:nvPr>
            <p:ph type="sldNum" sz="quarter" idx="12"/>
          </p:nvPr>
        </p:nvSpPr>
        <p:spPr/>
        <p:txBody>
          <a:bodyPr/>
          <a:lstStyle/>
          <a:p>
            <a:fld id="{E3CC6DB6-9300-4B94-B30B-F2438292F5F8}" type="slidenum">
              <a:rPr lang="en-US" smtClean="0"/>
              <a:t>1</a:t>
            </a:fld>
            <a:endParaRPr lang="en-US"/>
          </a:p>
        </p:txBody>
      </p:sp>
      <p:sp>
        <p:nvSpPr>
          <p:cNvPr id="7" name="Footer Placeholder 6">
            <a:extLst>
              <a:ext uri="{FF2B5EF4-FFF2-40B4-BE49-F238E27FC236}">
                <a16:creationId xmlns:a16="http://schemas.microsoft.com/office/drawing/2014/main" id="{092E2676-1A48-33CE-15CB-C2DF07AD4CF6}"/>
              </a:ext>
            </a:extLst>
          </p:cNvPr>
          <p:cNvSpPr>
            <a:spLocks noGrp="1"/>
          </p:cNvSpPr>
          <p:nvPr>
            <p:ph type="ftr" sz="quarter" idx="11"/>
          </p:nvPr>
        </p:nvSpPr>
        <p:spPr/>
        <p:txBody>
          <a:bodyPr/>
          <a:lstStyle/>
          <a:p>
            <a:r>
              <a:rPr lang="fa-IR"/>
              <a:t>محمدی یگانه. سیستم های عامل</a:t>
            </a:r>
            <a:endParaRPr lang="en-US"/>
          </a:p>
        </p:txBody>
      </p:sp>
    </p:spTree>
    <p:custDataLst>
      <p:tags r:id="rId1"/>
    </p:custDataLst>
    <p:extLst>
      <p:ext uri="{BB962C8B-B14F-4D97-AF65-F5344CB8AC3E}">
        <p14:creationId xmlns:p14="http://schemas.microsoft.com/office/powerpoint/2010/main" val="23715415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additive="base">
                                        <p:cTn id="36" dur="500" fill="hold"/>
                                        <p:tgtEl>
                                          <p:spTgt spid="4"/>
                                        </p:tgtEl>
                                        <p:attrNameLst>
                                          <p:attrName>ppt_x</p:attrName>
                                        </p:attrNameLst>
                                      </p:cBhvr>
                                      <p:tavLst>
                                        <p:tav tm="0">
                                          <p:val>
                                            <p:strVal val="#ppt_x"/>
                                          </p:val>
                                        </p:tav>
                                        <p:tav tm="100000">
                                          <p:val>
                                            <p:strVal val="#ppt_x"/>
                                          </p:val>
                                        </p:tav>
                                      </p:tavLst>
                                    </p:anim>
                                    <p:anim calcmode="lin" valueType="num">
                                      <p:cBhvr additive="base">
                                        <p:cTn id="3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5B17-E43D-C661-7552-A20621D0A59B}"/>
              </a:ext>
            </a:extLst>
          </p:cNvPr>
          <p:cNvSpPr>
            <a:spLocks noGrp="1"/>
          </p:cNvSpPr>
          <p:nvPr>
            <p:ph type="title" idx="4294967295"/>
          </p:nvPr>
        </p:nvSpPr>
        <p:spPr>
          <a:xfrm>
            <a:off x="2516596" y="783554"/>
            <a:ext cx="8825659" cy="706964"/>
          </a:xfrm>
          <a:prstGeom prst="rect">
            <a:avLst/>
          </a:prstGeom>
        </p:spPr>
        <p:txBody>
          <a:bodyPr>
            <a:normAutofit/>
          </a:bodyPr>
          <a:lstStyle/>
          <a:p>
            <a:pPr algn="r" rtl="1"/>
            <a:r>
              <a:rPr lang="ar-SA" sz="2000" b="1" dirty="0">
                <a:solidFill>
                  <a:srgbClr val="000000"/>
                </a:solidFill>
                <a:effectLst/>
                <a:latin typeface="Calibri" panose="020F0502020204030204" pitchFamily="34" charset="0"/>
                <a:ea typeface="Times New Roman" panose="02020603050405020304" pitchFamily="18" charset="0"/>
                <a:cs typeface="B Roya" panose="00000400000000000000" pitchFamily="2" charset="-78"/>
              </a:rPr>
              <a:t>انواع سیستم عامل ها</a:t>
            </a:r>
            <a:endParaRPr lang="en-US" sz="2000" dirty="0">
              <a:cs typeface="B Roya" panose="00000400000000000000" pitchFamily="2" charset="-78"/>
            </a:endParaRPr>
          </a:p>
        </p:txBody>
      </p:sp>
      <p:sp>
        <p:nvSpPr>
          <p:cNvPr id="3" name="Content Placeholder 2">
            <a:extLst>
              <a:ext uri="{FF2B5EF4-FFF2-40B4-BE49-F238E27FC236}">
                <a16:creationId xmlns:a16="http://schemas.microsoft.com/office/drawing/2014/main" id="{B3F38FB3-4B58-3134-A117-A961E375D45F}"/>
              </a:ext>
            </a:extLst>
          </p:cNvPr>
          <p:cNvSpPr>
            <a:spLocks noGrp="1"/>
          </p:cNvSpPr>
          <p:nvPr>
            <p:ph idx="4294967295"/>
          </p:nvPr>
        </p:nvSpPr>
        <p:spPr>
          <a:xfrm>
            <a:off x="1305560" y="1137036"/>
            <a:ext cx="10187301" cy="3876964"/>
          </a:xfrm>
          <a:prstGeom prst="rect">
            <a:avLst/>
          </a:prstGeom>
        </p:spPr>
        <p:txBody>
          <a:bodyPr>
            <a:noAutofit/>
          </a:bodyPr>
          <a:lstStyle/>
          <a:p>
            <a:pPr marL="0" marR="0" algn="just" rtl="1" fontAlgn="base">
              <a:lnSpc>
                <a:spcPct val="200000"/>
              </a:lnSpc>
              <a:spcBef>
                <a:spcPts val="0"/>
              </a:spcBef>
              <a:spcAft>
                <a:spcPts val="1500"/>
              </a:spcAft>
            </a:pPr>
            <a:r>
              <a:rPr lang="ar-SA" sz="140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به طور کلی سیستم عامل ها به چهار دسته تقسیم می شوند که شامل دسته های ذیل می باشد</a:t>
            </a:r>
            <a:r>
              <a:rPr lang="en-US" sz="140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a:t>
            </a:r>
            <a:endParaRPr lang="en-US" sz="1400" dirty="0">
              <a:effectLst/>
              <a:latin typeface="Times New Roman" panose="02020603050405020304" pitchFamily="18" charset="0"/>
              <a:ea typeface="Times New Roman" panose="02020603050405020304" pitchFamily="18" charset="0"/>
              <a:cs typeface="B Roya" panose="00000400000000000000" pitchFamily="2" charset="-78"/>
            </a:endParaRPr>
          </a:p>
          <a:p>
            <a:pPr marL="0" marR="0" algn="just" rtl="1">
              <a:lnSpc>
                <a:spcPct val="107000"/>
              </a:lnSpc>
              <a:spcBef>
                <a:spcPts val="200"/>
              </a:spcBef>
              <a:spcAft>
                <a:spcPts val="0"/>
              </a:spcAft>
            </a:pPr>
            <a:r>
              <a:rPr lang="ar-SA" sz="1400" b="1" kern="100" dirty="0">
                <a:solidFill>
                  <a:srgbClr val="000000"/>
                </a:solidFill>
                <a:effectLst/>
                <a:latin typeface="Calibri Light" panose="020F0302020204030204" pitchFamily="34" charset="0"/>
                <a:ea typeface="Times New Roman" panose="02020603050405020304" pitchFamily="18" charset="0"/>
                <a:cs typeface="B Roya" panose="00000400000000000000" pitchFamily="2" charset="-78"/>
              </a:rPr>
              <a:t>سیستم عامل های تک پردازنده</a:t>
            </a:r>
            <a:endParaRPr lang="en-US" sz="1400" b="1" kern="100" dirty="0">
              <a:solidFill>
                <a:srgbClr val="2F5496"/>
              </a:solidFill>
              <a:effectLst/>
              <a:latin typeface="Calibri Light" panose="020F0302020204030204" pitchFamily="34" charset="0"/>
              <a:ea typeface="Times New Roman" panose="02020603050405020304" pitchFamily="18" charset="0"/>
              <a:cs typeface="B Roya" panose="00000400000000000000" pitchFamily="2" charset="-78"/>
            </a:endParaRPr>
          </a:p>
          <a:p>
            <a:pPr marL="0" marR="0" algn="just" rtl="1" fontAlgn="base">
              <a:lnSpc>
                <a:spcPct val="200000"/>
              </a:lnSpc>
              <a:spcBef>
                <a:spcPts val="0"/>
              </a:spcBef>
              <a:spcAft>
                <a:spcPts val="1500"/>
              </a:spcAft>
            </a:pPr>
            <a:r>
              <a:rPr lang="ar-SA" sz="140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سیستم عامل های کنونی که اغلب ما از آن ها استفاده می کنیم، به عبارتی سیستم عامل های نسل چهارم هستند که روی یک پردازنده نصب می شوند و در دنیای آی تی با عنوان سیستم عامل های تک پردازنده نام برده می شوند</a:t>
            </a:r>
            <a:r>
              <a:rPr lang="en-US" sz="140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a:t>
            </a:r>
            <a:endParaRPr lang="en-US" sz="1400" dirty="0">
              <a:effectLst/>
              <a:latin typeface="Times New Roman" panose="02020603050405020304" pitchFamily="18" charset="0"/>
              <a:ea typeface="Times New Roman" panose="02020603050405020304" pitchFamily="18" charset="0"/>
              <a:cs typeface="B Roya" panose="00000400000000000000" pitchFamily="2" charset="-78"/>
            </a:endParaRPr>
          </a:p>
          <a:p>
            <a:pPr marL="0" marR="0" algn="just" rtl="1">
              <a:lnSpc>
                <a:spcPct val="107000"/>
              </a:lnSpc>
              <a:spcBef>
                <a:spcPts val="200"/>
              </a:spcBef>
              <a:spcAft>
                <a:spcPts val="0"/>
              </a:spcAft>
            </a:pPr>
            <a:r>
              <a:rPr lang="ar-SA" sz="1400" b="1" kern="100" dirty="0">
                <a:solidFill>
                  <a:srgbClr val="000000"/>
                </a:solidFill>
                <a:effectLst/>
                <a:latin typeface="Calibri Light" panose="020F0302020204030204" pitchFamily="34" charset="0"/>
                <a:ea typeface="Times New Roman" panose="02020603050405020304" pitchFamily="18" charset="0"/>
                <a:cs typeface="B Roya" panose="00000400000000000000" pitchFamily="2" charset="-78"/>
              </a:rPr>
              <a:t>سیستم عامل های شبکه ای</a:t>
            </a:r>
            <a:endParaRPr lang="en-US" sz="1400" b="1" kern="100" dirty="0">
              <a:solidFill>
                <a:srgbClr val="2F5496"/>
              </a:solidFill>
              <a:effectLst/>
              <a:latin typeface="Calibri Light" panose="020F0302020204030204" pitchFamily="34" charset="0"/>
              <a:ea typeface="Times New Roman" panose="02020603050405020304" pitchFamily="18" charset="0"/>
              <a:cs typeface="B Roya" panose="00000400000000000000" pitchFamily="2" charset="-78"/>
            </a:endParaRPr>
          </a:p>
          <a:p>
            <a:pPr marL="0" marR="0" algn="just" rtl="1" fontAlgn="base">
              <a:lnSpc>
                <a:spcPct val="200000"/>
              </a:lnSpc>
              <a:spcBef>
                <a:spcPts val="0"/>
              </a:spcBef>
              <a:spcAft>
                <a:spcPts val="1500"/>
              </a:spcAft>
            </a:pPr>
            <a:r>
              <a:rPr lang="ar-SA" sz="140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درسیستم عامل های شبکه ای به عنوان کنترل کننده های واسط شبکه و نرم افزارهای سطح پایین به منظور انجام عملیات استفاده می شود. این سیستم عامل قابلیت دسترسی به سیستم های راه دور و دست یافتن به فایل های مربوطه را دارد</a:t>
            </a:r>
            <a:r>
              <a:rPr lang="en-US" sz="140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a:t>
            </a:r>
            <a:endParaRPr lang="en-US" sz="1400" dirty="0">
              <a:effectLst/>
              <a:latin typeface="Times New Roman" panose="02020603050405020304" pitchFamily="18" charset="0"/>
              <a:ea typeface="Times New Roman" panose="02020603050405020304" pitchFamily="18" charset="0"/>
              <a:cs typeface="B Roya" panose="00000400000000000000" pitchFamily="2" charset="-78"/>
            </a:endParaRPr>
          </a:p>
          <a:p>
            <a:pPr marL="0" marR="0" algn="just" rtl="1">
              <a:lnSpc>
                <a:spcPct val="107000"/>
              </a:lnSpc>
              <a:spcBef>
                <a:spcPts val="200"/>
              </a:spcBef>
              <a:spcAft>
                <a:spcPts val="0"/>
              </a:spcAft>
            </a:pPr>
            <a:r>
              <a:rPr lang="ar-SA" sz="1400" b="1" kern="100" dirty="0">
                <a:solidFill>
                  <a:srgbClr val="000000"/>
                </a:solidFill>
                <a:effectLst/>
                <a:latin typeface="Calibri Light" panose="020F0302020204030204" pitchFamily="34" charset="0"/>
                <a:ea typeface="Times New Roman" panose="02020603050405020304" pitchFamily="18" charset="0"/>
                <a:cs typeface="B Roya" panose="00000400000000000000" pitchFamily="2" charset="-78"/>
              </a:rPr>
              <a:t>سیستم عامل های توزیع شده</a:t>
            </a:r>
            <a:endParaRPr lang="en-US" sz="1400" b="1" kern="100" dirty="0">
              <a:solidFill>
                <a:srgbClr val="2F5496"/>
              </a:solidFill>
              <a:effectLst/>
              <a:latin typeface="Calibri Light" panose="020F0302020204030204" pitchFamily="34" charset="0"/>
              <a:ea typeface="Times New Roman" panose="02020603050405020304" pitchFamily="18" charset="0"/>
              <a:cs typeface="B Roya" panose="00000400000000000000" pitchFamily="2" charset="-78"/>
            </a:endParaRPr>
          </a:p>
          <a:p>
            <a:pPr marL="0" marR="0" algn="just" rtl="1" fontAlgn="base">
              <a:lnSpc>
                <a:spcPct val="200000"/>
              </a:lnSpc>
              <a:spcBef>
                <a:spcPts val="0"/>
              </a:spcBef>
              <a:spcAft>
                <a:spcPts val="1500"/>
              </a:spcAft>
            </a:pPr>
            <a:r>
              <a:rPr lang="ar-SA" sz="140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همانطور که از نام سیستم عامل های توضیع شده پیدا است، برنامه ها روی چندین کامپیوتر اجرا و نتیجه نهایی روی کامپیوتر مقصد که مربوط به کاربر اصلی است به نمایش در می آید. در واقع برنامه در یک محیط شبکه ای اجرا می گردد. این سیستم عامل روی چند پردازنده اجرا می شود، اگرچه به نظر می رسد یک سیستم عامل تک پردازنده ای است</a:t>
            </a:r>
            <a:r>
              <a:rPr lang="en-US" sz="1400" dirty="0">
                <a:solidFill>
                  <a:srgbClr val="000000"/>
                </a:solidFill>
                <a:effectLst/>
                <a:latin typeface="IRANSans"/>
                <a:ea typeface="Times New Roman" panose="02020603050405020304" pitchFamily="18" charset="0"/>
                <a:cs typeface="B Roya" panose="00000400000000000000" pitchFamily="2" charset="-78"/>
              </a:rPr>
              <a:t>.</a:t>
            </a:r>
            <a:endParaRPr lang="en-US" sz="1400" dirty="0">
              <a:effectLst/>
              <a:latin typeface="Times New Roman" panose="02020603050405020304" pitchFamily="18" charset="0"/>
              <a:ea typeface="Times New Roman" panose="02020603050405020304" pitchFamily="18" charset="0"/>
              <a:cs typeface="B Roya" panose="00000400000000000000" pitchFamily="2" charset="-78"/>
            </a:endParaRPr>
          </a:p>
          <a:p>
            <a:pPr algn="r" rtl="1"/>
            <a:endParaRPr lang="en-US" sz="1400" dirty="0">
              <a:cs typeface="B Roya" panose="00000400000000000000" pitchFamily="2" charset="-78"/>
            </a:endParaRPr>
          </a:p>
        </p:txBody>
      </p:sp>
      <p:sp>
        <p:nvSpPr>
          <p:cNvPr id="4" name="Slide Number Placeholder 3">
            <a:extLst>
              <a:ext uri="{FF2B5EF4-FFF2-40B4-BE49-F238E27FC236}">
                <a16:creationId xmlns:a16="http://schemas.microsoft.com/office/drawing/2014/main" id="{F31B2C7E-BB23-F6D4-340E-F86D27C8549F}"/>
              </a:ext>
            </a:extLst>
          </p:cNvPr>
          <p:cNvSpPr>
            <a:spLocks noGrp="1"/>
          </p:cNvSpPr>
          <p:nvPr>
            <p:ph type="sldNum" sz="quarter" idx="12"/>
          </p:nvPr>
        </p:nvSpPr>
        <p:spPr/>
        <p:txBody>
          <a:bodyPr/>
          <a:lstStyle/>
          <a:p>
            <a:fld id="{E3CC6DB6-9300-4B94-B30B-F2438292F5F8}" type="slidenum">
              <a:rPr lang="en-US" smtClean="0"/>
              <a:t>2</a:t>
            </a:fld>
            <a:endParaRPr lang="en-US"/>
          </a:p>
        </p:txBody>
      </p:sp>
      <p:sp>
        <p:nvSpPr>
          <p:cNvPr id="6" name="Footer Placeholder 5">
            <a:extLst>
              <a:ext uri="{FF2B5EF4-FFF2-40B4-BE49-F238E27FC236}">
                <a16:creationId xmlns:a16="http://schemas.microsoft.com/office/drawing/2014/main" id="{E1B7AC91-C650-1A78-F374-D15727CD45E1}"/>
              </a:ext>
            </a:extLst>
          </p:cNvPr>
          <p:cNvSpPr>
            <a:spLocks noGrp="1"/>
          </p:cNvSpPr>
          <p:nvPr>
            <p:ph type="ftr" sz="quarter" idx="11"/>
          </p:nvPr>
        </p:nvSpPr>
        <p:spPr/>
        <p:txBody>
          <a:bodyPr/>
          <a:lstStyle/>
          <a:p>
            <a:r>
              <a:rPr lang="fa-IR"/>
              <a:t>محمدی یگانه. سیستم های عامل</a:t>
            </a:r>
            <a:endParaRPr lang="en-US"/>
          </a:p>
        </p:txBody>
      </p:sp>
    </p:spTree>
    <p:custDataLst>
      <p:tags r:id="rId1"/>
    </p:custDataLst>
    <p:extLst>
      <p:ext uri="{BB962C8B-B14F-4D97-AF65-F5344CB8AC3E}">
        <p14:creationId xmlns:p14="http://schemas.microsoft.com/office/powerpoint/2010/main" val="42909675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2ADF6-6A4F-AFE9-EE25-B0C327BEBA56}"/>
              </a:ext>
            </a:extLst>
          </p:cNvPr>
          <p:cNvSpPr>
            <a:spLocks noGrp="1"/>
          </p:cNvSpPr>
          <p:nvPr>
            <p:ph type="title" idx="4294967295"/>
          </p:nvPr>
        </p:nvSpPr>
        <p:spPr>
          <a:xfrm>
            <a:off x="2717041" y="818074"/>
            <a:ext cx="8911687" cy="613563"/>
          </a:xfrm>
          <a:prstGeom prst="rect">
            <a:avLst/>
          </a:prstGeom>
        </p:spPr>
        <p:txBody>
          <a:bodyPr>
            <a:noAutofit/>
          </a:bodyPr>
          <a:lstStyle/>
          <a:p>
            <a:pPr algn="r"/>
            <a:r>
              <a:rPr lang="ar-SA" sz="2000" b="1" kern="100" dirty="0">
                <a:solidFill>
                  <a:srgbClr val="000000"/>
                </a:solidFill>
                <a:effectLst/>
                <a:latin typeface="Calibri Light" panose="020F0302020204030204" pitchFamily="34" charset="0"/>
                <a:ea typeface="Times New Roman" panose="02020603050405020304" pitchFamily="18" charset="0"/>
                <a:cs typeface="B Roya" panose="00000400000000000000" pitchFamily="2" charset="-78"/>
              </a:rPr>
              <a:t>وظایف انواع سیستم عامل ها در رایانه چیست؟</a:t>
            </a:r>
            <a:br>
              <a:rPr lang="en-US" sz="2000" b="1" kern="100" dirty="0">
                <a:solidFill>
                  <a:srgbClr val="2F5496"/>
                </a:solidFill>
                <a:effectLst/>
                <a:latin typeface="Calibri Light" panose="020F0302020204030204" pitchFamily="34" charset="0"/>
                <a:ea typeface="Times New Roman" panose="02020603050405020304" pitchFamily="18" charset="0"/>
                <a:cs typeface="B Roya" panose="00000400000000000000" pitchFamily="2" charset="-78"/>
              </a:rPr>
            </a:br>
            <a:endParaRPr lang="en-US" sz="2000" dirty="0">
              <a:cs typeface="B Roya" panose="00000400000000000000" pitchFamily="2" charset="-78"/>
            </a:endParaRPr>
          </a:p>
        </p:txBody>
      </p:sp>
      <p:sp>
        <p:nvSpPr>
          <p:cNvPr id="3" name="Content Placeholder 2">
            <a:extLst>
              <a:ext uri="{FF2B5EF4-FFF2-40B4-BE49-F238E27FC236}">
                <a16:creationId xmlns:a16="http://schemas.microsoft.com/office/drawing/2014/main" id="{F92F5019-197A-34A2-3B1A-1F69855A56E0}"/>
              </a:ext>
            </a:extLst>
          </p:cNvPr>
          <p:cNvSpPr>
            <a:spLocks noGrp="1"/>
          </p:cNvSpPr>
          <p:nvPr>
            <p:ph idx="4294967295"/>
          </p:nvPr>
        </p:nvSpPr>
        <p:spPr>
          <a:xfrm>
            <a:off x="2803069" y="1832264"/>
            <a:ext cx="8825659" cy="3416300"/>
          </a:xfrm>
          <a:prstGeom prst="rect">
            <a:avLst/>
          </a:prstGeom>
        </p:spPr>
        <p:txBody>
          <a:bodyPr>
            <a:noAutofit/>
          </a:bodyPr>
          <a:lstStyle/>
          <a:p>
            <a:pPr marL="342900" marR="190500" lvl="0" indent="-342900" algn="just" rtl="1" fontAlgn="base">
              <a:lnSpc>
                <a:spcPct val="170000"/>
              </a:lnSpc>
              <a:spcBef>
                <a:spcPts val="0"/>
              </a:spcBef>
              <a:spcAft>
                <a:spcPts val="0"/>
              </a:spcAft>
              <a:buFont typeface="+mj-lt"/>
              <a:buAutoNum type="arabicParenR"/>
              <a:tabLst>
                <a:tab pos="457200" algn="l"/>
              </a:tabLst>
            </a:pPr>
            <a:r>
              <a:rPr lang="ar-SA" sz="1400" b="1" kern="100" dirty="0">
                <a:solidFill>
                  <a:schemeClr val="tx1"/>
                </a:solidFill>
                <a:effectLst/>
                <a:latin typeface="B Nazanin" panose="00000400000000000000" pitchFamily="2" charset="-78"/>
                <a:ea typeface="Calibri" panose="020F0502020204030204" pitchFamily="34" charset="0"/>
                <a:cs typeface="B Roya" panose="00000400000000000000" pitchFamily="2" charset="-78"/>
              </a:rPr>
              <a:t>مدیریت فرآیند</a:t>
            </a:r>
            <a:r>
              <a:rPr lang="ar-SA" sz="1400" kern="0" dirty="0">
                <a:solidFill>
                  <a:schemeClr val="tx1"/>
                </a:solidFill>
                <a:effectLst/>
                <a:latin typeface="B Nazanin" panose="00000400000000000000" pitchFamily="2" charset="-78"/>
                <a:ea typeface="Times New Roman" panose="02020603050405020304" pitchFamily="18" charset="0"/>
                <a:cs typeface="B Roya" panose="00000400000000000000" pitchFamily="2" charset="-78"/>
              </a:rPr>
              <a:t> </a:t>
            </a:r>
            <a:r>
              <a:rPr lang="en-US" sz="1400" kern="0" dirty="0">
                <a:solidFill>
                  <a:schemeClr val="tx1"/>
                </a:solidFill>
                <a:effectLst/>
                <a:latin typeface="B Nazanin" panose="00000400000000000000" pitchFamily="2" charset="-78"/>
                <a:ea typeface="Times New Roman" panose="02020603050405020304" pitchFamily="18" charset="0"/>
                <a:cs typeface="B Roya" panose="00000400000000000000" pitchFamily="2" charset="-78"/>
              </a:rPr>
              <a:t>: </a:t>
            </a:r>
            <a:r>
              <a:rPr lang="ar-SA" sz="1400" kern="0" dirty="0">
                <a:solidFill>
                  <a:schemeClr val="tx1"/>
                </a:solidFill>
                <a:effectLst/>
                <a:latin typeface="B Nazanin" panose="00000400000000000000" pitchFamily="2" charset="-78"/>
                <a:ea typeface="Times New Roman" panose="02020603050405020304" pitchFamily="18" charset="0"/>
                <a:cs typeface="B Roya" panose="00000400000000000000" pitchFamily="2" charset="-78"/>
              </a:rPr>
              <a:t>مدیریت فرآیند به سیستم عامل کمک می کند تا فرآیندها را ایجاد و حذف کند. همچنین مکانیسم هایی برای هماهنگ سازی و ارتباط بین فرآیندها فراهم می‌کند</a:t>
            </a:r>
            <a:r>
              <a:rPr lang="en-US" sz="1400" kern="0" dirty="0">
                <a:solidFill>
                  <a:schemeClr val="tx1"/>
                </a:solidFill>
                <a:effectLst/>
                <a:latin typeface="B Nazanin" panose="00000400000000000000" pitchFamily="2" charset="-78"/>
                <a:ea typeface="Times New Roman" panose="02020603050405020304" pitchFamily="18" charset="0"/>
                <a:cs typeface="B Roya" panose="00000400000000000000" pitchFamily="2" charset="-78"/>
              </a:rPr>
              <a:t>.</a:t>
            </a:r>
            <a:endParaRPr lang="en-US" sz="1400" kern="100" dirty="0">
              <a:solidFill>
                <a:schemeClr val="tx1"/>
              </a:solidFill>
              <a:effectLst/>
              <a:latin typeface="Calibri" panose="020F0502020204030204" pitchFamily="34" charset="0"/>
              <a:ea typeface="Calibri" panose="020F0502020204030204" pitchFamily="34" charset="0"/>
              <a:cs typeface="B Roya" panose="00000400000000000000" pitchFamily="2" charset="-78"/>
            </a:endParaRPr>
          </a:p>
          <a:p>
            <a:pPr marL="342900" marR="190500" lvl="0" indent="-342900" algn="just" rtl="1" fontAlgn="base">
              <a:lnSpc>
                <a:spcPct val="170000"/>
              </a:lnSpc>
              <a:spcBef>
                <a:spcPts val="0"/>
              </a:spcBef>
              <a:spcAft>
                <a:spcPts val="0"/>
              </a:spcAft>
              <a:buFont typeface="+mj-lt"/>
              <a:buAutoNum type="arabicParenR"/>
              <a:tabLst>
                <a:tab pos="457200" algn="l"/>
              </a:tabLst>
            </a:pPr>
            <a:r>
              <a:rPr lang="ar-SA" sz="1400" b="1" kern="100" dirty="0">
                <a:solidFill>
                  <a:schemeClr val="tx1"/>
                </a:solidFill>
                <a:effectLst/>
                <a:latin typeface="B Nazanin" panose="00000400000000000000" pitchFamily="2" charset="-78"/>
                <a:ea typeface="Calibri" panose="020F0502020204030204" pitchFamily="34" charset="0"/>
                <a:cs typeface="B Roya" panose="00000400000000000000" pitchFamily="2" charset="-78"/>
              </a:rPr>
              <a:t>کنترل حافظه</a:t>
            </a:r>
            <a:r>
              <a:rPr lang="en-US" sz="1400" b="1" kern="0" dirty="0">
                <a:solidFill>
                  <a:schemeClr val="tx1"/>
                </a:solidFill>
                <a:effectLst/>
                <a:latin typeface="B Nazanin" panose="00000400000000000000" pitchFamily="2" charset="-78"/>
                <a:ea typeface="Times New Roman" panose="02020603050405020304" pitchFamily="18" charset="0"/>
                <a:cs typeface="B Roya" panose="00000400000000000000" pitchFamily="2" charset="-78"/>
              </a:rPr>
              <a:t>:</a:t>
            </a:r>
            <a:r>
              <a:rPr lang="en-US" sz="1400" kern="0" dirty="0">
                <a:solidFill>
                  <a:schemeClr val="tx1"/>
                </a:solidFill>
                <a:effectLst/>
                <a:latin typeface="B Nazanin" panose="00000400000000000000" pitchFamily="2" charset="-78"/>
                <a:ea typeface="Times New Roman" panose="02020603050405020304" pitchFamily="18" charset="0"/>
                <a:cs typeface="B Roya" panose="00000400000000000000" pitchFamily="2" charset="-78"/>
              </a:rPr>
              <a:t> </a:t>
            </a:r>
            <a:r>
              <a:rPr lang="ar-SA" sz="1400" kern="0" dirty="0">
                <a:solidFill>
                  <a:schemeClr val="tx1"/>
                </a:solidFill>
                <a:effectLst/>
                <a:latin typeface="B Nazanin" panose="00000400000000000000" pitchFamily="2" charset="-78"/>
                <a:ea typeface="Times New Roman" panose="02020603050405020304" pitchFamily="18" charset="0"/>
                <a:cs typeface="B Roya" panose="00000400000000000000" pitchFamily="2" charset="-78"/>
              </a:rPr>
              <a:t>ماژول مدیریت حافظه وظیفه تخصیص و عدم تخصیص فضای حافظه را به برنامه های نیازمند به این منابع انجام می‌دهد</a:t>
            </a:r>
            <a:r>
              <a:rPr lang="en-US" sz="1400" kern="0" dirty="0">
                <a:solidFill>
                  <a:schemeClr val="tx1"/>
                </a:solidFill>
                <a:effectLst/>
                <a:latin typeface="B Nazanin" panose="00000400000000000000" pitchFamily="2" charset="-78"/>
                <a:ea typeface="Times New Roman" panose="02020603050405020304" pitchFamily="18" charset="0"/>
                <a:cs typeface="B Roya" panose="00000400000000000000" pitchFamily="2" charset="-78"/>
              </a:rPr>
              <a:t>.</a:t>
            </a:r>
            <a:endParaRPr lang="en-US" sz="1400" kern="100" dirty="0">
              <a:solidFill>
                <a:schemeClr val="tx1"/>
              </a:solidFill>
              <a:effectLst/>
              <a:latin typeface="Calibri" panose="020F0502020204030204" pitchFamily="34" charset="0"/>
              <a:ea typeface="Calibri" panose="020F0502020204030204" pitchFamily="34" charset="0"/>
              <a:cs typeface="B Roya" panose="00000400000000000000" pitchFamily="2" charset="-78"/>
            </a:endParaRPr>
          </a:p>
          <a:p>
            <a:pPr marL="342900" marR="190500" lvl="0" indent="-342900" algn="just" rtl="1" fontAlgn="base">
              <a:lnSpc>
                <a:spcPct val="170000"/>
              </a:lnSpc>
              <a:spcBef>
                <a:spcPts val="0"/>
              </a:spcBef>
              <a:spcAft>
                <a:spcPts val="0"/>
              </a:spcAft>
              <a:buFont typeface="+mj-lt"/>
              <a:buAutoNum type="arabicParenR"/>
              <a:tabLst>
                <a:tab pos="457200" algn="l"/>
              </a:tabLst>
            </a:pPr>
            <a:r>
              <a:rPr lang="ar-SA" sz="1400" b="1" kern="100" dirty="0">
                <a:solidFill>
                  <a:schemeClr val="tx1"/>
                </a:solidFill>
                <a:effectLst/>
                <a:latin typeface="B Nazanin" panose="00000400000000000000" pitchFamily="2" charset="-78"/>
                <a:ea typeface="Calibri" panose="020F0502020204030204" pitchFamily="34" charset="0"/>
                <a:cs typeface="B Roya" panose="00000400000000000000" pitchFamily="2" charset="-78"/>
              </a:rPr>
              <a:t>مدیریت فایل</a:t>
            </a:r>
            <a:r>
              <a:rPr lang="ar-SA" sz="1400" kern="0" dirty="0">
                <a:solidFill>
                  <a:schemeClr val="tx1"/>
                </a:solidFill>
                <a:effectLst/>
                <a:latin typeface="B Nazanin" panose="00000400000000000000" pitchFamily="2" charset="-78"/>
                <a:ea typeface="Times New Roman" panose="02020603050405020304" pitchFamily="18" charset="0"/>
                <a:cs typeface="B Roya" panose="00000400000000000000" pitchFamily="2" charset="-78"/>
              </a:rPr>
              <a:t> </a:t>
            </a:r>
            <a:r>
              <a:rPr lang="en-US" sz="1400" kern="0" dirty="0">
                <a:solidFill>
                  <a:schemeClr val="tx1"/>
                </a:solidFill>
                <a:effectLst/>
                <a:latin typeface="B Nazanin" panose="00000400000000000000" pitchFamily="2" charset="-78"/>
                <a:ea typeface="Times New Roman" panose="02020603050405020304" pitchFamily="18" charset="0"/>
                <a:cs typeface="B Roya" panose="00000400000000000000" pitchFamily="2" charset="-78"/>
              </a:rPr>
              <a:t>: </a:t>
            </a:r>
            <a:r>
              <a:rPr lang="ar-SA" sz="1400" kern="0" dirty="0">
                <a:solidFill>
                  <a:schemeClr val="tx1"/>
                </a:solidFill>
                <a:effectLst/>
                <a:latin typeface="B Nazanin" panose="00000400000000000000" pitchFamily="2" charset="-78"/>
                <a:ea typeface="Times New Roman" panose="02020603050405020304" pitchFamily="18" charset="0"/>
                <a:cs typeface="B Roya" panose="00000400000000000000" pitchFamily="2" charset="-78"/>
              </a:rPr>
              <a:t>تمامی فعالیت های مرتبط با فایل مانند ذخیره سازی سازمان، بازیابی، نام گذاری، اشتراک گذاری و حفاظت از فایل ها را مدیریت می‌کند</a:t>
            </a:r>
            <a:r>
              <a:rPr lang="en-US" sz="1400" kern="0" dirty="0">
                <a:solidFill>
                  <a:schemeClr val="tx1"/>
                </a:solidFill>
                <a:effectLst/>
                <a:latin typeface="B Nazanin" panose="00000400000000000000" pitchFamily="2" charset="-78"/>
                <a:ea typeface="Times New Roman" panose="02020603050405020304" pitchFamily="18" charset="0"/>
                <a:cs typeface="B Roya" panose="00000400000000000000" pitchFamily="2" charset="-78"/>
              </a:rPr>
              <a:t>.</a:t>
            </a:r>
            <a:endParaRPr lang="en-US" sz="1400" kern="100" dirty="0">
              <a:solidFill>
                <a:schemeClr val="tx1"/>
              </a:solidFill>
              <a:effectLst/>
              <a:latin typeface="Calibri" panose="020F0502020204030204" pitchFamily="34" charset="0"/>
              <a:ea typeface="Calibri" panose="020F0502020204030204" pitchFamily="34" charset="0"/>
              <a:cs typeface="B Roya" panose="00000400000000000000" pitchFamily="2" charset="-78"/>
            </a:endParaRPr>
          </a:p>
          <a:p>
            <a:pPr marL="342900" marR="190500" lvl="0" indent="-342900" algn="just" rtl="1" fontAlgn="base">
              <a:lnSpc>
                <a:spcPct val="170000"/>
              </a:lnSpc>
              <a:spcBef>
                <a:spcPts val="0"/>
              </a:spcBef>
              <a:spcAft>
                <a:spcPts val="0"/>
              </a:spcAft>
              <a:buFont typeface="+mj-lt"/>
              <a:buAutoNum type="arabicParenR"/>
              <a:tabLst>
                <a:tab pos="457200" algn="l"/>
              </a:tabLst>
            </a:pPr>
            <a:r>
              <a:rPr lang="ar-SA" sz="1400" b="1" kern="100" dirty="0">
                <a:solidFill>
                  <a:schemeClr val="tx1"/>
                </a:solidFill>
                <a:effectLst/>
                <a:latin typeface="B Nazanin" panose="00000400000000000000" pitchFamily="2" charset="-78"/>
                <a:ea typeface="Calibri" panose="020F0502020204030204" pitchFamily="34" charset="0"/>
                <a:cs typeface="B Roya" panose="00000400000000000000" pitchFamily="2" charset="-78"/>
              </a:rPr>
              <a:t>کنترل سیستم</a:t>
            </a:r>
            <a:r>
              <a:rPr lang="en-US" sz="1400" b="1" kern="0" dirty="0">
                <a:solidFill>
                  <a:schemeClr val="tx1"/>
                </a:solidFill>
                <a:effectLst/>
                <a:latin typeface="B Nazanin" panose="00000400000000000000" pitchFamily="2" charset="-78"/>
                <a:ea typeface="Times New Roman" panose="02020603050405020304" pitchFamily="18" charset="0"/>
                <a:cs typeface="B Roya" panose="00000400000000000000" pitchFamily="2" charset="-78"/>
              </a:rPr>
              <a:t>:</a:t>
            </a:r>
            <a:r>
              <a:rPr lang="en-US" sz="1400" kern="0" dirty="0">
                <a:solidFill>
                  <a:schemeClr val="tx1"/>
                </a:solidFill>
                <a:effectLst/>
                <a:latin typeface="B Nazanin" panose="00000400000000000000" pitchFamily="2" charset="-78"/>
                <a:ea typeface="Times New Roman" panose="02020603050405020304" pitchFamily="18" charset="0"/>
                <a:cs typeface="B Roya" panose="00000400000000000000" pitchFamily="2" charset="-78"/>
              </a:rPr>
              <a:t> </a:t>
            </a:r>
            <a:r>
              <a:rPr lang="ar-SA" sz="1400" kern="0" dirty="0">
                <a:solidFill>
                  <a:schemeClr val="tx1"/>
                </a:solidFill>
                <a:effectLst/>
                <a:latin typeface="B Nazanin" panose="00000400000000000000" pitchFamily="2" charset="-78"/>
                <a:ea typeface="Times New Roman" panose="02020603050405020304" pitchFamily="18" charset="0"/>
                <a:cs typeface="B Roya" panose="00000400000000000000" pitchFamily="2" charset="-78"/>
              </a:rPr>
              <a:t>ورودی و خروجی یکی از اهداف اصلی هر سیستم عامل مخفی کردن ویژگی های سخت افزاری آن از کاربر است</a:t>
            </a:r>
            <a:r>
              <a:rPr lang="en-US" sz="1400" kern="0" dirty="0">
                <a:solidFill>
                  <a:schemeClr val="tx1"/>
                </a:solidFill>
                <a:effectLst/>
                <a:latin typeface="B Nazanin" panose="00000400000000000000" pitchFamily="2" charset="-78"/>
                <a:ea typeface="Times New Roman" panose="02020603050405020304" pitchFamily="18" charset="0"/>
                <a:cs typeface="B Roya" panose="00000400000000000000" pitchFamily="2" charset="-78"/>
              </a:rPr>
              <a:t>.</a:t>
            </a:r>
            <a:endParaRPr lang="en-US" sz="1400" kern="100" dirty="0">
              <a:solidFill>
                <a:schemeClr val="tx1"/>
              </a:solidFill>
              <a:effectLst/>
              <a:latin typeface="Calibri" panose="020F0502020204030204" pitchFamily="34" charset="0"/>
              <a:ea typeface="Calibri" panose="020F0502020204030204" pitchFamily="34" charset="0"/>
              <a:cs typeface="B Roya" panose="00000400000000000000" pitchFamily="2" charset="-78"/>
            </a:endParaRPr>
          </a:p>
          <a:p>
            <a:pPr marL="342900" marR="190500" lvl="0" indent="-342900" algn="just" rtl="1" fontAlgn="base">
              <a:lnSpc>
                <a:spcPct val="170000"/>
              </a:lnSpc>
              <a:spcBef>
                <a:spcPts val="0"/>
              </a:spcBef>
              <a:spcAft>
                <a:spcPts val="0"/>
              </a:spcAft>
              <a:buFont typeface="+mj-lt"/>
              <a:buAutoNum type="arabicParenR"/>
              <a:tabLst>
                <a:tab pos="457200" algn="l"/>
              </a:tabLst>
            </a:pPr>
            <a:r>
              <a:rPr lang="ar-SA" sz="1400" b="1" kern="100" dirty="0">
                <a:solidFill>
                  <a:schemeClr val="tx1"/>
                </a:solidFill>
                <a:effectLst/>
                <a:latin typeface="B Nazanin" panose="00000400000000000000" pitchFamily="2" charset="-78"/>
                <a:ea typeface="Calibri" panose="020F0502020204030204" pitchFamily="34" charset="0"/>
                <a:cs typeface="B Roya" panose="00000400000000000000" pitchFamily="2" charset="-78"/>
              </a:rPr>
              <a:t>مدیریت ذخیره سازی ثانویه</a:t>
            </a:r>
            <a:r>
              <a:rPr lang="en-US" sz="1400" b="1" kern="100" dirty="0">
                <a:solidFill>
                  <a:schemeClr val="tx1"/>
                </a:solidFill>
                <a:effectLst/>
                <a:latin typeface="Calibri Light" panose="020F0302020204030204" pitchFamily="34" charset="0"/>
                <a:ea typeface="Times New Roman" panose="02020603050405020304" pitchFamily="18" charset="0"/>
                <a:cs typeface="B Roya" panose="00000400000000000000" pitchFamily="2" charset="-78"/>
              </a:rPr>
              <a:t>:</a:t>
            </a:r>
            <a:r>
              <a:rPr lang="en-US" sz="1400" kern="0" dirty="0">
                <a:solidFill>
                  <a:schemeClr val="tx1"/>
                </a:solidFill>
                <a:effectLst/>
                <a:latin typeface="B Nazanin" panose="00000400000000000000" pitchFamily="2" charset="-78"/>
                <a:ea typeface="Times New Roman" panose="02020603050405020304" pitchFamily="18" charset="0"/>
                <a:cs typeface="B Roya" panose="00000400000000000000" pitchFamily="2" charset="-78"/>
              </a:rPr>
              <a:t> </a:t>
            </a:r>
            <a:r>
              <a:rPr lang="ar-SA" sz="1400" kern="0" dirty="0">
                <a:solidFill>
                  <a:schemeClr val="tx1"/>
                </a:solidFill>
                <a:effectLst/>
                <a:latin typeface="B Nazanin" panose="00000400000000000000" pitchFamily="2" charset="-78"/>
                <a:ea typeface="Times New Roman" panose="02020603050405020304" pitchFamily="18" charset="0"/>
                <a:cs typeface="B Roya" panose="00000400000000000000" pitchFamily="2" charset="-78"/>
              </a:rPr>
              <a:t>سیستم ها دارای چندین سطح ذخیره سازی هستند که شامل: ذخیره سازی اولیه، ذخیره سازی ثانویه و ذخیره سازی کش می‌باشد</a:t>
            </a:r>
            <a:r>
              <a:rPr lang="en-US" sz="1400" kern="0" dirty="0">
                <a:solidFill>
                  <a:schemeClr val="tx1"/>
                </a:solidFill>
                <a:effectLst/>
                <a:latin typeface="B Nazanin" panose="00000400000000000000" pitchFamily="2" charset="-78"/>
                <a:ea typeface="Times New Roman" panose="02020603050405020304" pitchFamily="18" charset="0"/>
                <a:cs typeface="B Roya" panose="00000400000000000000" pitchFamily="2" charset="-78"/>
              </a:rPr>
              <a:t>.</a:t>
            </a:r>
            <a:endParaRPr lang="en-US" sz="1400" kern="100" dirty="0">
              <a:solidFill>
                <a:schemeClr val="tx1"/>
              </a:solidFill>
              <a:effectLst/>
              <a:latin typeface="Calibri" panose="020F0502020204030204" pitchFamily="34" charset="0"/>
              <a:ea typeface="Calibri" panose="020F0502020204030204" pitchFamily="34" charset="0"/>
              <a:cs typeface="B Roya" panose="00000400000000000000" pitchFamily="2" charset="-78"/>
            </a:endParaRPr>
          </a:p>
          <a:p>
            <a:pPr marL="342900" marR="190500" lvl="0" indent="-342900" algn="just" rtl="1" fontAlgn="base">
              <a:lnSpc>
                <a:spcPct val="170000"/>
              </a:lnSpc>
              <a:spcBef>
                <a:spcPts val="0"/>
              </a:spcBef>
              <a:spcAft>
                <a:spcPts val="0"/>
              </a:spcAft>
              <a:buFont typeface="+mj-lt"/>
              <a:buAutoNum type="arabicParenR"/>
              <a:tabLst>
                <a:tab pos="457200" algn="l"/>
              </a:tabLst>
            </a:pPr>
            <a:r>
              <a:rPr lang="ar-SA" sz="1400" b="1" kern="100" dirty="0">
                <a:solidFill>
                  <a:schemeClr val="tx1"/>
                </a:solidFill>
                <a:effectLst/>
                <a:latin typeface="B Nazanin" panose="00000400000000000000" pitchFamily="2" charset="-78"/>
                <a:ea typeface="Calibri" panose="020F0502020204030204" pitchFamily="34" charset="0"/>
                <a:cs typeface="B Roya" panose="00000400000000000000" pitchFamily="2" charset="-78"/>
              </a:rPr>
              <a:t>امنیت</a:t>
            </a:r>
            <a:r>
              <a:rPr lang="en-US" sz="1400" kern="100" dirty="0">
                <a:solidFill>
                  <a:schemeClr val="tx1"/>
                </a:solidFill>
                <a:effectLst/>
                <a:latin typeface="Calibri Light" panose="020F0302020204030204" pitchFamily="34" charset="0"/>
                <a:ea typeface="Times New Roman" panose="02020603050405020304" pitchFamily="18" charset="0"/>
                <a:cs typeface="B Roya" panose="00000400000000000000" pitchFamily="2" charset="-78"/>
              </a:rPr>
              <a:t>:</a:t>
            </a:r>
            <a:r>
              <a:rPr lang="en-US" sz="1400" kern="0" dirty="0">
                <a:solidFill>
                  <a:schemeClr val="tx1"/>
                </a:solidFill>
                <a:effectLst/>
                <a:latin typeface="B Nazanin" panose="00000400000000000000" pitchFamily="2" charset="-78"/>
                <a:ea typeface="Times New Roman" panose="02020603050405020304" pitchFamily="18" charset="0"/>
                <a:cs typeface="B Roya" panose="00000400000000000000" pitchFamily="2" charset="-78"/>
              </a:rPr>
              <a:t> </a:t>
            </a:r>
            <a:r>
              <a:rPr lang="ar-SA" sz="1400" kern="0" dirty="0">
                <a:solidFill>
                  <a:schemeClr val="tx1"/>
                </a:solidFill>
                <a:effectLst/>
                <a:latin typeface="B Nazanin" panose="00000400000000000000" pitchFamily="2" charset="-78"/>
                <a:ea typeface="Times New Roman" panose="02020603050405020304" pitchFamily="18" charset="0"/>
                <a:cs typeface="B Roya" panose="00000400000000000000" pitchFamily="2" charset="-78"/>
              </a:rPr>
              <a:t>ماژول امنیتی از داده ها و اطلاعات یک</a:t>
            </a:r>
            <a:r>
              <a:rPr lang="en-US" sz="1400" u="sng" kern="0" dirty="0">
                <a:solidFill>
                  <a:schemeClr val="tx1"/>
                </a:solidFill>
                <a:effectLst/>
                <a:latin typeface="B Nazanin" panose="00000400000000000000" pitchFamily="2" charset="-78"/>
                <a:ea typeface="Times New Roman" panose="02020603050405020304" pitchFamily="18" charset="0"/>
                <a:cs typeface="B Roya" panose="00000400000000000000" pitchFamily="2" charset="-78"/>
                <a:hlinkClick r:id="rId3">
                  <a:extLst>
                    <a:ext uri="{A12FA001-AC4F-418D-AE19-62706E023703}">
                      <ahyp:hlinkClr xmlns:ahyp="http://schemas.microsoft.com/office/drawing/2018/hyperlinkcolor" val="tx"/>
                    </a:ext>
                  </a:extLst>
                </a:hlinkClick>
              </a:rPr>
              <a:t> </a:t>
            </a:r>
            <a:r>
              <a:rPr lang="ar-SA" sz="1400" u="sng" kern="0" dirty="0">
                <a:solidFill>
                  <a:schemeClr val="tx1"/>
                </a:solidFill>
                <a:effectLst/>
                <a:latin typeface="B Nazanin" panose="00000400000000000000" pitchFamily="2" charset="-78"/>
                <a:ea typeface="Times New Roman" panose="02020603050405020304" pitchFamily="18" charset="0"/>
                <a:cs typeface="B Roya" panose="00000400000000000000" pitchFamily="2" charset="-78"/>
                <a:hlinkClick r:id="rId3">
                  <a:extLst>
                    <a:ext uri="{A12FA001-AC4F-418D-AE19-62706E023703}">
                      <ahyp:hlinkClr xmlns:ahyp="http://schemas.microsoft.com/office/drawing/2018/hyperlinkcolor" val="tx"/>
                    </a:ext>
                  </a:extLst>
                </a:hlinkClick>
              </a:rPr>
              <a:t>سیستم کامپیوتری</a:t>
            </a:r>
            <a:r>
              <a:rPr lang="en-US" sz="1400" kern="0" dirty="0">
                <a:solidFill>
                  <a:schemeClr val="tx1"/>
                </a:solidFill>
                <a:effectLst/>
                <a:latin typeface="B Nazanin" panose="00000400000000000000" pitchFamily="2" charset="-78"/>
                <a:ea typeface="Times New Roman" panose="02020603050405020304" pitchFamily="18" charset="0"/>
                <a:cs typeface="B Roya" panose="00000400000000000000" pitchFamily="2" charset="-78"/>
              </a:rPr>
              <a:t> </a:t>
            </a:r>
            <a:r>
              <a:rPr lang="ar-SA" sz="1400" kern="0" dirty="0">
                <a:solidFill>
                  <a:schemeClr val="tx1"/>
                </a:solidFill>
                <a:effectLst/>
                <a:latin typeface="B Nazanin" panose="00000400000000000000" pitchFamily="2" charset="-78"/>
                <a:ea typeface="Times New Roman" panose="02020603050405020304" pitchFamily="18" charset="0"/>
                <a:cs typeface="B Roya" panose="00000400000000000000" pitchFamily="2" charset="-78"/>
              </a:rPr>
              <a:t>در برابر تهدید بدافزار و دسترسی مجاز محافظت می‌کند</a:t>
            </a:r>
            <a:r>
              <a:rPr lang="en-US" sz="1400" kern="0" dirty="0">
                <a:solidFill>
                  <a:schemeClr val="tx1"/>
                </a:solidFill>
                <a:effectLst/>
                <a:latin typeface="B Nazanin" panose="00000400000000000000" pitchFamily="2" charset="-78"/>
                <a:ea typeface="Times New Roman" panose="02020603050405020304" pitchFamily="18" charset="0"/>
                <a:cs typeface="B Roya" panose="00000400000000000000" pitchFamily="2" charset="-78"/>
              </a:rPr>
              <a:t>.</a:t>
            </a:r>
            <a:endParaRPr lang="en-US" sz="1400" kern="100" dirty="0">
              <a:solidFill>
                <a:schemeClr val="tx1"/>
              </a:solidFill>
              <a:effectLst/>
              <a:latin typeface="Calibri" panose="020F0502020204030204" pitchFamily="34" charset="0"/>
              <a:ea typeface="Calibri" panose="020F0502020204030204" pitchFamily="34" charset="0"/>
              <a:cs typeface="B Roya" panose="00000400000000000000" pitchFamily="2" charset="-78"/>
            </a:endParaRPr>
          </a:p>
          <a:p>
            <a:pPr marL="342900" marR="190500" lvl="0" indent="-342900" algn="just" rtl="1" fontAlgn="base">
              <a:lnSpc>
                <a:spcPct val="170000"/>
              </a:lnSpc>
              <a:spcBef>
                <a:spcPts val="0"/>
              </a:spcBef>
              <a:spcAft>
                <a:spcPts val="0"/>
              </a:spcAft>
              <a:buFont typeface="+mj-lt"/>
              <a:buAutoNum type="arabicParenR"/>
              <a:tabLst>
                <a:tab pos="457200" algn="l"/>
              </a:tabLst>
            </a:pPr>
            <a:r>
              <a:rPr lang="ar-SA" sz="1400" b="1" kern="100" dirty="0">
                <a:solidFill>
                  <a:schemeClr val="tx1"/>
                </a:solidFill>
                <a:effectLst/>
                <a:latin typeface="B Nazanin" panose="00000400000000000000" pitchFamily="2" charset="-78"/>
                <a:ea typeface="Calibri" panose="020F0502020204030204" pitchFamily="34" charset="0"/>
                <a:cs typeface="B Roya" panose="00000400000000000000" pitchFamily="2" charset="-78"/>
              </a:rPr>
              <a:t>تفسیر فرمان</a:t>
            </a:r>
            <a:r>
              <a:rPr lang="ar-SA" sz="1400" b="1" kern="0" dirty="0">
                <a:solidFill>
                  <a:schemeClr val="tx1"/>
                </a:solidFill>
                <a:effectLst/>
                <a:latin typeface="B Nazanin" panose="00000400000000000000" pitchFamily="2" charset="-78"/>
                <a:ea typeface="Times New Roman" panose="02020603050405020304" pitchFamily="18" charset="0"/>
                <a:cs typeface="B Roya" panose="00000400000000000000" pitchFamily="2" charset="-78"/>
              </a:rPr>
              <a:t> </a:t>
            </a:r>
            <a:r>
              <a:rPr lang="en-US" sz="1400" b="1" kern="0" dirty="0">
                <a:solidFill>
                  <a:schemeClr val="tx1"/>
                </a:solidFill>
                <a:effectLst/>
                <a:latin typeface="B Nazanin" panose="00000400000000000000" pitchFamily="2" charset="-78"/>
                <a:ea typeface="Times New Roman" panose="02020603050405020304" pitchFamily="18" charset="0"/>
                <a:cs typeface="B Roya" panose="00000400000000000000" pitchFamily="2" charset="-78"/>
              </a:rPr>
              <a:t>:</a:t>
            </a:r>
            <a:r>
              <a:rPr lang="en-US" sz="1400" kern="0" dirty="0">
                <a:solidFill>
                  <a:schemeClr val="tx1"/>
                </a:solidFill>
                <a:effectLst/>
                <a:latin typeface="B Nazanin" panose="00000400000000000000" pitchFamily="2" charset="-78"/>
                <a:ea typeface="Times New Roman" panose="02020603050405020304" pitchFamily="18" charset="0"/>
                <a:cs typeface="B Roya" panose="00000400000000000000" pitchFamily="2" charset="-78"/>
              </a:rPr>
              <a:t> </a:t>
            </a:r>
            <a:r>
              <a:rPr lang="ar-SA" sz="1400" kern="0" dirty="0">
                <a:solidFill>
                  <a:schemeClr val="tx1"/>
                </a:solidFill>
                <a:effectLst/>
                <a:latin typeface="B Nazanin" panose="00000400000000000000" pitchFamily="2" charset="-78"/>
                <a:ea typeface="Times New Roman" panose="02020603050405020304" pitchFamily="18" charset="0"/>
                <a:cs typeface="B Roya" panose="00000400000000000000" pitchFamily="2" charset="-78"/>
              </a:rPr>
              <a:t>این ماژول دستورات داده شده توسط منابع سیستم را تفسیر می‌کند و برای پردازش آن دستورات عمل می کند</a:t>
            </a:r>
            <a:r>
              <a:rPr lang="en-US" sz="1400" kern="0" dirty="0">
                <a:solidFill>
                  <a:schemeClr val="tx1"/>
                </a:solidFill>
                <a:effectLst/>
                <a:latin typeface="B Nazanin" panose="00000400000000000000" pitchFamily="2" charset="-78"/>
                <a:ea typeface="Times New Roman" panose="02020603050405020304" pitchFamily="18" charset="0"/>
                <a:cs typeface="B Roya" panose="00000400000000000000" pitchFamily="2" charset="-78"/>
              </a:rPr>
              <a:t>.</a:t>
            </a:r>
            <a:endParaRPr lang="en-US" sz="1400" kern="100" dirty="0">
              <a:solidFill>
                <a:schemeClr val="tx1"/>
              </a:solidFill>
              <a:effectLst/>
              <a:latin typeface="Calibri" panose="020F0502020204030204" pitchFamily="34" charset="0"/>
              <a:ea typeface="Calibri" panose="020F0502020204030204" pitchFamily="34" charset="0"/>
              <a:cs typeface="B Roya" panose="00000400000000000000" pitchFamily="2" charset="-78"/>
            </a:endParaRPr>
          </a:p>
          <a:p>
            <a:endParaRPr lang="en-US" sz="1400" dirty="0">
              <a:solidFill>
                <a:schemeClr val="tx1"/>
              </a:solidFill>
              <a:cs typeface="B Roya" panose="00000400000000000000" pitchFamily="2" charset="-78"/>
            </a:endParaRPr>
          </a:p>
        </p:txBody>
      </p:sp>
      <p:pic>
        <p:nvPicPr>
          <p:cNvPr id="5" name="Picture 4">
            <a:extLst>
              <a:ext uri="{FF2B5EF4-FFF2-40B4-BE49-F238E27FC236}">
                <a16:creationId xmlns:a16="http://schemas.microsoft.com/office/drawing/2014/main" id="{15DCB3F8-AC64-BE14-BD0B-0C2D91E8FC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5758" y="4486658"/>
            <a:ext cx="1258550" cy="1867305"/>
          </a:xfrm>
          <a:prstGeom prst="rect">
            <a:avLst/>
          </a:prstGeom>
        </p:spPr>
      </p:pic>
      <p:sp>
        <p:nvSpPr>
          <p:cNvPr id="4" name="Slide Number Placeholder 3">
            <a:extLst>
              <a:ext uri="{FF2B5EF4-FFF2-40B4-BE49-F238E27FC236}">
                <a16:creationId xmlns:a16="http://schemas.microsoft.com/office/drawing/2014/main" id="{AAEB52D9-04B8-09C8-54F7-A7452912C0D7}"/>
              </a:ext>
            </a:extLst>
          </p:cNvPr>
          <p:cNvSpPr>
            <a:spLocks noGrp="1"/>
          </p:cNvSpPr>
          <p:nvPr>
            <p:ph type="sldNum" sz="quarter" idx="12"/>
          </p:nvPr>
        </p:nvSpPr>
        <p:spPr/>
        <p:txBody>
          <a:bodyPr/>
          <a:lstStyle/>
          <a:p>
            <a:fld id="{E3CC6DB6-9300-4B94-B30B-F2438292F5F8}" type="slidenum">
              <a:rPr lang="en-US" smtClean="0"/>
              <a:t>3</a:t>
            </a:fld>
            <a:endParaRPr lang="en-US"/>
          </a:p>
        </p:txBody>
      </p:sp>
      <p:sp>
        <p:nvSpPr>
          <p:cNvPr id="7" name="Footer Placeholder 6">
            <a:extLst>
              <a:ext uri="{FF2B5EF4-FFF2-40B4-BE49-F238E27FC236}">
                <a16:creationId xmlns:a16="http://schemas.microsoft.com/office/drawing/2014/main" id="{1806B6A9-F692-D8C9-C73D-41F8870E6ACB}"/>
              </a:ext>
            </a:extLst>
          </p:cNvPr>
          <p:cNvSpPr>
            <a:spLocks noGrp="1"/>
          </p:cNvSpPr>
          <p:nvPr>
            <p:ph type="ftr" sz="quarter" idx="11"/>
          </p:nvPr>
        </p:nvSpPr>
        <p:spPr/>
        <p:txBody>
          <a:bodyPr/>
          <a:lstStyle/>
          <a:p>
            <a:r>
              <a:rPr lang="fa-IR"/>
              <a:t>محمدی یگانه. سیستم های عامل</a:t>
            </a:r>
            <a:endParaRPr lang="en-US"/>
          </a:p>
        </p:txBody>
      </p:sp>
    </p:spTree>
    <p:custDataLst>
      <p:tags r:id="rId1"/>
    </p:custDataLst>
    <p:extLst>
      <p:ext uri="{BB962C8B-B14F-4D97-AF65-F5344CB8AC3E}">
        <p14:creationId xmlns:p14="http://schemas.microsoft.com/office/powerpoint/2010/main" val="33968603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500" fill="hold"/>
                                        <p:tgtEl>
                                          <p:spTgt spid="5"/>
                                        </p:tgtEl>
                                        <p:attrNameLst>
                                          <p:attrName>ppt_x</p:attrName>
                                        </p:attrNameLst>
                                      </p:cBhvr>
                                      <p:tavLst>
                                        <p:tav tm="0">
                                          <p:val>
                                            <p:strVal val="#ppt_x"/>
                                          </p:val>
                                        </p:tav>
                                        <p:tav tm="100000">
                                          <p:val>
                                            <p:strVal val="#ppt_x"/>
                                          </p:val>
                                        </p:tav>
                                      </p:tavLst>
                                    </p:anim>
                                    <p:anim calcmode="lin" valueType="num">
                                      <p:cBhvr additive="base">
                                        <p:cTn id="5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A5CE3-D7E8-4BA3-8993-02F08E077086}"/>
              </a:ext>
            </a:extLst>
          </p:cNvPr>
          <p:cNvSpPr>
            <a:spLocks noGrp="1"/>
          </p:cNvSpPr>
          <p:nvPr>
            <p:ph type="title" idx="4294967295"/>
          </p:nvPr>
        </p:nvSpPr>
        <p:spPr>
          <a:xfrm>
            <a:off x="2592924" y="799600"/>
            <a:ext cx="8911687" cy="668981"/>
          </a:xfrm>
          <a:prstGeom prst="rect">
            <a:avLst/>
          </a:prstGeom>
        </p:spPr>
        <p:txBody>
          <a:bodyPr>
            <a:normAutofit fontScale="90000"/>
          </a:bodyPr>
          <a:lstStyle/>
          <a:p>
            <a:pPr algn="r"/>
            <a:r>
              <a:rPr lang="ar-SA" sz="2000" b="1" kern="10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نمونه سیستم عامل</a:t>
            </a:r>
            <a:br>
              <a:rPr lang="en-US" sz="2000" b="1" kern="100" dirty="0">
                <a:solidFill>
                  <a:srgbClr val="2F5496"/>
                </a:solidFill>
                <a:effectLst/>
                <a:latin typeface="Calibri Light" panose="020F0302020204030204" pitchFamily="34" charset="0"/>
                <a:ea typeface="Times New Roman" panose="02020603050405020304" pitchFamily="18" charset="0"/>
                <a:cs typeface="B Roya" panose="00000400000000000000" pitchFamily="2" charset="-78"/>
              </a:rPr>
            </a:br>
            <a:endParaRPr lang="en-US" sz="2000" dirty="0">
              <a:cs typeface="B Roya" panose="00000400000000000000" pitchFamily="2" charset="-78"/>
            </a:endParaRPr>
          </a:p>
        </p:txBody>
      </p:sp>
      <p:sp>
        <p:nvSpPr>
          <p:cNvPr id="3" name="Content Placeholder 2">
            <a:extLst>
              <a:ext uri="{FF2B5EF4-FFF2-40B4-BE49-F238E27FC236}">
                <a16:creationId xmlns:a16="http://schemas.microsoft.com/office/drawing/2014/main" id="{2C0C8865-2BF1-3EC0-E9FB-DB0836C49BEE}"/>
              </a:ext>
            </a:extLst>
          </p:cNvPr>
          <p:cNvSpPr>
            <a:spLocks noGrp="1"/>
          </p:cNvSpPr>
          <p:nvPr>
            <p:ph idx="4294967295"/>
          </p:nvPr>
        </p:nvSpPr>
        <p:spPr>
          <a:xfrm>
            <a:off x="1810327" y="1884218"/>
            <a:ext cx="9694284" cy="2937164"/>
          </a:xfrm>
          <a:prstGeom prst="rect">
            <a:avLst/>
          </a:prstGeom>
        </p:spPr>
        <p:txBody>
          <a:bodyPr>
            <a:noAutofit/>
          </a:bodyPr>
          <a:lstStyle/>
          <a:p>
            <a:pPr marL="0" marR="0" algn="just" rtl="1" fontAlgn="base">
              <a:lnSpc>
                <a:spcPct val="200000"/>
              </a:lnSpc>
              <a:spcBef>
                <a:spcPts val="750"/>
              </a:spcBef>
              <a:spcAft>
                <a:spcPts val="1500"/>
              </a:spcAft>
            </a:pPr>
            <a:r>
              <a:rPr lang="ar-SA" sz="140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سیستم عامل ها معمولا روی هر رایانه ای که خریداری می کنید از قبل بارگذاری می شوند. اکثر افراد از سیستم عاملی استفاده می‌کنند که قبلا بر روی رایانه آن ها ران شده است، اما می توان سیستم عامل اولیه را مطابق با اولویت خود ارتقا داد یا تغییر داد</a:t>
            </a:r>
            <a:r>
              <a:rPr lang="en-US" sz="140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a:t>
            </a:r>
            <a:endParaRPr lang="en-US" sz="1400" dirty="0">
              <a:effectLst/>
              <a:latin typeface="Times New Roman" panose="02020603050405020304" pitchFamily="18" charset="0"/>
              <a:ea typeface="Times New Roman" panose="02020603050405020304" pitchFamily="18" charset="0"/>
              <a:cs typeface="B Roya" panose="00000400000000000000" pitchFamily="2" charset="-78"/>
            </a:endParaRPr>
          </a:p>
          <a:p>
            <a:pPr marL="0" marR="0" algn="just" rtl="1" fontAlgn="base">
              <a:lnSpc>
                <a:spcPct val="200000"/>
              </a:lnSpc>
              <a:spcBef>
                <a:spcPts val="750"/>
              </a:spcBef>
              <a:spcAft>
                <a:spcPts val="1500"/>
              </a:spcAft>
            </a:pPr>
            <a:r>
              <a:rPr lang="ar-SA" sz="140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سیستم عامل های مختلف به روش های گوناگون کار خواهند کرد. آن ها ممکن است از نظر بصری متفاوت به نظر برسند، اصطلاحات مختلفی برای عملکردهای مشترک داشته باشند و برنامه ها را به روش های مختلف سازماندهی کنند. اگر متوجه شدید که در دانشگاه از رایانه ای استفاده می‌کنید که با آن آشنا نیستید، نگران نباشید کمی تمرین کنید و به خوبی به راه خود ادامه دهید. سیستم عامل های زیادی در دسترس هستند، اما سه سیستم عامل رایج عبارتند از: ویندوز مایکروسافت،</a:t>
            </a:r>
            <a:r>
              <a:rPr lang="en-US" sz="140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 </a:t>
            </a:r>
            <a:r>
              <a:rPr lang="ar-SA" sz="140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اپل و لینوکس</a:t>
            </a:r>
            <a:r>
              <a:rPr lang="en-US" sz="140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a:t>
            </a:r>
            <a:endParaRPr lang="en-US" sz="1400" dirty="0">
              <a:effectLst/>
              <a:latin typeface="Times New Roman" panose="02020603050405020304" pitchFamily="18" charset="0"/>
              <a:ea typeface="Times New Roman" panose="02020603050405020304" pitchFamily="18" charset="0"/>
              <a:cs typeface="B Roya" panose="00000400000000000000" pitchFamily="2" charset="-78"/>
            </a:endParaRPr>
          </a:p>
          <a:p>
            <a:endParaRPr lang="en-US" sz="1400" dirty="0">
              <a:cs typeface="B Roya" panose="00000400000000000000" pitchFamily="2" charset="-78"/>
            </a:endParaRPr>
          </a:p>
        </p:txBody>
      </p:sp>
      <p:sp>
        <p:nvSpPr>
          <p:cNvPr id="4" name="Slide Number Placeholder 3">
            <a:extLst>
              <a:ext uri="{FF2B5EF4-FFF2-40B4-BE49-F238E27FC236}">
                <a16:creationId xmlns:a16="http://schemas.microsoft.com/office/drawing/2014/main" id="{F3F1A6E7-3CDA-76A2-DD7B-CD5B3531A0A1}"/>
              </a:ext>
            </a:extLst>
          </p:cNvPr>
          <p:cNvSpPr>
            <a:spLocks noGrp="1"/>
          </p:cNvSpPr>
          <p:nvPr>
            <p:ph type="sldNum" sz="quarter" idx="12"/>
          </p:nvPr>
        </p:nvSpPr>
        <p:spPr/>
        <p:txBody>
          <a:bodyPr/>
          <a:lstStyle/>
          <a:p>
            <a:fld id="{E3CC6DB6-9300-4B94-B30B-F2438292F5F8}" type="slidenum">
              <a:rPr lang="en-US" smtClean="0"/>
              <a:t>4</a:t>
            </a:fld>
            <a:endParaRPr lang="en-US"/>
          </a:p>
        </p:txBody>
      </p:sp>
      <p:sp>
        <p:nvSpPr>
          <p:cNvPr id="6" name="Footer Placeholder 5">
            <a:extLst>
              <a:ext uri="{FF2B5EF4-FFF2-40B4-BE49-F238E27FC236}">
                <a16:creationId xmlns:a16="http://schemas.microsoft.com/office/drawing/2014/main" id="{C267E4AC-B797-9B7A-C4EA-399C3EAC4D5B}"/>
              </a:ext>
            </a:extLst>
          </p:cNvPr>
          <p:cNvSpPr>
            <a:spLocks noGrp="1"/>
          </p:cNvSpPr>
          <p:nvPr>
            <p:ph type="ftr" sz="quarter" idx="11"/>
          </p:nvPr>
        </p:nvSpPr>
        <p:spPr/>
        <p:txBody>
          <a:bodyPr/>
          <a:lstStyle/>
          <a:p>
            <a:r>
              <a:rPr lang="fa-IR"/>
              <a:t>محمدی یگانه. سیستم های عامل</a:t>
            </a:r>
            <a:endParaRPr lang="en-US"/>
          </a:p>
        </p:txBody>
      </p:sp>
    </p:spTree>
    <p:custDataLst>
      <p:tags r:id="rId1"/>
    </p:custDataLst>
    <p:extLst>
      <p:ext uri="{BB962C8B-B14F-4D97-AF65-F5344CB8AC3E}">
        <p14:creationId xmlns:p14="http://schemas.microsoft.com/office/powerpoint/2010/main" val="9425898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7046D-1972-74F1-0477-FC506A74B493}"/>
              </a:ext>
            </a:extLst>
          </p:cNvPr>
          <p:cNvSpPr>
            <a:spLocks noGrp="1"/>
          </p:cNvSpPr>
          <p:nvPr>
            <p:ph type="title"/>
          </p:nvPr>
        </p:nvSpPr>
        <p:spPr>
          <a:xfrm>
            <a:off x="7112000" y="624110"/>
            <a:ext cx="4392611" cy="548908"/>
          </a:xfrm>
        </p:spPr>
        <p:txBody>
          <a:bodyPr>
            <a:normAutofit/>
          </a:bodyPr>
          <a:lstStyle/>
          <a:p>
            <a:pPr algn="r"/>
            <a:r>
              <a:rPr lang="fa-IR" sz="2000" b="1" dirty="0">
                <a:cs typeface="B Roya" panose="00000400000000000000" pitchFamily="2" charset="-78"/>
              </a:rPr>
              <a:t>نمونه سیستم عامل </a:t>
            </a:r>
            <a:endParaRPr lang="en-US" sz="2000" b="1" dirty="0">
              <a:cs typeface="B Roya" panose="00000400000000000000" pitchFamily="2" charset="-78"/>
            </a:endParaRPr>
          </a:p>
        </p:txBody>
      </p:sp>
      <p:sp>
        <p:nvSpPr>
          <p:cNvPr id="3" name="Content Placeholder 2">
            <a:extLst>
              <a:ext uri="{FF2B5EF4-FFF2-40B4-BE49-F238E27FC236}">
                <a16:creationId xmlns:a16="http://schemas.microsoft.com/office/drawing/2014/main" id="{D921EA0D-3473-3532-F14E-E298D72EC4BE}"/>
              </a:ext>
            </a:extLst>
          </p:cNvPr>
          <p:cNvSpPr>
            <a:spLocks noGrp="1"/>
          </p:cNvSpPr>
          <p:nvPr>
            <p:ph sz="half" idx="1"/>
          </p:nvPr>
        </p:nvSpPr>
        <p:spPr>
          <a:xfrm>
            <a:off x="7190747" y="1540189"/>
            <a:ext cx="4313864" cy="3777622"/>
          </a:xfrm>
        </p:spPr>
        <p:txBody>
          <a:bodyPr>
            <a:normAutofit/>
          </a:bodyPr>
          <a:lstStyle/>
          <a:p>
            <a:pPr marL="0" marR="0" algn="just" rtl="1">
              <a:lnSpc>
                <a:spcPct val="107000"/>
              </a:lnSpc>
              <a:spcBef>
                <a:spcPts val="200"/>
              </a:spcBef>
              <a:spcAft>
                <a:spcPts val="0"/>
              </a:spcAft>
            </a:pPr>
            <a:r>
              <a:rPr lang="ar-SA" sz="1400" b="1" kern="100" dirty="0">
                <a:solidFill>
                  <a:srgbClr val="000000"/>
                </a:solidFill>
                <a:effectLst/>
                <a:latin typeface="Calibri Light" panose="020F0302020204030204" pitchFamily="34" charset="0"/>
                <a:ea typeface="Times New Roman" panose="02020603050405020304" pitchFamily="18" charset="0"/>
                <a:cs typeface="B Roya" panose="00000400000000000000" pitchFamily="2" charset="-78"/>
              </a:rPr>
              <a:t>ویندوز مایکروسافت</a:t>
            </a:r>
            <a:endParaRPr lang="en-US" sz="1400" b="1" kern="100" dirty="0">
              <a:solidFill>
                <a:srgbClr val="2F5496"/>
              </a:solidFill>
              <a:effectLst/>
              <a:latin typeface="Calibri Light" panose="020F0302020204030204" pitchFamily="34" charset="0"/>
              <a:ea typeface="Times New Roman" panose="02020603050405020304" pitchFamily="18" charset="0"/>
              <a:cs typeface="B Roya" panose="00000400000000000000" pitchFamily="2" charset="-78"/>
            </a:endParaRPr>
          </a:p>
          <a:p>
            <a:pPr marL="0" marR="0" algn="just" rtl="1" fontAlgn="base">
              <a:lnSpc>
                <a:spcPct val="200000"/>
              </a:lnSpc>
              <a:spcBef>
                <a:spcPts val="750"/>
              </a:spcBef>
              <a:spcAft>
                <a:spcPts val="1500"/>
              </a:spcAft>
            </a:pPr>
            <a:r>
              <a:rPr lang="ar-SA" sz="1400" kern="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مایکروسافت ویندوز مجموعه ای از سیستم عامل های نرم افزاری مبتنی بر رابط های گرافیکی کاربران است که توسط مایکروسافت تولید شده است. نسخه های مختلف ویندوز عبارتند از: </a:t>
            </a:r>
            <a:r>
              <a:rPr lang="fa-IR" sz="1400" kern="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10</a:t>
            </a:r>
            <a:r>
              <a:rPr lang="ar-SA" sz="1400" kern="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 </a:t>
            </a:r>
            <a:r>
              <a:rPr lang="fa-IR" sz="1400" kern="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9</a:t>
            </a:r>
            <a:r>
              <a:rPr lang="ar-SA" sz="1400" kern="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 </a:t>
            </a:r>
            <a:r>
              <a:rPr lang="fa-IR" sz="1400" kern="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8</a:t>
            </a:r>
            <a:r>
              <a:rPr lang="ar-SA" sz="1400" kern="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 </a:t>
            </a:r>
            <a:r>
              <a:rPr lang="fa-IR" sz="1400" kern="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7</a:t>
            </a:r>
            <a:r>
              <a:rPr lang="ar-SA" sz="1400" kern="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 همه برای رابط های کاربری مختلف اعم از خانگی، اداری، سازمانی، و … ساخته شده است</a:t>
            </a:r>
            <a:r>
              <a:rPr lang="en-US" sz="1400" kern="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a:t>
            </a:r>
            <a:endParaRPr lang="en-US" sz="1400" kern="100" dirty="0">
              <a:effectLst/>
              <a:latin typeface="Calibri" panose="020F0502020204030204" pitchFamily="34" charset="0"/>
              <a:ea typeface="Calibri" panose="020F0502020204030204" pitchFamily="34" charset="0"/>
              <a:cs typeface="B Roya" panose="00000400000000000000" pitchFamily="2" charset="-78"/>
            </a:endParaRPr>
          </a:p>
          <a:p>
            <a:endParaRPr lang="en-US" sz="1400" dirty="0">
              <a:cs typeface="B Roya" panose="00000400000000000000" pitchFamily="2" charset="-78"/>
            </a:endParaRPr>
          </a:p>
        </p:txBody>
      </p:sp>
      <p:sp>
        <p:nvSpPr>
          <p:cNvPr id="4" name="Content Placeholder 3">
            <a:extLst>
              <a:ext uri="{FF2B5EF4-FFF2-40B4-BE49-F238E27FC236}">
                <a16:creationId xmlns:a16="http://schemas.microsoft.com/office/drawing/2014/main" id="{D48AC89D-F379-482C-DA24-C5BEAB4F5539}"/>
              </a:ext>
            </a:extLst>
          </p:cNvPr>
          <p:cNvSpPr>
            <a:spLocks noGrp="1"/>
          </p:cNvSpPr>
          <p:nvPr>
            <p:ph sz="half" idx="2"/>
          </p:nvPr>
        </p:nvSpPr>
        <p:spPr>
          <a:xfrm>
            <a:off x="2175401" y="1645918"/>
            <a:ext cx="4313864" cy="2491973"/>
          </a:xfrm>
        </p:spPr>
        <p:txBody>
          <a:bodyPr>
            <a:normAutofit/>
          </a:bodyPr>
          <a:lstStyle/>
          <a:p>
            <a:pPr marL="0" marR="0" algn="just" rtl="1">
              <a:lnSpc>
                <a:spcPct val="107000"/>
              </a:lnSpc>
              <a:spcBef>
                <a:spcPts val="200"/>
              </a:spcBef>
              <a:spcAft>
                <a:spcPts val="0"/>
              </a:spcAft>
            </a:pPr>
            <a:r>
              <a:rPr lang="ar-SA" sz="1400" b="1" kern="100" dirty="0">
                <a:solidFill>
                  <a:srgbClr val="000000"/>
                </a:solidFill>
                <a:effectLst/>
                <a:latin typeface="Calibri Light" panose="020F0302020204030204" pitchFamily="34" charset="0"/>
                <a:ea typeface="Times New Roman" panose="02020603050405020304" pitchFamily="18" charset="0"/>
                <a:cs typeface="B Roya" panose="00000400000000000000" pitchFamily="2" charset="-78"/>
              </a:rPr>
              <a:t>سیستم عامل مکینتاش</a:t>
            </a:r>
            <a:endParaRPr lang="en-US" sz="1400" b="1" kern="100" dirty="0">
              <a:solidFill>
                <a:srgbClr val="2F5496"/>
              </a:solidFill>
              <a:effectLst/>
              <a:latin typeface="Calibri Light" panose="020F0302020204030204" pitchFamily="34" charset="0"/>
              <a:ea typeface="Times New Roman" panose="02020603050405020304" pitchFamily="18" charset="0"/>
              <a:cs typeface="B Roya" panose="00000400000000000000" pitchFamily="2" charset="-78"/>
            </a:endParaRPr>
          </a:p>
          <a:p>
            <a:pPr marL="0" marR="0" algn="just" rtl="1" fontAlgn="base">
              <a:lnSpc>
                <a:spcPct val="200000"/>
              </a:lnSpc>
              <a:spcBef>
                <a:spcPts val="750"/>
              </a:spcBef>
              <a:spcAft>
                <a:spcPts val="1500"/>
              </a:spcAft>
            </a:pPr>
            <a:r>
              <a:rPr lang="ar-SA" sz="1400" kern="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یکی دیگر از انواع سیستم عامل ها است که توسط</a:t>
            </a:r>
            <a:r>
              <a:rPr lang="en-US" sz="1400" kern="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 </a:t>
            </a:r>
            <a:r>
              <a:rPr lang="ar-SA" sz="1400" kern="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توسعه یافته است. مکینتاژ به دلیل رابط کاربری گرافیکی زیبا محبوب است. این نرم افزار سیستمی یکپارچه و بدون نام بود که اولین بار در سال </a:t>
            </a:r>
            <a:r>
              <a:rPr lang="fa-IR" sz="1400" kern="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1984</a:t>
            </a:r>
            <a:r>
              <a:rPr lang="ar-SA" sz="1400" kern="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 معرفی شد.</a:t>
            </a:r>
            <a:endParaRPr lang="en-US" sz="1400" kern="100" dirty="0">
              <a:solidFill>
                <a:srgbClr val="000000"/>
              </a:solidFill>
              <a:effectLst/>
              <a:latin typeface="Calibri" panose="020F0502020204030204" pitchFamily="34" charset="0"/>
              <a:ea typeface="Calibri" panose="020F0502020204030204" pitchFamily="34" charset="0"/>
              <a:cs typeface="B Roya" panose="00000400000000000000" pitchFamily="2" charset="-78"/>
            </a:endParaRPr>
          </a:p>
          <a:p>
            <a:endParaRPr lang="en-US" sz="1400" dirty="0">
              <a:cs typeface="B Roya" panose="00000400000000000000" pitchFamily="2" charset="-78"/>
            </a:endParaRPr>
          </a:p>
        </p:txBody>
      </p:sp>
      <p:pic>
        <p:nvPicPr>
          <p:cNvPr id="6" name="Picture 5">
            <a:extLst>
              <a:ext uri="{FF2B5EF4-FFF2-40B4-BE49-F238E27FC236}">
                <a16:creationId xmlns:a16="http://schemas.microsoft.com/office/drawing/2014/main" id="{37DB9B8D-7D67-BDE4-9A3D-70646A98D49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5155" b="96392" l="1544" r="96139">
                        <a14:foregroundMark x1="49035" y1="8763" x2="49035" y2="8763"/>
                        <a14:foregroundMark x1="88031" y1="30412" x2="88031" y2="30412"/>
                        <a14:foregroundMark x1="81467" y1="23711" x2="81467" y2="23711"/>
                        <a14:foregroundMark x1="80695" y1="34536" x2="80695" y2="34536"/>
                        <a14:foregroundMark x1="89575" y1="27835" x2="89575" y2="27835"/>
                        <a14:foregroundMark x1="89189" y1="20619" x2="96525" y2="24227"/>
                        <a14:foregroundMark x1="49807" y1="30412" x2="50193" y2="13402"/>
                        <a14:foregroundMark x1="83784" y1="88144" x2="88803" y2="75773"/>
                        <a14:foregroundMark x1="76448" y1="79897" x2="92664" y2="65979"/>
                        <a14:foregroundMark x1="49807" y1="34021" x2="47490" y2="24742"/>
                        <a14:foregroundMark x1="84556" y1="84021" x2="81467" y2="72680"/>
                        <a14:foregroundMark x1="50965" y1="17010" x2="52510" y2="5155"/>
                        <a14:foregroundMark x1="87645" y1="39691" x2="90347" y2="41237"/>
                        <a14:foregroundMark x1="47490" y1="85567" x2="48263" y2="63918"/>
                        <a14:foregroundMark x1="61390" y1="79897" x2="61776" y2="75773"/>
                        <a14:foregroundMark x1="40927" y1="79381" x2="38996" y2="84536"/>
                        <a14:foregroundMark x1="48649" y1="96392" x2="54440" y2="96907"/>
                        <a14:foregroundMark x1="15058" y1="74742" x2="1544" y2="88144"/>
                        <a14:foregroundMark x1="23552" y1="39175" x2="13127" y2="19072"/>
                        <a14:foregroundMark x1="14286" y1="8247" x2="14286" y2="16495"/>
                        <a14:foregroundMark x1="44402" y1="39175" x2="49807" y2="26804"/>
                      </a14:backgroundRemoval>
                    </a14:imgEffect>
                  </a14:imgLayer>
                </a14:imgProps>
              </a:ext>
              <a:ext uri="{28A0092B-C50C-407E-A947-70E740481C1C}">
                <a14:useLocalDpi xmlns:a14="http://schemas.microsoft.com/office/drawing/2010/main" val="0"/>
              </a:ext>
            </a:extLst>
          </a:blip>
          <a:stretch>
            <a:fillRect/>
          </a:stretch>
        </p:blipFill>
        <p:spPr>
          <a:xfrm>
            <a:off x="3598822" y="3429000"/>
            <a:ext cx="2890443" cy="2165042"/>
          </a:xfrm>
          <a:prstGeom prst="rect">
            <a:avLst/>
          </a:prstGeom>
        </p:spPr>
      </p:pic>
      <p:sp>
        <p:nvSpPr>
          <p:cNvPr id="5" name="Slide Number Placeholder 4">
            <a:extLst>
              <a:ext uri="{FF2B5EF4-FFF2-40B4-BE49-F238E27FC236}">
                <a16:creationId xmlns:a16="http://schemas.microsoft.com/office/drawing/2014/main" id="{7225B000-EA85-58C4-168C-03D147082779}"/>
              </a:ext>
            </a:extLst>
          </p:cNvPr>
          <p:cNvSpPr>
            <a:spLocks noGrp="1"/>
          </p:cNvSpPr>
          <p:nvPr>
            <p:ph type="sldNum" sz="quarter" idx="12"/>
          </p:nvPr>
        </p:nvSpPr>
        <p:spPr/>
        <p:txBody>
          <a:bodyPr/>
          <a:lstStyle/>
          <a:p>
            <a:fld id="{E3CC6DB6-9300-4B94-B30B-F2438292F5F8}" type="slidenum">
              <a:rPr lang="en-US" smtClean="0"/>
              <a:t>5</a:t>
            </a:fld>
            <a:endParaRPr lang="en-US"/>
          </a:p>
        </p:txBody>
      </p:sp>
      <p:sp>
        <p:nvSpPr>
          <p:cNvPr id="8" name="Footer Placeholder 7">
            <a:extLst>
              <a:ext uri="{FF2B5EF4-FFF2-40B4-BE49-F238E27FC236}">
                <a16:creationId xmlns:a16="http://schemas.microsoft.com/office/drawing/2014/main" id="{0E2A1B01-B94D-15C2-9894-016C91A72FFB}"/>
              </a:ext>
            </a:extLst>
          </p:cNvPr>
          <p:cNvSpPr>
            <a:spLocks noGrp="1"/>
          </p:cNvSpPr>
          <p:nvPr>
            <p:ph type="ftr" sz="quarter" idx="11"/>
          </p:nvPr>
        </p:nvSpPr>
        <p:spPr/>
        <p:txBody>
          <a:bodyPr/>
          <a:lstStyle/>
          <a:p>
            <a:r>
              <a:rPr lang="fa-IR"/>
              <a:t>محمدی یگانه. سیستم های عامل</a:t>
            </a:r>
            <a:endParaRPr lang="en-US"/>
          </a:p>
        </p:txBody>
      </p:sp>
    </p:spTree>
    <p:custDataLst>
      <p:tags r:id="rId1"/>
    </p:custDataLst>
    <p:extLst>
      <p:ext uri="{BB962C8B-B14F-4D97-AF65-F5344CB8AC3E}">
        <p14:creationId xmlns:p14="http://schemas.microsoft.com/office/powerpoint/2010/main" val="9745423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ABDAE5-1F80-5071-F74E-F980CCDD1C53}"/>
              </a:ext>
            </a:extLst>
          </p:cNvPr>
          <p:cNvSpPr>
            <a:spLocks noGrp="1"/>
          </p:cNvSpPr>
          <p:nvPr>
            <p:ph sz="half" idx="1"/>
          </p:nvPr>
        </p:nvSpPr>
        <p:spPr>
          <a:xfrm>
            <a:off x="2552266" y="1304185"/>
            <a:ext cx="4313864" cy="5281341"/>
          </a:xfrm>
        </p:spPr>
        <p:txBody>
          <a:bodyPr>
            <a:noAutofit/>
          </a:bodyPr>
          <a:lstStyle/>
          <a:p>
            <a:pPr marL="0" marR="0" algn="just" rtl="1">
              <a:lnSpc>
                <a:spcPct val="107000"/>
              </a:lnSpc>
              <a:spcBef>
                <a:spcPts val="200"/>
              </a:spcBef>
              <a:spcAft>
                <a:spcPts val="0"/>
              </a:spcAft>
            </a:pPr>
            <a:r>
              <a:rPr lang="ar-SA" sz="1400" b="1" kern="100" dirty="0">
                <a:solidFill>
                  <a:srgbClr val="000000"/>
                </a:solidFill>
                <a:effectLst/>
                <a:latin typeface="Calibri Light" panose="020F0302020204030204" pitchFamily="34" charset="0"/>
                <a:ea typeface="Times New Roman" panose="02020603050405020304" pitchFamily="18" charset="0"/>
                <a:cs typeface="B Roya" panose="00000400000000000000" pitchFamily="2" charset="-78"/>
              </a:rPr>
              <a:t>سیستم عامل لینوکس</a:t>
            </a:r>
            <a:endParaRPr lang="en-US" sz="1400" b="1" kern="100" dirty="0">
              <a:solidFill>
                <a:srgbClr val="2F5496"/>
              </a:solidFill>
              <a:effectLst/>
              <a:latin typeface="Calibri Light" panose="020F0302020204030204" pitchFamily="34" charset="0"/>
              <a:ea typeface="Times New Roman" panose="02020603050405020304" pitchFamily="18" charset="0"/>
              <a:cs typeface="B Roya" panose="00000400000000000000" pitchFamily="2" charset="-78"/>
            </a:endParaRPr>
          </a:p>
          <a:p>
            <a:pPr marL="0" marR="0" algn="just" rtl="1" fontAlgn="base">
              <a:lnSpc>
                <a:spcPct val="200000"/>
              </a:lnSpc>
              <a:spcBef>
                <a:spcPts val="750"/>
              </a:spcBef>
              <a:spcAft>
                <a:spcPts val="1500"/>
              </a:spcAft>
            </a:pPr>
            <a:r>
              <a:rPr lang="ar-SA" sz="1400" kern="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منشاء لینوکس در یونیکس است. او در دهه شصت توسط محققین دنیس ریچی و کن تامپسون از آزمایشگاه های  "ای تی اند تی بل" ساخته شد. در سال </a:t>
            </a:r>
            <a:r>
              <a:rPr lang="fa-IR" sz="1400" kern="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1983</a:t>
            </a:r>
            <a:r>
              <a:rPr lang="ar-SA" sz="1400" kern="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 با هدف ایجاد یک سیستم‌عامل کامل و آزاد شبه-یونیکس به‌وسیله ریچارد استالمن پایه‌گذاری شد</a:t>
            </a:r>
            <a:r>
              <a:rPr lang="en-US" sz="1400" kern="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 </a:t>
            </a:r>
            <a:r>
              <a:rPr lang="ar-SA" sz="1400" kern="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مخفف بازگشتی</a:t>
            </a:r>
            <a:r>
              <a:rPr lang="en-US" sz="1400" kern="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 </a:t>
            </a:r>
            <a:r>
              <a:rPr lang="ar-SA" sz="1400" kern="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است. لینوکس را می توان بر روی همه نوع کامپیوتر بدون توجه به سخت افزار نصب کرد. این سیستم عامل یک سیستم عامل سرور پیشرو است و می تواند </a:t>
            </a:r>
            <a:r>
              <a:rPr lang="fa-IR" sz="1400" kern="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10</a:t>
            </a:r>
            <a:r>
              <a:rPr lang="ar-SA" sz="1400" kern="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 ابرکامپیوتر سریع را در کل جهان اجرا کند و دو مورد از بهترین مزایای آن این است که ویروسی نمی شوید و رایگان است</a:t>
            </a:r>
            <a:r>
              <a:rPr lang="en-US" sz="1400" kern="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a:t>
            </a:r>
            <a:r>
              <a:rPr lang="en-US" sz="1400" kern="0" dirty="0">
                <a:solidFill>
                  <a:srgbClr val="000000"/>
                </a:solidFill>
                <a:effectLst/>
                <a:latin typeface="Times New Roman" panose="02020603050405020304" pitchFamily="18" charset="0"/>
                <a:ea typeface="Times New Roman" panose="02020603050405020304" pitchFamily="18" charset="0"/>
                <a:cs typeface="B Roya" panose="00000400000000000000" pitchFamily="2" charset="-78"/>
              </a:rPr>
              <a:t> </a:t>
            </a:r>
            <a:r>
              <a:rPr lang="ar-SA" sz="1400" kern="0" dirty="0">
                <a:solidFill>
                  <a:srgbClr val="000000"/>
                </a:solidFill>
                <a:effectLst/>
                <a:latin typeface="Times New Roman" panose="02020603050405020304" pitchFamily="18" charset="0"/>
                <a:ea typeface="Times New Roman" panose="02020603050405020304" pitchFamily="18" charset="0"/>
                <a:cs typeface="B Roya" panose="00000400000000000000" pitchFamily="2" charset="-78"/>
              </a:rPr>
              <a:t>(</a:t>
            </a:r>
            <a:r>
              <a:rPr lang="fa-IR" sz="1400" kern="100" dirty="0">
                <a:solidFill>
                  <a:srgbClr val="000000"/>
                </a:solidFill>
                <a:effectLst/>
                <a:latin typeface="Calibri" panose="020F0502020204030204" pitchFamily="34" charset="0"/>
                <a:ea typeface="Calibri" panose="020F0502020204030204" pitchFamily="34" charset="0"/>
                <a:cs typeface="B Roya" panose="00000400000000000000" pitchFamily="2" charset="-78"/>
              </a:rPr>
              <a:t>برای اطلاعات بیشتر</a:t>
            </a:r>
            <a:r>
              <a:rPr lang="ar-SA" sz="1400" kern="100" dirty="0">
                <a:solidFill>
                  <a:srgbClr val="000000"/>
                </a:solidFill>
                <a:effectLst/>
                <a:latin typeface="Calibri" panose="020F0502020204030204" pitchFamily="34" charset="0"/>
                <a:ea typeface="Calibri" panose="020F0502020204030204" pitchFamily="34" charset="0"/>
                <a:cs typeface="B Roya" panose="00000400000000000000" pitchFamily="2" charset="-78"/>
              </a:rPr>
              <a:t>، به </a:t>
            </a:r>
            <a:r>
              <a:rPr lang="ar-SA" sz="1400" u="sng" kern="100" dirty="0">
                <a:solidFill>
                  <a:srgbClr val="000000"/>
                </a:solidFill>
                <a:effectLst/>
                <a:latin typeface="Calibri" panose="020F0502020204030204" pitchFamily="34" charset="0"/>
                <a:ea typeface="Calibri" panose="020F0502020204030204" pitchFamily="34" charset="0"/>
                <a:cs typeface="B Roya" panose="00000400000000000000" pitchFamily="2" charset="-78"/>
                <a:hlinkClick r:id="rId3" tooltip="اطلاعات بیشتر در ویکی"/>
              </a:rPr>
              <a:t>اینجا</a:t>
            </a:r>
            <a:r>
              <a:rPr lang="ar-SA" sz="1400" kern="100" dirty="0">
                <a:solidFill>
                  <a:srgbClr val="000000"/>
                </a:solidFill>
                <a:effectLst/>
                <a:latin typeface="Calibri" panose="020F0502020204030204" pitchFamily="34" charset="0"/>
                <a:ea typeface="Calibri" panose="020F0502020204030204" pitchFamily="34" charset="0"/>
                <a:cs typeface="B Roya" panose="00000400000000000000" pitchFamily="2" charset="-78"/>
              </a:rPr>
              <a:t> مراجعه کنید</a:t>
            </a:r>
            <a:r>
              <a:rPr lang="en-US" sz="1400" kern="100" dirty="0">
                <a:solidFill>
                  <a:srgbClr val="000000"/>
                </a:solidFill>
                <a:effectLst/>
                <a:latin typeface="Calibri" panose="020F0502020204030204" pitchFamily="34" charset="0"/>
                <a:ea typeface="Calibri" panose="020F0502020204030204" pitchFamily="34" charset="0"/>
                <a:cs typeface="B Roya" panose="00000400000000000000" pitchFamily="2" charset="-78"/>
              </a:rPr>
              <a:t>.</a:t>
            </a:r>
            <a:r>
              <a:rPr lang="ar-SA" sz="1400" kern="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a:t>
            </a:r>
            <a:endParaRPr lang="en-US" sz="1400" kern="100" dirty="0">
              <a:effectLst/>
              <a:latin typeface="Calibri" panose="020F0502020204030204" pitchFamily="34" charset="0"/>
              <a:ea typeface="Calibri" panose="020F0502020204030204" pitchFamily="34" charset="0"/>
              <a:cs typeface="B Roya" panose="00000400000000000000" pitchFamily="2" charset="-78"/>
            </a:endParaRPr>
          </a:p>
          <a:p>
            <a:pPr marL="0" marR="0" algn="just" rtl="1">
              <a:spcBef>
                <a:spcPts val="0"/>
              </a:spcBef>
              <a:spcAft>
                <a:spcPts val="0"/>
              </a:spcAft>
            </a:pPr>
            <a:r>
              <a:rPr lang="fa-IR" sz="1400" kern="100" dirty="0">
                <a:effectLst/>
                <a:latin typeface="Calibri" panose="020F0502020204030204" pitchFamily="34" charset="0"/>
                <a:ea typeface="Calibri" panose="020F0502020204030204" pitchFamily="34" charset="0"/>
                <a:cs typeface="B Roya" panose="00000400000000000000" pitchFamily="2" charset="-78"/>
              </a:rPr>
              <a:t>لازم به ذکر است که لینوکس بیشترین استفاده را بین سیستم عامل های مختلف در دنیا دارد.</a:t>
            </a:r>
            <a:endParaRPr lang="en-US" sz="1400" kern="100" dirty="0">
              <a:effectLst/>
              <a:latin typeface="Calibri" panose="020F0502020204030204" pitchFamily="34" charset="0"/>
              <a:ea typeface="Calibri" panose="020F0502020204030204" pitchFamily="34" charset="0"/>
              <a:cs typeface="B Roya" panose="00000400000000000000" pitchFamily="2" charset="-78"/>
            </a:endParaRPr>
          </a:p>
          <a:p>
            <a:endParaRPr lang="en-US" sz="1400" dirty="0">
              <a:cs typeface="B Roya" panose="00000400000000000000" pitchFamily="2" charset="-78"/>
            </a:endParaRPr>
          </a:p>
        </p:txBody>
      </p:sp>
      <p:sp>
        <p:nvSpPr>
          <p:cNvPr id="4" name="Content Placeholder 3">
            <a:extLst>
              <a:ext uri="{FF2B5EF4-FFF2-40B4-BE49-F238E27FC236}">
                <a16:creationId xmlns:a16="http://schemas.microsoft.com/office/drawing/2014/main" id="{97848E8C-9EED-71D2-9EEF-6F758CC31094}"/>
              </a:ext>
            </a:extLst>
          </p:cNvPr>
          <p:cNvSpPr>
            <a:spLocks noGrp="1"/>
          </p:cNvSpPr>
          <p:nvPr>
            <p:ph sz="half" idx="2"/>
          </p:nvPr>
        </p:nvSpPr>
        <p:spPr>
          <a:xfrm>
            <a:off x="7061438" y="1304186"/>
            <a:ext cx="4313864" cy="2565850"/>
          </a:xfrm>
        </p:spPr>
        <p:txBody>
          <a:bodyPr>
            <a:noAutofit/>
          </a:bodyPr>
          <a:lstStyle/>
          <a:p>
            <a:pPr marL="0" marR="0" algn="just" rtl="1">
              <a:lnSpc>
                <a:spcPct val="107000"/>
              </a:lnSpc>
              <a:spcBef>
                <a:spcPts val="200"/>
              </a:spcBef>
              <a:spcAft>
                <a:spcPts val="0"/>
              </a:spcAft>
            </a:pPr>
            <a:r>
              <a:rPr lang="ar-SA" sz="1400" b="1" kern="100" dirty="0">
                <a:solidFill>
                  <a:srgbClr val="000000"/>
                </a:solidFill>
                <a:effectLst/>
                <a:latin typeface="Calibri Light" panose="020F0302020204030204" pitchFamily="34" charset="0"/>
                <a:ea typeface="Times New Roman" panose="02020603050405020304" pitchFamily="18" charset="0"/>
                <a:cs typeface="B Roya" panose="00000400000000000000" pitchFamily="2" charset="-78"/>
              </a:rPr>
              <a:t>سیستم عامل یونیکس</a:t>
            </a:r>
            <a:endParaRPr lang="en-US" sz="1400" b="1" kern="100" dirty="0">
              <a:solidFill>
                <a:srgbClr val="2F5496"/>
              </a:solidFill>
              <a:effectLst/>
              <a:latin typeface="Calibri Light" panose="020F0302020204030204" pitchFamily="34" charset="0"/>
              <a:ea typeface="Times New Roman" panose="02020603050405020304" pitchFamily="18" charset="0"/>
              <a:cs typeface="B Roya" panose="00000400000000000000" pitchFamily="2" charset="-78"/>
            </a:endParaRPr>
          </a:p>
          <a:p>
            <a:pPr marL="0" marR="0" algn="just" rtl="1" fontAlgn="base">
              <a:lnSpc>
                <a:spcPct val="200000"/>
              </a:lnSpc>
              <a:spcBef>
                <a:spcPts val="750"/>
              </a:spcBef>
              <a:spcAft>
                <a:spcPts val="1500"/>
              </a:spcAft>
            </a:pPr>
            <a:r>
              <a:rPr lang="ar-SA" sz="1400" kern="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یکی از انواع سیستم عامل یونیکس است که در سال </a:t>
            </a:r>
            <a:r>
              <a:rPr lang="fa-IR" sz="1400" kern="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1969</a:t>
            </a:r>
            <a:r>
              <a:rPr lang="ar-SA" sz="1400" kern="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 توسط گروهی از کارمندان، از جمله کن تامپسون، دنیس ریچی، برایان کرنیگان، داگلاس مکلروی و جو اوسانا توسعه یافت. یک سیستم‌ عامل چندوظیفگی و چند کاربره است. این سیستم عامل در مین فریم ها و ایستگاه های کاری در تاسیسات شرکتی یافت می شود</a:t>
            </a:r>
            <a:r>
              <a:rPr lang="en-US" sz="1400" kern="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a:t>
            </a:r>
            <a:endParaRPr lang="en-US" sz="1400" kern="100" dirty="0">
              <a:effectLst/>
              <a:latin typeface="Calibri" panose="020F0502020204030204" pitchFamily="34" charset="0"/>
              <a:ea typeface="Calibri" panose="020F0502020204030204" pitchFamily="34" charset="0"/>
              <a:cs typeface="B Roya" panose="00000400000000000000" pitchFamily="2" charset="-78"/>
            </a:endParaRPr>
          </a:p>
          <a:p>
            <a:endParaRPr lang="en-US" sz="1400" dirty="0">
              <a:cs typeface="B Roya" panose="00000400000000000000" pitchFamily="2" charset="-78"/>
            </a:endParaRPr>
          </a:p>
        </p:txBody>
      </p:sp>
      <p:pic>
        <p:nvPicPr>
          <p:cNvPr id="6" name="Picture 5">
            <a:extLst>
              <a:ext uri="{FF2B5EF4-FFF2-40B4-BE49-F238E27FC236}">
                <a16:creationId xmlns:a16="http://schemas.microsoft.com/office/drawing/2014/main" id="{4609F2A1-432B-6A79-BAD2-9C9C90EE600F}"/>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763" b="91753" l="9653" r="89575">
                        <a14:foregroundMark x1="63320" y1="9278" x2="63320" y2="9278"/>
                        <a14:foregroundMark x1="75290" y1="91753" x2="75290" y2="91753"/>
                      </a14:backgroundRemoval>
                    </a14:imgEffect>
                  </a14:imgLayer>
                </a14:imgProps>
              </a:ext>
              <a:ext uri="{28A0092B-C50C-407E-A947-70E740481C1C}">
                <a14:useLocalDpi xmlns:a14="http://schemas.microsoft.com/office/drawing/2010/main" val="0"/>
              </a:ext>
            </a:extLst>
          </a:blip>
          <a:stretch>
            <a:fillRect/>
          </a:stretch>
        </p:blipFill>
        <p:spPr>
          <a:xfrm>
            <a:off x="7061438" y="3870036"/>
            <a:ext cx="3611898" cy="2705438"/>
          </a:xfrm>
          <a:prstGeom prst="rect">
            <a:avLst/>
          </a:prstGeom>
        </p:spPr>
      </p:pic>
      <p:sp>
        <p:nvSpPr>
          <p:cNvPr id="2" name="Slide Number Placeholder 1">
            <a:extLst>
              <a:ext uri="{FF2B5EF4-FFF2-40B4-BE49-F238E27FC236}">
                <a16:creationId xmlns:a16="http://schemas.microsoft.com/office/drawing/2014/main" id="{FBF2EBB2-DA42-9127-11E6-7F069AB8EA8C}"/>
              </a:ext>
            </a:extLst>
          </p:cNvPr>
          <p:cNvSpPr>
            <a:spLocks noGrp="1"/>
          </p:cNvSpPr>
          <p:nvPr>
            <p:ph type="sldNum" sz="quarter" idx="12"/>
          </p:nvPr>
        </p:nvSpPr>
        <p:spPr/>
        <p:txBody>
          <a:bodyPr/>
          <a:lstStyle/>
          <a:p>
            <a:fld id="{E3CC6DB6-9300-4B94-B30B-F2438292F5F8}" type="slidenum">
              <a:rPr lang="en-US" smtClean="0"/>
              <a:t>6</a:t>
            </a:fld>
            <a:endParaRPr lang="en-US"/>
          </a:p>
        </p:txBody>
      </p:sp>
      <p:sp>
        <p:nvSpPr>
          <p:cNvPr id="5" name="Footer Placeholder 4">
            <a:extLst>
              <a:ext uri="{FF2B5EF4-FFF2-40B4-BE49-F238E27FC236}">
                <a16:creationId xmlns:a16="http://schemas.microsoft.com/office/drawing/2014/main" id="{9DCD7BC3-14FB-B653-E703-160BC26565C9}"/>
              </a:ext>
            </a:extLst>
          </p:cNvPr>
          <p:cNvSpPr>
            <a:spLocks noGrp="1"/>
          </p:cNvSpPr>
          <p:nvPr>
            <p:ph type="ftr" sz="quarter" idx="11"/>
          </p:nvPr>
        </p:nvSpPr>
        <p:spPr/>
        <p:txBody>
          <a:bodyPr/>
          <a:lstStyle/>
          <a:p>
            <a:r>
              <a:rPr lang="fa-IR" dirty="0"/>
              <a:t>محمدی یگانه. سیستم های عامل</a:t>
            </a:r>
            <a:endParaRPr lang="en-US" dirty="0"/>
          </a:p>
        </p:txBody>
      </p:sp>
    </p:spTree>
    <p:custDataLst>
      <p:tags r:id="rId1"/>
    </p:custDataLst>
    <p:extLst>
      <p:ext uri="{BB962C8B-B14F-4D97-AF65-F5344CB8AC3E}">
        <p14:creationId xmlns:p14="http://schemas.microsoft.com/office/powerpoint/2010/main" val="25552989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789F-9E9A-006A-5149-AD20EE95AE86}"/>
              </a:ext>
            </a:extLst>
          </p:cNvPr>
          <p:cNvSpPr>
            <a:spLocks noGrp="1"/>
          </p:cNvSpPr>
          <p:nvPr>
            <p:ph type="title"/>
          </p:nvPr>
        </p:nvSpPr>
        <p:spPr>
          <a:xfrm>
            <a:off x="2595543" y="813447"/>
            <a:ext cx="8911687" cy="659745"/>
          </a:xfrm>
        </p:spPr>
        <p:txBody>
          <a:bodyPr>
            <a:normAutofit fontScale="90000"/>
          </a:bodyPr>
          <a:lstStyle/>
          <a:p>
            <a:pPr algn="r"/>
            <a:r>
              <a:rPr lang="ar-SA" sz="2000" b="1" kern="100" dirty="0">
                <a:solidFill>
                  <a:srgbClr val="000000"/>
                </a:solidFill>
                <a:effectLst/>
                <a:latin typeface="B Nazanin" panose="00000400000000000000" pitchFamily="2" charset="-78"/>
                <a:ea typeface="Times New Roman" panose="02020603050405020304" pitchFamily="18" charset="0"/>
                <a:cs typeface="Times New Roman" panose="02020603050405020304" pitchFamily="18" charset="0"/>
              </a:rPr>
              <a:t>مزایا و معایب:</a:t>
            </a:r>
            <a:br>
              <a:rPr lang="en-US" sz="20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sz="2000" dirty="0"/>
          </a:p>
        </p:txBody>
      </p:sp>
      <p:sp>
        <p:nvSpPr>
          <p:cNvPr id="4" name="Content Placeholder 3">
            <a:extLst>
              <a:ext uri="{FF2B5EF4-FFF2-40B4-BE49-F238E27FC236}">
                <a16:creationId xmlns:a16="http://schemas.microsoft.com/office/drawing/2014/main" id="{152504E5-C51F-4AB0-1B3A-6AE0C9656D9B}"/>
              </a:ext>
            </a:extLst>
          </p:cNvPr>
          <p:cNvSpPr>
            <a:spLocks noGrp="1"/>
          </p:cNvSpPr>
          <p:nvPr>
            <p:ph sz="half" idx="2"/>
          </p:nvPr>
        </p:nvSpPr>
        <p:spPr>
          <a:xfrm>
            <a:off x="2708494" y="1671511"/>
            <a:ext cx="4342893" cy="3354060"/>
          </a:xfrm>
        </p:spPr>
        <p:txBody>
          <a:bodyPr>
            <a:normAutofit/>
          </a:bodyPr>
          <a:lstStyle/>
          <a:p>
            <a:pPr marL="0" marR="0" algn="just" rtl="1">
              <a:lnSpc>
                <a:spcPct val="107000"/>
              </a:lnSpc>
              <a:spcBef>
                <a:spcPts val="200"/>
              </a:spcBef>
              <a:spcAft>
                <a:spcPts val="0"/>
              </a:spcAft>
            </a:pPr>
            <a:r>
              <a:rPr lang="ar-SA" sz="1400" b="1" kern="10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معایب سیستم عامل</a:t>
            </a:r>
            <a:endParaRPr lang="en-US" sz="1400" b="1" kern="100" dirty="0">
              <a:solidFill>
                <a:srgbClr val="2F5496"/>
              </a:solidFill>
              <a:effectLst/>
              <a:latin typeface="Calibri Light" panose="020F0302020204030204" pitchFamily="34" charset="0"/>
              <a:ea typeface="Times New Roman" panose="02020603050405020304" pitchFamily="18" charset="0"/>
              <a:cs typeface="B Roya" panose="00000400000000000000" pitchFamily="2" charset="-78"/>
            </a:endParaRPr>
          </a:p>
          <a:p>
            <a:pPr marL="0" marR="0" algn="just" rtl="1" fontAlgn="base">
              <a:lnSpc>
                <a:spcPct val="200000"/>
              </a:lnSpc>
              <a:spcBef>
                <a:spcPts val="750"/>
              </a:spcBef>
              <a:spcAft>
                <a:spcPts val="1500"/>
              </a:spcAft>
            </a:pPr>
            <a:r>
              <a:rPr lang="ar-SA" sz="140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اگر مشکلی در سیستم عامل رخ دهد، ممکن است تمام محتوای ذخیره شده در سیستم خود را از دست بدهید.</a:t>
            </a:r>
            <a:endParaRPr lang="en-US" sz="1400" dirty="0">
              <a:effectLst/>
              <a:latin typeface="Times New Roman" panose="02020603050405020304" pitchFamily="18" charset="0"/>
              <a:ea typeface="Times New Roman" panose="02020603050405020304" pitchFamily="18" charset="0"/>
              <a:cs typeface="B Roya" panose="00000400000000000000" pitchFamily="2" charset="-78"/>
            </a:endParaRPr>
          </a:p>
        </p:txBody>
      </p:sp>
      <p:sp>
        <p:nvSpPr>
          <p:cNvPr id="6" name="Content Placeholder 5">
            <a:extLst>
              <a:ext uri="{FF2B5EF4-FFF2-40B4-BE49-F238E27FC236}">
                <a16:creationId xmlns:a16="http://schemas.microsoft.com/office/drawing/2014/main" id="{15DC0D57-979C-67F2-AE1D-64F808793A4B}"/>
              </a:ext>
            </a:extLst>
          </p:cNvPr>
          <p:cNvSpPr>
            <a:spLocks noGrp="1"/>
          </p:cNvSpPr>
          <p:nvPr>
            <p:ph sz="quarter" idx="4"/>
          </p:nvPr>
        </p:nvSpPr>
        <p:spPr>
          <a:xfrm>
            <a:off x="7166957" y="1671511"/>
            <a:ext cx="4338674" cy="3354060"/>
          </a:xfrm>
        </p:spPr>
        <p:txBody>
          <a:bodyPr>
            <a:normAutofit/>
          </a:bodyPr>
          <a:lstStyle/>
          <a:p>
            <a:pPr marL="0" marR="0" algn="just" rtl="1">
              <a:lnSpc>
                <a:spcPct val="107000"/>
              </a:lnSpc>
              <a:spcBef>
                <a:spcPts val="200"/>
              </a:spcBef>
              <a:spcAft>
                <a:spcPts val="0"/>
              </a:spcAft>
            </a:pPr>
            <a:r>
              <a:rPr lang="ar-SA" sz="1400" b="1" kern="100" dirty="0">
                <a:solidFill>
                  <a:srgbClr val="000000"/>
                </a:solidFill>
                <a:effectLst/>
                <a:latin typeface="B Nazanin" panose="00000400000000000000" pitchFamily="2" charset="-78"/>
                <a:ea typeface="Times New Roman" panose="02020603050405020304" pitchFamily="18" charset="0"/>
                <a:cs typeface="B Roya" panose="00000400000000000000" pitchFamily="2" charset="-78"/>
              </a:rPr>
              <a:t>مزیت سیستم عامل</a:t>
            </a:r>
            <a:endParaRPr lang="en-US" sz="1400" b="1" kern="100" dirty="0">
              <a:solidFill>
                <a:srgbClr val="2F5496"/>
              </a:solidFill>
              <a:effectLst/>
              <a:latin typeface="Calibri Light" panose="020F0302020204030204" pitchFamily="34" charset="0"/>
              <a:ea typeface="Times New Roman" panose="02020603050405020304" pitchFamily="18" charset="0"/>
              <a:cs typeface="B Roya" panose="00000400000000000000" pitchFamily="2" charset="-78"/>
            </a:endParaRPr>
          </a:p>
          <a:p>
            <a:pPr marL="342900" marR="190500" lvl="0" indent="-342900" algn="just" rtl="1" fontAlgn="base">
              <a:lnSpc>
                <a:spcPts val="2625"/>
              </a:lnSpc>
              <a:spcBef>
                <a:spcPts val="0"/>
              </a:spcBef>
              <a:spcAft>
                <a:spcPts val="0"/>
              </a:spcAft>
              <a:buSzPts val="1000"/>
              <a:buFont typeface="Symbol" panose="05050102010706020507" pitchFamily="18" charset="2"/>
              <a:buChar char=""/>
              <a:tabLst>
                <a:tab pos="457200" algn="l"/>
              </a:tabLst>
            </a:pPr>
            <a:r>
              <a:rPr lang="ar-SA" sz="1400" kern="100" dirty="0">
                <a:solidFill>
                  <a:srgbClr val="000000"/>
                </a:solidFill>
                <a:effectLst/>
                <a:latin typeface="B Nazanin" panose="00000400000000000000" pitchFamily="2" charset="-78"/>
                <a:ea typeface="Calibri" panose="020F0502020204030204" pitchFamily="34" charset="0"/>
                <a:cs typeface="B Roya" panose="00000400000000000000" pitchFamily="2" charset="-78"/>
              </a:rPr>
              <a:t>به شما امکان می دهد جزئیات </a:t>
            </a:r>
            <a:r>
              <a:rPr lang="ar-SA" sz="1400" u="sng" kern="100" dirty="0">
                <a:solidFill>
                  <a:srgbClr val="000000"/>
                </a:solidFill>
                <a:effectLst/>
                <a:latin typeface="B Nazanin" panose="00000400000000000000" pitchFamily="2" charset="-78"/>
                <a:ea typeface="Calibri" panose="020F0502020204030204" pitchFamily="34" charset="0"/>
                <a:cs typeface="B Roya" panose="00000400000000000000" pitchFamily="2" charset="-78"/>
                <a:hlinkClick r:id="rId2"/>
              </a:rPr>
              <a:t>سخت افزار</a:t>
            </a:r>
            <a:r>
              <a:rPr lang="en-US" sz="1400" kern="100" dirty="0">
                <a:solidFill>
                  <a:srgbClr val="000000"/>
                </a:solidFill>
                <a:effectLst/>
                <a:latin typeface="B Nazanin" panose="00000400000000000000" pitchFamily="2" charset="-78"/>
                <a:ea typeface="Calibri" panose="020F0502020204030204" pitchFamily="34" charset="0"/>
                <a:cs typeface="B Roya" panose="00000400000000000000" pitchFamily="2" charset="-78"/>
              </a:rPr>
              <a:t> </a:t>
            </a:r>
            <a:r>
              <a:rPr lang="ar-SA" sz="1400" kern="100" dirty="0">
                <a:solidFill>
                  <a:srgbClr val="000000"/>
                </a:solidFill>
                <a:effectLst/>
                <a:latin typeface="B Nazanin" panose="00000400000000000000" pitchFamily="2" charset="-78"/>
                <a:ea typeface="Calibri" panose="020F0502020204030204" pitchFamily="34" charset="0"/>
                <a:cs typeface="B Roya" panose="00000400000000000000" pitchFamily="2" charset="-78"/>
              </a:rPr>
              <a:t>را با ایجاد یک انتزاع مخفی کنید.</a:t>
            </a:r>
            <a:endParaRPr lang="en-US" sz="1400" kern="100" dirty="0">
              <a:solidFill>
                <a:srgbClr val="000000"/>
              </a:solidFill>
              <a:effectLst/>
              <a:latin typeface="Calibri" panose="020F0502020204030204" pitchFamily="34" charset="0"/>
              <a:ea typeface="Calibri" panose="020F0502020204030204" pitchFamily="34" charset="0"/>
              <a:cs typeface="B Roya" panose="00000400000000000000" pitchFamily="2" charset="-78"/>
            </a:endParaRPr>
          </a:p>
          <a:p>
            <a:pPr marL="342900" marR="190500" lvl="0" indent="-342900" algn="just" rtl="1" fontAlgn="base">
              <a:lnSpc>
                <a:spcPts val="2625"/>
              </a:lnSpc>
              <a:spcBef>
                <a:spcPts val="0"/>
              </a:spcBef>
              <a:spcAft>
                <a:spcPts val="0"/>
              </a:spcAft>
              <a:buSzPts val="1000"/>
              <a:buFont typeface="Symbol" panose="05050102010706020507" pitchFamily="18" charset="2"/>
              <a:buChar char=""/>
              <a:tabLst>
                <a:tab pos="457200" algn="l"/>
              </a:tabLst>
            </a:pPr>
            <a:r>
              <a:rPr lang="ar-SA" sz="1400" kern="100" dirty="0">
                <a:solidFill>
                  <a:srgbClr val="000000"/>
                </a:solidFill>
                <a:effectLst/>
                <a:latin typeface="B Nazanin" panose="00000400000000000000" pitchFamily="2" charset="-78"/>
                <a:ea typeface="Calibri" panose="020F0502020204030204" pitchFamily="34" charset="0"/>
                <a:cs typeface="B Roya" panose="00000400000000000000" pitchFamily="2" charset="-78"/>
              </a:rPr>
              <a:t>استفاده آسان با رابط کاربری گرافیکی فوق العاده دارد.</a:t>
            </a:r>
            <a:endParaRPr lang="en-US" sz="1400" kern="100" dirty="0">
              <a:solidFill>
                <a:srgbClr val="000000"/>
              </a:solidFill>
              <a:effectLst/>
              <a:latin typeface="Calibri" panose="020F0502020204030204" pitchFamily="34" charset="0"/>
              <a:ea typeface="Calibri" panose="020F0502020204030204" pitchFamily="34" charset="0"/>
              <a:cs typeface="B Roya" panose="00000400000000000000" pitchFamily="2" charset="-78"/>
            </a:endParaRPr>
          </a:p>
          <a:p>
            <a:pPr marL="342900" marR="190500" lvl="0" indent="-342900" algn="just" rtl="1" fontAlgn="base">
              <a:lnSpc>
                <a:spcPts val="2625"/>
              </a:lnSpc>
              <a:spcBef>
                <a:spcPts val="0"/>
              </a:spcBef>
              <a:spcAft>
                <a:spcPts val="0"/>
              </a:spcAft>
              <a:buSzPts val="1000"/>
              <a:buFont typeface="Symbol" panose="05050102010706020507" pitchFamily="18" charset="2"/>
              <a:buChar char=""/>
              <a:tabLst>
                <a:tab pos="457200" algn="l"/>
              </a:tabLst>
            </a:pPr>
            <a:r>
              <a:rPr lang="ar-SA" sz="1400" kern="100" dirty="0">
                <a:solidFill>
                  <a:srgbClr val="000000"/>
                </a:solidFill>
                <a:effectLst/>
                <a:latin typeface="B Nazanin" panose="00000400000000000000" pitchFamily="2" charset="-78"/>
                <a:ea typeface="Calibri" panose="020F0502020204030204" pitchFamily="34" charset="0"/>
                <a:cs typeface="B Roya" panose="00000400000000000000" pitchFamily="2" charset="-78"/>
              </a:rPr>
              <a:t>محیطی را ارائه می دهد که در آن کاربر می تواند برنامه ها را اجرا کند.</a:t>
            </a:r>
            <a:endParaRPr lang="en-US" sz="1400" kern="100" dirty="0">
              <a:solidFill>
                <a:srgbClr val="000000"/>
              </a:solidFill>
              <a:effectLst/>
              <a:latin typeface="Calibri" panose="020F0502020204030204" pitchFamily="34" charset="0"/>
              <a:ea typeface="Calibri" panose="020F0502020204030204" pitchFamily="34" charset="0"/>
              <a:cs typeface="B Roya" panose="00000400000000000000" pitchFamily="2" charset="-78"/>
            </a:endParaRPr>
          </a:p>
          <a:p>
            <a:pPr marL="342900" marR="190500" lvl="0" indent="-342900" algn="just" rtl="1" fontAlgn="base">
              <a:lnSpc>
                <a:spcPts val="2625"/>
              </a:lnSpc>
              <a:spcBef>
                <a:spcPts val="0"/>
              </a:spcBef>
              <a:spcAft>
                <a:spcPts val="0"/>
              </a:spcAft>
              <a:buSzPts val="1000"/>
              <a:buFont typeface="Symbol" panose="05050102010706020507" pitchFamily="18" charset="2"/>
              <a:buChar char=""/>
              <a:tabLst>
                <a:tab pos="457200" algn="l"/>
              </a:tabLst>
            </a:pPr>
            <a:r>
              <a:rPr lang="ar-SA" sz="1400" kern="100" dirty="0">
                <a:solidFill>
                  <a:srgbClr val="000000"/>
                </a:solidFill>
                <a:effectLst/>
                <a:latin typeface="B Nazanin" panose="00000400000000000000" pitchFamily="2" charset="-78"/>
                <a:ea typeface="Calibri" panose="020F0502020204030204" pitchFamily="34" charset="0"/>
                <a:cs typeface="B Roya" panose="00000400000000000000" pitchFamily="2" charset="-78"/>
              </a:rPr>
              <a:t>این منابع </a:t>
            </a:r>
            <a:r>
              <a:rPr lang="ar-SA" sz="1400" u="sng" kern="100" dirty="0">
                <a:solidFill>
                  <a:srgbClr val="000000"/>
                </a:solidFill>
                <a:effectLst/>
                <a:latin typeface="B Nazanin" panose="00000400000000000000" pitchFamily="2" charset="-78"/>
                <a:ea typeface="Calibri" panose="020F0502020204030204" pitchFamily="34" charset="0"/>
                <a:cs typeface="B Roya" panose="00000400000000000000" pitchFamily="2" charset="-78"/>
                <a:hlinkClick r:id="rId3"/>
              </a:rPr>
              <a:t>سیستم کامپیوتری</a:t>
            </a:r>
            <a:r>
              <a:rPr lang="en-US" sz="1400" kern="100" dirty="0">
                <a:solidFill>
                  <a:srgbClr val="000000"/>
                </a:solidFill>
                <a:effectLst/>
                <a:latin typeface="B Nazanin" panose="00000400000000000000" pitchFamily="2" charset="-78"/>
                <a:ea typeface="Calibri" panose="020F0502020204030204" pitchFamily="34" charset="0"/>
                <a:cs typeface="B Roya" panose="00000400000000000000" pitchFamily="2" charset="-78"/>
              </a:rPr>
              <a:t> </a:t>
            </a:r>
            <a:r>
              <a:rPr lang="ar-SA" sz="1400" kern="100" dirty="0">
                <a:solidFill>
                  <a:srgbClr val="000000"/>
                </a:solidFill>
                <a:effectLst/>
                <a:latin typeface="B Nazanin" panose="00000400000000000000" pitchFamily="2" charset="-78"/>
                <a:ea typeface="Calibri" panose="020F0502020204030204" pitchFamily="34" charset="0"/>
                <a:cs typeface="B Roya" panose="00000400000000000000" pitchFamily="2" charset="-78"/>
              </a:rPr>
              <a:t>را با فرمت آسان برای استفاده فراهم می کند.</a:t>
            </a:r>
            <a:endParaRPr lang="en-US" sz="1400" kern="100" dirty="0">
              <a:solidFill>
                <a:srgbClr val="000000"/>
              </a:solidFill>
              <a:effectLst/>
              <a:latin typeface="Calibri" panose="020F0502020204030204" pitchFamily="34" charset="0"/>
              <a:ea typeface="Calibri" panose="020F0502020204030204" pitchFamily="34" charset="0"/>
              <a:cs typeface="B Roya" panose="00000400000000000000" pitchFamily="2" charset="-78"/>
            </a:endParaRPr>
          </a:p>
          <a:p>
            <a:pPr marL="342900" marR="190500" lvl="0" indent="-342900" algn="just" rtl="1" fontAlgn="base">
              <a:lnSpc>
                <a:spcPts val="2625"/>
              </a:lnSpc>
              <a:spcBef>
                <a:spcPts val="0"/>
              </a:spcBef>
              <a:spcAft>
                <a:spcPts val="0"/>
              </a:spcAft>
              <a:buSzPts val="1000"/>
              <a:buFont typeface="Symbol" panose="05050102010706020507" pitchFamily="18" charset="2"/>
              <a:buChar char=""/>
              <a:tabLst>
                <a:tab pos="457200" algn="l"/>
              </a:tabLst>
            </a:pPr>
            <a:r>
              <a:rPr lang="ar-SA" sz="1400" kern="100" dirty="0">
                <a:solidFill>
                  <a:srgbClr val="000000"/>
                </a:solidFill>
                <a:effectLst/>
                <a:latin typeface="B Nazanin" panose="00000400000000000000" pitchFamily="2" charset="-78"/>
                <a:ea typeface="Calibri" panose="020F0502020204030204" pitchFamily="34" charset="0"/>
                <a:cs typeface="B Roya" panose="00000400000000000000" pitchFamily="2" charset="-78"/>
              </a:rPr>
              <a:t>به عنوان یک واسطه بین تمام سخت افزارها و نرم افزارهای سیستم عمل می کند.</a:t>
            </a:r>
            <a:endParaRPr lang="en-US" sz="1400" kern="100" dirty="0">
              <a:solidFill>
                <a:srgbClr val="000000"/>
              </a:solidFill>
              <a:effectLst/>
              <a:latin typeface="Calibri" panose="020F0502020204030204" pitchFamily="34" charset="0"/>
              <a:ea typeface="Calibri" panose="020F0502020204030204" pitchFamily="34" charset="0"/>
              <a:cs typeface="B Roya" panose="00000400000000000000" pitchFamily="2" charset="-78"/>
            </a:endParaRPr>
          </a:p>
          <a:p>
            <a:endParaRPr lang="en-US" sz="1400" dirty="0">
              <a:cs typeface="B Roya" panose="00000400000000000000" pitchFamily="2" charset="-78"/>
            </a:endParaRPr>
          </a:p>
        </p:txBody>
      </p:sp>
      <p:pic>
        <p:nvPicPr>
          <p:cNvPr id="10" name="Picture 9">
            <a:extLst>
              <a:ext uri="{FF2B5EF4-FFF2-40B4-BE49-F238E27FC236}">
                <a16:creationId xmlns:a16="http://schemas.microsoft.com/office/drawing/2014/main" id="{E76D2338-1575-3229-0B4D-9296956D0C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3690" y="3044075"/>
            <a:ext cx="2852500" cy="2852500"/>
          </a:xfrm>
          <a:prstGeom prst="rect">
            <a:avLst/>
          </a:prstGeom>
        </p:spPr>
      </p:pic>
      <p:sp>
        <p:nvSpPr>
          <p:cNvPr id="3" name="Slide Number Placeholder 2">
            <a:extLst>
              <a:ext uri="{FF2B5EF4-FFF2-40B4-BE49-F238E27FC236}">
                <a16:creationId xmlns:a16="http://schemas.microsoft.com/office/drawing/2014/main" id="{CBB36720-F5D4-CCE2-A555-52E4858288F9}"/>
              </a:ext>
            </a:extLst>
          </p:cNvPr>
          <p:cNvSpPr>
            <a:spLocks noGrp="1"/>
          </p:cNvSpPr>
          <p:nvPr>
            <p:ph type="sldNum" sz="quarter" idx="12"/>
          </p:nvPr>
        </p:nvSpPr>
        <p:spPr/>
        <p:txBody>
          <a:bodyPr/>
          <a:lstStyle/>
          <a:p>
            <a:fld id="{E3CC6DB6-9300-4B94-B30B-F2438292F5F8}" type="slidenum">
              <a:rPr lang="en-US" smtClean="0"/>
              <a:t>7</a:t>
            </a:fld>
            <a:endParaRPr lang="en-US"/>
          </a:p>
        </p:txBody>
      </p:sp>
      <p:sp>
        <p:nvSpPr>
          <p:cNvPr id="5" name="Footer Placeholder 4">
            <a:extLst>
              <a:ext uri="{FF2B5EF4-FFF2-40B4-BE49-F238E27FC236}">
                <a16:creationId xmlns:a16="http://schemas.microsoft.com/office/drawing/2014/main" id="{CA436751-19D5-6AC6-AAE0-21AFD311F80D}"/>
              </a:ext>
            </a:extLst>
          </p:cNvPr>
          <p:cNvSpPr>
            <a:spLocks noGrp="1"/>
          </p:cNvSpPr>
          <p:nvPr>
            <p:ph type="ftr" sz="quarter" idx="11"/>
          </p:nvPr>
        </p:nvSpPr>
        <p:spPr/>
        <p:txBody>
          <a:bodyPr/>
          <a:lstStyle/>
          <a:p>
            <a:r>
              <a:rPr lang="fa-IR"/>
              <a:t>محمدی یگانه. سیستم های عامل</a:t>
            </a:r>
            <a:endParaRPr lang="en-US"/>
          </a:p>
        </p:txBody>
      </p:sp>
    </p:spTree>
    <p:extLst>
      <p:ext uri="{BB962C8B-B14F-4D97-AF65-F5344CB8AC3E}">
        <p14:creationId xmlns:p14="http://schemas.microsoft.com/office/powerpoint/2010/main" val="25016020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animEffect transition="in" filter="fade">
                                      <p:cBhvr>
                                        <p:cTn id="43" dur="1000"/>
                                        <p:tgtEl>
                                          <p:spTgt spid="4">
                                            <p:txEl>
                                              <p:pRg st="0" end="0"/>
                                            </p:txEl>
                                          </p:spTgt>
                                        </p:tgtEl>
                                      </p:cBhvr>
                                    </p:animEffect>
                                    <p:anim calcmode="lin" valueType="num">
                                      <p:cBhvr>
                                        <p:cTn id="4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4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4">
                                            <p:txEl>
                                              <p:pRg st="1" end="1"/>
                                            </p:txEl>
                                          </p:spTgt>
                                        </p:tgtEl>
                                        <p:attrNameLst>
                                          <p:attrName>style.visibility</p:attrName>
                                        </p:attrNameLst>
                                      </p:cBhvr>
                                      <p:to>
                                        <p:strVal val="visible"/>
                                      </p:to>
                                    </p:set>
                                    <p:animEffect transition="in" filter="fade">
                                      <p:cBhvr>
                                        <p:cTn id="50" dur="1000"/>
                                        <p:tgtEl>
                                          <p:spTgt spid="4">
                                            <p:txEl>
                                              <p:pRg st="1" end="1"/>
                                            </p:txEl>
                                          </p:spTgt>
                                        </p:tgtEl>
                                      </p:cBhvr>
                                    </p:animEffect>
                                    <p:anim calcmode="lin" valueType="num">
                                      <p:cBhvr>
                                        <p:cTn id="51"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52"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8CBAA25-FD0A-DC9C-22BC-AD1A5EAA1001}"/>
              </a:ext>
            </a:extLst>
          </p:cNvPr>
          <p:cNvGraphicFramePr>
            <a:graphicFrameLocks noGrp="1"/>
          </p:cNvGraphicFramePr>
          <p:nvPr>
            <p:extLst>
              <p:ext uri="{D42A27DB-BD31-4B8C-83A1-F6EECF244321}">
                <p14:modId xmlns:p14="http://schemas.microsoft.com/office/powerpoint/2010/main" val="1724045790"/>
              </p:ext>
            </p:extLst>
          </p:nvPr>
        </p:nvGraphicFramePr>
        <p:xfrm>
          <a:off x="2032000" y="1648385"/>
          <a:ext cx="8128000" cy="11074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481867269"/>
                    </a:ext>
                  </a:extLst>
                </a:gridCol>
              </a:tblGrid>
              <a:tr h="315422">
                <a:tc>
                  <a:txBody>
                    <a:bodyPr/>
                    <a:lstStyle/>
                    <a:p>
                      <a:r>
                        <a:rPr lang="ar-SA" sz="1800" b="1" kern="1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Calibri Light" panose="020F0302020204030204" pitchFamily="34" charset="0"/>
                          <a:ea typeface="Times New Roman" panose="02020603050405020304" pitchFamily="18" charset="0"/>
                          <a:cs typeface="Times New Roman" panose="02020603050405020304" pitchFamily="18" charset="0"/>
                        </a:rPr>
                        <a:t>منابع</a:t>
                      </a:r>
                      <a:endParaRPr lang="en-U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txBody>
                  <a:tcPr>
                    <a:lnL w="12700" cmpd="sng">
                      <a:noFill/>
                    </a:lnL>
                    <a:lnR w="12700" cmpd="sng">
                      <a:noFill/>
                    </a:lnR>
                    <a:lnT w="12700" cmpd="sng">
                      <a:noFill/>
                    </a:lnT>
                    <a:lnB w="38100" cap="flat" cmpd="sng" algn="ctr">
                      <a:solidFill>
                        <a:schemeClr val="bg2">
                          <a:lumMod val="75000"/>
                        </a:schemeClr>
                      </a:solidFill>
                      <a:prstDash val="sysDash"/>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cell3D prstMaterial="dkEdge">
                      <a:bevel w="50800" prst="hardEdge"/>
                      <a:lightRig rig="flood" dir="t"/>
                    </a:cell3D>
                  </a:tcPr>
                </a:tc>
                <a:extLst>
                  <a:ext uri="{0D108BD9-81ED-4DB2-BD59-A6C34878D82A}">
                    <a16:rowId xmlns:a16="http://schemas.microsoft.com/office/drawing/2014/main" val="3597262389"/>
                  </a:ext>
                </a:extLst>
              </a:tr>
              <a:tr h="370840">
                <a:tc>
                  <a:txBody>
                    <a:bodyPr/>
                    <a:lstStyle/>
                    <a:p>
                      <a:r>
                        <a:rPr lang="fa-IR" sz="1800" b="1" kern="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 Nazanin" panose="00000400000000000000" pitchFamily="2" charset="-78"/>
                          <a:ea typeface="Times New Roman" panose="02020603050405020304" pitchFamily="18" charset="0"/>
                          <a:cs typeface="Times New Roman" panose="02020603050405020304" pitchFamily="18" charset="0"/>
                        </a:rPr>
                        <a:t>(قربانی, 2021)</a:t>
                      </a:r>
                      <a:endParaRPr lang="en-U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txBody>
                  <a:tcPr>
                    <a:lnL w="12700" cmpd="sng">
                      <a:noFill/>
                    </a:lnL>
                    <a:lnR w="12700" cmpd="sng">
                      <a:noFill/>
                    </a:lnR>
                    <a:lnT w="38100" cap="flat" cmpd="sng" algn="ctr">
                      <a:solidFill>
                        <a:schemeClr val="bg2">
                          <a:lumMod val="75000"/>
                        </a:schemeClr>
                      </a:solidFill>
                      <a:prstDash val="sysDash"/>
                      <a:round/>
                      <a:headEnd type="none" w="med" len="med"/>
                      <a:tailEnd type="none" w="med" len="med"/>
                    </a:lnT>
                    <a:lnB w="12700" cmpd="sng">
                      <a:noFill/>
                    </a:lnB>
                    <a:lnTlToBr w="12700" cap="flat" cmpd="sng" algn="ctr">
                      <a:noFill/>
                      <a:prstDash val="solid"/>
                      <a:round/>
                      <a:headEnd type="none" w="med" len="med"/>
                      <a:tailEnd type="none" w="med" len="med"/>
                    </a:lnTlToBr>
                    <a:lnBlToTr w="12700" cmpd="sng">
                      <a:noFill/>
                      <a:prstDash val="solid"/>
                    </a:lnBlToTr>
                    <a:cell3D prstMaterial="dkEdge">
                      <a:bevel w="50800" prst="hardEdge"/>
                      <a:lightRig rig="flood" dir="t"/>
                    </a:cell3D>
                  </a:tcPr>
                </a:tc>
                <a:extLst>
                  <a:ext uri="{0D108BD9-81ED-4DB2-BD59-A6C34878D82A}">
                    <a16:rowId xmlns:a16="http://schemas.microsoft.com/office/drawing/2014/main" val="1222945636"/>
                  </a:ext>
                </a:extLst>
              </a:tr>
              <a:tr h="370840">
                <a:tc>
                  <a:txBody>
                    <a:bodyPr/>
                    <a:lstStyle/>
                    <a:p>
                      <a:r>
                        <a:rPr lang="ar-SA" sz="1800" b="1" kern="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 Nazanin" panose="00000400000000000000" pitchFamily="2" charset="-78"/>
                          <a:ea typeface="Times New Roman" panose="02020603050405020304" pitchFamily="18" charset="0"/>
                          <a:cs typeface="Times New Roman" panose="02020603050405020304" pitchFamily="18" charset="0"/>
                        </a:rPr>
                        <a:t> </a:t>
                      </a:r>
                      <a:r>
                        <a:rPr lang="fa-IR" sz="1800" b="1" kern="100"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B Nazanin" panose="00000400000000000000" pitchFamily="2" charset="-78"/>
                          <a:ea typeface="Calibri" panose="020F0502020204030204" pitchFamily="34" charset="0"/>
                          <a:cs typeface="+mn-cs"/>
                        </a:rPr>
                        <a:t>(زاده, 2020)</a:t>
                      </a:r>
                      <a:endParaRPr lang="en-US"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a:txBody>
                  <a:tcPr>
                    <a:lnL w="12700" cmpd="sng">
                      <a:noFill/>
                    </a:lnL>
                    <a:lnR w="12700" cmpd="sng">
                      <a:noFill/>
                    </a:lnR>
                    <a:lnT w="12700" cmpd="sng">
                      <a:noFill/>
                    </a:lnT>
                    <a:lnB w="12700" cmpd="sng">
                      <a:noFill/>
                    </a:lnB>
                    <a:lnTlToBr w="12700" cap="flat" cmpd="sng" algn="ctr">
                      <a:noFill/>
                      <a:prstDash val="solid"/>
                      <a:round/>
                      <a:headEnd type="none" w="med" len="med"/>
                      <a:tailEnd type="none" w="med" len="med"/>
                    </a:lnTlToBr>
                    <a:lnBlToTr w="12700" cmpd="sng">
                      <a:noFill/>
                      <a:prstDash val="solid"/>
                    </a:lnBlToTr>
                    <a:cell3D prstMaterial="dkEdge">
                      <a:bevel w="50800" prst="hardEdge"/>
                      <a:lightRig rig="flood" dir="t"/>
                    </a:cell3D>
                  </a:tcPr>
                </a:tc>
                <a:extLst>
                  <a:ext uri="{0D108BD9-81ED-4DB2-BD59-A6C34878D82A}">
                    <a16:rowId xmlns:a16="http://schemas.microsoft.com/office/drawing/2014/main" val="4014480515"/>
                  </a:ext>
                </a:extLst>
              </a:tr>
            </a:tbl>
          </a:graphicData>
        </a:graphic>
      </p:graphicFrame>
      <p:pic>
        <p:nvPicPr>
          <p:cNvPr id="11" name="Picture 10">
            <a:extLst>
              <a:ext uri="{FF2B5EF4-FFF2-40B4-BE49-F238E27FC236}">
                <a16:creationId xmlns:a16="http://schemas.microsoft.com/office/drawing/2014/main" id="{29D9FDE9-D701-30DD-963C-FD6E166CD3F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639" b="92169" l="9901" r="93069">
                        <a14:foregroundMark x1="62706" y1="10241" x2="58086" y2="9639"/>
                        <a14:foregroundMark x1="63696" y1="13855" x2="65347" y2="21084"/>
                        <a14:foregroundMark x1="66337" y1="20482" x2="68647" y2="17470"/>
                        <a14:foregroundMark x1="71287" y1="67470" x2="69637" y2="60241"/>
                        <a14:foregroundMark x1="91089" y1="83735" x2="88119" y2="80723"/>
                        <a14:foregroundMark x1="86469" y1="80120" x2="86139" y2="75904"/>
                        <a14:foregroundMark x1="72277" y1="93373" x2="61056" y2="90964"/>
                        <a14:foregroundMark x1="61056" y1="90964" x2="60066" y2="92169"/>
                        <a14:foregroundMark x1="92079" y1="77108" x2="93069" y2="77711"/>
                        <a14:foregroundMark x1="89769" y1="74096" x2="87129" y2="71687"/>
                        <a14:foregroundMark x1="75248" y1="71687" x2="72277" y2="72289"/>
                      </a14:backgroundRemoval>
                    </a14:imgEffect>
                  </a14:imgLayer>
                </a14:imgProps>
              </a:ext>
              <a:ext uri="{28A0092B-C50C-407E-A947-70E740481C1C}">
                <a14:useLocalDpi xmlns:a14="http://schemas.microsoft.com/office/drawing/2010/main" val="0"/>
              </a:ext>
            </a:extLst>
          </a:blip>
          <a:stretch>
            <a:fillRect/>
          </a:stretch>
        </p:blipFill>
        <p:spPr>
          <a:xfrm>
            <a:off x="127143" y="2828279"/>
            <a:ext cx="4650490" cy="2547793"/>
          </a:xfrm>
          <a:prstGeom prst="rect">
            <a:avLst/>
          </a:prstGeom>
        </p:spPr>
      </p:pic>
      <p:sp>
        <p:nvSpPr>
          <p:cNvPr id="4" name="Slide Number Placeholder 3">
            <a:extLst>
              <a:ext uri="{FF2B5EF4-FFF2-40B4-BE49-F238E27FC236}">
                <a16:creationId xmlns:a16="http://schemas.microsoft.com/office/drawing/2014/main" id="{CC827330-B042-CE1D-C870-AF2E510A8A2F}"/>
              </a:ext>
            </a:extLst>
          </p:cNvPr>
          <p:cNvSpPr>
            <a:spLocks noGrp="1"/>
          </p:cNvSpPr>
          <p:nvPr>
            <p:ph type="sldNum" sz="quarter" idx="12"/>
          </p:nvPr>
        </p:nvSpPr>
        <p:spPr/>
        <p:txBody>
          <a:bodyPr/>
          <a:lstStyle/>
          <a:p>
            <a:fld id="{E3CC6DB6-9300-4B94-B30B-F2438292F5F8}" type="slidenum">
              <a:rPr lang="en-US" smtClean="0"/>
              <a:t>8</a:t>
            </a:fld>
            <a:endParaRPr lang="en-US"/>
          </a:p>
        </p:txBody>
      </p:sp>
      <p:sp>
        <p:nvSpPr>
          <p:cNvPr id="5" name="Footer Placeholder 4">
            <a:extLst>
              <a:ext uri="{FF2B5EF4-FFF2-40B4-BE49-F238E27FC236}">
                <a16:creationId xmlns:a16="http://schemas.microsoft.com/office/drawing/2014/main" id="{AF0325AF-4BA7-0D82-EF2A-F4048A232A90}"/>
              </a:ext>
            </a:extLst>
          </p:cNvPr>
          <p:cNvSpPr>
            <a:spLocks noGrp="1"/>
          </p:cNvSpPr>
          <p:nvPr>
            <p:ph type="ftr" sz="quarter" idx="11"/>
          </p:nvPr>
        </p:nvSpPr>
        <p:spPr/>
        <p:txBody>
          <a:bodyPr/>
          <a:lstStyle/>
          <a:p>
            <a:r>
              <a:rPr lang="fa-IR"/>
              <a:t>محمدی یگانه. سیستم های عامل</a:t>
            </a:r>
            <a:endParaRPr lang="en-US"/>
          </a:p>
        </p:txBody>
      </p:sp>
    </p:spTree>
    <p:extLst>
      <p:ext uri="{BB962C8B-B14F-4D97-AF65-F5344CB8AC3E}">
        <p14:creationId xmlns:p14="http://schemas.microsoft.com/office/powerpoint/2010/main" val="7707859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4.1|0.7|2|2.5|0.5|0.2"/>
</p:tagLst>
</file>

<file path=ppt/tags/tag2.xml><?xml version="1.0" encoding="utf-8"?>
<p:tagLst xmlns:a="http://schemas.openxmlformats.org/drawingml/2006/main" xmlns:r="http://schemas.openxmlformats.org/officeDocument/2006/relationships" xmlns:p="http://schemas.openxmlformats.org/presentationml/2006/main">
  <p:tag name="TIMING" val="|0.2|0.5|0.2|0.5|0|0|0"/>
</p:tagLst>
</file>

<file path=ppt/tags/tag3.xml><?xml version="1.0" encoding="utf-8"?>
<p:tagLst xmlns:a="http://schemas.openxmlformats.org/drawingml/2006/main" xmlns:r="http://schemas.openxmlformats.org/officeDocument/2006/relationships" xmlns:p="http://schemas.openxmlformats.org/presentationml/2006/main">
  <p:tag name="TIMING" val="|0.1|0.4|0.1|0.2|0.1|0.4|0.2|0.2"/>
</p:tagLst>
</file>

<file path=ppt/tags/tag4.xml><?xml version="1.0" encoding="utf-8"?>
<p:tagLst xmlns:a="http://schemas.openxmlformats.org/drawingml/2006/main" xmlns:r="http://schemas.openxmlformats.org/officeDocument/2006/relationships" xmlns:p="http://schemas.openxmlformats.org/presentationml/2006/main">
  <p:tag name="TIMING" val="|0.1|0.1"/>
</p:tagLst>
</file>

<file path=ppt/tags/tag5.xml><?xml version="1.0" encoding="utf-8"?>
<p:tagLst xmlns:a="http://schemas.openxmlformats.org/drawingml/2006/main" xmlns:r="http://schemas.openxmlformats.org/officeDocument/2006/relationships" xmlns:p="http://schemas.openxmlformats.org/presentationml/2006/main">
  <p:tag name="TIMING" val="|0.1|0.2|0.1|0.1|0.2"/>
</p:tagLst>
</file>

<file path=ppt/tags/tag6.xml><?xml version="1.0" encoding="utf-8"?>
<p:tagLst xmlns:a="http://schemas.openxmlformats.org/drawingml/2006/main" xmlns:r="http://schemas.openxmlformats.org/officeDocument/2006/relationships" xmlns:p="http://schemas.openxmlformats.org/presentationml/2006/main">
  <p:tag name="TIMING" val="|1.2"/>
</p:tagLst>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155</TotalTime>
  <Words>1061</Words>
  <Application>Microsoft Office PowerPoint</Application>
  <PresentationFormat>Widescreen</PresentationFormat>
  <Paragraphs>62</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B Nazanin</vt:lpstr>
      <vt:lpstr>Calibri</vt:lpstr>
      <vt:lpstr>Calibri Light</vt:lpstr>
      <vt:lpstr>Century Gothic</vt:lpstr>
      <vt:lpstr>IRANSans</vt:lpstr>
      <vt:lpstr>Symbol</vt:lpstr>
      <vt:lpstr>Times New Roman</vt:lpstr>
      <vt:lpstr>Wingdings 3</vt:lpstr>
      <vt:lpstr>Wisp</vt:lpstr>
      <vt:lpstr>سیستم عامل ها</vt:lpstr>
      <vt:lpstr>انواع سیستم عامل ها</vt:lpstr>
      <vt:lpstr>وظایف انواع سیستم عامل ها در رایانه چیست؟ </vt:lpstr>
      <vt:lpstr>نمونه سیستم عامل </vt:lpstr>
      <vt:lpstr>نمونه سیستم عامل </vt:lpstr>
      <vt:lpstr>PowerPoint Presentation</vt:lpstr>
      <vt:lpstr>مزایا و معایب: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سیستم عامل ها</dc:title>
  <dc:creator>amir reza</dc:creator>
  <cp:lastModifiedBy>amir reza</cp:lastModifiedBy>
  <cp:revision>2</cp:revision>
  <dcterms:created xsi:type="dcterms:W3CDTF">2023-12-19T02:51:33Z</dcterms:created>
  <dcterms:modified xsi:type="dcterms:W3CDTF">2023-12-24T19:33:51Z</dcterms:modified>
</cp:coreProperties>
</file>