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53" r:id="rId2"/>
    <p:sldId id="611" r:id="rId3"/>
    <p:sldId id="612" r:id="rId4"/>
    <p:sldId id="613" r:id="rId5"/>
    <p:sldId id="614" r:id="rId6"/>
    <p:sldId id="615" r:id="rId7"/>
    <p:sldId id="616" r:id="rId8"/>
    <p:sldId id="617" r:id="rId9"/>
    <p:sldId id="628" r:id="rId10"/>
    <p:sldId id="619" r:id="rId11"/>
    <p:sldId id="620" r:id="rId12"/>
    <p:sldId id="621" r:id="rId13"/>
    <p:sldId id="622" r:id="rId14"/>
    <p:sldId id="623" r:id="rId15"/>
    <p:sldId id="627" r:id="rId16"/>
    <p:sldId id="624" r:id="rId17"/>
    <p:sldId id="625" r:id="rId18"/>
    <p:sldId id="626" r:id="rId19"/>
    <p:sldId id="654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5" r:id="rId32"/>
    <p:sldId id="646" r:id="rId33"/>
    <p:sldId id="647" r:id="rId34"/>
    <p:sldId id="648" r:id="rId35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0076FF"/>
    <a:srgbClr val="3550FE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87228" autoAdjust="0"/>
  </p:normalViewPr>
  <p:slideViewPr>
    <p:cSldViewPr snapToGrid="0" snapToObjects="1">
      <p:cViewPr>
        <p:scale>
          <a:sx n="30" d="100"/>
          <a:sy n="30" d="100"/>
        </p:scale>
        <p:origin x="-1746" y="-804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5.wmf"/><Relationship Id="rId1" Type="http://schemas.openxmlformats.org/officeDocument/2006/relationships/image" Target="../media/image27.wmf"/><Relationship Id="rId6" Type="http://schemas.openxmlformats.org/officeDocument/2006/relationships/image" Target="../media/image35.wmf"/><Relationship Id="rId5" Type="http://schemas.openxmlformats.org/officeDocument/2006/relationships/image" Target="../media/image30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5.wmf"/><Relationship Id="rId1" Type="http://schemas.openxmlformats.org/officeDocument/2006/relationships/image" Target="../media/image27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54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69.wmf"/><Relationship Id="rId5" Type="http://schemas.openxmlformats.org/officeDocument/2006/relationships/image" Target="../media/image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2.wmf"/><Relationship Id="rId5" Type="http://schemas.openxmlformats.org/officeDocument/2006/relationships/image" Target="../media/image69.wmf"/><Relationship Id="rId4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4.wmf"/><Relationship Id="rId7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image" Target="../media/image7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wmf"/><Relationship Id="rId7" Type="http://schemas.openxmlformats.org/officeDocument/2006/relationships/image" Target="../media/image78.wmf"/><Relationship Id="rId2" Type="http://schemas.openxmlformats.org/officeDocument/2006/relationships/image" Target="../media/image54.wmf"/><Relationship Id="rId1" Type="http://schemas.openxmlformats.org/officeDocument/2006/relationships/image" Target="../media/image23.wmf"/><Relationship Id="rId6" Type="http://schemas.openxmlformats.org/officeDocument/2006/relationships/image" Target="../media/image2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5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0.wmf"/><Relationship Id="rId5" Type="http://schemas.openxmlformats.org/officeDocument/2006/relationships/image" Target="../media/image86.wmf"/><Relationship Id="rId4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7.wmf"/><Relationship Id="rId6" Type="http://schemas.openxmlformats.org/officeDocument/2006/relationships/image" Target="../media/image13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7.wmf"/><Relationship Id="rId7" Type="http://schemas.openxmlformats.org/officeDocument/2006/relationships/image" Target="../media/image3.wmf"/><Relationship Id="rId12" Type="http://schemas.openxmlformats.org/officeDocument/2006/relationships/image" Target="../media/image19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4.wmf"/><Relationship Id="rId11" Type="http://schemas.openxmlformats.org/officeDocument/2006/relationships/image" Target="../media/image5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5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46C14-F558-4C27-8909-72BFABE8AFD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46C14-F558-4C27-8909-72BFABE8AFD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F0175-E492-4BB5-8BFF-12A555CFF9A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46C14-F558-4C27-8909-72BFABE8AFD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A97D-7EC3-474F-B963-89E03C9ECB0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38421-67C0-4794-81BB-F5DF9CF3FBB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FA7E6-8D0C-4BC6-8933-D70FAF5B540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CC547-38F5-4D81-8841-48457411F52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CC547-38F5-4D81-8841-48457411F52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019D3-9E02-4F08-9A90-260D079060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019D3-9E02-4F08-9A90-260D0790605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51EA7-B37F-49DF-9426-9E5B64ACD4D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A35A4-06AC-4BFA-916A-30AA60AC5CC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A97D-7EC3-474F-B963-89E03C9ECB0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8891B-81C1-4961-A2C4-4C3B61F4CFE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B155B-F8F2-445F-8558-07BD7DE15F4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DBE0CC-88AD-4F38-8DA3-B43F9BD4D08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5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73.png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2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12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1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oleObject" Target="../embeddings/oleObject139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33.bin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2.bin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1.bin"/><Relationship Id="rId15" Type="http://schemas.openxmlformats.org/officeDocument/2006/relationships/image" Target="../media/image79.png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4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oleObject" Target="../embeddings/oleObject150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3.bin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5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Relationship Id="rId14" Type="http://schemas.openxmlformats.org/officeDocument/2006/relationships/oleObject" Target="../embeddings/oleObject15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90.png"/><Relationship Id="rId4" Type="http://schemas.openxmlformats.org/officeDocument/2006/relationships/oleObject" Target="../embeddings/oleObject153.bin"/><Relationship Id="rId9" Type="http://schemas.openxmlformats.org/officeDocument/2006/relationships/oleObject" Target="../embeddings/oleObject15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Noisy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output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Escape rate and soft threshold</a:t>
            </a:r>
            <a:endParaRPr lang="en-US" sz="5400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8229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endParaRPr lang="fr-CH" sz="4400" dirty="0" err="1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intensity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8.5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Renewal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8.6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Comparison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noise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parts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4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-6 Noisy Output: Escape Rate and Soft Threshold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0709903" y="6761753"/>
            <a:ext cx="9773651" cy="1818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202779" y="6761752"/>
            <a:ext cx="11404684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Interspike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Intervals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ine 123"/>
          <p:cNvSpPr>
            <a:spLocks noChangeShapeType="1"/>
          </p:cNvSpPr>
          <p:nvPr/>
        </p:nvSpPr>
        <p:spPr bwMode="auto">
          <a:xfrm>
            <a:off x="15568358" y="1888061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85950" y="8835776"/>
          <a:ext cx="5562600" cy="1671638"/>
        </p:xfrm>
        <a:graphic>
          <a:graphicData uri="http://schemas.openxmlformats.org/presentationml/2006/ole">
            <p:oleObj spid="_x0000_s243714" name="Equation" r:id="rId4" imgW="1358640" imgH="393480" progId="Equation.DSMT4">
              <p:embed/>
            </p:oleObj>
          </a:graphicData>
        </a:graphic>
      </p:graphicFrame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72327" y="7756758"/>
            <a:ext cx="10379836" cy="409613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1170781" y="10346779"/>
          <a:ext cx="6992937" cy="1187450"/>
        </p:xfrm>
        <a:graphic>
          <a:graphicData uri="http://schemas.openxmlformats.org/presentationml/2006/ole">
            <p:oleObj spid="_x0000_s243715" name="Equation" r:id="rId5" imgW="1879560" imgH="2793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9277" y="7779699"/>
            <a:ext cx="86581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Example: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nonlinear integrate-and-fire model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827" y="5840707"/>
            <a:ext cx="835998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deterministic part of input</a:t>
            </a:r>
            <a:endParaRPr lang="en-US" dirty="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2178505" y="6894745"/>
          <a:ext cx="3640137" cy="862013"/>
        </p:xfrm>
        <a:graphic>
          <a:graphicData uri="http://schemas.openxmlformats.org/presentationml/2006/ole">
            <p:oleObj spid="_x0000_s243716" name="Equation" r:id="rId6" imgW="888840" imgH="2030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41422" y="5925249"/>
            <a:ext cx="1059617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part of input/intrinsic noise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03580" y="6810203"/>
            <a:ext cx="492955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escape rate</a:t>
            </a:r>
            <a:endParaRPr lang="en-US" i="1" dirty="0"/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1449518" y="9702254"/>
          <a:ext cx="7246937" cy="804863"/>
        </p:xfrm>
        <a:graphic>
          <a:graphicData uri="http://schemas.openxmlformats.org/presentationml/2006/ole">
            <p:oleObj spid="_x0000_s243717" name="Equation" r:id="rId7" imgW="201924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583934" y="8112501"/>
            <a:ext cx="79688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Example: </a:t>
            </a:r>
          </a:p>
          <a:p>
            <a:r>
              <a:rPr lang="en-US" sz="4400" dirty="0" smtClean="0">
                <a:solidFill>
                  <a:srgbClr val="00B050"/>
                </a:solidFill>
              </a:rPr>
              <a:t>exponential stochastic intensity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59004" y="7756759"/>
            <a:ext cx="9662645" cy="40961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8"/>
          <p:cNvGrpSpPr/>
          <p:nvPr/>
        </p:nvGrpSpPr>
        <p:grpSpPr>
          <a:xfrm>
            <a:off x="3224592" y="1299902"/>
            <a:ext cx="15887700" cy="4540805"/>
            <a:chOff x="1182697" y="2213811"/>
            <a:chExt cx="20424766" cy="5787189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182697" y="2213811"/>
              <a:ext cx="10362904" cy="551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557770" y="2213811"/>
              <a:ext cx="15049693" cy="5445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11811000" y="2495550"/>
              <a:ext cx="9796463" cy="55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51369" y="6783221"/>
              <a:ext cx="6765132" cy="104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11285527" y="4167446"/>
            <a:ext cx="6997260" cy="1757803"/>
            <a:chOff x="881261" y="6383535"/>
            <a:chExt cx="6997260" cy="1757803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900311" y="7753350"/>
              <a:ext cx="6122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62"/>
            <p:cNvSpPr txBox="1">
              <a:spLocks noChangeArrowheads="1"/>
            </p:cNvSpPr>
            <p:nvPr/>
          </p:nvSpPr>
          <p:spPr bwMode="auto">
            <a:xfrm>
              <a:off x="7307791" y="7161714"/>
              <a:ext cx="57073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i="1" dirty="0"/>
                <a:t>t</a:t>
              </a:r>
              <a:endParaRPr lang="en-US" sz="3800" i="1" dirty="0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 flipV="1">
              <a:off x="881261" y="6383535"/>
              <a:ext cx="0" cy="136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4743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</a:t>
            </a:r>
            <a:r>
              <a:rPr lang="en-US" sz="3800" dirty="0" smtClean="0"/>
              <a:t>process</a:t>
            </a:r>
            <a:endParaRPr lang="en-US" sz="3800" dirty="0"/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1" y="3105591"/>
            <a:ext cx="4681617" cy="1890360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18" name="Text Box 58"/>
          <p:cNvSpPr txBox="1">
            <a:spLocks noChangeArrowheads="1"/>
          </p:cNvSpPr>
          <p:nvPr/>
        </p:nvSpPr>
        <p:spPr bwMode="auto">
          <a:xfrm>
            <a:off x="9845126" y="4428406"/>
            <a:ext cx="4017186" cy="7795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Survivor function</a:t>
            </a:r>
            <a:endParaRPr lang="en-US" sz="3800" dirty="0"/>
          </a:p>
        </p:txBody>
      </p:sp>
      <p:graphicFrame>
        <p:nvGraphicFramePr>
          <p:cNvPr id="26627" name="Object 59"/>
          <p:cNvGraphicFramePr>
            <a:graphicFrameLocks noChangeAspect="1"/>
          </p:cNvGraphicFramePr>
          <p:nvPr/>
        </p:nvGraphicFramePr>
        <p:xfrm>
          <a:off x="657225" y="4995863"/>
          <a:ext cx="633413" cy="936625"/>
        </p:xfrm>
        <a:graphic>
          <a:graphicData uri="http://schemas.openxmlformats.org/presentationml/2006/ole">
            <p:oleObj spid="_x0000_s244738" name="Equation" r:id="rId5" imgW="101520" imgH="203040" progId="Equation.DSMT4">
              <p:embed/>
            </p:oleObj>
          </a:graphicData>
        </a:graphic>
      </p:graphicFrame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4742" name="Equation" r:id="rId6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9015638" y="1970531"/>
            <a:ext cx="4846674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44741" name="Equation" r:id="rId7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1048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11508975" y="5340548"/>
            <a:ext cx="6002073" cy="1184289"/>
            <a:chOff x="-128" y="2917"/>
            <a:chExt cx="1600" cy="421"/>
          </a:xfrm>
        </p:grpSpPr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-128" y="2917"/>
              <a:ext cx="1600" cy="406"/>
              <a:chOff x="1709" y="3445"/>
              <a:chExt cx="1886" cy="402"/>
            </a:xfrm>
          </p:grpSpPr>
          <p:graphicFrame>
            <p:nvGraphicFramePr>
              <p:cNvPr id="26631" name="Object 110"/>
              <p:cNvGraphicFramePr>
                <a:graphicFrameLocks noChangeAspect="1"/>
              </p:cNvGraphicFramePr>
              <p:nvPr/>
            </p:nvGraphicFramePr>
            <p:xfrm>
              <a:off x="1709" y="3445"/>
              <a:ext cx="1886" cy="402"/>
            </p:xfrm>
            <a:graphic>
              <a:graphicData uri="http://schemas.openxmlformats.org/presentationml/2006/ole">
                <p:oleObj spid="_x0000_s244740" name="Equation" r:id="rId8" imgW="1269720" imgH="241200" progId="Equation.3">
                  <p:embed/>
                </p:oleObj>
              </a:graphicData>
            </a:graphic>
          </p:graphicFrame>
          <p:sp>
            <p:nvSpPr>
              <p:cNvPr id="26666" name="Line 111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0" name="Object 112"/>
            <p:cNvGraphicFramePr>
              <a:graphicFrameLocks noChangeAspect="1"/>
            </p:cNvGraphicFramePr>
            <p:nvPr/>
          </p:nvGraphicFramePr>
          <p:xfrm>
            <a:off x="1031" y="2991"/>
            <a:ext cx="185" cy="347"/>
          </p:xfrm>
          <a:graphic>
            <a:graphicData uri="http://schemas.openxmlformats.org/presentationml/2006/ole">
              <p:oleObj spid="_x0000_s244739" name="Equation" r:id="rId9" imgW="101520" imgH="190440" progId="Equation.3">
                <p:embed/>
              </p:oleObj>
            </a:graphicData>
          </a:graphic>
        </p:graphicFrame>
      </p:grp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Interspike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Interval distribution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63"/>
          <p:cNvGrpSpPr/>
          <p:nvPr/>
        </p:nvGrpSpPr>
        <p:grpSpPr>
          <a:xfrm>
            <a:off x="881261" y="6383535"/>
            <a:ext cx="6426530" cy="2216089"/>
            <a:chOff x="881261" y="6383535"/>
            <a:chExt cx="6426530" cy="2216089"/>
          </a:xfrm>
        </p:grpSpPr>
        <p:sp>
          <p:nvSpPr>
            <p:cNvPr id="61" name="Line 4"/>
            <p:cNvSpPr>
              <a:spLocks noChangeShapeType="1"/>
            </p:cNvSpPr>
            <p:nvPr/>
          </p:nvSpPr>
          <p:spPr bwMode="auto">
            <a:xfrm>
              <a:off x="900311" y="7753350"/>
              <a:ext cx="6122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6737061" y="7620000"/>
              <a:ext cx="57073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i="1" dirty="0"/>
                <a:t>t</a:t>
              </a:r>
              <a:endParaRPr lang="en-US" sz="3800" i="1" dirty="0"/>
            </a:p>
          </p:txBody>
        </p:sp>
        <p:sp>
          <p:nvSpPr>
            <p:cNvPr id="63" name="Line 5"/>
            <p:cNvSpPr>
              <a:spLocks noChangeShapeType="1"/>
            </p:cNvSpPr>
            <p:nvPr/>
          </p:nvSpPr>
          <p:spPr bwMode="auto">
            <a:xfrm flipV="1">
              <a:off x="881261" y="6383535"/>
              <a:ext cx="0" cy="136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4"/>
          <p:cNvGrpSpPr/>
          <p:nvPr/>
        </p:nvGrpSpPr>
        <p:grpSpPr>
          <a:xfrm>
            <a:off x="881261" y="8859209"/>
            <a:ext cx="6426530" cy="2216089"/>
            <a:chOff x="881261" y="6383535"/>
            <a:chExt cx="6426530" cy="2216089"/>
          </a:xfrm>
        </p:grpSpPr>
        <p:sp>
          <p:nvSpPr>
            <p:cNvPr id="66" name="Line 4"/>
            <p:cNvSpPr>
              <a:spLocks noChangeShapeType="1"/>
            </p:cNvSpPr>
            <p:nvPr/>
          </p:nvSpPr>
          <p:spPr bwMode="auto">
            <a:xfrm>
              <a:off x="900311" y="7753350"/>
              <a:ext cx="6122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6737061" y="7620000"/>
              <a:ext cx="57073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i="1" dirty="0"/>
                <a:t>t</a:t>
              </a:r>
              <a:endParaRPr lang="en-US" sz="3800" i="1" dirty="0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V="1">
              <a:off x="881261" y="6383535"/>
              <a:ext cx="0" cy="136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18" grpId="0" animBg="1" autoUpdateAnimBg="0"/>
      <p:bldP spid="3482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5773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</a:t>
            </a:r>
            <a:r>
              <a:rPr lang="en-US" sz="3800" dirty="0" smtClean="0"/>
              <a:t>process</a:t>
            </a:r>
            <a:endParaRPr lang="en-US" sz="3800" dirty="0"/>
          </a:p>
        </p:txBody>
      </p:sp>
      <p:sp>
        <p:nvSpPr>
          <p:cNvPr id="26643" name="Text Box 25"/>
          <p:cNvSpPr txBox="1">
            <a:spLocks noChangeArrowheads="1"/>
          </p:cNvSpPr>
          <p:nvPr/>
        </p:nvSpPr>
        <p:spPr bwMode="auto">
          <a:xfrm>
            <a:off x="1080374" y="1755334"/>
            <a:ext cx="82560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</a:t>
            </a:r>
            <a:endParaRPr lang="en-US" sz="5100" dirty="0"/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2" y="3105591"/>
            <a:ext cx="4629100" cy="1890360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48207" name="Object 47"/>
          <p:cNvGraphicFramePr>
            <a:graphicFrameLocks noChangeAspect="1"/>
          </p:cNvGraphicFramePr>
          <p:nvPr/>
        </p:nvGraphicFramePr>
        <p:xfrm>
          <a:off x="15023940" y="4858114"/>
          <a:ext cx="4456539" cy="2219484"/>
        </p:xfrm>
        <a:graphic>
          <a:graphicData uri="http://schemas.openxmlformats.org/presentationml/2006/ole">
            <p:oleObj spid="_x0000_s245762" name="Equation" r:id="rId5" imgW="876240" imgH="520560" progId="Equation.3">
              <p:embed/>
            </p:oleObj>
          </a:graphicData>
        </a:graphic>
      </p:graphicFrame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1313908" y="5299760"/>
            <a:ext cx="3031047" cy="1142092"/>
            <a:chOff x="432" y="2917"/>
            <a:chExt cx="808" cy="406"/>
          </a:xfrm>
        </p:grpSpPr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432" y="2917"/>
              <a:ext cx="480" cy="406"/>
              <a:chOff x="2369" y="3445"/>
              <a:chExt cx="566" cy="402"/>
            </a:xfrm>
          </p:grpSpPr>
          <p:graphicFrame>
            <p:nvGraphicFramePr>
              <p:cNvPr id="26637" name="Object 55"/>
              <p:cNvGraphicFramePr>
                <a:graphicFrameLocks noChangeAspect="1"/>
              </p:cNvGraphicFramePr>
              <p:nvPr/>
            </p:nvGraphicFramePr>
            <p:xfrm>
              <a:off x="2369" y="3445"/>
              <a:ext cx="566" cy="402"/>
            </p:xfrm>
            <a:graphic>
              <a:graphicData uri="http://schemas.openxmlformats.org/presentationml/2006/ole">
                <p:oleObj spid="_x0000_s245772" name="Equation" r:id="rId6" imgW="380880" imgH="241200" progId="Equation.3">
                  <p:embed/>
                </p:oleObj>
              </a:graphicData>
            </a:graphic>
          </p:graphicFrame>
          <p:sp>
            <p:nvSpPr>
              <p:cNvPr id="26678" name="Line 56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6" name="Object 57"/>
            <p:cNvGraphicFramePr>
              <a:graphicFrameLocks noChangeAspect="1"/>
            </p:cNvGraphicFramePr>
            <p:nvPr/>
          </p:nvGraphicFramePr>
          <p:xfrm>
            <a:off x="1008" y="3072"/>
            <a:ext cx="232" cy="185"/>
          </p:xfrm>
          <a:graphic>
            <a:graphicData uri="http://schemas.openxmlformats.org/presentationml/2006/ole">
              <p:oleObj spid="_x0000_s245771" name="Equation" r:id="rId7" imgW="126720" imgH="101520" progId="Equation.3">
                <p:embed/>
              </p:oleObj>
            </a:graphicData>
          </a:graphic>
        </p:graphicFrame>
      </p:grpSp>
      <p:sp>
        <p:nvSpPr>
          <p:cNvPr id="348218" name="Text Box 58"/>
          <p:cNvSpPr txBox="1">
            <a:spLocks noChangeArrowheads="1"/>
          </p:cNvSpPr>
          <p:nvPr/>
        </p:nvSpPr>
        <p:spPr bwMode="auto">
          <a:xfrm>
            <a:off x="10492826" y="1485283"/>
            <a:ext cx="4017186" cy="7795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Survivor function</a:t>
            </a:r>
            <a:endParaRPr lang="en-US" sz="3800" dirty="0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4761350" y="6613444"/>
            <a:ext cx="4430279" cy="1150530"/>
            <a:chOff x="672" y="3792"/>
            <a:chExt cx="1248" cy="409"/>
          </a:xfrm>
        </p:grpSpPr>
        <p:sp>
          <p:nvSpPr>
            <p:cNvPr id="26674" name="Freeform 64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0 w 720"/>
                <a:gd name="T3" fmla="*/ 13 h 288"/>
                <a:gd name="T4" fmla="*/ 101 w 720"/>
                <a:gd name="T5" fmla="*/ 13 h 288"/>
                <a:gd name="T6" fmla="*/ 264 w 720"/>
                <a:gd name="T7" fmla="*/ 13 h 288"/>
                <a:gd name="T8" fmla="*/ 305 w 720"/>
                <a:gd name="T9" fmla="*/ 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Freeform 65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12 h 336"/>
                <a:gd name="T2" fmla="*/ 62 w 672"/>
                <a:gd name="T3" fmla="*/ 5 h 336"/>
                <a:gd name="T4" fmla="*/ 123 w 672"/>
                <a:gd name="T5" fmla="*/ 5 h 336"/>
                <a:gd name="T6" fmla="*/ 369 w 672"/>
                <a:gd name="T7" fmla="*/ 5 h 336"/>
                <a:gd name="T8" fmla="*/ 431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6" name="Text Box 66"/>
            <p:cNvSpPr txBox="1">
              <a:spLocks noChangeArrowheads="1"/>
            </p:cNvSpPr>
            <p:nvPr/>
          </p:nvSpPr>
          <p:spPr bwMode="auto">
            <a:xfrm>
              <a:off x="758" y="396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5770" name="Equation" r:id="rId8" imgW="304560" imgH="203040" progId="Equation.3">
                <p:embed/>
              </p:oleObj>
            </a:graphicData>
          </a:graphic>
        </p:graphicFrame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682737" y="5873619"/>
            <a:ext cx="4846674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45769" name="Equation" r:id="rId9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1048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aphicFrame>
        <p:nvGraphicFramePr>
          <p:cNvPr id="348254" name="Object 94"/>
          <p:cNvGraphicFramePr>
            <a:graphicFrameLocks noChangeAspect="1"/>
          </p:cNvGraphicFramePr>
          <p:nvPr/>
        </p:nvGraphicFramePr>
        <p:xfrm>
          <a:off x="13861040" y="7479863"/>
          <a:ext cx="6654796" cy="2219484"/>
        </p:xfrm>
        <a:graphic>
          <a:graphicData uri="http://schemas.openxmlformats.org/presentationml/2006/ole">
            <p:oleObj spid="_x0000_s245763" name="Equation" r:id="rId10" imgW="1473120" imgH="520560" progId="Equation.3">
              <p:embed/>
            </p:oleObj>
          </a:graphicData>
        </a:graphic>
      </p:graphicFrame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11704042" y="7853995"/>
            <a:ext cx="2914758" cy="1181475"/>
            <a:chOff x="440" y="2918"/>
            <a:chExt cx="777" cy="420"/>
          </a:xfrm>
        </p:grpSpPr>
        <p:graphicFrame>
          <p:nvGraphicFramePr>
            <p:cNvPr id="26632" name="Object 97"/>
            <p:cNvGraphicFramePr>
              <a:graphicFrameLocks noChangeAspect="1"/>
            </p:cNvGraphicFramePr>
            <p:nvPr/>
          </p:nvGraphicFramePr>
          <p:xfrm>
            <a:off x="440" y="2918"/>
            <a:ext cx="464" cy="405"/>
          </p:xfrm>
          <a:graphic>
            <a:graphicData uri="http://schemas.openxmlformats.org/presentationml/2006/ole">
              <p:oleObj spid="_x0000_s245767" name="Equation" r:id="rId11" imgW="368280" imgH="241200" progId="Equation.3">
                <p:embed/>
              </p:oleObj>
            </a:graphicData>
          </a:graphic>
        </p:graphicFrame>
        <p:graphicFrame>
          <p:nvGraphicFramePr>
            <p:cNvPr id="26633" name="Object 99"/>
            <p:cNvGraphicFramePr>
              <a:graphicFrameLocks noChangeAspect="1"/>
            </p:cNvGraphicFramePr>
            <p:nvPr/>
          </p:nvGraphicFramePr>
          <p:xfrm>
            <a:off x="1031" y="2991"/>
            <a:ext cx="186" cy="347"/>
          </p:xfrm>
          <a:graphic>
            <a:graphicData uri="http://schemas.openxmlformats.org/presentationml/2006/ole">
              <p:oleObj spid="_x0000_s245768" name="Equation" r:id="rId12" imgW="101520" imgH="190440" progId="Equation.3">
                <p:embed/>
              </p:oleObj>
            </a:graphicData>
          </a:graphic>
        </p:graphicFrame>
      </p:grpSp>
      <p:sp>
        <p:nvSpPr>
          <p:cNvPr id="348260" name="Text Box 100"/>
          <p:cNvSpPr txBox="1">
            <a:spLocks noChangeArrowheads="1"/>
          </p:cNvSpPr>
          <p:nvPr/>
        </p:nvSpPr>
        <p:spPr bwMode="auto">
          <a:xfrm>
            <a:off x="12364270" y="7206997"/>
            <a:ext cx="4727316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3550FE"/>
                </a:solidFill>
              </a:rPr>
              <a:t>Interval </a:t>
            </a:r>
            <a:r>
              <a:rPr lang="en-US" sz="4200" dirty="0">
                <a:solidFill>
                  <a:srgbClr val="3550FE"/>
                </a:solidFill>
              </a:rPr>
              <a:t>distribution</a:t>
            </a:r>
            <a:endParaRPr lang="en-US" sz="3800" dirty="0">
              <a:solidFill>
                <a:srgbClr val="3550FE"/>
              </a:solidFill>
            </a:endParaRP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16381909" y="9235193"/>
            <a:ext cx="4133927" cy="1150530"/>
            <a:chOff x="672" y="3792"/>
            <a:chExt cx="1248" cy="409"/>
          </a:xfrm>
        </p:grpSpPr>
        <p:sp>
          <p:nvSpPr>
            <p:cNvPr id="26669" name="Freeform 102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0 w 720"/>
                <a:gd name="T3" fmla="*/ 13 h 288"/>
                <a:gd name="T4" fmla="*/ 101 w 720"/>
                <a:gd name="T5" fmla="*/ 13 h 288"/>
                <a:gd name="T6" fmla="*/ 264 w 720"/>
                <a:gd name="T7" fmla="*/ 13 h 288"/>
                <a:gd name="T8" fmla="*/ 305 w 720"/>
                <a:gd name="T9" fmla="*/ 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Freeform 103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12 h 336"/>
                <a:gd name="T2" fmla="*/ 62 w 672"/>
                <a:gd name="T3" fmla="*/ 5 h 336"/>
                <a:gd name="T4" fmla="*/ 123 w 672"/>
                <a:gd name="T5" fmla="*/ 5 h 336"/>
                <a:gd name="T6" fmla="*/ 369 w 672"/>
                <a:gd name="T7" fmla="*/ 5 h 336"/>
                <a:gd name="T8" fmla="*/ 431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Text Box 104"/>
            <p:cNvSpPr txBox="1">
              <a:spLocks noChangeArrowheads="1"/>
            </p:cNvSpPr>
            <p:nvPr/>
          </p:nvSpPr>
          <p:spPr bwMode="auto">
            <a:xfrm>
              <a:off x="758" y="3960"/>
              <a:ext cx="101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13861039" y="8560070"/>
            <a:ext cx="1755607" cy="1803156"/>
            <a:chOff x="0" y="3744"/>
            <a:chExt cx="468" cy="641"/>
          </a:xfrm>
        </p:grpSpPr>
        <p:sp>
          <p:nvSpPr>
            <p:cNvPr id="26667" name="Line 106"/>
            <p:cNvSpPr>
              <a:spLocks noChangeShapeType="1"/>
            </p:cNvSpPr>
            <p:nvPr/>
          </p:nvSpPr>
          <p:spPr bwMode="auto">
            <a:xfrm flipV="1">
              <a:off x="240" y="3744"/>
              <a:ext cx="48" cy="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Text Box 107"/>
            <p:cNvSpPr txBox="1">
              <a:spLocks noChangeArrowheads="1"/>
            </p:cNvSpPr>
            <p:nvPr/>
          </p:nvSpPr>
          <p:spPr bwMode="auto">
            <a:xfrm>
              <a:off x="0" y="3936"/>
              <a:ext cx="468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</a:p>
            <a:p>
              <a:r>
                <a:rPr lang="en-US" sz="3800" dirty="0">
                  <a:solidFill>
                    <a:srgbClr val="006600"/>
                  </a:solidFill>
                </a:rPr>
                <a:t> rate</a:t>
              </a:r>
            </a:p>
          </p:txBody>
        </p: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1779068" y="3274373"/>
            <a:ext cx="6002073" cy="1184289"/>
            <a:chOff x="-128" y="2917"/>
            <a:chExt cx="1600" cy="421"/>
          </a:xfrm>
        </p:grpSpPr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-128" y="2917"/>
              <a:ext cx="1600" cy="406"/>
              <a:chOff x="1709" y="3445"/>
              <a:chExt cx="1886" cy="402"/>
            </a:xfrm>
          </p:grpSpPr>
          <p:graphicFrame>
            <p:nvGraphicFramePr>
              <p:cNvPr id="26631" name="Object 110"/>
              <p:cNvGraphicFramePr>
                <a:graphicFrameLocks noChangeAspect="1"/>
              </p:cNvGraphicFramePr>
              <p:nvPr/>
            </p:nvGraphicFramePr>
            <p:xfrm>
              <a:off x="1709" y="3445"/>
              <a:ext cx="1886" cy="402"/>
            </p:xfrm>
            <a:graphic>
              <a:graphicData uri="http://schemas.openxmlformats.org/presentationml/2006/ole">
                <p:oleObj spid="_x0000_s245766" name="Equation" r:id="rId13" imgW="1269720" imgH="241200" progId="Equation.3">
                  <p:embed/>
                </p:oleObj>
              </a:graphicData>
            </a:graphic>
          </p:graphicFrame>
          <p:sp>
            <p:nvSpPr>
              <p:cNvPr id="26666" name="Line 111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0" name="Object 112"/>
            <p:cNvGraphicFramePr>
              <a:graphicFrameLocks noChangeAspect="1"/>
            </p:cNvGraphicFramePr>
            <p:nvPr/>
          </p:nvGraphicFramePr>
          <p:xfrm>
            <a:off x="1031" y="2991"/>
            <a:ext cx="185" cy="347"/>
          </p:xfrm>
          <a:graphic>
            <a:graphicData uri="http://schemas.openxmlformats.org/presentationml/2006/ole">
              <p:oleObj spid="_x0000_s245765" name="Equation" r:id="rId14" imgW="101520" imgH="190440" progId="Equation.3">
                <p:embed/>
              </p:oleObj>
            </a:graphicData>
          </a:graphic>
        </p:graphicFrame>
      </p:grpSp>
      <p:sp>
        <p:nvSpPr>
          <p:cNvPr id="348274" name="Text Box 114"/>
          <p:cNvSpPr txBox="1">
            <a:spLocks noChangeArrowheads="1"/>
          </p:cNvSpPr>
          <p:nvPr/>
        </p:nvSpPr>
        <p:spPr bwMode="auto">
          <a:xfrm>
            <a:off x="15023940" y="1493724"/>
            <a:ext cx="6064220" cy="1241234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Examples</a:t>
            </a:r>
            <a:r>
              <a:rPr lang="fr-CH" sz="6800" i="1" dirty="0" smtClean="0"/>
              <a:t> </a:t>
            </a:r>
            <a:r>
              <a:rPr lang="fr-CH" sz="6800" i="1" dirty="0" err="1" smtClean="0"/>
              <a:t>now</a:t>
            </a:r>
            <a:endParaRPr lang="fr-FR" sz="6800" i="1" dirty="0"/>
          </a:p>
        </p:txBody>
      </p: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4798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5432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5770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4138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796430"/>
          <a:ext cx="600207" cy="720137"/>
        </p:xfrm>
        <a:graphic>
          <a:graphicData uri="http://schemas.openxmlformats.org/presentationml/2006/ole">
            <p:oleObj spid="_x0000_s245764" name="Equation" r:id="rId15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2296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8624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Interspike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Intervals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423" name="Object 59"/>
          <p:cNvGraphicFramePr>
            <a:graphicFrameLocks noChangeAspect="1"/>
          </p:cNvGraphicFramePr>
          <p:nvPr/>
        </p:nvGraphicFramePr>
        <p:xfrm>
          <a:off x="657225" y="4995863"/>
          <a:ext cx="633413" cy="936625"/>
        </p:xfrm>
        <a:graphic>
          <a:graphicData uri="http://schemas.openxmlformats.org/presentationml/2006/ole">
            <p:oleObj spid="_x0000_s245774" name="Equation" r:id="rId16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0" grpId="0"/>
      <p:bldP spid="3482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3147339" y="5437598"/>
          <a:ext cx="814030" cy="751080"/>
        </p:xfrm>
        <a:graphic>
          <a:graphicData uri="http://schemas.openxmlformats.org/presentationml/2006/ole">
            <p:oleObj spid="_x0000_s246786" name="Equation" r:id="rId4" imgW="152280" imgH="19044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983794" y="3395335"/>
            <a:ext cx="6927769" cy="1527477"/>
            <a:chOff x="-170" y="2088"/>
            <a:chExt cx="2443" cy="543"/>
          </a:xfrm>
        </p:grpSpPr>
        <p:graphicFrame>
          <p:nvGraphicFramePr>
            <p:cNvPr id="27659" name="Object 6"/>
            <p:cNvGraphicFramePr>
              <a:graphicFrameLocks noChangeAspect="1"/>
            </p:cNvGraphicFramePr>
            <p:nvPr/>
          </p:nvGraphicFramePr>
          <p:xfrm>
            <a:off x="-170" y="2329"/>
            <a:ext cx="2443" cy="302"/>
          </p:xfrm>
          <a:graphic>
            <a:graphicData uri="http://schemas.openxmlformats.org/presentationml/2006/ole">
              <p:oleObj spid="_x0000_s246795" name="Equation" r:id="rId5" imgW="1930320" imgH="241200" progId="Equation.3">
                <p:embed/>
              </p:oleObj>
            </a:graphicData>
          </a:graphic>
        </p:graphicFrame>
        <p:sp>
          <p:nvSpPr>
            <p:cNvPr id="27684" name="Text Box 7"/>
            <p:cNvSpPr txBox="1">
              <a:spLocks noChangeArrowheads="1"/>
            </p:cNvSpPr>
            <p:nvPr/>
          </p:nvSpPr>
          <p:spPr bwMode="auto">
            <a:xfrm>
              <a:off x="-140" y="2088"/>
              <a:ext cx="1079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7663" name="Line 8"/>
          <p:cNvSpPr>
            <a:spLocks noChangeShapeType="1"/>
          </p:cNvSpPr>
          <p:nvPr/>
        </p:nvSpPr>
        <p:spPr bwMode="auto">
          <a:xfrm>
            <a:off x="2126986" y="5437598"/>
            <a:ext cx="612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4" name="Line 9"/>
          <p:cNvSpPr>
            <a:spLocks noChangeShapeType="1"/>
          </p:cNvSpPr>
          <p:nvPr/>
        </p:nvSpPr>
        <p:spPr bwMode="auto">
          <a:xfrm flipV="1">
            <a:off x="2126986" y="2872110"/>
            <a:ext cx="0" cy="256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7651" name="Object 10"/>
          <p:cNvGraphicFramePr>
            <a:graphicFrameLocks noChangeAspect="1"/>
          </p:cNvGraphicFramePr>
          <p:nvPr/>
        </p:nvGraphicFramePr>
        <p:xfrm>
          <a:off x="1106634" y="3243431"/>
          <a:ext cx="615212" cy="663876"/>
        </p:xfrm>
        <a:graphic>
          <a:graphicData uri="http://schemas.openxmlformats.org/presentationml/2006/ole">
            <p:oleObj spid="_x0000_s246787" name="Equation" r:id="rId6" imgW="139680" imgH="177480" progId="Equation.3">
              <p:embed/>
            </p:oleObj>
          </a:graphicData>
        </a:graphic>
      </p:graphicFrame>
      <p:sp>
        <p:nvSpPr>
          <p:cNvPr id="27665" name="Line 11"/>
          <p:cNvSpPr>
            <a:spLocks noChangeShapeType="1"/>
          </p:cNvSpPr>
          <p:nvPr/>
        </p:nvSpPr>
        <p:spPr bwMode="auto">
          <a:xfrm>
            <a:off x="2126987" y="3631630"/>
            <a:ext cx="512051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6" name="Line 12"/>
          <p:cNvSpPr>
            <a:spLocks noChangeShapeType="1"/>
          </p:cNvSpPr>
          <p:nvPr/>
        </p:nvSpPr>
        <p:spPr bwMode="auto">
          <a:xfrm flipV="1">
            <a:off x="3488705" y="3142161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7" name="Line 13"/>
          <p:cNvSpPr>
            <a:spLocks noChangeShapeType="1"/>
          </p:cNvSpPr>
          <p:nvPr/>
        </p:nvSpPr>
        <p:spPr bwMode="auto">
          <a:xfrm>
            <a:off x="5188043" y="3651321"/>
            <a:ext cx="0" cy="9311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7652" name="Object 14"/>
          <p:cNvGraphicFramePr>
            <a:graphicFrameLocks noChangeAspect="1"/>
          </p:cNvGraphicFramePr>
          <p:nvPr/>
        </p:nvGraphicFramePr>
        <p:xfrm>
          <a:off x="5360604" y="3701955"/>
          <a:ext cx="1102881" cy="587925"/>
        </p:xfrm>
        <a:graphic>
          <a:graphicData uri="http://schemas.openxmlformats.org/presentationml/2006/ole">
            <p:oleObj spid="_x0000_s246788" name="Equation" r:id="rId7" imgW="266400" imgH="190440" progId="Equation.3">
              <p:embed/>
            </p:oleObj>
          </a:graphicData>
        </a:graphic>
      </p:graphicFrame>
      <p:sp>
        <p:nvSpPr>
          <p:cNvPr id="27668" name="Text Box 15"/>
          <p:cNvSpPr txBox="1">
            <a:spLocks noChangeArrowheads="1"/>
          </p:cNvSpPr>
          <p:nvPr/>
        </p:nvSpPr>
        <p:spPr bwMode="auto">
          <a:xfrm>
            <a:off x="157556" y="1775027"/>
            <a:ext cx="1215883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 smtClean="0"/>
              <a:t>Example</a:t>
            </a:r>
            <a:r>
              <a:rPr lang="fr-CH" sz="5100" dirty="0" smtClean="0"/>
              <a:t>: </a:t>
            </a:r>
            <a:r>
              <a:rPr lang="fr-CH" sz="5100" dirty="0"/>
              <a:t>I&amp;F </a:t>
            </a:r>
            <a:r>
              <a:rPr lang="fr-CH" sz="5100" dirty="0" err="1"/>
              <a:t>with</a:t>
            </a:r>
            <a:r>
              <a:rPr lang="fr-CH" sz="5100" dirty="0"/>
              <a:t> reset, </a:t>
            </a:r>
            <a:r>
              <a:rPr lang="fr-CH" sz="5100" b="1" dirty="0"/>
              <a:t>constant </a:t>
            </a:r>
            <a:r>
              <a:rPr lang="fr-CH" sz="5100" b="1" dirty="0" smtClean="0"/>
              <a:t>input</a:t>
            </a:r>
            <a:endParaRPr lang="fr-CH" sz="5100" dirty="0"/>
          </a:p>
          <a:p>
            <a:endParaRPr lang="fr-FR" sz="5100" dirty="0"/>
          </a:p>
        </p:txBody>
      </p:sp>
      <p:sp>
        <p:nvSpPr>
          <p:cNvPr id="27669" name="Line 16"/>
          <p:cNvSpPr>
            <a:spLocks noChangeShapeType="1"/>
          </p:cNvSpPr>
          <p:nvPr/>
        </p:nvSpPr>
        <p:spPr bwMode="auto">
          <a:xfrm>
            <a:off x="2126986" y="4163292"/>
            <a:ext cx="136171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670" name="Line 17"/>
          <p:cNvSpPr>
            <a:spLocks noChangeShapeType="1"/>
          </p:cNvSpPr>
          <p:nvPr/>
        </p:nvSpPr>
        <p:spPr bwMode="auto">
          <a:xfrm>
            <a:off x="3488705" y="3651321"/>
            <a:ext cx="0" cy="1786278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671" name="Freeform 18"/>
          <p:cNvSpPr>
            <a:spLocks/>
          </p:cNvSpPr>
          <p:nvPr/>
        </p:nvSpPr>
        <p:spPr bwMode="auto">
          <a:xfrm>
            <a:off x="3488706" y="4289880"/>
            <a:ext cx="3912603" cy="1147718"/>
          </a:xfrm>
          <a:custGeom>
            <a:avLst/>
            <a:gdLst>
              <a:gd name="T0" fmla="*/ 0 w 589"/>
              <a:gd name="T1" fmla="*/ 2147483647 h 408"/>
              <a:gd name="T2" fmla="*/ 2147483647 w 589"/>
              <a:gd name="T3" fmla="*/ 2147483647 h 408"/>
              <a:gd name="T4" fmla="*/ 2147483647 w 589"/>
              <a:gd name="T5" fmla="*/ 0 h 408"/>
              <a:gd name="T6" fmla="*/ 0 60000 65536"/>
              <a:gd name="T7" fmla="*/ 0 60000 65536"/>
              <a:gd name="T8" fmla="*/ 0 60000 65536"/>
              <a:gd name="T9" fmla="*/ 0 w 589"/>
              <a:gd name="T10" fmla="*/ 0 h 408"/>
              <a:gd name="T11" fmla="*/ 589 w 589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9" h="408">
                <a:moveTo>
                  <a:pt x="0" y="408"/>
                </a:moveTo>
                <a:cubicBezTo>
                  <a:pt x="19" y="306"/>
                  <a:pt x="38" y="204"/>
                  <a:pt x="136" y="136"/>
                </a:cubicBezTo>
                <a:cubicBezTo>
                  <a:pt x="234" y="68"/>
                  <a:pt x="411" y="34"/>
                  <a:pt x="58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88395" y="6458729"/>
            <a:ext cx="14480002" cy="2680824"/>
            <a:chOff x="690" y="2296"/>
            <a:chExt cx="3860" cy="953"/>
          </a:xfrm>
        </p:grpSpPr>
        <p:sp>
          <p:nvSpPr>
            <p:cNvPr id="27679" name="Line 20"/>
            <p:cNvSpPr>
              <a:spLocks noChangeShapeType="1"/>
            </p:cNvSpPr>
            <p:nvPr/>
          </p:nvSpPr>
          <p:spPr bwMode="auto">
            <a:xfrm flipV="1">
              <a:off x="930" y="238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21"/>
            <p:cNvSpPr>
              <a:spLocks noChangeShapeType="1"/>
            </p:cNvSpPr>
            <p:nvPr/>
          </p:nvSpPr>
          <p:spPr bwMode="auto">
            <a:xfrm>
              <a:off x="930" y="2931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6" name="Object 22"/>
            <p:cNvGraphicFramePr>
              <a:graphicFrameLocks noChangeAspect="1"/>
            </p:cNvGraphicFramePr>
            <p:nvPr/>
          </p:nvGraphicFramePr>
          <p:xfrm>
            <a:off x="839" y="2937"/>
            <a:ext cx="253" cy="312"/>
          </p:xfrm>
          <a:graphic>
            <a:graphicData uri="http://schemas.openxmlformats.org/presentationml/2006/ole">
              <p:oleObj spid="_x0000_s246792" name="Equation" r:id="rId8" imgW="152280" imgH="190440" progId="Equation.3">
                <p:embed/>
              </p:oleObj>
            </a:graphicData>
          </a:graphic>
        </p:graphicFrame>
        <p:sp>
          <p:nvSpPr>
            <p:cNvPr id="27681" name="Text Box 23"/>
            <p:cNvSpPr txBox="1">
              <a:spLocks noChangeArrowheads="1"/>
            </p:cNvSpPr>
            <p:nvPr/>
          </p:nvSpPr>
          <p:spPr bwMode="auto">
            <a:xfrm>
              <a:off x="1338" y="2296"/>
              <a:ext cx="1016" cy="24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  <p:sp>
          <p:nvSpPr>
            <p:cNvPr id="27682" name="Text Box 24"/>
            <p:cNvSpPr txBox="1">
              <a:spLocks noChangeArrowheads="1"/>
            </p:cNvSpPr>
            <p:nvPr/>
          </p:nvSpPr>
          <p:spPr bwMode="auto">
            <a:xfrm>
              <a:off x="690" y="2400"/>
              <a:ext cx="12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1</a:t>
              </a:r>
              <a:endParaRPr lang="fr-FR" sz="3800" dirty="0"/>
            </a:p>
          </p:txBody>
        </p:sp>
        <p:graphicFrame>
          <p:nvGraphicFramePr>
            <p:cNvPr id="27657" name="Object 25"/>
            <p:cNvGraphicFramePr>
              <a:graphicFrameLocks noChangeAspect="1"/>
            </p:cNvGraphicFramePr>
            <p:nvPr/>
          </p:nvGraphicFramePr>
          <p:xfrm>
            <a:off x="1423" y="2478"/>
            <a:ext cx="672" cy="405"/>
          </p:xfrm>
          <a:graphic>
            <a:graphicData uri="http://schemas.openxmlformats.org/presentationml/2006/ole">
              <p:oleObj spid="_x0000_s246793" name="Equation" r:id="rId9" imgW="533160" imgH="241200" progId="Equation.DSMT4">
                <p:embed/>
              </p:oleObj>
            </a:graphicData>
          </a:graphic>
        </p:graphicFrame>
        <p:graphicFrame>
          <p:nvGraphicFramePr>
            <p:cNvPr id="27658" name="Object 26"/>
            <p:cNvGraphicFramePr>
              <a:graphicFrameLocks noChangeAspect="1"/>
            </p:cNvGraphicFramePr>
            <p:nvPr/>
          </p:nvGraphicFramePr>
          <p:xfrm>
            <a:off x="3064" y="2312"/>
            <a:ext cx="1486" cy="590"/>
          </p:xfrm>
          <a:graphic>
            <a:graphicData uri="http://schemas.openxmlformats.org/presentationml/2006/ole">
              <p:oleObj spid="_x0000_s246794" name="Equation" r:id="rId10" imgW="1346040" imgH="469800" progId="Equation.3">
                <p:embed/>
              </p:oleObj>
            </a:graphicData>
          </a:graphic>
        </p:graphicFrame>
        <p:sp>
          <p:nvSpPr>
            <p:cNvPr id="27683" name="Freeform 27"/>
            <p:cNvSpPr>
              <a:spLocks/>
            </p:cNvSpPr>
            <p:nvPr/>
          </p:nvSpPr>
          <p:spPr bwMode="auto">
            <a:xfrm>
              <a:off x="930" y="2523"/>
              <a:ext cx="997" cy="408"/>
            </a:xfrm>
            <a:custGeom>
              <a:avLst/>
              <a:gdLst>
                <a:gd name="T0" fmla="*/ 0 w 997"/>
                <a:gd name="T1" fmla="*/ 0 h 408"/>
                <a:gd name="T2" fmla="*/ 226 w 997"/>
                <a:gd name="T3" fmla="*/ 45 h 408"/>
                <a:gd name="T4" fmla="*/ 453 w 997"/>
                <a:gd name="T5" fmla="*/ 272 h 408"/>
                <a:gd name="T6" fmla="*/ 997 w 997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408"/>
                <a:gd name="T14" fmla="*/ 997 w 997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408">
                  <a:moveTo>
                    <a:pt x="0" y="0"/>
                  </a:moveTo>
                  <a:cubicBezTo>
                    <a:pt x="75" y="0"/>
                    <a:pt x="151" y="0"/>
                    <a:pt x="226" y="45"/>
                  </a:cubicBezTo>
                  <a:cubicBezTo>
                    <a:pt x="301" y="90"/>
                    <a:pt x="325" y="212"/>
                    <a:pt x="453" y="272"/>
                  </a:cubicBezTo>
                  <a:cubicBezTo>
                    <a:pt x="581" y="332"/>
                    <a:pt x="789" y="370"/>
                    <a:pt x="997" y="40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11110" y="9201441"/>
            <a:ext cx="15121485" cy="2872108"/>
            <a:chOff x="856" y="3271"/>
            <a:chExt cx="4031" cy="1021"/>
          </a:xfrm>
        </p:grpSpPr>
        <p:sp>
          <p:nvSpPr>
            <p:cNvPr id="27674" name="Text Box 29"/>
            <p:cNvSpPr txBox="1">
              <a:spLocks noChangeArrowheads="1"/>
            </p:cNvSpPr>
            <p:nvPr/>
          </p:nvSpPr>
          <p:spPr bwMode="auto">
            <a:xfrm>
              <a:off x="1202" y="3340"/>
              <a:ext cx="1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76FF"/>
                  </a:solidFill>
                </a:rPr>
                <a:t>Interval </a:t>
              </a:r>
              <a:r>
                <a:rPr lang="en-US" sz="4200" dirty="0">
                  <a:solidFill>
                    <a:srgbClr val="0076FF"/>
                  </a:solidFill>
                </a:rPr>
                <a:t>distribution</a:t>
              </a:r>
              <a:endParaRPr lang="en-US" sz="3800" dirty="0">
                <a:solidFill>
                  <a:srgbClr val="0076FF"/>
                </a:solidFill>
              </a:endParaRPr>
            </a:p>
          </p:txBody>
        </p:sp>
        <p:sp>
          <p:nvSpPr>
            <p:cNvPr id="27675" name="Line 30"/>
            <p:cNvSpPr>
              <a:spLocks noChangeShapeType="1"/>
            </p:cNvSpPr>
            <p:nvPr/>
          </p:nvSpPr>
          <p:spPr bwMode="auto">
            <a:xfrm flipV="1">
              <a:off x="947" y="343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31"/>
            <p:cNvSpPr>
              <a:spLocks noChangeShapeType="1"/>
            </p:cNvSpPr>
            <p:nvPr/>
          </p:nvSpPr>
          <p:spPr bwMode="auto">
            <a:xfrm>
              <a:off x="947" y="3974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32"/>
            <p:cNvSpPr>
              <a:spLocks noChangeShapeType="1"/>
            </p:cNvSpPr>
            <p:nvPr/>
          </p:nvSpPr>
          <p:spPr bwMode="auto">
            <a:xfrm>
              <a:off x="1173" y="3294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3" name="Object 33"/>
            <p:cNvGraphicFramePr>
              <a:graphicFrameLocks noChangeAspect="1"/>
            </p:cNvGraphicFramePr>
            <p:nvPr/>
          </p:nvGraphicFramePr>
          <p:xfrm>
            <a:off x="856" y="3980"/>
            <a:ext cx="253" cy="312"/>
          </p:xfrm>
          <a:graphic>
            <a:graphicData uri="http://schemas.openxmlformats.org/presentationml/2006/ole">
              <p:oleObj spid="_x0000_s246789" name="Equation" r:id="rId11" imgW="152280" imgH="190440" progId="Equation.3">
                <p:embed/>
              </p:oleObj>
            </a:graphicData>
          </a:graphic>
        </p:graphicFrame>
        <p:graphicFrame>
          <p:nvGraphicFramePr>
            <p:cNvPr id="27654" name="Object 34"/>
            <p:cNvGraphicFramePr>
              <a:graphicFrameLocks noChangeAspect="1"/>
            </p:cNvGraphicFramePr>
            <p:nvPr/>
          </p:nvGraphicFramePr>
          <p:xfrm>
            <a:off x="1499" y="3521"/>
            <a:ext cx="672" cy="405"/>
          </p:xfrm>
          <a:graphic>
            <a:graphicData uri="http://schemas.openxmlformats.org/presentationml/2006/ole">
              <p:oleObj spid="_x0000_s246790" name="Equation" r:id="rId12" imgW="533160" imgH="241200" progId="Equation.DSMT4">
                <p:embed/>
              </p:oleObj>
            </a:graphicData>
          </a:graphic>
        </p:graphicFrame>
        <p:sp>
          <p:nvSpPr>
            <p:cNvPr id="27678" name="Freeform 35"/>
            <p:cNvSpPr>
              <a:spLocks/>
            </p:cNvSpPr>
            <p:nvPr/>
          </p:nvSpPr>
          <p:spPr bwMode="auto">
            <a:xfrm>
              <a:off x="930" y="3589"/>
              <a:ext cx="1088" cy="400"/>
            </a:xfrm>
            <a:custGeom>
              <a:avLst/>
              <a:gdLst>
                <a:gd name="T0" fmla="*/ 0 w 1088"/>
                <a:gd name="T1" fmla="*/ 385 h 400"/>
                <a:gd name="T2" fmla="*/ 226 w 1088"/>
                <a:gd name="T3" fmla="*/ 340 h 400"/>
                <a:gd name="T4" fmla="*/ 408 w 1088"/>
                <a:gd name="T5" fmla="*/ 23 h 400"/>
                <a:gd name="T6" fmla="*/ 589 w 1088"/>
                <a:gd name="T7" fmla="*/ 204 h 400"/>
                <a:gd name="T8" fmla="*/ 1088 w 1088"/>
                <a:gd name="T9" fmla="*/ 385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400"/>
                <a:gd name="T17" fmla="*/ 1088 w 1088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400">
                  <a:moveTo>
                    <a:pt x="0" y="385"/>
                  </a:moveTo>
                  <a:cubicBezTo>
                    <a:pt x="79" y="392"/>
                    <a:pt x="158" y="400"/>
                    <a:pt x="226" y="340"/>
                  </a:cubicBezTo>
                  <a:cubicBezTo>
                    <a:pt x="294" y="280"/>
                    <a:pt x="348" y="46"/>
                    <a:pt x="408" y="23"/>
                  </a:cubicBezTo>
                  <a:cubicBezTo>
                    <a:pt x="468" y="0"/>
                    <a:pt x="476" y="144"/>
                    <a:pt x="589" y="204"/>
                  </a:cubicBezTo>
                  <a:cubicBezTo>
                    <a:pt x="702" y="264"/>
                    <a:pt x="1005" y="355"/>
                    <a:pt x="1088" y="385"/>
                  </a:cubicBezTo>
                </a:path>
              </a:pathLst>
            </a:custGeom>
            <a:noFill/>
            <a:ln w="9525">
              <a:solidFill>
                <a:srgbClr val="3550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5" name="Object 36"/>
            <p:cNvGraphicFramePr>
              <a:graphicFrameLocks noChangeAspect="1"/>
            </p:cNvGraphicFramePr>
            <p:nvPr/>
          </p:nvGraphicFramePr>
          <p:xfrm>
            <a:off x="3037" y="3271"/>
            <a:ext cx="1850" cy="909"/>
          </p:xfrm>
          <a:graphic>
            <a:graphicData uri="http://schemas.openxmlformats.org/presentationml/2006/ole">
              <p:oleObj spid="_x0000_s246791" name="Equation" r:id="rId13" imgW="1663560" imgH="723600" progId="Equation.3">
                <p:embed/>
              </p:oleObj>
            </a:graphicData>
          </a:graphic>
        </p:graphicFrame>
      </p:grp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Renewal theory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3147339" y="5437598"/>
          <a:ext cx="814030" cy="751080"/>
        </p:xfrm>
        <a:graphic>
          <a:graphicData uri="http://schemas.openxmlformats.org/presentationml/2006/ole">
            <p:oleObj spid="_x0000_s247810" name="Equation" r:id="rId4" imgW="152280" imgH="19044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983794" y="3395335"/>
            <a:ext cx="6927769" cy="1527477"/>
            <a:chOff x="-170" y="2088"/>
            <a:chExt cx="2443" cy="543"/>
          </a:xfrm>
        </p:grpSpPr>
        <p:graphicFrame>
          <p:nvGraphicFramePr>
            <p:cNvPr id="27659" name="Object 6"/>
            <p:cNvGraphicFramePr>
              <a:graphicFrameLocks noChangeAspect="1"/>
            </p:cNvGraphicFramePr>
            <p:nvPr/>
          </p:nvGraphicFramePr>
          <p:xfrm>
            <a:off x="-170" y="2329"/>
            <a:ext cx="2443" cy="302"/>
          </p:xfrm>
          <a:graphic>
            <a:graphicData uri="http://schemas.openxmlformats.org/presentationml/2006/ole">
              <p:oleObj spid="_x0000_s247819" name="Equation" r:id="rId5" imgW="1930320" imgH="241200" progId="Equation.3">
                <p:embed/>
              </p:oleObj>
            </a:graphicData>
          </a:graphic>
        </p:graphicFrame>
        <p:sp>
          <p:nvSpPr>
            <p:cNvPr id="27684" name="Text Box 7"/>
            <p:cNvSpPr txBox="1">
              <a:spLocks noChangeArrowheads="1"/>
            </p:cNvSpPr>
            <p:nvPr/>
          </p:nvSpPr>
          <p:spPr bwMode="auto">
            <a:xfrm>
              <a:off x="-140" y="2088"/>
              <a:ext cx="1079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7663" name="Line 8"/>
          <p:cNvSpPr>
            <a:spLocks noChangeShapeType="1"/>
          </p:cNvSpPr>
          <p:nvPr/>
        </p:nvSpPr>
        <p:spPr bwMode="auto">
          <a:xfrm>
            <a:off x="2126986" y="5437598"/>
            <a:ext cx="612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4" name="Line 9"/>
          <p:cNvSpPr>
            <a:spLocks noChangeShapeType="1"/>
          </p:cNvSpPr>
          <p:nvPr/>
        </p:nvSpPr>
        <p:spPr bwMode="auto">
          <a:xfrm flipV="1">
            <a:off x="2126986" y="2872110"/>
            <a:ext cx="0" cy="256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7651" name="Object 10"/>
          <p:cNvGraphicFramePr>
            <a:graphicFrameLocks noChangeAspect="1"/>
          </p:cNvGraphicFramePr>
          <p:nvPr/>
        </p:nvGraphicFramePr>
        <p:xfrm>
          <a:off x="1106634" y="3243431"/>
          <a:ext cx="615212" cy="663876"/>
        </p:xfrm>
        <a:graphic>
          <a:graphicData uri="http://schemas.openxmlformats.org/presentationml/2006/ole">
            <p:oleObj spid="_x0000_s247811" name="Equation" r:id="rId6" imgW="139680" imgH="177480" progId="Equation.3">
              <p:embed/>
            </p:oleObj>
          </a:graphicData>
        </a:graphic>
      </p:graphicFrame>
      <p:sp>
        <p:nvSpPr>
          <p:cNvPr id="27665" name="Line 11"/>
          <p:cNvSpPr>
            <a:spLocks noChangeShapeType="1"/>
          </p:cNvSpPr>
          <p:nvPr/>
        </p:nvSpPr>
        <p:spPr bwMode="auto">
          <a:xfrm>
            <a:off x="2126987" y="3631630"/>
            <a:ext cx="512051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6" name="Line 12"/>
          <p:cNvSpPr>
            <a:spLocks noChangeShapeType="1"/>
          </p:cNvSpPr>
          <p:nvPr/>
        </p:nvSpPr>
        <p:spPr bwMode="auto">
          <a:xfrm flipV="1">
            <a:off x="3488705" y="3142161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7" name="Line 13"/>
          <p:cNvSpPr>
            <a:spLocks noChangeShapeType="1"/>
          </p:cNvSpPr>
          <p:nvPr/>
        </p:nvSpPr>
        <p:spPr bwMode="auto">
          <a:xfrm>
            <a:off x="5188043" y="3651321"/>
            <a:ext cx="0" cy="638559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7652" name="Object 14"/>
          <p:cNvGraphicFramePr>
            <a:graphicFrameLocks noChangeAspect="1"/>
          </p:cNvGraphicFramePr>
          <p:nvPr/>
        </p:nvGraphicFramePr>
        <p:xfrm>
          <a:off x="5360604" y="3701955"/>
          <a:ext cx="944945" cy="587925"/>
        </p:xfrm>
        <a:graphic>
          <a:graphicData uri="http://schemas.openxmlformats.org/presentationml/2006/ole">
            <p:oleObj spid="_x0000_s247812" name="Equation" r:id="rId7" imgW="266400" imgH="190440" progId="Equation.3">
              <p:embed/>
            </p:oleObj>
          </a:graphicData>
        </a:graphic>
      </p:graphicFrame>
      <p:sp>
        <p:nvSpPr>
          <p:cNvPr id="27668" name="Text Box 15"/>
          <p:cNvSpPr txBox="1">
            <a:spLocks noChangeArrowheads="1"/>
          </p:cNvSpPr>
          <p:nvPr/>
        </p:nvSpPr>
        <p:spPr bwMode="auto">
          <a:xfrm>
            <a:off x="157556" y="1775027"/>
            <a:ext cx="14664331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 smtClean="0"/>
              <a:t>Example</a:t>
            </a:r>
            <a:r>
              <a:rPr lang="fr-CH" sz="5100" dirty="0" smtClean="0"/>
              <a:t>: </a:t>
            </a:r>
            <a:r>
              <a:rPr lang="fr-CH" sz="5100" dirty="0"/>
              <a:t>I&amp;F </a:t>
            </a:r>
            <a:r>
              <a:rPr lang="fr-CH" sz="5100" dirty="0" err="1"/>
              <a:t>with</a:t>
            </a:r>
            <a:r>
              <a:rPr lang="fr-CH" sz="5100" dirty="0"/>
              <a:t> reset, </a:t>
            </a:r>
            <a:r>
              <a:rPr lang="fr-CH" sz="5100" b="1" dirty="0" smtClean="0"/>
              <a:t>time-</a:t>
            </a:r>
            <a:r>
              <a:rPr lang="fr-CH" sz="5100" b="1" dirty="0" err="1" smtClean="0"/>
              <a:t>dependent</a:t>
            </a:r>
            <a:r>
              <a:rPr lang="fr-CH" sz="5100" b="1" dirty="0" smtClean="0"/>
              <a:t> </a:t>
            </a:r>
            <a:r>
              <a:rPr lang="fr-CH" sz="5100" b="1" dirty="0"/>
              <a:t>input</a:t>
            </a:r>
            <a:r>
              <a:rPr lang="fr-CH" sz="5100" dirty="0"/>
              <a:t>, </a:t>
            </a:r>
          </a:p>
          <a:p>
            <a:endParaRPr lang="fr-FR" sz="5100" dirty="0"/>
          </a:p>
        </p:txBody>
      </p:sp>
      <p:sp>
        <p:nvSpPr>
          <p:cNvPr id="27670" name="Line 17"/>
          <p:cNvSpPr>
            <a:spLocks noChangeShapeType="1"/>
          </p:cNvSpPr>
          <p:nvPr/>
        </p:nvSpPr>
        <p:spPr bwMode="auto">
          <a:xfrm>
            <a:off x="3488705" y="3651321"/>
            <a:ext cx="0" cy="1786278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88395" y="6458729"/>
            <a:ext cx="14480002" cy="2680824"/>
            <a:chOff x="690" y="2296"/>
            <a:chExt cx="3860" cy="953"/>
          </a:xfrm>
        </p:grpSpPr>
        <p:sp>
          <p:nvSpPr>
            <p:cNvPr id="27679" name="Line 20"/>
            <p:cNvSpPr>
              <a:spLocks noChangeShapeType="1"/>
            </p:cNvSpPr>
            <p:nvPr/>
          </p:nvSpPr>
          <p:spPr bwMode="auto">
            <a:xfrm flipV="1">
              <a:off x="930" y="238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21"/>
            <p:cNvSpPr>
              <a:spLocks noChangeShapeType="1"/>
            </p:cNvSpPr>
            <p:nvPr/>
          </p:nvSpPr>
          <p:spPr bwMode="auto">
            <a:xfrm>
              <a:off x="930" y="2931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6" name="Object 22"/>
            <p:cNvGraphicFramePr>
              <a:graphicFrameLocks noChangeAspect="1"/>
            </p:cNvGraphicFramePr>
            <p:nvPr/>
          </p:nvGraphicFramePr>
          <p:xfrm>
            <a:off x="839" y="2937"/>
            <a:ext cx="253" cy="312"/>
          </p:xfrm>
          <a:graphic>
            <a:graphicData uri="http://schemas.openxmlformats.org/presentationml/2006/ole">
              <p:oleObj spid="_x0000_s247816" name="Equation" r:id="rId8" imgW="152280" imgH="190440" progId="Equation.3">
                <p:embed/>
              </p:oleObj>
            </a:graphicData>
          </a:graphic>
        </p:graphicFrame>
        <p:sp>
          <p:nvSpPr>
            <p:cNvPr id="27681" name="Text Box 23"/>
            <p:cNvSpPr txBox="1">
              <a:spLocks noChangeArrowheads="1"/>
            </p:cNvSpPr>
            <p:nvPr/>
          </p:nvSpPr>
          <p:spPr bwMode="auto">
            <a:xfrm>
              <a:off x="1338" y="2296"/>
              <a:ext cx="1016" cy="24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  <p:sp>
          <p:nvSpPr>
            <p:cNvPr id="27682" name="Text Box 24"/>
            <p:cNvSpPr txBox="1">
              <a:spLocks noChangeArrowheads="1"/>
            </p:cNvSpPr>
            <p:nvPr/>
          </p:nvSpPr>
          <p:spPr bwMode="auto">
            <a:xfrm>
              <a:off x="690" y="2400"/>
              <a:ext cx="12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1</a:t>
              </a:r>
              <a:endParaRPr lang="fr-FR" sz="3800" dirty="0"/>
            </a:p>
          </p:txBody>
        </p:sp>
        <p:graphicFrame>
          <p:nvGraphicFramePr>
            <p:cNvPr id="27657" name="Object 25"/>
            <p:cNvGraphicFramePr>
              <a:graphicFrameLocks noChangeAspect="1"/>
            </p:cNvGraphicFramePr>
            <p:nvPr/>
          </p:nvGraphicFramePr>
          <p:xfrm>
            <a:off x="1511" y="2446"/>
            <a:ext cx="496" cy="470"/>
          </p:xfrm>
          <a:graphic>
            <a:graphicData uri="http://schemas.openxmlformats.org/presentationml/2006/ole">
              <p:oleObj spid="_x0000_s247817" name="Equation" r:id="rId9" imgW="393480" imgH="279360" progId="Equation.DSMT4">
                <p:embed/>
              </p:oleObj>
            </a:graphicData>
          </a:graphic>
        </p:graphicFrame>
        <p:graphicFrame>
          <p:nvGraphicFramePr>
            <p:cNvPr id="27658" name="Object 26"/>
            <p:cNvGraphicFramePr>
              <a:graphicFrameLocks noChangeAspect="1"/>
            </p:cNvGraphicFramePr>
            <p:nvPr/>
          </p:nvGraphicFramePr>
          <p:xfrm>
            <a:off x="3064" y="2312"/>
            <a:ext cx="1486" cy="590"/>
          </p:xfrm>
          <a:graphic>
            <a:graphicData uri="http://schemas.openxmlformats.org/presentationml/2006/ole">
              <p:oleObj spid="_x0000_s247818" name="Equation" r:id="rId10" imgW="1346040" imgH="469800" progId="Equation.3">
                <p:embed/>
              </p:oleObj>
            </a:graphicData>
          </a:graphic>
        </p:graphicFrame>
        <p:sp>
          <p:nvSpPr>
            <p:cNvPr id="27683" name="Freeform 27"/>
            <p:cNvSpPr>
              <a:spLocks/>
            </p:cNvSpPr>
            <p:nvPr/>
          </p:nvSpPr>
          <p:spPr bwMode="auto">
            <a:xfrm>
              <a:off x="930" y="2523"/>
              <a:ext cx="997" cy="408"/>
            </a:xfrm>
            <a:custGeom>
              <a:avLst/>
              <a:gdLst>
                <a:gd name="T0" fmla="*/ 0 w 997"/>
                <a:gd name="T1" fmla="*/ 0 h 408"/>
                <a:gd name="T2" fmla="*/ 226 w 997"/>
                <a:gd name="T3" fmla="*/ 45 h 408"/>
                <a:gd name="T4" fmla="*/ 453 w 997"/>
                <a:gd name="T5" fmla="*/ 272 h 408"/>
                <a:gd name="T6" fmla="*/ 997 w 997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408"/>
                <a:gd name="T14" fmla="*/ 997 w 997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408">
                  <a:moveTo>
                    <a:pt x="0" y="0"/>
                  </a:moveTo>
                  <a:cubicBezTo>
                    <a:pt x="75" y="0"/>
                    <a:pt x="151" y="0"/>
                    <a:pt x="226" y="45"/>
                  </a:cubicBezTo>
                  <a:cubicBezTo>
                    <a:pt x="301" y="90"/>
                    <a:pt x="325" y="212"/>
                    <a:pt x="453" y="272"/>
                  </a:cubicBezTo>
                  <a:cubicBezTo>
                    <a:pt x="581" y="332"/>
                    <a:pt x="789" y="370"/>
                    <a:pt x="997" y="40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11110" y="9201441"/>
            <a:ext cx="15121485" cy="2872108"/>
            <a:chOff x="856" y="3271"/>
            <a:chExt cx="4031" cy="1021"/>
          </a:xfrm>
        </p:grpSpPr>
        <p:sp>
          <p:nvSpPr>
            <p:cNvPr id="27674" name="Text Box 29"/>
            <p:cNvSpPr txBox="1">
              <a:spLocks noChangeArrowheads="1"/>
            </p:cNvSpPr>
            <p:nvPr/>
          </p:nvSpPr>
          <p:spPr bwMode="auto">
            <a:xfrm>
              <a:off x="1202" y="3340"/>
              <a:ext cx="1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76FF"/>
                  </a:solidFill>
                </a:rPr>
                <a:t>Interval </a:t>
              </a:r>
              <a:r>
                <a:rPr lang="en-US" sz="4200" dirty="0">
                  <a:solidFill>
                    <a:srgbClr val="0076FF"/>
                  </a:solidFill>
                </a:rPr>
                <a:t>distribution</a:t>
              </a:r>
              <a:endParaRPr lang="en-US" sz="3800" dirty="0">
                <a:solidFill>
                  <a:srgbClr val="0076FF"/>
                </a:solidFill>
              </a:endParaRPr>
            </a:p>
          </p:txBody>
        </p:sp>
        <p:sp>
          <p:nvSpPr>
            <p:cNvPr id="27675" name="Line 30"/>
            <p:cNvSpPr>
              <a:spLocks noChangeShapeType="1"/>
            </p:cNvSpPr>
            <p:nvPr/>
          </p:nvSpPr>
          <p:spPr bwMode="auto">
            <a:xfrm flipV="1">
              <a:off x="947" y="343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31"/>
            <p:cNvSpPr>
              <a:spLocks noChangeShapeType="1"/>
            </p:cNvSpPr>
            <p:nvPr/>
          </p:nvSpPr>
          <p:spPr bwMode="auto">
            <a:xfrm>
              <a:off x="947" y="3974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32"/>
            <p:cNvSpPr>
              <a:spLocks noChangeShapeType="1"/>
            </p:cNvSpPr>
            <p:nvPr/>
          </p:nvSpPr>
          <p:spPr bwMode="auto">
            <a:xfrm>
              <a:off x="1173" y="3294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3" name="Object 33"/>
            <p:cNvGraphicFramePr>
              <a:graphicFrameLocks noChangeAspect="1"/>
            </p:cNvGraphicFramePr>
            <p:nvPr/>
          </p:nvGraphicFramePr>
          <p:xfrm>
            <a:off x="856" y="3980"/>
            <a:ext cx="253" cy="312"/>
          </p:xfrm>
          <a:graphic>
            <a:graphicData uri="http://schemas.openxmlformats.org/presentationml/2006/ole">
              <p:oleObj spid="_x0000_s247813" name="Equation" r:id="rId11" imgW="152280" imgH="190440" progId="Equation.3">
                <p:embed/>
              </p:oleObj>
            </a:graphicData>
          </a:graphic>
        </p:graphicFrame>
        <p:graphicFrame>
          <p:nvGraphicFramePr>
            <p:cNvPr id="27654" name="Object 34"/>
            <p:cNvGraphicFramePr>
              <a:graphicFrameLocks noChangeAspect="1"/>
            </p:cNvGraphicFramePr>
            <p:nvPr/>
          </p:nvGraphicFramePr>
          <p:xfrm>
            <a:off x="1520" y="3489"/>
            <a:ext cx="512" cy="469"/>
          </p:xfrm>
          <a:graphic>
            <a:graphicData uri="http://schemas.openxmlformats.org/presentationml/2006/ole">
              <p:oleObj spid="_x0000_s247814" name="Equation" r:id="rId12" imgW="406080" imgH="279360" progId="Equation.DSMT4">
                <p:embed/>
              </p:oleObj>
            </a:graphicData>
          </a:graphic>
        </p:graphicFrame>
        <p:sp>
          <p:nvSpPr>
            <p:cNvPr id="27678" name="Freeform 35"/>
            <p:cNvSpPr>
              <a:spLocks/>
            </p:cNvSpPr>
            <p:nvPr/>
          </p:nvSpPr>
          <p:spPr bwMode="auto">
            <a:xfrm>
              <a:off x="930" y="3589"/>
              <a:ext cx="1088" cy="400"/>
            </a:xfrm>
            <a:custGeom>
              <a:avLst/>
              <a:gdLst>
                <a:gd name="T0" fmla="*/ 0 w 1088"/>
                <a:gd name="T1" fmla="*/ 385 h 400"/>
                <a:gd name="T2" fmla="*/ 226 w 1088"/>
                <a:gd name="T3" fmla="*/ 340 h 400"/>
                <a:gd name="T4" fmla="*/ 408 w 1088"/>
                <a:gd name="T5" fmla="*/ 23 h 400"/>
                <a:gd name="T6" fmla="*/ 589 w 1088"/>
                <a:gd name="T7" fmla="*/ 204 h 400"/>
                <a:gd name="T8" fmla="*/ 1088 w 1088"/>
                <a:gd name="T9" fmla="*/ 385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400"/>
                <a:gd name="T17" fmla="*/ 1088 w 1088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400">
                  <a:moveTo>
                    <a:pt x="0" y="385"/>
                  </a:moveTo>
                  <a:cubicBezTo>
                    <a:pt x="79" y="392"/>
                    <a:pt x="158" y="400"/>
                    <a:pt x="226" y="340"/>
                  </a:cubicBezTo>
                  <a:cubicBezTo>
                    <a:pt x="294" y="280"/>
                    <a:pt x="348" y="46"/>
                    <a:pt x="408" y="23"/>
                  </a:cubicBezTo>
                  <a:cubicBezTo>
                    <a:pt x="468" y="0"/>
                    <a:pt x="476" y="144"/>
                    <a:pt x="589" y="204"/>
                  </a:cubicBezTo>
                  <a:cubicBezTo>
                    <a:pt x="702" y="264"/>
                    <a:pt x="1005" y="355"/>
                    <a:pt x="1088" y="385"/>
                  </a:cubicBezTo>
                </a:path>
              </a:pathLst>
            </a:custGeom>
            <a:noFill/>
            <a:ln w="9525">
              <a:solidFill>
                <a:srgbClr val="3550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5" name="Object 36"/>
            <p:cNvGraphicFramePr>
              <a:graphicFrameLocks noChangeAspect="1"/>
            </p:cNvGraphicFramePr>
            <p:nvPr/>
          </p:nvGraphicFramePr>
          <p:xfrm>
            <a:off x="3037" y="3271"/>
            <a:ext cx="1850" cy="909"/>
          </p:xfrm>
          <a:graphic>
            <a:graphicData uri="http://schemas.openxmlformats.org/presentationml/2006/ole">
              <p:oleObj spid="_x0000_s247815" name="Equation" r:id="rId13" imgW="1663560" imgH="723600" progId="Equation.3">
                <p:embed/>
              </p:oleObj>
            </a:graphicData>
          </a:graphic>
        </p:graphicFrame>
      </p:grp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Time-dependent Renewal theory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2133600" y="3886200"/>
            <a:ext cx="1352550" cy="266700"/>
          </a:xfrm>
          <a:custGeom>
            <a:avLst/>
            <a:gdLst>
              <a:gd name="connsiteX0" fmla="*/ 0 w 1352550"/>
              <a:gd name="connsiteY0" fmla="*/ 266700 h 266700"/>
              <a:gd name="connsiteX1" fmla="*/ 381000 w 1352550"/>
              <a:gd name="connsiteY1" fmla="*/ 95250 h 266700"/>
              <a:gd name="connsiteX2" fmla="*/ 704850 w 1352550"/>
              <a:gd name="connsiteY2" fmla="*/ 190500 h 266700"/>
              <a:gd name="connsiteX3" fmla="*/ 1352550 w 135255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266700">
                <a:moveTo>
                  <a:pt x="0" y="266700"/>
                </a:moveTo>
                <a:cubicBezTo>
                  <a:pt x="131762" y="187325"/>
                  <a:pt x="263525" y="107950"/>
                  <a:pt x="381000" y="95250"/>
                </a:cubicBezTo>
                <a:cubicBezTo>
                  <a:pt x="498475" y="82550"/>
                  <a:pt x="542925" y="206375"/>
                  <a:pt x="704850" y="190500"/>
                </a:cubicBezTo>
                <a:cubicBezTo>
                  <a:pt x="866775" y="174625"/>
                  <a:pt x="1109662" y="87312"/>
                  <a:pt x="135255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524250" y="3994150"/>
            <a:ext cx="3962400" cy="1416050"/>
          </a:xfrm>
          <a:custGeom>
            <a:avLst/>
            <a:gdLst>
              <a:gd name="connsiteX0" fmla="*/ 0 w 3962400"/>
              <a:gd name="connsiteY0" fmla="*/ 1416050 h 1416050"/>
              <a:gd name="connsiteX1" fmla="*/ 609600 w 3962400"/>
              <a:gd name="connsiteY1" fmla="*/ 844550 h 1416050"/>
              <a:gd name="connsiteX2" fmla="*/ 1295400 w 3962400"/>
              <a:gd name="connsiteY2" fmla="*/ 901700 h 1416050"/>
              <a:gd name="connsiteX3" fmla="*/ 1657350 w 3962400"/>
              <a:gd name="connsiteY3" fmla="*/ 330200 h 1416050"/>
              <a:gd name="connsiteX4" fmla="*/ 2438400 w 3962400"/>
              <a:gd name="connsiteY4" fmla="*/ 330200 h 1416050"/>
              <a:gd name="connsiteX5" fmla="*/ 2857500 w 3962400"/>
              <a:gd name="connsiteY5" fmla="*/ 177800 h 1416050"/>
              <a:gd name="connsiteX6" fmla="*/ 3009900 w 3962400"/>
              <a:gd name="connsiteY6" fmla="*/ 158750 h 1416050"/>
              <a:gd name="connsiteX7" fmla="*/ 3448050 w 3962400"/>
              <a:gd name="connsiteY7" fmla="*/ 25400 h 1416050"/>
              <a:gd name="connsiteX8" fmla="*/ 3790950 w 3962400"/>
              <a:gd name="connsiteY8" fmla="*/ 311150 h 1416050"/>
              <a:gd name="connsiteX9" fmla="*/ 3962400 w 3962400"/>
              <a:gd name="connsiteY9" fmla="*/ 387350 h 14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2400" h="1416050">
                <a:moveTo>
                  <a:pt x="0" y="1416050"/>
                </a:moveTo>
                <a:cubicBezTo>
                  <a:pt x="196850" y="1173162"/>
                  <a:pt x="393700" y="930275"/>
                  <a:pt x="609600" y="844550"/>
                </a:cubicBezTo>
                <a:cubicBezTo>
                  <a:pt x="825500" y="758825"/>
                  <a:pt x="1120775" y="987425"/>
                  <a:pt x="1295400" y="901700"/>
                </a:cubicBezTo>
                <a:cubicBezTo>
                  <a:pt x="1470025" y="815975"/>
                  <a:pt x="1466850" y="425450"/>
                  <a:pt x="1657350" y="330200"/>
                </a:cubicBezTo>
                <a:cubicBezTo>
                  <a:pt x="1847850" y="234950"/>
                  <a:pt x="2238375" y="355600"/>
                  <a:pt x="2438400" y="330200"/>
                </a:cubicBezTo>
                <a:cubicBezTo>
                  <a:pt x="2638425" y="304800"/>
                  <a:pt x="2762250" y="206375"/>
                  <a:pt x="2857500" y="177800"/>
                </a:cubicBezTo>
                <a:cubicBezTo>
                  <a:pt x="2952750" y="149225"/>
                  <a:pt x="2911475" y="184150"/>
                  <a:pt x="3009900" y="158750"/>
                </a:cubicBezTo>
                <a:cubicBezTo>
                  <a:pt x="3108325" y="133350"/>
                  <a:pt x="3317875" y="0"/>
                  <a:pt x="3448050" y="25400"/>
                </a:cubicBezTo>
                <a:cubicBezTo>
                  <a:pt x="3578225" y="50800"/>
                  <a:pt x="3705225" y="250825"/>
                  <a:pt x="3790950" y="311150"/>
                </a:cubicBezTo>
                <a:cubicBezTo>
                  <a:pt x="3876675" y="371475"/>
                  <a:pt x="3919537" y="379412"/>
                  <a:pt x="3962400" y="387350"/>
                </a:cubicBezTo>
              </a:path>
            </a:pathLst>
          </a:cu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3147339" y="5437598"/>
          <a:ext cx="814030" cy="751080"/>
        </p:xfrm>
        <a:graphic>
          <a:graphicData uri="http://schemas.openxmlformats.org/presentationml/2006/ole">
            <p:oleObj spid="_x0000_s250882" name="Equation" r:id="rId4" imgW="152280" imgH="190440" progId="Equation.3">
              <p:embed/>
            </p:oleObj>
          </a:graphicData>
        </a:graphic>
      </p:graphicFrame>
      <p:sp>
        <p:nvSpPr>
          <p:cNvPr id="28686" name="Text Box 7"/>
          <p:cNvSpPr txBox="1">
            <a:spLocks noChangeArrowheads="1"/>
          </p:cNvSpPr>
          <p:nvPr/>
        </p:nvSpPr>
        <p:spPr bwMode="auto">
          <a:xfrm>
            <a:off x="9772794" y="3383723"/>
            <a:ext cx="2933556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escape</a:t>
            </a:r>
            <a:r>
              <a:rPr lang="en-US" sz="3800" dirty="0"/>
              <a:t> </a:t>
            </a:r>
            <a:r>
              <a:rPr lang="en-US" sz="3800" dirty="0">
                <a:solidFill>
                  <a:srgbClr val="006600"/>
                </a:solidFill>
              </a:rPr>
              <a:t>rate</a:t>
            </a:r>
            <a:endParaRPr lang="en-US" sz="3800" dirty="0"/>
          </a:p>
        </p:txBody>
      </p:sp>
      <p:sp>
        <p:nvSpPr>
          <p:cNvPr id="28687" name="Line 8"/>
          <p:cNvSpPr>
            <a:spLocks noChangeShapeType="1"/>
          </p:cNvSpPr>
          <p:nvPr/>
        </p:nvSpPr>
        <p:spPr bwMode="auto">
          <a:xfrm>
            <a:off x="2126986" y="5437598"/>
            <a:ext cx="612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688" name="Line 9"/>
          <p:cNvSpPr>
            <a:spLocks noChangeShapeType="1"/>
          </p:cNvSpPr>
          <p:nvPr/>
        </p:nvSpPr>
        <p:spPr bwMode="auto">
          <a:xfrm flipV="1">
            <a:off x="2126986" y="2872110"/>
            <a:ext cx="0" cy="256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8675" name="Object 10"/>
          <p:cNvGraphicFramePr>
            <a:graphicFrameLocks noChangeAspect="1"/>
          </p:cNvGraphicFramePr>
          <p:nvPr/>
        </p:nvGraphicFramePr>
        <p:xfrm>
          <a:off x="1106634" y="4391149"/>
          <a:ext cx="615212" cy="663876"/>
        </p:xfrm>
        <a:graphic>
          <a:graphicData uri="http://schemas.openxmlformats.org/presentationml/2006/ole">
            <p:oleObj spid="_x0000_s250883" name="Equation" r:id="rId5" imgW="139680" imgH="177480" progId="Equation.3">
              <p:embed/>
            </p:oleObj>
          </a:graphicData>
        </a:graphic>
      </p:graphicFrame>
      <p:sp>
        <p:nvSpPr>
          <p:cNvPr id="28689" name="Line 11"/>
          <p:cNvSpPr>
            <a:spLocks noChangeShapeType="1"/>
          </p:cNvSpPr>
          <p:nvPr/>
        </p:nvSpPr>
        <p:spPr bwMode="auto">
          <a:xfrm>
            <a:off x="2126987" y="4672453"/>
            <a:ext cx="512051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690" name="Line 12"/>
          <p:cNvSpPr>
            <a:spLocks noChangeShapeType="1"/>
          </p:cNvSpPr>
          <p:nvPr/>
        </p:nvSpPr>
        <p:spPr bwMode="auto">
          <a:xfrm flipV="1">
            <a:off x="3488705" y="3142161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691" name="Line 13"/>
          <p:cNvSpPr>
            <a:spLocks noChangeShapeType="1"/>
          </p:cNvSpPr>
          <p:nvPr/>
        </p:nvSpPr>
        <p:spPr bwMode="auto">
          <a:xfrm>
            <a:off x="5529410" y="3547238"/>
            <a:ext cx="0" cy="6751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8676" name="Object 14"/>
          <p:cNvGraphicFramePr>
            <a:graphicFrameLocks noChangeAspect="1"/>
          </p:cNvGraphicFramePr>
          <p:nvPr/>
        </p:nvGraphicFramePr>
        <p:xfrm>
          <a:off x="13354050" y="3173413"/>
          <a:ext cx="4343400" cy="1217612"/>
        </p:xfrm>
        <a:graphic>
          <a:graphicData uri="http://schemas.openxmlformats.org/presentationml/2006/ole">
            <p:oleObj spid="_x0000_s250884" name="Equation" r:id="rId6" imgW="1434960" imgH="393480" progId="Equation.DSMT4">
              <p:embed/>
            </p:oleObj>
          </a:graphicData>
        </a:graphic>
      </p:graphicFrame>
      <p:sp>
        <p:nvSpPr>
          <p:cNvPr id="28692" name="Text Box 15"/>
          <p:cNvSpPr txBox="1">
            <a:spLocks noChangeArrowheads="1"/>
          </p:cNvSpPr>
          <p:nvPr/>
        </p:nvSpPr>
        <p:spPr bwMode="auto">
          <a:xfrm>
            <a:off x="157555" y="1434427"/>
            <a:ext cx="1633626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smtClean="0"/>
              <a:t> </a:t>
            </a:r>
            <a:r>
              <a:rPr lang="fr-CH" sz="5100" b="1" dirty="0" err="1" smtClean="0"/>
              <a:t>neuron</a:t>
            </a:r>
            <a:r>
              <a:rPr lang="fr-CH" sz="5100" b="1" dirty="0" smtClean="0"/>
              <a:t> </a:t>
            </a:r>
            <a:r>
              <a:rPr lang="fr-CH" sz="5100" b="1" dirty="0" err="1" smtClean="0"/>
              <a:t>with</a:t>
            </a:r>
            <a:r>
              <a:rPr lang="fr-CH" sz="5100" b="1" dirty="0" smtClean="0"/>
              <a:t> relative </a:t>
            </a:r>
            <a:r>
              <a:rPr lang="fr-CH" sz="5100" b="1" dirty="0" err="1" smtClean="0"/>
              <a:t>refractoriness</a:t>
            </a:r>
            <a:r>
              <a:rPr lang="fr-CH" sz="5100" b="1" dirty="0" smtClean="0"/>
              <a:t>, constant input </a:t>
            </a:r>
            <a:endParaRPr lang="fr-FR" sz="5100" dirty="0"/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 flipV="1">
            <a:off x="3488705" y="6714717"/>
            <a:ext cx="0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>
            <a:off x="3488705" y="8245008"/>
            <a:ext cx="4591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8677" name="Object 23"/>
          <p:cNvGraphicFramePr>
            <a:graphicFrameLocks noChangeAspect="1"/>
          </p:cNvGraphicFramePr>
          <p:nvPr/>
        </p:nvGraphicFramePr>
        <p:xfrm>
          <a:off x="4111421" y="5533242"/>
          <a:ext cx="1282943" cy="798902"/>
        </p:xfrm>
        <a:graphic>
          <a:graphicData uri="http://schemas.openxmlformats.org/presentationml/2006/ole">
            <p:oleObj spid="_x0000_s250885" name="Equation" r:id="rId7" imgW="241200" imgH="203040" progId="Equation.3">
              <p:embed/>
            </p:oleObj>
          </a:graphicData>
        </a:graphic>
      </p:graphicFrame>
      <p:graphicFrame>
        <p:nvGraphicFramePr>
          <p:cNvPr id="28678" name="Object 24"/>
          <p:cNvGraphicFramePr>
            <a:graphicFrameLocks noChangeAspect="1"/>
          </p:cNvGraphicFramePr>
          <p:nvPr/>
        </p:nvGraphicFramePr>
        <p:xfrm>
          <a:off x="3147339" y="8261886"/>
          <a:ext cx="949077" cy="877667"/>
        </p:xfrm>
        <a:graphic>
          <a:graphicData uri="http://schemas.openxmlformats.org/presentationml/2006/ole">
            <p:oleObj spid="_x0000_s250886" name="Equation" r:id="rId8" imgW="152280" imgH="190440" progId="Equation.3">
              <p:embed/>
            </p:oleObj>
          </a:graphicData>
        </a:graphic>
      </p:graphicFrame>
      <p:sp>
        <p:nvSpPr>
          <p:cNvPr id="28695" name="Text Box 25"/>
          <p:cNvSpPr txBox="1">
            <a:spLocks noChangeArrowheads="1"/>
          </p:cNvSpPr>
          <p:nvPr/>
        </p:nvSpPr>
        <p:spPr bwMode="auto">
          <a:xfrm>
            <a:off x="5019234" y="6458730"/>
            <a:ext cx="4017186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Survivor function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2588394" y="6751286"/>
            <a:ext cx="66049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/>
              <a:t>1</a:t>
            </a:r>
            <a:endParaRPr lang="fr-FR" sz="3800" dirty="0"/>
          </a:p>
        </p:txBody>
      </p:sp>
      <p:graphicFrame>
        <p:nvGraphicFramePr>
          <p:cNvPr id="28679" name="Object 27"/>
          <p:cNvGraphicFramePr>
            <a:graphicFrameLocks noChangeAspect="1"/>
          </p:cNvGraphicFramePr>
          <p:nvPr/>
        </p:nvGraphicFramePr>
        <p:xfrm>
          <a:off x="5698219" y="6970702"/>
          <a:ext cx="1800622" cy="1139280"/>
        </p:xfrm>
        <a:graphic>
          <a:graphicData uri="http://schemas.openxmlformats.org/presentationml/2006/ole">
            <p:oleObj spid="_x0000_s250887" name="Equation" r:id="rId9" imgW="380880" imgH="241200" progId="Equation.3">
              <p:embed/>
            </p:oleObj>
          </a:graphicData>
        </a:graphic>
      </p:graphicFrame>
      <p:graphicFrame>
        <p:nvGraphicFramePr>
          <p:cNvPr id="28680" name="Object 28"/>
          <p:cNvGraphicFramePr>
            <a:graphicFrameLocks noChangeAspect="1"/>
          </p:cNvGraphicFramePr>
          <p:nvPr/>
        </p:nvGraphicFramePr>
        <p:xfrm>
          <a:off x="9529763" y="6751286"/>
          <a:ext cx="3176587" cy="1612900"/>
        </p:xfrm>
        <a:graphic>
          <a:graphicData uri="http://schemas.openxmlformats.org/presentationml/2006/ole">
            <p:oleObj spid="_x0000_s250888" name="Equation" r:id="rId10" imgW="799920" imgH="457200" progId="Equation.DSMT4">
              <p:embed/>
            </p:oleObj>
          </a:graphicData>
        </a:graphic>
      </p:graphicFrame>
      <p:sp>
        <p:nvSpPr>
          <p:cNvPr id="28697" name="Text Box 30"/>
          <p:cNvSpPr txBox="1">
            <a:spLocks noChangeArrowheads="1"/>
          </p:cNvSpPr>
          <p:nvPr/>
        </p:nvSpPr>
        <p:spPr bwMode="auto">
          <a:xfrm>
            <a:off x="4509057" y="9395538"/>
            <a:ext cx="4727316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3550FE"/>
                </a:solidFill>
              </a:rPr>
              <a:t>Interval </a:t>
            </a:r>
            <a:r>
              <a:rPr lang="en-US" sz="4200" dirty="0">
                <a:solidFill>
                  <a:srgbClr val="3550FE"/>
                </a:solidFill>
              </a:rPr>
              <a:t>distribution</a:t>
            </a:r>
            <a:endParaRPr lang="en-US" sz="3800" dirty="0">
              <a:solidFill>
                <a:srgbClr val="3550FE"/>
              </a:solidFill>
            </a:endParaRPr>
          </a:p>
        </p:txBody>
      </p:sp>
      <p:sp>
        <p:nvSpPr>
          <p:cNvPr id="28698" name="Line 31"/>
          <p:cNvSpPr>
            <a:spLocks noChangeShapeType="1"/>
          </p:cNvSpPr>
          <p:nvPr/>
        </p:nvSpPr>
        <p:spPr bwMode="auto">
          <a:xfrm flipV="1">
            <a:off x="3552478" y="9648712"/>
            <a:ext cx="0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699" name="Line 32"/>
          <p:cNvSpPr>
            <a:spLocks noChangeShapeType="1"/>
          </p:cNvSpPr>
          <p:nvPr/>
        </p:nvSpPr>
        <p:spPr bwMode="auto">
          <a:xfrm>
            <a:off x="3552478" y="11179003"/>
            <a:ext cx="4591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700" name="Line 33"/>
          <p:cNvSpPr>
            <a:spLocks noChangeShapeType="1"/>
          </p:cNvSpPr>
          <p:nvPr/>
        </p:nvSpPr>
        <p:spPr bwMode="auto">
          <a:xfrm>
            <a:off x="3552479" y="11181817"/>
            <a:ext cx="84779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8681" name="Object 36"/>
          <p:cNvGraphicFramePr>
            <a:graphicFrameLocks noChangeAspect="1"/>
          </p:cNvGraphicFramePr>
          <p:nvPr/>
        </p:nvGraphicFramePr>
        <p:xfrm>
          <a:off x="3211109" y="11195881"/>
          <a:ext cx="949079" cy="877667"/>
        </p:xfrm>
        <a:graphic>
          <a:graphicData uri="http://schemas.openxmlformats.org/presentationml/2006/ole">
            <p:oleObj spid="_x0000_s250889" name="Equation" r:id="rId11" imgW="152280" imgH="190440" progId="Equation.3">
              <p:embed/>
            </p:oleObj>
          </a:graphicData>
        </a:graphic>
      </p:graphicFrame>
      <p:graphicFrame>
        <p:nvGraphicFramePr>
          <p:cNvPr id="28682" name="Object 37"/>
          <p:cNvGraphicFramePr>
            <a:graphicFrameLocks noChangeAspect="1"/>
          </p:cNvGraphicFramePr>
          <p:nvPr/>
        </p:nvGraphicFramePr>
        <p:xfrm>
          <a:off x="5792001" y="9961850"/>
          <a:ext cx="1740601" cy="1139278"/>
        </p:xfrm>
        <a:graphic>
          <a:graphicData uri="http://schemas.openxmlformats.org/presentationml/2006/ole">
            <p:oleObj spid="_x0000_s250890" name="Equation" r:id="rId12" imgW="368280" imgH="241200" progId="Equation.3">
              <p:embed/>
            </p:oleObj>
          </a:graphicData>
        </a:graphic>
      </p:graphicFrame>
      <p:graphicFrame>
        <p:nvGraphicFramePr>
          <p:cNvPr id="28683" name="Object 38"/>
          <p:cNvGraphicFramePr>
            <a:graphicFrameLocks noChangeAspect="1"/>
          </p:cNvGraphicFramePr>
          <p:nvPr/>
        </p:nvGraphicFramePr>
        <p:xfrm>
          <a:off x="9909175" y="10058140"/>
          <a:ext cx="2555875" cy="985838"/>
        </p:xfrm>
        <a:graphic>
          <a:graphicData uri="http://schemas.openxmlformats.org/presentationml/2006/ole">
            <p:oleObj spid="_x0000_s250891" name="Equation" r:id="rId13" imgW="723600" imgH="279360" progId="Equation.DSMT4">
              <p:embed/>
            </p:oleObj>
          </a:graphicData>
        </a:graphic>
      </p:graphicFrame>
      <p:graphicFrame>
        <p:nvGraphicFramePr>
          <p:cNvPr id="28684" name="Object 39"/>
          <p:cNvGraphicFramePr>
            <a:graphicFrameLocks noChangeAspect="1"/>
          </p:cNvGraphicFramePr>
          <p:nvPr/>
        </p:nvGraphicFramePr>
        <p:xfrm>
          <a:off x="2753451" y="9648712"/>
          <a:ext cx="735254" cy="587925"/>
        </p:xfrm>
        <a:graphic>
          <a:graphicData uri="http://schemas.openxmlformats.org/presentationml/2006/ole">
            <p:oleObj spid="_x0000_s250892" name="Equation" r:id="rId14" imgW="177480" imgH="190440" progId="Equation.3">
              <p:embed/>
            </p:oleObj>
          </a:graphicData>
        </a:graphic>
      </p:graphicFrame>
      <p:sp>
        <p:nvSpPr>
          <p:cNvPr id="28701" name="Line 40"/>
          <p:cNvSpPr>
            <a:spLocks noChangeShapeType="1"/>
          </p:cNvSpPr>
          <p:nvPr/>
        </p:nvSpPr>
        <p:spPr bwMode="auto">
          <a:xfrm>
            <a:off x="2126986" y="4163292"/>
            <a:ext cx="13617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702" name="Line 41"/>
          <p:cNvSpPr>
            <a:spLocks noChangeShapeType="1"/>
          </p:cNvSpPr>
          <p:nvPr/>
        </p:nvSpPr>
        <p:spPr bwMode="auto">
          <a:xfrm>
            <a:off x="3488705" y="4163292"/>
            <a:ext cx="0" cy="12743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703" name="Line 42"/>
          <p:cNvSpPr>
            <a:spLocks noChangeShapeType="1"/>
          </p:cNvSpPr>
          <p:nvPr/>
        </p:nvSpPr>
        <p:spPr bwMode="auto">
          <a:xfrm flipV="1">
            <a:off x="3488705" y="4163292"/>
            <a:ext cx="1699338" cy="12743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704" name="Line 43"/>
          <p:cNvSpPr>
            <a:spLocks noChangeShapeType="1"/>
          </p:cNvSpPr>
          <p:nvPr/>
        </p:nvSpPr>
        <p:spPr bwMode="auto">
          <a:xfrm>
            <a:off x="5188043" y="4163292"/>
            <a:ext cx="13617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Homework </a:t>
            </a:r>
            <a:r>
              <a:rPr lang="en-US" sz="5400" noProof="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assignement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0" y="1291726"/>
            <a:ext cx="21559452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Firing probability in discrete time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26"/>
          <p:cNvGraphicFramePr>
            <a:graphicFrameLocks noChangeAspect="1"/>
          </p:cNvGraphicFramePr>
          <p:nvPr/>
        </p:nvGraphicFramePr>
        <p:xfrm>
          <a:off x="2571750" y="6784975"/>
          <a:ext cx="7021513" cy="1749425"/>
        </p:xfrm>
        <a:graphic>
          <a:graphicData uri="http://schemas.openxmlformats.org/presentationml/2006/ole">
            <p:oleObj spid="_x0000_s248834" name="Equation" r:id="rId4" imgW="1777680" imgH="495000" progId="Equation.DSMT4">
              <p:embed/>
            </p:oleObj>
          </a:graphicData>
        </a:graphic>
      </p:graphicFrame>
      <p:sp>
        <p:nvSpPr>
          <p:cNvPr id="41" name="Rounded Rectangle 40"/>
          <p:cNvSpPr/>
          <p:nvPr/>
        </p:nvSpPr>
        <p:spPr bwMode="auto">
          <a:xfrm>
            <a:off x="2671570" y="1714500"/>
            <a:ext cx="15888979" cy="23239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3011883" y="3183355"/>
            <a:ext cx="150914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883603" y="2417770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9868028" y="2417770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13504877" y="2417770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7" name="Object 60"/>
          <p:cNvGraphicFramePr>
            <a:graphicFrameLocks noChangeAspect="1"/>
          </p:cNvGraphicFramePr>
          <p:nvPr/>
        </p:nvGraphicFramePr>
        <p:xfrm>
          <a:off x="4373134" y="3183356"/>
          <a:ext cx="746507" cy="897359"/>
        </p:xfrm>
        <a:graphic>
          <a:graphicData uri="http://schemas.openxmlformats.org/presentationml/2006/ole">
            <p:oleObj spid="_x0000_s248835" name="Equation" r:id="rId5" imgW="126720" imgH="203040" progId="Equation.DSMT4">
              <p:embed/>
            </p:oleObj>
          </a:graphicData>
        </a:graphic>
      </p:graphicFrame>
      <p:graphicFrame>
        <p:nvGraphicFramePr>
          <p:cNvPr id="48" name="Object 60"/>
          <p:cNvGraphicFramePr>
            <a:graphicFrameLocks noChangeAspect="1"/>
          </p:cNvGraphicFramePr>
          <p:nvPr/>
        </p:nvGraphicFramePr>
        <p:xfrm>
          <a:off x="9489558" y="3184675"/>
          <a:ext cx="821535" cy="897359"/>
        </p:xfrm>
        <a:graphic>
          <a:graphicData uri="http://schemas.openxmlformats.org/presentationml/2006/ole">
            <p:oleObj spid="_x0000_s248836" name="Equation" r:id="rId6" imgW="139680" imgH="203040" progId="Equation.DSMT4">
              <p:embed/>
            </p:oleObj>
          </a:graphicData>
        </a:graphic>
      </p:graphicFrame>
      <p:graphicFrame>
        <p:nvGraphicFramePr>
          <p:cNvPr id="49" name="Object 60"/>
          <p:cNvGraphicFramePr>
            <a:graphicFrameLocks noChangeAspect="1"/>
          </p:cNvGraphicFramePr>
          <p:nvPr/>
        </p:nvGraphicFramePr>
        <p:xfrm>
          <a:off x="13164565" y="3183356"/>
          <a:ext cx="821535" cy="897359"/>
        </p:xfrm>
        <a:graphic>
          <a:graphicData uri="http://schemas.openxmlformats.org/presentationml/2006/ole">
            <p:oleObj spid="_x0000_s248837" name="Equation" r:id="rId7" imgW="139680" imgH="203040" progId="Equation.DSMT4">
              <p:embed/>
            </p:oleObj>
          </a:graphicData>
        </a:graphic>
      </p:graphicFrame>
      <p:graphicFrame>
        <p:nvGraphicFramePr>
          <p:cNvPr id="50" name="Object 60"/>
          <p:cNvGraphicFramePr>
            <a:graphicFrameLocks noChangeAspect="1"/>
          </p:cNvGraphicFramePr>
          <p:nvPr/>
        </p:nvGraphicFramePr>
        <p:xfrm>
          <a:off x="2669811" y="3240935"/>
          <a:ext cx="746507" cy="784838"/>
        </p:xfrm>
        <a:graphic>
          <a:graphicData uri="http://schemas.openxmlformats.org/presentationml/2006/ole">
            <p:oleObj spid="_x0000_s248838" name="Equation" r:id="rId8" imgW="126720" imgH="177480" progId="Equation.DSMT4">
              <p:embed/>
            </p:oleObj>
          </a:graphicData>
        </a:graphic>
      </p:graphicFrame>
      <p:cxnSp>
        <p:nvCxnSpPr>
          <p:cNvPr id="51" name="Straight Connector 50"/>
          <p:cNvCxnSpPr/>
          <p:nvPr/>
        </p:nvCxnSpPr>
        <p:spPr bwMode="auto">
          <a:xfrm>
            <a:off x="3011883" y="3055757"/>
            <a:ext cx="0" cy="1275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6944123" y="3055757"/>
            <a:ext cx="0" cy="1275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3" name="Object 60"/>
          <p:cNvGraphicFramePr>
            <a:graphicFrameLocks noChangeAspect="1"/>
          </p:cNvGraphicFramePr>
          <p:nvPr/>
        </p:nvGraphicFramePr>
        <p:xfrm>
          <a:off x="16603810" y="3183356"/>
          <a:ext cx="821533" cy="728577"/>
        </p:xfrm>
        <a:graphic>
          <a:graphicData uri="http://schemas.openxmlformats.org/presentationml/2006/ole">
            <p:oleObj spid="_x0000_s248839" name="Equation" r:id="rId9" imgW="139680" imgH="164880" progId="Equation.DSMT4">
              <p:embed/>
            </p:oleObj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5761" y="5943600"/>
            <a:ext cx="905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Probability to survive 1 time step</a:t>
            </a:r>
            <a:endParaRPr 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348207" name="Object 47"/>
          <p:cNvGraphicFramePr>
            <a:graphicFrameLocks noChangeAspect="1"/>
          </p:cNvGraphicFramePr>
          <p:nvPr/>
        </p:nvGraphicFramePr>
        <p:xfrm>
          <a:off x="13412935" y="7086713"/>
          <a:ext cx="6381750" cy="744537"/>
        </p:xfrm>
        <a:graphic>
          <a:graphicData uri="http://schemas.openxmlformats.org/presentationml/2006/ole">
            <p:oleObj spid="_x0000_s248840" name="Equation" r:id="rId10" imgW="2108160" imgH="241200" progId="Equation.DSMT4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91799" y="9050450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550FE"/>
                </a:solidFill>
              </a:rPr>
              <a:t>Probability to fire in  1 time step</a:t>
            </a:r>
            <a:endParaRPr lang="en-US" sz="4800" dirty="0">
              <a:solidFill>
                <a:srgbClr val="3550FE"/>
              </a:solidFill>
            </a:endParaRPr>
          </a:p>
        </p:txBody>
      </p:sp>
      <p:graphicFrame>
        <p:nvGraphicFramePr>
          <p:cNvPr id="5" name="Object 47"/>
          <p:cNvGraphicFramePr>
            <a:graphicFrameLocks noChangeAspect="1"/>
          </p:cNvGraphicFramePr>
          <p:nvPr/>
        </p:nvGraphicFramePr>
        <p:xfrm>
          <a:off x="2671570" y="9881447"/>
          <a:ext cx="1701564" cy="1174531"/>
        </p:xfrm>
        <a:graphic>
          <a:graphicData uri="http://schemas.openxmlformats.org/presentationml/2006/ole">
            <p:oleObj spid="_x0000_s248841" name="Equation" r:id="rId11" imgW="3553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19100" y="1434427"/>
            <a:ext cx="15887700" cy="4540805"/>
            <a:chOff x="1182697" y="2213811"/>
            <a:chExt cx="20424766" cy="578718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82697" y="2213811"/>
              <a:ext cx="10362904" cy="551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557770" y="2213811"/>
              <a:ext cx="15049693" cy="5445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11811000" y="2495550"/>
              <a:ext cx="9796463" cy="55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51369" y="6783221"/>
              <a:ext cx="6765132" cy="104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Escape noise - experiments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606593" y="1434427"/>
            <a:ext cx="6872210" cy="547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81885" y="5975232"/>
            <a:ext cx="9360573" cy="518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2619886" y="9097260"/>
            <a:ext cx="7154317" cy="1570744"/>
            <a:chOff x="458" y="3984"/>
            <a:chExt cx="2695" cy="621"/>
          </a:xfrm>
        </p:grpSpPr>
        <p:graphicFrame>
          <p:nvGraphicFramePr>
            <p:cNvPr id="8" name="Object 74"/>
            <p:cNvGraphicFramePr>
              <a:graphicFrameLocks noChangeAspect="1"/>
            </p:cNvGraphicFramePr>
            <p:nvPr/>
          </p:nvGraphicFramePr>
          <p:xfrm>
            <a:off x="1368" y="3984"/>
            <a:ext cx="1785" cy="494"/>
          </p:xfrm>
          <a:graphic>
            <a:graphicData uri="http://schemas.openxmlformats.org/presentationml/2006/ole">
              <p:oleObj spid="_x0000_s249858" name="Equation" r:id="rId8" imgW="1409400" imgH="393480" progId="Equation.DSMT4">
                <p:embed/>
              </p:oleObj>
            </a:graphicData>
          </a:graphic>
        </p:graphicFrame>
        <p:sp>
          <p:nvSpPr>
            <p:cNvPr id="9" name="Text Box 75"/>
            <p:cNvSpPr txBox="1">
              <a:spLocks noChangeArrowheads="1"/>
            </p:cNvSpPr>
            <p:nvPr/>
          </p:nvSpPr>
          <p:spPr bwMode="auto">
            <a:xfrm>
              <a:off x="458" y="4106"/>
              <a:ext cx="910" cy="499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aphicFrame>
        <p:nvGraphicFramePr>
          <p:cNvPr id="348207" name="Object 47"/>
          <p:cNvGraphicFramePr>
            <a:graphicFrameLocks noChangeAspect="1"/>
          </p:cNvGraphicFramePr>
          <p:nvPr/>
        </p:nvGraphicFramePr>
        <p:xfrm>
          <a:off x="12619886" y="7867650"/>
          <a:ext cx="4189413" cy="742950"/>
        </p:xfrm>
        <a:graphic>
          <a:graphicData uri="http://schemas.openxmlformats.org/presentationml/2006/ole">
            <p:oleObj spid="_x0000_s249859" name="Equation" r:id="rId9" imgW="1384200" imgH="2412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050000" y="2057400"/>
            <a:ext cx="18473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42649" y="6362700"/>
            <a:ext cx="4390946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Jolivet</a:t>
            </a:r>
            <a:r>
              <a:rPr lang="en-US" sz="3600" i="1" dirty="0" smtClean="0"/>
              <a:t> et al. ,</a:t>
            </a:r>
          </a:p>
          <a:p>
            <a:r>
              <a:rPr lang="en-US" sz="3600" i="1" dirty="0" smtClean="0"/>
              <a:t>J. </a:t>
            </a:r>
            <a:r>
              <a:rPr lang="en-US" sz="3600" i="1" dirty="0" err="1" smtClean="0"/>
              <a:t>Comput</a:t>
            </a:r>
            <a:r>
              <a:rPr lang="en-US" sz="3600" i="1" dirty="0" smtClean="0"/>
              <a:t>. </a:t>
            </a:r>
            <a:r>
              <a:rPr lang="en-US" sz="3600" i="1" dirty="0" err="1" smtClean="0"/>
              <a:t>Neurosc</a:t>
            </a:r>
            <a:r>
              <a:rPr lang="en-US" sz="3600" i="1" dirty="0" smtClean="0"/>
              <a:t>.</a:t>
            </a:r>
          </a:p>
          <a:p>
            <a:r>
              <a:rPr lang="en-US" sz="3600" i="1" dirty="0" smtClean="0"/>
              <a:t>2006</a:t>
            </a:r>
            <a:endParaRPr lang="en-US" sz="3600" i="1" dirty="0"/>
          </a:p>
        </p:txBody>
      </p:sp>
      <p:sp>
        <p:nvSpPr>
          <p:cNvPr id="22" name="Rectangle 21"/>
          <p:cNvSpPr/>
          <p:nvPr/>
        </p:nvSpPr>
        <p:spPr>
          <a:xfrm>
            <a:off x="18421653" y="1434427"/>
            <a:ext cx="990297" cy="4928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Renewal process, firing probability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58500" y="1458604"/>
            <a:ext cx="10586552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Escape noise = stochastic intensity</a:t>
            </a:r>
          </a:p>
          <a:p>
            <a:endParaRPr lang="en-US" sz="4800" dirty="0" smtClean="0"/>
          </a:p>
          <a:p>
            <a:pPr>
              <a:buFontTx/>
              <a:buChar char="-"/>
            </a:pPr>
            <a:r>
              <a:rPr lang="en-US" sz="4800" dirty="0" smtClean="0"/>
              <a:t>Renewal theory</a:t>
            </a:r>
          </a:p>
          <a:p>
            <a:r>
              <a:rPr lang="en-US" sz="4800" dirty="0" smtClean="0"/>
              <a:t>         </a:t>
            </a:r>
            <a:r>
              <a:rPr lang="en-US" sz="4400" dirty="0" smtClean="0"/>
              <a:t>- hazard function</a:t>
            </a:r>
          </a:p>
          <a:p>
            <a:r>
              <a:rPr lang="en-US" sz="4400" dirty="0" smtClean="0"/>
              <a:t>          - survivor function</a:t>
            </a:r>
          </a:p>
          <a:p>
            <a:r>
              <a:rPr lang="en-US" sz="4400" dirty="0" smtClean="0"/>
              <a:t>          - interval distribution</a:t>
            </a:r>
            <a:endParaRPr lang="en-US" sz="4800" dirty="0" smtClean="0"/>
          </a:p>
          <a:p>
            <a:pPr>
              <a:buFontTx/>
              <a:buChar char="-"/>
            </a:pPr>
            <a:r>
              <a:rPr lang="en-US" sz="4800" dirty="0" smtClean="0"/>
              <a:t>time-dependent renewal theory</a:t>
            </a:r>
          </a:p>
          <a:p>
            <a:pPr>
              <a:buFontTx/>
              <a:buChar char="-"/>
            </a:pPr>
            <a:r>
              <a:rPr lang="en-US" sz="4800" dirty="0" smtClean="0"/>
              <a:t>discrete-time firing probability</a:t>
            </a:r>
          </a:p>
          <a:p>
            <a:pPr>
              <a:buFontTx/>
              <a:buChar char="-"/>
            </a:pPr>
            <a:r>
              <a:rPr lang="en-US" sz="4800" dirty="0" smtClean="0"/>
              <a:t>Link to experiments</a:t>
            </a:r>
          </a:p>
          <a:p>
            <a:endParaRPr lang="en-US" sz="4800" dirty="0" smtClean="0"/>
          </a:p>
          <a:p>
            <a:endParaRPr lang="en-US" sz="4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858500" y="8515350"/>
            <a:ext cx="10373353" cy="18466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basis for modern methods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neuron model fitting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Noisy input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Barrage of spike arrivals</a:t>
            </a: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8229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endParaRPr lang="fr-CH" sz="4400" dirty="0" err="1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intensity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8.5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Renewal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8.6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Comparison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noise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Comparison of noise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498179" y="2406317"/>
            <a:ext cx="9773651" cy="1818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202779" y="6761752"/>
            <a:ext cx="11404684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Text Box 44"/>
          <p:cNvSpPr txBox="1">
            <a:spLocks noChangeArrowheads="1"/>
          </p:cNvSpPr>
          <p:nvPr/>
        </p:nvSpPr>
        <p:spPr bwMode="auto">
          <a:xfrm>
            <a:off x="889058" y="1260241"/>
            <a:ext cx="101085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Intrinsic noise (ion channels)</a:t>
            </a:r>
            <a:endParaRPr lang="fr-FR"/>
          </a:p>
        </p:txBody>
      </p:sp>
      <p:sp>
        <p:nvSpPr>
          <p:cNvPr id="46085" name="Oval 55"/>
          <p:cNvSpPr>
            <a:spLocks noChangeArrowheads="1"/>
          </p:cNvSpPr>
          <p:nvPr/>
        </p:nvSpPr>
        <p:spPr bwMode="auto">
          <a:xfrm>
            <a:off x="3316146" y="2244804"/>
            <a:ext cx="4835421" cy="313372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6" name="Line 56"/>
          <p:cNvSpPr>
            <a:spLocks noChangeShapeType="1"/>
          </p:cNvSpPr>
          <p:nvPr/>
        </p:nvSpPr>
        <p:spPr bwMode="auto">
          <a:xfrm>
            <a:off x="4122675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7" name="Line 57"/>
          <p:cNvSpPr>
            <a:spLocks noChangeShapeType="1"/>
          </p:cNvSpPr>
          <p:nvPr/>
        </p:nvSpPr>
        <p:spPr bwMode="auto">
          <a:xfrm>
            <a:off x="619339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8" name="Line 58"/>
          <p:cNvSpPr>
            <a:spLocks noChangeShapeType="1"/>
          </p:cNvSpPr>
          <p:nvPr/>
        </p:nvSpPr>
        <p:spPr bwMode="auto">
          <a:xfrm>
            <a:off x="653851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9" name="Line 59"/>
          <p:cNvSpPr>
            <a:spLocks noChangeShapeType="1"/>
          </p:cNvSpPr>
          <p:nvPr/>
        </p:nvSpPr>
        <p:spPr bwMode="auto">
          <a:xfrm>
            <a:off x="4467794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0" name="Line 60"/>
          <p:cNvSpPr>
            <a:spLocks noChangeShapeType="1"/>
          </p:cNvSpPr>
          <p:nvPr/>
        </p:nvSpPr>
        <p:spPr bwMode="auto">
          <a:xfrm>
            <a:off x="6193390" y="3851046"/>
            <a:ext cx="0" cy="8861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1" name="Line 61"/>
          <p:cNvSpPr>
            <a:spLocks noChangeShapeType="1"/>
          </p:cNvSpPr>
          <p:nvPr/>
        </p:nvSpPr>
        <p:spPr bwMode="auto">
          <a:xfrm>
            <a:off x="6538510" y="3851046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2" name="Oval 62"/>
          <p:cNvSpPr>
            <a:spLocks noChangeArrowheads="1"/>
          </p:cNvSpPr>
          <p:nvPr/>
        </p:nvSpPr>
        <p:spPr bwMode="auto">
          <a:xfrm>
            <a:off x="6080853" y="3530359"/>
            <a:ext cx="573947" cy="160344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3" name="Oval 63"/>
          <p:cNvSpPr>
            <a:spLocks noChangeArrowheads="1"/>
          </p:cNvSpPr>
          <p:nvPr/>
        </p:nvSpPr>
        <p:spPr bwMode="auto">
          <a:xfrm>
            <a:off x="6080853" y="3851046"/>
            <a:ext cx="573947" cy="163156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4" name="Oval 65"/>
          <p:cNvSpPr>
            <a:spLocks noChangeArrowheads="1"/>
          </p:cNvSpPr>
          <p:nvPr/>
        </p:nvSpPr>
        <p:spPr bwMode="auto">
          <a:xfrm>
            <a:off x="4929204" y="3128097"/>
            <a:ext cx="112539" cy="815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5" name="Oval 66"/>
          <p:cNvSpPr>
            <a:spLocks noChangeArrowheads="1"/>
          </p:cNvSpPr>
          <p:nvPr/>
        </p:nvSpPr>
        <p:spPr bwMode="auto">
          <a:xfrm>
            <a:off x="5158033" y="3288438"/>
            <a:ext cx="116289" cy="81579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6" name="Oval 67"/>
          <p:cNvSpPr>
            <a:spLocks noChangeArrowheads="1"/>
          </p:cNvSpPr>
          <p:nvPr/>
        </p:nvSpPr>
        <p:spPr bwMode="auto">
          <a:xfrm>
            <a:off x="6999919" y="3209673"/>
            <a:ext cx="116291" cy="78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7" name="Oval 68"/>
          <p:cNvSpPr>
            <a:spLocks noChangeArrowheads="1"/>
          </p:cNvSpPr>
          <p:nvPr/>
        </p:nvSpPr>
        <p:spPr bwMode="auto">
          <a:xfrm>
            <a:off x="5386862" y="4014202"/>
            <a:ext cx="116291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8" name="Oval 69"/>
          <p:cNvSpPr>
            <a:spLocks noChangeArrowheads="1"/>
          </p:cNvSpPr>
          <p:nvPr/>
        </p:nvSpPr>
        <p:spPr bwMode="auto">
          <a:xfrm>
            <a:off x="7461329" y="3611938"/>
            <a:ext cx="112539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9" name="Oval 70"/>
          <p:cNvSpPr>
            <a:spLocks noChangeArrowheads="1"/>
          </p:cNvSpPr>
          <p:nvPr/>
        </p:nvSpPr>
        <p:spPr bwMode="auto">
          <a:xfrm>
            <a:off x="5503152" y="4655574"/>
            <a:ext cx="11628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0" name="Oval 71"/>
          <p:cNvSpPr>
            <a:spLocks noChangeArrowheads="1"/>
          </p:cNvSpPr>
          <p:nvPr/>
        </p:nvSpPr>
        <p:spPr bwMode="auto">
          <a:xfrm>
            <a:off x="5731981" y="4334888"/>
            <a:ext cx="116291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1" name="Oval 72"/>
          <p:cNvSpPr>
            <a:spLocks noChangeArrowheads="1"/>
          </p:cNvSpPr>
          <p:nvPr/>
        </p:nvSpPr>
        <p:spPr bwMode="auto">
          <a:xfrm>
            <a:off x="5619442" y="2967752"/>
            <a:ext cx="11253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2" name="Oval 73"/>
          <p:cNvSpPr>
            <a:spLocks noChangeArrowheads="1"/>
          </p:cNvSpPr>
          <p:nvPr/>
        </p:nvSpPr>
        <p:spPr bwMode="auto">
          <a:xfrm>
            <a:off x="5158033" y="4174546"/>
            <a:ext cx="116289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3" name="Oval 74"/>
          <p:cNvSpPr>
            <a:spLocks noChangeArrowheads="1"/>
          </p:cNvSpPr>
          <p:nvPr/>
        </p:nvSpPr>
        <p:spPr bwMode="auto">
          <a:xfrm>
            <a:off x="5158033" y="3690704"/>
            <a:ext cx="116289" cy="8157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4" name="Oval 75"/>
          <p:cNvSpPr>
            <a:spLocks noChangeArrowheads="1"/>
          </p:cNvSpPr>
          <p:nvPr/>
        </p:nvSpPr>
        <p:spPr bwMode="auto">
          <a:xfrm>
            <a:off x="4696624" y="4413653"/>
            <a:ext cx="116291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5" name="Oval 76"/>
          <p:cNvSpPr>
            <a:spLocks noChangeArrowheads="1"/>
          </p:cNvSpPr>
          <p:nvPr/>
        </p:nvSpPr>
        <p:spPr bwMode="auto">
          <a:xfrm>
            <a:off x="5619442" y="4014202"/>
            <a:ext cx="11253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6" name="Oval 77"/>
          <p:cNvSpPr>
            <a:spLocks noChangeArrowheads="1"/>
          </p:cNvSpPr>
          <p:nvPr/>
        </p:nvSpPr>
        <p:spPr bwMode="auto">
          <a:xfrm>
            <a:off x="7116210" y="4413653"/>
            <a:ext cx="112539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7" name="Oval 78"/>
          <p:cNvSpPr>
            <a:spLocks noChangeArrowheads="1"/>
          </p:cNvSpPr>
          <p:nvPr/>
        </p:nvSpPr>
        <p:spPr bwMode="auto">
          <a:xfrm>
            <a:off x="6883629" y="3772281"/>
            <a:ext cx="11628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9" name="Text Box 80"/>
          <p:cNvSpPr txBox="1">
            <a:spLocks noChangeArrowheads="1"/>
          </p:cNvSpPr>
          <p:nvPr/>
        </p:nvSpPr>
        <p:spPr bwMode="auto">
          <a:xfrm>
            <a:off x="6744830" y="2807410"/>
            <a:ext cx="148123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76FF"/>
                </a:solidFill>
              </a:rPr>
              <a:t>Na</a:t>
            </a:r>
            <a:r>
              <a:rPr lang="en-US" sz="5100" baseline="30000" dirty="0">
                <a:solidFill>
                  <a:srgbClr val="0076FF"/>
                </a:solidFill>
              </a:rPr>
              <a:t>+</a:t>
            </a:r>
            <a:endParaRPr lang="en-US" sz="5100" dirty="0">
              <a:solidFill>
                <a:srgbClr val="0076FF"/>
              </a:solidFill>
            </a:endParaRPr>
          </a:p>
        </p:txBody>
      </p:sp>
      <p:sp>
        <p:nvSpPr>
          <p:cNvPr id="46110" name="Text Box 81"/>
          <p:cNvSpPr txBox="1">
            <a:spLocks noChangeArrowheads="1"/>
          </p:cNvSpPr>
          <p:nvPr/>
        </p:nvSpPr>
        <p:spPr bwMode="auto">
          <a:xfrm>
            <a:off x="4696624" y="4174546"/>
            <a:ext cx="10804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6600"/>
                </a:solidFill>
              </a:rPr>
              <a:t>K</a:t>
            </a:r>
            <a:r>
              <a:rPr lang="en-US" sz="5100" baseline="30000" dirty="0">
                <a:solidFill>
                  <a:srgbClr val="FF6600"/>
                </a:solidFill>
              </a:rPr>
              <a:t>+</a:t>
            </a:r>
            <a:endParaRPr lang="en-US" sz="5100" dirty="0">
              <a:solidFill>
                <a:srgbClr val="FF6600"/>
              </a:solidFill>
            </a:endParaRPr>
          </a:p>
        </p:txBody>
      </p:sp>
      <p:sp>
        <p:nvSpPr>
          <p:cNvPr id="46111" name="Line 82"/>
          <p:cNvSpPr>
            <a:spLocks noChangeShapeType="1"/>
          </p:cNvSpPr>
          <p:nvPr/>
        </p:nvSpPr>
        <p:spPr bwMode="auto">
          <a:xfrm>
            <a:off x="5503153" y="2647066"/>
            <a:ext cx="1267938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2" name="Text Box 83"/>
          <p:cNvSpPr txBox="1">
            <a:spLocks noChangeArrowheads="1"/>
          </p:cNvSpPr>
          <p:nvPr/>
        </p:nvSpPr>
        <p:spPr bwMode="auto">
          <a:xfrm>
            <a:off x="5274322" y="2208233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>
              <a:solidFill>
                <a:srgbClr val="008000"/>
              </a:solidFill>
            </a:endParaRPr>
          </a:p>
        </p:txBody>
      </p:sp>
      <p:sp>
        <p:nvSpPr>
          <p:cNvPr id="46113" name="Oval 84"/>
          <p:cNvSpPr>
            <a:spLocks noChangeArrowheads="1"/>
          </p:cNvSpPr>
          <p:nvPr/>
        </p:nvSpPr>
        <p:spPr bwMode="auto">
          <a:xfrm>
            <a:off x="4696624" y="3690704"/>
            <a:ext cx="116291" cy="815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4" name="Text Box 85"/>
          <p:cNvSpPr txBox="1">
            <a:spLocks noChangeArrowheads="1"/>
          </p:cNvSpPr>
          <p:nvPr/>
        </p:nvSpPr>
        <p:spPr bwMode="auto">
          <a:xfrm>
            <a:off x="4351503" y="4759657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/>
          </a:p>
        </p:txBody>
      </p:sp>
      <p:sp>
        <p:nvSpPr>
          <p:cNvPr id="326742" name="Text Box 86"/>
          <p:cNvSpPr txBox="1">
            <a:spLocks noChangeArrowheads="1"/>
          </p:cNvSpPr>
          <p:nvPr/>
        </p:nvSpPr>
        <p:spPr bwMode="auto">
          <a:xfrm>
            <a:off x="9391542" y="2464533"/>
            <a:ext cx="905382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channels</a:t>
            </a:r>
            <a:endParaRPr lang="fr-CH" dirty="0"/>
          </a:p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fr-FR" dirty="0"/>
          </a:p>
        </p:txBody>
      </p:sp>
      <p:grpSp>
        <p:nvGrpSpPr>
          <p:cNvPr id="2" name="Group 92"/>
          <p:cNvGrpSpPr/>
          <p:nvPr/>
        </p:nvGrpSpPr>
        <p:grpSpPr>
          <a:xfrm>
            <a:off x="2295794" y="6488724"/>
            <a:ext cx="4820416" cy="2447341"/>
            <a:chOff x="2295793" y="6416535"/>
            <a:chExt cx="5784499" cy="2447341"/>
          </a:xfrm>
        </p:grpSpPr>
        <p:sp>
          <p:nvSpPr>
            <p:cNvPr id="46121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7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934074" y="5370086"/>
            <a:ext cx="19413559" cy="3514790"/>
            <a:chOff x="934074" y="5370086"/>
            <a:chExt cx="19413559" cy="3514790"/>
          </a:xfrm>
        </p:grpSpPr>
        <p:sp>
          <p:nvSpPr>
            <p:cNvPr id="46161" name="Text Box 45"/>
            <p:cNvSpPr txBox="1">
              <a:spLocks noChangeArrowheads="1"/>
            </p:cNvSpPr>
            <p:nvPr/>
          </p:nvSpPr>
          <p:spPr bwMode="auto">
            <a:xfrm>
              <a:off x="934074" y="5370086"/>
              <a:ext cx="12016432" cy="969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Network noise (background activity)</a:t>
              </a:r>
              <a:endParaRPr lang="fr-FR"/>
            </a:p>
          </p:txBody>
        </p:sp>
        <p:sp>
          <p:nvSpPr>
            <p:cNvPr id="46170" name="Text Box 85"/>
            <p:cNvSpPr txBox="1">
              <a:spLocks noChangeArrowheads="1"/>
            </p:cNvSpPr>
            <p:nvPr/>
          </p:nvSpPr>
          <p:spPr bwMode="auto">
            <a:xfrm>
              <a:off x="9100644" y="7038217"/>
              <a:ext cx="11246989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Spike arrival from other neurons</a:t>
              </a:r>
            </a:p>
            <a:p>
              <a:pPr>
                <a:buFontTx/>
                <a:buChar char="-"/>
              </a:pPr>
              <a:r>
                <a:rPr lang="fr-CH"/>
                <a:t>Beyond control of experimentalist</a:t>
              </a:r>
              <a:endParaRPr lang="fr-FR"/>
            </a:p>
          </p:txBody>
        </p:sp>
      </p:grp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-1320000">
            <a:off x="14705797" y="3435800"/>
            <a:ext cx="6080511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small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-1320000">
            <a:off x="15816481" y="9340448"/>
            <a:ext cx="535114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big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19441" y="9393704"/>
            <a:ext cx="502252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Noise models?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15450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15379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303112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15453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2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</a:t>
            </a:r>
            <a:r>
              <a:rPr lang="en-US" sz="3800" b="1" dirty="0"/>
              <a:t>(fast noise)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65099" y="2430463"/>
            <a:ext cx="6122115" cy="2565488"/>
            <a:chOff x="2688" y="1056"/>
            <a:chExt cx="2640" cy="1296"/>
          </a:xfrm>
        </p:grpSpPr>
        <p:sp>
          <p:nvSpPr>
            <p:cNvPr id="15446" name="Line 11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12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15378" name="Object 14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303111" name="Equation" r:id="rId5" imgW="139680" imgH="177480" progId="Equation.3">
                  <p:embed/>
                </p:oleObj>
              </a:graphicData>
            </a:graphic>
          </p:graphicFrame>
          <p:sp>
            <p:nvSpPr>
              <p:cNvPr id="15449" name="Line 1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15305286" y="1620309"/>
            <a:ext cx="542462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stochastic spike arrival</a:t>
            </a:r>
          </a:p>
          <a:p>
            <a:r>
              <a:rPr lang="en-US" sz="3800" dirty="0"/>
              <a:t>     </a:t>
            </a:r>
            <a:r>
              <a:rPr lang="en-US" sz="3800" b="1" dirty="0"/>
              <a:t>(diffusive noise)</a:t>
            </a:r>
          </a:p>
        </p:txBody>
      </p:sp>
      <p:sp>
        <p:nvSpPr>
          <p:cNvPr id="15392" name="Line 29"/>
          <p:cNvSpPr>
            <a:spLocks noChangeShapeType="1"/>
          </p:cNvSpPr>
          <p:nvPr/>
        </p:nvSpPr>
        <p:spPr bwMode="auto">
          <a:xfrm>
            <a:off x="9315449" y="1620309"/>
            <a:ext cx="0" cy="1039697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3" name="Freeform 30"/>
          <p:cNvSpPr>
            <a:spLocks/>
          </p:cNvSpPr>
          <p:nvPr/>
        </p:nvSpPr>
        <p:spPr bwMode="auto">
          <a:xfrm>
            <a:off x="900311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5" name="Freeform 32"/>
          <p:cNvSpPr>
            <a:spLocks/>
          </p:cNvSpPr>
          <p:nvPr/>
        </p:nvSpPr>
        <p:spPr bwMode="auto">
          <a:xfrm>
            <a:off x="14765100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94274" name="Freeform 34"/>
          <p:cNvSpPr>
            <a:spLocks/>
          </p:cNvSpPr>
          <p:nvPr/>
        </p:nvSpPr>
        <p:spPr bwMode="auto">
          <a:xfrm>
            <a:off x="14765100" y="2970565"/>
            <a:ext cx="5942052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4275" name="Freeform 35"/>
          <p:cNvSpPr>
            <a:spLocks/>
          </p:cNvSpPr>
          <p:nvPr/>
        </p:nvSpPr>
        <p:spPr bwMode="auto">
          <a:xfrm>
            <a:off x="14765100" y="2970565"/>
            <a:ext cx="3601244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4276" name="Freeform 36"/>
          <p:cNvSpPr>
            <a:spLocks/>
          </p:cNvSpPr>
          <p:nvPr/>
        </p:nvSpPr>
        <p:spPr bwMode="auto">
          <a:xfrm>
            <a:off x="14765100" y="3105591"/>
            <a:ext cx="4321493" cy="189036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427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5363" name="Object 59"/>
          <p:cNvGraphicFramePr>
            <a:graphicFrameLocks noChangeAspect="1"/>
          </p:cNvGraphicFramePr>
          <p:nvPr/>
        </p:nvGraphicFramePr>
        <p:xfrm>
          <a:off x="540186" y="4995951"/>
          <a:ext cx="870301" cy="936742"/>
        </p:xfrm>
        <a:graphic>
          <a:graphicData uri="http://schemas.openxmlformats.org/presentationml/2006/ole">
            <p:oleObj spid="_x0000_s303106" name="Equation" r:id="rId6" imgW="139680" imgH="203040" progId="Equation.3">
              <p:embed/>
            </p:oleObj>
          </a:graphicData>
        </a:graphic>
      </p:graphicFrame>
      <p:graphicFrame>
        <p:nvGraphicFramePr>
          <p:cNvPr id="15365" name="Object 61"/>
          <p:cNvGraphicFramePr>
            <a:graphicFrameLocks noChangeAspect="1"/>
          </p:cNvGraphicFramePr>
          <p:nvPr/>
        </p:nvGraphicFramePr>
        <p:xfrm>
          <a:off x="14585037" y="4995951"/>
          <a:ext cx="870301" cy="936742"/>
        </p:xfrm>
        <a:graphic>
          <a:graphicData uri="http://schemas.openxmlformats.org/presentationml/2006/ole">
            <p:oleObj spid="_x0000_s303107" name="Equation" r:id="rId7" imgW="139680" imgH="203040" progId="Equation.3">
              <p:embed/>
            </p:oleObj>
          </a:graphicData>
        </a:graphic>
      </p:graphicFrame>
      <p:sp>
        <p:nvSpPr>
          <p:cNvPr id="39430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15424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73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303110" name="Equation" r:id="rId8" imgW="304560" imgH="203040" progId="Equation.3">
                <p:embed/>
              </p:oleObj>
            </a:graphicData>
          </a:graphic>
        </p:graphicFrame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82736" y="5873619"/>
            <a:ext cx="5945805" cy="1459966"/>
            <a:chOff x="182" y="2088"/>
            <a:chExt cx="1585" cy="519"/>
          </a:xfrm>
        </p:grpSpPr>
        <p:graphicFrame>
          <p:nvGraphicFramePr>
            <p:cNvPr id="15372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303109" name="Equation" r:id="rId9" imgW="1130040" imgH="203040" progId="Equation.3">
                <p:embed/>
              </p:oleObj>
            </a:graphicData>
          </a:graphic>
        </p:graphicFrame>
        <p:sp>
          <p:nvSpPr>
            <p:cNvPr id="15423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727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4404976" y="5806106"/>
            <a:ext cx="6249659" cy="2211046"/>
            <a:chOff x="3840" y="2064"/>
            <a:chExt cx="1666" cy="786"/>
          </a:xfrm>
        </p:grpSpPr>
        <p:graphicFrame>
          <p:nvGraphicFramePr>
            <p:cNvPr id="15367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303108" name="Equation" r:id="rId10" imgW="1498320" imgH="419040" progId="Equation.3">
                <p:embed/>
              </p:oleObj>
            </a:graphicData>
          </a:graphic>
        </p:graphicFrame>
        <p:sp>
          <p:nvSpPr>
            <p:cNvPr id="15418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  <p:sp>
        <p:nvSpPr>
          <p:cNvPr id="9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Comparison of Noise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74" grpId="0" animBg="1"/>
      <p:bldP spid="394275" grpId="0" animBg="1"/>
      <p:bldP spid="394276" grpId="0" animBg="1"/>
      <p:bldP spid="394277" grpId="0" animBg="1"/>
      <p:bldP spid="3943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204" name="Line 18"/>
          <p:cNvSpPr>
            <a:spLocks noChangeShapeType="1"/>
          </p:cNvSpPr>
          <p:nvPr/>
        </p:nvSpPr>
        <p:spPr bwMode="auto">
          <a:xfrm>
            <a:off x="1955598" y="2120633"/>
            <a:ext cx="629578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07" name="Line 21"/>
          <p:cNvSpPr>
            <a:spLocks noChangeShapeType="1"/>
          </p:cNvSpPr>
          <p:nvPr/>
        </p:nvSpPr>
        <p:spPr bwMode="auto">
          <a:xfrm>
            <a:off x="4606591" y="1738457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08" name="Line 22"/>
          <p:cNvSpPr>
            <a:spLocks noChangeShapeType="1"/>
          </p:cNvSpPr>
          <p:nvPr/>
        </p:nvSpPr>
        <p:spPr bwMode="auto">
          <a:xfrm>
            <a:off x="2806380" y="1737842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1" name="Line 45"/>
          <p:cNvSpPr>
            <a:spLocks noChangeShapeType="1"/>
          </p:cNvSpPr>
          <p:nvPr/>
        </p:nvSpPr>
        <p:spPr bwMode="auto">
          <a:xfrm>
            <a:off x="3657162" y="1737842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2" name="Line 46"/>
          <p:cNvSpPr>
            <a:spLocks noChangeShapeType="1"/>
          </p:cNvSpPr>
          <p:nvPr/>
        </p:nvSpPr>
        <p:spPr bwMode="auto">
          <a:xfrm>
            <a:off x="5360603" y="1738457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5" name="Freeform 49"/>
          <p:cNvSpPr>
            <a:spLocks/>
          </p:cNvSpPr>
          <p:nvPr/>
        </p:nvSpPr>
        <p:spPr bwMode="auto">
          <a:xfrm>
            <a:off x="1274974" y="2759588"/>
            <a:ext cx="5953775" cy="509423"/>
          </a:xfrm>
          <a:custGeom>
            <a:avLst/>
            <a:gdLst>
              <a:gd name="T0" fmla="*/ 0 w 861"/>
              <a:gd name="T1" fmla="*/ 17 h 196"/>
              <a:gd name="T2" fmla="*/ 226 w 861"/>
              <a:gd name="T3" fmla="*/ 2 h 196"/>
              <a:gd name="T4" fmla="*/ 861 w 861"/>
              <a:gd name="T5" fmla="*/ 31 h 196"/>
              <a:gd name="T6" fmla="*/ 0 60000 65536"/>
              <a:gd name="T7" fmla="*/ 0 60000 65536"/>
              <a:gd name="T8" fmla="*/ 0 60000 65536"/>
              <a:gd name="T9" fmla="*/ 0 w 861"/>
              <a:gd name="T10" fmla="*/ 0 h 196"/>
              <a:gd name="T11" fmla="*/ 861 w 86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1" h="196">
                <a:moveTo>
                  <a:pt x="0" y="106"/>
                </a:moveTo>
                <a:cubicBezTo>
                  <a:pt x="41" y="53"/>
                  <a:pt x="83" y="0"/>
                  <a:pt x="226" y="15"/>
                </a:cubicBezTo>
                <a:cubicBezTo>
                  <a:pt x="369" y="30"/>
                  <a:pt x="615" y="113"/>
                  <a:pt x="861" y="1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1" name="Text Box 52"/>
          <p:cNvSpPr txBox="1">
            <a:spLocks noChangeArrowheads="1"/>
          </p:cNvSpPr>
          <p:nvPr/>
        </p:nvSpPr>
        <p:spPr bwMode="auto">
          <a:xfrm>
            <a:off x="764503" y="4800181"/>
            <a:ext cx="6093074" cy="333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 smtClean="0"/>
              <a:t>Assumption</a:t>
            </a:r>
            <a:r>
              <a:rPr lang="fr-CH" sz="5100" b="1" dirty="0" smtClean="0"/>
              <a:t>: </a:t>
            </a:r>
          </a:p>
          <a:p>
            <a:r>
              <a:rPr lang="fr-CH" sz="5100" b="1" dirty="0" err="1" smtClean="0"/>
              <a:t>stochastic</a:t>
            </a:r>
            <a:r>
              <a:rPr lang="fr-CH" sz="5100" b="1" dirty="0" smtClean="0"/>
              <a:t> </a:t>
            </a:r>
            <a:r>
              <a:rPr lang="fr-CH" sz="5100" b="1" dirty="0" err="1" smtClean="0"/>
              <a:t>spiking</a:t>
            </a:r>
            <a:endParaRPr lang="fr-CH" sz="5100" dirty="0"/>
          </a:p>
          <a:p>
            <a:r>
              <a:rPr lang="fr-CH" sz="5100" dirty="0" smtClean="0"/>
              <a:t> </a:t>
            </a:r>
            <a:r>
              <a:rPr lang="fr-CH" sz="5100" dirty="0"/>
              <a:t>rate </a:t>
            </a:r>
            <a:endParaRPr lang="fr-CH" sz="3400" dirty="0"/>
          </a:p>
          <a:p>
            <a:r>
              <a:rPr lang="fr-CH" sz="5100" dirty="0"/>
              <a:t>  </a:t>
            </a:r>
            <a:endParaRPr lang="fr-FR" sz="3400" dirty="0"/>
          </a:p>
        </p:txBody>
      </p:sp>
      <p:sp>
        <p:nvSpPr>
          <p:cNvPr id="7183" name="Text Box 65"/>
          <p:cNvSpPr txBox="1">
            <a:spLocks noChangeArrowheads="1"/>
          </p:cNvSpPr>
          <p:nvPr/>
        </p:nvSpPr>
        <p:spPr bwMode="auto">
          <a:xfrm>
            <a:off x="407665" y="205352"/>
            <a:ext cx="20111335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Poisson </a:t>
            </a:r>
            <a:r>
              <a:rPr lang="fr-CH" dirty="0" err="1" smtClean="0">
                <a:solidFill>
                  <a:srgbClr val="FF0000"/>
                </a:solidFill>
              </a:rPr>
              <a:t>spike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err="1" smtClean="0">
                <a:solidFill>
                  <a:srgbClr val="FF0000"/>
                </a:solidFill>
              </a:rPr>
              <a:t>arrival</a:t>
            </a:r>
            <a:r>
              <a:rPr lang="fr-CH" dirty="0" smtClean="0">
                <a:solidFill>
                  <a:srgbClr val="FF0000"/>
                </a:solidFill>
              </a:rPr>
              <a:t>: </a:t>
            </a:r>
            <a:r>
              <a:rPr lang="fr-CH" sz="4800" b="1" dirty="0" err="1" smtClean="0">
                <a:solidFill>
                  <a:srgbClr val="FF0000"/>
                </a:solidFill>
              </a:rPr>
              <a:t>Mean</a:t>
            </a:r>
            <a:r>
              <a:rPr lang="fr-CH" sz="4800" b="1" dirty="0" smtClean="0">
                <a:solidFill>
                  <a:srgbClr val="FF0000"/>
                </a:solidFill>
              </a:rPr>
              <a:t> and </a:t>
            </a:r>
            <a:r>
              <a:rPr lang="fr-CH" sz="4800" b="1" dirty="0" err="1" smtClean="0">
                <a:solidFill>
                  <a:srgbClr val="FF0000"/>
                </a:solidFill>
              </a:rPr>
              <a:t>autocorrelation</a:t>
            </a:r>
            <a:r>
              <a:rPr lang="fr-CH" sz="4800" b="1" dirty="0" smtClean="0">
                <a:solidFill>
                  <a:srgbClr val="FF0000"/>
                </a:solidFill>
              </a:rPr>
              <a:t> of </a:t>
            </a:r>
            <a:r>
              <a:rPr lang="fr-CH" sz="4800" b="1" dirty="0" err="1" smtClean="0">
                <a:solidFill>
                  <a:srgbClr val="FF0000"/>
                </a:solidFill>
              </a:rPr>
              <a:t>filtered</a:t>
            </a:r>
            <a:r>
              <a:rPr lang="fr-CH" sz="4800" b="1" dirty="0" smtClean="0">
                <a:solidFill>
                  <a:srgbClr val="FF0000"/>
                </a:solidFill>
              </a:rPr>
              <a:t> signal </a:t>
            </a:r>
            <a:endParaRPr lang="fr-F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7171" name="Object 68"/>
          <p:cNvGraphicFramePr>
            <a:graphicFrameLocks noChangeAspect="1"/>
          </p:cNvGraphicFramePr>
          <p:nvPr/>
        </p:nvGraphicFramePr>
        <p:xfrm>
          <a:off x="1104818" y="3269012"/>
          <a:ext cx="5079254" cy="1403706"/>
        </p:xfrm>
        <a:graphic>
          <a:graphicData uri="http://schemas.openxmlformats.org/presentationml/2006/ole">
            <p:oleObj spid="_x0000_s304130" name="Equation" r:id="rId4" imgW="1155600" imgH="355320" progId="Equation.DSMT4">
              <p:embed/>
            </p:oleObj>
          </a:graphicData>
        </a:graphic>
      </p:graphicFrame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0803732" y="3013816"/>
          <a:ext cx="6470986" cy="1099896"/>
        </p:xfrm>
        <a:graphic>
          <a:graphicData uri="http://schemas.openxmlformats.org/presentationml/2006/ole">
            <p:oleObj spid="_x0000_s304131" name="Equation" r:id="rId5" imgW="1460160" imgH="279360" progId="Equation.DSMT4">
              <p:embed/>
            </p:oleObj>
          </a:graphicData>
        </a:graphic>
      </p:graphicFrame>
      <p:sp>
        <p:nvSpPr>
          <p:cNvPr id="7186" name="Text Box 74"/>
          <p:cNvSpPr txBox="1">
            <a:spLocks noChangeArrowheads="1"/>
          </p:cNvSpPr>
          <p:nvPr/>
        </p:nvSpPr>
        <p:spPr bwMode="auto">
          <a:xfrm>
            <a:off x="8251386" y="6203754"/>
            <a:ext cx="222021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/>
              <a:t>mean</a:t>
            </a:r>
            <a:endParaRPr lang="fr-FR" dirty="0"/>
          </a:p>
        </p:txBody>
      </p:sp>
      <p:graphicFrame>
        <p:nvGraphicFramePr>
          <p:cNvPr id="7175" name="Object 76"/>
          <p:cNvGraphicFramePr>
            <a:graphicFrameLocks noChangeAspect="1"/>
          </p:cNvGraphicFramePr>
          <p:nvPr/>
        </p:nvGraphicFramePr>
        <p:xfrm>
          <a:off x="2295912" y="6458949"/>
          <a:ext cx="1508021" cy="801716"/>
        </p:xfrm>
        <a:graphic>
          <a:graphicData uri="http://schemas.openxmlformats.org/presentationml/2006/ole">
            <p:oleObj spid="_x0000_s304132" name="Equation" r:id="rId6" imgW="342720" imgH="203040" progId="Equation.DSMT4">
              <p:embed/>
            </p:oleObj>
          </a:graphicData>
        </a:graphic>
      </p:graphicFrame>
      <p:sp>
        <p:nvSpPr>
          <p:cNvPr id="70" name="Rectangle 69"/>
          <p:cNvSpPr/>
          <p:nvPr/>
        </p:nvSpPr>
        <p:spPr bwMode="auto">
          <a:xfrm>
            <a:off x="7400604" y="2503426"/>
            <a:ext cx="3062815" cy="17863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graphicFrame>
        <p:nvGraphicFramePr>
          <p:cNvPr id="3" name="Object 72"/>
          <p:cNvGraphicFramePr>
            <a:graphicFrameLocks noChangeAspect="1"/>
          </p:cNvGraphicFramePr>
          <p:nvPr/>
        </p:nvGraphicFramePr>
        <p:xfrm>
          <a:off x="7740916" y="2886219"/>
          <a:ext cx="2382190" cy="1305422"/>
        </p:xfrm>
        <a:graphic>
          <a:graphicData uri="http://schemas.openxmlformats.org/presentationml/2006/ole">
            <p:oleObj spid="_x0000_s304133" name="Equation" r:id="rId7" imgW="330120" imgH="203040" progId="Equation.DSMT4">
              <p:embed/>
            </p:oleObj>
          </a:graphicData>
        </a:graphic>
      </p:graphicFrame>
      <p:graphicFrame>
        <p:nvGraphicFramePr>
          <p:cNvPr id="6" name="Object 72"/>
          <p:cNvGraphicFramePr>
            <a:graphicFrameLocks noChangeAspect="1"/>
          </p:cNvGraphicFramePr>
          <p:nvPr/>
        </p:nvGraphicFramePr>
        <p:xfrm>
          <a:off x="10973889" y="4800182"/>
          <a:ext cx="7596373" cy="1099898"/>
        </p:xfrm>
        <a:graphic>
          <a:graphicData uri="http://schemas.openxmlformats.org/presentationml/2006/ole">
            <p:oleObj spid="_x0000_s304134" name="Equation" r:id="rId8" imgW="1714320" imgH="279360" progId="Equation.DSMT4">
              <p:embed/>
            </p:oleObj>
          </a:graphicData>
        </a:graphic>
      </p:graphicFrame>
      <p:graphicFrame>
        <p:nvGraphicFramePr>
          <p:cNvPr id="7" name="Object 72"/>
          <p:cNvGraphicFramePr>
            <a:graphicFrameLocks noChangeAspect="1"/>
          </p:cNvGraphicFramePr>
          <p:nvPr/>
        </p:nvGraphicFramePr>
        <p:xfrm>
          <a:off x="10973889" y="6124638"/>
          <a:ext cx="7540104" cy="1099896"/>
        </p:xfrm>
        <a:graphic>
          <a:graphicData uri="http://schemas.openxmlformats.org/presentationml/2006/ole">
            <p:oleObj spid="_x0000_s304135" name="Equation" r:id="rId9" imgW="1701720" imgH="279360" progId="Equation.DSMT4">
              <p:embed/>
            </p:oleObj>
          </a:graphicData>
        </a:graphic>
      </p:graphicFrame>
      <p:graphicFrame>
        <p:nvGraphicFramePr>
          <p:cNvPr id="8" name="Object 72"/>
          <p:cNvGraphicFramePr>
            <a:graphicFrameLocks noChangeAspect="1"/>
          </p:cNvGraphicFramePr>
          <p:nvPr/>
        </p:nvGraphicFramePr>
        <p:xfrm>
          <a:off x="3827320" y="8500510"/>
          <a:ext cx="13898549" cy="1198353"/>
        </p:xfrm>
        <a:graphic>
          <a:graphicData uri="http://schemas.openxmlformats.org/presentationml/2006/ole">
            <p:oleObj spid="_x0000_s304136" name="Equation" r:id="rId10" imgW="3136680" imgH="304560" progId="Equation.DSMT4">
              <p:embed/>
            </p:oleObj>
          </a:graphicData>
        </a:graphic>
      </p:graphicFrame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3845079" y="9904083"/>
          <a:ext cx="13335855" cy="1099898"/>
        </p:xfrm>
        <a:graphic>
          <a:graphicData uri="http://schemas.openxmlformats.org/presentationml/2006/ole">
            <p:oleObj spid="_x0000_s304137" name="Equation" r:id="rId11" imgW="3009600" imgH="279360" progId="Equation.DSMT4">
              <p:embed/>
            </p:oleObj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24192" y="7734924"/>
            <a:ext cx="836453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Autocorrelation of output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612637" y="11225172"/>
            <a:ext cx="7915689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Autocorrelation of input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10803732" y="11052460"/>
            <a:ext cx="510469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11314201" y="2631024"/>
            <a:ext cx="6976413" cy="2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 flipH="1" flipV="1">
            <a:off x="10803811" y="2120165"/>
            <a:ext cx="1020780" cy="3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Freeform 83"/>
          <p:cNvSpPr/>
          <p:nvPr/>
        </p:nvSpPr>
        <p:spPr bwMode="auto">
          <a:xfrm>
            <a:off x="11835729" y="1914544"/>
            <a:ext cx="1193250" cy="745664"/>
          </a:xfrm>
          <a:custGeom>
            <a:avLst/>
            <a:gdLst>
              <a:gd name="connsiteX0" fmla="*/ 0 w 504968"/>
              <a:gd name="connsiteY0" fmla="*/ 420806 h 420806"/>
              <a:gd name="connsiteX1" fmla="*/ 122830 w 504968"/>
              <a:gd name="connsiteY1" fmla="*/ 52316 h 420806"/>
              <a:gd name="connsiteX2" fmla="*/ 504968 w 504968"/>
              <a:gd name="connsiteY2" fmla="*/ 106907 h 42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68" h="420806">
                <a:moveTo>
                  <a:pt x="0" y="420806"/>
                </a:moveTo>
                <a:cubicBezTo>
                  <a:pt x="19334" y="262719"/>
                  <a:pt x="38669" y="104632"/>
                  <a:pt x="122830" y="52316"/>
                </a:cubicBezTo>
                <a:cubicBezTo>
                  <a:pt x="206991" y="0"/>
                  <a:pt x="355979" y="53453"/>
                  <a:pt x="504968" y="106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13061227" y="1422810"/>
            <a:ext cx="1386748" cy="681173"/>
          </a:xfrm>
          <a:custGeom>
            <a:avLst/>
            <a:gdLst>
              <a:gd name="connsiteX0" fmla="*/ 0 w 586854"/>
              <a:gd name="connsiteY0" fmla="*/ 384411 h 384411"/>
              <a:gd name="connsiteX1" fmla="*/ 177421 w 586854"/>
              <a:gd name="connsiteY1" fmla="*/ 15922 h 384411"/>
              <a:gd name="connsiteX2" fmla="*/ 586854 w 586854"/>
              <a:gd name="connsiteY2" fmla="*/ 288877 h 3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854" h="384411">
                <a:moveTo>
                  <a:pt x="0" y="384411"/>
                </a:moveTo>
                <a:cubicBezTo>
                  <a:pt x="39806" y="208127"/>
                  <a:pt x="79612" y="31844"/>
                  <a:pt x="177421" y="15922"/>
                </a:cubicBezTo>
                <a:cubicBezTo>
                  <a:pt x="275230" y="0"/>
                  <a:pt x="431042" y="144438"/>
                  <a:pt x="586854" y="28887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14377016" y="1227453"/>
            <a:ext cx="1020938" cy="637988"/>
          </a:xfrm>
          <a:custGeom>
            <a:avLst/>
            <a:gdLst>
              <a:gd name="connsiteX0" fmla="*/ 0 w 586854"/>
              <a:gd name="connsiteY0" fmla="*/ 384411 h 384411"/>
              <a:gd name="connsiteX1" fmla="*/ 177421 w 586854"/>
              <a:gd name="connsiteY1" fmla="*/ 15922 h 384411"/>
              <a:gd name="connsiteX2" fmla="*/ 586854 w 586854"/>
              <a:gd name="connsiteY2" fmla="*/ 288877 h 3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854" h="384411">
                <a:moveTo>
                  <a:pt x="0" y="384411"/>
                </a:moveTo>
                <a:cubicBezTo>
                  <a:pt x="39806" y="208127"/>
                  <a:pt x="79612" y="31844"/>
                  <a:pt x="177421" y="15922"/>
                </a:cubicBezTo>
                <a:cubicBezTo>
                  <a:pt x="275230" y="0"/>
                  <a:pt x="431042" y="144438"/>
                  <a:pt x="586854" y="28887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5415475" y="1268675"/>
            <a:ext cx="2289746" cy="1362349"/>
          </a:xfrm>
          <a:custGeom>
            <a:avLst/>
            <a:gdLst>
              <a:gd name="connsiteX0" fmla="*/ 0 w 968991"/>
              <a:gd name="connsiteY0" fmla="*/ 263857 h 768824"/>
              <a:gd name="connsiteX1" fmla="*/ 109182 w 968991"/>
              <a:gd name="connsiteY1" fmla="*/ 18197 h 768824"/>
              <a:gd name="connsiteX2" fmla="*/ 354842 w 968991"/>
              <a:gd name="connsiteY2" fmla="*/ 373039 h 768824"/>
              <a:gd name="connsiteX3" fmla="*/ 600501 w 968991"/>
              <a:gd name="connsiteY3" fmla="*/ 605051 h 768824"/>
              <a:gd name="connsiteX4" fmla="*/ 968991 w 968991"/>
              <a:gd name="connsiteY4" fmla="*/ 768824 h 76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991" h="768824">
                <a:moveTo>
                  <a:pt x="0" y="263857"/>
                </a:moveTo>
                <a:cubicBezTo>
                  <a:pt x="25021" y="131928"/>
                  <a:pt x="50042" y="0"/>
                  <a:pt x="109182" y="18197"/>
                </a:cubicBezTo>
                <a:cubicBezTo>
                  <a:pt x="168322" y="36394"/>
                  <a:pt x="272956" y="275230"/>
                  <a:pt x="354842" y="373039"/>
                </a:cubicBezTo>
                <a:cubicBezTo>
                  <a:pt x="436728" y="470848"/>
                  <a:pt x="498143" y="539087"/>
                  <a:pt x="600501" y="605051"/>
                </a:cubicBezTo>
                <a:cubicBezTo>
                  <a:pt x="702859" y="671015"/>
                  <a:pt x="835925" y="719919"/>
                  <a:pt x="968991" y="76882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40917" y="4417389"/>
            <a:ext cx="201503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1" dirty="0" smtClean="0">
                <a:solidFill>
                  <a:srgbClr val="009900"/>
                </a:solidFill>
              </a:rPr>
              <a:t>Filter</a:t>
            </a:r>
            <a:endParaRPr lang="en-US" i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95794" y="1738457"/>
            <a:ext cx="5784498" cy="2447341"/>
            <a:chOff x="612" y="2840"/>
            <a:chExt cx="1542" cy="870"/>
          </a:xfrm>
        </p:grpSpPr>
        <p:sp>
          <p:nvSpPr>
            <p:cNvPr id="9240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4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17 h 196"/>
                <a:gd name="T2" fmla="*/ 226 w 861"/>
                <a:gd name="T3" fmla="*/ 2 h 196"/>
                <a:gd name="T4" fmla="*/ 861 w 861"/>
                <a:gd name="T5" fmla="*/ 31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" name="Text Box 52"/>
          <p:cNvSpPr txBox="1">
            <a:spLocks noChangeArrowheads="1"/>
          </p:cNvSpPr>
          <p:nvPr/>
        </p:nvSpPr>
        <p:spPr bwMode="auto">
          <a:xfrm>
            <a:off x="9907173" y="1519039"/>
            <a:ext cx="8056753" cy="254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Stochastic</a:t>
            </a:r>
            <a:r>
              <a:rPr lang="fr-CH" sz="5100" b="1" dirty="0"/>
              <a:t> </a:t>
            </a:r>
            <a:r>
              <a:rPr lang="fr-CH" sz="5100" b="1" dirty="0" err="1"/>
              <a:t>spike</a:t>
            </a:r>
            <a:r>
              <a:rPr lang="fr-CH" sz="5100" b="1" dirty="0"/>
              <a:t> </a:t>
            </a:r>
            <a:r>
              <a:rPr lang="fr-CH" sz="5100" b="1" dirty="0" err="1"/>
              <a:t>arrival</a:t>
            </a:r>
            <a:r>
              <a:rPr lang="fr-CH" sz="5100" dirty="0"/>
              <a:t>: </a:t>
            </a:r>
          </a:p>
          <a:p>
            <a:r>
              <a:rPr lang="fr-CH" sz="5100" dirty="0"/>
              <a:t>  excitation, total rate </a:t>
            </a:r>
            <a:r>
              <a:rPr lang="fr-CH" sz="5100" i="1" dirty="0" err="1"/>
              <a:t>R</a:t>
            </a:r>
            <a:r>
              <a:rPr lang="fr-CH" sz="3400" dirty="0" err="1"/>
              <a:t>e</a:t>
            </a:r>
            <a:endParaRPr lang="fr-CH" sz="3400" dirty="0"/>
          </a:p>
          <a:p>
            <a:r>
              <a:rPr lang="fr-CH" sz="5100" dirty="0"/>
              <a:t>  inhibition, total rate </a:t>
            </a:r>
            <a:r>
              <a:rPr lang="fr-CH" sz="5100" i="1" dirty="0"/>
              <a:t>R</a:t>
            </a:r>
            <a:r>
              <a:rPr lang="fr-CH" sz="3400" dirty="0"/>
              <a:t>i</a:t>
            </a:r>
            <a:endParaRPr lang="fr-FR" sz="3400" dirty="0"/>
          </a:p>
        </p:txBody>
      </p:sp>
      <p:graphicFrame>
        <p:nvGraphicFramePr>
          <p:cNvPr id="9218" name="Object 53"/>
          <p:cNvGraphicFramePr>
            <a:graphicFrameLocks noChangeAspect="1"/>
          </p:cNvGraphicFramePr>
          <p:nvPr/>
        </p:nvGraphicFramePr>
        <p:xfrm>
          <a:off x="3582490" y="4672453"/>
          <a:ext cx="12731897" cy="1654065"/>
        </p:xfrm>
        <a:graphic>
          <a:graphicData uri="http://schemas.openxmlformats.org/presentationml/2006/ole">
            <p:oleObj spid="_x0000_s305154" name="Equation" r:id="rId4" imgW="2895480" imgH="419040" progId="Equation.3">
              <p:embed/>
            </p:oleObj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55088" y="8816054"/>
            <a:ext cx="6125867" cy="2874922"/>
            <a:chOff x="3005" y="3134"/>
            <a:chExt cx="2188" cy="1022"/>
          </a:xfrm>
        </p:grpSpPr>
        <p:sp>
          <p:nvSpPr>
            <p:cNvPr id="9235" name="Text Box 55"/>
            <p:cNvSpPr txBox="1">
              <a:spLocks noChangeArrowheads="1"/>
            </p:cNvSpPr>
            <p:nvPr/>
          </p:nvSpPr>
          <p:spPr bwMode="auto">
            <a:xfrm>
              <a:off x="3014" y="3134"/>
              <a:ext cx="1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u</a:t>
              </a:r>
              <a:endParaRPr lang="fr-FR" sz="5100" i="1" dirty="0"/>
            </a:p>
          </p:txBody>
        </p:sp>
        <p:sp>
          <p:nvSpPr>
            <p:cNvPr id="9236" name="Line 56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57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Freeform 58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59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20" name="Object 60"/>
            <p:cNvGraphicFramePr>
              <a:graphicFrameLocks noChangeAspect="1"/>
            </p:cNvGraphicFramePr>
            <p:nvPr/>
          </p:nvGraphicFramePr>
          <p:xfrm>
            <a:off x="3005" y="3475"/>
            <a:ext cx="193" cy="268"/>
          </p:xfrm>
          <a:graphic>
            <a:graphicData uri="http://schemas.openxmlformats.org/presentationml/2006/ole">
              <p:oleObj spid="_x0000_s305156" name="Equation" r:id="rId5" imgW="164880" imgH="190440" progId="Equation.3">
                <p:embed/>
              </p:oleObj>
            </a:graphicData>
          </a:graphic>
        </p:graphicFrame>
      </p:grpSp>
      <p:sp>
        <p:nvSpPr>
          <p:cNvPr id="9225" name="Line 61"/>
          <p:cNvSpPr>
            <a:spLocks noChangeShapeType="1"/>
          </p:cNvSpPr>
          <p:nvPr/>
        </p:nvSpPr>
        <p:spPr bwMode="auto">
          <a:xfrm>
            <a:off x="8931837" y="6332144"/>
            <a:ext cx="32336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6" name="Line 62"/>
          <p:cNvSpPr>
            <a:spLocks noChangeShapeType="1"/>
          </p:cNvSpPr>
          <p:nvPr/>
        </p:nvSpPr>
        <p:spPr bwMode="auto">
          <a:xfrm>
            <a:off x="13864790" y="6332144"/>
            <a:ext cx="2213264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7" name="Text Box 63"/>
          <p:cNvSpPr txBox="1">
            <a:spLocks noChangeArrowheads="1"/>
          </p:cNvSpPr>
          <p:nvPr/>
        </p:nvSpPr>
        <p:spPr bwMode="auto">
          <a:xfrm>
            <a:off x="9224437" y="6588129"/>
            <a:ext cx="217052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EPSC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9228" name="Text Box 64"/>
          <p:cNvSpPr txBox="1">
            <a:spLocks noChangeArrowheads="1"/>
          </p:cNvSpPr>
          <p:nvPr/>
        </p:nvSpPr>
        <p:spPr bwMode="auto">
          <a:xfrm>
            <a:off x="14206159" y="6714717"/>
            <a:ext cx="191564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1"/>
                </a:solidFill>
              </a:rPr>
              <a:t>IPSC</a:t>
            </a:r>
            <a:endParaRPr lang="fr-FR" sz="5100" dirty="0">
              <a:solidFill>
                <a:schemeClr val="accent1"/>
              </a:solidFill>
            </a:endParaRPr>
          </a:p>
        </p:txBody>
      </p:sp>
      <p:sp>
        <p:nvSpPr>
          <p:cNvPr id="9229" name="Text Box 65"/>
          <p:cNvSpPr txBox="1">
            <a:spLocks noChangeArrowheads="1"/>
          </p:cNvSpPr>
          <p:nvPr/>
        </p:nvSpPr>
        <p:spPr bwMode="auto">
          <a:xfrm>
            <a:off x="9100645" y="4163293"/>
            <a:ext cx="780187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Synaptic</a:t>
            </a:r>
            <a:r>
              <a:rPr lang="fr-CH" sz="5100" b="1" dirty="0"/>
              <a:t> </a:t>
            </a:r>
            <a:r>
              <a:rPr lang="fr-CH" sz="5100" b="1" dirty="0" err="1"/>
              <a:t>current</a:t>
            </a:r>
            <a:r>
              <a:rPr lang="fr-CH" sz="5100" b="1" dirty="0"/>
              <a:t> pulses</a:t>
            </a:r>
            <a:endParaRPr lang="fr-FR" sz="5100" b="1" dirty="0"/>
          </a:p>
        </p:txBody>
      </p:sp>
      <p:sp>
        <p:nvSpPr>
          <p:cNvPr id="9230" name="Text Box 66"/>
          <p:cNvSpPr txBox="1">
            <a:spLocks noChangeArrowheads="1"/>
          </p:cNvSpPr>
          <p:nvPr/>
        </p:nvSpPr>
        <p:spPr bwMode="auto">
          <a:xfrm>
            <a:off x="1106633" y="205353"/>
            <a:ext cx="1318116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Diffusive noise (stochastic spike arrival)</a:t>
            </a:r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9219" name="Object 67"/>
          <p:cNvGraphicFramePr>
            <a:graphicFrameLocks noChangeAspect="1"/>
          </p:cNvGraphicFramePr>
          <p:nvPr/>
        </p:nvGraphicFramePr>
        <p:xfrm>
          <a:off x="3413679" y="7735848"/>
          <a:ext cx="9153161" cy="1403706"/>
        </p:xfrm>
        <a:graphic>
          <a:graphicData uri="http://schemas.openxmlformats.org/presentationml/2006/ole">
            <p:oleObj spid="_x0000_s305155" name="Equation" r:id="rId6" imgW="2082600" imgH="355320" progId="Equation.3">
              <p:embed/>
            </p:oleObj>
          </a:graphicData>
        </a:graphic>
      </p:graphicFrame>
      <p:sp>
        <p:nvSpPr>
          <p:cNvPr id="9231" name="AutoShape 68"/>
          <p:cNvSpPr>
            <a:spLocks/>
          </p:cNvSpPr>
          <p:nvPr/>
        </p:nvSpPr>
        <p:spPr bwMode="auto">
          <a:xfrm rot="-5400000">
            <a:off x="12676137" y="3820942"/>
            <a:ext cx="509160" cy="7315027"/>
          </a:xfrm>
          <a:prstGeom prst="leftBrace">
            <a:avLst>
              <a:gd name="adj1" fmla="val 8977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2" name="Line 69"/>
          <p:cNvSpPr>
            <a:spLocks noChangeShapeType="1"/>
          </p:cNvSpPr>
          <p:nvPr/>
        </p:nvSpPr>
        <p:spPr bwMode="auto">
          <a:xfrm>
            <a:off x="5529410" y="6202745"/>
            <a:ext cx="0" cy="191567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3" name="Text Box 70"/>
          <p:cNvSpPr txBox="1">
            <a:spLocks noChangeArrowheads="1"/>
          </p:cNvSpPr>
          <p:nvPr/>
        </p:nvSpPr>
        <p:spPr bwMode="auto">
          <a:xfrm>
            <a:off x="10927527" y="9302709"/>
            <a:ext cx="8606583" cy="17644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Langevin </a:t>
            </a:r>
            <a:r>
              <a:rPr lang="fr-CH" sz="5100" dirty="0" err="1"/>
              <a:t>equation</a:t>
            </a:r>
            <a:r>
              <a:rPr lang="fr-CH" sz="5100" dirty="0"/>
              <a:t>,</a:t>
            </a:r>
          </a:p>
          <a:p>
            <a:r>
              <a:rPr lang="fr-CH" sz="5100" dirty="0" err="1"/>
              <a:t>Ornstein</a:t>
            </a:r>
            <a:r>
              <a:rPr lang="fr-CH" sz="5100" dirty="0"/>
              <a:t> Uhlenbeck </a:t>
            </a:r>
            <a:r>
              <a:rPr lang="fr-CH" sz="5100" dirty="0" err="1"/>
              <a:t>process</a:t>
            </a:r>
            <a:endParaRPr lang="fr-FR" sz="5100" dirty="0"/>
          </a:p>
        </p:txBody>
      </p:sp>
      <p:sp>
        <p:nvSpPr>
          <p:cNvPr id="9234" name="Text Box 71"/>
          <p:cNvSpPr txBox="1">
            <a:spLocks noChangeArrowheads="1"/>
          </p:cNvSpPr>
          <p:nvPr/>
        </p:nvSpPr>
        <p:spPr bwMode="auto">
          <a:xfrm>
            <a:off x="14547524" y="7989021"/>
            <a:ext cx="4049246" cy="1071957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/>
              <a:t>Blackboard</a:t>
            </a:r>
            <a:endParaRPr lang="fr-FR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3540006" y="205353"/>
            <a:ext cx="1318116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Diffusive noise (stochastic spike arrival)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1669059" y="5600755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 flipH="1" flipV="1">
            <a:off x="1665309" y="2028201"/>
            <a:ext cx="3750" cy="3572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69059" y="2028200"/>
            <a:ext cx="7119959" cy="796088"/>
            <a:chOff x="2688" y="1296"/>
            <a:chExt cx="2570" cy="336"/>
          </a:xfrm>
        </p:grpSpPr>
        <p:graphicFrame>
          <p:nvGraphicFramePr>
            <p:cNvPr id="13318" name="Object 5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306182" name="Equation" r:id="rId4" imgW="139680" imgH="177480" progId="Equation.3">
                <p:embed/>
              </p:oleObj>
            </a:graphicData>
          </a:graphic>
        </p:graphicFrame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4" name="Freeform 26"/>
          <p:cNvSpPr>
            <a:spLocks/>
          </p:cNvSpPr>
          <p:nvPr/>
        </p:nvSpPr>
        <p:spPr bwMode="auto">
          <a:xfrm>
            <a:off x="1665308" y="3687891"/>
            <a:ext cx="5788248" cy="1912864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5" name="Freeform 27"/>
          <p:cNvSpPr>
            <a:spLocks/>
          </p:cNvSpPr>
          <p:nvPr/>
        </p:nvSpPr>
        <p:spPr bwMode="auto">
          <a:xfrm>
            <a:off x="1665308" y="3305318"/>
            <a:ext cx="5788248" cy="2295437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6" name="Freeform 28"/>
          <p:cNvSpPr>
            <a:spLocks/>
          </p:cNvSpPr>
          <p:nvPr/>
        </p:nvSpPr>
        <p:spPr bwMode="auto">
          <a:xfrm>
            <a:off x="1665308" y="4070464"/>
            <a:ext cx="5788248" cy="1530291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7" name="Freeform 29"/>
          <p:cNvSpPr>
            <a:spLocks/>
          </p:cNvSpPr>
          <p:nvPr/>
        </p:nvSpPr>
        <p:spPr bwMode="auto">
          <a:xfrm>
            <a:off x="1669058" y="3336260"/>
            <a:ext cx="5882032" cy="2205420"/>
          </a:xfrm>
          <a:custGeom>
            <a:avLst/>
            <a:gdLst>
              <a:gd name="T0" fmla="*/ 0 w 1568"/>
              <a:gd name="T1" fmla="*/ 2147483647 h 784"/>
              <a:gd name="T2" fmla="*/ 2147483647 w 1568"/>
              <a:gd name="T3" fmla="*/ 2147483647 h 784"/>
              <a:gd name="T4" fmla="*/ 2147483647 w 1568"/>
              <a:gd name="T5" fmla="*/ 2147483647 h 784"/>
              <a:gd name="T6" fmla="*/ 2147483647 w 1568"/>
              <a:gd name="T7" fmla="*/ 2147483647 h 784"/>
              <a:gd name="T8" fmla="*/ 2147483647 w 1568"/>
              <a:gd name="T9" fmla="*/ 2147483647 h 784"/>
              <a:gd name="T10" fmla="*/ 2147483647 w 1568"/>
              <a:gd name="T11" fmla="*/ 2147483647 h 784"/>
              <a:gd name="T12" fmla="*/ 2147483647 w 1568"/>
              <a:gd name="T13" fmla="*/ 2147483647 h 784"/>
              <a:gd name="T14" fmla="*/ 2147483647 w 1568"/>
              <a:gd name="T15" fmla="*/ 2147483647 h 784"/>
              <a:gd name="T16" fmla="*/ 2147483647 w 1568"/>
              <a:gd name="T17" fmla="*/ 2147483647 h 784"/>
              <a:gd name="T18" fmla="*/ 2147483647 w 1568"/>
              <a:gd name="T19" fmla="*/ 2147483647 h 784"/>
              <a:gd name="T20" fmla="*/ 2147483647 w 1568"/>
              <a:gd name="T21" fmla="*/ 2147483647 h 784"/>
              <a:gd name="T22" fmla="*/ 2147483647 w 1568"/>
              <a:gd name="T23" fmla="*/ 2147483647 h 784"/>
              <a:gd name="T24" fmla="*/ 2147483647 w 1568"/>
              <a:gd name="T25" fmla="*/ 2147483647 h 784"/>
              <a:gd name="T26" fmla="*/ 2147483647 w 1568"/>
              <a:gd name="T27" fmla="*/ 2147483647 h 784"/>
              <a:gd name="T28" fmla="*/ 2147483647 w 1568"/>
              <a:gd name="T29" fmla="*/ 2147483647 h 784"/>
              <a:gd name="T30" fmla="*/ 2147483647 w 1568"/>
              <a:gd name="T31" fmla="*/ 2147483647 h 784"/>
              <a:gd name="T32" fmla="*/ 2147483647 w 1568"/>
              <a:gd name="T33" fmla="*/ 2147483647 h 784"/>
              <a:gd name="T34" fmla="*/ 2147483647 w 1568"/>
              <a:gd name="T35" fmla="*/ 2147483647 h 784"/>
              <a:gd name="T36" fmla="*/ 2147483647 w 1568"/>
              <a:gd name="T37" fmla="*/ 2147483647 h 784"/>
              <a:gd name="T38" fmla="*/ 2147483647 w 1568"/>
              <a:gd name="T39" fmla="*/ 2147483647 h 784"/>
              <a:gd name="T40" fmla="*/ 2147483647 w 1568"/>
              <a:gd name="T41" fmla="*/ 2147483647 h 784"/>
              <a:gd name="T42" fmla="*/ 2147483647 w 1568"/>
              <a:gd name="T43" fmla="*/ 0 h 784"/>
              <a:gd name="T44" fmla="*/ 2147483647 w 1568"/>
              <a:gd name="T45" fmla="*/ 2147483647 h 784"/>
              <a:gd name="T46" fmla="*/ 2147483647 w 1568"/>
              <a:gd name="T47" fmla="*/ 2147483647 h 784"/>
              <a:gd name="T48" fmla="*/ 2147483647 w 1568"/>
              <a:gd name="T49" fmla="*/ 2147483647 h 784"/>
              <a:gd name="T50" fmla="*/ 2147483647 w 1568"/>
              <a:gd name="T51" fmla="*/ 2147483647 h 784"/>
              <a:gd name="T52" fmla="*/ 2147483647 w 1568"/>
              <a:gd name="T53" fmla="*/ 2147483647 h 784"/>
              <a:gd name="T54" fmla="*/ 2147483647 w 1568"/>
              <a:gd name="T55" fmla="*/ 2147483647 h 784"/>
              <a:gd name="T56" fmla="*/ 2147483647 w 1568"/>
              <a:gd name="T57" fmla="*/ 2147483647 h 784"/>
              <a:gd name="T58" fmla="*/ 2147483647 w 1568"/>
              <a:gd name="T59" fmla="*/ 2147483647 h 7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568"/>
              <a:gd name="T91" fmla="*/ 0 h 784"/>
              <a:gd name="T92" fmla="*/ 1568 w 1568"/>
              <a:gd name="T93" fmla="*/ 784 h 78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568" h="784">
                <a:moveTo>
                  <a:pt x="0" y="784"/>
                </a:moveTo>
                <a:cubicBezTo>
                  <a:pt x="13" y="745"/>
                  <a:pt x="6" y="700"/>
                  <a:pt x="24" y="664"/>
                </a:cubicBezTo>
                <a:cubicBezTo>
                  <a:pt x="33" y="647"/>
                  <a:pt x="45" y="632"/>
                  <a:pt x="56" y="616"/>
                </a:cubicBezTo>
                <a:cubicBezTo>
                  <a:pt x="80" y="579"/>
                  <a:pt x="42" y="599"/>
                  <a:pt x="88" y="584"/>
                </a:cubicBezTo>
                <a:cubicBezTo>
                  <a:pt x="93" y="576"/>
                  <a:pt x="97" y="566"/>
                  <a:pt x="104" y="560"/>
                </a:cubicBezTo>
                <a:cubicBezTo>
                  <a:pt x="118" y="547"/>
                  <a:pt x="152" y="528"/>
                  <a:pt x="152" y="528"/>
                </a:cubicBezTo>
                <a:cubicBezTo>
                  <a:pt x="193" y="466"/>
                  <a:pt x="178" y="498"/>
                  <a:pt x="200" y="432"/>
                </a:cubicBezTo>
                <a:cubicBezTo>
                  <a:pt x="209" y="406"/>
                  <a:pt x="193" y="367"/>
                  <a:pt x="216" y="352"/>
                </a:cubicBezTo>
                <a:cubicBezTo>
                  <a:pt x="224" y="347"/>
                  <a:pt x="230" y="337"/>
                  <a:pt x="240" y="336"/>
                </a:cubicBezTo>
                <a:cubicBezTo>
                  <a:pt x="285" y="329"/>
                  <a:pt x="331" y="331"/>
                  <a:pt x="376" y="328"/>
                </a:cubicBezTo>
                <a:cubicBezTo>
                  <a:pt x="413" y="273"/>
                  <a:pt x="390" y="286"/>
                  <a:pt x="432" y="272"/>
                </a:cubicBezTo>
                <a:cubicBezTo>
                  <a:pt x="440" y="248"/>
                  <a:pt x="452" y="222"/>
                  <a:pt x="464" y="200"/>
                </a:cubicBezTo>
                <a:cubicBezTo>
                  <a:pt x="473" y="183"/>
                  <a:pt x="496" y="152"/>
                  <a:pt x="496" y="152"/>
                </a:cubicBezTo>
                <a:cubicBezTo>
                  <a:pt x="523" y="155"/>
                  <a:pt x="550" y="152"/>
                  <a:pt x="576" y="160"/>
                </a:cubicBezTo>
                <a:cubicBezTo>
                  <a:pt x="587" y="163"/>
                  <a:pt x="590" y="178"/>
                  <a:pt x="600" y="184"/>
                </a:cubicBezTo>
                <a:cubicBezTo>
                  <a:pt x="610" y="189"/>
                  <a:pt x="621" y="189"/>
                  <a:pt x="632" y="192"/>
                </a:cubicBezTo>
                <a:cubicBezTo>
                  <a:pt x="691" y="180"/>
                  <a:pt x="664" y="195"/>
                  <a:pt x="704" y="136"/>
                </a:cubicBezTo>
                <a:cubicBezTo>
                  <a:pt x="713" y="122"/>
                  <a:pt x="720" y="88"/>
                  <a:pt x="720" y="88"/>
                </a:cubicBezTo>
                <a:cubicBezTo>
                  <a:pt x="791" y="97"/>
                  <a:pt x="807" y="104"/>
                  <a:pt x="880" y="96"/>
                </a:cubicBezTo>
                <a:cubicBezTo>
                  <a:pt x="888" y="91"/>
                  <a:pt x="898" y="88"/>
                  <a:pt x="904" y="80"/>
                </a:cubicBezTo>
                <a:cubicBezTo>
                  <a:pt x="909" y="73"/>
                  <a:pt x="906" y="62"/>
                  <a:pt x="912" y="56"/>
                </a:cubicBezTo>
                <a:cubicBezTo>
                  <a:pt x="933" y="35"/>
                  <a:pt x="963" y="21"/>
                  <a:pt x="984" y="0"/>
                </a:cubicBezTo>
                <a:cubicBezTo>
                  <a:pt x="1019" y="12"/>
                  <a:pt x="1046" y="29"/>
                  <a:pt x="1080" y="40"/>
                </a:cubicBezTo>
                <a:cubicBezTo>
                  <a:pt x="1105" y="116"/>
                  <a:pt x="1079" y="90"/>
                  <a:pt x="1184" y="80"/>
                </a:cubicBezTo>
                <a:cubicBezTo>
                  <a:pt x="1238" y="62"/>
                  <a:pt x="1226" y="83"/>
                  <a:pt x="1264" y="104"/>
                </a:cubicBezTo>
                <a:cubicBezTo>
                  <a:pt x="1279" y="112"/>
                  <a:pt x="1298" y="111"/>
                  <a:pt x="1312" y="120"/>
                </a:cubicBezTo>
                <a:cubicBezTo>
                  <a:pt x="1320" y="125"/>
                  <a:pt x="1328" y="131"/>
                  <a:pt x="1336" y="136"/>
                </a:cubicBezTo>
                <a:cubicBezTo>
                  <a:pt x="1373" y="81"/>
                  <a:pt x="1350" y="94"/>
                  <a:pt x="1392" y="80"/>
                </a:cubicBezTo>
                <a:cubicBezTo>
                  <a:pt x="1461" y="103"/>
                  <a:pt x="1426" y="100"/>
                  <a:pt x="1480" y="136"/>
                </a:cubicBezTo>
                <a:cubicBezTo>
                  <a:pt x="1496" y="183"/>
                  <a:pt x="1528" y="176"/>
                  <a:pt x="1568" y="1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772220" y="6121178"/>
          <a:ext cx="8358370" cy="1102710"/>
        </p:xfrm>
        <a:graphic>
          <a:graphicData uri="http://schemas.openxmlformats.org/presentationml/2006/ole">
            <p:oleObj spid="_x0000_s306178" name="Equation" r:id="rId5" imgW="2197080" imgH="27936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40292" y="2666759"/>
          <a:ext cx="1357969" cy="649812"/>
        </p:xfrm>
        <a:graphic>
          <a:graphicData uri="http://schemas.openxmlformats.org/presentationml/2006/ole">
            <p:oleObj spid="_x0000_s306179" name="Equation" r:id="rId6" imgW="380880" imgH="203040" progId="Equation.3">
              <p:embed/>
            </p:oleObj>
          </a:graphicData>
        </a:graphic>
      </p:graphicFrame>
      <p:sp>
        <p:nvSpPr>
          <p:cNvPr id="13328" name="Line 33"/>
          <p:cNvSpPr>
            <a:spLocks noChangeShapeType="1"/>
          </p:cNvSpPr>
          <p:nvPr/>
        </p:nvSpPr>
        <p:spPr bwMode="auto">
          <a:xfrm flipV="1">
            <a:off x="5409101" y="3305318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596106" y="3049331"/>
          <a:ext cx="1898156" cy="1102710"/>
        </p:xfrm>
        <a:graphic>
          <a:graphicData uri="http://schemas.openxmlformats.org/presentationml/2006/ole">
            <p:oleObj spid="_x0000_s306180" name="Equation" r:id="rId7" imgW="431640" imgH="279360" progId="Equation.3">
              <p:embed/>
            </p:oleObj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14287801" y="2239178"/>
          <a:ext cx="7059937" cy="1403704"/>
        </p:xfrm>
        <a:graphic>
          <a:graphicData uri="http://schemas.openxmlformats.org/presentationml/2006/ole">
            <p:oleObj spid="_x0000_s306181" name="Equation" r:id="rId8" imgW="2082600" imgH="355320" progId="Equation.3">
              <p:embed/>
            </p:oleObj>
          </a:graphicData>
        </a:graphic>
      </p:graphicFrame>
      <p:graphicFrame>
        <p:nvGraphicFramePr>
          <p:cNvPr id="8199" name="Object 2"/>
          <p:cNvGraphicFramePr>
            <a:graphicFrameLocks noChangeAspect="1"/>
          </p:cNvGraphicFramePr>
          <p:nvPr/>
        </p:nvGraphicFramePr>
        <p:xfrm>
          <a:off x="1809666" y="7488238"/>
          <a:ext cx="8866187" cy="1001712"/>
        </p:xfrm>
        <a:graphic>
          <a:graphicData uri="http://schemas.openxmlformats.org/presentationml/2006/ole">
            <p:oleObj spid="_x0000_s306183" name="Equation" r:id="rId9" imgW="2628720" imgH="253800" progId="Equation.DSMT4">
              <p:embed/>
            </p:oleObj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317621" y="4456875"/>
            <a:ext cx="64865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9" name="Text Box 77"/>
          <p:cNvSpPr txBox="1">
            <a:spLocks noChangeArrowheads="1"/>
          </p:cNvSpPr>
          <p:nvPr/>
        </p:nvSpPr>
        <p:spPr bwMode="auto">
          <a:xfrm>
            <a:off x="11967954" y="6287453"/>
            <a:ext cx="9020133" cy="3703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i="1" dirty="0" smtClean="0"/>
              <a:t>Math argument:</a:t>
            </a:r>
          </a:p>
          <a:p>
            <a:r>
              <a:rPr lang="en-US" i="1" dirty="0" smtClean="0"/>
              <a:t>  - no threshold</a:t>
            </a:r>
          </a:p>
          <a:p>
            <a:r>
              <a:rPr lang="en-US" i="1" dirty="0" smtClean="0"/>
              <a:t>  - trajectory starts at</a:t>
            </a:r>
          </a:p>
          <a:p>
            <a:r>
              <a:rPr lang="en-US" i="1" dirty="0" smtClean="0"/>
              <a:t>     known value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106633" y="205353"/>
            <a:ext cx="1318116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Diffusive noise (stochastic spike arrival)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1669059" y="5600755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 flipH="1" flipV="1">
            <a:off x="1665309" y="2028201"/>
            <a:ext cx="3750" cy="3572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4" name="Freeform 26"/>
          <p:cNvSpPr>
            <a:spLocks/>
          </p:cNvSpPr>
          <p:nvPr/>
        </p:nvSpPr>
        <p:spPr bwMode="auto">
          <a:xfrm>
            <a:off x="1665308" y="3687891"/>
            <a:ext cx="5788248" cy="1912864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5" name="Freeform 27"/>
          <p:cNvSpPr>
            <a:spLocks/>
          </p:cNvSpPr>
          <p:nvPr/>
        </p:nvSpPr>
        <p:spPr bwMode="auto">
          <a:xfrm>
            <a:off x="1665308" y="3305318"/>
            <a:ext cx="5788248" cy="2295437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6" name="Freeform 28"/>
          <p:cNvSpPr>
            <a:spLocks/>
          </p:cNvSpPr>
          <p:nvPr/>
        </p:nvSpPr>
        <p:spPr bwMode="auto">
          <a:xfrm>
            <a:off x="1665308" y="4070464"/>
            <a:ext cx="5788248" cy="1530291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772220" y="6121178"/>
          <a:ext cx="8358370" cy="1102710"/>
        </p:xfrm>
        <a:graphic>
          <a:graphicData uri="http://schemas.openxmlformats.org/presentationml/2006/ole">
            <p:oleObj spid="_x0000_s307202" name="Equation" r:id="rId4" imgW="2197080" imgH="27936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40292" y="2666759"/>
          <a:ext cx="1357969" cy="649812"/>
        </p:xfrm>
        <a:graphic>
          <a:graphicData uri="http://schemas.openxmlformats.org/presentationml/2006/ole">
            <p:oleObj spid="_x0000_s307203" name="Equation" r:id="rId5" imgW="380880" imgH="203040" progId="Equation.3">
              <p:embed/>
            </p:oleObj>
          </a:graphicData>
        </a:graphic>
      </p:graphicFrame>
      <p:sp>
        <p:nvSpPr>
          <p:cNvPr id="13328" name="Line 33"/>
          <p:cNvSpPr>
            <a:spLocks noChangeShapeType="1"/>
          </p:cNvSpPr>
          <p:nvPr/>
        </p:nvSpPr>
        <p:spPr bwMode="auto">
          <a:xfrm flipV="1">
            <a:off x="5409101" y="3305318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000660" y="3137028"/>
          <a:ext cx="3910013" cy="1101725"/>
        </p:xfrm>
        <a:graphic>
          <a:graphicData uri="http://schemas.openxmlformats.org/presentationml/2006/ole">
            <p:oleObj spid="_x0000_s307204" name="Equation" r:id="rId6" imgW="888840" imgH="279360" progId="Equation.DSMT4">
              <p:embed/>
            </p:oleObj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12957175" y="1964907"/>
          <a:ext cx="7059937" cy="1403704"/>
        </p:xfrm>
        <a:graphic>
          <a:graphicData uri="http://schemas.openxmlformats.org/presentationml/2006/ole">
            <p:oleObj spid="_x0000_s307205" name="Equation" r:id="rId7" imgW="2082600" imgH="355320" progId="Equation.3">
              <p:embed/>
            </p:oleObj>
          </a:graphicData>
        </a:graphic>
      </p:graphicFrame>
      <p:sp>
        <p:nvSpPr>
          <p:cNvPr id="13329" name="Text Box 77"/>
          <p:cNvSpPr txBox="1">
            <a:spLocks noChangeArrowheads="1"/>
          </p:cNvSpPr>
          <p:nvPr/>
        </p:nvSpPr>
        <p:spPr bwMode="auto">
          <a:xfrm>
            <a:off x="6598261" y="8666772"/>
            <a:ext cx="5312412" cy="1071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/>
              <a:t>Math argument</a:t>
            </a:r>
            <a:endParaRPr lang="fr-FR" i="1" dirty="0"/>
          </a:p>
        </p:txBody>
      </p:sp>
      <p:graphicFrame>
        <p:nvGraphicFramePr>
          <p:cNvPr id="8199" name="Object 2"/>
          <p:cNvGraphicFramePr>
            <a:graphicFrameLocks noChangeAspect="1"/>
          </p:cNvGraphicFramePr>
          <p:nvPr/>
        </p:nvGraphicFramePr>
        <p:xfrm>
          <a:off x="1809666" y="7488238"/>
          <a:ext cx="8866187" cy="1001712"/>
        </p:xfrm>
        <a:graphic>
          <a:graphicData uri="http://schemas.openxmlformats.org/presentationml/2006/ole">
            <p:oleObj spid="_x0000_s307206" name="Equation" r:id="rId8" imgW="2628720" imgH="253800" progId="Equation.DSMT4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12957175" y="10052050"/>
          <a:ext cx="7391400" cy="1101725"/>
        </p:xfrm>
        <a:graphic>
          <a:graphicData uri="http://schemas.openxmlformats.org/presentationml/2006/ole">
            <p:oleObj spid="_x0000_s307207" name="Equation" r:id="rId9" imgW="1942920" imgH="279360" progId="Equation.DSMT4">
              <p:embed/>
            </p:oleObj>
          </a:graphicData>
        </a:graphic>
      </p:graphicFrame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02832" y="10052050"/>
            <a:ext cx="8620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317621" y="3687891"/>
            <a:ext cx="64865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13487400" y="4070464"/>
            <a:ext cx="5048250" cy="16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375130" y="3507977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5540665" y="3986193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1106634" y="2554427"/>
            <a:ext cx="15143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Membrane </a:t>
            </a:r>
            <a:r>
              <a:rPr lang="fr-CH" dirty="0" err="1">
                <a:solidFill>
                  <a:srgbClr val="3550FE"/>
                </a:solidFill>
              </a:rPr>
              <a:t>potential</a:t>
            </a:r>
            <a:r>
              <a:rPr lang="fr-CH" dirty="0">
                <a:solidFill>
                  <a:srgbClr val="3550FE"/>
                </a:solidFill>
              </a:rPr>
              <a:t> </a:t>
            </a:r>
            <a:r>
              <a:rPr lang="fr-CH" dirty="0" err="1">
                <a:solidFill>
                  <a:srgbClr val="3550FE"/>
                </a:solidFill>
              </a:rPr>
              <a:t>density</a:t>
            </a:r>
            <a:r>
              <a:rPr lang="fr-CH" dirty="0">
                <a:solidFill>
                  <a:srgbClr val="3550FE"/>
                </a:solidFill>
              </a:rPr>
              <a:t>: </a:t>
            </a:r>
            <a:r>
              <a:rPr lang="fr-CH" dirty="0" err="1">
                <a:solidFill>
                  <a:srgbClr val="3550FE"/>
                </a:solidFill>
              </a:rPr>
              <a:t>Gaussian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 flipH="1">
            <a:off x="2640913" y="3538920"/>
            <a:ext cx="851545" cy="191005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6722323" y="6951132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8921" name="Line 12"/>
          <p:cNvSpPr>
            <a:spLocks noChangeShapeType="1"/>
          </p:cNvSpPr>
          <p:nvPr/>
        </p:nvSpPr>
        <p:spPr bwMode="auto">
          <a:xfrm flipV="1">
            <a:off x="6722322" y="3890549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06634" y="4329383"/>
            <a:ext cx="3388211" cy="3443155"/>
            <a:chOff x="468313" y="1804988"/>
            <a:chExt cx="1433847" cy="1943100"/>
          </a:xfrm>
        </p:grpSpPr>
        <p:sp>
          <p:nvSpPr>
            <p:cNvPr id="38928" name="Line 3"/>
            <p:cNvSpPr>
              <a:spLocks noChangeShapeType="1"/>
            </p:cNvSpPr>
            <p:nvPr/>
          </p:nvSpPr>
          <p:spPr bwMode="auto">
            <a:xfrm>
              <a:off x="468313" y="32448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4"/>
            <p:cNvSpPr>
              <a:spLocks noChangeShapeType="1"/>
            </p:cNvSpPr>
            <p:nvPr/>
          </p:nvSpPr>
          <p:spPr bwMode="auto">
            <a:xfrm flipV="1">
              <a:off x="468313" y="1804988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Text Box 6"/>
            <p:cNvSpPr txBox="1">
              <a:spLocks noChangeArrowheads="1"/>
            </p:cNvSpPr>
            <p:nvPr/>
          </p:nvSpPr>
          <p:spPr bwMode="auto">
            <a:xfrm>
              <a:off x="1273175" y="2276475"/>
              <a:ext cx="628985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>
                  <a:solidFill>
                    <a:srgbClr val="3550FE"/>
                  </a:solidFill>
                </a:rPr>
                <a:t>p(u)</a:t>
              </a:r>
              <a:endParaRPr lang="fr-FR" dirty="0">
                <a:solidFill>
                  <a:srgbClr val="3550FE"/>
                </a:solidFill>
              </a:endParaRPr>
            </a:p>
          </p:txBody>
        </p:sp>
        <p:sp>
          <p:nvSpPr>
            <p:cNvPr id="38931" name="Freeform 23"/>
            <p:cNvSpPr>
              <a:spLocks/>
            </p:cNvSpPr>
            <p:nvPr/>
          </p:nvSpPr>
          <p:spPr bwMode="auto">
            <a:xfrm>
              <a:off x="468313" y="2000240"/>
              <a:ext cx="647700" cy="1008063"/>
            </a:xfrm>
            <a:custGeom>
              <a:avLst/>
              <a:gdLst>
                <a:gd name="T0" fmla="*/ 0 w 408"/>
                <a:gd name="T1" fmla="*/ 0 h 635"/>
                <a:gd name="T2" fmla="*/ 2147483647 w 408"/>
                <a:gd name="T3" fmla="*/ 2147483647 h 635"/>
                <a:gd name="T4" fmla="*/ 2147483647 w 408"/>
                <a:gd name="T5" fmla="*/ 2147483647 h 635"/>
                <a:gd name="T6" fmla="*/ 2147483647 w 408"/>
                <a:gd name="T7" fmla="*/ 2147483647 h 635"/>
                <a:gd name="T8" fmla="*/ 0 w 408"/>
                <a:gd name="T9" fmla="*/ 2147483647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635"/>
                <a:gd name="T17" fmla="*/ 408 w 408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635">
                  <a:moveTo>
                    <a:pt x="0" y="0"/>
                  </a:moveTo>
                  <a:cubicBezTo>
                    <a:pt x="11" y="64"/>
                    <a:pt x="22" y="129"/>
                    <a:pt x="90" y="182"/>
                  </a:cubicBezTo>
                  <a:cubicBezTo>
                    <a:pt x="158" y="235"/>
                    <a:pt x="408" y="273"/>
                    <a:pt x="408" y="318"/>
                  </a:cubicBezTo>
                  <a:cubicBezTo>
                    <a:pt x="408" y="363"/>
                    <a:pt x="158" y="401"/>
                    <a:pt x="90" y="454"/>
                  </a:cubicBezTo>
                  <a:cubicBezTo>
                    <a:pt x="22" y="507"/>
                    <a:pt x="11" y="571"/>
                    <a:pt x="0" y="635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3" name="Text Box 24"/>
          <p:cNvSpPr txBox="1">
            <a:spLocks noChangeArrowheads="1"/>
          </p:cNvSpPr>
          <p:nvPr/>
        </p:nvSpPr>
        <p:spPr bwMode="auto">
          <a:xfrm>
            <a:off x="14498760" y="4140910"/>
            <a:ext cx="5089594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>
                <a:solidFill>
                  <a:schemeClr val="accent2"/>
                </a:solidFill>
              </a:rPr>
              <a:t>constant input rates</a:t>
            </a:r>
          </a:p>
          <a:p>
            <a:r>
              <a:rPr lang="fr-CH" sz="4200" dirty="0">
                <a:solidFill>
                  <a:schemeClr val="accent2"/>
                </a:solidFill>
              </a:rPr>
              <a:t>no </a:t>
            </a:r>
            <a:r>
              <a:rPr lang="fr-CH" sz="4200" dirty="0" err="1">
                <a:solidFill>
                  <a:schemeClr val="accent2"/>
                </a:solidFill>
              </a:rPr>
              <a:t>threshold</a:t>
            </a:r>
            <a:endParaRPr lang="fr-FR" sz="4200" dirty="0">
              <a:solidFill>
                <a:schemeClr val="accent2"/>
              </a:solidFill>
            </a:endParaRPr>
          </a:p>
        </p:txBody>
      </p:sp>
      <p:sp>
        <p:nvSpPr>
          <p:cNvPr id="38924" name="Freeform 25"/>
          <p:cNvSpPr>
            <a:spLocks/>
          </p:cNvSpPr>
          <p:nvPr/>
        </p:nvSpPr>
        <p:spPr bwMode="auto">
          <a:xfrm>
            <a:off x="6722322" y="4959503"/>
            <a:ext cx="7022425" cy="1099896"/>
          </a:xfrm>
          <a:custGeom>
            <a:avLst/>
            <a:gdLst>
              <a:gd name="T0" fmla="*/ 0 w 1872"/>
              <a:gd name="T1" fmla="*/ 2147483647 h 391"/>
              <a:gd name="T2" fmla="*/ 2147483647 w 1872"/>
              <a:gd name="T3" fmla="*/ 2147483647 h 391"/>
              <a:gd name="T4" fmla="*/ 2147483647 w 1872"/>
              <a:gd name="T5" fmla="*/ 2147483647 h 391"/>
              <a:gd name="T6" fmla="*/ 2147483647 w 1872"/>
              <a:gd name="T7" fmla="*/ 2147483647 h 391"/>
              <a:gd name="T8" fmla="*/ 2147483647 w 1872"/>
              <a:gd name="T9" fmla="*/ 2147483647 h 391"/>
              <a:gd name="T10" fmla="*/ 2147483647 w 1872"/>
              <a:gd name="T11" fmla="*/ 2147483647 h 391"/>
              <a:gd name="T12" fmla="*/ 2147483647 w 1872"/>
              <a:gd name="T13" fmla="*/ 2147483647 h 391"/>
              <a:gd name="T14" fmla="*/ 2147483647 w 1872"/>
              <a:gd name="T15" fmla="*/ 2147483647 h 391"/>
              <a:gd name="T16" fmla="*/ 2147483647 w 1872"/>
              <a:gd name="T17" fmla="*/ 2147483647 h 391"/>
              <a:gd name="T18" fmla="*/ 2147483647 w 1872"/>
              <a:gd name="T19" fmla="*/ 2147483647 h 391"/>
              <a:gd name="T20" fmla="*/ 2147483647 w 1872"/>
              <a:gd name="T21" fmla="*/ 2147483647 h 391"/>
              <a:gd name="T22" fmla="*/ 2147483647 w 1872"/>
              <a:gd name="T23" fmla="*/ 2147483647 h 391"/>
              <a:gd name="T24" fmla="*/ 2147483647 w 1872"/>
              <a:gd name="T25" fmla="*/ 2147483647 h 391"/>
              <a:gd name="T26" fmla="*/ 2147483647 w 1872"/>
              <a:gd name="T27" fmla="*/ 2147483647 h 391"/>
              <a:gd name="T28" fmla="*/ 2147483647 w 1872"/>
              <a:gd name="T29" fmla="*/ 2147483647 h 391"/>
              <a:gd name="T30" fmla="*/ 2147483647 w 1872"/>
              <a:gd name="T31" fmla="*/ 2147483647 h 391"/>
              <a:gd name="T32" fmla="*/ 2147483647 w 1872"/>
              <a:gd name="T33" fmla="*/ 2147483647 h 391"/>
              <a:gd name="T34" fmla="*/ 2147483647 w 1872"/>
              <a:gd name="T35" fmla="*/ 2147483647 h 391"/>
              <a:gd name="T36" fmla="*/ 2147483647 w 1872"/>
              <a:gd name="T37" fmla="*/ 2147483647 h 391"/>
              <a:gd name="T38" fmla="*/ 2147483647 w 1872"/>
              <a:gd name="T39" fmla="*/ 2147483647 h 391"/>
              <a:gd name="T40" fmla="*/ 2147483647 w 1872"/>
              <a:gd name="T41" fmla="*/ 2147483647 h 391"/>
              <a:gd name="T42" fmla="*/ 2147483647 w 1872"/>
              <a:gd name="T43" fmla="*/ 2147483647 h 391"/>
              <a:gd name="T44" fmla="*/ 2147483647 w 1872"/>
              <a:gd name="T45" fmla="*/ 2147483647 h 391"/>
              <a:gd name="T46" fmla="*/ 2147483647 w 1872"/>
              <a:gd name="T47" fmla="*/ 2147483647 h 391"/>
              <a:gd name="T48" fmla="*/ 2147483647 w 1872"/>
              <a:gd name="T49" fmla="*/ 2147483647 h 391"/>
              <a:gd name="T50" fmla="*/ 2147483647 w 1872"/>
              <a:gd name="T51" fmla="*/ 2147483647 h 391"/>
              <a:gd name="T52" fmla="*/ 2147483647 w 1872"/>
              <a:gd name="T53" fmla="*/ 2147483647 h 391"/>
              <a:gd name="T54" fmla="*/ 2147483647 w 1872"/>
              <a:gd name="T55" fmla="*/ 2147483647 h 391"/>
              <a:gd name="T56" fmla="*/ 2147483647 w 1872"/>
              <a:gd name="T57" fmla="*/ 2147483647 h 391"/>
              <a:gd name="T58" fmla="*/ 2147483647 w 1872"/>
              <a:gd name="T59" fmla="*/ 2147483647 h 391"/>
              <a:gd name="T60" fmla="*/ 2147483647 w 1872"/>
              <a:gd name="T61" fmla="*/ 2147483647 h 391"/>
              <a:gd name="T62" fmla="*/ 2147483647 w 1872"/>
              <a:gd name="T63" fmla="*/ 2147483647 h 391"/>
              <a:gd name="T64" fmla="*/ 2147483647 w 1872"/>
              <a:gd name="T65" fmla="*/ 2147483647 h 391"/>
              <a:gd name="T66" fmla="*/ 2147483647 w 1872"/>
              <a:gd name="T67" fmla="*/ 2147483647 h 391"/>
              <a:gd name="T68" fmla="*/ 2147483647 w 1872"/>
              <a:gd name="T69" fmla="*/ 2147483647 h 391"/>
              <a:gd name="T70" fmla="*/ 2147483647 w 1872"/>
              <a:gd name="T71" fmla="*/ 2147483647 h 391"/>
              <a:gd name="T72" fmla="*/ 2147483647 w 1872"/>
              <a:gd name="T73" fmla="*/ 2147483647 h 391"/>
              <a:gd name="T74" fmla="*/ 2147483647 w 1872"/>
              <a:gd name="T75" fmla="*/ 2147483647 h 391"/>
              <a:gd name="T76" fmla="*/ 2147483647 w 1872"/>
              <a:gd name="T77" fmla="*/ 2147483647 h 391"/>
              <a:gd name="T78" fmla="*/ 2147483647 w 1872"/>
              <a:gd name="T79" fmla="*/ 2147483647 h 391"/>
              <a:gd name="T80" fmla="*/ 2147483647 w 1872"/>
              <a:gd name="T81" fmla="*/ 2147483647 h 391"/>
              <a:gd name="T82" fmla="*/ 2147483647 w 1872"/>
              <a:gd name="T83" fmla="*/ 2147483647 h 391"/>
              <a:gd name="T84" fmla="*/ 2147483647 w 1872"/>
              <a:gd name="T85" fmla="*/ 2147483647 h 391"/>
              <a:gd name="T86" fmla="*/ 2147483647 w 1872"/>
              <a:gd name="T87" fmla="*/ 2147483647 h 391"/>
              <a:gd name="T88" fmla="*/ 2147483647 w 1872"/>
              <a:gd name="T89" fmla="*/ 2147483647 h 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72"/>
              <a:gd name="T136" fmla="*/ 0 h 391"/>
              <a:gd name="T137" fmla="*/ 1872 w 1872"/>
              <a:gd name="T138" fmla="*/ 391 h 39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72" h="391">
                <a:moveTo>
                  <a:pt x="0" y="95"/>
                </a:moveTo>
                <a:cubicBezTo>
                  <a:pt x="5" y="106"/>
                  <a:pt x="9" y="117"/>
                  <a:pt x="16" y="127"/>
                </a:cubicBezTo>
                <a:cubicBezTo>
                  <a:pt x="23" y="136"/>
                  <a:pt x="34" y="142"/>
                  <a:pt x="40" y="151"/>
                </a:cubicBezTo>
                <a:cubicBezTo>
                  <a:pt x="61" y="182"/>
                  <a:pt x="43" y="192"/>
                  <a:pt x="88" y="207"/>
                </a:cubicBezTo>
                <a:cubicBezTo>
                  <a:pt x="144" y="151"/>
                  <a:pt x="89" y="192"/>
                  <a:pt x="120" y="207"/>
                </a:cubicBezTo>
                <a:cubicBezTo>
                  <a:pt x="128" y="211"/>
                  <a:pt x="136" y="202"/>
                  <a:pt x="144" y="199"/>
                </a:cubicBezTo>
                <a:cubicBezTo>
                  <a:pt x="166" y="232"/>
                  <a:pt x="188" y="258"/>
                  <a:pt x="200" y="295"/>
                </a:cubicBezTo>
                <a:cubicBezTo>
                  <a:pt x="232" y="273"/>
                  <a:pt x="258" y="239"/>
                  <a:pt x="280" y="207"/>
                </a:cubicBezTo>
                <a:cubicBezTo>
                  <a:pt x="372" y="230"/>
                  <a:pt x="245" y="188"/>
                  <a:pt x="320" y="263"/>
                </a:cubicBezTo>
                <a:cubicBezTo>
                  <a:pt x="334" y="277"/>
                  <a:pt x="357" y="274"/>
                  <a:pt x="376" y="279"/>
                </a:cubicBezTo>
                <a:cubicBezTo>
                  <a:pt x="384" y="284"/>
                  <a:pt x="391" y="297"/>
                  <a:pt x="400" y="295"/>
                </a:cubicBezTo>
                <a:cubicBezTo>
                  <a:pt x="408" y="293"/>
                  <a:pt x="400" y="269"/>
                  <a:pt x="408" y="271"/>
                </a:cubicBezTo>
                <a:cubicBezTo>
                  <a:pt x="436" y="278"/>
                  <a:pt x="440" y="335"/>
                  <a:pt x="456" y="351"/>
                </a:cubicBezTo>
                <a:cubicBezTo>
                  <a:pt x="462" y="357"/>
                  <a:pt x="473" y="355"/>
                  <a:pt x="480" y="359"/>
                </a:cubicBezTo>
                <a:cubicBezTo>
                  <a:pt x="497" y="368"/>
                  <a:pt x="528" y="391"/>
                  <a:pt x="528" y="391"/>
                </a:cubicBezTo>
                <a:cubicBezTo>
                  <a:pt x="584" y="382"/>
                  <a:pt x="606" y="373"/>
                  <a:pt x="624" y="319"/>
                </a:cubicBezTo>
                <a:cubicBezTo>
                  <a:pt x="668" y="330"/>
                  <a:pt x="717" y="351"/>
                  <a:pt x="736" y="295"/>
                </a:cubicBezTo>
                <a:cubicBezTo>
                  <a:pt x="744" y="298"/>
                  <a:pt x="753" y="308"/>
                  <a:pt x="760" y="303"/>
                </a:cubicBezTo>
                <a:cubicBezTo>
                  <a:pt x="776" y="292"/>
                  <a:pt x="776" y="266"/>
                  <a:pt x="792" y="255"/>
                </a:cubicBezTo>
                <a:cubicBezTo>
                  <a:pt x="800" y="250"/>
                  <a:pt x="808" y="244"/>
                  <a:pt x="816" y="239"/>
                </a:cubicBezTo>
                <a:cubicBezTo>
                  <a:pt x="826" y="200"/>
                  <a:pt x="819" y="157"/>
                  <a:pt x="832" y="119"/>
                </a:cubicBezTo>
                <a:cubicBezTo>
                  <a:pt x="835" y="111"/>
                  <a:pt x="848" y="114"/>
                  <a:pt x="856" y="111"/>
                </a:cubicBezTo>
                <a:cubicBezTo>
                  <a:pt x="897" y="96"/>
                  <a:pt x="892" y="97"/>
                  <a:pt x="928" y="79"/>
                </a:cubicBezTo>
                <a:cubicBezTo>
                  <a:pt x="933" y="66"/>
                  <a:pt x="935" y="50"/>
                  <a:pt x="944" y="39"/>
                </a:cubicBezTo>
                <a:cubicBezTo>
                  <a:pt x="976" y="0"/>
                  <a:pt x="982" y="69"/>
                  <a:pt x="992" y="79"/>
                </a:cubicBezTo>
                <a:cubicBezTo>
                  <a:pt x="998" y="85"/>
                  <a:pt x="1008" y="84"/>
                  <a:pt x="1016" y="87"/>
                </a:cubicBezTo>
                <a:cubicBezTo>
                  <a:pt x="1042" y="121"/>
                  <a:pt x="1047" y="133"/>
                  <a:pt x="1088" y="119"/>
                </a:cubicBezTo>
                <a:cubicBezTo>
                  <a:pt x="1108" y="199"/>
                  <a:pt x="1078" y="117"/>
                  <a:pt x="1120" y="159"/>
                </a:cubicBezTo>
                <a:cubicBezTo>
                  <a:pt x="1184" y="223"/>
                  <a:pt x="1122" y="197"/>
                  <a:pt x="1176" y="215"/>
                </a:cubicBezTo>
                <a:cubicBezTo>
                  <a:pt x="1187" y="212"/>
                  <a:pt x="1199" y="214"/>
                  <a:pt x="1208" y="207"/>
                </a:cubicBezTo>
                <a:cubicBezTo>
                  <a:pt x="1215" y="202"/>
                  <a:pt x="1212" y="191"/>
                  <a:pt x="1216" y="183"/>
                </a:cubicBezTo>
                <a:cubicBezTo>
                  <a:pt x="1231" y="154"/>
                  <a:pt x="1250" y="137"/>
                  <a:pt x="1280" y="127"/>
                </a:cubicBezTo>
                <a:cubicBezTo>
                  <a:pt x="1319" y="166"/>
                  <a:pt x="1321" y="157"/>
                  <a:pt x="1344" y="111"/>
                </a:cubicBezTo>
                <a:cubicBezTo>
                  <a:pt x="1355" y="122"/>
                  <a:pt x="1361" y="139"/>
                  <a:pt x="1376" y="143"/>
                </a:cubicBezTo>
                <a:cubicBezTo>
                  <a:pt x="1385" y="146"/>
                  <a:pt x="1391" y="123"/>
                  <a:pt x="1400" y="127"/>
                </a:cubicBezTo>
                <a:cubicBezTo>
                  <a:pt x="1421" y="136"/>
                  <a:pt x="1448" y="175"/>
                  <a:pt x="1448" y="175"/>
                </a:cubicBezTo>
                <a:cubicBezTo>
                  <a:pt x="1501" y="157"/>
                  <a:pt x="1501" y="203"/>
                  <a:pt x="1528" y="239"/>
                </a:cubicBezTo>
                <a:cubicBezTo>
                  <a:pt x="1552" y="312"/>
                  <a:pt x="1578" y="262"/>
                  <a:pt x="1624" y="239"/>
                </a:cubicBezTo>
                <a:cubicBezTo>
                  <a:pt x="1643" y="181"/>
                  <a:pt x="1619" y="242"/>
                  <a:pt x="1640" y="263"/>
                </a:cubicBezTo>
                <a:cubicBezTo>
                  <a:pt x="1647" y="270"/>
                  <a:pt x="1651" y="247"/>
                  <a:pt x="1656" y="239"/>
                </a:cubicBezTo>
                <a:cubicBezTo>
                  <a:pt x="1661" y="247"/>
                  <a:pt x="1663" y="260"/>
                  <a:pt x="1672" y="263"/>
                </a:cubicBezTo>
                <a:cubicBezTo>
                  <a:pt x="1729" y="279"/>
                  <a:pt x="1703" y="220"/>
                  <a:pt x="1720" y="287"/>
                </a:cubicBezTo>
                <a:cubicBezTo>
                  <a:pt x="1741" y="284"/>
                  <a:pt x="1764" y="288"/>
                  <a:pt x="1784" y="279"/>
                </a:cubicBezTo>
                <a:cubicBezTo>
                  <a:pt x="1792" y="276"/>
                  <a:pt x="1787" y="261"/>
                  <a:pt x="1792" y="255"/>
                </a:cubicBezTo>
                <a:cubicBezTo>
                  <a:pt x="1813" y="230"/>
                  <a:pt x="1841" y="223"/>
                  <a:pt x="1872" y="2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925" name="Line 26"/>
          <p:cNvSpPr>
            <a:spLocks noChangeShapeType="1"/>
          </p:cNvSpPr>
          <p:nvPr/>
        </p:nvSpPr>
        <p:spPr bwMode="auto">
          <a:xfrm>
            <a:off x="6718572" y="5547427"/>
            <a:ext cx="69774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926" name="Line 27"/>
          <p:cNvSpPr>
            <a:spLocks noChangeShapeType="1"/>
          </p:cNvSpPr>
          <p:nvPr/>
        </p:nvSpPr>
        <p:spPr bwMode="auto">
          <a:xfrm>
            <a:off x="6718572" y="5929999"/>
            <a:ext cx="697741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927" name="Line 28"/>
          <p:cNvSpPr>
            <a:spLocks noChangeShapeType="1"/>
          </p:cNvSpPr>
          <p:nvPr/>
        </p:nvSpPr>
        <p:spPr bwMode="auto">
          <a:xfrm>
            <a:off x="6718572" y="5164854"/>
            <a:ext cx="697741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Diffusive noise/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stoch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130" y="1434427"/>
            <a:ext cx="1100333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No threshold, stationary  input</a:t>
            </a:r>
            <a:endParaRPr lang="en-US" dirty="0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6337418" y="7390154"/>
            <a:ext cx="6249659" cy="2211046"/>
            <a:chOff x="3840" y="2064"/>
            <a:chExt cx="1666" cy="786"/>
          </a:xfrm>
        </p:grpSpPr>
        <p:graphicFrame>
          <p:nvGraphicFramePr>
            <p:cNvPr id="24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308226" name="Equation" r:id="rId4" imgW="1498320" imgH="419040" progId="Equation.3">
                <p:embed/>
              </p:oleObj>
            </a:graphicData>
          </a:graphic>
        </p:graphicFrame>
        <p:sp>
          <p:nvSpPr>
            <p:cNvPr id="25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4956758" y="4675368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5540665" y="3986193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11296317" y="2403923"/>
            <a:ext cx="10311146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Membrane </a:t>
            </a:r>
            <a:r>
              <a:rPr lang="fr-CH" dirty="0" err="1">
                <a:solidFill>
                  <a:srgbClr val="3550FE"/>
                </a:solidFill>
              </a:rPr>
              <a:t>potential</a:t>
            </a:r>
            <a:r>
              <a:rPr lang="fr-CH" dirty="0">
                <a:solidFill>
                  <a:srgbClr val="3550FE"/>
                </a:solidFill>
              </a:rPr>
              <a:t> </a:t>
            </a:r>
            <a:r>
              <a:rPr lang="fr-CH" dirty="0" err="1">
                <a:solidFill>
                  <a:srgbClr val="3550FE"/>
                </a:solidFill>
              </a:rPr>
              <a:t>density</a:t>
            </a:r>
            <a:r>
              <a:rPr lang="fr-CH" dirty="0">
                <a:solidFill>
                  <a:srgbClr val="3550FE"/>
                </a:solidFill>
              </a:rPr>
              <a:t>: </a:t>
            </a:r>
            <a:endParaRPr lang="fr-CH" dirty="0" smtClean="0">
              <a:solidFill>
                <a:srgbClr val="3550FE"/>
              </a:solidFill>
            </a:endParaRPr>
          </a:p>
          <a:p>
            <a:r>
              <a:rPr lang="fr-CH" sz="5400" dirty="0" err="1" smtClean="0">
                <a:solidFill>
                  <a:srgbClr val="3550FE"/>
                </a:solidFill>
              </a:rPr>
              <a:t>Gaussian</a:t>
            </a:r>
            <a:r>
              <a:rPr lang="fr-CH" sz="5400" dirty="0" smtClean="0">
                <a:solidFill>
                  <a:srgbClr val="3550FE"/>
                </a:solidFill>
              </a:rPr>
              <a:t> </a:t>
            </a:r>
            <a:r>
              <a:rPr lang="fr-CH" sz="5400" dirty="0" err="1" smtClean="0">
                <a:solidFill>
                  <a:srgbClr val="3550FE"/>
                </a:solidFill>
              </a:rPr>
              <a:t>at</a:t>
            </a:r>
            <a:r>
              <a:rPr lang="fr-CH" sz="5400" dirty="0" smtClean="0">
                <a:solidFill>
                  <a:srgbClr val="3550FE"/>
                </a:solidFill>
              </a:rPr>
              <a:t> time t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6722323" y="6951132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8921" name="Line 12"/>
          <p:cNvSpPr>
            <a:spLocks noChangeShapeType="1"/>
          </p:cNvSpPr>
          <p:nvPr/>
        </p:nvSpPr>
        <p:spPr bwMode="auto">
          <a:xfrm flipV="1">
            <a:off x="6722322" y="3890549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688262" y="5496774"/>
            <a:ext cx="4079104" cy="3443155"/>
            <a:chOff x="468313" y="1804988"/>
            <a:chExt cx="1726224" cy="1943100"/>
          </a:xfrm>
        </p:grpSpPr>
        <p:sp>
          <p:nvSpPr>
            <p:cNvPr id="38928" name="Line 3"/>
            <p:cNvSpPr>
              <a:spLocks noChangeShapeType="1"/>
            </p:cNvSpPr>
            <p:nvPr/>
          </p:nvSpPr>
          <p:spPr bwMode="auto">
            <a:xfrm>
              <a:off x="468313" y="32448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4"/>
            <p:cNvSpPr>
              <a:spLocks noChangeShapeType="1"/>
            </p:cNvSpPr>
            <p:nvPr/>
          </p:nvSpPr>
          <p:spPr bwMode="auto">
            <a:xfrm flipV="1">
              <a:off x="468313" y="1804988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Text Box 6"/>
            <p:cNvSpPr txBox="1">
              <a:spLocks noChangeArrowheads="1"/>
            </p:cNvSpPr>
            <p:nvPr/>
          </p:nvSpPr>
          <p:spPr bwMode="auto">
            <a:xfrm>
              <a:off x="1273175" y="2276475"/>
              <a:ext cx="921362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 smtClean="0">
                  <a:solidFill>
                    <a:srgbClr val="3550FE"/>
                  </a:solidFill>
                </a:rPr>
                <a:t>p(u(t))</a:t>
              </a:r>
              <a:endParaRPr lang="fr-FR" dirty="0">
                <a:solidFill>
                  <a:srgbClr val="3550FE"/>
                </a:solidFill>
              </a:endParaRPr>
            </a:p>
          </p:txBody>
        </p:sp>
        <p:sp>
          <p:nvSpPr>
            <p:cNvPr id="38931" name="Freeform 23"/>
            <p:cNvSpPr>
              <a:spLocks/>
            </p:cNvSpPr>
            <p:nvPr/>
          </p:nvSpPr>
          <p:spPr bwMode="auto">
            <a:xfrm>
              <a:off x="468313" y="2000240"/>
              <a:ext cx="647700" cy="1008063"/>
            </a:xfrm>
            <a:custGeom>
              <a:avLst/>
              <a:gdLst>
                <a:gd name="T0" fmla="*/ 0 w 408"/>
                <a:gd name="T1" fmla="*/ 0 h 635"/>
                <a:gd name="T2" fmla="*/ 2147483647 w 408"/>
                <a:gd name="T3" fmla="*/ 2147483647 h 635"/>
                <a:gd name="T4" fmla="*/ 2147483647 w 408"/>
                <a:gd name="T5" fmla="*/ 2147483647 h 635"/>
                <a:gd name="T6" fmla="*/ 2147483647 w 408"/>
                <a:gd name="T7" fmla="*/ 2147483647 h 635"/>
                <a:gd name="T8" fmla="*/ 0 w 408"/>
                <a:gd name="T9" fmla="*/ 2147483647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635"/>
                <a:gd name="T17" fmla="*/ 408 w 408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635">
                  <a:moveTo>
                    <a:pt x="0" y="0"/>
                  </a:moveTo>
                  <a:cubicBezTo>
                    <a:pt x="11" y="64"/>
                    <a:pt x="22" y="129"/>
                    <a:pt x="90" y="182"/>
                  </a:cubicBezTo>
                  <a:cubicBezTo>
                    <a:pt x="158" y="235"/>
                    <a:pt x="408" y="273"/>
                    <a:pt x="408" y="318"/>
                  </a:cubicBezTo>
                  <a:cubicBezTo>
                    <a:pt x="408" y="363"/>
                    <a:pt x="158" y="401"/>
                    <a:pt x="90" y="454"/>
                  </a:cubicBezTo>
                  <a:cubicBezTo>
                    <a:pt x="22" y="507"/>
                    <a:pt x="11" y="571"/>
                    <a:pt x="0" y="635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Diffusive noise/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stoch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130" y="1434427"/>
            <a:ext cx="1112355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No threshold, oscillatory  input</a:t>
            </a:r>
            <a:endParaRPr lang="en-US" dirty="0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6337418" y="7390154"/>
            <a:ext cx="6249659" cy="2211046"/>
            <a:chOff x="3840" y="2064"/>
            <a:chExt cx="1666" cy="786"/>
          </a:xfrm>
        </p:grpSpPr>
        <p:graphicFrame>
          <p:nvGraphicFramePr>
            <p:cNvPr id="24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309250" name="Equation" r:id="rId4" imgW="1498320" imgH="419040" progId="Equation.3">
                <p:embed/>
              </p:oleObj>
            </a:graphicData>
          </a:graphic>
        </p:graphicFrame>
        <p:sp>
          <p:nvSpPr>
            <p:cNvPr id="25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75442" y="2489279"/>
            <a:ext cx="9869660" cy="2835540"/>
            <a:chOff x="249" y="245"/>
            <a:chExt cx="2625" cy="1144"/>
          </a:xfrm>
        </p:grpSpPr>
        <p:sp>
          <p:nvSpPr>
            <p:cNvPr id="14360" name="Text Box 11"/>
            <p:cNvSpPr txBox="1">
              <a:spLocks noChangeArrowheads="1"/>
            </p:cNvSpPr>
            <p:nvPr/>
          </p:nvSpPr>
          <p:spPr bwMode="auto">
            <a:xfrm>
              <a:off x="1383" y="799"/>
              <a:ext cx="157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14361" name="Text Box 12"/>
            <p:cNvSpPr txBox="1">
              <a:spLocks noChangeArrowheads="1"/>
            </p:cNvSpPr>
            <p:nvPr/>
          </p:nvSpPr>
          <p:spPr bwMode="auto">
            <a:xfrm>
              <a:off x="249" y="245"/>
              <a:ext cx="262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>
                  <a:solidFill>
                    <a:schemeClr val="accent2"/>
                  </a:solidFill>
                </a:rPr>
                <a:t>Membrane potential density</a:t>
              </a: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4362" name="Line 13"/>
            <p:cNvSpPr>
              <a:spLocks noChangeShapeType="1"/>
            </p:cNvSpPr>
            <p:nvPr/>
          </p:nvSpPr>
          <p:spPr bwMode="auto">
            <a:xfrm flipH="1">
              <a:off x="612" y="618"/>
              <a:ext cx="227" cy="77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Line 14"/>
          <p:cNvSpPr>
            <a:spLocks noChangeShapeType="1"/>
          </p:cNvSpPr>
          <p:nvPr/>
        </p:nvSpPr>
        <p:spPr bwMode="auto">
          <a:xfrm>
            <a:off x="6722323" y="7336140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3" name="Line 15"/>
          <p:cNvSpPr>
            <a:spLocks noChangeShapeType="1"/>
          </p:cNvSpPr>
          <p:nvPr/>
        </p:nvSpPr>
        <p:spPr bwMode="auto">
          <a:xfrm flipV="1">
            <a:off x="6722322" y="4275557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22323" y="4840978"/>
            <a:ext cx="7119959" cy="796090"/>
            <a:chOff x="2688" y="1296"/>
            <a:chExt cx="2570" cy="336"/>
          </a:xfrm>
        </p:grpSpPr>
        <p:graphicFrame>
          <p:nvGraphicFramePr>
            <p:cNvPr id="14338" name="Object 17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310274" name="Equation" r:id="rId4" imgW="139680" imgH="177480" progId="Equation.3">
                <p:embed/>
              </p:oleObj>
            </a:graphicData>
          </a:graphic>
        </p:graphicFrame>
        <p:sp>
          <p:nvSpPr>
            <p:cNvPr id="14359" name="Line 18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5" name="Freeform 19"/>
          <p:cNvSpPr>
            <a:spLocks/>
          </p:cNvSpPr>
          <p:nvPr/>
        </p:nvSpPr>
        <p:spPr bwMode="auto">
          <a:xfrm>
            <a:off x="6722322" y="5198233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6" name="Freeform 20"/>
          <p:cNvSpPr>
            <a:spLocks/>
          </p:cNvSpPr>
          <p:nvPr/>
        </p:nvSpPr>
        <p:spPr bwMode="auto">
          <a:xfrm>
            <a:off x="6722322" y="5198233"/>
            <a:ext cx="5942052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2341" name="Freeform 21"/>
          <p:cNvSpPr>
            <a:spLocks/>
          </p:cNvSpPr>
          <p:nvPr/>
        </p:nvSpPr>
        <p:spPr bwMode="auto">
          <a:xfrm>
            <a:off x="6722322" y="5198233"/>
            <a:ext cx="3601244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8" name="Freeform 22"/>
          <p:cNvSpPr>
            <a:spLocks/>
          </p:cNvSpPr>
          <p:nvPr/>
        </p:nvSpPr>
        <p:spPr bwMode="auto">
          <a:xfrm>
            <a:off x="6722323" y="5167290"/>
            <a:ext cx="4422779" cy="205633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75130" y="3892985"/>
            <a:ext cx="3623751" cy="4264562"/>
            <a:chOff x="158750" y="1341438"/>
            <a:chExt cx="1533525" cy="2406650"/>
          </a:xfrm>
        </p:grpSpPr>
        <p:sp>
          <p:nvSpPr>
            <p:cNvPr id="14352" name="Line 3"/>
            <p:cNvSpPr>
              <a:spLocks noChangeShapeType="1"/>
            </p:cNvSpPr>
            <p:nvPr/>
          </p:nvSpPr>
          <p:spPr bwMode="auto">
            <a:xfrm>
              <a:off x="468313" y="32448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4"/>
            <p:cNvSpPr>
              <a:spLocks noChangeShapeType="1"/>
            </p:cNvSpPr>
            <p:nvPr/>
          </p:nvSpPr>
          <p:spPr bwMode="auto">
            <a:xfrm flipV="1">
              <a:off x="468313" y="1804988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468313" y="2060575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H="1">
              <a:off x="468313" y="3213100"/>
              <a:ext cx="71437" cy="5048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7"/>
            <p:cNvSpPr txBox="1">
              <a:spLocks noChangeArrowheads="1"/>
            </p:cNvSpPr>
            <p:nvPr/>
          </p:nvSpPr>
          <p:spPr bwMode="auto">
            <a:xfrm>
              <a:off x="158750" y="1341438"/>
              <a:ext cx="250454" cy="547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14357" name="Text Box 8"/>
            <p:cNvSpPr txBox="1">
              <a:spLocks noChangeArrowheads="1"/>
            </p:cNvSpPr>
            <p:nvPr/>
          </p:nvSpPr>
          <p:spPr bwMode="auto">
            <a:xfrm>
              <a:off x="1057275" y="2405063"/>
              <a:ext cx="628985" cy="547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chemeClr val="accent2"/>
                  </a:solidFill>
                </a:rPr>
                <a:t>p(u)</a:t>
              </a: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4358" name="Freeform 23"/>
            <p:cNvSpPr>
              <a:spLocks/>
            </p:cNvSpPr>
            <p:nvPr/>
          </p:nvSpPr>
          <p:spPr bwMode="auto">
            <a:xfrm>
              <a:off x="468313" y="2060575"/>
              <a:ext cx="790575" cy="1152525"/>
            </a:xfrm>
            <a:custGeom>
              <a:avLst/>
              <a:gdLst>
                <a:gd name="T0" fmla="*/ 2147483647 w 498"/>
                <a:gd name="T1" fmla="*/ 2147483647 h 680"/>
                <a:gd name="T2" fmla="*/ 2147483647 w 498"/>
                <a:gd name="T3" fmla="*/ 2147483647 h 680"/>
                <a:gd name="T4" fmla="*/ 2147483647 w 498"/>
                <a:gd name="T5" fmla="*/ 2147483647 h 680"/>
                <a:gd name="T6" fmla="*/ 0 w 498"/>
                <a:gd name="T7" fmla="*/ 0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8"/>
                <a:gd name="T13" fmla="*/ 0 h 680"/>
                <a:gd name="T14" fmla="*/ 498 w 498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8" h="680">
                  <a:moveTo>
                    <a:pt x="45" y="680"/>
                  </a:moveTo>
                  <a:cubicBezTo>
                    <a:pt x="124" y="525"/>
                    <a:pt x="204" y="370"/>
                    <a:pt x="272" y="272"/>
                  </a:cubicBezTo>
                  <a:cubicBezTo>
                    <a:pt x="340" y="174"/>
                    <a:pt x="498" y="135"/>
                    <a:pt x="453" y="90"/>
                  </a:cubicBezTo>
                  <a:cubicBezTo>
                    <a:pt x="408" y="45"/>
                    <a:pt x="75" y="15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Line 26"/>
          <p:cNvSpPr>
            <a:spLocks noChangeShapeType="1"/>
          </p:cNvSpPr>
          <p:nvPr/>
        </p:nvSpPr>
        <p:spPr bwMode="auto">
          <a:xfrm>
            <a:off x="11145101" y="5167290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351" name="Freeform 27"/>
          <p:cNvSpPr>
            <a:spLocks/>
          </p:cNvSpPr>
          <p:nvPr/>
        </p:nvSpPr>
        <p:spPr bwMode="auto">
          <a:xfrm>
            <a:off x="11163857" y="5923997"/>
            <a:ext cx="1601804" cy="1375573"/>
          </a:xfrm>
          <a:custGeom>
            <a:avLst/>
            <a:gdLst>
              <a:gd name="T0" fmla="*/ 0 w 427"/>
              <a:gd name="T1" fmla="*/ 2147483647 h 489"/>
              <a:gd name="T2" fmla="*/ 2147483647 w 427"/>
              <a:gd name="T3" fmla="*/ 2147483647 h 489"/>
              <a:gd name="T4" fmla="*/ 2147483647 w 427"/>
              <a:gd name="T5" fmla="*/ 2147483647 h 489"/>
              <a:gd name="T6" fmla="*/ 2147483647 w 427"/>
              <a:gd name="T7" fmla="*/ 2147483647 h 489"/>
              <a:gd name="T8" fmla="*/ 2147483647 w 427"/>
              <a:gd name="T9" fmla="*/ 2147483647 h 489"/>
              <a:gd name="T10" fmla="*/ 2147483647 w 427"/>
              <a:gd name="T11" fmla="*/ 2147483647 h 489"/>
              <a:gd name="T12" fmla="*/ 2147483647 w 427"/>
              <a:gd name="T13" fmla="*/ 2147483647 h 489"/>
              <a:gd name="T14" fmla="*/ 2147483647 w 427"/>
              <a:gd name="T15" fmla="*/ 2147483647 h 489"/>
              <a:gd name="T16" fmla="*/ 2147483647 w 427"/>
              <a:gd name="T17" fmla="*/ 2147483647 h 489"/>
              <a:gd name="T18" fmla="*/ 2147483647 w 427"/>
              <a:gd name="T19" fmla="*/ 2147483647 h 489"/>
              <a:gd name="T20" fmla="*/ 2147483647 w 427"/>
              <a:gd name="T21" fmla="*/ 2147483647 h 4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27"/>
              <a:gd name="T34" fmla="*/ 0 h 489"/>
              <a:gd name="T35" fmla="*/ 427 w 427"/>
              <a:gd name="T36" fmla="*/ 489 h 4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27" h="489">
                <a:moveTo>
                  <a:pt x="0" y="489"/>
                </a:moveTo>
                <a:cubicBezTo>
                  <a:pt x="9" y="366"/>
                  <a:pt x="20" y="360"/>
                  <a:pt x="64" y="249"/>
                </a:cubicBezTo>
                <a:cubicBezTo>
                  <a:pt x="76" y="218"/>
                  <a:pt x="93" y="197"/>
                  <a:pt x="112" y="169"/>
                </a:cubicBezTo>
                <a:cubicBezTo>
                  <a:pt x="117" y="161"/>
                  <a:pt x="128" y="145"/>
                  <a:pt x="128" y="145"/>
                </a:cubicBezTo>
                <a:cubicBezTo>
                  <a:pt x="133" y="153"/>
                  <a:pt x="137" y="163"/>
                  <a:pt x="144" y="169"/>
                </a:cubicBezTo>
                <a:cubicBezTo>
                  <a:pt x="158" y="182"/>
                  <a:pt x="192" y="201"/>
                  <a:pt x="192" y="201"/>
                </a:cubicBezTo>
                <a:cubicBezTo>
                  <a:pt x="250" y="162"/>
                  <a:pt x="223" y="160"/>
                  <a:pt x="272" y="185"/>
                </a:cubicBezTo>
                <a:cubicBezTo>
                  <a:pt x="288" y="182"/>
                  <a:pt x="306" y="186"/>
                  <a:pt x="320" y="177"/>
                </a:cubicBezTo>
                <a:cubicBezTo>
                  <a:pt x="335" y="167"/>
                  <a:pt x="341" y="117"/>
                  <a:pt x="344" y="105"/>
                </a:cubicBezTo>
                <a:cubicBezTo>
                  <a:pt x="357" y="47"/>
                  <a:pt x="345" y="41"/>
                  <a:pt x="392" y="17"/>
                </a:cubicBezTo>
                <a:cubicBezTo>
                  <a:pt x="427" y="0"/>
                  <a:pt x="404" y="1"/>
                  <a:pt x="424" y="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6.4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Diffusive noise/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stoch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130" y="1434427"/>
            <a:ext cx="1344310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 With threshold, reset/ stationary 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077661" y="1710327"/>
            <a:ext cx="1344604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Superthreshold vs. Subthreshold regime</a:t>
            </a:r>
            <a:endParaRPr lang="fr-FR"/>
          </a:p>
        </p:txBody>
      </p:sp>
      <p:pic>
        <p:nvPicPr>
          <p:cNvPr id="39941" name="Picture 5" descr="PSTH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7338" y="7294202"/>
            <a:ext cx="6527254" cy="375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 descr="PSTH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3360" y="7223876"/>
            <a:ext cx="6864871" cy="395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u-subthre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83379" y="3097153"/>
            <a:ext cx="6467234" cy="372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 descr="u-superthres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87318" y="3142161"/>
            <a:ext cx="6696062" cy="385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5131" y="4050771"/>
            <a:ext cx="3275771" cy="1696785"/>
            <a:chOff x="158750" y="1341438"/>
            <a:chExt cx="1644826" cy="2481466"/>
          </a:xfrm>
        </p:grpSpPr>
        <p:sp>
          <p:nvSpPr>
            <p:cNvPr id="39954" name="Line 3"/>
            <p:cNvSpPr>
              <a:spLocks noChangeShapeType="1"/>
            </p:cNvSpPr>
            <p:nvPr/>
          </p:nvSpPr>
          <p:spPr bwMode="auto">
            <a:xfrm>
              <a:off x="468313" y="32448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4"/>
            <p:cNvSpPr>
              <a:spLocks noChangeShapeType="1"/>
            </p:cNvSpPr>
            <p:nvPr/>
          </p:nvSpPr>
          <p:spPr bwMode="auto">
            <a:xfrm flipV="1">
              <a:off x="468313" y="1804988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5"/>
            <p:cNvSpPr>
              <a:spLocks noChangeShapeType="1"/>
            </p:cNvSpPr>
            <p:nvPr/>
          </p:nvSpPr>
          <p:spPr bwMode="auto">
            <a:xfrm>
              <a:off x="468313" y="2060575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6"/>
            <p:cNvSpPr>
              <a:spLocks noChangeShapeType="1"/>
            </p:cNvSpPr>
            <p:nvPr/>
          </p:nvSpPr>
          <p:spPr bwMode="auto">
            <a:xfrm flipH="1">
              <a:off x="468313" y="3213100"/>
              <a:ext cx="71437" cy="5048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Text Box 7"/>
            <p:cNvSpPr txBox="1">
              <a:spLocks noChangeArrowheads="1"/>
            </p:cNvSpPr>
            <p:nvPr/>
          </p:nvSpPr>
          <p:spPr bwMode="auto">
            <a:xfrm>
              <a:off x="158750" y="1341438"/>
              <a:ext cx="297168" cy="1417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39959" name="Text Box 8"/>
            <p:cNvSpPr txBox="1">
              <a:spLocks noChangeArrowheads="1"/>
            </p:cNvSpPr>
            <p:nvPr/>
          </p:nvSpPr>
          <p:spPr bwMode="auto">
            <a:xfrm>
              <a:off x="1057275" y="2405063"/>
              <a:ext cx="746301" cy="1417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chemeClr val="accent2"/>
                  </a:solidFill>
                </a:rPr>
                <a:t>p(u)</a:t>
              </a: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39960" name="Freeform 23"/>
            <p:cNvSpPr>
              <a:spLocks/>
            </p:cNvSpPr>
            <p:nvPr/>
          </p:nvSpPr>
          <p:spPr bwMode="auto">
            <a:xfrm>
              <a:off x="468313" y="2060575"/>
              <a:ext cx="790575" cy="1152525"/>
            </a:xfrm>
            <a:custGeom>
              <a:avLst/>
              <a:gdLst>
                <a:gd name="T0" fmla="*/ 2147483647 w 498"/>
                <a:gd name="T1" fmla="*/ 2147483647 h 680"/>
                <a:gd name="T2" fmla="*/ 2147483647 w 498"/>
                <a:gd name="T3" fmla="*/ 2147483647 h 680"/>
                <a:gd name="T4" fmla="*/ 2147483647 w 498"/>
                <a:gd name="T5" fmla="*/ 2147483647 h 680"/>
                <a:gd name="T6" fmla="*/ 0 w 498"/>
                <a:gd name="T7" fmla="*/ 0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8"/>
                <a:gd name="T13" fmla="*/ 0 h 680"/>
                <a:gd name="T14" fmla="*/ 498 w 498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8" h="680">
                  <a:moveTo>
                    <a:pt x="45" y="680"/>
                  </a:moveTo>
                  <a:cubicBezTo>
                    <a:pt x="124" y="525"/>
                    <a:pt x="204" y="370"/>
                    <a:pt x="272" y="272"/>
                  </a:cubicBezTo>
                  <a:cubicBezTo>
                    <a:pt x="340" y="174"/>
                    <a:pt x="498" y="135"/>
                    <a:pt x="453" y="90"/>
                  </a:cubicBezTo>
                  <a:cubicBezTo>
                    <a:pt x="408" y="45"/>
                    <a:pt x="75" y="15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6854574" y="4177358"/>
            <a:ext cx="3388211" cy="1392452"/>
            <a:chOff x="7132666" y="2357430"/>
            <a:chExt cx="1433848" cy="785819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7132667" y="2357430"/>
              <a:ext cx="1433847" cy="785818"/>
              <a:chOff x="468313" y="1804988"/>
              <a:chExt cx="1433847" cy="1943100"/>
            </a:xfrm>
          </p:grpSpPr>
          <p:sp>
            <p:nvSpPr>
              <p:cNvPr id="39950" name="Line 3"/>
              <p:cNvSpPr>
                <a:spLocks noChangeShapeType="1"/>
              </p:cNvSpPr>
              <p:nvPr/>
            </p:nvSpPr>
            <p:spPr bwMode="auto">
              <a:xfrm>
                <a:off x="468313" y="3244850"/>
                <a:ext cx="12239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1" name="Line 4"/>
              <p:cNvSpPr>
                <a:spLocks noChangeShapeType="1"/>
              </p:cNvSpPr>
              <p:nvPr/>
            </p:nvSpPr>
            <p:spPr bwMode="auto">
              <a:xfrm flipV="1">
                <a:off x="468313" y="1804988"/>
                <a:ext cx="0" cy="194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2" name="Text Box 6"/>
              <p:cNvSpPr txBox="1">
                <a:spLocks noChangeArrowheads="1"/>
              </p:cNvSpPr>
              <p:nvPr/>
            </p:nvSpPr>
            <p:spPr bwMode="auto">
              <a:xfrm>
                <a:off x="1273175" y="2276476"/>
                <a:ext cx="628985" cy="1352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>
                    <a:solidFill>
                      <a:schemeClr val="accent2"/>
                    </a:solidFill>
                  </a:rPr>
                  <a:t>p(u)</a:t>
                </a: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53" name="Freeform 23"/>
              <p:cNvSpPr>
                <a:spLocks/>
              </p:cNvSpPr>
              <p:nvPr/>
            </p:nvSpPr>
            <p:spPr bwMode="auto">
              <a:xfrm>
                <a:off x="468313" y="2000240"/>
                <a:ext cx="647700" cy="1008063"/>
              </a:xfrm>
              <a:custGeom>
                <a:avLst/>
                <a:gdLst>
                  <a:gd name="T0" fmla="*/ 0 w 408"/>
                  <a:gd name="T1" fmla="*/ 0 h 635"/>
                  <a:gd name="T2" fmla="*/ 2147483647 w 408"/>
                  <a:gd name="T3" fmla="*/ 2147483647 h 635"/>
                  <a:gd name="T4" fmla="*/ 2147483647 w 408"/>
                  <a:gd name="T5" fmla="*/ 2147483647 h 635"/>
                  <a:gd name="T6" fmla="*/ 2147483647 w 408"/>
                  <a:gd name="T7" fmla="*/ 2147483647 h 635"/>
                  <a:gd name="T8" fmla="*/ 0 w 408"/>
                  <a:gd name="T9" fmla="*/ 2147483647 h 6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635"/>
                  <a:gd name="T17" fmla="*/ 408 w 408"/>
                  <a:gd name="T18" fmla="*/ 635 h 6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635">
                    <a:moveTo>
                      <a:pt x="0" y="0"/>
                    </a:moveTo>
                    <a:cubicBezTo>
                      <a:pt x="11" y="64"/>
                      <a:pt x="22" y="129"/>
                      <a:pt x="90" y="182"/>
                    </a:cubicBezTo>
                    <a:cubicBezTo>
                      <a:pt x="158" y="235"/>
                      <a:pt x="408" y="273"/>
                      <a:pt x="408" y="318"/>
                    </a:cubicBezTo>
                    <a:cubicBezTo>
                      <a:pt x="408" y="363"/>
                      <a:pt x="158" y="401"/>
                      <a:pt x="90" y="454"/>
                    </a:cubicBezTo>
                    <a:cubicBezTo>
                      <a:pt x="22" y="507"/>
                      <a:pt x="11" y="571"/>
                      <a:pt x="0" y="635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9949" name="Straight Connector 24"/>
            <p:cNvCxnSpPr>
              <a:cxnSpLocks noChangeShapeType="1"/>
              <a:stCxn id="39951" idx="0"/>
            </p:cNvCxnSpPr>
            <p:nvPr/>
          </p:nvCxnSpPr>
          <p:spPr bwMode="auto">
            <a:xfrm rot="5400000" flipH="1" flipV="1">
              <a:off x="6995341" y="2994822"/>
              <a:ext cx="285752" cy="11101"/>
            </a:xfrm>
            <a:prstGeom prst="line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05598" y="5949572"/>
            <a:ext cx="4823496" cy="162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chemeClr val="accent2"/>
                </a:solidFill>
              </a:rPr>
              <a:t>Nearly Gaussian</a:t>
            </a:r>
          </a:p>
          <a:p>
            <a:r>
              <a:rPr lang="en-US" sz="4200" dirty="0" err="1">
                <a:solidFill>
                  <a:schemeClr val="accent2"/>
                </a:solidFill>
              </a:rPr>
              <a:t>subthreshold</a:t>
            </a:r>
            <a:r>
              <a:rPr lang="en-US" sz="4200" dirty="0">
                <a:solidFill>
                  <a:schemeClr val="accent2"/>
                </a:solidFill>
              </a:rPr>
              <a:t> distr</a:t>
            </a:r>
            <a:r>
              <a:rPr lang="en-US" sz="5100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Diffusive noise/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stoch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854575" y="8839200"/>
            <a:ext cx="46025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Image:</a:t>
            </a:r>
          </a:p>
          <a:p>
            <a:r>
              <a:rPr lang="en-US" sz="3200" i="1" dirty="0" smtClean="0"/>
              <a:t>Gerstner et al. (2013)</a:t>
            </a:r>
          </a:p>
          <a:p>
            <a:r>
              <a:rPr lang="en-US" sz="3200" i="1" dirty="0" smtClean="0"/>
              <a:t>Cambridge Univ. Press;</a:t>
            </a:r>
          </a:p>
          <a:p>
            <a:r>
              <a:rPr lang="en-US" sz="3200" i="1" dirty="0" smtClean="0"/>
              <a:t>See: </a:t>
            </a:r>
            <a:r>
              <a:rPr lang="en-US" sz="3200" i="1" dirty="0" err="1" smtClean="0"/>
              <a:t>Konig</a:t>
            </a:r>
            <a:r>
              <a:rPr lang="en-US" sz="3200" i="1" dirty="0" smtClean="0"/>
              <a:t> et al. (1996) 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15450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15379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311308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15453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2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(fast noise)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65099" y="2430463"/>
            <a:ext cx="6122115" cy="2565488"/>
            <a:chOff x="2688" y="1056"/>
            <a:chExt cx="2640" cy="1296"/>
          </a:xfrm>
        </p:grpSpPr>
        <p:sp>
          <p:nvSpPr>
            <p:cNvPr id="15446" name="Line 11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12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15378" name="Object 14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311307" name="Equation" r:id="rId5" imgW="139680" imgH="177480" progId="Equation.3">
                  <p:embed/>
                </p:oleObj>
              </a:graphicData>
            </a:graphic>
          </p:graphicFrame>
          <p:sp>
            <p:nvSpPr>
              <p:cNvPr id="15449" name="Line 1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15305286" y="1620309"/>
            <a:ext cx="542462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stochastic spike arrival</a:t>
            </a:r>
          </a:p>
          <a:p>
            <a:r>
              <a:rPr lang="en-US" sz="3800" dirty="0"/>
              <a:t>     (diffusive noise)</a:t>
            </a:r>
          </a:p>
        </p:txBody>
      </p:sp>
      <p:sp>
        <p:nvSpPr>
          <p:cNvPr id="15388" name="Text Box 25"/>
          <p:cNvSpPr txBox="1">
            <a:spLocks noChangeArrowheads="1"/>
          </p:cNvSpPr>
          <p:nvPr/>
        </p:nvSpPr>
        <p:spPr bwMode="auto">
          <a:xfrm>
            <a:off x="1080374" y="1755334"/>
            <a:ext cx="82560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</a:t>
            </a:r>
            <a:endParaRPr lang="en-US" sz="5100" dirty="0"/>
          </a:p>
        </p:txBody>
      </p:sp>
      <p:sp>
        <p:nvSpPr>
          <p:cNvPr id="15390" name="Text Box 27"/>
          <p:cNvSpPr txBox="1">
            <a:spLocks noChangeArrowheads="1"/>
          </p:cNvSpPr>
          <p:nvPr/>
        </p:nvSpPr>
        <p:spPr bwMode="auto">
          <a:xfrm>
            <a:off x="14765100" y="1890360"/>
            <a:ext cx="862476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C</a:t>
            </a:r>
            <a:endParaRPr lang="en-US" sz="5100" dirty="0"/>
          </a:p>
        </p:txBody>
      </p: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896874" y="3686175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94276" name="Freeform 36"/>
          <p:cNvSpPr>
            <a:spLocks/>
          </p:cNvSpPr>
          <p:nvPr/>
        </p:nvSpPr>
        <p:spPr bwMode="auto">
          <a:xfrm>
            <a:off x="14765100" y="3105591"/>
            <a:ext cx="4321493" cy="189036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427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8366348" y="7561440"/>
            <a:ext cx="1748105" cy="1687821"/>
            <a:chOff x="4896" y="2688"/>
            <a:chExt cx="466" cy="600"/>
          </a:xfrm>
        </p:grpSpPr>
        <p:sp>
          <p:nvSpPr>
            <p:cNvPr id="15440" name="Line 39"/>
            <p:cNvSpPr>
              <a:spLocks noChangeShapeType="1"/>
            </p:cNvSpPr>
            <p:nvPr/>
          </p:nvSpPr>
          <p:spPr bwMode="auto">
            <a:xfrm flipV="1">
              <a:off x="5184" y="268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Text Box 40"/>
            <p:cNvSpPr txBox="1">
              <a:spLocks noChangeArrowheads="1"/>
            </p:cNvSpPr>
            <p:nvPr/>
          </p:nvSpPr>
          <p:spPr bwMode="auto">
            <a:xfrm>
              <a:off x="4896" y="2976"/>
              <a:ext cx="46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noise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485346" y="9046722"/>
            <a:ext cx="5814508" cy="2635815"/>
            <a:chOff x="4128" y="3216"/>
            <a:chExt cx="1550" cy="937"/>
          </a:xfrm>
        </p:grpSpPr>
        <p:sp>
          <p:nvSpPr>
            <p:cNvPr id="15435" name="Line 42"/>
            <p:cNvSpPr>
              <a:spLocks noChangeShapeType="1"/>
            </p:cNvSpPr>
            <p:nvPr/>
          </p:nvSpPr>
          <p:spPr bwMode="auto">
            <a:xfrm flipH="1">
              <a:off x="4656" y="321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43"/>
            <p:cNvSpPr>
              <a:spLocks noChangeShapeType="1"/>
            </p:cNvSpPr>
            <p:nvPr/>
          </p:nvSpPr>
          <p:spPr bwMode="auto">
            <a:xfrm>
              <a:off x="5184" y="32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Text Box 44"/>
            <p:cNvSpPr txBox="1">
              <a:spLocks noChangeArrowheads="1"/>
            </p:cNvSpPr>
            <p:nvPr/>
          </p:nvSpPr>
          <p:spPr bwMode="auto">
            <a:xfrm>
              <a:off x="4128" y="3456"/>
              <a:ext cx="691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     white</a:t>
              </a:r>
            </a:p>
            <a:p>
              <a:r>
                <a:rPr lang="en-US" sz="3800" dirty="0"/>
                <a:t>(fast noise)</a:t>
              </a:r>
            </a:p>
          </p:txBody>
        </p:sp>
        <p:sp>
          <p:nvSpPr>
            <p:cNvPr id="15438" name="Text Box 45"/>
            <p:cNvSpPr txBox="1">
              <a:spLocks noChangeArrowheads="1"/>
            </p:cNvSpPr>
            <p:nvPr/>
          </p:nvSpPr>
          <p:spPr bwMode="auto">
            <a:xfrm>
              <a:off x="4936" y="3456"/>
              <a:ext cx="742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    synapse</a:t>
              </a:r>
            </a:p>
            <a:p>
              <a:r>
                <a:rPr lang="en-US" sz="3800" dirty="0"/>
                <a:t>(slow noise)</a:t>
              </a:r>
            </a:p>
          </p:txBody>
        </p:sp>
        <p:sp>
          <p:nvSpPr>
            <p:cNvPr id="15439" name="Text Box 46"/>
            <p:cNvSpPr txBox="1">
              <a:spLocks noChangeArrowheads="1"/>
            </p:cNvSpPr>
            <p:nvPr/>
          </p:nvSpPr>
          <p:spPr bwMode="auto">
            <a:xfrm>
              <a:off x="4214" y="3912"/>
              <a:ext cx="11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(Brunel et al., 2001)</a:t>
              </a:r>
            </a:p>
          </p:txBody>
        </p:sp>
      </p:grpSp>
      <p:graphicFrame>
        <p:nvGraphicFramePr>
          <p:cNvPr id="394287" name="Object 47"/>
          <p:cNvGraphicFramePr>
            <a:graphicFrameLocks noChangeAspect="1"/>
          </p:cNvGraphicFramePr>
          <p:nvPr/>
        </p:nvGraphicFramePr>
        <p:xfrm>
          <a:off x="0" y="9046722"/>
          <a:ext cx="7491339" cy="2219486"/>
        </p:xfrm>
        <a:graphic>
          <a:graphicData uri="http://schemas.openxmlformats.org/presentationml/2006/ole">
            <p:oleObj spid="_x0000_s311298" name="Equation" r:id="rId6" imgW="1473120" imgH="520560" progId="Equation.3">
              <p:embed/>
            </p:oleObj>
          </a:graphicData>
        </a:graphic>
      </p:graphicFrame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14945163" y="9991898"/>
            <a:ext cx="5878280" cy="1330565"/>
            <a:chOff x="2256" y="3552"/>
            <a:chExt cx="1567" cy="473"/>
          </a:xfrm>
        </p:grpSpPr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2256" y="3552"/>
              <a:ext cx="672" cy="384"/>
              <a:chOff x="2256" y="3456"/>
              <a:chExt cx="792" cy="380"/>
            </a:xfrm>
          </p:grpSpPr>
          <p:graphicFrame>
            <p:nvGraphicFramePr>
              <p:cNvPr id="15376" name="Object 50"/>
              <p:cNvGraphicFramePr>
                <a:graphicFrameLocks noChangeAspect="1"/>
              </p:cNvGraphicFramePr>
              <p:nvPr/>
            </p:nvGraphicFramePr>
            <p:xfrm>
              <a:off x="2256" y="3456"/>
              <a:ext cx="792" cy="380"/>
            </p:xfrm>
            <a:graphic>
              <a:graphicData uri="http://schemas.openxmlformats.org/presentationml/2006/ole">
                <p:oleObj spid="_x0000_s311306" name="Equation" r:id="rId7" imgW="533160" imgH="228600" progId="Equation.3">
                  <p:embed/>
                </p:oleObj>
              </a:graphicData>
            </a:graphic>
          </p:graphicFrame>
          <p:sp>
            <p:nvSpPr>
              <p:cNvPr id="15434" name="Line 51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33" name="Text Box 52"/>
            <p:cNvSpPr txBox="1">
              <a:spLocks noChangeArrowheads="1"/>
            </p:cNvSpPr>
            <p:nvPr/>
          </p:nvSpPr>
          <p:spPr bwMode="auto">
            <a:xfrm>
              <a:off x="2966" y="3576"/>
              <a:ext cx="857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: first passage</a:t>
              </a:r>
            </a:p>
            <a:p>
              <a:r>
                <a:rPr lang="en-US" sz="3800" dirty="0"/>
                <a:t>time problem</a:t>
              </a:r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080373" y="8371593"/>
            <a:ext cx="3391171" cy="1080206"/>
            <a:chOff x="336" y="2928"/>
            <a:chExt cx="904" cy="384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336" y="2928"/>
              <a:ext cx="672" cy="384"/>
              <a:chOff x="2256" y="3456"/>
              <a:chExt cx="792" cy="380"/>
            </a:xfrm>
          </p:grpSpPr>
          <p:graphicFrame>
            <p:nvGraphicFramePr>
              <p:cNvPr id="15375" name="Object 55"/>
              <p:cNvGraphicFramePr>
                <a:graphicFrameLocks noChangeAspect="1"/>
              </p:cNvGraphicFramePr>
              <p:nvPr/>
            </p:nvGraphicFramePr>
            <p:xfrm>
              <a:off x="2256" y="3456"/>
              <a:ext cx="792" cy="380"/>
            </p:xfrm>
            <a:graphic>
              <a:graphicData uri="http://schemas.openxmlformats.org/presentationml/2006/ole">
                <p:oleObj spid="_x0000_s311305" name="Equation" r:id="rId8" imgW="533160" imgH="228600" progId="Equation.3">
                  <p:embed/>
                </p:oleObj>
              </a:graphicData>
            </a:graphic>
          </p:graphicFrame>
          <p:sp>
            <p:nvSpPr>
              <p:cNvPr id="15431" name="Line 56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5374" name="Object 57"/>
            <p:cNvGraphicFramePr>
              <a:graphicFrameLocks noChangeAspect="1"/>
            </p:cNvGraphicFramePr>
            <p:nvPr/>
          </p:nvGraphicFramePr>
          <p:xfrm>
            <a:off x="1008" y="3072"/>
            <a:ext cx="232" cy="185"/>
          </p:xfrm>
          <a:graphic>
            <a:graphicData uri="http://schemas.openxmlformats.org/presentationml/2006/ole">
              <p:oleObj spid="_x0000_s311304" name="Equation" r:id="rId9" imgW="126720" imgH="101520" progId="Equation.3">
                <p:embed/>
              </p:oleObj>
            </a:graphicData>
          </a:graphic>
        </p:graphicFrame>
      </p:grp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540186" y="7696465"/>
            <a:ext cx="4727316" cy="84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Interval </a:t>
            </a:r>
            <a:r>
              <a:rPr lang="en-US" sz="4200" dirty="0">
                <a:solidFill>
                  <a:srgbClr val="FF0000"/>
                </a:solidFill>
              </a:rPr>
              <a:t>distribution</a:t>
            </a:r>
            <a:endParaRPr lang="en-US" sz="3800" dirty="0"/>
          </a:p>
        </p:txBody>
      </p:sp>
      <p:graphicFrame>
        <p:nvGraphicFramePr>
          <p:cNvPr id="15363" name="Object 59"/>
          <p:cNvGraphicFramePr>
            <a:graphicFrameLocks noChangeAspect="1"/>
          </p:cNvGraphicFramePr>
          <p:nvPr/>
        </p:nvGraphicFramePr>
        <p:xfrm>
          <a:off x="540186" y="4995951"/>
          <a:ext cx="870301" cy="936742"/>
        </p:xfrm>
        <a:graphic>
          <a:graphicData uri="http://schemas.openxmlformats.org/presentationml/2006/ole">
            <p:oleObj spid="_x0000_s311299" name="Equation" r:id="rId10" imgW="139680" imgH="203040" progId="Equation.3">
              <p:embed/>
            </p:oleObj>
          </a:graphicData>
        </a:graphic>
      </p:graphicFrame>
      <p:graphicFrame>
        <p:nvGraphicFramePr>
          <p:cNvPr id="15365" name="Object 61"/>
          <p:cNvGraphicFramePr>
            <a:graphicFrameLocks noChangeAspect="1"/>
          </p:cNvGraphicFramePr>
          <p:nvPr/>
        </p:nvGraphicFramePr>
        <p:xfrm>
          <a:off x="14585037" y="4995951"/>
          <a:ext cx="870301" cy="936742"/>
        </p:xfrm>
        <a:graphic>
          <a:graphicData uri="http://schemas.openxmlformats.org/presentationml/2006/ole">
            <p:oleObj spid="_x0000_s311300" name="Equation" r:id="rId11" imgW="139680" imgH="203040" progId="Equation.3">
              <p:embed/>
            </p:oleObj>
          </a:graphicData>
        </a:graphic>
      </p:graphicFrame>
      <p:sp>
        <p:nvSpPr>
          <p:cNvPr id="39430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2520871" y="10802054"/>
            <a:ext cx="4681617" cy="1150532"/>
            <a:chOff x="672" y="3792"/>
            <a:chExt cx="1248" cy="409"/>
          </a:xfrm>
        </p:grpSpPr>
        <p:sp>
          <p:nvSpPr>
            <p:cNvPr id="15427" name="Freeform 64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3 w 720"/>
                <a:gd name="T3" fmla="*/ 19 h 288"/>
                <a:gd name="T4" fmla="*/ 117 w 720"/>
                <a:gd name="T5" fmla="*/ 19 h 288"/>
                <a:gd name="T6" fmla="*/ 305 w 720"/>
                <a:gd name="T7" fmla="*/ 19 h 288"/>
                <a:gd name="T8" fmla="*/ 352 w 720"/>
                <a:gd name="T9" fmla="*/ 3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8" name="Freeform 65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21 h 336"/>
                <a:gd name="T2" fmla="*/ 67 w 672"/>
                <a:gd name="T3" fmla="*/ 9 h 336"/>
                <a:gd name="T4" fmla="*/ 132 w 672"/>
                <a:gd name="T5" fmla="*/ 9 h 336"/>
                <a:gd name="T6" fmla="*/ 397 w 672"/>
                <a:gd name="T7" fmla="*/ 9 h 336"/>
                <a:gd name="T8" fmla="*/ 464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Text Box 66"/>
            <p:cNvSpPr txBox="1">
              <a:spLocks noChangeArrowheads="1"/>
            </p:cNvSpPr>
            <p:nvPr/>
          </p:nvSpPr>
          <p:spPr bwMode="auto">
            <a:xfrm>
              <a:off x="758" y="3960"/>
              <a:ext cx="101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0" y="10126930"/>
            <a:ext cx="1755607" cy="1803156"/>
            <a:chOff x="0" y="3744"/>
            <a:chExt cx="468" cy="641"/>
          </a:xfrm>
        </p:grpSpPr>
        <p:sp>
          <p:nvSpPr>
            <p:cNvPr id="15425" name="Line 68"/>
            <p:cNvSpPr>
              <a:spLocks noChangeShapeType="1"/>
            </p:cNvSpPr>
            <p:nvPr/>
          </p:nvSpPr>
          <p:spPr bwMode="auto">
            <a:xfrm flipV="1">
              <a:off x="240" y="3744"/>
              <a:ext cx="48" cy="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Text Box 69"/>
            <p:cNvSpPr txBox="1">
              <a:spLocks noChangeArrowheads="1"/>
            </p:cNvSpPr>
            <p:nvPr/>
          </p:nvSpPr>
          <p:spPr bwMode="auto">
            <a:xfrm>
              <a:off x="0" y="3936"/>
              <a:ext cx="468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</a:p>
            <a:p>
              <a:r>
                <a:rPr lang="en-US" sz="3800" dirty="0">
                  <a:solidFill>
                    <a:srgbClr val="006600"/>
                  </a:solidFill>
                </a:rPr>
                <a:t> rate</a:t>
              </a: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15424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73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311303" name="Equation" r:id="rId12" imgW="304560" imgH="203040" progId="Equation.3">
                <p:embed/>
              </p:oleObj>
            </a:graphicData>
          </a:graphic>
        </p:graphicFrame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682736" y="5873619"/>
            <a:ext cx="5945805" cy="1459966"/>
            <a:chOff x="182" y="2088"/>
            <a:chExt cx="1585" cy="519"/>
          </a:xfrm>
        </p:grpSpPr>
        <p:graphicFrame>
          <p:nvGraphicFramePr>
            <p:cNvPr id="15372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311302" name="Equation" r:id="rId13" imgW="1130040" imgH="203040" progId="Equation.3">
                <p:embed/>
              </p:oleObj>
            </a:graphicData>
          </a:graphic>
        </p:graphicFrame>
        <p:sp>
          <p:nvSpPr>
            <p:cNvPr id="15423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727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14404976" y="5806106"/>
            <a:ext cx="6249659" cy="2211046"/>
            <a:chOff x="3840" y="2064"/>
            <a:chExt cx="1666" cy="786"/>
          </a:xfrm>
        </p:grpSpPr>
        <p:graphicFrame>
          <p:nvGraphicFramePr>
            <p:cNvPr id="15367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311301" name="Equation" r:id="rId14" imgW="1498320" imgH="419040" progId="Equation.3">
                <p:embed/>
              </p:oleObj>
            </a:graphicData>
          </a:graphic>
        </p:graphicFrame>
        <p:sp>
          <p:nvSpPr>
            <p:cNvPr id="15418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  <p:sp>
        <p:nvSpPr>
          <p:cNvPr id="9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Comparison of Noise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590547" y="5109682"/>
            <a:ext cx="5513048" cy="623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 input:</a:t>
            </a:r>
          </a:p>
          <a:p>
            <a:pPr>
              <a:buFontTx/>
              <a:buChar char="-"/>
            </a:pPr>
            <a:r>
              <a:rPr lang="en-US" dirty="0" smtClean="0"/>
              <a:t>Mean ISI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Mean firing rate</a:t>
            </a:r>
            <a:endParaRPr lang="en-US" dirty="0"/>
          </a:p>
        </p:txBody>
      </p:sp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13032" y="7881320"/>
            <a:ext cx="84010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Freeform 72"/>
          <p:cNvSpPr/>
          <p:nvPr/>
        </p:nvSpPr>
        <p:spPr>
          <a:xfrm>
            <a:off x="895350" y="3686175"/>
            <a:ext cx="4372152" cy="1266825"/>
          </a:xfrm>
          <a:custGeom>
            <a:avLst/>
            <a:gdLst>
              <a:gd name="connsiteX0" fmla="*/ 0 w 5048250"/>
              <a:gd name="connsiteY0" fmla="*/ 1266825 h 1266825"/>
              <a:gd name="connsiteX1" fmla="*/ 895350 w 5048250"/>
              <a:gd name="connsiteY1" fmla="*/ 409575 h 1266825"/>
              <a:gd name="connsiteX2" fmla="*/ 2800350 w 5048250"/>
              <a:gd name="connsiteY2" fmla="*/ 66675 h 1266825"/>
              <a:gd name="connsiteX3" fmla="*/ 5048250 w 5048250"/>
              <a:gd name="connsiteY3" fmla="*/ 952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0" h="1266825">
                <a:moveTo>
                  <a:pt x="0" y="1266825"/>
                </a:moveTo>
                <a:cubicBezTo>
                  <a:pt x="214312" y="938212"/>
                  <a:pt x="428625" y="609600"/>
                  <a:pt x="895350" y="409575"/>
                </a:cubicBezTo>
                <a:cubicBezTo>
                  <a:pt x="1362075" y="209550"/>
                  <a:pt x="2108200" y="133350"/>
                  <a:pt x="2800350" y="66675"/>
                </a:cubicBezTo>
                <a:cubicBezTo>
                  <a:pt x="3492500" y="0"/>
                  <a:pt x="4270375" y="4762"/>
                  <a:pt x="5048250" y="95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4765100" y="3594100"/>
            <a:ext cx="4372152" cy="1266825"/>
          </a:xfrm>
          <a:custGeom>
            <a:avLst/>
            <a:gdLst>
              <a:gd name="connsiteX0" fmla="*/ 0 w 5048250"/>
              <a:gd name="connsiteY0" fmla="*/ 1266825 h 1266825"/>
              <a:gd name="connsiteX1" fmla="*/ 895350 w 5048250"/>
              <a:gd name="connsiteY1" fmla="*/ 409575 h 1266825"/>
              <a:gd name="connsiteX2" fmla="*/ 2800350 w 5048250"/>
              <a:gd name="connsiteY2" fmla="*/ 66675 h 1266825"/>
              <a:gd name="connsiteX3" fmla="*/ 5048250 w 5048250"/>
              <a:gd name="connsiteY3" fmla="*/ 952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0" h="1266825">
                <a:moveTo>
                  <a:pt x="0" y="1266825"/>
                </a:moveTo>
                <a:cubicBezTo>
                  <a:pt x="214312" y="938212"/>
                  <a:pt x="428625" y="609600"/>
                  <a:pt x="895350" y="409575"/>
                </a:cubicBezTo>
                <a:cubicBezTo>
                  <a:pt x="1362075" y="209550"/>
                  <a:pt x="2108200" y="133350"/>
                  <a:pt x="2800350" y="66675"/>
                </a:cubicBezTo>
                <a:cubicBezTo>
                  <a:pt x="3492500" y="0"/>
                  <a:pt x="4270375" y="4762"/>
                  <a:pt x="5048250" y="95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8013032" y="1890360"/>
            <a:ext cx="0" cy="10038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90547" y="967202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Siegert</a:t>
            </a:r>
            <a:r>
              <a:rPr lang="en-US" sz="3600" i="1" dirty="0" smtClean="0"/>
              <a:t> 1951</a:t>
            </a:r>
            <a:endParaRPr lang="en-US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76" grpId="0" animBg="1"/>
      <p:bldP spid="394277" grpId="0" animBg="1"/>
      <p:bldP spid="394298" grpId="0" animBg="1" autoUpdateAnimBg="0"/>
      <p:bldP spid="3943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3111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3080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38598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3114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3" name="Text Box 9"/>
          <p:cNvSpPr txBox="1">
            <a:spLocks noChangeArrowheads="1"/>
          </p:cNvSpPr>
          <p:nvPr/>
        </p:nvSpPr>
        <p:spPr bwMode="auto">
          <a:xfrm>
            <a:off x="913279" y="1073161"/>
            <a:ext cx="4477247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</a:t>
            </a:r>
            <a:r>
              <a:rPr lang="en-US" sz="3800" dirty="0" smtClean="0"/>
              <a:t>process,</a:t>
            </a:r>
          </a:p>
          <a:p>
            <a:r>
              <a:rPr lang="en-US" sz="3800" dirty="0" smtClean="0"/>
              <a:t>stochastic intensity</a:t>
            </a:r>
            <a:endParaRPr lang="en-US" sz="3800" dirty="0"/>
          </a:p>
          <a:p>
            <a:r>
              <a:rPr lang="en-US" sz="3800" dirty="0"/>
              <a:t>   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65099" y="2430463"/>
            <a:ext cx="6122115" cy="2565488"/>
            <a:chOff x="2688" y="1056"/>
            <a:chExt cx="2640" cy="1296"/>
          </a:xfrm>
        </p:grpSpPr>
        <p:sp>
          <p:nvSpPr>
            <p:cNvPr id="3107" name="Line 11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12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3079" name="Object 14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38597" name="Equation" r:id="rId5" imgW="139680" imgH="177480" progId="Equation.3">
                  <p:embed/>
                </p:oleObj>
              </a:graphicData>
            </a:graphic>
          </p:graphicFrame>
          <p:sp>
            <p:nvSpPr>
              <p:cNvPr id="3110" name="Line 1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5" name="Text Box 23"/>
          <p:cNvSpPr txBox="1">
            <a:spLocks noChangeArrowheads="1"/>
          </p:cNvSpPr>
          <p:nvPr/>
        </p:nvSpPr>
        <p:spPr bwMode="auto">
          <a:xfrm>
            <a:off x="15305286" y="1620309"/>
            <a:ext cx="542462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stochastic spike arrival</a:t>
            </a:r>
          </a:p>
          <a:p>
            <a:r>
              <a:rPr lang="en-US" sz="3800" dirty="0"/>
              <a:t>     (diffusive noise)</a:t>
            </a:r>
          </a:p>
        </p:txBody>
      </p:sp>
      <p:sp>
        <p:nvSpPr>
          <p:cNvPr id="3086" name="Text Box 24"/>
          <p:cNvSpPr txBox="1">
            <a:spLocks noChangeArrowheads="1"/>
          </p:cNvSpPr>
          <p:nvPr/>
        </p:nvSpPr>
        <p:spPr bwMode="auto">
          <a:xfrm>
            <a:off x="8102798" y="405078"/>
            <a:ext cx="5676293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Noise models</a:t>
            </a:r>
            <a:endParaRPr lang="en-US" sz="3800" dirty="0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>
            <a:off x="9442012" y="1755334"/>
            <a:ext cx="0" cy="1039697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0" name="Freeform 30"/>
          <p:cNvSpPr>
            <a:spLocks/>
          </p:cNvSpPr>
          <p:nvPr/>
        </p:nvSpPr>
        <p:spPr bwMode="auto">
          <a:xfrm>
            <a:off x="900311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1" name="Freeform 32"/>
          <p:cNvSpPr>
            <a:spLocks/>
          </p:cNvSpPr>
          <p:nvPr/>
        </p:nvSpPr>
        <p:spPr bwMode="auto">
          <a:xfrm>
            <a:off x="14765100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2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02114" name="Freeform 34"/>
          <p:cNvSpPr>
            <a:spLocks/>
          </p:cNvSpPr>
          <p:nvPr/>
        </p:nvSpPr>
        <p:spPr bwMode="auto">
          <a:xfrm>
            <a:off x="14765100" y="2970565"/>
            <a:ext cx="5942052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2115" name="Freeform 35"/>
          <p:cNvSpPr>
            <a:spLocks/>
          </p:cNvSpPr>
          <p:nvPr/>
        </p:nvSpPr>
        <p:spPr bwMode="auto">
          <a:xfrm>
            <a:off x="14765100" y="2970565"/>
            <a:ext cx="3601244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2116" name="Freeform 36"/>
          <p:cNvSpPr>
            <a:spLocks/>
          </p:cNvSpPr>
          <p:nvPr/>
        </p:nvSpPr>
        <p:spPr bwMode="auto">
          <a:xfrm>
            <a:off x="14765100" y="3105591"/>
            <a:ext cx="4321493" cy="189036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211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214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3106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8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38596" name="Equation" r:id="rId6" imgW="304560" imgH="203040" progId="Equation.3">
                <p:embed/>
              </p:oleObj>
            </a:graphicData>
          </a:graphic>
        </p:graphicFrame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82737" y="5873619"/>
            <a:ext cx="4707790" cy="1459966"/>
            <a:chOff x="182" y="2088"/>
            <a:chExt cx="1585" cy="519"/>
          </a:xfrm>
        </p:grpSpPr>
        <p:graphicFrame>
          <p:nvGraphicFramePr>
            <p:cNvPr id="3077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38595" name="Equation" r:id="rId7" imgW="1130040" imgH="203040" progId="Equation.3">
                <p:embed/>
              </p:oleObj>
            </a:graphicData>
          </a:graphic>
        </p:graphicFrame>
        <p:sp>
          <p:nvSpPr>
            <p:cNvPr id="3105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932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4404976" y="5806106"/>
            <a:ext cx="6249659" cy="2211046"/>
            <a:chOff x="3840" y="2064"/>
            <a:chExt cx="1666" cy="786"/>
          </a:xfrm>
        </p:grpSpPr>
        <p:graphicFrame>
          <p:nvGraphicFramePr>
            <p:cNvPr id="3076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238594" name="Equation" r:id="rId8" imgW="1498320" imgH="419040" progId="Equation.3">
                <p:embed/>
              </p:oleObj>
            </a:graphicData>
          </a:graphic>
        </p:graphicFrame>
        <p:sp>
          <p:nvSpPr>
            <p:cNvPr id="3104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736273" y="8169552"/>
            <a:ext cx="11371763" cy="194912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Relation between the two models:</a:t>
            </a:r>
          </a:p>
          <a:p>
            <a:r>
              <a:rPr lang="en-US" dirty="0"/>
              <a:t>  later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410487" y="8169552"/>
            <a:ext cx="4985400" cy="19491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Now:</a:t>
            </a:r>
          </a:p>
          <a:p>
            <a:r>
              <a:rPr lang="en-US" dirty="0" smtClean="0"/>
              <a:t>Escape noise!</a:t>
            </a:r>
            <a:endParaRPr lang="en-US" dirty="0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60413" y="4970463"/>
          <a:ext cx="398462" cy="717550"/>
        </p:xfrm>
        <a:graphic>
          <a:graphicData uri="http://schemas.openxmlformats.org/presentationml/2006/ole">
            <p:oleObj spid="_x0000_s238599" name="Equation" r:id="rId9" imgW="101520" imgH="20304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4565869" y="4995951"/>
          <a:ext cx="398462" cy="717550"/>
        </p:xfrm>
        <a:graphic>
          <a:graphicData uri="http://schemas.openxmlformats.org/presentationml/2006/ole">
            <p:oleObj spid="_x0000_s238600" name="Equation" r:id="rId10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  <p:bldP spid="302114" grpId="0" animBg="1"/>
      <p:bldP spid="302115" grpId="0" animBg="1"/>
      <p:bldP spid="302116" grpId="0" animBg="1"/>
      <p:bldP spid="302117" grpId="0" animBg="1"/>
      <p:bldP spid="302142" grpId="0" autoUpdateAnimBg="0"/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Comparison of Noise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03846" y="1962150"/>
            <a:ext cx="8178264" cy="750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Diffusive noise</a:t>
            </a:r>
          </a:p>
          <a:p>
            <a:r>
              <a:rPr lang="en-US" dirty="0" smtClean="0"/>
              <a:t>    </a:t>
            </a:r>
            <a:r>
              <a:rPr lang="en-US" sz="4400" dirty="0" smtClean="0"/>
              <a:t>- distribution of potential</a:t>
            </a:r>
          </a:p>
          <a:p>
            <a:r>
              <a:rPr lang="en-US" sz="4400" dirty="0" smtClean="0"/>
              <a:t>     - mean </a:t>
            </a:r>
            <a:r>
              <a:rPr lang="en-US" sz="4400" dirty="0" err="1" smtClean="0"/>
              <a:t>interspike</a:t>
            </a:r>
            <a:r>
              <a:rPr lang="en-US" sz="4400" dirty="0" smtClean="0"/>
              <a:t> interval</a:t>
            </a:r>
          </a:p>
          <a:p>
            <a:r>
              <a:rPr lang="en-US" sz="4400" dirty="0" smtClean="0"/>
              <a:t> FOR CONSTANT INPUT</a:t>
            </a:r>
          </a:p>
          <a:p>
            <a:endParaRPr lang="en-US" sz="4400" dirty="0" smtClean="0"/>
          </a:p>
          <a:p>
            <a:r>
              <a:rPr lang="en-US" sz="4400" dirty="0" smtClean="0"/>
              <a:t>   - time dependent-case difficult</a:t>
            </a:r>
          </a:p>
          <a:p>
            <a:endParaRPr lang="en-US" sz="4400" dirty="0" smtClean="0"/>
          </a:p>
          <a:p>
            <a:r>
              <a:rPr lang="en-US" sz="6000" b="1" dirty="0" smtClean="0"/>
              <a:t>Escape noise</a:t>
            </a:r>
            <a:endParaRPr lang="en-US" sz="4400" dirty="0" smtClean="0"/>
          </a:p>
          <a:p>
            <a:r>
              <a:rPr lang="en-US" sz="4400" dirty="0" smtClean="0"/>
              <a:t>     - time-dependent interval </a:t>
            </a:r>
          </a:p>
          <a:p>
            <a:r>
              <a:rPr lang="en-US" sz="4400" dirty="0" smtClean="0"/>
              <a:t>       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6399" name="Line 3"/>
          <p:cNvSpPr>
            <a:spLocks noChangeShapeType="1"/>
          </p:cNvSpPr>
          <p:nvPr/>
        </p:nvSpPr>
        <p:spPr bwMode="auto">
          <a:xfrm>
            <a:off x="7382550" y="7831491"/>
            <a:ext cx="122442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400" name="Line 4"/>
          <p:cNvSpPr>
            <a:spLocks noChangeShapeType="1"/>
          </p:cNvSpPr>
          <p:nvPr/>
        </p:nvSpPr>
        <p:spPr bwMode="auto">
          <a:xfrm flipV="1">
            <a:off x="7382550" y="3645694"/>
            <a:ext cx="0" cy="4185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5942053" y="4320822"/>
          <a:ext cx="1234177" cy="1083020"/>
        </p:xfrm>
        <a:graphic>
          <a:graphicData uri="http://schemas.openxmlformats.org/presentationml/2006/ole">
            <p:oleObj spid="_x0000_s312322" name="Equation" r:id="rId4" imgW="139680" imgH="177480" progId="Equation.3">
              <p:embed/>
            </p:oleObj>
          </a:graphicData>
        </a:graphic>
      </p:graphicFrame>
      <p:sp>
        <p:nvSpPr>
          <p:cNvPr id="16401" name="Line 6"/>
          <p:cNvSpPr>
            <a:spLocks noChangeShapeType="1"/>
          </p:cNvSpPr>
          <p:nvPr/>
        </p:nvSpPr>
        <p:spPr bwMode="auto">
          <a:xfrm>
            <a:off x="7382551" y="4886243"/>
            <a:ext cx="102410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402" name="Text Box 7"/>
          <p:cNvSpPr txBox="1">
            <a:spLocks noChangeArrowheads="1"/>
          </p:cNvSpPr>
          <p:nvPr/>
        </p:nvSpPr>
        <p:spPr bwMode="auto">
          <a:xfrm>
            <a:off x="1800622" y="5671080"/>
            <a:ext cx="542462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stochastic spike arrival</a:t>
            </a:r>
          </a:p>
          <a:p>
            <a:r>
              <a:rPr lang="en-US" sz="3800" dirty="0"/>
              <a:t>     (diffusive noise)</a:t>
            </a:r>
          </a:p>
        </p:txBody>
      </p:sp>
      <p:sp>
        <p:nvSpPr>
          <p:cNvPr id="16403" name="Text Box 8"/>
          <p:cNvSpPr txBox="1">
            <a:spLocks noChangeArrowheads="1"/>
          </p:cNvSpPr>
          <p:nvPr/>
        </p:nvSpPr>
        <p:spPr bwMode="auto">
          <a:xfrm>
            <a:off x="540188" y="405078"/>
            <a:ext cx="19869538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Noise models: from diffusive noise to escape rates</a:t>
            </a:r>
            <a:endParaRPr lang="en-US" sz="3800" dirty="0"/>
          </a:p>
        </p:txBody>
      </p:sp>
      <p:sp>
        <p:nvSpPr>
          <p:cNvPr id="16404" name="Freeform 9"/>
          <p:cNvSpPr>
            <a:spLocks/>
          </p:cNvSpPr>
          <p:nvPr/>
        </p:nvSpPr>
        <p:spPr bwMode="auto">
          <a:xfrm>
            <a:off x="7382550" y="6211182"/>
            <a:ext cx="6662301" cy="270051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6387" name="Object 10"/>
          <p:cNvGraphicFramePr>
            <a:graphicFrameLocks noChangeAspect="1"/>
          </p:cNvGraphicFramePr>
          <p:nvPr/>
        </p:nvGraphicFramePr>
        <p:xfrm>
          <a:off x="540188" y="9316774"/>
          <a:ext cx="6564767" cy="950806"/>
        </p:xfrm>
        <a:graphic>
          <a:graphicData uri="http://schemas.openxmlformats.org/presentationml/2006/ole">
            <p:oleObj spid="_x0000_s312323" name="Equation" r:id="rId5" imgW="1180800" imgH="228600" progId="Equation.3">
              <p:embed/>
            </p:oleObj>
          </a:graphicData>
        </a:graphic>
      </p:graphicFrame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2880996" y="8506619"/>
            <a:ext cx="2933556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escape</a:t>
            </a:r>
            <a:r>
              <a:rPr lang="en-US" sz="3800" dirty="0"/>
              <a:t> </a:t>
            </a:r>
            <a:r>
              <a:rPr lang="en-US" sz="3800" dirty="0">
                <a:solidFill>
                  <a:srgbClr val="006600"/>
                </a:solidFill>
              </a:rPr>
              <a:t>rate</a:t>
            </a:r>
            <a:endParaRPr lang="en-US" sz="3800" dirty="0"/>
          </a:p>
        </p:txBody>
      </p:sp>
      <p:sp>
        <p:nvSpPr>
          <p:cNvPr id="16406" name="Text Box 12"/>
          <p:cNvSpPr txBox="1">
            <a:spLocks noChangeArrowheads="1"/>
          </p:cNvSpPr>
          <p:nvPr/>
        </p:nvSpPr>
        <p:spPr bwMode="auto">
          <a:xfrm>
            <a:off x="3061059" y="3510668"/>
            <a:ext cx="3937036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noisy integration</a:t>
            </a:r>
          </a:p>
        </p:txBody>
      </p:sp>
      <p:sp>
        <p:nvSpPr>
          <p:cNvPr id="320525" name="Freeform 13"/>
          <p:cNvSpPr>
            <a:spLocks/>
          </p:cNvSpPr>
          <p:nvPr/>
        </p:nvSpPr>
        <p:spPr bwMode="auto">
          <a:xfrm>
            <a:off x="7412561" y="5586689"/>
            <a:ext cx="6673556" cy="703259"/>
          </a:xfrm>
          <a:custGeom>
            <a:avLst/>
            <a:gdLst>
              <a:gd name="T0" fmla="*/ 0 w 1779"/>
              <a:gd name="T1" fmla="*/ 2147483647 h 250"/>
              <a:gd name="T2" fmla="*/ 2147483647 w 1779"/>
              <a:gd name="T3" fmla="*/ 2147483647 h 250"/>
              <a:gd name="T4" fmla="*/ 2147483647 w 1779"/>
              <a:gd name="T5" fmla="*/ 2147483647 h 250"/>
              <a:gd name="T6" fmla="*/ 2147483647 w 1779"/>
              <a:gd name="T7" fmla="*/ 2147483647 h 250"/>
              <a:gd name="T8" fmla="*/ 2147483647 w 1779"/>
              <a:gd name="T9" fmla="*/ 2147483647 h 250"/>
              <a:gd name="T10" fmla="*/ 2147483647 w 1779"/>
              <a:gd name="T11" fmla="*/ 2147483647 h 250"/>
              <a:gd name="T12" fmla="*/ 2147483647 w 1779"/>
              <a:gd name="T13" fmla="*/ 2147483647 h 250"/>
              <a:gd name="T14" fmla="*/ 2147483647 w 1779"/>
              <a:gd name="T15" fmla="*/ 2147483647 h 250"/>
              <a:gd name="T16" fmla="*/ 2147483647 w 1779"/>
              <a:gd name="T17" fmla="*/ 2147483647 h 250"/>
              <a:gd name="T18" fmla="*/ 2147483647 w 1779"/>
              <a:gd name="T19" fmla="*/ 2147483647 h 250"/>
              <a:gd name="T20" fmla="*/ 2147483647 w 1779"/>
              <a:gd name="T21" fmla="*/ 2147483647 h 250"/>
              <a:gd name="T22" fmla="*/ 2147483647 w 1779"/>
              <a:gd name="T23" fmla="*/ 2147483647 h 250"/>
              <a:gd name="T24" fmla="*/ 2147483647 w 1779"/>
              <a:gd name="T25" fmla="*/ 2147483647 h 250"/>
              <a:gd name="T26" fmla="*/ 2147483647 w 1779"/>
              <a:gd name="T27" fmla="*/ 2147483647 h 250"/>
              <a:gd name="T28" fmla="*/ 2147483647 w 1779"/>
              <a:gd name="T29" fmla="*/ 2147483647 h 250"/>
              <a:gd name="T30" fmla="*/ 2147483647 w 1779"/>
              <a:gd name="T31" fmla="*/ 2147483647 h 250"/>
              <a:gd name="T32" fmla="*/ 2147483647 w 1779"/>
              <a:gd name="T33" fmla="*/ 2147483647 h 250"/>
              <a:gd name="T34" fmla="*/ 2147483647 w 1779"/>
              <a:gd name="T35" fmla="*/ 2147483647 h 250"/>
              <a:gd name="T36" fmla="*/ 2147483647 w 1779"/>
              <a:gd name="T37" fmla="*/ 2147483647 h 250"/>
              <a:gd name="T38" fmla="*/ 2147483647 w 1779"/>
              <a:gd name="T39" fmla="*/ 2147483647 h 250"/>
              <a:gd name="T40" fmla="*/ 2147483647 w 1779"/>
              <a:gd name="T41" fmla="*/ 2147483647 h 250"/>
              <a:gd name="T42" fmla="*/ 2147483647 w 1779"/>
              <a:gd name="T43" fmla="*/ 2147483647 h 250"/>
              <a:gd name="T44" fmla="*/ 2147483647 w 1779"/>
              <a:gd name="T45" fmla="*/ 2147483647 h 250"/>
              <a:gd name="T46" fmla="*/ 2147483647 w 1779"/>
              <a:gd name="T47" fmla="*/ 0 h 250"/>
              <a:gd name="T48" fmla="*/ 2147483647 w 1779"/>
              <a:gd name="T49" fmla="*/ 2147483647 h 250"/>
              <a:gd name="T50" fmla="*/ 2147483647 w 1779"/>
              <a:gd name="T51" fmla="*/ 2147483647 h 250"/>
              <a:gd name="T52" fmla="*/ 2147483647 w 1779"/>
              <a:gd name="T53" fmla="*/ 2147483647 h 250"/>
              <a:gd name="T54" fmla="*/ 2147483647 w 1779"/>
              <a:gd name="T55" fmla="*/ 2147483647 h 250"/>
              <a:gd name="T56" fmla="*/ 2147483647 w 1779"/>
              <a:gd name="T57" fmla="*/ 2147483647 h 250"/>
              <a:gd name="T58" fmla="*/ 2147483647 w 1779"/>
              <a:gd name="T59" fmla="*/ 2147483647 h 250"/>
              <a:gd name="T60" fmla="*/ 2147483647 w 1779"/>
              <a:gd name="T61" fmla="*/ 2147483647 h 250"/>
              <a:gd name="T62" fmla="*/ 2147483647 w 1779"/>
              <a:gd name="T63" fmla="*/ 2147483647 h 2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79"/>
              <a:gd name="T97" fmla="*/ 0 h 250"/>
              <a:gd name="T98" fmla="*/ 1779 w 1779"/>
              <a:gd name="T99" fmla="*/ 250 h 25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79" h="250">
                <a:moveTo>
                  <a:pt x="0" y="248"/>
                </a:moveTo>
                <a:cubicBezTo>
                  <a:pt x="21" y="245"/>
                  <a:pt x="45" y="250"/>
                  <a:pt x="62" y="238"/>
                </a:cubicBezTo>
                <a:cubicBezTo>
                  <a:pt x="82" y="224"/>
                  <a:pt x="103" y="176"/>
                  <a:pt x="103" y="176"/>
                </a:cubicBezTo>
                <a:cubicBezTo>
                  <a:pt x="120" y="179"/>
                  <a:pt x="138" y="180"/>
                  <a:pt x="155" y="186"/>
                </a:cubicBezTo>
                <a:cubicBezTo>
                  <a:pt x="167" y="190"/>
                  <a:pt x="174" y="205"/>
                  <a:pt x="186" y="207"/>
                </a:cubicBezTo>
                <a:cubicBezTo>
                  <a:pt x="192" y="208"/>
                  <a:pt x="248" y="189"/>
                  <a:pt x="258" y="186"/>
                </a:cubicBezTo>
                <a:cubicBezTo>
                  <a:pt x="278" y="127"/>
                  <a:pt x="273" y="104"/>
                  <a:pt x="320" y="72"/>
                </a:cubicBezTo>
                <a:cubicBezTo>
                  <a:pt x="387" y="117"/>
                  <a:pt x="408" y="96"/>
                  <a:pt x="486" y="83"/>
                </a:cubicBezTo>
                <a:cubicBezTo>
                  <a:pt x="517" y="103"/>
                  <a:pt x="521" y="100"/>
                  <a:pt x="538" y="134"/>
                </a:cubicBezTo>
                <a:cubicBezTo>
                  <a:pt x="543" y="144"/>
                  <a:pt x="540" y="157"/>
                  <a:pt x="548" y="165"/>
                </a:cubicBezTo>
                <a:cubicBezTo>
                  <a:pt x="556" y="173"/>
                  <a:pt x="569" y="172"/>
                  <a:pt x="579" y="176"/>
                </a:cubicBezTo>
                <a:cubicBezTo>
                  <a:pt x="601" y="109"/>
                  <a:pt x="616" y="123"/>
                  <a:pt x="682" y="134"/>
                </a:cubicBezTo>
                <a:cubicBezTo>
                  <a:pt x="703" y="120"/>
                  <a:pt x="724" y="79"/>
                  <a:pt x="745" y="93"/>
                </a:cubicBezTo>
                <a:cubicBezTo>
                  <a:pt x="766" y="107"/>
                  <a:pt x="784" y="126"/>
                  <a:pt x="807" y="134"/>
                </a:cubicBezTo>
                <a:cubicBezTo>
                  <a:pt x="861" y="152"/>
                  <a:pt x="914" y="165"/>
                  <a:pt x="962" y="196"/>
                </a:cubicBezTo>
                <a:cubicBezTo>
                  <a:pt x="983" y="189"/>
                  <a:pt x="1003" y="183"/>
                  <a:pt x="1024" y="176"/>
                </a:cubicBezTo>
                <a:cubicBezTo>
                  <a:pt x="1034" y="173"/>
                  <a:pt x="1055" y="165"/>
                  <a:pt x="1055" y="165"/>
                </a:cubicBezTo>
                <a:cubicBezTo>
                  <a:pt x="1069" y="144"/>
                  <a:pt x="1082" y="124"/>
                  <a:pt x="1096" y="103"/>
                </a:cubicBezTo>
                <a:cubicBezTo>
                  <a:pt x="1102" y="94"/>
                  <a:pt x="1098" y="78"/>
                  <a:pt x="1107" y="72"/>
                </a:cubicBezTo>
                <a:cubicBezTo>
                  <a:pt x="1125" y="60"/>
                  <a:pt x="1148" y="59"/>
                  <a:pt x="1169" y="52"/>
                </a:cubicBezTo>
                <a:cubicBezTo>
                  <a:pt x="1179" y="49"/>
                  <a:pt x="1200" y="41"/>
                  <a:pt x="1200" y="41"/>
                </a:cubicBezTo>
                <a:cubicBezTo>
                  <a:pt x="1210" y="51"/>
                  <a:pt x="1217" y="67"/>
                  <a:pt x="1231" y="72"/>
                </a:cubicBezTo>
                <a:cubicBezTo>
                  <a:pt x="1241" y="75"/>
                  <a:pt x="1252" y="67"/>
                  <a:pt x="1262" y="62"/>
                </a:cubicBezTo>
                <a:cubicBezTo>
                  <a:pt x="1299" y="43"/>
                  <a:pt x="1314" y="13"/>
                  <a:pt x="1355" y="0"/>
                </a:cubicBezTo>
                <a:cubicBezTo>
                  <a:pt x="1388" y="49"/>
                  <a:pt x="1411" y="53"/>
                  <a:pt x="1469" y="72"/>
                </a:cubicBezTo>
                <a:cubicBezTo>
                  <a:pt x="1479" y="75"/>
                  <a:pt x="1500" y="83"/>
                  <a:pt x="1500" y="83"/>
                </a:cubicBezTo>
                <a:cubicBezTo>
                  <a:pt x="1521" y="79"/>
                  <a:pt x="1546" y="86"/>
                  <a:pt x="1562" y="72"/>
                </a:cubicBezTo>
                <a:cubicBezTo>
                  <a:pt x="1578" y="58"/>
                  <a:pt x="1582" y="10"/>
                  <a:pt x="1582" y="10"/>
                </a:cubicBezTo>
                <a:cubicBezTo>
                  <a:pt x="1627" y="26"/>
                  <a:pt x="1630" y="5"/>
                  <a:pt x="1676" y="21"/>
                </a:cubicBezTo>
                <a:cubicBezTo>
                  <a:pt x="1683" y="31"/>
                  <a:pt x="1687" y="44"/>
                  <a:pt x="1696" y="52"/>
                </a:cubicBezTo>
                <a:cubicBezTo>
                  <a:pt x="1715" y="68"/>
                  <a:pt x="1758" y="93"/>
                  <a:pt x="1758" y="93"/>
                </a:cubicBezTo>
                <a:cubicBezTo>
                  <a:pt x="1765" y="103"/>
                  <a:pt x="1779" y="124"/>
                  <a:pt x="1779" y="1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26" name="Freeform 14"/>
          <p:cNvSpPr>
            <a:spLocks/>
          </p:cNvSpPr>
          <p:nvPr/>
        </p:nvSpPr>
        <p:spPr bwMode="auto">
          <a:xfrm>
            <a:off x="7371298" y="6073344"/>
            <a:ext cx="6714819" cy="1113962"/>
          </a:xfrm>
          <a:custGeom>
            <a:avLst/>
            <a:gdLst>
              <a:gd name="T0" fmla="*/ 0 w 1790"/>
              <a:gd name="T1" fmla="*/ 2147483647 h 396"/>
              <a:gd name="T2" fmla="*/ 2147483647 w 1790"/>
              <a:gd name="T3" fmla="*/ 2147483647 h 396"/>
              <a:gd name="T4" fmla="*/ 2147483647 w 1790"/>
              <a:gd name="T5" fmla="*/ 2147483647 h 396"/>
              <a:gd name="T6" fmla="*/ 2147483647 w 1790"/>
              <a:gd name="T7" fmla="*/ 2147483647 h 396"/>
              <a:gd name="T8" fmla="*/ 2147483647 w 1790"/>
              <a:gd name="T9" fmla="*/ 2147483647 h 396"/>
              <a:gd name="T10" fmla="*/ 2147483647 w 1790"/>
              <a:gd name="T11" fmla="*/ 2147483647 h 396"/>
              <a:gd name="T12" fmla="*/ 2147483647 w 1790"/>
              <a:gd name="T13" fmla="*/ 2147483647 h 396"/>
              <a:gd name="T14" fmla="*/ 2147483647 w 1790"/>
              <a:gd name="T15" fmla="*/ 2147483647 h 396"/>
              <a:gd name="T16" fmla="*/ 2147483647 w 1790"/>
              <a:gd name="T17" fmla="*/ 2147483647 h 396"/>
              <a:gd name="T18" fmla="*/ 2147483647 w 1790"/>
              <a:gd name="T19" fmla="*/ 2147483647 h 396"/>
              <a:gd name="T20" fmla="*/ 2147483647 w 1790"/>
              <a:gd name="T21" fmla="*/ 2147483647 h 396"/>
              <a:gd name="T22" fmla="*/ 2147483647 w 1790"/>
              <a:gd name="T23" fmla="*/ 2147483647 h 396"/>
              <a:gd name="T24" fmla="*/ 2147483647 w 1790"/>
              <a:gd name="T25" fmla="*/ 2147483647 h 396"/>
              <a:gd name="T26" fmla="*/ 2147483647 w 1790"/>
              <a:gd name="T27" fmla="*/ 2147483647 h 396"/>
              <a:gd name="T28" fmla="*/ 2147483647 w 1790"/>
              <a:gd name="T29" fmla="*/ 2147483647 h 396"/>
              <a:gd name="T30" fmla="*/ 2147483647 w 1790"/>
              <a:gd name="T31" fmla="*/ 2147483647 h 396"/>
              <a:gd name="T32" fmla="*/ 2147483647 w 1790"/>
              <a:gd name="T33" fmla="*/ 2147483647 h 396"/>
              <a:gd name="T34" fmla="*/ 2147483647 w 1790"/>
              <a:gd name="T35" fmla="*/ 2147483647 h 396"/>
              <a:gd name="T36" fmla="*/ 2147483647 w 1790"/>
              <a:gd name="T37" fmla="*/ 2147483647 h 396"/>
              <a:gd name="T38" fmla="*/ 2147483647 w 1790"/>
              <a:gd name="T39" fmla="*/ 2147483647 h 396"/>
              <a:gd name="T40" fmla="*/ 2147483647 w 1790"/>
              <a:gd name="T41" fmla="*/ 2147483647 h 396"/>
              <a:gd name="T42" fmla="*/ 2147483647 w 1790"/>
              <a:gd name="T43" fmla="*/ 2147483647 h 396"/>
              <a:gd name="T44" fmla="*/ 2147483647 w 1790"/>
              <a:gd name="T45" fmla="*/ 2147483647 h 396"/>
              <a:gd name="T46" fmla="*/ 2147483647 w 1790"/>
              <a:gd name="T47" fmla="*/ 2147483647 h 396"/>
              <a:gd name="T48" fmla="*/ 2147483647 w 1790"/>
              <a:gd name="T49" fmla="*/ 2147483647 h 396"/>
              <a:gd name="T50" fmla="*/ 2147483647 w 1790"/>
              <a:gd name="T51" fmla="*/ 2147483647 h 39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90"/>
              <a:gd name="T79" fmla="*/ 0 h 396"/>
              <a:gd name="T80" fmla="*/ 1790 w 1790"/>
              <a:gd name="T81" fmla="*/ 396 h 39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90" h="396">
                <a:moveTo>
                  <a:pt x="0" y="396"/>
                </a:moveTo>
                <a:cubicBezTo>
                  <a:pt x="76" y="345"/>
                  <a:pt x="83" y="353"/>
                  <a:pt x="166" y="323"/>
                </a:cubicBezTo>
                <a:cubicBezTo>
                  <a:pt x="234" y="347"/>
                  <a:pt x="231" y="301"/>
                  <a:pt x="290" y="282"/>
                </a:cubicBezTo>
                <a:cubicBezTo>
                  <a:pt x="373" y="227"/>
                  <a:pt x="338" y="262"/>
                  <a:pt x="393" y="179"/>
                </a:cubicBezTo>
                <a:cubicBezTo>
                  <a:pt x="405" y="161"/>
                  <a:pt x="456" y="158"/>
                  <a:pt x="456" y="158"/>
                </a:cubicBezTo>
                <a:cubicBezTo>
                  <a:pt x="463" y="168"/>
                  <a:pt x="464" y="186"/>
                  <a:pt x="476" y="189"/>
                </a:cubicBezTo>
                <a:cubicBezTo>
                  <a:pt x="523" y="203"/>
                  <a:pt x="555" y="149"/>
                  <a:pt x="590" y="137"/>
                </a:cubicBezTo>
                <a:cubicBezTo>
                  <a:pt x="611" y="130"/>
                  <a:pt x="631" y="123"/>
                  <a:pt x="652" y="116"/>
                </a:cubicBezTo>
                <a:cubicBezTo>
                  <a:pt x="662" y="113"/>
                  <a:pt x="683" y="106"/>
                  <a:pt x="683" y="106"/>
                </a:cubicBezTo>
                <a:cubicBezTo>
                  <a:pt x="744" y="126"/>
                  <a:pt x="777" y="179"/>
                  <a:pt x="838" y="199"/>
                </a:cubicBezTo>
                <a:cubicBezTo>
                  <a:pt x="883" y="193"/>
                  <a:pt x="932" y="199"/>
                  <a:pt x="973" y="179"/>
                </a:cubicBezTo>
                <a:cubicBezTo>
                  <a:pt x="984" y="174"/>
                  <a:pt x="985" y="158"/>
                  <a:pt x="993" y="148"/>
                </a:cubicBezTo>
                <a:cubicBezTo>
                  <a:pt x="1002" y="136"/>
                  <a:pt x="1012" y="125"/>
                  <a:pt x="1024" y="116"/>
                </a:cubicBezTo>
                <a:cubicBezTo>
                  <a:pt x="1044" y="101"/>
                  <a:pt x="1087" y="75"/>
                  <a:pt x="1087" y="75"/>
                </a:cubicBezTo>
                <a:cubicBezTo>
                  <a:pt x="1089" y="69"/>
                  <a:pt x="1106" y="0"/>
                  <a:pt x="1128" y="13"/>
                </a:cubicBezTo>
                <a:cubicBezTo>
                  <a:pt x="1149" y="25"/>
                  <a:pt x="1147" y="94"/>
                  <a:pt x="1159" y="116"/>
                </a:cubicBezTo>
                <a:cubicBezTo>
                  <a:pt x="1178" y="149"/>
                  <a:pt x="1190" y="148"/>
                  <a:pt x="1221" y="158"/>
                </a:cubicBezTo>
                <a:cubicBezTo>
                  <a:pt x="1291" y="206"/>
                  <a:pt x="1203" y="152"/>
                  <a:pt x="1314" y="189"/>
                </a:cubicBezTo>
                <a:cubicBezTo>
                  <a:pt x="1326" y="193"/>
                  <a:pt x="1334" y="204"/>
                  <a:pt x="1345" y="210"/>
                </a:cubicBezTo>
                <a:cubicBezTo>
                  <a:pt x="1355" y="215"/>
                  <a:pt x="1366" y="217"/>
                  <a:pt x="1376" y="220"/>
                </a:cubicBezTo>
                <a:cubicBezTo>
                  <a:pt x="1390" y="241"/>
                  <a:pt x="1404" y="261"/>
                  <a:pt x="1418" y="282"/>
                </a:cubicBezTo>
                <a:cubicBezTo>
                  <a:pt x="1449" y="328"/>
                  <a:pt x="1583" y="261"/>
                  <a:pt x="1583" y="261"/>
                </a:cubicBezTo>
                <a:cubicBezTo>
                  <a:pt x="1593" y="254"/>
                  <a:pt x="1603" y="246"/>
                  <a:pt x="1614" y="241"/>
                </a:cubicBezTo>
                <a:cubicBezTo>
                  <a:pt x="1634" y="232"/>
                  <a:pt x="1676" y="220"/>
                  <a:pt x="1676" y="220"/>
                </a:cubicBezTo>
                <a:cubicBezTo>
                  <a:pt x="1689" y="224"/>
                  <a:pt x="1739" y="241"/>
                  <a:pt x="1749" y="241"/>
                </a:cubicBezTo>
                <a:cubicBezTo>
                  <a:pt x="1763" y="241"/>
                  <a:pt x="1776" y="230"/>
                  <a:pt x="1790" y="2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27" name="Freeform 15"/>
          <p:cNvSpPr>
            <a:spLocks/>
          </p:cNvSpPr>
          <p:nvPr/>
        </p:nvSpPr>
        <p:spPr bwMode="auto">
          <a:xfrm>
            <a:off x="7333784" y="5550121"/>
            <a:ext cx="6868621" cy="1420582"/>
          </a:xfrm>
          <a:custGeom>
            <a:avLst/>
            <a:gdLst>
              <a:gd name="T0" fmla="*/ 0 w 1831"/>
              <a:gd name="T1" fmla="*/ 2147483647 h 505"/>
              <a:gd name="T2" fmla="*/ 2147483647 w 1831"/>
              <a:gd name="T3" fmla="*/ 2147483647 h 505"/>
              <a:gd name="T4" fmla="*/ 2147483647 w 1831"/>
              <a:gd name="T5" fmla="*/ 2147483647 h 505"/>
              <a:gd name="T6" fmla="*/ 2147483647 w 1831"/>
              <a:gd name="T7" fmla="*/ 2147483647 h 505"/>
              <a:gd name="T8" fmla="*/ 2147483647 w 1831"/>
              <a:gd name="T9" fmla="*/ 2147483647 h 505"/>
              <a:gd name="T10" fmla="*/ 2147483647 w 1831"/>
              <a:gd name="T11" fmla="*/ 2147483647 h 505"/>
              <a:gd name="T12" fmla="*/ 2147483647 w 1831"/>
              <a:gd name="T13" fmla="*/ 2147483647 h 505"/>
              <a:gd name="T14" fmla="*/ 2147483647 w 1831"/>
              <a:gd name="T15" fmla="*/ 2147483647 h 505"/>
              <a:gd name="T16" fmla="*/ 2147483647 w 1831"/>
              <a:gd name="T17" fmla="*/ 2147483647 h 505"/>
              <a:gd name="T18" fmla="*/ 2147483647 w 1831"/>
              <a:gd name="T19" fmla="*/ 2147483647 h 505"/>
              <a:gd name="T20" fmla="*/ 2147483647 w 1831"/>
              <a:gd name="T21" fmla="*/ 2147483647 h 505"/>
              <a:gd name="T22" fmla="*/ 2147483647 w 1831"/>
              <a:gd name="T23" fmla="*/ 2147483647 h 505"/>
              <a:gd name="T24" fmla="*/ 2147483647 w 1831"/>
              <a:gd name="T25" fmla="*/ 2147483647 h 505"/>
              <a:gd name="T26" fmla="*/ 2147483647 w 1831"/>
              <a:gd name="T27" fmla="*/ 2147483647 h 505"/>
              <a:gd name="T28" fmla="*/ 2147483647 w 1831"/>
              <a:gd name="T29" fmla="*/ 2147483647 h 505"/>
              <a:gd name="T30" fmla="*/ 2147483647 w 1831"/>
              <a:gd name="T31" fmla="*/ 2147483647 h 505"/>
              <a:gd name="T32" fmla="*/ 2147483647 w 1831"/>
              <a:gd name="T33" fmla="*/ 2147483647 h 505"/>
              <a:gd name="T34" fmla="*/ 2147483647 w 1831"/>
              <a:gd name="T35" fmla="*/ 2147483647 h 505"/>
              <a:gd name="T36" fmla="*/ 2147483647 w 1831"/>
              <a:gd name="T37" fmla="*/ 2147483647 h 505"/>
              <a:gd name="T38" fmla="*/ 2147483647 w 1831"/>
              <a:gd name="T39" fmla="*/ 2147483647 h 505"/>
              <a:gd name="T40" fmla="*/ 2147483647 w 1831"/>
              <a:gd name="T41" fmla="*/ 2147483647 h 505"/>
              <a:gd name="T42" fmla="*/ 2147483647 w 1831"/>
              <a:gd name="T43" fmla="*/ 2147483647 h 50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31"/>
              <a:gd name="T67" fmla="*/ 0 h 505"/>
              <a:gd name="T68" fmla="*/ 1831 w 1831"/>
              <a:gd name="T69" fmla="*/ 505 h 50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31" h="505">
                <a:moveTo>
                  <a:pt x="0" y="489"/>
                </a:moveTo>
                <a:cubicBezTo>
                  <a:pt x="49" y="505"/>
                  <a:pt x="84" y="484"/>
                  <a:pt x="124" y="458"/>
                </a:cubicBezTo>
                <a:cubicBezTo>
                  <a:pt x="173" y="386"/>
                  <a:pt x="139" y="363"/>
                  <a:pt x="228" y="334"/>
                </a:cubicBezTo>
                <a:cubicBezTo>
                  <a:pt x="318" y="363"/>
                  <a:pt x="312" y="320"/>
                  <a:pt x="362" y="271"/>
                </a:cubicBezTo>
                <a:cubicBezTo>
                  <a:pt x="385" y="248"/>
                  <a:pt x="455" y="220"/>
                  <a:pt x="486" y="209"/>
                </a:cubicBezTo>
                <a:cubicBezTo>
                  <a:pt x="555" y="232"/>
                  <a:pt x="589" y="241"/>
                  <a:pt x="662" y="251"/>
                </a:cubicBezTo>
                <a:cubicBezTo>
                  <a:pt x="732" y="273"/>
                  <a:pt x="725" y="234"/>
                  <a:pt x="776" y="199"/>
                </a:cubicBezTo>
                <a:cubicBezTo>
                  <a:pt x="832" y="116"/>
                  <a:pt x="876" y="127"/>
                  <a:pt x="962" y="106"/>
                </a:cubicBezTo>
                <a:cubicBezTo>
                  <a:pt x="1010" y="121"/>
                  <a:pt x="1010" y="101"/>
                  <a:pt x="1055" y="85"/>
                </a:cubicBezTo>
                <a:cubicBezTo>
                  <a:pt x="1104" y="36"/>
                  <a:pt x="1086" y="27"/>
                  <a:pt x="1159" y="13"/>
                </a:cubicBezTo>
                <a:cubicBezTo>
                  <a:pt x="1241" y="39"/>
                  <a:pt x="1153" y="0"/>
                  <a:pt x="1179" y="54"/>
                </a:cubicBezTo>
                <a:cubicBezTo>
                  <a:pt x="1184" y="64"/>
                  <a:pt x="1200" y="60"/>
                  <a:pt x="1210" y="65"/>
                </a:cubicBezTo>
                <a:cubicBezTo>
                  <a:pt x="1221" y="70"/>
                  <a:pt x="1231" y="78"/>
                  <a:pt x="1241" y="85"/>
                </a:cubicBezTo>
                <a:cubicBezTo>
                  <a:pt x="1251" y="82"/>
                  <a:pt x="1261" y="74"/>
                  <a:pt x="1272" y="75"/>
                </a:cubicBezTo>
                <a:cubicBezTo>
                  <a:pt x="1294" y="78"/>
                  <a:pt x="1334" y="96"/>
                  <a:pt x="1334" y="96"/>
                </a:cubicBezTo>
                <a:cubicBezTo>
                  <a:pt x="1373" y="135"/>
                  <a:pt x="1392" y="179"/>
                  <a:pt x="1438" y="209"/>
                </a:cubicBezTo>
                <a:cubicBezTo>
                  <a:pt x="1510" y="201"/>
                  <a:pt x="1564" y="196"/>
                  <a:pt x="1624" y="158"/>
                </a:cubicBezTo>
                <a:cubicBezTo>
                  <a:pt x="1638" y="161"/>
                  <a:pt x="1653" y="160"/>
                  <a:pt x="1665" y="168"/>
                </a:cubicBezTo>
                <a:cubicBezTo>
                  <a:pt x="1675" y="175"/>
                  <a:pt x="1675" y="192"/>
                  <a:pt x="1686" y="199"/>
                </a:cubicBezTo>
                <a:cubicBezTo>
                  <a:pt x="1704" y="211"/>
                  <a:pt x="1727" y="213"/>
                  <a:pt x="1748" y="220"/>
                </a:cubicBezTo>
                <a:cubicBezTo>
                  <a:pt x="1758" y="223"/>
                  <a:pt x="1779" y="230"/>
                  <a:pt x="1779" y="230"/>
                </a:cubicBezTo>
                <a:cubicBezTo>
                  <a:pt x="1818" y="256"/>
                  <a:pt x="1801" y="242"/>
                  <a:pt x="1831" y="27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28" name="Freeform 16"/>
          <p:cNvSpPr>
            <a:spLocks/>
          </p:cNvSpPr>
          <p:nvPr/>
        </p:nvSpPr>
        <p:spPr bwMode="auto">
          <a:xfrm>
            <a:off x="7412560" y="4770909"/>
            <a:ext cx="6440976" cy="1310875"/>
          </a:xfrm>
          <a:custGeom>
            <a:avLst/>
            <a:gdLst>
              <a:gd name="T0" fmla="*/ 0 w 1717"/>
              <a:gd name="T1" fmla="*/ 2147483647 h 466"/>
              <a:gd name="T2" fmla="*/ 2147483647 w 1717"/>
              <a:gd name="T3" fmla="*/ 2147483647 h 466"/>
              <a:gd name="T4" fmla="*/ 2147483647 w 1717"/>
              <a:gd name="T5" fmla="*/ 2147483647 h 466"/>
              <a:gd name="T6" fmla="*/ 2147483647 w 1717"/>
              <a:gd name="T7" fmla="*/ 2147483647 h 466"/>
              <a:gd name="T8" fmla="*/ 2147483647 w 1717"/>
              <a:gd name="T9" fmla="*/ 2147483647 h 466"/>
              <a:gd name="T10" fmla="*/ 2147483647 w 1717"/>
              <a:gd name="T11" fmla="*/ 2147483647 h 466"/>
              <a:gd name="T12" fmla="*/ 2147483647 w 1717"/>
              <a:gd name="T13" fmla="*/ 2147483647 h 466"/>
              <a:gd name="T14" fmla="*/ 2147483647 w 1717"/>
              <a:gd name="T15" fmla="*/ 2147483647 h 466"/>
              <a:gd name="T16" fmla="*/ 2147483647 w 1717"/>
              <a:gd name="T17" fmla="*/ 2147483647 h 466"/>
              <a:gd name="T18" fmla="*/ 2147483647 w 1717"/>
              <a:gd name="T19" fmla="*/ 2147483647 h 466"/>
              <a:gd name="T20" fmla="*/ 2147483647 w 1717"/>
              <a:gd name="T21" fmla="*/ 2147483647 h 466"/>
              <a:gd name="T22" fmla="*/ 2147483647 w 1717"/>
              <a:gd name="T23" fmla="*/ 2147483647 h 466"/>
              <a:gd name="T24" fmla="*/ 2147483647 w 1717"/>
              <a:gd name="T25" fmla="*/ 2147483647 h 466"/>
              <a:gd name="T26" fmla="*/ 2147483647 w 1717"/>
              <a:gd name="T27" fmla="*/ 2147483647 h 466"/>
              <a:gd name="T28" fmla="*/ 2147483647 w 1717"/>
              <a:gd name="T29" fmla="*/ 2147483647 h 466"/>
              <a:gd name="T30" fmla="*/ 2147483647 w 1717"/>
              <a:gd name="T31" fmla="*/ 2147483647 h 466"/>
              <a:gd name="T32" fmla="*/ 2147483647 w 1717"/>
              <a:gd name="T33" fmla="*/ 2147483647 h 466"/>
              <a:gd name="T34" fmla="*/ 2147483647 w 1717"/>
              <a:gd name="T35" fmla="*/ 2147483647 h 466"/>
              <a:gd name="T36" fmla="*/ 2147483647 w 1717"/>
              <a:gd name="T37" fmla="*/ 2147483647 h 466"/>
              <a:gd name="T38" fmla="*/ 2147483647 w 1717"/>
              <a:gd name="T39" fmla="*/ 2147483647 h 466"/>
              <a:gd name="T40" fmla="*/ 2147483647 w 1717"/>
              <a:gd name="T41" fmla="*/ 2147483647 h 466"/>
              <a:gd name="T42" fmla="*/ 2147483647 w 1717"/>
              <a:gd name="T43" fmla="*/ 2147483647 h 466"/>
              <a:gd name="T44" fmla="*/ 2147483647 w 1717"/>
              <a:gd name="T45" fmla="*/ 2147483647 h 466"/>
              <a:gd name="T46" fmla="*/ 2147483647 w 1717"/>
              <a:gd name="T47" fmla="*/ 0 h 46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717"/>
              <a:gd name="T73" fmla="*/ 0 h 466"/>
              <a:gd name="T74" fmla="*/ 1717 w 1717"/>
              <a:gd name="T75" fmla="*/ 466 h 46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717" h="466">
                <a:moveTo>
                  <a:pt x="0" y="466"/>
                </a:moveTo>
                <a:cubicBezTo>
                  <a:pt x="23" y="458"/>
                  <a:pt x="44" y="453"/>
                  <a:pt x="62" y="435"/>
                </a:cubicBezTo>
                <a:cubicBezTo>
                  <a:pt x="88" y="409"/>
                  <a:pt x="73" y="394"/>
                  <a:pt x="114" y="383"/>
                </a:cubicBezTo>
                <a:cubicBezTo>
                  <a:pt x="141" y="376"/>
                  <a:pt x="169" y="376"/>
                  <a:pt x="196" y="373"/>
                </a:cubicBezTo>
                <a:cubicBezTo>
                  <a:pt x="261" y="351"/>
                  <a:pt x="324" y="317"/>
                  <a:pt x="382" y="280"/>
                </a:cubicBezTo>
                <a:cubicBezTo>
                  <a:pt x="457" y="327"/>
                  <a:pt x="493" y="298"/>
                  <a:pt x="589" y="290"/>
                </a:cubicBezTo>
                <a:cubicBezTo>
                  <a:pt x="603" y="293"/>
                  <a:pt x="619" y="292"/>
                  <a:pt x="631" y="300"/>
                </a:cubicBezTo>
                <a:cubicBezTo>
                  <a:pt x="641" y="307"/>
                  <a:pt x="642" y="322"/>
                  <a:pt x="651" y="331"/>
                </a:cubicBezTo>
                <a:cubicBezTo>
                  <a:pt x="671" y="352"/>
                  <a:pt x="687" y="354"/>
                  <a:pt x="713" y="362"/>
                </a:cubicBezTo>
                <a:cubicBezTo>
                  <a:pt x="724" y="359"/>
                  <a:pt x="735" y="357"/>
                  <a:pt x="745" y="352"/>
                </a:cubicBezTo>
                <a:cubicBezTo>
                  <a:pt x="767" y="340"/>
                  <a:pt x="807" y="311"/>
                  <a:pt x="807" y="311"/>
                </a:cubicBezTo>
                <a:cubicBezTo>
                  <a:pt x="826" y="251"/>
                  <a:pt x="858" y="258"/>
                  <a:pt x="920" y="249"/>
                </a:cubicBezTo>
                <a:cubicBezTo>
                  <a:pt x="968" y="216"/>
                  <a:pt x="941" y="231"/>
                  <a:pt x="1013" y="207"/>
                </a:cubicBezTo>
                <a:cubicBezTo>
                  <a:pt x="1024" y="203"/>
                  <a:pt x="1045" y="197"/>
                  <a:pt x="1045" y="197"/>
                </a:cubicBezTo>
                <a:cubicBezTo>
                  <a:pt x="1117" y="220"/>
                  <a:pt x="1086" y="224"/>
                  <a:pt x="1138" y="207"/>
                </a:cubicBezTo>
                <a:cubicBezTo>
                  <a:pt x="1210" y="159"/>
                  <a:pt x="1187" y="187"/>
                  <a:pt x="1220" y="135"/>
                </a:cubicBezTo>
                <a:cubicBezTo>
                  <a:pt x="1227" y="139"/>
                  <a:pt x="1269" y="170"/>
                  <a:pt x="1282" y="166"/>
                </a:cubicBezTo>
                <a:cubicBezTo>
                  <a:pt x="1306" y="158"/>
                  <a:pt x="1344" y="124"/>
                  <a:pt x="1344" y="124"/>
                </a:cubicBezTo>
                <a:cubicBezTo>
                  <a:pt x="1385" y="138"/>
                  <a:pt x="1408" y="127"/>
                  <a:pt x="1448" y="114"/>
                </a:cubicBezTo>
                <a:cubicBezTo>
                  <a:pt x="1485" y="89"/>
                  <a:pt x="1498" y="79"/>
                  <a:pt x="1541" y="93"/>
                </a:cubicBezTo>
                <a:cubicBezTo>
                  <a:pt x="1562" y="86"/>
                  <a:pt x="1582" y="80"/>
                  <a:pt x="1603" y="73"/>
                </a:cubicBezTo>
                <a:cubicBezTo>
                  <a:pt x="1613" y="70"/>
                  <a:pt x="1634" y="62"/>
                  <a:pt x="1634" y="62"/>
                </a:cubicBezTo>
                <a:cubicBezTo>
                  <a:pt x="1659" y="79"/>
                  <a:pt x="1671" y="101"/>
                  <a:pt x="1696" y="62"/>
                </a:cubicBezTo>
                <a:cubicBezTo>
                  <a:pt x="1708" y="44"/>
                  <a:pt x="1717" y="0"/>
                  <a:pt x="17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29" name="Freeform 17"/>
          <p:cNvSpPr>
            <a:spLocks/>
          </p:cNvSpPr>
          <p:nvPr/>
        </p:nvSpPr>
        <p:spPr bwMode="auto">
          <a:xfrm>
            <a:off x="7412561" y="6692213"/>
            <a:ext cx="6789845" cy="666689"/>
          </a:xfrm>
          <a:custGeom>
            <a:avLst/>
            <a:gdLst>
              <a:gd name="T0" fmla="*/ 0 w 1810"/>
              <a:gd name="T1" fmla="*/ 0 h 237"/>
              <a:gd name="T2" fmla="*/ 2147483647 w 1810"/>
              <a:gd name="T3" fmla="*/ 2147483647 h 237"/>
              <a:gd name="T4" fmla="*/ 2147483647 w 1810"/>
              <a:gd name="T5" fmla="*/ 2147483647 h 237"/>
              <a:gd name="T6" fmla="*/ 2147483647 w 1810"/>
              <a:gd name="T7" fmla="*/ 2147483647 h 237"/>
              <a:gd name="T8" fmla="*/ 2147483647 w 1810"/>
              <a:gd name="T9" fmla="*/ 2147483647 h 237"/>
              <a:gd name="T10" fmla="*/ 2147483647 w 1810"/>
              <a:gd name="T11" fmla="*/ 2147483647 h 237"/>
              <a:gd name="T12" fmla="*/ 2147483647 w 1810"/>
              <a:gd name="T13" fmla="*/ 2147483647 h 237"/>
              <a:gd name="T14" fmla="*/ 2147483647 w 1810"/>
              <a:gd name="T15" fmla="*/ 2147483647 h 237"/>
              <a:gd name="T16" fmla="*/ 2147483647 w 1810"/>
              <a:gd name="T17" fmla="*/ 2147483647 h 237"/>
              <a:gd name="T18" fmla="*/ 2147483647 w 1810"/>
              <a:gd name="T19" fmla="*/ 2147483647 h 237"/>
              <a:gd name="T20" fmla="*/ 2147483647 w 1810"/>
              <a:gd name="T21" fmla="*/ 2147483647 h 237"/>
              <a:gd name="T22" fmla="*/ 2147483647 w 1810"/>
              <a:gd name="T23" fmla="*/ 2147483647 h 237"/>
              <a:gd name="T24" fmla="*/ 2147483647 w 1810"/>
              <a:gd name="T25" fmla="*/ 2147483647 h 237"/>
              <a:gd name="T26" fmla="*/ 2147483647 w 1810"/>
              <a:gd name="T27" fmla="*/ 2147483647 h 237"/>
              <a:gd name="T28" fmla="*/ 2147483647 w 1810"/>
              <a:gd name="T29" fmla="*/ 2147483647 h 237"/>
              <a:gd name="T30" fmla="*/ 2147483647 w 1810"/>
              <a:gd name="T31" fmla="*/ 2147483647 h 237"/>
              <a:gd name="T32" fmla="*/ 2147483647 w 1810"/>
              <a:gd name="T33" fmla="*/ 2147483647 h 237"/>
              <a:gd name="T34" fmla="*/ 2147483647 w 1810"/>
              <a:gd name="T35" fmla="*/ 2147483647 h 237"/>
              <a:gd name="T36" fmla="*/ 2147483647 w 1810"/>
              <a:gd name="T37" fmla="*/ 2147483647 h 237"/>
              <a:gd name="T38" fmla="*/ 2147483647 w 1810"/>
              <a:gd name="T39" fmla="*/ 2147483647 h 237"/>
              <a:gd name="T40" fmla="*/ 2147483647 w 1810"/>
              <a:gd name="T41" fmla="*/ 2147483647 h 237"/>
              <a:gd name="T42" fmla="*/ 2147483647 w 1810"/>
              <a:gd name="T43" fmla="*/ 2147483647 h 237"/>
              <a:gd name="T44" fmla="*/ 2147483647 w 1810"/>
              <a:gd name="T45" fmla="*/ 2147483647 h 237"/>
              <a:gd name="T46" fmla="*/ 2147483647 w 1810"/>
              <a:gd name="T47" fmla="*/ 2147483647 h 237"/>
              <a:gd name="T48" fmla="*/ 2147483647 w 1810"/>
              <a:gd name="T49" fmla="*/ 2147483647 h 237"/>
              <a:gd name="T50" fmla="*/ 2147483647 w 1810"/>
              <a:gd name="T51" fmla="*/ 2147483647 h 237"/>
              <a:gd name="T52" fmla="*/ 2147483647 w 1810"/>
              <a:gd name="T53" fmla="*/ 2147483647 h 237"/>
              <a:gd name="T54" fmla="*/ 2147483647 w 1810"/>
              <a:gd name="T55" fmla="*/ 2147483647 h 237"/>
              <a:gd name="T56" fmla="*/ 2147483647 w 1810"/>
              <a:gd name="T57" fmla="*/ 2147483647 h 237"/>
              <a:gd name="T58" fmla="*/ 2147483647 w 1810"/>
              <a:gd name="T59" fmla="*/ 2147483647 h 23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810"/>
              <a:gd name="T91" fmla="*/ 0 h 237"/>
              <a:gd name="T92" fmla="*/ 1810 w 1810"/>
              <a:gd name="T93" fmla="*/ 237 h 23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810" h="237">
                <a:moveTo>
                  <a:pt x="0" y="0"/>
                </a:moveTo>
                <a:cubicBezTo>
                  <a:pt x="17" y="3"/>
                  <a:pt x="37" y="0"/>
                  <a:pt x="51" y="10"/>
                </a:cubicBezTo>
                <a:cubicBezTo>
                  <a:pt x="60" y="16"/>
                  <a:pt x="55" y="32"/>
                  <a:pt x="62" y="41"/>
                </a:cubicBezTo>
                <a:cubicBezTo>
                  <a:pt x="70" y="51"/>
                  <a:pt x="83" y="55"/>
                  <a:pt x="93" y="62"/>
                </a:cubicBezTo>
                <a:cubicBezTo>
                  <a:pt x="126" y="111"/>
                  <a:pt x="133" y="85"/>
                  <a:pt x="165" y="134"/>
                </a:cubicBezTo>
                <a:cubicBezTo>
                  <a:pt x="175" y="131"/>
                  <a:pt x="186" y="129"/>
                  <a:pt x="196" y="124"/>
                </a:cubicBezTo>
                <a:cubicBezTo>
                  <a:pt x="207" y="118"/>
                  <a:pt x="215" y="103"/>
                  <a:pt x="227" y="103"/>
                </a:cubicBezTo>
                <a:cubicBezTo>
                  <a:pt x="239" y="103"/>
                  <a:pt x="248" y="117"/>
                  <a:pt x="258" y="124"/>
                </a:cubicBezTo>
                <a:cubicBezTo>
                  <a:pt x="268" y="117"/>
                  <a:pt x="277" y="105"/>
                  <a:pt x="289" y="103"/>
                </a:cubicBezTo>
                <a:cubicBezTo>
                  <a:pt x="322" y="98"/>
                  <a:pt x="363" y="134"/>
                  <a:pt x="393" y="145"/>
                </a:cubicBezTo>
                <a:cubicBezTo>
                  <a:pt x="424" y="135"/>
                  <a:pt x="455" y="124"/>
                  <a:pt x="486" y="114"/>
                </a:cubicBezTo>
                <a:cubicBezTo>
                  <a:pt x="496" y="110"/>
                  <a:pt x="507" y="107"/>
                  <a:pt x="517" y="103"/>
                </a:cubicBezTo>
                <a:cubicBezTo>
                  <a:pt x="527" y="100"/>
                  <a:pt x="548" y="93"/>
                  <a:pt x="548" y="93"/>
                </a:cubicBezTo>
                <a:cubicBezTo>
                  <a:pt x="555" y="71"/>
                  <a:pt x="554" y="46"/>
                  <a:pt x="589" y="52"/>
                </a:cubicBezTo>
                <a:cubicBezTo>
                  <a:pt x="601" y="54"/>
                  <a:pt x="609" y="67"/>
                  <a:pt x="620" y="72"/>
                </a:cubicBezTo>
                <a:cubicBezTo>
                  <a:pt x="640" y="81"/>
                  <a:pt x="682" y="93"/>
                  <a:pt x="682" y="93"/>
                </a:cubicBezTo>
                <a:cubicBezTo>
                  <a:pt x="692" y="100"/>
                  <a:pt x="702" y="109"/>
                  <a:pt x="713" y="114"/>
                </a:cubicBezTo>
                <a:cubicBezTo>
                  <a:pt x="733" y="123"/>
                  <a:pt x="776" y="134"/>
                  <a:pt x="776" y="134"/>
                </a:cubicBezTo>
                <a:cubicBezTo>
                  <a:pt x="850" y="60"/>
                  <a:pt x="839" y="61"/>
                  <a:pt x="941" y="31"/>
                </a:cubicBezTo>
                <a:cubicBezTo>
                  <a:pt x="1000" y="34"/>
                  <a:pt x="1059" y="35"/>
                  <a:pt x="1117" y="41"/>
                </a:cubicBezTo>
                <a:cubicBezTo>
                  <a:pt x="1153" y="45"/>
                  <a:pt x="1174" y="78"/>
                  <a:pt x="1210" y="83"/>
                </a:cubicBezTo>
                <a:cubicBezTo>
                  <a:pt x="1251" y="89"/>
                  <a:pt x="1293" y="90"/>
                  <a:pt x="1334" y="93"/>
                </a:cubicBezTo>
                <a:cubicBezTo>
                  <a:pt x="1344" y="96"/>
                  <a:pt x="1354" y="105"/>
                  <a:pt x="1365" y="103"/>
                </a:cubicBezTo>
                <a:cubicBezTo>
                  <a:pt x="1377" y="101"/>
                  <a:pt x="1384" y="80"/>
                  <a:pt x="1396" y="83"/>
                </a:cubicBezTo>
                <a:cubicBezTo>
                  <a:pt x="1408" y="86"/>
                  <a:pt x="1407" y="107"/>
                  <a:pt x="1417" y="114"/>
                </a:cubicBezTo>
                <a:cubicBezTo>
                  <a:pt x="1438" y="128"/>
                  <a:pt x="1465" y="126"/>
                  <a:pt x="1489" y="134"/>
                </a:cubicBezTo>
                <a:cubicBezTo>
                  <a:pt x="1503" y="174"/>
                  <a:pt x="1510" y="192"/>
                  <a:pt x="1551" y="207"/>
                </a:cubicBezTo>
                <a:cubicBezTo>
                  <a:pt x="1579" y="203"/>
                  <a:pt x="1606" y="196"/>
                  <a:pt x="1634" y="196"/>
                </a:cubicBezTo>
                <a:cubicBezTo>
                  <a:pt x="1742" y="196"/>
                  <a:pt x="1556" y="237"/>
                  <a:pt x="1717" y="196"/>
                </a:cubicBezTo>
                <a:cubicBezTo>
                  <a:pt x="1738" y="191"/>
                  <a:pt x="1810" y="150"/>
                  <a:pt x="1810" y="1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30" name="Freeform 18"/>
          <p:cNvSpPr>
            <a:spLocks/>
          </p:cNvSpPr>
          <p:nvPr/>
        </p:nvSpPr>
        <p:spPr bwMode="auto">
          <a:xfrm>
            <a:off x="7382551" y="5671080"/>
            <a:ext cx="6789845" cy="270051"/>
          </a:xfrm>
          <a:custGeom>
            <a:avLst/>
            <a:gdLst>
              <a:gd name="T0" fmla="*/ 0 w 1810"/>
              <a:gd name="T1" fmla="*/ 0 h 237"/>
              <a:gd name="T2" fmla="*/ 2147483647 w 1810"/>
              <a:gd name="T3" fmla="*/ 2147483647 h 237"/>
              <a:gd name="T4" fmla="*/ 2147483647 w 1810"/>
              <a:gd name="T5" fmla="*/ 2147483647 h 237"/>
              <a:gd name="T6" fmla="*/ 2147483647 w 1810"/>
              <a:gd name="T7" fmla="*/ 2147483647 h 237"/>
              <a:gd name="T8" fmla="*/ 2147483647 w 1810"/>
              <a:gd name="T9" fmla="*/ 2147483647 h 237"/>
              <a:gd name="T10" fmla="*/ 2147483647 w 1810"/>
              <a:gd name="T11" fmla="*/ 2147483647 h 237"/>
              <a:gd name="T12" fmla="*/ 2147483647 w 1810"/>
              <a:gd name="T13" fmla="*/ 2147483647 h 237"/>
              <a:gd name="T14" fmla="*/ 2147483647 w 1810"/>
              <a:gd name="T15" fmla="*/ 2147483647 h 237"/>
              <a:gd name="T16" fmla="*/ 2147483647 w 1810"/>
              <a:gd name="T17" fmla="*/ 2147483647 h 237"/>
              <a:gd name="T18" fmla="*/ 2147483647 w 1810"/>
              <a:gd name="T19" fmla="*/ 2147483647 h 237"/>
              <a:gd name="T20" fmla="*/ 2147483647 w 1810"/>
              <a:gd name="T21" fmla="*/ 2147483647 h 237"/>
              <a:gd name="T22" fmla="*/ 2147483647 w 1810"/>
              <a:gd name="T23" fmla="*/ 2147483647 h 237"/>
              <a:gd name="T24" fmla="*/ 2147483647 w 1810"/>
              <a:gd name="T25" fmla="*/ 2147483647 h 237"/>
              <a:gd name="T26" fmla="*/ 2147483647 w 1810"/>
              <a:gd name="T27" fmla="*/ 2147483647 h 237"/>
              <a:gd name="T28" fmla="*/ 2147483647 w 1810"/>
              <a:gd name="T29" fmla="*/ 2147483647 h 237"/>
              <a:gd name="T30" fmla="*/ 2147483647 w 1810"/>
              <a:gd name="T31" fmla="*/ 2147483647 h 237"/>
              <a:gd name="T32" fmla="*/ 2147483647 w 1810"/>
              <a:gd name="T33" fmla="*/ 2147483647 h 237"/>
              <a:gd name="T34" fmla="*/ 2147483647 w 1810"/>
              <a:gd name="T35" fmla="*/ 2147483647 h 237"/>
              <a:gd name="T36" fmla="*/ 2147483647 w 1810"/>
              <a:gd name="T37" fmla="*/ 2147483647 h 237"/>
              <a:gd name="T38" fmla="*/ 2147483647 w 1810"/>
              <a:gd name="T39" fmla="*/ 2147483647 h 237"/>
              <a:gd name="T40" fmla="*/ 2147483647 w 1810"/>
              <a:gd name="T41" fmla="*/ 2147483647 h 237"/>
              <a:gd name="T42" fmla="*/ 2147483647 w 1810"/>
              <a:gd name="T43" fmla="*/ 2147483647 h 237"/>
              <a:gd name="T44" fmla="*/ 2147483647 w 1810"/>
              <a:gd name="T45" fmla="*/ 2147483647 h 237"/>
              <a:gd name="T46" fmla="*/ 2147483647 w 1810"/>
              <a:gd name="T47" fmla="*/ 2147483647 h 237"/>
              <a:gd name="T48" fmla="*/ 2147483647 w 1810"/>
              <a:gd name="T49" fmla="*/ 2147483647 h 237"/>
              <a:gd name="T50" fmla="*/ 2147483647 w 1810"/>
              <a:gd name="T51" fmla="*/ 2147483647 h 237"/>
              <a:gd name="T52" fmla="*/ 2147483647 w 1810"/>
              <a:gd name="T53" fmla="*/ 2147483647 h 237"/>
              <a:gd name="T54" fmla="*/ 2147483647 w 1810"/>
              <a:gd name="T55" fmla="*/ 2147483647 h 237"/>
              <a:gd name="T56" fmla="*/ 2147483647 w 1810"/>
              <a:gd name="T57" fmla="*/ 2147483647 h 237"/>
              <a:gd name="T58" fmla="*/ 2147483647 w 1810"/>
              <a:gd name="T59" fmla="*/ 2147483647 h 23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810"/>
              <a:gd name="T91" fmla="*/ 0 h 237"/>
              <a:gd name="T92" fmla="*/ 1810 w 1810"/>
              <a:gd name="T93" fmla="*/ 237 h 23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810" h="237">
                <a:moveTo>
                  <a:pt x="0" y="0"/>
                </a:moveTo>
                <a:cubicBezTo>
                  <a:pt x="17" y="3"/>
                  <a:pt x="37" y="0"/>
                  <a:pt x="51" y="10"/>
                </a:cubicBezTo>
                <a:cubicBezTo>
                  <a:pt x="60" y="16"/>
                  <a:pt x="55" y="32"/>
                  <a:pt x="62" y="41"/>
                </a:cubicBezTo>
                <a:cubicBezTo>
                  <a:pt x="70" y="51"/>
                  <a:pt x="83" y="55"/>
                  <a:pt x="93" y="62"/>
                </a:cubicBezTo>
                <a:cubicBezTo>
                  <a:pt x="126" y="111"/>
                  <a:pt x="133" y="85"/>
                  <a:pt x="165" y="134"/>
                </a:cubicBezTo>
                <a:cubicBezTo>
                  <a:pt x="175" y="131"/>
                  <a:pt x="186" y="129"/>
                  <a:pt x="196" y="124"/>
                </a:cubicBezTo>
                <a:cubicBezTo>
                  <a:pt x="207" y="118"/>
                  <a:pt x="215" y="103"/>
                  <a:pt x="227" y="103"/>
                </a:cubicBezTo>
                <a:cubicBezTo>
                  <a:pt x="239" y="103"/>
                  <a:pt x="248" y="117"/>
                  <a:pt x="258" y="124"/>
                </a:cubicBezTo>
                <a:cubicBezTo>
                  <a:pt x="268" y="117"/>
                  <a:pt x="277" y="105"/>
                  <a:pt x="289" y="103"/>
                </a:cubicBezTo>
                <a:cubicBezTo>
                  <a:pt x="322" y="98"/>
                  <a:pt x="363" y="134"/>
                  <a:pt x="393" y="145"/>
                </a:cubicBezTo>
                <a:cubicBezTo>
                  <a:pt x="424" y="135"/>
                  <a:pt x="455" y="124"/>
                  <a:pt x="486" y="114"/>
                </a:cubicBezTo>
                <a:cubicBezTo>
                  <a:pt x="496" y="110"/>
                  <a:pt x="507" y="107"/>
                  <a:pt x="517" y="103"/>
                </a:cubicBezTo>
                <a:cubicBezTo>
                  <a:pt x="527" y="100"/>
                  <a:pt x="548" y="93"/>
                  <a:pt x="548" y="93"/>
                </a:cubicBezTo>
                <a:cubicBezTo>
                  <a:pt x="555" y="71"/>
                  <a:pt x="554" y="46"/>
                  <a:pt x="589" y="52"/>
                </a:cubicBezTo>
                <a:cubicBezTo>
                  <a:pt x="601" y="54"/>
                  <a:pt x="609" y="67"/>
                  <a:pt x="620" y="72"/>
                </a:cubicBezTo>
                <a:cubicBezTo>
                  <a:pt x="640" y="81"/>
                  <a:pt x="682" y="93"/>
                  <a:pt x="682" y="93"/>
                </a:cubicBezTo>
                <a:cubicBezTo>
                  <a:pt x="692" y="100"/>
                  <a:pt x="702" y="109"/>
                  <a:pt x="713" y="114"/>
                </a:cubicBezTo>
                <a:cubicBezTo>
                  <a:pt x="733" y="123"/>
                  <a:pt x="776" y="134"/>
                  <a:pt x="776" y="134"/>
                </a:cubicBezTo>
                <a:cubicBezTo>
                  <a:pt x="850" y="60"/>
                  <a:pt x="839" y="61"/>
                  <a:pt x="941" y="31"/>
                </a:cubicBezTo>
                <a:cubicBezTo>
                  <a:pt x="1000" y="34"/>
                  <a:pt x="1059" y="35"/>
                  <a:pt x="1117" y="41"/>
                </a:cubicBezTo>
                <a:cubicBezTo>
                  <a:pt x="1153" y="45"/>
                  <a:pt x="1174" y="78"/>
                  <a:pt x="1210" y="83"/>
                </a:cubicBezTo>
                <a:cubicBezTo>
                  <a:pt x="1251" y="89"/>
                  <a:pt x="1293" y="90"/>
                  <a:pt x="1334" y="93"/>
                </a:cubicBezTo>
                <a:cubicBezTo>
                  <a:pt x="1344" y="96"/>
                  <a:pt x="1354" y="105"/>
                  <a:pt x="1365" y="103"/>
                </a:cubicBezTo>
                <a:cubicBezTo>
                  <a:pt x="1377" y="101"/>
                  <a:pt x="1384" y="80"/>
                  <a:pt x="1396" y="83"/>
                </a:cubicBezTo>
                <a:cubicBezTo>
                  <a:pt x="1408" y="86"/>
                  <a:pt x="1407" y="107"/>
                  <a:pt x="1417" y="114"/>
                </a:cubicBezTo>
                <a:cubicBezTo>
                  <a:pt x="1438" y="128"/>
                  <a:pt x="1465" y="126"/>
                  <a:pt x="1489" y="134"/>
                </a:cubicBezTo>
                <a:cubicBezTo>
                  <a:pt x="1503" y="174"/>
                  <a:pt x="1510" y="192"/>
                  <a:pt x="1551" y="207"/>
                </a:cubicBezTo>
                <a:cubicBezTo>
                  <a:pt x="1579" y="203"/>
                  <a:pt x="1606" y="196"/>
                  <a:pt x="1634" y="196"/>
                </a:cubicBezTo>
                <a:cubicBezTo>
                  <a:pt x="1742" y="196"/>
                  <a:pt x="1556" y="237"/>
                  <a:pt x="1717" y="196"/>
                </a:cubicBezTo>
                <a:cubicBezTo>
                  <a:pt x="1738" y="191"/>
                  <a:pt x="1810" y="150"/>
                  <a:pt x="1810" y="1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20531" name="Object 19"/>
          <p:cNvGraphicFramePr>
            <a:graphicFrameLocks noChangeAspect="1"/>
          </p:cNvGraphicFramePr>
          <p:nvPr/>
        </p:nvGraphicFramePr>
        <p:xfrm>
          <a:off x="14404975" y="6076157"/>
          <a:ext cx="2160746" cy="1040823"/>
        </p:xfrm>
        <a:graphic>
          <a:graphicData uri="http://schemas.openxmlformats.org/presentationml/2006/ole">
            <p:oleObj spid="_x0000_s312324" name="Equation" r:id="rId6" imgW="330120" imgH="228600" progId="Equation.3">
              <p:embed/>
            </p:oleObj>
          </a:graphicData>
        </a:graphic>
      </p:graphicFrame>
      <p:sp>
        <p:nvSpPr>
          <p:cNvPr id="320532" name="Line 20"/>
          <p:cNvSpPr>
            <a:spLocks noChangeShapeType="1"/>
          </p:cNvSpPr>
          <p:nvPr/>
        </p:nvSpPr>
        <p:spPr bwMode="auto">
          <a:xfrm>
            <a:off x="14044851" y="6211182"/>
            <a:ext cx="414143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186281" y="3645694"/>
            <a:ext cx="1440498" cy="4185797"/>
            <a:chOff x="4848" y="1296"/>
            <a:chExt cx="384" cy="1488"/>
          </a:xfrm>
        </p:grpSpPr>
        <p:sp>
          <p:nvSpPr>
            <p:cNvPr id="16430" name="Line 22"/>
            <p:cNvSpPr>
              <a:spLocks noChangeShapeType="1"/>
            </p:cNvSpPr>
            <p:nvPr/>
          </p:nvSpPr>
          <p:spPr bwMode="auto">
            <a:xfrm flipV="1">
              <a:off x="4848" y="12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Freeform 23"/>
            <p:cNvSpPr>
              <a:spLocks/>
            </p:cNvSpPr>
            <p:nvPr/>
          </p:nvSpPr>
          <p:spPr bwMode="auto">
            <a:xfrm>
              <a:off x="4848" y="1680"/>
              <a:ext cx="384" cy="1056"/>
            </a:xfrm>
            <a:custGeom>
              <a:avLst/>
              <a:gdLst>
                <a:gd name="T0" fmla="*/ 0 w 384"/>
                <a:gd name="T1" fmla="*/ 0 h 1008"/>
                <a:gd name="T2" fmla="*/ 96 w 384"/>
                <a:gd name="T3" fmla="*/ 303 h 1008"/>
                <a:gd name="T4" fmla="*/ 384 w 384"/>
                <a:gd name="T5" fmla="*/ 606 h 1008"/>
                <a:gd name="T6" fmla="*/ 96 w 384"/>
                <a:gd name="T7" fmla="*/ 969 h 1008"/>
                <a:gd name="T8" fmla="*/ 0 w 384"/>
                <a:gd name="T9" fmla="*/ 1272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008"/>
                <a:gd name="T17" fmla="*/ 384 w 384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008">
                  <a:moveTo>
                    <a:pt x="0" y="0"/>
                  </a:moveTo>
                  <a:cubicBezTo>
                    <a:pt x="16" y="80"/>
                    <a:pt x="32" y="160"/>
                    <a:pt x="96" y="240"/>
                  </a:cubicBezTo>
                  <a:cubicBezTo>
                    <a:pt x="160" y="320"/>
                    <a:pt x="384" y="392"/>
                    <a:pt x="384" y="480"/>
                  </a:cubicBezTo>
                  <a:cubicBezTo>
                    <a:pt x="384" y="568"/>
                    <a:pt x="160" y="680"/>
                    <a:pt x="96" y="768"/>
                  </a:cubicBezTo>
                  <a:cubicBezTo>
                    <a:pt x="32" y="856"/>
                    <a:pt x="16" y="932"/>
                    <a:pt x="0" y="100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Line 24"/>
            <p:cNvSpPr>
              <a:spLocks noChangeShapeType="1"/>
            </p:cNvSpPr>
            <p:nvPr/>
          </p:nvSpPr>
          <p:spPr bwMode="auto">
            <a:xfrm flipV="1">
              <a:off x="4992" y="201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397" name="Object 25"/>
            <p:cNvGraphicFramePr>
              <a:graphicFrameLocks noChangeAspect="1"/>
            </p:cNvGraphicFramePr>
            <p:nvPr/>
          </p:nvGraphicFramePr>
          <p:xfrm>
            <a:off x="4992" y="2064"/>
            <a:ext cx="221" cy="191"/>
          </p:xfrm>
          <a:graphic>
            <a:graphicData uri="http://schemas.openxmlformats.org/presentationml/2006/ole">
              <p:oleObj spid="_x0000_s312333" name="Equation" r:id="rId7" imgW="152280" imgH="139680" progId="Equation.3">
                <p:embed/>
              </p:oleObj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3384623" y="2565488"/>
            <a:ext cx="2280788" cy="2295437"/>
            <a:chOff x="3568" y="912"/>
            <a:chExt cx="608" cy="816"/>
          </a:xfrm>
        </p:grpSpPr>
        <p:sp>
          <p:nvSpPr>
            <p:cNvPr id="16428" name="Line 27"/>
            <p:cNvSpPr>
              <a:spLocks noChangeShapeType="1"/>
            </p:cNvSpPr>
            <p:nvPr/>
          </p:nvSpPr>
          <p:spPr bwMode="auto">
            <a:xfrm flipV="1">
              <a:off x="3936" y="912"/>
              <a:ext cx="240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Freeform 28"/>
            <p:cNvSpPr>
              <a:spLocks/>
            </p:cNvSpPr>
            <p:nvPr/>
          </p:nvSpPr>
          <p:spPr bwMode="auto">
            <a:xfrm>
              <a:off x="3696" y="1248"/>
              <a:ext cx="480" cy="480"/>
            </a:xfrm>
            <a:custGeom>
              <a:avLst/>
              <a:gdLst>
                <a:gd name="T0" fmla="*/ 0 w 480"/>
                <a:gd name="T1" fmla="*/ 480 h 480"/>
                <a:gd name="T2" fmla="*/ 144 w 480"/>
                <a:gd name="T3" fmla="*/ 336 h 480"/>
                <a:gd name="T4" fmla="*/ 240 w 480"/>
                <a:gd name="T5" fmla="*/ 0 h 480"/>
                <a:gd name="T6" fmla="*/ 336 w 480"/>
                <a:gd name="T7" fmla="*/ 336 h 480"/>
                <a:gd name="T8" fmla="*/ 480 w 480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80"/>
                <a:gd name="T17" fmla="*/ 480 w 480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80">
                  <a:moveTo>
                    <a:pt x="0" y="480"/>
                  </a:moveTo>
                  <a:cubicBezTo>
                    <a:pt x="52" y="448"/>
                    <a:pt x="104" y="416"/>
                    <a:pt x="144" y="336"/>
                  </a:cubicBezTo>
                  <a:cubicBezTo>
                    <a:pt x="184" y="256"/>
                    <a:pt x="208" y="0"/>
                    <a:pt x="240" y="0"/>
                  </a:cubicBezTo>
                  <a:cubicBezTo>
                    <a:pt x="272" y="0"/>
                    <a:pt x="296" y="256"/>
                    <a:pt x="336" y="336"/>
                  </a:cubicBezTo>
                  <a:cubicBezTo>
                    <a:pt x="376" y="416"/>
                    <a:pt x="428" y="448"/>
                    <a:pt x="480" y="48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396" name="Object 29"/>
            <p:cNvGraphicFramePr>
              <a:graphicFrameLocks noChangeAspect="1"/>
            </p:cNvGraphicFramePr>
            <p:nvPr/>
          </p:nvGraphicFramePr>
          <p:xfrm>
            <a:off x="3568" y="1296"/>
            <a:ext cx="255" cy="307"/>
          </p:xfrm>
          <a:graphic>
            <a:graphicData uri="http://schemas.openxmlformats.org/presentationml/2006/ole">
              <p:oleObj spid="_x0000_s312332" name="Equation" r:id="rId8" imgW="177480" imgH="228600" progId="Equation.3">
                <p:embed/>
              </p:oleObj>
            </a:graphicData>
          </a:graphic>
        </p:graphicFrame>
      </p:grpSp>
      <p:sp>
        <p:nvSpPr>
          <p:cNvPr id="320542" name="Freeform 30"/>
          <p:cNvSpPr>
            <a:spLocks/>
          </p:cNvSpPr>
          <p:nvPr/>
        </p:nvSpPr>
        <p:spPr bwMode="auto">
          <a:xfrm>
            <a:off x="14224914" y="4860925"/>
            <a:ext cx="1463005" cy="2295437"/>
          </a:xfrm>
          <a:custGeom>
            <a:avLst/>
            <a:gdLst>
              <a:gd name="T0" fmla="*/ 0 w 545"/>
              <a:gd name="T1" fmla="*/ 2147483647 h 1024"/>
              <a:gd name="T2" fmla="*/ 2147483647 w 545"/>
              <a:gd name="T3" fmla="*/ 2147483647 h 1024"/>
              <a:gd name="T4" fmla="*/ 2147483647 w 545"/>
              <a:gd name="T5" fmla="*/ 2147483647 h 1024"/>
              <a:gd name="T6" fmla="*/ 2147483647 w 545"/>
              <a:gd name="T7" fmla="*/ 2147483647 h 1024"/>
              <a:gd name="T8" fmla="*/ 2147483647 w 545"/>
              <a:gd name="T9" fmla="*/ 2147483647 h 1024"/>
              <a:gd name="T10" fmla="*/ 2147483647 w 545"/>
              <a:gd name="T11" fmla="*/ 2147483647 h 1024"/>
              <a:gd name="T12" fmla="*/ 2147483647 w 545"/>
              <a:gd name="T13" fmla="*/ 2147483647 h 1024"/>
              <a:gd name="T14" fmla="*/ 2147483647 w 545"/>
              <a:gd name="T15" fmla="*/ 2147483647 h 1024"/>
              <a:gd name="T16" fmla="*/ 2147483647 w 545"/>
              <a:gd name="T17" fmla="*/ 2147483647 h 1024"/>
              <a:gd name="T18" fmla="*/ 2147483647 w 545"/>
              <a:gd name="T19" fmla="*/ 2147483647 h 1024"/>
              <a:gd name="T20" fmla="*/ 2147483647 w 545"/>
              <a:gd name="T21" fmla="*/ 2147483647 h 1024"/>
              <a:gd name="T22" fmla="*/ 2147483647 w 545"/>
              <a:gd name="T23" fmla="*/ 2147483647 h 1024"/>
              <a:gd name="T24" fmla="*/ 2147483647 w 545"/>
              <a:gd name="T25" fmla="*/ 2147483647 h 1024"/>
              <a:gd name="T26" fmla="*/ 2147483647 w 545"/>
              <a:gd name="T27" fmla="*/ 0 h 10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5"/>
              <a:gd name="T43" fmla="*/ 0 h 1024"/>
              <a:gd name="T44" fmla="*/ 545 w 545"/>
              <a:gd name="T45" fmla="*/ 1024 h 10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5" h="1024">
                <a:moveTo>
                  <a:pt x="0" y="1024"/>
                </a:moveTo>
                <a:cubicBezTo>
                  <a:pt x="24" y="952"/>
                  <a:pt x="14" y="983"/>
                  <a:pt x="31" y="931"/>
                </a:cubicBezTo>
                <a:cubicBezTo>
                  <a:pt x="34" y="921"/>
                  <a:pt x="41" y="900"/>
                  <a:pt x="41" y="900"/>
                </a:cubicBezTo>
                <a:cubicBezTo>
                  <a:pt x="49" y="805"/>
                  <a:pt x="55" y="757"/>
                  <a:pt x="83" y="672"/>
                </a:cubicBezTo>
                <a:cubicBezTo>
                  <a:pt x="86" y="662"/>
                  <a:pt x="83" y="644"/>
                  <a:pt x="93" y="641"/>
                </a:cubicBezTo>
                <a:cubicBezTo>
                  <a:pt x="133" y="628"/>
                  <a:pt x="169" y="618"/>
                  <a:pt x="207" y="600"/>
                </a:cubicBezTo>
                <a:cubicBezTo>
                  <a:pt x="228" y="579"/>
                  <a:pt x="258" y="565"/>
                  <a:pt x="269" y="538"/>
                </a:cubicBezTo>
                <a:cubicBezTo>
                  <a:pt x="292" y="480"/>
                  <a:pt x="279" y="413"/>
                  <a:pt x="290" y="352"/>
                </a:cubicBezTo>
                <a:cubicBezTo>
                  <a:pt x="286" y="341"/>
                  <a:pt x="275" y="331"/>
                  <a:pt x="279" y="320"/>
                </a:cubicBezTo>
                <a:cubicBezTo>
                  <a:pt x="283" y="309"/>
                  <a:pt x="302" y="309"/>
                  <a:pt x="310" y="300"/>
                </a:cubicBezTo>
                <a:cubicBezTo>
                  <a:pt x="317" y="292"/>
                  <a:pt x="316" y="279"/>
                  <a:pt x="321" y="269"/>
                </a:cubicBezTo>
                <a:cubicBezTo>
                  <a:pt x="326" y="258"/>
                  <a:pt x="336" y="249"/>
                  <a:pt x="341" y="238"/>
                </a:cubicBezTo>
                <a:cubicBezTo>
                  <a:pt x="364" y="185"/>
                  <a:pt x="356" y="91"/>
                  <a:pt x="403" y="52"/>
                </a:cubicBezTo>
                <a:cubicBezTo>
                  <a:pt x="412" y="44"/>
                  <a:pt x="545" y="0"/>
                  <a:pt x="48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4086118" y="4455848"/>
            <a:ext cx="1219170" cy="2264494"/>
            <a:chOff x="3755" y="1584"/>
            <a:chExt cx="325" cy="805"/>
          </a:xfrm>
        </p:grpSpPr>
        <p:sp>
          <p:nvSpPr>
            <p:cNvPr id="16422" name="Line 32"/>
            <p:cNvSpPr>
              <a:spLocks noChangeShapeType="1"/>
            </p:cNvSpPr>
            <p:nvPr/>
          </p:nvSpPr>
          <p:spPr bwMode="auto">
            <a:xfrm flipV="1">
              <a:off x="3792" y="1728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33"/>
            <p:cNvSpPr>
              <a:spLocks noChangeShapeType="1"/>
            </p:cNvSpPr>
            <p:nvPr/>
          </p:nvSpPr>
          <p:spPr bwMode="auto">
            <a:xfrm flipH="1">
              <a:off x="3840" y="1584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Freeform 34"/>
            <p:cNvSpPr>
              <a:spLocks/>
            </p:cNvSpPr>
            <p:nvPr/>
          </p:nvSpPr>
          <p:spPr bwMode="auto">
            <a:xfrm>
              <a:off x="3786" y="1728"/>
              <a:ext cx="246" cy="527"/>
            </a:xfrm>
            <a:custGeom>
              <a:avLst/>
              <a:gdLst>
                <a:gd name="T0" fmla="*/ 0 w 545"/>
                <a:gd name="T1" fmla="*/ 37 h 1024"/>
                <a:gd name="T2" fmla="*/ 0 w 545"/>
                <a:gd name="T3" fmla="*/ 33 h 1024"/>
                <a:gd name="T4" fmla="*/ 1 w 545"/>
                <a:gd name="T5" fmla="*/ 32 h 1024"/>
                <a:gd name="T6" fmla="*/ 2 w 545"/>
                <a:gd name="T7" fmla="*/ 24 h 1024"/>
                <a:gd name="T8" fmla="*/ 2 w 545"/>
                <a:gd name="T9" fmla="*/ 23 h 1024"/>
                <a:gd name="T10" fmla="*/ 4 w 545"/>
                <a:gd name="T11" fmla="*/ 22 h 1024"/>
                <a:gd name="T12" fmla="*/ 5 w 545"/>
                <a:gd name="T13" fmla="*/ 20 h 1024"/>
                <a:gd name="T14" fmla="*/ 5 w 545"/>
                <a:gd name="T15" fmla="*/ 13 h 1024"/>
                <a:gd name="T16" fmla="*/ 5 w 545"/>
                <a:gd name="T17" fmla="*/ 12 h 1024"/>
                <a:gd name="T18" fmla="*/ 6 w 545"/>
                <a:gd name="T19" fmla="*/ 11 h 1024"/>
                <a:gd name="T20" fmla="*/ 6 w 545"/>
                <a:gd name="T21" fmla="*/ 10 h 1024"/>
                <a:gd name="T22" fmla="*/ 6 w 545"/>
                <a:gd name="T23" fmla="*/ 8 h 1024"/>
                <a:gd name="T24" fmla="*/ 8 w 545"/>
                <a:gd name="T25" fmla="*/ 2 h 1024"/>
                <a:gd name="T26" fmla="*/ 9 w 545"/>
                <a:gd name="T27" fmla="*/ 0 h 10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45"/>
                <a:gd name="T43" fmla="*/ 0 h 1024"/>
                <a:gd name="T44" fmla="*/ 545 w 545"/>
                <a:gd name="T45" fmla="*/ 1024 h 10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45" h="1024">
                  <a:moveTo>
                    <a:pt x="0" y="1024"/>
                  </a:moveTo>
                  <a:cubicBezTo>
                    <a:pt x="24" y="952"/>
                    <a:pt x="14" y="983"/>
                    <a:pt x="31" y="931"/>
                  </a:cubicBezTo>
                  <a:cubicBezTo>
                    <a:pt x="34" y="921"/>
                    <a:pt x="41" y="900"/>
                    <a:pt x="41" y="900"/>
                  </a:cubicBezTo>
                  <a:cubicBezTo>
                    <a:pt x="49" y="805"/>
                    <a:pt x="55" y="757"/>
                    <a:pt x="83" y="672"/>
                  </a:cubicBezTo>
                  <a:cubicBezTo>
                    <a:pt x="86" y="662"/>
                    <a:pt x="83" y="644"/>
                    <a:pt x="93" y="641"/>
                  </a:cubicBezTo>
                  <a:cubicBezTo>
                    <a:pt x="133" y="628"/>
                    <a:pt x="169" y="618"/>
                    <a:pt x="207" y="600"/>
                  </a:cubicBezTo>
                  <a:cubicBezTo>
                    <a:pt x="228" y="579"/>
                    <a:pt x="258" y="565"/>
                    <a:pt x="269" y="538"/>
                  </a:cubicBezTo>
                  <a:cubicBezTo>
                    <a:pt x="292" y="480"/>
                    <a:pt x="279" y="413"/>
                    <a:pt x="290" y="352"/>
                  </a:cubicBezTo>
                  <a:cubicBezTo>
                    <a:pt x="286" y="341"/>
                    <a:pt x="275" y="331"/>
                    <a:pt x="279" y="320"/>
                  </a:cubicBezTo>
                  <a:cubicBezTo>
                    <a:pt x="283" y="309"/>
                    <a:pt x="302" y="309"/>
                    <a:pt x="310" y="300"/>
                  </a:cubicBezTo>
                  <a:cubicBezTo>
                    <a:pt x="317" y="292"/>
                    <a:pt x="316" y="279"/>
                    <a:pt x="321" y="269"/>
                  </a:cubicBezTo>
                  <a:cubicBezTo>
                    <a:pt x="326" y="258"/>
                    <a:pt x="336" y="249"/>
                    <a:pt x="341" y="238"/>
                  </a:cubicBezTo>
                  <a:cubicBezTo>
                    <a:pt x="364" y="185"/>
                    <a:pt x="356" y="91"/>
                    <a:pt x="403" y="52"/>
                  </a:cubicBezTo>
                  <a:cubicBezTo>
                    <a:pt x="412" y="44"/>
                    <a:pt x="545" y="0"/>
                    <a:pt x="48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Freeform 35"/>
            <p:cNvSpPr>
              <a:spLocks/>
            </p:cNvSpPr>
            <p:nvPr/>
          </p:nvSpPr>
          <p:spPr bwMode="auto">
            <a:xfrm>
              <a:off x="3776" y="1718"/>
              <a:ext cx="279" cy="392"/>
            </a:xfrm>
            <a:custGeom>
              <a:avLst/>
              <a:gdLst>
                <a:gd name="T0" fmla="*/ 0 w 279"/>
                <a:gd name="T1" fmla="*/ 392 h 392"/>
                <a:gd name="T2" fmla="*/ 41 w 279"/>
                <a:gd name="T3" fmla="*/ 227 h 392"/>
                <a:gd name="T4" fmla="*/ 113 w 279"/>
                <a:gd name="T5" fmla="*/ 216 h 392"/>
                <a:gd name="T6" fmla="*/ 248 w 279"/>
                <a:gd name="T7" fmla="*/ 92 h 392"/>
                <a:gd name="T8" fmla="*/ 279 w 279"/>
                <a:gd name="T9" fmla="*/ 4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392"/>
                <a:gd name="T17" fmla="*/ 279 w 279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392">
                  <a:moveTo>
                    <a:pt x="0" y="392"/>
                  </a:moveTo>
                  <a:cubicBezTo>
                    <a:pt x="4" y="365"/>
                    <a:pt x="10" y="241"/>
                    <a:pt x="41" y="227"/>
                  </a:cubicBezTo>
                  <a:cubicBezTo>
                    <a:pt x="63" y="217"/>
                    <a:pt x="89" y="220"/>
                    <a:pt x="113" y="216"/>
                  </a:cubicBezTo>
                  <a:cubicBezTo>
                    <a:pt x="184" y="193"/>
                    <a:pt x="199" y="141"/>
                    <a:pt x="248" y="92"/>
                  </a:cubicBezTo>
                  <a:cubicBezTo>
                    <a:pt x="251" y="82"/>
                    <a:pt x="279" y="0"/>
                    <a:pt x="279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Freeform 36"/>
            <p:cNvSpPr>
              <a:spLocks/>
            </p:cNvSpPr>
            <p:nvPr/>
          </p:nvSpPr>
          <p:spPr bwMode="auto">
            <a:xfrm>
              <a:off x="3776" y="1738"/>
              <a:ext cx="93" cy="372"/>
            </a:xfrm>
            <a:custGeom>
              <a:avLst/>
              <a:gdLst>
                <a:gd name="T0" fmla="*/ 0 w 93"/>
                <a:gd name="T1" fmla="*/ 372 h 372"/>
                <a:gd name="T2" fmla="*/ 72 w 93"/>
                <a:gd name="T3" fmla="*/ 207 h 372"/>
                <a:gd name="T4" fmla="*/ 93 w 93"/>
                <a:gd name="T5" fmla="*/ 0 h 372"/>
                <a:gd name="T6" fmla="*/ 0 60000 65536"/>
                <a:gd name="T7" fmla="*/ 0 60000 65536"/>
                <a:gd name="T8" fmla="*/ 0 60000 65536"/>
                <a:gd name="T9" fmla="*/ 0 w 93"/>
                <a:gd name="T10" fmla="*/ 0 h 372"/>
                <a:gd name="T11" fmla="*/ 93 w 93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372">
                  <a:moveTo>
                    <a:pt x="0" y="372"/>
                  </a:moveTo>
                  <a:cubicBezTo>
                    <a:pt x="13" y="306"/>
                    <a:pt x="15" y="244"/>
                    <a:pt x="72" y="207"/>
                  </a:cubicBezTo>
                  <a:cubicBezTo>
                    <a:pt x="88" y="139"/>
                    <a:pt x="93" y="70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Freeform 37"/>
            <p:cNvSpPr>
              <a:spLocks/>
            </p:cNvSpPr>
            <p:nvPr/>
          </p:nvSpPr>
          <p:spPr bwMode="auto">
            <a:xfrm>
              <a:off x="3755" y="1728"/>
              <a:ext cx="325" cy="661"/>
            </a:xfrm>
            <a:custGeom>
              <a:avLst/>
              <a:gdLst>
                <a:gd name="T0" fmla="*/ 0 w 416"/>
                <a:gd name="T1" fmla="*/ 547 h 693"/>
                <a:gd name="T2" fmla="*/ 27 w 416"/>
                <a:gd name="T3" fmla="*/ 449 h 693"/>
                <a:gd name="T4" fmla="*/ 36 w 416"/>
                <a:gd name="T5" fmla="*/ 366 h 693"/>
                <a:gd name="T6" fmla="*/ 52 w 416"/>
                <a:gd name="T7" fmla="*/ 319 h 693"/>
                <a:gd name="T8" fmla="*/ 66 w 416"/>
                <a:gd name="T9" fmla="*/ 197 h 693"/>
                <a:gd name="T10" fmla="*/ 75 w 416"/>
                <a:gd name="T11" fmla="*/ 188 h 693"/>
                <a:gd name="T12" fmla="*/ 84 w 416"/>
                <a:gd name="T13" fmla="*/ 171 h 693"/>
                <a:gd name="T14" fmla="*/ 108 w 416"/>
                <a:gd name="T15" fmla="*/ 58 h 693"/>
                <a:gd name="T16" fmla="*/ 120 w 416"/>
                <a:gd name="T17" fmla="*/ 0 h 6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6"/>
                <a:gd name="T28" fmla="*/ 0 h 693"/>
                <a:gd name="T29" fmla="*/ 416 w 416"/>
                <a:gd name="T30" fmla="*/ 693 h 69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6" h="693">
                  <a:moveTo>
                    <a:pt x="0" y="693"/>
                  </a:moveTo>
                  <a:cubicBezTo>
                    <a:pt x="19" y="635"/>
                    <a:pt x="43" y="603"/>
                    <a:pt x="93" y="569"/>
                  </a:cubicBezTo>
                  <a:cubicBezTo>
                    <a:pt x="105" y="535"/>
                    <a:pt x="106" y="497"/>
                    <a:pt x="124" y="466"/>
                  </a:cubicBezTo>
                  <a:cubicBezTo>
                    <a:pt x="137" y="443"/>
                    <a:pt x="161" y="426"/>
                    <a:pt x="176" y="404"/>
                  </a:cubicBezTo>
                  <a:cubicBezTo>
                    <a:pt x="193" y="352"/>
                    <a:pt x="210" y="300"/>
                    <a:pt x="228" y="249"/>
                  </a:cubicBezTo>
                  <a:cubicBezTo>
                    <a:pt x="232" y="239"/>
                    <a:pt x="249" y="243"/>
                    <a:pt x="259" y="238"/>
                  </a:cubicBezTo>
                  <a:cubicBezTo>
                    <a:pt x="270" y="232"/>
                    <a:pt x="280" y="224"/>
                    <a:pt x="290" y="217"/>
                  </a:cubicBezTo>
                  <a:cubicBezTo>
                    <a:pt x="310" y="154"/>
                    <a:pt x="315" y="110"/>
                    <a:pt x="372" y="73"/>
                  </a:cubicBezTo>
                  <a:cubicBezTo>
                    <a:pt x="416" y="8"/>
                    <a:pt x="414" y="36"/>
                    <a:pt x="41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20550" name="Object 38"/>
          <p:cNvGraphicFramePr>
            <a:graphicFrameLocks noChangeAspect="1"/>
          </p:cNvGraphicFramePr>
          <p:nvPr/>
        </p:nvGraphicFramePr>
        <p:xfrm>
          <a:off x="8642986" y="8776671"/>
          <a:ext cx="6534757" cy="1611870"/>
        </p:xfrm>
        <a:graphic>
          <a:graphicData uri="http://schemas.openxmlformats.org/presentationml/2006/ole">
            <p:oleObj spid="_x0000_s312325" name="Equation" r:id="rId9" imgW="1180800" imgH="419040" progId="Equation.3">
              <p:embed/>
            </p:oleObj>
          </a:graphicData>
        </a:graphic>
      </p:graphicFrame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8823047" y="10261953"/>
            <a:ext cx="6392208" cy="1015507"/>
            <a:chOff x="2880" y="3648"/>
            <a:chExt cx="1704" cy="361"/>
          </a:xfrm>
        </p:grpSpPr>
        <p:graphicFrame>
          <p:nvGraphicFramePr>
            <p:cNvPr id="16395" name="Object 40"/>
            <p:cNvGraphicFramePr>
              <a:graphicFrameLocks noChangeAspect="1"/>
            </p:cNvGraphicFramePr>
            <p:nvPr/>
          </p:nvGraphicFramePr>
          <p:xfrm>
            <a:off x="2880" y="3696"/>
            <a:ext cx="1704" cy="313"/>
          </p:xfrm>
          <a:graphic>
            <a:graphicData uri="http://schemas.openxmlformats.org/presentationml/2006/ole">
              <p:oleObj spid="_x0000_s312331" name="Equation" r:id="rId10" imgW="1155600" imgH="228600" progId="Equation.3">
                <p:embed/>
              </p:oleObj>
            </a:graphicData>
          </a:graphic>
        </p:graphicFrame>
        <p:sp>
          <p:nvSpPr>
            <p:cNvPr id="16421" name="Line 41"/>
            <p:cNvSpPr>
              <a:spLocks noChangeShapeType="1"/>
            </p:cNvSpPr>
            <p:nvPr/>
          </p:nvSpPr>
          <p:spPr bwMode="auto">
            <a:xfrm>
              <a:off x="2880" y="364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20554" name="Object 42"/>
          <p:cNvGraphicFramePr>
            <a:graphicFrameLocks noChangeAspect="1"/>
          </p:cNvGraphicFramePr>
          <p:nvPr/>
        </p:nvGraphicFramePr>
        <p:xfrm>
          <a:off x="15305286" y="9181747"/>
          <a:ext cx="5720727" cy="1406518"/>
        </p:xfrm>
        <a:graphic>
          <a:graphicData uri="http://schemas.openxmlformats.org/presentationml/2006/ole">
            <p:oleObj spid="_x0000_s312326" name="Equation" r:id="rId11" imgW="647640" imgH="228600" progId="Equation.3">
              <p:embed/>
            </p:oleObj>
          </a:graphicData>
        </a:graphic>
      </p:graphicFrame>
      <p:graphicFrame>
        <p:nvGraphicFramePr>
          <p:cNvPr id="320555" name="Object 43"/>
          <p:cNvGraphicFramePr>
            <a:graphicFrameLocks noChangeAspect="1"/>
          </p:cNvGraphicFramePr>
          <p:nvPr/>
        </p:nvGraphicFramePr>
        <p:xfrm>
          <a:off x="7562613" y="9316774"/>
          <a:ext cx="1331711" cy="770772"/>
        </p:xfrm>
        <a:graphic>
          <a:graphicData uri="http://schemas.openxmlformats.org/presentationml/2006/ole">
            <p:oleObj spid="_x0000_s312327" name="Equation" r:id="rId12" imgW="152280" imgH="126720" progId="Equation.3">
              <p:embed/>
            </p:oleObj>
          </a:graphicData>
        </a:graphic>
      </p:graphicFrame>
      <p:graphicFrame>
        <p:nvGraphicFramePr>
          <p:cNvPr id="320556" name="Object 44"/>
          <p:cNvGraphicFramePr>
            <a:graphicFrameLocks noChangeAspect="1"/>
          </p:cNvGraphicFramePr>
          <p:nvPr/>
        </p:nvGraphicFramePr>
        <p:xfrm>
          <a:off x="12064167" y="2565488"/>
          <a:ext cx="3469950" cy="888919"/>
        </p:xfrm>
        <a:graphic>
          <a:graphicData uri="http://schemas.openxmlformats.org/presentationml/2006/ole">
            <p:oleObj spid="_x0000_s312328" name="Equation" r:id="rId13" imgW="622080" imgH="228600" progId="Equation.3">
              <p:embed/>
            </p:oleObj>
          </a:graphicData>
        </a:graphic>
      </p:graphicFrame>
      <p:sp>
        <p:nvSpPr>
          <p:cNvPr id="320557" name="Rectangle 45"/>
          <p:cNvSpPr>
            <a:spLocks noChangeArrowheads="1"/>
          </p:cNvSpPr>
          <p:nvPr/>
        </p:nvSpPr>
        <p:spPr bwMode="auto">
          <a:xfrm>
            <a:off x="540187" y="9316773"/>
            <a:ext cx="6842363" cy="9451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20558" name="Object 46"/>
          <p:cNvGraphicFramePr>
            <a:graphicFrameLocks noChangeAspect="1"/>
          </p:cNvGraphicFramePr>
          <p:nvPr/>
        </p:nvGraphicFramePr>
        <p:xfrm>
          <a:off x="0" y="9451800"/>
          <a:ext cx="7742674" cy="984562"/>
        </p:xfrm>
        <a:graphic>
          <a:graphicData uri="http://schemas.openxmlformats.org/presentationml/2006/ole">
            <p:oleObj spid="_x0000_s312329" name="Equation" r:id="rId14" imgW="1346040" imgH="228600" progId="Equation.3">
              <p:embed/>
            </p:oleObj>
          </a:graphicData>
        </a:graphic>
      </p:graphicFrame>
      <p:sp>
        <p:nvSpPr>
          <p:cNvPr id="320559" name="Rectangle 47"/>
          <p:cNvSpPr>
            <a:spLocks noChangeArrowheads="1"/>
          </p:cNvSpPr>
          <p:nvPr/>
        </p:nvSpPr>
        <p:spPr bwMode="auto">
          <a:xfrm>
            <a:off x="7742674" y="9181748"/>
            <a:ext cx="900311" cy="8101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20560" name="Object 48"/>
          <p:cNvGraphicFramePr>
            <a:graphicFrameLocks noChangeAspect="1"/>
          </p:cNvGraphicFramePr>
          <p:nvPr/>
        </p:nvGraphicFramePr>
        <p:xfrm>
          <a:off x="7562613" y="9721851"/>
          <a:ext cx="1331711" cy="770772"/>
        </p:xfrm>
        <a:graphic>
          <a:graphicData uri="http://schemas.openxmlformats.org/presentationml/2006/ole">
            <p:oleObj spid="_x0000_s312330" name="Equation" r:id="rId15" imgW="15228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5" grpId="0" animBg="1"/>
      <p:bldP spid="320526" grpId="0" animBg="1"/>
      <p:bldP spid="320527" grpId="0" animBg="1"/>
      <p:bldP spid="320528" grpId="0" animBg="1"/>
      <p:bldP spid="320529" grpId="0" animBg="1"/>
      <p:bldP spid="320530" grpId="0" animBg="1"/>
      <p:bldP spid="320532" grpId="0" animBg="1"/>
      <p:bldP spid="320542" grpId="0" animBg="1"/>
      <p:bldP spid="320557" grpId="0" animBg="1"/>
      <p:bldP spid="3205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7417" name="Text Box 3"/>
          <p:cNvSpPr txBox="1">
            <a:spLocks noChangeArrowheads="1"/>
          </p:cNvSpPr>
          <p:nvPr/>
        </p:nvSpPr>
        <p:spPr bwMode="auto">
          <a:xfrm>
            <a:off x="540187" y="176478"/>
            <a:ext cx="17929904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Comparison:  diffusive noise vs. escape rates</a:t>
            </a:r>
            <a:endParaRPr lang="en-US" sz="3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8906071"/>
            <a:ext cx="16040100" cy="2146347"/>
            <a:chOff x="0" y="3166"/>
            <a:chExt cx="5605" cy="763"/>
          </a:xfrm>
        </p:grpSpPr>
        <p:graphicFrame>
          <p:nvGraphicFramePr>
            <p:cNvPr id="17410" name="Object 5"/>
            <p:cNvGraphicFramePr>
              <a:graphicFrameLocks noChangeAspect="1"/>
            </p:cNvGraphicFramePr>
            <p:nvPr/>
          </p:nvGraphicFramePr>
          <p:xfrm>
            <a:off x="144" y="3448"/>
            <a:ext cx="1750" cy="338"/>
          </p:xfrm>
          <a:graphic>
            <a:graphicData uri="http://schemas.openxmlformats.org/presentationml/2006/ole">
              <p:oleObj spid="_x0000_s313346" name="Equation" r:id="rId4" imgW="1180800" imgH="228600" progId="Equation.3">
                <p:embed/>
              </p:oleObj>
            </a:graphicData>
          </a:graphic>
        </p:graphicFrame>
        <p:sp>
          <p:nvSpPr>
            <p:cNvPr id="17425" name="Text Box 6"/>
            <p:cNvSpPr txBox="1">
              <a:spLocks noChangeArrowheads="1"/>
            </p:cNvSpPr>
            <p:nvPr/>
          </p:nvSpPr>
          <p:spPr bwMode="auto">
            <a:xfrm>
              <a:off x="0" y="3166"/>
              <a:ext cx="1024" cy="24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  <p:graphicFrame>
          <p:nvGraphicFramePr>
            <p:cNvPr id="17411" name="Object 7"/>
            <p:cNvGraphicFramePr>
              <a:graphicFrameLocks noChangeAspect="1"/>
            </p:cNvGraphicFramePr>
            <p:nvPr/>
          </p:nvGraphicFramePr>
          <p:xfrm>
            <a:off x="2304" y="3356"/>
            <a:ext cx="1742" cy="573"/>
          </p:xfrm>
          <a:graphic>
            <a:graphicData uri="http://schemas.openxmlformats.org/presentationml/2006/ole">
              <p:oleObj spid="_x0000_s313347" name="Equation" r:id="rId5" imgW="1180800" imgH="419040" progId="Equation.3">
                <p:embed/>
              </p:oleObj>
            </a:graphicData>
          </a:graphic>
        </p:graphicFrame>
        <p:graphicFrame>
          <p:nvGraphicFramePr>
            <p:cNvPr id="17412" name="Object 8"/>
            <p:cNvGraphicFramePr>
              <a:graphicFrameLocks noChangeAspect="1"/>
            </p:cNvGraphicFramePr>
            <p:nvPr/>
          </p:nvGraphicFramePr>
          <p:xfrm>
            <a:off x="4080" y="3400"/>
            <a:ext cx="1525" cy="500"/>
          </p:xfrm>
          <a:graphic>
            <a:graphicData uri="http://schemas.openxmlformats.org/presentationml/2006/ole">
              <p:oleObj spid="_x0000_s313348" name="Equation" r:id="rId6" imgW="647640" imgH="228600" progId="Equation.3">
                <p:embed/>
              </p:oleObj>
            </a:graphicData>
          </a:graphic>
        </p:graphicFrame>
        <p:graphicFrame>
          <p:nvGraphicFramePr>
            <p:cNvPr id="17413" name="Object 9"/>
            <p:cNvGraphicFramePr>
              <a:graphicFrameLocks noChangeAspect="1"/>
            </p:cNvGraphicFramePr>
            <p:nvPr/>
          </p:nvGraphicFramePr>
          <p:xfrm>
            <a:off x="2016" y="3448"/>
            <a:ext cx="355" cy="274"/>
          </p:xfrm>
          <a:graphic>
            <a:graphicData uri="http://schemas.openxmlformats.org/presentationml/2006/ole">
              <p:oleObj spid="_x0000_s313349" name="Equation" r:id="rId7" imgW="152280" imgH="126720" progId="Equation.3">
                <p:embed/>
              </p:oleObj>
            </a:graphicData>
          </a:graphic>
        </p:graphicFrame>
        <p:sp>
          <p:nvSpPr>
            <p:cNvPr id="17426" name="Rectangle 10"/>
            <p:cNvSpPr>
              <a:spLocks noChangeArrowheads="1"/>
            </p:cNvSpPr>
            <p:nvPr/>
          </p:nvSpPr>
          <p:spPr bwMode="auto">
            <a:xfrm>
              <a:off x="144" y="3448"/>
              <a:ext cx="182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4" name="Object 11"/>
            <p:cNvGraphicFramePr>
              <a:graphicFrameLocks noChangeAspect="1"/>
            </p:cNvGraphicFramePr>
            <p:nvPr/>
          </p:nvGraphicFramePr>
          <p:xfrm>
            <a:off x="0" y="3496"/>
            <a:ext cx="2064" cy="350"/>
          </p:xfrm>
          <a:graphic>
            <a:graphicData uri="http://schemas.openxmlformats.org/presentationml/2006/ole">
              <p:oleObj spid="_x0000_s313350" name="Equation" r:id="rId8" imgW="1346040" imgH="228600" progId="Equation.3">
                <p:embed/>
              </p:oleObj>
            </a:graphicData>
          </a:graphic>
        </p:graphicFrame>
        <p:sp>
          <p:nvSpPr>
            <p:cNvPr id="17427" name="Rectangle 12"/>
            <p:cNvSpPr>
              <a:spLocks noChangeArrowheads="1"/>
            </p:cNvSpPr>
            <p:nvPr/>
          </p:nvSpPr>
          <p:spPr bwMode="auto">
            <a:xfrm>
              <a:off x="2064" y="3400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5" name="Object 13"/>
            <p:cNvGraphicFramePr>
              <a:graphicFrameLocks noChangeAspect="1"/>
            </p:cNvGraphicFramePr>
            <p:nvPr/>
          </p:nvGraphicFramePr>
          <p:xfrm>
            <a:off x="2016" y="3592"/>
            <a:ext cx="355" cy="274"/>
          </p:xfrm>
          <a:graphic>
            <a:graphicData uri="http://schemas.openxmlformats.org/presentationml/2006/ole">
              <p:oleObj spid="_x0000_s313351" name="Equation" r:id="rId9" imgW="152280" imgH="126720" progId="Equation.3">
                <p:embed/>
              </p:oleObj>
            </a:graphicData>
          </a:graphic>
        </p:graphicFrame>
      </p:grpSp>
      <p:pic>
        <p:nvPicPr>
          <p:cNvPr id="17419" name="Picture 14" descr="NoNam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39586" y="2121029"/>
            <a:ext cx="12649369" cy="678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889058" y="6751285"/>
            <a:ext cx="317881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 err="1"/>
              <a:t>subthreshold</a:t>
            </a:r>
            <a:endParaRPr lang="fr-CH" sz="3800" dirty="0"/>
          </a:p>
          <a:p>
            <a:r>
              <a:rPr lang="fr-CH" sz="3800" dirty="0" err="1"/>
              <a:t>potential</a:t>
            </a:r>
            <a:endParaRPr lang="fr-FR" sz="3800" dirty="0"/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934074" y="2630189"/>
            <a:ext cx="539737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 err="1"/>
              <a:t>Probability</a:t>
            </a:r>
            <a:r>
              <a:rPr lang="fr-CH" sz="3800" dirty="0"/>
              <a:t> of first </a:t>
            </a:r>
            <a:r>
              <a:rPr lang="fr-CH" sz="3800" dirty="0" err="1"/>
              <a:t>spike</a:t>
            </a:r>
            <a:endParaRPr lang="fr-FR" sz="3800" dirty="0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>
            <a:off x="934075" y="4163292"/>
            <a:ext cx="119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934075" y="4672453"/>
            <a:ext cx="1192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2333306" y="3780720"/>
            <a:ext cx="2168154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/>
              <a:t>diffusive</a:t>
            </a:r>
          </a:p>
          <a:p>
            <a:r>
              <a:rPr lang="fr-CH" sz="3800" dirty="0"/>
              <a:t>escape</a:t>
            </a:r>
            <a:endParaRPr lang="fr-FR" sz="3800" dirty="0"/>
          </a:p>
        </p:txBody>
      </p:sp>
      <p:sp>
        <p:nvSpPr>
          <p:cNvPr id="20" name="TextBox 19"/>
          <p:cNvSpPr txBox="1"/>
          <p:nvPr/>
        </p:nvSpPr>
        <p:spPr>
          <a:xfrm>
            <a:off x="14946665" y="1413143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Plesser</a:t>
            </a:r>
            <a:r>
              <a:rPr lang="en-US" sz="3600" i="1" dirty="0" smtClean="0"/>
              <a:t> and Gerstner (2000)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Comparison of Noise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03596" y="1434427"/>
            <a:ext cx="10855857" cy="818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Diffusive noise</a:t>
            </a:r>
          </a:p>
          <a:p>
            <a:r>
              <a:rPr lang="en-US" dirty="0" smtClean="0"/>
              <a:t>    </a:t>
            </a:r>
            <a:r>
              <a:rPr lang="en-US" sz="4400" dirty="0" smtClean="0"/>
              <a:t>- represents stochastic spike arrival</a:t>
            </a:r>
          </a:p>
          <a:p>
            <a:r>
              <a:rPr lang="en-US" sz="4400" dirty="0" smtClean="0"/>
              <a:t>     - easy to simulate</a:t>
            </a:r>
          </a:p>
          <a:p>
            <a:r>
              <a:rPr lang="en-US" sz="4400" dirty="0" smtClean="0"/>
              <a:t>     - hard to calculate</a:t>
            </a:r>
          </a:p>
          <a:p>
            <a:endParaRPr lang="en-US" sz="4400" dirty="0" smtClean="0"/>
          </a:p>
          <a:p>
            <a:r>
              <a:rPr lang="en-US" sz="6000" b="1" dirty="0" smtClean="0"/>
              <a:t>Escape noise</a:t>
            </a:r>
            <a:endParaRPr lang="en-US" sz="4400" dirty="0" smtClean="0"/>
          </a:p>
          <a:p>
            <a:r>
              <a:rPr lang="en-US" sz="4400" dirty="0" smtClean="0"/>
              <a:t>     - represents internal noise</a:t>
            </a:r>
          </a:p>
          <a:p>
            <a:r>
              <a:rPr lang="en-US" sz="4400" dirty="0" smtClean="0"/>
              <a:t>     - easy to simulate</a:t>
            </a:r>
          </a:p>
          <a:p>
            <a:r>
              <a:rPr lang="en-US" sz="4400" dirty="0" smtClean="0"/>
              <a:t>     - easy to calculate</a:t>
            </a:r>
          </a:p>
          <a:p>
            <a:r>
              <a:rPr lang="en-US" sz="4400" dirty="0" smtClean="0"/>
              <a:t>     - approximates diffusive noise </a:t>
            </a:r>
          </a:p>
          <a:p>
            <a:r>
              <a:rPr lang="en-US" sz="4400" dirty="0" smtClean="0"/>
              <a:t>     - basis of modern model fitting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8.4.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247650" y="1325001"/>
            <a:ext cx="21311802" cy="10827311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62504" y="1325002"/>
            <a:ext cx="1839215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A. Consider a leaky integrate-and-fire model with diffusive noise:</a:t>
            </a:r>
          </a:p>
          <a:p>
            <a:r>
              <a:rPr lang="en-US" sz="3200" dirty="0" smtClean="0"/>
              <a:t>[ ] The membrane potential distribution is always Gaussian.</a:t>
            </a:r>
          </a:p>
          <a:p>
            <a:r>
              <a:rPr lang="en-US" sz="3200" dirty="0" smtClean="0"/>
              <a:t>[ ] The membrane potential distribution is Gaussian for any time-dependent input.</a:t>
            </a:r>
          </a:p>
          <a:p>
            <a:r>
              <a:rPr lang="en-US" sz="3200" dirty="0" smtClean="0"/>
              <a:t>[ ] The membrane potential distribution is approximately Gaussian for any time-dependent input, </a:t>
            </a:r>
          </a:p>
          <a:p>
            <a:r>
              <a:rPr lang="en-US" sz="3200" dirty="0" smtClean="0"/>
              <a:t>     as long as the mean trajectory stays ‘far’ away from the firing threshold.</a:t>
            </a:r>
          </a:p>
          <a:p>
            <a:r>
              <a:rPr lang="en-US" sz="3200" dirty="0" smtClean="0"/>
              <a:t>[ ] The membrane potential distribution is Gaussian for stationary input in the absence of a threshold.</a:t>
            </a:r>
          </a:p>
          <a:p>
            <a:r>
              <a:rPr lang="en-US" sz="3200" dirty="0" smtClean="0"/>
              <a:t>[ ] The membrane potential distribution is always Gaussian for constant input and fixed noise level.</a:t>
            </a:r>
          </a:p>
        </p:txBody>
      </p:sp>
      <p:pic>
        <p:nvPicPr>
          <p:cNvPr id="7" name="Picture 14" descr="NoNa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06600" y="4864432"/>
            <a:ext cx="5106305" cy="273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7650" y="7833420"/>
            <a:ext cx="2164784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B. Consider  a leaky integrate-and-fire model with diffusive noise for time-dependent input. The above figure</a:t>
            </a:r>
          </a:p>
          <a:p>
            <a:r>
              <a:rPr lang="en-US" sz="3200" b="1" dirty="0" smtClean="0"/>
              <a:t>    (taken from an earlier slide) shows that</a:t>
            </a:r>
          </a:p>
          <a:p>
            <a:r>
              <a:rPr lang="en-US" sz="3200" dirty="0" smtClean="0"/>
              <a:t>[ ] The </a:t>
            </a:r>
            <a:r>
              <a:rPr lang="en-US" sz="3200" dirty="0" err="1" smtClean="0"/>
              <a:t>interspike</a:t>
            </a:r>
            <a:r>
              <a:rPr lang="en-US" sz="3200" dirty="0" smtClean="0"/>
              <a:t> interval distribution is maximal where the </a:t>
            </a:r>
            <a:r>
              <a:rPr lang="en-US" sz="3200" dirty="0" err="1" smtClean="0"/>
              <a:t>determinstic</a:t>
            </a:r>
            <a:r>
              <a:rPr lang="en-US" sz="3200" dirty="0" smtClean="0"/>
              <a:t> reference trajectory is </a:t>
            </a:r>
            <a:r>
              <a:rPr lang="en-US" sz="3200" b="1" dirty="0" smtClean="0"/>
              <a:t>closest</a:t>
            </a:r>
            <a:r>
              <a:rPr lang="en-US" sz="3200" dirty="0" smtClean="0"/>
              <a:t> to the threshold.</a:t>
            </a:r>
          </a:p>
          <a:p>
            <a:r>
              <a:rPr lang="en-US" sz="3200" dirty="0" smtClean="0"/>
              <a:t>[ ] The </a:t>
            </a:r>
            <a:r>
              <a:rPr lang="en-US" sz="3200" dirty="0" err="1" smtClean="0"/>
              <a:t>interspike</a:t>
            </a:r>
            <a:r>
              <a:rPr lang="en-US" sz="3200" dirty="0" smtClean="0"/>
              <a:t> interval vanishes for very long intervals if the </a:t>
            </a:r>
            <a:r>
              <a:rPr lang="en-US" sz="3200" dirty="0" err="1" smtClean="0"/>
              <a:t>determinstic</a:t>
            </a:r>
            <a:r>
              <a:rPr lang="en-US" sz="3200" dirty="0" smtClean="0"/>
              <a:t> reference trajectory </a:t>
            </a:r>
          </a:p>
          <a:p>
            <a:r>
              <a:rPr lang="en-US" sz="3200" dirty="0" smtClean="0"/>
              <a:t>   has stayed  close to the threshold before - even if for long intervals it is very close to the threshold</a:t>
            </a:r>
          </a:p>
          <a:p>
            <a:r>
              <a:rPr lang="en-US" sz="3200" dirty="0" smtClean="0"/>
              <a:t>[ ] If there are several peaks in the </a:t>
            </a:r>
            <a:r>
              <a:rPr lang="en-US" sz="3200" dirty="0" err="1" smtClean="0"/>
              <a:t>interspike</a:t>
            </a:r>
            <a:r>
              <a:rPr lang="en-US" sz="3200" dirty="0" smtClean="0"/>
              <a:t> interval distribution, peak n is always of smaller amplitude than peak n-1.</a:t>
            </a:r>
          </a:p>
          <a:p>
            <a:r>
              <a:rPr lang="en-US" sz="3200" dirty="0" smtClean="0"/>
              <a:t>[ ] I would have ticked the same boxes (in the list of three options above) </a:t>
            </a:r>
          </a:p>
          <a:p>
            <a:r>
              <a:rPr lang="en-US" sz="3200" dirty="0" smtClean="0"/>
              <a:t>           for a leaky integrate-and-fire model with escape noise.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39621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</a:t>
            </a:r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1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39620" name="Equation" r:id="rId5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682737" y="5873619"/>
            <a:ext cx="4899192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39619" name="Equation" r:id="rId6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896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4798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5432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5770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4138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796430"/>
          <a:ext cx="600207" cy="720137"/>
        </p:xfrm>
        <a:graphic>
          <a:graphicData uri="http://schemas.openxmlformats.org/presentationml/2006/ole">
            <p:oleObj spid="_x0000_s239618" name="Equation" r:id="rId7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2296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8624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Escape noise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0422482" y="2495787"/>
            <a:ext cx="8871092" cy="1389640"/>
            <a:chOff x="182" y="2005"/>
            <a:chExt cx="2870" cy="494"/>
          </a:xfrm>
        </p:grpSpPr>
        <p:graphicFrame>
          <p:nvGraphicFramePr>
            <p:cNvPr id="62" name="Object 74"/>
            <p:cNvGraphicFramePr>
              <a:graphicFrameLocks noChangeAspect="1"/>
            </p:cNvGraphicFramePr>
            <p:nvPr/>
          </p:nvGraphicFramePr>
          <p:xfrm>
            <a:off x="1267" y="2005"/>
            <a:ext cx="1785" cy="494"/>
          </p:xfrm>
          <a:graphic>
            <a:graphicData uri="http://schemas.openxmlformats.org/presentationml/2006/ole">
              <p:oleObj spid="_x0000_s239622" name="Equation" r:id="rId8" imgW="1409400" imgH="393480" progId="Equation.DSMT4">
                <p:embed/>
              </p:oleObj>
            </a:graphicData>
          </a:graphic>
        </p:graphicFrame>
        <p:sp>
          <p:nvSpPr>
            <p:cNvPr id="63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910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35" name="Line 123"/>
          <p:cNvSpPr>
            <a:spLocks noChangeShapeType="1"/>
          </p:cNvSpPr>
          <p:nvPr/>
        </p:nvSpPr>
        <p:spPr bwMode="auto">
          <a:xfrm>
            <a:off x="16006508" y="7154436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11468100" y="7888288"/>
          <a:ext cx="6915150" cy="1672172"/>
        </p:xfrm>
        <a:graphic>
          <a:graphicData uri="http://schemas.openxmlformats.org/presentationml/2006/ole">
            <p:oleObj spid="_x0000_s239623" name="Equation" r:id="rId9" imgW="1688760" imgH="393480" progId="Equation.DSMT4">
              <p:embed/>
            </p:oleObj>
          </a:graphicData>
        </a:graphic>
      </p:graphicFrame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10422482" y="7857175"/>
            <a:ext cx="10379836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8" name="Object 20"/>
          <p:cNvGraphicFramePr>
            <a:graphicFrameLocks noChangeAspect="1"/>
          </p:cNvGraphicFramePr>
          <p:nvPr/>
        </p:nvGraphicFramePr>
        <p:xfrm>
          <a:off x="11390313" y="9820275"/>
          <a:ext cx="6992937" cy="1187450"/>
        </p:xfrm>
        <a:graphic>
          <a:graphicData uri="http://schemas.openxmlformats.org/presentationml/2006/ole">
            <p:oleObj spid="_x0000_s239624" name="Equation" r:id="rId10" imgW="1879560" imgH="279360" progId="Equation.DSMT4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562758" y="6948864"/>
            <a:ext cx="10163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Example: leaky integrate-and-fire model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760413" y="4970463"/>
          <a:ext cx="398462" cy="717550"/>
        </p:xfrm>
        <a:graphic>
          <a:graphicData uri="http://schemas.openxmlformats.org/presentationml/2006/ole">
            <p:oleObj spid="_x0000_s239625" name="Equation" r:id="rId11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2780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0645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3328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</a:t>
            </a:r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1" y="28181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2963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5481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7085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980684" y="29531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0644" name="Equation" r:id="rId5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682737" y="5721219"/>
            <a:ext cx="4899192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40643" name="Equation" r:id="rId6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896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3274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3908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4246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2614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644030"/>
          <a:ext cx="600207" cy="720137"/>
        </p:xfrm>
        <a:graphic>
          <a:graphicData uri="http://schemas.openxmlformats.org/presentationml/2006/ole">
            <p:oleObj spid="_x0000_s240642" name="Equation" r:id="rId7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0772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7100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stochastic intensity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8940593" y="7412348"/>
            <a:ext cx="8871092" cy="3001510"/>
            <a:chOff x="182" y="1719"/>
            <a:chExt cx="2870" cy="1067"/>
          </a:xfrm>
        </p:grpSpPr>
        <p:graphicFrame>
          <p:nvGraphicFramePr>
            <p:cNvPr id="62" name="Object 74"/>
            <p:cNvGraphicFramePr>
              <a:graphicFrameLocks noChangeAspect="1"/>
            </p:cNvGraphicFramePr>
            <p:nvPr/>
          </p:nvGraphicFramePr>
          <p:xfrm>
            <a:off x="1267" y="1719"/>
            <a:ext cx="1785" cy="1067"/>
          </p:xfrm>
          <a:graphic>
            <a:graphicData uri="http://schemas.openxmlformats.org/presentationml/2006/ole">
              <p:oleObj spid="_x0000_s240646" name="Equation" r:id="rId8" imgW="1409400" imgH="850680" progId="Equation.DSMT4">
                <p:embed/>
              </p:oleObj>
            </a:graphicData>
          </a:graphic>
        </p:graphicFrame>
        <p:sp>
          <p:nvSpPr>
            <p:cNvPr id="63" name="Text Box 75"/>
            <p:cNvSpPr txBox="1">
              <a:spLocks noChangeArrowheads="1"/>
            </p:cNvSpPr>
            <p:nvPr/>
          </p:nvSpPr>
          <p:spPr bwMode="auto">
            <a:xfrm>
              <a:off x="182" y="1764"/>
              <a:ext cx="799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 smtClean="0">
                  <a:solidFill>
                    <a:srgbClr val="006600"/>
                  </a:solidFill>
                </a:rPr>
                <a:t>examples</a:t>
              </a:r>
              <a:endParaRPr lang="en-US" sz="38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940593" y="1755334"/>
            <a:ext cx="110626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Escape rate = stochastic intensity</a:t>
            </a:r>
          </a:p>
          <a:p>
            <a:r>
              <a:rPr lang="en-US" dirty="0" smtClean="0"/>
              <a:t>                       of point process</a:t>
            </a:r>
            <a:endParaRPr lang="en-US" dirty="0"/>
          </a:p>
        </p:txBody>
      </p:sp>
      <p:graphicFrame>
        <p:nvGraphicFramePr>
          <p:cNvPr id="36" name="Object 74"/>
          <p:cNvGraphicFramePr>
            <a:graphicFrameLocks noChangeAspect="1"/>
          </p:cNvGraphicFramePr>
          <p:nvPr/>
        </p:nvGraphicFramePr>
        <p:xfrm>
          <a:off x="12137327" y="4143375"/>
          <a:ext cx="3530600" cy="717550"/>
        </p:xfrm>
        <a:graphic>
          <a:graphicData uri="http://schemas.openxmlformats.org/presentationml/2006/ole">
            <p:oleObj spid="_x0000_s240647" name="Equation" r:id="rId9" imgW="901440" imgH="203040" progId="Equation.DSMT4">
              <p:embed/>
            </p:oleObj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760284" y="4970599"/>
          <a:ext cx="398463" cy="717550"/>
        </p:xfrm>
        <a:graphic>
          <a:graphicData uri="http://schemas.openxmlformats.org/presentationml/2006/ole">
            <p:oleObj spid="_x0000_s240648" name="Equation" r:id="rId10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3239" y="3330074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1669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11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502674" y="3252964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>
                <a:solidFill>
                  <a:srgbClr val="FF0000"/>
                </a:solidFill>
              </a:rPr>
              <a:t>u(t)</a:t>
            </a:r>
            <a:endParaRPr lang="en-US" sz="5100" i="1" dirty="0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7815354" y="5740032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059362" y="4005203"/>
            <a:ext cx="1049307" cy="762334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1668" name="Equation" r:id="rId5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4040829" y="1550359"/>
            <a:ext cx="4899192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41667" name="Equation" r:id="rId6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896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3516186" y="2737462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3516186" y="5800856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18572932" y="5834612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17087419" y="5671457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16828579" y="6054029"/>
          <a:ext cx="600207" cy="720137"/>
        </p:xfrm>
        <a:graphic>
          <a:graphicData uri="http://schemas.openxmlformats.org/presentationml/2006/ole">
            <p:oleObj spid="_x0000_s241666" name="Equation" r:id="rId7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16006508" y="7154436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3516186" y="3120034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mean waiting time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93239" y="6832304"/>
            <a:ext cx="6122115" cy="2565488"/>
            <a:chOff x="2688" y="1056"/>
            <a:chExt cx="2640" cy="1296"/>
          </a:xfrm>
        </p:grpSpPr>
        <p:sp>
          <p:nvSpPr>
            <p:cNvPr id="35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7815354" y="8907980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t</a:t>
            </a:r>
            <a:endParaRPr lang="en-US" sz="38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693239" y="5740032"/>
            <a:ext cx="212968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22919" y="4767536"/>
            <a:ext cx="242032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322611" y="6555812"/>
            <a:ext cx="11878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>
                <a:solidFill>
                  <a:srgbClr val="0076FF"/>
                </a:solidFill>
              </a:rPr>
              <a:t>I</a:t>
            </a:r>
            <a:r>
              <a:rPr lang="en-US" sz="5100" i="1" dirty="0" smtClean="0">
                <a:solidFill>
                  <a:srgbClr val="0076FF"/>
                </a:solidFill>
              </a:rPr>
              <a:t>(t</a:t>
            </a:r>
            <a:r>
              <a:rPr lang="en-US" sz="5100" i="1" dirty="0">
                <a:solidFill>
                  <a:srgbClr val="0076FF"/>
                </a:solidFill>
              </a:rPr>
              <a:t>)</a:t>
            </a:r>
          </a:p>
        </p:txBody>
      </p:sp>
      <p:graphicFrame>
        <p:nvGraphicFramePr>
          <p:cNvPr id="54" name="Object 4"/>
          <p:cNvGraphicFramePr>
            <a:graphicFrameLocks noChangeAspect="1"/>
          </p:cNvGraphicFramePr>
          <p:nvPr/>
        </p:nvGraphicFramePr>
        <p:xfrm>
          <a:off x="1693239" y="1401876"/>
          <a:ext cx="5391150" cy="1303649"/>
        </p:xfrm>
        <a:graphic>
          <a:graphicData uri="http://schemas.openxmlformats.org/presentationml/2006/ole">
            <p:oleObj spid="_x0000_s241670" name="Equation" r:id="rId8" imgW="1688760" imgH="393480" progId="Equation.DSMT4">
              <p:embed/>
            </p:oleObj>
          </a:graphicData>
        </a:graphic>
      </p:graphicFrame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510496" y="1371371"/>
            <a:ext cx="6112321" cy="1334154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72750" y="6814236"/>
            <a:ext cx="7201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mean waiting time, after switch</a:t>
            </a:r>
            <a:endParaRPr lang="en-US" sz="4000" dirty="0"/>
          </a:p>
        </p:txBody>
      </p:sp>
      <p:sp>
        <p:nvSpPr>
          <p:cNvPr id="37" name="Freeform 36"/>
          <p:cNvSpPr/>
          <p:nvPr/>
        </p:nvSpPr>
        <p:spPr>
          <a:xfrm>
            <a:off x="3829050" y="4781550"/>
            <a:ext cx="6838950" cy="180975"/>
          </a:xfrm>
          <a:custGeom>
            <a:avLst/>
            <a:gdLst>
              <a:gd name="connsiteX0" fmla="*/ 0 w 6838950"/>
              <a:gd name="connsiteY0" fmla="*/ 0 h 180975"/>
              <a:gd name="connsiteX1" fmla="*/ 3848100 w 6838950"/>
              <a:gd name="connsiteY1" fmla="*/ 152400 h 180975"/>
              <a:gd name="connsiteX2" fmla="*/ 6838950 w 6838950"/>
              <a:gd name="connsiteY2" fmla="*/ 1714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8950" h="180975">
                <a:moveTo>
                  <a:pt x="0" y="0"/>
                </a:moveTo>
                <a:lnTo>
                  <a:pt x="3848100" y="152400"/>
                </a:lnTo>
                <a:cubicBezTo>
                  <a:pt x="4987925" y="180975"/>
                  <a:pt x="5913437" y="176212"/>
                  <a:pt x="6838950" y="17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100" name="Object 4"/>
          <p:cNvGraphicFramePr>
            <a:graphicFrameLocks noChangeAspect="1"/>
          </p:cNvGraphicFramePr>
          <p:nvPr/>
        </p:nvGraphicFramePr>
        <p:xfrm>
          <a:off x="9386888" y="5082494"/>
          <a:ext cx="1863725" cy="588963"/>
        </p:xfrm>
        <a:graphic>
          <a:graphicData uri="http://schemas.openxmlformats.org/presentationml/2006/ole">
            <p:oleObj spid="_x0000_s241671" name="Equation" r:id="rId9" imgW="583920" imgH="177480" progId="Equation.DSMT4">
              <p:embed/>
            </p:oleObj>
          </a:graphicData>
        </a:graphic>
      </p:graphicFrame>
      <p:sp>
        <p:nvSpPr>
          <p:cNvPr id="39" name="Right Brace 38"/>
          <p:cNvSpPr/>
          <p:nvPr/>
        </p:nvSpPr>
        <p:spPr>
          <a:xfrm rot="5400000">
            <a:off x="4643114" y="5081498"/>
            <a:ext cx="279619" cy="190774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08669" y="6140313"/>
            <a:ext cx="117532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en-US" sz="48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-1380000">
            <a:off x="12798076" y="8964274"/>
            <a:ext cx="4091185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Blackboard,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Math detour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83331" y="7835191"/>
            <a:ext cx="45719" cy="1562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838218" y="6363278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2691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4" name="Freeform 30"/>
          <p:cNvSpPr>
            <a:spLocks/>
          </p:cNvSpPr>
          <p:nvPr/>
        </p:nvSpPr>
        <p:spPr bwMode="auto">
          <a:xfrm>
            <a:off x="12838218" y="6903380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15321576" y="7381597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15179026" y="6633329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14818902" y="8793740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3918591" y="7038407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2690" name="Equation" r:id="rId5" imgW="304560" imgH="203040" progId="Equation.3">
                <p:embed/>
              </p:oleObj>
            </a:graphicData>
          </a:graphic>
        </p:graphicFrame>
      </p:grp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escape noise/stochastic intensity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40593" y="1755334"/>
            <a:ext cx="110626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Escape rate = stochastic intensity</a:t>
            </a:r>
          </a:p>
          <a:p>
            <a:r>
              <a:rPr lang="en-US" dirty="0" smtClean="0"/>
              <a:t>                       of point process</a:t>
            </a:r>
            <a:endParaRPr lang="en-US" dirty="0"/>
          </a:p>
        </p:txBody>
      </p:sp>
      <p:graphicFrame>
        <p:nvGraphicFramePr>
          <p:cNvPr id="36" name="Object 74"/>
          <p:cNvGraphicFramePr>
            <a:graphicFrameLocks noChangeAspect="1"/>
          </p:cNvGraphicFramePr>
          <p:nvPr/>
        </p:nvGraphicFramePr>
        <p:xfrm>
          <a:off x="12137327" y="4143375"/>
          <a:ext cx="3530600" cy="717550"/>
        </p:xfrm>
        <a:graphic>
          <a:graphicData uri="http://schemas.openxmlformats.org/presentationml/2006/ole">
            <p:oleObj spid="_x0000_s242692" name="Equation" r:id="rId6" imgW="901440" imgH="203040" progId="Equation.DSMT4">
              <p:embed/>
            </p:oleObj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12638987" y="9055814"/>
          <a:ext cx="398462" cy="717550"/>
        </p:xfrm>
        <a:graphic>
          <a:graphicData uri="http://schemas.openxmlformats.org/presentationml/2006/ole">
            <p:oleObj spid="_x0000_s242693" name="Equation" r:id="rId7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8.4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95250" y="1291726"/>
            <a:ext cx="21297900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 flipH="1">
            <a:off x="697827" y="1291726"/>
            <a:ext cx="1848051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Escape rate/stochastic intensity in neuron models</a:t>
            </a:r>
            <a:endParaRPr lang="en-US" sz="4000" dirty="0" smtClean="0"/>
          </a:p>
          <a:p>
            <a:r>
              <a:rPr lang="en-US" sz="4000" dirty="0" smtClean="0"/>
              <a:t>[ ] The escape rate of a neuron model has units one over time</a:t>
            </a:r>
          </a:p>
          <a:p>
            <a:r>
              <a:rPr lang="en-US" sz="4000" dirty="0" smtClean="0"/>
              <a:t>[ ] The stochastic intensity of a point process has units one over time</a:t>
            </a:r>
          </a:p>
          <a:p>
            <a:r>
              <a:rPr lang="en-US" sz="4000" dirty="0" smtClean="0"/>
              <a:t>[ ] For large voltages, the escape rate of a neuron model always saturates</a:t>
            </a:r>
          </a:p>
          <a:p>
            <a:r>
              <a:rPr lang="en-US" sz="4000" dirty="0" smtClean="0"/>
              <a:t>     at some finite value</a:t>
            </a:r>
          </a:p>
          <a:p>
            <a:r>
              <a:rPr lang="en-US" sz="4000" dirty="0" smtClean="0"/>
              <a:t>[ ] After a step in the membrane potential, the mean waiting time until a spike is fired is proportional to the escape rate </a:t>
            </a:r>
          </a:p>
          <a:p>
            <a:r>
              <a:rPr lang="en-US" sz="4000" dirty="0" smtClean="0"/>
              <a:t>[ ] After a step in the membrane potential, the mean waiting time until a spike is fired is equal  to the inverse of the escape rate </a:t>
            </a:r>
          </a:p>
          <a:p>
            <a:r>
              <a:rPr lang="en-US" sz="4000" dirty="0" smtClean="0"/>
              <a:t>[ ] The stochastic intensity of a leaky integrate-and-fire model with reset  only depends on the external input current but not on the time of the last reset</a:t>
            </a:r>
          </a:p>
          <a:p>
            <a:r>
              <a:rPr lang="en-US" sz="4000" dirty="0" smtClean="0"/>
              <a:t>[ ] The stochastic intensity of a leaky integrate-and-fire model with reset  depends on the external input current AND on the time of the last reset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Autocorrelation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034716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intensity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8.5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Renewal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5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Renewal model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185359" y="7988504"/>
            <a:ext cx="9773651" cy="1818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68381</TotalTime>
  <Words>1541</Words>
  <Application>Microsoft Office PowerPoint</Application>
  <PresentationFormat>Custom</PresentationFormat>
  <Paragraphs>372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Thème Office</vt:lpstr>
      <vt:lpstr>Equation</vt:lpstr>
      <vt:lpstr>Biological Modeling of Neural Networks </vt:lpstr>
      <vt:lpstr>Slide 2</vt:lpstr>
      <vt:lpstr>Slide 3</vt:lpstr>
      <vt:lpstr>Slide 4</vt:lpstr>
      <vt:lpstr>Slide 5</vt:lpstr>
      <vt:lpstr>Slide 6</vt:lpstr>
      <vt:lpstr>Slide 7</vt:lpstr>
      <vt:lpstr>Slide 8</vt:lpstr>
      <vt:lpstr>Biological Modeling of Neural Networks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Biological Modeling of Neural Networks 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1167</cp:revision>
  <cp:lastPrinted>2013-05-07T08:05:56Z</cp:lastPrinted>
  <dcterms:created xsi:type="dcterms:W3CDTF">2011-05-09T14:50:50Z</dcterms:created>
  <dcterms:modified xsi:type="dcterms:W3CDTF">2014-07-30T10:46:27Z</dcterms:modified>
</cp:coreProperties>
</file>