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602" r:id="rId20"/>
    <p:sldId id="600" r:id="rId21"/>
    <p:sldId id="571" r:id="rId22"/>
    <p:sldId id="572" r:id="rId23"/>
    <p:sldId id="573" r:id="rId24"/>
    <p:sldId id="574" r:id="rId25"/>
    <p:sldId id="575" r:id="rId26"/>
    <p:sldId id="576" r:id="rId27"/>
    <p:sldId id="599" r:id="rId28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3550FE"/>
    <a:srgbClr val="0076FF"/>
    <a:srgbClr val="00602B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68" autoAdjust="0"/>
    <p:restoredTop sz="76727" autoAdjust="0"/>
  </p:normalViewPr>
  <p:slideViewPr>
    <p:cSldViewPr snapToGrid="0" snapToObjects="1">
      <p:cViewPr>
        <p:scale>
          <a:sx n="30" d="100"/>
          <a:sy n="30" d="100"/>
        </p:scale>
        <p:origin x="-1416" y="-360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0098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2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20.wmf"/><Relationship Id="rId5" Type="http://schemas.openxmlformats.org/officeDocument/2006/relationships/image" Target="../media/image15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30/07/2014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1st lecture:</a:t>
            </a:r>
          </a:p>
          <a:p>
            <a:r>
              <a:rPr lang="fr-FR" dirty="0" smtClean="0">
                <a:ea typeface="ＭＳ Ｐゴシック" pitchFamily="34" charset="-128"/>
              </a:rPr>
              <a:t>About 25 minutes </a:t>
            </a:r>
            <a:r>
              <a:rPr lang="fr-FR" dirty="0" err="1" smtClean="0">
                <a:ea typeface="ＭＳ Ｐゴシック" pitchFamily="34" charset="-128"/>
              </a:rPr>
              <a:t>until</a:t>
            </a:r>
            <a:r>
              <a:rPr lang="fr-FR" baseline="0" dirty="0" smtClean="0">
                <a:ea typeface="ＭＳ Ｐゴシック" pitchFamily="34" charset="-128"/>
              </a:rPr>
              <a:t> the quiz and a total of 40 minutes </a:t>
            </a:r>
            <a:r>
              <a:rPr lang="fr-FR" baseline="0" dirty="0" err="1" smtClean="0">
                <a:ea typeface="ＭＳ Ｐゴシック" pitchFamily="34" charset="-128"/>
              </a:rPr>
              <a:t>until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1.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be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finished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the end of the first lecture.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2</a:t>
            </a:r>
            <a:r>
              <a:rPr lang="fr-FR" baseline="30000" dirty="0" smtClean="0">
                <a:ea typeface="ＭＳ Ｐゴシック" pitchFamily="34" charset="-128"/>
              </a:rPr>
              <a:t>nd</a:t>
            </a:r>
            <a:r>
              <a:rPr lang="fr-FR" baseline="0" dirty="0" smtClean="0">
                <a:ea typeface="ＭＳ Ｐゴシック" pitchFamily="34" charset="-128"/>
              </a:rPr>
              <a:t> lecture: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be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reformulated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with</a:t>
            </a:r>
            <a:r>
              <a:rPr lang="fr-FR" baseline="0" dirty="0" smtClean="0">
                <a:ea typeface="ＭＳ Ｐゴシック" pitchFamily="34" charset="-128"/>
              </a:rPr>
              <a:t> explicit: active </a:t>
            </a:r>
            <a:r>
              <a:rPr lang="fr-FR" baseline="0" dirty="0" err="1" smtClean="0">
                <a:ea typeface="ＭＳ Ｐゴシック" pitchFamily="34" charset="-128"/>
              </a:rPr>
              <a:t>neuron</a:t>
            </a:r>
            <a:r>
              <a:rPr lang="fr-FR" baseline="0" dirty="0" smtClean="0">
                <a:ea typeface="ＭＳ Ｐゴシック" pitchFamily="34" charset="-128"/>
              </a:rPr>
              <a:t> = 20Hz, inactive </a:t>
            </a:r>
            <a:r>
              <a:rPr lang="fr-FR" baseline="0" dirty="0" err="1" smtClean="0">
                <a:ea typeface="ＭＳ Ｐゴシック" pitchFamily="34" charset="-128"/>
              </a:rPr>
              <a:t>neuron</a:t>
            </a:r>
            <a:r>
              <a:rPr lang="fr-FR" baseline="0" dirty="0" smtClean="0">
                <a:ea typeface="ＭＳ Ｐゴシック" pitchFamily="34" charset="-128"/>
              </a:rPr>
              <a:t> = 0 Hz, </a:t>
            </a:r>
            <a:r>
              <a:rPr lang="fr-FR" baseline="0" dirty="0" err="1" smtClean="0">
                <a:ea typeface="ＭＳ Ｐゴシック" pitchFamily="34" charset="-128"/>
              </a:rPr>
              <a:t>threshold</a:t>
            </a:r>
            <a:r>
              <a:rPr lang="fr-FR" baseline="0" dirty="0" smtClean="0">
                <a:ea typeface="ＭＳ Ｐゴシック" pitchFamily="34" charset="-128"/>
              </a:rPr>
              <a:t> = 10Hz. 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In 2014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smtClean="0">
                <a:ea typeface="ＭＳ Ｐゴシック" pitchFamily="34" charset="-128"/>
              </a:rPr>
              <a:t>1 </a:t>
            </a:r>
            <a:r>
              <a:rPr lang="fr-FR" baseline="0" dirty="0" err="1" smtClean="0">
                <a:ea typeface="ＭＳ Ｐゴシック" pitchFamily="34" charset="-128"/>
              </a:rPr>
              <a:t>was</a:t>
            </a:r>
            <a:r>
              <a:rPr lang="fr-FR" baseline="0" dirty="0" smtClean="0">
                <a:ea typeface="ＭＳ Ｐゴシック" pitchFamily="34" charset="-128"/>
              </a:rPr>
              <a:t> more </a:t>
            </a:r>
            <a:r>
              <a:rPr lang="fr-FR" baseline="0" dirty="0" err="1" smtClean="0">
                <a:ea typeface="ＭＳ Ｐゴシック" pitchFamily="34" charset="-128"/>
              </a:rPr>
              <a:t>general</a:t>
            </a:r>
            <a:r>
              <a:rPr lang="fr-FR" baseline="0" dirty="0" smtClean="0">
                <a:ea typeface="ＭＳ Ｐゴシック" pitchFamily="34" charset="-128"/>
              </a:rPr>
              <a:t>, and </a:t>
            </a:r>
            <a:r>
              <a:rPr lang="fr-FR" baseline="0" dirty="0" err="1" smtClean="0">
                <a:ea typeface="ＭＳ Ｐゴシック" pitchFamily="34" charset="-128"/>
              </a:rPr>
              <a:t>students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were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unable</a:t>
            </a:r>
            <a:r>
              <a:rPr lang="fr-FR" baseline="0" dirty="0" smtClean="0">
                <a:ea typeface="ＭＳ Ｐゴシック" pitchFamily="34" charset="-128"/>
              </a:rPr>
              <a:t> to </a:t>
            </a:r>
            <a:r>
              <a:rPr lang="fr-FR" baseline="0" dirty="0" err="1" smtClean="0">
                <a:ea typeface="ＭＳ Ｐゴシック" pitchFamily="34" charset="-128"/>
              </a:rPr>
              <a:t>solve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it</a:t>
            </a:r>
            <a:r>
              <a:rPr lang="fr-FR" baseline="0" dirty="0" smtClean="0">
                <a:ea typeface="ＭＳ Ｐゴシック" pitchFamily="34" charset="-128"/>
              </a:rPr>
              <a:t>. So </a:t>
            </a:r>
            <a:r>
              <a:rPr lang="fr-FR" baseline="0" dirty="0" err="1" smtClean="0">
                <a:ea typeface="ＭＳ Ｐゴシック" pitchFamily="34" charset="-128"/>
              </a:rPr>
              <a:t>it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took</a:t>
            </a:r>
            <a:r>
              <a:rPr lang="fr-FR" baseline="0" dirty="0" smtClean="0">
                <a:ea typeface="ＭＳ Ｐゴシック" pitchFamily="34" charset="-128"/>
              </a:rPr>
              <a:t> me 10 minutes to </a:t>
            </a:r>
            <a:r>
              <a:rPr lang="fr-FR" baseline="0" dirty="0" err="1" smtClean="0">
                <a:ea typeface="ＭＳ Ｐゴシック" pitchFamily="34" charset="-128"/>
              </a:rPr>
              <a:t>explain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this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Main </a:t>
            </a:r>
            <a:r>
              <a:rPr lang="fr-FR" baseline="0" dirty="0" err="1" smtClean="0">
                <a:ea typeface="ＭＳ Ｐゴシック" pitchFamily="34" charset="-128"/>
              </a:rPr>
              <a:t>topic</a:t>
            </a:r>
            <a:r>
              <a:rPr lang="fr-FR" baseline="0" dirty="0" smtClean="0">
                <a:ea typeface="ＭＳ Ｐゴシック" pitchFamily="34" charset="-128"/>
              </a:rPr>
              <a:t> of </a:t>
            </a:r>
            <a:r>
              <a:rPr lang="fr-FR" baseline="0" dirty="0" err="1" smtClean="0">
                <a:ea typeface="ＭＳ Ｐゴシック" pitchFamily="34" charset="-128"/>
              </a:rPr>
              <a:t>week</a:t>
            </a:r>
            <a:r>
              <a:rPr lang="fr-FR" baseline="0" dirty="0" smtClean="0">
                <a:ea typeface="ＭＳ Ｐゴシック" pitchFamily="34" charset="-128"/>
              </a:rPr>
              <a:t> 6: </a:t>
            </a: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calculation</a:t>
            </a:r>
            <a:r>
              <a:rPr lang="fr-FR" baseline="0" dirty="0" smtClean="0">
                <a:ea typeface="ＭＳ Ｐゴシック" pitchFamily="34" charset="-128"/>
              </a:rPr>
              <a:t> for </a:t>
            </a:r>
            <a:r>
              <a:rPr lang="fr-FR" baseline="0" dirty="0" err="1" smtClean="0">
                <a:ea typeface="ＭＳ Ｐゴシック" pitchFamily="34" charset="-128"/>
              </a:rPr>
              <a:t>stochastic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Hopfield</a:t>
            </a:r>
            <a:r>
              <a:rPr lang="fr-FR" baseline="0" dirty="0" smtClean="0">
                <a:ea typeface="ＭＳ Ｐゴシック" pitchFamily="34" charset="-128"/>
              </a:rPr>
              <a:t> (continuation of </a:t>
            </a:r>
            <a:r>
              <a:rPr lang="fr-FR" baseline="0" dirty="0" err="1" smtClean="0">
                <a:ea typeface="ＭＳ Ｐゴシック" pitchFamily="34" charset="-128"/>
              </a:rPr>
              <a:t>week</a:t>
            </a:r>
            <a:r>
              <a:rPr lang="fr-FR" baseline="0" dirty="0" smtClean="0">
                <a:ea typeface="ＭＳ Ｐゴシック" pitchFamily="34" charset="-128"/>
              </a:rPr>
              <a:t> 5)</a:t>
            </a:r>
            <a:endParaRPr lang="fr-FR" baseline="0" dirty="0" smtClean="0">
              <a:ea typeface="ＭＳ Ｐゴシック" pitchFamily="34" charset="-128"/>
            </a:endParaRPr>
          </a:p>
          <a:p>
            <a:r>
              <a:rPr lang="fr-FR" baseline="0" dirty="0" err="1" smtClean="0">
                <a:ea typeface="ＭＳ Ｐゴシック" pitchFamily="34" charset="-128"/>
              </a:rPr>
              <a:t>Ideally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2 (</a:t>
            </a:r>
            <a:r>
              <a:rPr lang="fr-FR" baseline="0" dirty="0" err="1" smtClean="0">
                <a:ea typeface="ＭＳ Ｐゴシック" pitchFamily="34" charset="-128"/>
              </a:rPr>
              <a:t>energy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picture</a:t>
            </a:r>
            <a:r>
              <a:rPr lang="fr-FR" baseline="0" dirty="0" smtClean="0">
                <a:ea typeface="ＭＳ Ｐゴシック" pitchFamily="34" charset="-128"/>
              </a:rPr>
              <a:t>) </a:t>
            </a:r>
            <a:r>
              <a:rPr lang="fr-FR" baseline="0" dirty="0" err="1" smtClean="0">
                <a:ea typeface="ＭＳ Ｐゴシック" pitchFamily="34" charset="-128"/>
              </a:rPr>
              <a:t>should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be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the end of the second lecture (I </a:t>
            </a:r>
            <a:r>
              <a:rPr lang="fr-FR" baseline="0" dirty="0" err="1" smtClean="0">
                <a:ea typeface="ＭＳ Ｐゴシック" pitchFamily="34" charset="-128"/>
              </a:rPr>
              <a:t>dropped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it</a:t>
            </a:r>
            <a:r>
              <a:rPr lang="fr-FR" baseline="0" dirty="0" smtClean="0">
                <a:ea typeface="ＭＳ Ｐゴシック" pitchFamily="34" charset="-128"/>
              </a:rPr>
              <a:t> in 2014)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3rd lecture: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Simulations for </a:t>
            </a:r>
            <a:r>
              <a:rPr lang="fr-FR" baseline="0" dirty="0" err="1" smtClean="0">
                <a:ea typeface="ＭＳ Ｐゴシック" pitchFamily="34" charset="-128"/>
              </a:rPr>
              <a:t>spiking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neurons</a:t>
            </a:r>
            <a:r>
              <a:rPr lang="fr-FR" baseline="0" dirty="0" smtClean="0">
                <a:ea typeface="ＭＳ Ｐゴシック" pitchFamily="34" charset="-128"/>
              </a:rPr>
              <a:t> plus data </a:t>
            </a:r>
            <a:r>
              <a:rPr lang="fr-FR" baseline="0" dirty="0" err="1" smtClean="0">
                <a:ea typeface="ＭＳ Ｐゴシック" pitchFamily="34" charset="-128"/>
              </a:rPr>
              <a:t>from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Quiroga</a:t>
            </a:r>
            <a:r>
              <a:rPr lang="fr-FR" baseline="0" dirty="0" smtClean="0">
                <a:ea typeface="ＭＳ Ｐゴシック" pitchFamily="34" charset="-128"/>
              </a:rPr>
              <a:t> (Sidney </a:t>
            </a:r>
            <a:r>
              <a:rPr lang="fr-FR" baseline="0" dirty="0" err="1" smtClean="0">
                <a:ea typeface="ＭＳ Ｐゴシック" pitchFamily="34" charset="-128"/>
              </a:rPr>
              <a:t>Opera</a:t>
            </a:r>
            <a:r>
              <a:rPr lang="fr-FR" baseline="0" dirty="0" smtClean="0">
                <a:ea typeface="ＭＳ Ｐゴシック" pitchFamily="34" charset="-128"/>
              </a:rPr>
              <a:t> house). This </a:t>
            </a:r>
            <a:r>
              <a:rPr lang="fr-FR" baseline="0" dirty="0" err="1" smtClean="0">
                <a:ea typeface="ＭＳ Ｐゴシック" pitchFamily="34" charset="-128"/>
              </a:rPr>
              <a:t>takes</a:t>
            </a:r>
            <a:r>
              <a:rPr lang="fr-FR" baseline="0" dirty="0" smtClean="0">
                <a:ea typeface="ＭＳ Ｐゴシック" pitchFamily="34" charset="-128"/>
              </a:rPr>
              <a:t> 30 minutes. </a:t>
            </a:r>
            <a:r>
              <a:rPr lang="fr-FR" baseline="0" dirty="0" err="1" smtClean="0">
                <a:ea typeface="ＭＳ Ｐゴシック" pitchFamily="34" charset="-128"/>
              </a:rPr>
              <a:t>Finished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11:45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4C2A41-B49E-41CF-BF53-1728B721D8E6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7F529C-4188-47DB-8F1F-2EDA0950F592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F0F59-7BBD-4807-BEC8-C7AFC2735D0E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DEEF5-A9DF-4484-9FCF-F5523C7CDD59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34BD1-685F-4AF1-A426-377ECD61DF00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C0A28-AB11-4BE0-BAA0-8C2D567E2A5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CFCE6-F4AC-4A05-9EAB-362493B0C85D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59431-F612-41DA-B7E6-EAD9A28A4D77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B852F-1E58-4995-A400-F0A5A3E12F3A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7FD55-1C73-455B-A5AE-E7E31F0D4C1C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E31730-0DD7-46A9-BE9B-8207FFB9C9C5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C1088-8774-48E0-B4DB-F2F3E789DC93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C0A28-AB11-4BE0-BAA0-8C2D567E2A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294" y="4343704"/>
            <a:ext cx="5027414" cy="4113892"/>
          </a:xfrm>
          <a:noFill/>
          <a:ln/>
        </p:spPr>
        <p:txBody>
          <a:bodyPr/>
          <a:lstStyle/>
          <a:p>
            <a:r>
              <a:rPr lang="fr-FR" dirty="0" err="1" smtClean="0"/>
              <a:t>Landed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9:55</a:t>
            </a:r>
          </a:p>
          <a:p>
            <a:r>
              <a:rPr lang="fr-FR" dirty="0" err="1" smtClean="0"/>
              <a:t>Ideal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to land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9:50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6A7B0-86A6-45D7-AF6B-37A2EEA3B1DE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4F5ACA-C40D-41F9-9019-D988B43A4DD8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05F86-E961-449E-BEF1-6013C17C077E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A48D8-EBCF-4DD8-922F-0312E124DE39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BD49A-9D45-4678-93AE-E6B6929B4011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D14D-BC03-4115-BF97-65D0F69AED67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410BC-9694-49C3-BB4E-F1E4F9008461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680BE-0C6C-4395-94E4-7D610C6289E8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71845F6A-67DF-4E22-A2C9-E4B82CDC2A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560" y="1080205"/>
            <a:ext cx="18366344" cy="2025386"/>
          </a:xfrm>
          <a:prstGeom prst="rect">
            <a:avLst/>
          </a:prstGeom>
        </p:spPr>
        <p:txBody>
          <a:bodyPr lIns="192911" tIns="96455" rIns="192911" bIns="9645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20560" y="3510668"/>
            <a:ext cx="18366344" cy="7291388"/>
          </a:xfrm>
          <a:prstGeom prst="rect">
            <a:avLst/>
          </a:prstGeom>
        </p:spPr>
        <p:txBody>
          <a:bodyPr lIns="192911" tIns="96455" rIns="192911" bIns="96455"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F08F806C-0828-4FBE-8D2C-0150FC9CD5D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  <p:sldLayoutId id="2147484721" r:id="rId11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6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err="1" smtClean="0">
                <a:latin typeface="Arial Narrow" pitchFamily="34" charset="0"/>
                <a:ea typeface="ＭＳ Ｐゴシック" pitchFamily="34" charset="-128"/>
              </a:rPr>
              <a:t>Hebbian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LEARNING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333886" y="1394006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6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Synaptic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Plasticity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Hebbian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Learning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           - Short-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term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Plasticity</a:t>
            </a:r>
            <a:endParaRPr lang="fr-CH" sz="48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 -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Long-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term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Plasticity</a:t>
            </a:r>
            <a:endParaRPr kumimoji="0" lang="fr-CH" sz="4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800" baseline="0" dirty="0" smtClean="0">
                <a:latin typeface="Arial Narrow" pitchFamily="34" charset="0"/>
                <a:cs typeface="ＭＳ Ｐゴシック" charset="0"/>
              </a:rPr>
              <a:t>            -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Reinforcement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Learning</a:t>
            </a:r>
            <a:endParaRPr kumimoji="0" lang="fr-CH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6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synaptic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plasticity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</a:t>
            </a: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Hebbian</a:t>
            </a: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learning</a:t>
            </a: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rules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6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endParaRPr kumimoji="0" lang="fr-CH" sz="5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baseline="0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800" baseline="0" dirty="0" smtClean="0">
                <a:latin typeface="Arial Narrow" pitchFamily="34" charset="0"/>
                <a:cs typeface="ＭＳ Ｐゴシック" charset="0"/>
              </a:rPr>
              <a:t>-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- </a:t>
            </a:r>
            <a:endParaRPr kumimoji="0" lang="fr-CH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6.4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noProof="0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: </a:t>
            </a:r>
            <a:r>
              <a:rPr lang="en-US" sz="6000" b="1" dirty="0" err="1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Hebbian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 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Learning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506201" y="960037"/>
            <a:ext cx="9765629" cy="42741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11193379" y="-174946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60124" y="0"/>
            <a:ext cx="16296188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Spike-timing dependent plasticity (STDP)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2340808" y="37807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1" name="Line 6"/>
          <p:cNvSpPr>
            <a:spLocks noChangeShapeType="1"/>
          </p:cNvSpPr>
          <p:nvPr/>
        </p:nvSpPr>
        <p:spPr bwMode="auto">
          <a:xfrm>
            <a:off x="1980684" y="2970566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2" name="Oval 7"/>
          <p:cNvSpPr>
            <a:spLocks noChangeArrowheads="1"/>
          </p:cNvSpPr>
          <p:nvPr/>
        </p:nvSpPr>
        <p:spPr bwMode="auto">
          <a:xfrm>
            <a:off x="1620560" y="256548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3" name="Line 8"/>
          <p:cNvSpPr>
            <a:spLocks noChangeShapeType="1"/>
          </p:cNvSpPr>
          <p:nvPr/>
        </p:nvSpPr>
        <p:spPr bwMode="auto">
          <a:xfrm>
            <a:off x="5221804" y="2835540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4" name="Line 9"/>
          <p:cNvSpPr>
            <a:spLocks noChangeShapeType="1"/>
          </p:cNvSpPr>
          <p:nvPr/>
        </p:nvSpPr>
        <p:spPr bwMode="auto">
          <a:xfrm>
            <a:off x="5221804" y="3915745"/>
            <a:ext cx="1314454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5" name="Line 10"/>
          <p:cNvSpPr>
            <a:spLocks noChangeShapeType="1"/>
          </p:cNvSpPr>
          <p:nvPr/>
        </p:nvSpPr>
        <p:spPr bwMode="auto">
          <a:xfrm>
            <a:off x="10263545" y="324061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>
            <a:off x="9003110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87" name="Text Box 12"/>
          <p:cNvSpPr txBox="1">
            <a:spLocks noChangeArrowheads="1"/>
          </p:cNvSpPr>
          <p:nvPr/>
        </p:nvSpPr>
        <p:spPr bwMode="auto">
          <a:xfrm>
            <a:off x="2160746" y="1755335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3088" name="Text Box 13"/>
          <p:cNvSpPr txBox="1">
            <a:spLocks noChangeArrowheads="1"/>
          </p:cNvSpPr>
          <p:nvPr/>
        </p:nvSpPr>
        <p:spPr bwMode="auto">
          <a:xfrm>
            <a:off x="2160746" y="4320823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3089" name="Text Box 14"/>
          <p:cNvSpPr txBox="1">
            <a:spLocks noChangeArrowheads="1"/>
          </p:cNvSpPr>
          <p:nvPr/>
        </p:nvSpPr>
        <p:spPr bwMode="auto">
          <a:xfrm>
            <a:off x="2880995" y="3853859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712189" y="2835539"/>
          <a:ext cx="1069118" cy="1158971"/>
        </p:xfrm>
        <a:graphic>
          <a:graphicData uri="http://schemas.openxmlformats.org/presentationml/2006/ole">
            <p:oleObj spid="_x0000_s880642" name="Equation" r:id="rId4" imgW="203040" imgH="241200" progId="Equation.3">
              <p:embed/>
            </p:oleObj>
          </a:graphicData>
        </a:graphic>
      </p:graphicFrame>
      <p:sp>
        <p:nvSpPr>
          <p:cNvPr id="3090" name="Line 16"/>
          <p:cNvSpPr>
            <a:spLocks noChangeShapeType="1"/>
          </p:cNvSpPr>
          <p:nvPr/>
        </p:nvSpPr>
        <p:spPr bwMode="auto">
          <a:xfrm>
            <a:off x="10263545" y="4025456"/>
            <a:ext cx="0" cy="556137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839697" name="Object 3"/>
          <p:cNvGraphicFramePr>
            <a:graphicFrameLocks noChangeAspect="1"/>
          </p:cNvGraphicFramePr>
          <p:nvPr/>
        </p:nvGraphicFramePr>
        <p:xfrm>
          <a:off x="8031525" y="1485283"/>
          <a:ext cx="1331709" cy="1102710"/>
        </p:xfrm>
        <a:graphic>
          <a:graphicData uri="http://schemas.openxmlformats.org/presentationml/2006/ole">
            <p:oleObj spid="_x0000_s880643" name="Equation" r:id="rId5" imgW="228600" imgH="253800" progId="Equation.3">
              <p:embed/>
            </p:oleObj>
          </a:graphicData>
        </a:graphic>
      </p:graphicFrame>
      <p:pic>
        <p:nvPicPr>
          <p:cNvPr id="3091" name="Picture 18" descr="Fig-Bi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70260" y="4692143"/>
            <a:ext cx="9854653" cy="773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" name="Rectangle 19"/>
          <p:cNvSpPr>
            <a:spLocks noChangeArrowheads="1"/>
          </p:cNvSpPr>
          <p:nvPr/>
        </p:nvSpPr>
        <p:spPr bwMode="auto">
          <a:xfrm>
            <a:off x="3421182" y="9856876"/>
            <a:ext cx="12424291" cy="37807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839700" name="Object 4"/>
          <p:cNvGraphicFramePr>
            <a:graphicFrameLocks noChangeAspect="1"/>
          </p:cNvGraphicFramePr>
          <p:nvPr/>
        </p:nvGraphicFramePr>
        <p:xfrm>
          <a:off x="10267298" y="2998696"/>
          <a:ext cx="1541781" cy="1046449"/>
        </p:xfrm>
        <a:graphic>
          <a:graphicData uri="http://schemas.openxmlformats.org/presentationml/2006/ole">
            <p:oleObj spid="_x0000_s880644" name="Equation" r:id="rId7" imgW="266400" imgH="241200" progId="Equation.3">
              <p:embed/>
            </p:oleObj>
          </a:graphicData>
        </a:graphic>
      </p:graphicFrame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7202489" y="9721851"/>
            <a:ext cx="3084238" cy="174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      </a:t>
            </a:r>
            <a:r>
              <a:rPr lang="en-US" sz="4200" dirty="0">
                <a:solidFill>
                  <a:srgbClr val="FF0000"/>
                </a:solidFill>
              </a:rPr>
              <a:t>Pre</a:t>
            </a:r>
          </a:p>
          <a:p>
            <a:r>
              <a:rPr lang="en-US" sz="4200" dirty="0">
                <a:solidFill>
                  <a:srgbClr val="FF0000"/>
                </a:solidFill>
              </a:rPr>
              <a:t>before post</a:t>
            </a:r>
            <a:endParaRPr lang="en-US" sz="5900" dirty="0"/>
          </a:p>
        </p:txBody>
      </p:sp>
      <p:sp>
        <p:nvSpPr>
          <p:cNvPr id="3094" name="AutoShape 22"/>
          <p:cNvSpPr>
            <a:spLocks/>
          </p:cNvSpPr>
          <p:nvPr/>
        </p:nvSpPr>
        <p:spPr bwMode="auto">
          <a:xfrm rot="-5400000">
            <a:off x="8890602" y="8618959"/>
            <a:ext cx="405077" cy="2340808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2291304" y="4045145"/>
            <a:ext cx="8276364" cy="365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400" i="1" dirty="0" err="1">
                <a:solidFill>
                  <a:schemeClr val="accent2"/>
                </a:solidFill>
              </a:rPr>
              <a:t>Markram</a:t>
            </a:r>
            <a:r>
              <a:rPr lang="en-US" sz="5400" i="1" dirty="0">
                <a:solidFill>
                  <a:schemeClr val="accent2"/>
                </a:solidFill>
              </a:rPr>
              <a:t> et al, 1995,1997</a:t>
            </a:r>
          </a:p>
          <a:p>
            <a:r>
              <a:rPr lang="en-US" sz="5400" i="1" dirty="0">
                <a:solidFill>
                  <a:schemeClr val="accent2"/>
                </a:solidFill>
              </a:rPr>
              <a:t>Zhang et al, 1998</a:t>
            </a:r>
          </a:p>
          <a:p>
            <a:r>
              <a:rPr lang="en-US" sz="5400" i="1" dirty="0">
                <a:solidFill>
                  <a:schemeClr val="accent2"/>
                </a:solidFill>
              </a:rPr>
              <a:t>review:</a:t>
            </a:r>
          </a:p>
          <a:p>
            <a:r>
              <a:rPr lang="en-US" sz="5400" i="1" dirty="0">
                <a:solidFill>
                  <a:schemeClr val="accent2"/>
                </a:solidFill>
              </a:rPr>
              <a:t>Bi and </a:t>
            </a:r>
            <a:r>
              <a:rPr lang="en-US" sz="5400" i="1" dirty="0" err="1">
                <a:solidFill>
                  <a:schemeClr val="accent2"/>
                </a:solidFill>
              </a:rPr>
              <a:t>Poo</a:t>
            </a:r>
            <a:r>
              <a:rPr lang="en-US" sz="5400" i="1" dirty="0">
                <a:solidFill>
                  <a:schemeClr val="accent2"/>
                </a:solidFill>
              </a:rPr>
              <a:t>, 2001</a:t>
            </a:r>
            <a:endParaRPr lang="en-US" sz="5400" i="1" dirty="0"/>
          </a:p>
        </p:txBody>
      </p:sp>
      <p:sp>
        <p:nvSpPr>
          <p:cNvPr id="3096" name="TextBox 23"/>
          <p:cNvSpPr txBox="1">
            <a:spLocks noChangeArrowheads="1"/>
          </p:cNvSpPr>
          <p:nvPr/>
        </p:nvSpPr>
        <p:spPr bwMode="auto">
          <a:xfrm>
            <a:off x="13695982" y="1738457"/>
            <a:ext cx="478342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60 repetitions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354261" y="2071033"/>
            <a:ext cx="8556707" cy="4433344"/>
            <a:chOff x="3094" y="1207"/>
            <a:chExt cx="2281" cy="1576"/>
          </a:xfrm>
        </p:grpSpPr>
        <p:sp>
          <p:nvSpPr>
            <p:cNvPr id="38921" name="Line 5"/>
            <p:cNvSpPr>
              <a:spLocks noChangeShapeType="1"/>
            </p:cNvSpPr>
            <p:nvPr/>
          </p:nvSpPr>
          <p:spPr bwMode="auto">
            <a:xfrm>
              <a:off x="3924" y="2783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 flipV="1">
              <a:off x="3924" y="223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Freeform 7"/>
            <p:cNvSpPr>
              <a:spLocks/>
            </p:cNvSpPr>
            <p:nvPr/>
          </p:nvSpPr>
          <p:spPr bwMode="auto">
            <a:xfrm>
              <a:off x="4060" y="2435"/>
              <a:ext cx="1089" cy="348"/>
            </a:xfrm>
            <a:custGeom>
              <a:avLst/>
              <a:gdLst>
                <a:gd name="T0" fmla="*/ 0 w 1089"/>
                <a:gd name="T1" fmla="*/ 348 h 348"/>
                <a:gd name="T2" fmla="*/ 181 w 1089"/>
                <a:gd name="T3" fmla="*/ 30 h 348"/>
                <a:gd name="T4" fmla="*/ 499 w 1089"/>
                <a:gd name="T5" fmla="*/ 166 h 348"/>
                <a:gd name="T6" fmla="*/ 1089 w 108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Oval 8"/>
            <p:cNvSpPr>
              <a:spLocks noChangeArrowheads="1"/>
            </p:cNvSpPr>
            <p:nvPr/>
          </p:nvSpPr>
          <p:spPr bwMode="auto">
            <a:xfrm>
              <a:off x="3364" y="1709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Oval 9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Freeform 10"/>
            <p:cNvSpPr>
              <a:spLocks/>
            </p:cNvSpPr>
            <p:nvPr/>
          </p:nvSpPr>
          <p:spPr bwMode="auto">
            <a:xfrm>
              <a:off x="3508" y="1694"/>
              <a:ext cx="726" cy="151"/>
            </a:xfrm>
            <a:custGeom>
              <a:avLst/>
              <a:gdLst>
                <a:gd name="T0" fmla="*/ 0 w 726"/>
                <a:gd name="T1" fmla="*/ 60 h 151"/>
                <a:gd name="T2" fmla="*/ 363 w 726"/>
                <a:gd name="T3" fmla="*/ 15 h 151"/>
                <a:gd name="T4" fmla="*/ 726 w 726"/>
                <a:gd name="T5" fmla="*/ 151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Oval 11"/>
            <p:cNvSpPr>
              <a:spLocks noChangeArrowheads="1"/>
            </p:cNvSpPr>
            <p:nvPr/>
          </p:nvSpPr>
          <p:spPr bwMode="auto">
            <a:xfrm>
              <a:off x="3372" y="170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Oval 12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3"/>
            <p:cNvSpPr txBox="1">
              <a:spLocks noChangeArrowheads="1"/>
            </p:cNvSpPr>
            <p:nvPr/>
          </p:nvSpPr>
          <p:spPr bwMode="auto">
            <a:xfrm>
              <a:off x="3094" y="1344"/>
              <a:ext cx="331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>
                  <a:solidFill>
                    <a:srgbClr val="FF0000"/>
                  </a:solidFill>
                </a:rPr>
                <a:t>pre</a:t>
              </a:r>
              <a:endParaRPr lang="fr-FR" i="0">
                <a:solidFill>
                  <a:srgbClr val="FF0000"/>
                </a:solidFill>
              </a:endParaRPr>
            </a:p>
          </p:txBody>
        </p:sp>
        <p:sp>
          <p:nvSpPr>
            <p:cNvPr id="38930" name="Text Box 14"/>
            <p:cNvSpPr txBox="1">
              <a:spLocks noChangeArrowheads="1"/>
            </p:cNvSpPr>
            <p:nvPr/>
          </p:nvSpPr>
          <p:spPr bwMode="auto">
            <a:xfrm>
              <a:off x="4243" y="1542"/>
              <a:ext cx="4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/>
                <a:t>post</a:t>
              </a:r>
              <a:endParaRPr lang="fr-FR" i="0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4286" y="246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Freeform 16"/>
            <p:cNvSpPr>
              <a:spLocks/>
            </p:cNvSpPr>
            <p:nvPr/>
          </p:nvSpPr>
          <p:spPr bwMode="auto">
            <a:xfrm>
              <a:off x="4059" y="2193"/>
              <a:ext cx="1089" cy="590"/>
            </a:xfrm>
            <a:custGeom>
              <a:avLst/>
              <a:gdLst>
                <a:gd name="T0" fmla="*/ 0 w 1089"/>
                <a:gd name="T1" fmla="*/ 956139 h 348"/>
                <a:gd name="T2" fmla="*/ 181 w 1089"/>
                <a:gd name="T3" fmla="*/ 82383 h 348"/>
                <a:gd name="T4" fmla="*/ 499 w 1089"/>
                <a:gd name="T5" fmla="*/ 455053 h 348"/>
                <a:gd name="T6" fmla="*/ 1089 w 1089"/>
                <a:gd name="T7" fmla="*/ 956139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Text Box 17"/>
            <p:cNvSpPr txBox="1">
              <a:spLocks noChangeArrowheads="1"/>
            </p:cNvSpPr>
            <p:nvPr/>
          </p:nvSpPr>
          <p:spPr bwMode="auto">
            <a:xfrm>
              <a:off x="4364" y="1798"/>
              <a:ext cx="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</a:t>
              </a:r>
              <a:endParaRPr lang="fr-FR"/>
            </a:p>
          </p:txBody>
        </p:sp>
        <p:sp>
          <p:nvSpPr>
            <p:cNvPr id="38934" name="Text Box 18"/>
            <p:cNvSpPr txBox="1">
              <a:spLocks noChangeArrowheads="1"/>
            </p:cNvSpPr>
            <p:nvPr/>
          </p:nvSpPr>
          <p:spPr bwMode="auto">
            <a:xfrm>
              <a:off x="3321" y="1888"/>
              <a:ext cx="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j</a:t>
              </a:r>
              <a:endParaRPr lang="fr-FR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>
              <a:off x="3606" y="143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20"/>
            <p:cNvSpPr>
              <a:spLocks noChangeShapeType="1"/>
            </p:cNvSpPr>
            <p:nvPr/>
          </p:nvSpPr>
          <p:spPr bwMode="auto">
            <a:xfrm>
              <a:off x="3833" y="1207"/>
              <a:ext cx="0" cy="22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7" name="Text Box 43"/>
          <p:cNvSpPr txBox="1">
            <a:spLocks noChangeArrowheads="1"/>
          </p:cNvSpPr>
          <p:nvPr/>
        </p:nvSpPr>
        <p:spPr bwMode="auto">
          <a:xfrm>
            <a:off x="974427" y="1944445"/>
            <a:ext cx="8368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</a:t>
            </a:r>
            <a:endParaRPr lang="fr-FR"/>
          </a:p>
        </p:txBody>
      </p:sp>
      <p:sp>
        <p:nvSpPr>
          <p:cNvPr id="38918" name="Text Box 44"/>
          <p:cNvSpPr txBox="1">
            <a:spLocks noChangeArrowheads="1"/>
          </p:cNvSpPr>
          <p:nvPr/>
        </p:nvSpPr>
        <p:spPr bwMode="auto">
          <a:xfrm>
            <a:off x="513016" y="2037276"/>
            <a:ext cx="11655494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/>
              <a:t>Induction of changes</a:t>
            </a:r>
          </a:p>
          <a:p>
            <a:r>
              <a:rPr lang="fr-CH"/>
              <a:t>   - fast (if stimulated appropriately)</a:t>
            </a:r>
          </a:p>
          <a:p>
            <a:r>
              <a:rPr lang="fr-CH"/>
              <a:t>   - slow (homeostasis)</a:t>
            </a:r>
            <a:endParaRPr lang="fr-FR"/>
          </a:p>
        </p:txBody>
      </p:sp>
      <p:sp>
        <p:nvSpPr>
          <p:cNvPr id="38919" name="Text Box 45"/>
          <p:cNvSpPr txBox="1">
            <a:spLocks noChangeArrowheads="1"/>
          </p:cNvSpPr>
          <p:nvPr/>
        </p:nvSpPr>
        <p:spPr bwMode="auto">
          <a:xfrm>
            <a:off x="513016" y="4543690"/>
            <a:ext cx="9903413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/>
              <a:t>Persistence of changes</a:t>
            </a:r>
          </a:p>
          <a:p>
            <a:r>
              <a:rPr lang="fr-CH"/>
              <a:t>  - long (LTP/LTD)</a:t>
            </a:r>
          </a:p>
          <a:p>
            <a:r>
              <a:rPr lang="fr-CH"/>
              <a:t>  - short (short-term plasticity)</a:t>
            </a:r>
            <a:endParaRPr lang="fr-FR"/>
          </a:p>
        </p:txBody>
      </p:sp>
      <p:sp>
        <p:nvSpPr>
          <p:cNvPr id="806958" name="Text Box 46"/>
          <p:cNvSpPr txBox="1">
            <a:spLocks noChangeArrowheads="1"/>
          </p:cNvSpPr>
          <p:nvPr/>
        </p:nvSpPr>
        <p:spPr bwMode="auto">
          <a:xfrm>
            <a:off x="513016" y="6985405"/>
            <a:ext cx="21214201" cy="458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 dirty="0" err="1"/>
              <a:t>Functionality</a:t>
            </a:r>
            <a:endParaRPr lang="fr-CH" b="1" i="0" dirty="0"/>
          </a:p>
          <a:p>
            <a:r>
              <a:rPr lang="fr-CH" dirty="0"/>
              <a:t>  - </a:t>
            </a:r>
            <a:r>
              <a:rPr lang="fr-CH" dirty="0" err="1"/>
              <a:t>useful</a:t>
            </a:r>
            <a:r>
              <a:rPr lang="fr-CH" dirty="0"/>
              <a:t> for </a:t>
            </a:r>
            <a:r>
              <a:rPr lang="fr-CH" dirty="0" err="1"/>
              <a:t>learning</a:t>
            </a:r>
            <a:r>
              <a:rPr lang="fr-CH" dirty="0"/>
              <a:t> a new </a:t>
            </a:r>
            <a:r>
              <a:rPr lang="fr-CH" dirty="0" err="1"/>
              <a:t>behavior</a:t>
            </a:r>
            <a:endParaRPr lang="fr-CH" dirty="0"/>
          </a:p>
          <a:p>
            <a:r>
              <a:rPr lang="fr-CH" dirty="0"/>
              <a:t>  - </a:t>
            </a:r>
            <a:r>
              <a:rPr lang="fr-CH" dirty="0" err="1"/>
              <a:t>useful</a:t>
            </a:r>
            <a:r>
              <a:rPr lang="fr-CH" dirty="0"/>
              <a:t> for </a:t>
            </a:r>
            <a:r>
              <a:rPr lang="fr-CH" dirty="0" err="1"/>
              <a:t>development</a:t>
            </a:r>
            <a:r>
              <a:rPr lang="fr-CH" dirty="0"/>
              <a:t> </a:t>
            </a:r>
            <a:r>
              <a:rPr lang="fr-CH" dirty="0" smtClean="0"/>
              <a:t>(</a:t>
            </a:r>
            <a:r>
              <a:rPr lang="fr-CH" dirty="0" err="1" smtClean="0"/>
              <a:t>wiring</a:t>
            </a:r>
            <a:r>
              <a:rPr lang="fr-CH" dirty="0" smtClean="0"/>
              <a:t> </a:t>
            </a:r>
            <a:r>
              <a:rPr lang="fr-CH" dirty="0"/>
              <a:t>for </a:t>
            </a:r>
            <a:r>
              <a:rPr lang="fr-CH" dirty="0" err="1"/>
              <a:t>receptive</a:t>
            </a:r>
            <a:r>
              <a:rPr lang="fr-CH" dirty="0"/>
              <a:t> </a:t>
            </a:r>
            <a:r>
              <a:rPr lang="fr-CH" dirty="0" err="1"/>
              <a:t>field</a:t>
            </a:r>
            <a:r>
              <a:rPr lang="fr-CH" dirty="0"/>
              <a:t> </a:t>
            </a:r>
            <a:r>
              <a:rPr lang="fr-CH" dirty="0" err="1" smtClean="0"/>
              <a:t>development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/>
              <a:t>  - </a:t>
            </a:r>
            <a:r>
              <a:rPr lang="fr-CH" dirty="0" err="1"/>
              <a:t>useful</a:t>
            </a:r>
            <a:r>
              <a:rPr lang="fr-CH" dirty="0"/>
              <a:t> for </a:t>
            </a:r>
            <a:r>
              <a:rPr lang="fr-CH" dirty="0" err="1"/>
              <a:t>activity</a:t>
            </a:r>
            <a:r>
              <a:rPr lang="fr-CH" dirty="0"/>
              <a:t> control in network</a:t>
            </a:r>
          </a:p>
          <a:p>
            <a:r>
              <a:rPr lang="fr-CH" dirty="0"/>
              <a:t>  - </a:t>
            </a:r>
            <a:r>
              <a:rPr lang="fr-CH" dirty="0" err="1"/>
              <a:t>useful</a:t>
            </a:r>
            <a:r>
              <a:rPr lang="fr-CH" dirty="0"/>
              <a:t> for </a:t>
            </a:r>
            <a:r>
              <a:rPr lang="fr-CH" dirty="0" err="1"/>
              <a:t>coding</a:t>
            </a:r>
            <a:endParaRPr lang="fr-FR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4424" y="168596"/>
            <a:ext cx="1238512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 Classification of synaptic changes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" descr="synf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0956" y="6332145"/>
            <a:ext cx="12761908" cy="438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Oval 22"/>
          <p:cNvSpPr>
            <a:spLocks noChangeArrowheads="1"/>
          </p:cNvSpPr>
          <p:nvPr/>
        </p:nvSpPr>
        <p:spPr bwMode="auto">
          <a:xfrm>
            <a:off x="4861679" y="52013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2" name="Oval 23"/>
          <p:cNvSpPr>
            <a:spLocks noChangeArrowheads="1"/>
          </p:cNvSpPr>
          <p:nvPr/>
        </p:nvSpPr>
        <p:spPr bwMode="auto">
          <a:xfrm>
            <a:off x="3586238" y="33109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3" name="Text Box 25"/>
          <p:cNvSpPr txBox="1">
            <a:spLocks noChangeArrowheads="1"/>
          </p:cNvSpPr>
          <p:nvPr/>
        </p:nvSpPr>
        <p:spPr bwMode="auto">
          <a:xfrm>
            <a:off x="4126425" y="2500790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4104" name="Text Box 26"/>
          <p:cNvSpPr txBox="1">
            <a:spLocks noChangeArrowheads="1"/>
          </p:cNvSpPr>
          <p:nvPr/>
        </p:nvSpPr>
        <p:spPr bwMode="auto">
          <a:xfrm>
            <a:off x="3241119" y="5066278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4105" name="Text Box 27"/>
          <p:cNvSpPr txBox="1">
            <a:spLocks noChangeArrowheads="1"/>
          </p:cNvSpPr>
          <p:nvPr/>
        </p:nvSpPr>
        <p:spPr bwMode="auto">
          <a:xfrm>
            <a:off x="5221804" y="5201303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4098" name="Object 28"/>
          <p:cNvGraphicFramePr>
            <a:graphicFrameLocks noChangeAspect="1"/>
          </p:cNvGraphicFramePr>
          <p:nvPr/>
        </p:nvGraphicFramePr>
        <p:xfrm>
          <a:off x="5233060" y="3851046"/>
          <a:ext cx="1069118" cy="1158971"/>
        </p:xfrm>
        <a:graphic>
          <a:graphicData uri="http://schemas.openxmlformats.org/presentationml/2006/ole">
            <p:oleObj spid="_x0000_s881666" name="Equation" r:id="rId4" imgW="203040" imgH="241200" progId="Equation.3">
              <p:embed/>
            </p:oleObj>
          </a:graphicData>
        </a:graphic>
      </p:graphicFrame>
      <p:sp>
        <p:nvSpPr>
          <p:cNvPr id="4106" name="Freeform 30"/>
          <p:cNvSpPr>
            <a:spLocks/>
          </p:cNvSpPr>
          <p:nvPr/>
        </p:nvSpPr>
        <p:spPr bwMode="auto">
          <a:xfrm>
            <a:off x="3661265" y="3716021"/>
            <a:ext cx="1560539" cy="94518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  <a:gd name="T9" fmla="*/ 0 w 224"/>
              <a:gd name="T10" fmla="*/ 0 h 288"/>
              <a:gd name="T11" fmla="*/ 224 w 2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88">
                <a:moveTo>
                  <a:pt x="32" y="0"/>
                </a:moveTo>
                <a:cubicBezTo>
                  <a:pt x="16" y="72"/>
                  <a:pt x="0" y="144"/>
                  <a:pt x="32" y="192"/>
                </a:cubicBezTo>
                <a:cubicBezTo>
                  <a:pt x="64" y="240"/>
                  <a:pt x="192" y="264"/>
                  <a:pt x="224" y="2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7" name="Line 31"/>
          <p:cNvSpPr>
            <a:spLocks noChangeShapeType="1"/>
          </p:cNvSpPr>
          <p:nvPr/>
        </p:nvSpPr>
        <p:spPr bwMode="auto">
          <a:xfrm>
            <a:off x="5221804" y="3851046"/>
            <a:ext cx="0" cy="1350257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8" name="Freeform 32"/>
          <p:cNvSpPr>
            <a:spLocks/>
          </p:cNvSpPr>
          <p:nvPr/>
        </p:nvSpPr>
        <p:spPr bwMode="auto">
          <a:xfrm>
            <a:off x="5041741" y="5606380"/>
            <a:ext cx="1560539" cy="94518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  <a:gd name="T9" fmla="*/ 0 w 224"/>
              <a:gd name="T10" fmla="*/ 0 h 288"/>
              <a:gd name="T11" fmla="*/ 224 w 2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88">
                <a:moveTo>
                  <a:pt x="32" y="0"/>
                </a:moveTo>
                <a:cubicBezTo>
                  <a:pt x="16" y="72"/>
                  <a:pt x="0" y="144"/>
                  <a:pt x="32" y="192"/>
                </a:cubicBezTo>
                <a:cubicBezTo>
                  <a:pt x="64" y="240"/>
                  <a:pt x="192" y="264"/>
                  <a:pt x="224" y="288"/>
                </a:cubicBezTo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9" name="Line 34"/>
          <p:cNvSpPr>
            <a:spLocks noChangeShapeType="1"/>
          </p:cNvSpPr>
          <p:nvPr/>
        </p:nvSpPr>
        <p:spPr bwMode="auto">
          <a:xfrm>
            <a:off x="7671401" y="5311011"/>
            <a:ext cx="11640269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0" name="Text Box 42"/>
          <p:cNvSpPr txBox="1">
            <a:spLocks noChangeArrowheads="1"/>
          </p:cNvSpPr>
          <p:nvPr/>
        </p:nvSpPr>
        <p:spPr bwMode="auto">
          <a:xfrm>
            <a:off x="7059938" y="2225112"/>
            <a:ext cx="1553370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dirty="0"/>
              <a:t>+50ms</a:t>
            </a:r>
            <a:endParaRPr lang="fr-FR" sz="3000" dirty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8763027" y="2739897"/>
            <a:ext cx="8166572" cy="1040823"/>
            <a:chOff x="1973" y="974"/>
            <a:chExt cx="3039" cy="370"/>
          </a:xfrm>
        </p:grpSpPr>
        <p:sp>
          <p:nvSpPr>
            <p:cNvPr id="4119" name="Line 24"/>
            <p:cNvSpPr>
              <a:spLocks noChangeShapeType="1"/>
            </p:cNvSpPr>
            <p:nvPr/>
          </p:nvSpPr>
          <p:spPr bwMode="auto">
            <a:xfrm>
              <a:off x="1973" y="1336"/>
              <a:ext cx="30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29"/>
            <p:cNvSpPr>
              <a:spLocks noChangeShapeType="1"/>
            </p:cNvSpPr>
            <p:nvPr/>
          </p:nvSpPr>
          <p:spPr bwMode="auto">
            <a:xfrm>
              <a:off x="1973" y="109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Line 39"/>
            <p:cNvSpPr>
              <a:spLocks noChangeShapeType="1"/>
            </p:cNvSpPr>
            <p:nvPr/>
          </p:nvSpPr>
          <p:spPr bwMode="auto">
            <a:xfrm>
              <a:off x="2154" y="1091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Line 40"/>
            <p:cNvSpPr>
              <a:spLocks noChangeShapeType="1"/>
            </p:cNvSpPr>
            <p:nvPr/>
          </p:nvSpPr>
          <p:spPr bwMode="auto">
            <a:xfrm>
              <a:off x="2336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Line 41"/>
            <p:cNvSpPr>
              <a:spLocks noChangeShapeType="1"/>
            </p:cNvSpPr>
            <p:nvPr/>
          </p:nvSpPr>
          <p:spPr bwMode="auto">
            <a:xfrm>
              <a:off x="2517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43"/>
            <p:cNvSpPr>
              <a:spLocks noChangeShapeType="1"/>
            </p:cNvSpPr>
            <p:nvPr/>
          </p:nvSpPr>
          <p:spPr bwMode="auto">
            <a:xfrm>
              <a:off x="1973" y="97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Line 44"/>
            <p:cNvSpPr>
              <a:spLocks noChangeShapeType="1"/>
            </p:cNvSpPr>
            <p:nvPr/>
          </p:nvSpPr>
          <p:spPr bwMode="auto">
            <a:xfrm>
              <a:off x="2699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45"/>
            <p:cNvSpPr>
              <a:spLocks noChangeShapeType="1"/>
            </p:cNvSpPr>
            <p:nvPr/>
          </p:nvSpPr>
          <p:spPr bwMode="auto">
            <a:xfrm>
              <a:off x="3061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46"/>
            <p:cNvSpPr>
              <a:spLocks noChangeShapeType="1"/>
            </p:cNvSpPr>
            <p:nvPr/>
          </p:nvSpPr>
          <p:spPr bwMode="auto">
            <a:xfrm>
              <a:off x="2880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47"/>
            <p:cNvSpPr>
              <a:spLocks noChangeShapeType="1"/>
            </p:cNvSpPr>
            <p:nvPr/>
          </p:nvSpPr>
          <p:spPr bwMode="auto">
            <a:xfrm>
              <a:off x="3243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48"/>
            <p:cNvSpPr>
              <a:spLocks noChangeShapeType="1"/>
            </p:cNvSpPr>
            <p:nvPr/>
          </p:nvSpPr>
          <p:spPr bwMode="auto">
            <a:xfrm>
              <a:off x="4921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49"/>
            <p:cNvSpPr>
              <a:spLocks noChangeShapeType="1"/>
            </p:cNvSpPr>
            <p:nvPr/>
          </p:nvSpPr>
          <p:spPr bwMode="auto">
            <a:xfrm>
              <a:off x="2154" y="101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2" name="Text Box 50"/>
          <p:cNvSpPr txBox="1">
            <a:spLocks noChangeArrowheads="1"/>
          </p:cNvSpPr>
          <p:nvPr/>
        </p:nvSpPr>
        <p:spPr bwMode="auto">
          <a:xfrm>
            <a:off x="157555" y="9046722"/>
            <a:ext cx="3896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/>
          </a:p>
        </p:txBody>
      </p:sp>
      <p:sp>
        <p:nvSpPr>
          <p:cNvPr id="4113" name="Text Box 51"/>
          <p:cNvSpPr txBox="1">
            <a:spLocks noChangeArrowheads="1"/>
          </p:cNvSpPr>
          <p:nvPr/>
        </p:nvSpPr>
        <p:spPr bwMode="auto">
          <a:xfrm>
            <a:off x="375130" y="8920136"/>
            <a:ext cx="7997442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Changes </a:t>
            </a:r>
          </a:p>
          <a:p>
            <a:r>
              <a:rPr lang="fr-CH"/>
              <a:t>  - induced over 0.5 sec</a:t>
            </a:r>
          </a:p>
          <a:p>
            <a:r>
              <a:rPr lang="fr-CH"/>
              <a:t>  - recover over 1 sec</a:t>
            </a:r>
            <a:endParaRPr lang="fr-FR"/>
          </a:p>
        </p:txBody>
      </p:sp>
      <p:sp>
        <p:nvSpPr>
          <p:cNvPr id="4114" name="Text Box 52"/>
          <p:cNvSpPr txBox="1">
            <a:spLocks noChangeArrowheads="1"/>
          </p:cNvSpPr>
          <p:nvPr/>
        </p:nvSpPr>
        <p:spPr bwMode="auto">
          <a:xfrm>
            <a:off x="10586158" y="2121029"/>
            <a:ext cx="20967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20Hz</a:t>
            </a:r>
            <a:endParaRPr lang="fr-FR"/>
          </a:p>
        </p:txBody>
      </p:sp>
      <p:sp>
        <p:nvSpPr>
          <p:cNvPr id="4115" name="Text Box 53"/>
          <p:cNvSpPr txBox="1">
            <a:spLocks noChangeArrowheads="1"/>
          </p:cNvSpPr>
          <p:nvPr/>
        </p:nvSpPr>
        <p:spPr bwMode="auto">
          <a:xfrm>
            <a:off x="10634925" y="10411046"/>
            <a:ext cx="10388737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Data: </a:t>
            </a:r>
            <a:r>
              <a:rPr lang="fr-CH" sz="4200" dirty="0" err="1"/>
              <a:t>Silberberg,Markram</a:t>
            </a:r>
            <a:endParaRPr lang="fr-CH" sz="4200" dirty="0"/>
          </a:p>
          <a:p>
            <a:r>
              <a:rPr lang="fr-CH" sz="4200" dirty="0"/>
              <a:t>Fit: Richardson (</a:t>
            </a:r>
            <a:r>
              <a:rPr lang="fr-CH" sz="4200" dirty="0" err="1"/>
              <a:t>Tsodyks</a:t>
            </a:r>
            <a:r>
              <a:rPr lang="fr-CH" sz="4200" dirty="0"/>
              <a:t>-</a:t>
            </a:r>
            <a:r>
              <a:rPr lang="fr-CH" sz="4200" dirty="0" err="1"/>
              <a:t>Markram</a:t>
            </a:r>
            <a:r>
              <a:rPr lang="fr-CH" sz="4200" dirty="0"/>
              <a:t> model)</a:t>
            </a:r>
            <a:endParaRPr lang="fr-FR" sz="4200" dirty="0"/>
          </a:p>
        </p:txBody>
      </p:sp>
      <p:sp>
        <p:nvSpPr>
          <p:cNvPr id="816182" name="Text Box 54"/>
          <p:cNvSpPr txBox="1">
            <a:spLocks noChangeArrowheads="1"/>
          </p:cNvSpPr>
          <p:nvPr/>
        </p:nvSpPr>
        <p:spPr bwMode="auto">
          <a:xfrm>
            <a:off x="6718573" y="5437598"/>
            <a:ext cx="157623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/>
              <a:t>Short-term plasticity/fast synaptic dynamics</a:t>
            </a:r>
            <a:endParaRPr lang="fr-FR" b="1" i="0"/>
          </a:p>
        </p:txBody>
      </p:sp>
      <p:sp>
        <p:nvSpPr>
          <p:cNvPr id="4117" name="Text Box 55"/>
          <p:cNvSpPr txBox="1">
            <a:spLocks noChangeArrowheads="1"/>
          </p:cNvSpPr>
          <p:nvPr/>
        </p:nvSpPr>
        <p:spPr bwMode="auto">
          <a:xfrm>
            <a:off x="13831028" y="6045215"/>
            <a:ext cx="7155481" cy="21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Thomson et al. 1993</a:t>
            </a:r>
          </a:p>
          <a:p>
            <a:r>
              <a:rPr lang="fr-CH" sz="4200" dirty="0" err="1"/>
              <a:t>Markram</a:t>
            </a:r>
            <a:r>
              <a:rPr lang="fr-CH" sz="4200" dirty="0"/>
              <a:t> et al 1998</a:t>
            </a:r>
          </a:p>
          <a:p>
            <a:r>
              <a:rPr lang="fr-CH" sz="4200" dirty="0" err="1"/>
              <a:t>Tsodyks</a:t>
            </a:r>
            <a:r>
              <a:rPr lang="fr-CH" sz="4200" dirty="0"/>
              <a:t> and  </a:t>
            </a:r>
            <a:r>
              <a:rPr lang="fr-CH" sz="4200" dirty="0" err="1"/>
              <a:t>Markram</a:t>
            </a:r>
            <a:r>
              <a:rPr lang="fr-CH" sz="4200" dirty="0"/>
              <a:t> 1997</a:t>
            </a:r>
          </a:p>
        </p:txBody>
      </p:sp>
      <p:sp>
        <p:nvSpPr>
          <p:cNvPr id="4118" name="Line 57"/>
          <p:cNvSpPr>
            <a:spLocks noChangeShapeType="1"/>
          </p:cNvSpPr>
          <p:nvPr/>
        </p:nvSpPr>
        <p:spPr bwMode="auto">
          <a:xfrm>
            <a:off x="7570116" y="3780720"/>
            <a:ext cx="1164027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4424" y="168596"/>
            <a:ext cx="1925559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 Classification of synaptic changes: Short-term plasticity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4861679" y="5491045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3586238" y="3600685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V="1">
            <a:off x="7401309" y="4033893"/>
            <a:ext cx="12761908" cy="1406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126425" y="2790532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241119" y="5356020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221804" y="5491045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5122" name="Object 10"/>
          <p:cNvGraphicFramePr>
            <a:graphicFrameLocks noChangeAspect="1"/>
          </p:cNvGraphicFramePr>
          <p:nvPr/>
        </p:nvGraphicFramePr>
        <p:xfrm>
          <a:off x="5233060" y="4140788"/>
          <a:ext cx="1069118" cy="1158971"/>
        </p:xfrm>
        <a:graphic>
          <a:graphicData uri="http://schemas.openxmlformats.org/presentationml/2006/ole">
            <p:oleObj spid="_x0000_s882690" name="Equation" r:id="rId3" imgW="203040" imgH="241200" progId="Equation.3">
              <p:embed/>
            </p:oleObj>
          </a:graphicData>
        </a:graphic>
      </p:graphicFrame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7401308" y="3372830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1" name="Freeform 12"/>
          <p:cNvSpPr>
            <a:spLocks/>
          </p:cNvSpPr>
          <p:nvPr/>
        </p:nvSpPr>
        <p:spPr bwMode="auto">
          <a:xfrm>
            <a:off x="3661265" y="4005762"/>
            <a:ext cx="1560539" cy="94518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  <a:gd name="T9" fmla="*/ 0 w 224"/>
              <a:gd name="T10" fmla="*/ 0 h 288"/>
              <a:gd name="T11" fmla="*/ 224 w 2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88">
                <a:moveTo>
                  <a:pt x="32" y="0"/>
                </a:moveTo>
                <a:cubicBezTo>
                  <a:pt x="16" y="72"/>
                  <a:pt x="0" y="144"/>
                  <a:pt x="32" y="192"/>
                </a:cubicBezTo>
                <a:cubicBezTo>
                  <a:pt x="64" y="240"/>
                  <a:pt x="192" y="264"/>
                  <a:pt x="224" y="28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5221804" y="4140788"/>
            <a:ext cx="0" cy="1350257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3" name="Freeform 14"/>
          <p:cNvSpPr>
            <a:spLocks/>
          </p:cNvSpPr>
          <p:nvPr/>
        </p:nvSpPr>
        <p:spPr bwMode="auto">
          <a:xfrm>
            <a:off x="5041741" y="5896122"/>
            <a:ext cx="1560539" cy="945180"/>
          </a:xfrm>
          <a:custGeom>
            <a:avLst/>
            <a:gdLst>
              <a:gd name="T0" fmla="*/ 2147483647 w 224"/>
              <a:gd name="T1" fmla="*/ 0 h 288"/>
              <a:gd name="T2" fmla="*/ 2147483647 w 224"/>
              <a:gd name="T3" fmla="*/ 2147483647 h 288"/>
              <a:gd name="T4" fmla="*/ 2147483647 w 224"/>
              <a:gd name="T5" fmla="*/ 2147483647 h 288"/>
              <a:gd name="T6" fmla="*/ 0 60000 65536"/>
              <a:gd name="T7" fmla="*/ 0 60000 65536"/>
              <a:gd name="T8" fmla="*/ 0 60000 65536"/>
              <a:gd name="T9" fmla="*/ 0 w 224"/>
              <a:gd name="T10" fmla="*/ 0 h 288"/>
              <a:gd name="T11" fmla="*/ 224 w 22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88">
                <a:moveTo>
                  <a:pt x="32" y="0"/>
                </a:moveTo>
                <a:cubicBezTo>
                  <a:pt x="16" y="72"/>
                  <a:pt x="0" y="144"/>
                  <a:pt x="32" y="192"/>
                </a:cubicBezTo>
                <a:cubicBezTo>
                  <a:pt x="64" y="240"/>
                  <a:pt x="192" y="264"/>
                  <a:pt x="224" y="288"/>
                </a:cubicBezTo>
              </a:path>
            </a:pathLst>
          </a:cu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7566365" y="5820171"/>
            <a:ext cx="12934467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>
            <a:off x="8080291" y="335876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8763027" y="339533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>
            <a:off x="9442012" y="339533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7059938" y="2514854"/>
            <a:ext cx="1553370" cy="65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000" dirty="0"/>
              <a:t>+50ms</a:t>
            </a:r>
            <a:endParaRPr lang="fr-FR" sz="3000" dirty="0"/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>
            <a:off x="7401308" y="3029641"/>
            <a:ext cx="0" cy="6357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0124748" y="339533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11482717" y="339533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10803732" y="339533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>
            <a:off x="12165453" y="339533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4" name="Line 25"/>
          <p:cNvSpPr>
            <a:spLocks noChangeShapeType="1"/>
          </p:cNvSpPr>
          <p:nvPr/>
        </p:nvSpPr>
        <p:spPr bwMode="auto">
          <a:xfrm>
            <a:off x="18460127" y="3395334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8080291" y="3142162"/>
            <a:ext cx="0" cy="63574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46" name="Text Box 27"/>
          <p:cNvSpPr txBox="1">
            <a:spLocks noChangeArrowheads="1"/>
          </p:cNvSpPr>
          <p:nvPr/>
        </p:nvSpPr>
        <p:spPr bwMode="auto">
          <a:xfrm>
            <a:off x="157555" y="9046722"/>
            <a:ext cx="3896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/>
          </a:p>
        </p:txBody>
      </p:sp>
      <p:sp>
        <p:nvSpPr>
          <p:cNvPr id="5147" name="Text Box 28"/>
          <p:cNvSpPr txBox="1">
            <a:spLocks noChangeArrowheads="1"/>
          </p:cNvSpPr>
          <p:nvPr/>
        </p:nvSpPr>
        <p:spPr bwMode="auto">
          <a:xfrm>
            <a:off x="375131" y="8920136"/>
            <a:ext cx="9299080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Changes </a:t>
            </a:r>
          </a:p>
          <a:p>
            <a:r>
              <a:rPr lang="fr-CH"/>
              <a:t>  - induced over 3 sec</a:t>
            </a:r>
          </a:p>
          <a:p>
            <a:r>
              <a:rPr lang="fr-CH"/>
              <a:t>  - persist over 1 – 10 hours</a:t>
            </a:r>
            <a:endParaRPr lang="fr-FR"/>
          </a:p>
        </p:txBody>
      </p:sp>
      <p:sp>
        <p:nvSpPr>
          <p:cNvPr id="5148" name="Text Box 29"/>
          <p:cNvSpPr txBox="1">
            <a:spLocks noChangeArrowheads="1"/>
          </p:cNvSpPr>
          <p:nvPr/>
        </p:nvSpPr>
        <p:spPr bwMode="auto">
          <a:xfrm>
            <a:off x="10586158" y="2410772"/>
            <a:ext cx="209678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20Hz</a:t>
            </a:r>
            <a:endParaRPr lang="fr-FR"/>
          </a:p>
        </p:txBody>
      </p:sp>
      <p:sp>
        <p:nvSpPr>
          <p:cNvPr id="818207" name="Text Box 31"/>
          <p:cNvSpPr txBox="1">
            <a:spLocks noChangeArrowheads="1"/>
          </p:cNvSpPr>
          <p:nvPr/>
        </p:nvSpPr>
        <p:spPr bwMode="auto">
          <a:xfrm>
            <a:off x="6718572" y="6669708"/>
            <a:ext cx="1316071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/>
              <a:t>Long-term plasticity/changes persist</a:t>
            </a:r>
            <a:endParaRPr lang="fr-FR" b="1" i="0"/>
          </a:p>
        </p:txBody>
      </p:sp>
      <p:sp>
        <p:nvSpPr>
          <p:cNvPr id="5150" name="Line 32"/>
          <p:cNvSpPr>
            <a:spLocks noChangeShapeType="1"/>
          </p:cNvSpPr>
          <p:nvPr/>
        </p:nvSpPr>
        <p:spPr bwMode="auto">
          <a:xfrm>
            <a:off x="7566365" y="5122538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1" name="Line 33"/>
          <p:cNvSpPr>
            <a:spLocks noChangeShapeType="1"/>
          </p:cNvSpPr>
          <p:nvPr/>
        </p:nvSpPr>
        <p:spPr bwMode="auto">
          <a:xfrm>
            <a:off x="8245348" y="5108472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8928084" y="5145042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9607069" y="5145042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4" name="Line 36"/>
          <p:cNvSpPr>
            <a:spLocks noChangeShapeType="1"/>
          </p:cNvSpPr>
          <p:nvPr/>
        </p:nvSpPr>
        <p:spPr bwMode="auto">
          <a:xfrm>
            <a:off x="7566365" y="4779349"/>
            <a:ext cx="0" cy="635746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55" name="Line 37"/>
          <p:cNvSpPr>
            <a:spLocks noChangeShapeType="1"/>
          </p:cNvSpPr>
          <p:nvPr/>
        </p:nvSpPr>
        <p:spPr bwMode="auto">
          <a:xfrm>
            <a:off x="10289805" y="5145042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11647774" y="5145042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7" name="Line 39"/>
          <p:cNvSpPr>
            <a:spLocks noChangeShapeType="1"/>
          </p:cNvSpPr>
          <p:nvPr/>
        </p:nvSpPr>
        <p:spPr bwMode="auto">
          <a:xfrm>
            <a:off x="10968789" y="5145042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8" name="Line 40"/>
          <p:cNvSpPr>
            <a:spLocks noChangeShapeType="1"/>
          </p:cNvSpPr>
          <p:nvPr/>
        </p:nvSpPr>
        <p:spPr bwMode="auto">
          <a:xfrm>
            <a:off x="12330510" y="5145042"/>
            <a:ext cx="0" cy="675129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59" name="Line 41"/>
          <p:cNvSpPr>
            <a:spLocks noChangeShapeType="1"/>
          </p:cNvSpPr>
          <p:nvPr/>
        </p:nvSpPr>
        <p:spPr bwMode="auto">
          <a:xfrm>
            <a:off x="8245348" y="4891870"/>
            <a:ext cx="0" cy="635746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60" name="Line 42"/>
          <p:cNvSpPr>
            <a:spLocks noChangeShapeType="1"/>
          </p:cNvSpPr>
          <p:nvPr/>
        </p:nvSpPr>
        <p:spPr bwMode="auto">
          <a:xfrm>
            <a:off x="13185807" y="3524734"/>
            <a:ext cx="47641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61" name="Text Box 43"/>
          <p:cNvSpPr txBox="1">
            <a:spLocks noChangeArrowheads="1"/>
          </p:cNvSpPr>
          <p:nvPr/>
        </p:nvSpPr>
        <p:spPr bwMode="auto">
          <a:xfrm>
            <a:off x="14161142" y="2666758"/>
            <a:ext cx="258570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30 min</a:t>
            </a:r>
            <a:endParaRPr lang="fr-FR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4037348" y="5311012"/>
            <a:ext cx="6977410" cy="5485419"/>
            <a:chOff x="3742" y="1888"/>
            <a:chExt cx="1860" cy="1950"/>
          </a:xfrm>
        </p:grpSpPr>
        <p:sp>
          <p:nvSpPr>
            <p:cNvPr id="5164" name="Line 45"/>
            <p:cNvSpPr>
              <a:spLocks noChangeShapeType="1"/>
            </p:cNvSpPr>
            <p:nvPr/>
          </p:nvSpPr>
          <p:spPr bwMode="auto">
            <a:xfrm>
              <a:off x="3924" y="3475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Line 46"/>
            <p:cNvSpPr>
              <a:spLocks noChangeShapeType="1"/>
            </p:cNvSpPr>
            <p:nvPr/>
          </p:nvSpPr>
          <p:spPr bwMode="auto">
            <a:xfrm flipV="1">
              <a:off x="3924" y="2930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47"/>
            <p:cNvSpPr>
              <a:spLocks/>
            </p:cNvSpPr>
            <p:nvPr/>
          </p:nvSpPr>
          <p:spPr bwMode="auto">
            <a:xfrm>
              <a:off x="4060" y="3127"/>
              <a:ext cx="1089" cy="348"/>
            </a:xfrm>
            <a:custGeom>
              <a:avLst/>
              <a:gdLst>
                <a:gd name="T0" fmla="*/ 0 w 1089"/>
                <a:gd name="T1" fmla="*/ 348 h 348"/>
                <a:gd name="T2" fmla="*/ 181 w 1089"/>
                <a:gd name="T3" fmla="*/ 30 h 348"/>
                <a:gd name="T4" fmla="*/ 499 w 1089"/>
                <a:gd name="T5" fmla="*/ 166 h 348"/>
                <a:gd name="T6" fmla="*/ 1089 w 108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Line 55"/>
            <p:cNvSpPr>
              <a:spLocks noChangeShapeType="1"/>
            </p:cNvSpPr>
            <p:nvPr/>
          </p:nvSpPr>
          <p:spPr bwMode="auto">
            <a:xfrm>
              <a:off x="4286" y="315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56"/>
            <p:cNvSpPr>
              <a:spLocks/>
            </p:cNvSpPr>
            <p:nvPr/>
          </p:nvSpPr>
          <p:spPr bwMode="auto">
            <a:xfrm>
              <a:off x="4059" y="2885"/>
              <a:ext cx="1089" cy="590"/>
            </a:xfrm>
            <a:custGeom>
              <a:avLst/>
              <a:gdLst>
                <a:gd name="T0" fmla="*/ 0 w 1089"/>
                <a:gd name="T1" fmla="*/ 956139 h 348"/>
                <a:gd name="T2" fmla="*/ 181 w 1089"/>
                <a:gd name="T3" fmla="*/ 82383 h 348"/>
                <a:gd name="T4" fmla="*/ 499 w 1089"/>
                <a:gd name="T5" fmla="*/ 455053 h 348"/>
                <a:gd name="T6" fmla="*/ 1089 w 1089"/>
                <a:gd name="T7" fmla="*/ 956139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Rectangle 61"/>
            <p:cNvSpPr>
              <a:spLocks noChangeArrowheads="1"/>
            </p:cNvSpPr>
            <p:nvPr/>
          </p:nvSpPr>
          <p:spPr bwMode="auto">
            <a:xfrm>
              <a:off x="3742" y="2659"/>
              <a:ext cx="1860" cy="1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Rectangle 62"/>
            <p:cNvSpPr>
              <a:spLocks noChangeArrowheads="1"/>
            </p:cNvSpPr>
            <p:nvPr/>
          </p:nvSpPr>
          <p:spPr bwMode="auto">
            <a:xfrm>
              <a:off x="4830" y="1888"/>
              <a:ext cx="273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63"/>
            <p:cNvSpPr>
              <a:spLocks noChangeShapeType="1"/>
            </p:cNvSpPr>
            <p:nvPr/>
          </p:nvSpPr>
          <p:spPr bwMode="auto">
            <a:xfrm flipV="1">
              <a:off x="3742" y="1888"/>
              <a:ext cx="1088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Line 64"/>
            <p:cNvSpPr>
              <a:spLocks noChangeShapeType="1"/>
            </p:cNvSpPr>
            <p:nvPr/>
          </p:nvSpPr>
          <p:spPr bwMode="auto">
            <a:xfrm>
              <a:off x="5103" y="1888"/>
              <a:ext cx="499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Line 65"/>
            <p:cNvSpPr>
              <a:spLocks noChangeShapeType="1"/>
            </p:cNvSpPr>
            <p:nvPr/>
          </p:nvSpPr>
          <p:spPr bwMode="auto">
            <a:xfrm>
              <a:off x="5103" y="2115"/>
              <a:ext cx="499" cy="1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Line 66"/>
            <p:cNvSpPr>
              <a:spLocks noChangeShapeType="1"/>
            </p:cNvSpPr>
            <p:nvPr/>
          </p:nvSpPr>
          <p:spPr bwMode="auto">
            <a:xfrm>
              <a:off x="5103" y="2115"/>
              <a:ext cx="18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Line 67"/>
            <p:cNvSpPr>
              <a:spLocks noChangeShapeType="1"/>
            </p:cNvSpPr>
            <p:nvPr/>
          </p:nvSpPr>
          <p:spPr bwMode="auto">
            <a:xfrm flipH="1">
              <a:off x="4558" y="211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8245" name="Text Box 69"/>
          <p:cNvSpPr txBox="1">
            <a:spLocks noChangeArrowheads="1"/>
          </p:cNvSpPr>
          <p:nvPr/>
        </p:nvSpPr>
        <p:spPr bwMode="auto">
          <a:xfrm>
            <a:off x="8714261" y="10194440"/>
            <a:ext cx="417267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(or longer?)</a:t>
            </a:r>
            <a:endParaRPr lang="fr-FR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4424" y="168596"/>
            <a:ext cx="1913536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 Classification of synaptic changes: Long-term plasticity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207" grpId="0"/>
      <p:bldP spid="8182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 descr="synf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705" y="2170453"/>
            <a:ext cx="6977410" cy="359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27"/>
          <p:cNvSpPr txBox="1">
            <a:spLocks noChangeArrowheads="1"/>
          </p:cNvSpPr>
          <p:nvPr/>
        </p:nvSpPr>
        <p:spPr bwMode="auto">
          <a:xfrm>
            <a:off x="157555" y="8226916"/>
            <a:ext cx="38965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/>
          </a:p>
        </p:txBody>
      </p:sp>
      <p:sp>
        <p:nvSpPr>
          <p:cNvPr id="39941" name="Text Box 28"/>
          <p:cNvSpPr txBox="1">
            <a:spLocks noChangeArrowheads="1"/>
          </p:cNvSpPr>
          <p:nvPr/>
        </p:nvSpPr>
        <p:spPr bwMode="auto">
          <a:xfrm>
            <a:off x="375130" y="5260552"/>
            <a:ext cx="7325784" cy="262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/>
              <a:t>Changes </a:t>
            </a:r>
          </a:p>
          <a:p>
            <a:r>
              <a:rPr lang="fr-CH" dirty="0"/>
              <a:t>  </a:t>
            </a:r>
            <a:r>
              <a:rPr lang="fr-CH" sz="4400" dirty="0"/>
              <a:t>- </a:t>
            </a:r>
            <a:r>
              <a:rPr lang="fr-CH" sz="4400" dirty="0" err="1"/>
              <a:t>induced</a:t>
            </a:r>
            <a:r>
              <a:rPr lang="fr-CH" sz="4400" dirty="0"/>
              <a:t> over 0.1-0.5 sec</a:t>
            </a:r>
          </a:p>
          <a:p>
            <a:r>
              <a:rPr lang="fr-CH" sz="4400" dirty="0"/>
              <a:t>  - </a:t>
            </a:r>
            <a:r>
              <a:rPr lang="fr-CH" sz="4400" dirty="0" err="1"/>
              <a:t>recover</a:t>
            </a:r>
            <a:r>
              <a:rPr lang="fr-CH" sz="4400" dirty="0"/>
              <a:t> over 1 sec</a:t>
            </a:r>
            <a:endParaRPr lang="fr-FR" sz="4400" dirty="0"/>
          </a:p>
        </p:txBody>
      </p:sp>
      <p:sp>
        <p:nvSpPr>
          <p:cNvPr id="39942" name="Text Box 32"/>
          <p:cNvSpPr txBox="1">
            <a:spLocks noChangeArrowheads="1"/>
          </p:cNvSpPr>
          <p:nvPr/>
        </p:nvSpPr>
        <p:spPr bwMode="auto">
          <a:xfrm>
            <a:off x="592705" y="7627741"/>
            <a:ext cx="5692323" cy="174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/>
              <a:t>Protocol</a:t>
            </a:r>
            <a:endParaRPr lang="fr-CH" sz="4400" b="1" dirty="0"/>
          </a:p>
          <a:p>
            <a:r>
              <a:rPr lang="fr-CH" sz="4400" dirty="0"/>
              <a:t>  - </a:t>
            </a:r>
            <a:r>
              <a:rPr lang="fr-CH" sz="4400" dirty="0" err="1"/>
              <a:t>presynaptic</a:t>
            </a:r>
            <a:r>
              <a:rPr lang="fr-CH" sz="4400" dirty="0"/>
              <a:t> </a:t>
            </a:r>
            <a:r>
              <a:rPr lang="fr-CH" sz="4400" dirty="0" err="1"/>
              <a:t>spikes</a:t>
            </a:r>
            <a:endParaRPr lang="fr-FR" sz="4400" dirty="0"/>
          </a:p>
        </p:txBody>
      </p:sp>
      <p:sp>
        <p:nvSpPr>
          <p:cNvPr id="39943" name="Text Box 33"/>
          <p:cNvSpPr txBox="1">
            <a:spLocks noChangeArrowheads="1"/>
          </p:cNvSpPr>
          <p:nvPr/>
        </p:nvSpPr>
        <p:spPr bwMode="auto">
          <a:xfrm>
            <a:off x="592705" y="9031444"/>
            <a:ext cx="7896068" cy="268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/>
              <a:t>Model</a:t>
            </a:r>
          </a:p>
          <a:p>
            <a:r>
              <a:rPr lang="fr-CH" sz="4800" dirty="0"/>
              <a:t>  - </a:t>
            </a:r>
            <a:r>
              <a:rPr lang="fr-CH" sz="4800" dirty="0" err="1"/>
              <a:t>well</a:t>
            </a:r>
            <a:r>
              <a:rPr lang="fr-CH" sz="4800" dirty="0"/>
              <a:t> </a:t>
            </a:r>
            <a:r>
              <a:rPr lang="fr-CH" sz="4800" dirty="0" err="1"/>
              <a:t>established</a:t>
            </a:r>
            <a:endParaRPr lang="fr-CH" sz="4800" dirty="0"/>
          </a:p>
          <a:p>
            <a:r>
              <a:rPr lang="fr-CH" dirty="0"/>
              <a:t>      </a:t>
            </a:r>
            <a:r>
              <a:rPr lang="fr-CH" sz="4200" dirty="0"/>
              <a:t>(</a:t>
            </a:r>
            <a:r>
              <a:rPr lang="fr-CH" sz="4200" dirty="0" err="1"/>
              <a:t>Tosdyks</a:t>
            </a:r>
            <a:r>
              <a:rPr lang="fr-CH" sz="4200" dirty="0"/>
              <a:t>, Senn, </a:t>
            </a:r>
            <a:r>
              <a:rPr lang="fr-CH" sz="4200" dirty="0" err="1"/>
              <a:t>Markram</a:t>
            </a:r>
            <a:r>
              <a:rPr lang="fr-CH" sz="4200" dirty="0"/>
              <a:t>)</a:t>
            </a:r>
            <a:endParaRPr lang="fr-FR" sz="4200" dirty="0"/>
          </a:p>
        </p:txBody>
      </p:sp>
      <p:sp>
        <p:nvSpPr>
          <p:cNvPr id="39944" name="Line 34"/>
          <p:cNvSpPr>
            <a:spLocks noChangeShapeType="1"/>
          </p:cNvSpPr>
          <p:nvPr/>
        </p:nvSpPr>
        <p:spPr bwMode="auto">
          <a:xfrm>
            <a:off x="10462365" y="2066369"/>
            <a:ext cx="0" cy="880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945" name="Text Box 36"/>
          <p:cNvSpPr txBox="1">
            <a:spLocks noChangeArrowheads="1"/>
          </p:cNvSpPr>
          <p:nvPr/>
        </p:nvSpPr>
        <p:spPr bwMode="auto">
          <a:xfrm>
            <a:off x="11371380" y="5260552"/>
            <a:ext cx="6697407" cy="262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/>
              <a:t>Changes </a:t>
            </a:r>
          </a:p>
          <a:p>
            <a:r>
              <a:rPr lang="fr-CH" dirty="0"/>
              <a:t>  </a:t>
            </a:r>
            <a:r>
              <a:rPr lang="fr-CH" sz="4400" dirty="0"/>
              <a:t>- </a:t>
            </a:r>
            <a:r>
              <a:rPr lang="fr-CH" sz="4400" dirty="0" err="1"/>
              <a:t>induced</a:t>
            </a:r>
            <a:r>
              <a:rPr lang="fr-CH" sz="4400" dirty="0"/>
              <a:t> over 0.5-5sec</a:t>
            </a:r>
          </a:p>
          <a:p>
            <a:r>
              <a:rPr lang="fr-CH" sz="4400" dirty="0"/>
              <a:t>  - </a:t>
            </a:r>
            <a:r>
              <a:rPr lang="fr-CH" sz="4400" dirty="0" err="1"/>
              <a:t>remains</a:t>
            </a:r>
            <a:r>
              <a:rPr lang="fr-CH" sz="4400" dirty="0"/>
              <a:t>  over </a:t>
            </a:r>
            <a:r>
              <a:rPr lang="fr-CH" sz="4400" dirty="0" err="1"/>
              <a:t>hours</a:t>
            </a:r>
            <a:endParaRPr lang="fr-FR" sz="4400" dirty="0"/>
          </a:p>
        </p:txBody>
      </p:sp>
      <p:sp>
        <p:nvSpPr>
          <p:cNvPr id="39946" name="Text Box 37"/>
          <p:cNvSpPr txBox="1">
            <a:spLocks noChangeArrowheads="1"/>
          </p:cNvSpPr>
          <p:nvPr/>
        </p:nvSpPr>
        <p:spPr bwMode="auto">
          <a:xfrm>
            <a:off x="11482719" y="7681188"/>
            <a:ext cx="6981138" cy="181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 smtClean="0"/>
              <a:t>Protocol</a:t>
            </a:r>
            <a:endParaRPr lang="fr-CH" sz="4800" dirty="0" smtClean="0"/>
          </a:p>
          <a:p>
            <a:r>
              <a:rPr lang="fr-CH" sz="4800" dirty="0" smtClean="0"/>
              <a:t>-</a:t>
            </a:r>
            <a:r>
              <a:rPr lang="fr-CH" sz="4800" dirty="0" err="1" smtClean="0"/>
              <a:t>presynaptic</a:t>
            </a:r>
            <a:r>
              <a:rPr lang="fr-CH" sz="4800" dirty="0" smtClean="0"/>
              <a:t> </a:t>
            </a:r>
            <a:r>
              <a:rPr lang="fr-CH" sz="4800" dirty="0" err="1"/>
              <a:t>spikes</a:t>
            </a:r>
            <a:r>
              <a:rPr lang="fr-CH" sz="4800" dirty="0"/>
              <a:t> + …</a:t>
            </a:r>
            <a:endParaRPr lang="fr-FR" sz="4800" dirty="0"/>
          </a:p>
        </p:txBody>
      </p:sp>
      <p:sp>
        <p:nvSpPr>
          <p:cNvPr id="39947" name="Text Box 38"/>
          <p:cNvSpPr txBox="1">
            <a:spLocks noChangeArrowheads="1"/>
          </p:cNvSpPr>
          <p:nvPr/>
        </p:nvSpPr>
        <p:spPr bwMode="auto">
          <a:xfrm>
            <a:off x="11538985" y="9491809"/>
            <a:ext cx="4778612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dirty="0"/>
              <a:t>Model</a:t>
            </a:r>
          </a:p>
          <a:p>
            <a:r>
              <a:rPr lang="fr-CH" dirty="0"/>
              <a:t>  -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will</a:t>
            </a:r>
            <a:r>
              <a:rPr lang="fr-CH" dirty="0"/>
              <a:t> </a:t>
            </a:r>
            <a:r>
              <a:rPr lang="fr-CH" dirty="0" err="1"/>
              <a:t>see</a:t>
            </a:r>
            <a:endParaRPr lang="fr-FR" dirty="0"/>
          </a:p>
        </p:txBody>
      </p:sp>
      <p:sp>
        <p:nvSpPr>
          <p:cNvPr id="39948" name="Text Box 39"/>
          <p:cNvSpPr txBox="1">
            <a:spLocks noChangeArrowheads="1"/>
          </p:cNvSpPr>
          <p:nvPr/>
        </p:nvSpPr>
        <p:spPr bwMode="auto">
          <a:xfrm>
            <a:off x="11779070" y="2651481"/>
            <a:ext cx="5487011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/>
              <a:t>LTP/LTD/</a:t>
            </a:r>
            <a:r>
              <a:rPr lang="fr-CH" sz="5900" b="1" dirty="0" err="1"/>
              <a:t>Hebb</a:t>
            </a:r>
            <a:endParaRPr lang="fr-FR" sz="5900" b="1" dirty="0"/>
          </a:p>
        </p:txBody>
      </p:sp>
      <p:sp>
        <p:nvSpPr>
          <p:cNvPr id="39949" name="Line 41"/>
          <p:cNvSpPr>
            <a:spLocks noChangeShapeType="1"/>
          </p:cNvSpPr>
          <p:nvPr/>
        </p:nvSpPr>
        <p:spPr bwMode="auto">
          <a:xfrm>
            <a:off x="14720085" y="5512338"/>
            <a:ext cx="54431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950" name="Line 42"/>
          <p:cNvSpPr>
            <a:spLocks noChangeShapeType="1"/>
          </p:cNvSpPr>
          <p:nvPr/>
        </p:nvSpPr>
        <p:spPr bwMode="auto">
          <a:xfrm flipV="1">
            <a:off x="14720084" y="3979233"/>
            <a:ext cx="0" cy="1533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951" name="Freeform 43"/>
          <p:cNvSpPr>
            <a:spLocks/>
          </p:cNvSpPr>
          <p:nvPr/>
        </p:nvSpPr>
        <p:spPr bwMode="auto">
          <a:xfrm>
            <a:off x="15230260" y="4533401"/>
            <a:ext cx="4085162" cy="978936"/>
          </a:xfrm>
          <a:custGeom>
            <a:avLst/>
            <a:gdLst>
              <a:gd name="T0" fmla="*/ 0 w 1089"/>
              <a:gd name="T1" fmla="*/ 2147483647 h 348"/>
              <a:gd name="T2" fmla="*/ 2147483647 w 1089"/>
              <a:gd name="T3" fmla="*/ 2147483647 h 348"/>
              <a:gd name="T4" fmla="*/ 2147483647 w 1089"/>
              <a:gd name="T5" fmla="*/ 2147483647 h 348"/>
              <a:gd name="T6" fmla="*/ 2147483647 w 1089"/>
              <a:gd name="T7" fmla="*/ 2147483647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348"/>
              <a:gd name="T14" fmla="*/ 1089 w 1089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348">
                <a:moveTo>
                  <a:pt x="0" y="348"/>
                </a:moveTo>
                <a:cubicBezTo>
                  <a:pt x="49" y="204"/>
                  <a:pt x="98" y="60"/>
                  <a:pt x="181" y="30"/>
                </a:cubicBezTo>
                <a:cubicBezTo>
                  <a:pt x="264" y="0"/>
                  <a:pt x="348" y="113"/>
                  <a:pt x="499" y="166"/>
                </a:cubicBezTo>
                <a:cubicBezTo>
                  <a:pt x="650" y="219"/>
                  <a:pt x="869" y="283"/>
                  <a:pt x="1089" y="348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952" name="Line 44"/>
          <p:cNvSpPr>
            <a:spLocks noChangeShapeType="1"/>
          </p:cNvSpPr>
          <p:nvPr/>
        </p:nvSpPr>
        <p:spPr bwMode="auto">
          <a:xfrm>
            <a:off x="16078053" y="4617793"/>
            <a:ext cx="0" cy="89454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9953" name="Freeform 45"/>
          <p:cNvSpPr>
            <a:spLocks/>
          </p:cNvSpPr>
          <p:nvPr/>
        </p:nvSpPr>
        <p:spPr bwMode="auto">
          <a:xfrm>
            <a:off x="15226511" y="3852648"/>
            <a:ext cx="4085160" cy="1659691"/>
          </a:xfrm>
          <a:custGeom>
            <a:avLst/>
            <a:gdLst>
              <a:gd name="T0" fmla="*/ 0 w 1089"/>
              <a:gd name="T1" fmla="*/ 2147483647 h 348"/>
              <a:gd name="T2" fmla="*/ 2147483647 w 1089"/>
              <a:gd name="T3" fmla="*/ 2147483647 h 348"/>
              <a:gd name="T4" fmla="*/ 2147483647 w 1089"/>
              <a:gd name="T5" fmla="*/ 2147483647 h 348"/>
              <a:gd name="T6" fmla="*/ 2147483647 w 1089"/>
              <a:gd name="T7" fmla="*/ 2147483647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348"/>
              <a:gd name="T14" fmla="*/ 1089 w 1089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348">
                <a:moveTo>
                  <a:pt x="0" y="348"/>
                </a:moveTo>
                <a:cubicBezTo>
                  <a:pt x="49" y="204"/>
                  <a:pt x="98" y="60"/>
                  <a:pt x="181" y="30"/>
                </a:cubicBezTo>
                <a:cubicBezTo>
                  <a:pt x="264" y="0"/>
                  <a:pt x="348" y="113"/>
                  <a:pt x="499" y="166"/>
                </a:cubicBezTo>
                <a:cubicBezTo>
                  <a:pt x="650" y="219"/>
                  <a:pt x="869" y="283"/>
                  <a:pt x="1089" y="348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          </a:t>
            </a:r>
            <a:r>
              <a:rPr lang="en-US" dirty="0" err="1" smtClean="0"/>
              <a:t>vs</a:t>
            </a:r>
            <a:r>
              <a:rPr lang="en-US" dirty="0" smtClean="0"/>
              <a:t>/  Long-Term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4424" y="168596"/>
            <a:ext cx="1238512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 Classification of synaptic changes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4876684" y="1246824"/>
            <a:ext cx="11623434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err="1"/>
              <a:t>Hebbian</a:t>
            </a:r>
            <a:r>
              <a:rPr lang="en-US" sz="7600" b="1" dirty="0"/>
              <a:t> Learning</a:t>
            </a:r>
          </a:p>
          <a:p>
            <a:r>
              <a:rPr lang="en-US" sz="7600" b="1" dirty="0"/>
              <a:t>= unsupervised learning</a:t>
            </a:r>
            <a:endParaRPr lang="en-US" sz="3800" dirty="0"/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4876684" y="390730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4737887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6095856" y="428988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4" name="Oval 9"/>
          <p:cNvSpPr>
            <a:spLocks noChangeArrowheads="1"/>
          </p:cNvSpPr>
          <p:nvPr/>
        </p:nvSpPr>
        <p:spPr bwMode="auto">
          <a:xfrm>
            <a:off x="5585680" y="5820171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55" name="Freeform 17"/>
          <p:cNvSpPr>
            <a:spLocks/>
          </p:cNvSpPr>
          <p:nvPr/>
        </p:nvSpPr>
        <p:spPr bwMode="auto">
          <a:xfrm>
            <a:off x="3998882" y="4289880"/>
            <a:ext cx="1076623" cy="3316568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6" name="Line 21"/>
          <p:cNvSpPr>
            <a:spLocks noChangeShapeType="1"/>
          </p:cNvSpPr>
          <p:nvPr/>
        </p:nvSpPr>
        <p:spPr bwMode="auto">
          <a:xfrm flipH="1">
            <a:off x="5927048" y="4672453"/>
            <a:ext cx="341369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7" name="Line 36"/>
          <p:cNvSpPr>
            <a:spLocks noChangeShapeType="1"/>
          </p:cNvSpPr>
          <p:nvPr/>
        </p:nvSpPr>
        <p:spPr bwMode="auto">
          <a:xfrm>
            <a:off x="5248064" y="4289880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8" name="Line 37"/>
          <p:cNvSpPr>
            <a:spLocks noChangeShapeType="1"/>
          </p:cNvSpPr>
          <p:nvPr/>
        </p:nvSpPr>
        <p:spPr bwMode="auto">
          <a:xfrm>
            <a:off x="5248065" y="4289880"/>
            <a:ext cx="847793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59" name="Line 39"/>
          <p:cNvSpPr>
            <a:spLocks noChangeShapeType="1"/>
          </p:cNvSpPr>
          <p:nvPr/>
        </p:nvSpPr>
        <p:spPr bwMode="auto">
          <a:xfrm flipH="1">
            <a:off x="5248064" y="6202745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88521" name="Oval 41"/>
          <p:cNvSpPr>
            <a:spLocks noChangeArrowheads="1"/>
          </p:cNvSpPr>
          <p:nvPr/>
        </p:nvSpPr>
        <p:spPr bwMode="auto">
          <a:xfrm>
            <a:off x="4906695" y="390730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88523" name="Oval 43"/>
          <p:cNvSpPr>
            <a:spLocks noChangeArrowheads="1"/>
          </p:cNvSpPr>
          <p:nvPr/>
        </p:nvSpPr>
        <p:spPr bwMode="auto">
          <a:xfrm>
            <a:off x="4737887" y="7479862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88531" name="Freeform 51"/>
          <p:cNvSpPr>
            <a:spLocks/>
          </p:cNvSpPr>
          <p:nvPr/>
        </p:nvSpPr>
        <p:spPr bwMode="auto">
          <a:xfrm>
            <a:off x="4055152" y="4289880"/>
            <a:ext cx="1076621" cy="3316568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6146" name="Object 52"/>
          <p:cNvGraphicFramePr>
            <a:graphicFrameLocks noChangeAspect="1"/>
          </p:cNvGraphicFramePr>
          <p:nvPr/>
        </p:nvGraphicFramePr>
        <p:xfrm>
          <a:off x="13159545" y="9904699"/>
          <a:ext cx="6155877" cy="1057701"/>
        </p:xfrm>
        <a:graphic>
          <a:graphicData uri="http://schemas.openxmlformats.org/presentationml/2006/ole">
            <p:oleObj spid="_x0000_s883714" name="Equation" r:id="rId4" imgW="1079280" imgH="215640" progId="Equation.3">
              <p:embed/>
            </p:oleObj>
          </a:graphicData>
        </a:graphic>
      </p:graphicFrame>
      <p:sp>
        <p:nvSpPr>
          <p:cNvPr id="6163" name="Line 53"/>
          <p:cNvSpPr>
            <a:spLocks noChangeShapeType="1"/>
          </p:cNvSpPr>
          <p:nvPr/>
        </p:nvSpPr>
        <p:spPr bwMode="auto">
          <a:xfrm>
            <a:off x="14720085" y="7828678"/>
            <a:ext cx="54431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64" name="Line 54"/>
          <p:cNvSpPr>
            <a:spLocks noChangeShapeType="1"/>
          </p:cNvSpPr>
          <p:nvPr/>
        </p:nvSpPr>
        <p:spPr bwMode="auto">
          <a:xfrm flipV="1">
            <a:off x="14720084" y="6295573"/>
            <a:ext cx="0" cy="1533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65" name="Freeform 55"/>
          <p:cNvSpPr>
            <a:spLocks/>
          </p:cNvSpPr>
          <p:nvPr/>
        </p:nvSpPr>
        <p:spPr bwMode="auto">
          <a:xfrm>
            <a:off x="15230260" y="6849742"/>
            <a:ext cx="4085162" cy="978936"/>
          </a:xfrm>
          <a:custGeom>
            <a:avLst/>
            <a:gdLst>
              <a:gd name="T0" fmla="*/ 0 w 1089"/>
              <a:gd name="T1" fmla="*/ 2147483647 h 348"/>
              <a:gd name="T2" fmla="*/ 2147483647 w 1089"/>
              <a:gd name="T3" fmla="*/ 2147483647 h 348"/>
              <a:gd name="T4" fmla="*/ 2147483647 w 1089"/>
              <a:gd name="T5" fmla="*/ 2147483647 h 348"/>
              <a:gd name="T6" fmla="*/ 2147483647 w 1089"/>
              <a:gd name="T7" fmla="*/ 2147483647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348"/>
              <a:gd name="T14" fmla="*/ 1089 w 1089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348">
                <a:moveTo>
                  <a:pt x="0" y="348"/>
                </a:moveTo>
                <a:cubicBezTo>
                  <a:pt x="49" y="204"/>
                  <a:pt x="98" y="60"/>
                  <a:pt x="181" y="30"/>
                </a:cubicBezTo>
                <a:cubicBezTo>
                  <a:pt x="264" y="0"/>
                  <a:pt x="348" y="113"/>
                  <a:pt x="499" y="166"/>
                </a:cubicBezTo>
                <a:cubicBezTo>
                  <a:pt x="650" y="219"/>
                  <a:pt x="869" y="283"/>
                  <a:pt x="1089" y="34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66" name="Oval 56"/>
          <p:cNvSpPr>
            <a:spLocks noChangeArrowheads="1"/>
          </p:cNvSpPr>
          <p:nvPr/>
        </p:nvSpPr>
        <p:spPr bwMode="auto">
          <a:xfrm>
            <a:off x="12619358" y="480747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7" name="Oval 57"/>
          <p:cNvSpPr>
            <a:spLocks noChangeArrowheads="1"/>
          </p:cNvSpPr>
          <p:nvPr/>
        </p:nvSpPr>
        <p:spPr bwMode="auto">
          <a:xfrm>
            <a:off x="15710426" y="5190051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68" name="Freeform 58"/>
          <p:cNvSpPr>
            <a:spLocks/>
          </p:cNvSpPr>
          <p:nvPr/>
        </p:nvSpPr>
        <p:spPr bwMode="auto">
          <a:xfrm>
            <a:off x="13159546" y="4765283"/>
            <a:ext cx="2723441" cy="424769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69" name="Oval 59"/>
          <p:cNvSpPr>
            <a:spLocks noChangeArrowheads="1"/>
          </p:cNvSpPr>
          <p:nvPr/>
        </p:nvSpPr>
        <p:spPr bwMode="auto">
          <a:xfrm>
            <a:off x="12649369" y="4807478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0" name="Oval 60"/>
          <p:cNvSpPr>
            <a:spLocks noChangeArrowheads="1"/>
          </p:cNvSpPr>
          <p:nvPr/>
        </p:nvSpPr>
        <p:spPr bwMode="auto">
          <a:xfrm>
            <a:off x="15710426" y="5190051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171" name="Text Box 61"/>
          <p:cNvSpPr txBox="1">
            <a:spLocks noChangeArrowheads="1"/>
          </p:cNvSpPr>
          <p:nvPr/>
        </p:nvSpPr>
        <p:spPr bwMode="auto">
          <a:xfrm>
            <a:off x="11606509" y="3780720"/>
            <a:ext cx="144757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>
                <a:solidFill>
                  <a:srgbClr val="FF0000"/>
                </a:solidFill>
              </a:rPr>
              <a:t>pre</a:t>
            </a: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6172" name="Text Box 62"/>
          <p:cNvSpPr txBox="1">
            <a:spLocks noChangeArrowheads="1"/>
          </p:cNvSpPr>
          <p:nvPr/>
        </p:nvSpPr>
        <p:spPr bwMode="auto">
          <a:xfrm>
            <a:off x="15916749" y="4337701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/>
              <a:t>post</a:t>
            </a:r>
            <a:endParaRPr lang="fr-FR" i="0"/>
          </a:p>
        </p:txBody>
      </p:sp>
      <p:sp>
        <p:nvSpPr>
          <p:cNvPr id="6173" name="Line 63"/>
          <p:cNvSpPr>
            <a:spLocks noChangeShapeType="1"/>
          </p:cNvSpPr>
          <p:nvPr/>
        </p:nvSpPr>
        <p:spPr bwMode="auto">
          <a:xfrm>
            <a:off x="16078053" y="6934134"/>
            <a:ext cx="0" cy="89454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74" name="Freeform 64"/>
          <p:cNvSpPr>
            <a:spLocks/>
          </p:cNvSpPr>
          <p:nvPr/>
        </p:nvSpPr>
        <p:spPr bwMode="auto">
          <a:xfrm>
            <a:off x="15226511" y="6168988"/>
            <a:ext cx="4085160" cy="1659691"/>
          </a:xfrm>
          <a:custGeom>
            <a:avLst/>
            <a:gdLst>
              <a:gd name="T0" fmla="*/ 0 w 1089"/>
              <a:gd name="T1" fmla="*/ 2147483647 h 348"/>
              <a:gd name="T2" fmla="*/ 2147483647 w 1089"/>
              <a:gd name="T3" fmla="*/ 2147483647 h 348"/>
              <a:gd name="T4" fmla="*/ 2147483647 w 1089"/>
              <a:gd name="T5" fmla="*/ 2147483647 h 348"/>
              <a:gd name="T6" fmla="*/ 2147483647 w 1089"/>
              <a:gd name="T7" fmla="*/ 2147483647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348"/>
              <a:gd name="T14" fmla="*/ 1089 w 1089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348">
                <a:moveTo>
                  <a:pt x="0" y="348"/>
                </a:moveTo>
                <a:cubicBezTo>
                  <a:pt x="49" y="204"/>
                  <a:pt x="98" y="60"/>
                  <a:pt x="181" y="30"/>
                </a:cubicBezTo>
                <a:cubicBezTo>
                  <a:pt x="264" y="0"/>
                  <a:pt x="348" y="113"/>
                  <a:pt x="499" y="166"/>
                </a:cubicBezTo>
                <a:cubicBezTo>
                  <a:pt x="650" y="219"/>
                  <a:pt x="869" y="283"/>
                  <a:pt x="1089" y="34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6175" name="Text Box 65"/>
          <p:cNvSpPr txBox="1">
            <a:spLocks noChangeArrowheads="1"/>
          </p:cNvSpPr>
          <p:nvPr/>
        </p:nvSpPr>
        <p:spPr bwMode="auto">
          <a:xfrm>
            <a:off x="16370654" y="5057838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i</a:t>
            </a:r>
            <a:endParaRPr lang="fr-FR"/>
          </a:p>
        </p:txBody>
      </p:sp>
      <p:sp>
        <p:nvSpPr>
          <p:cNvPr id="6176" name="Text Box 66"/>
          <p:cNvSpPr txBox="1">
            <a:spLocks noChangeArrowheads="1"/>
          </p:cNvSpPr>
          <p:nvPr/>
        </p:nvSpPr>
        <p:spPr bwMode="auto">
          <a:xfrm>
            <a:off x="12458055" y="5311011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j</a:t>
            </a:r>
            <a:endParaRPr lang="fr-FR"/>
          </a:p>
        </p:txBody>
      </p:sp>
      <p:graphicFrame>
        <p:nvGraphicFramePr>
          <p:cNvPr id="6147" name="Object 67"/>
          <p:cNvGraphicFramePr>
            <a:graphicFrameLocks noChangeAspect="1"/>
          </p:cNvGraphicFramePr>
          <p:nvPr/>
        </p:nvGraphicFramePr>
        <p:xfrm>
          <a:off x="14881392" y="8245008"/>
          <a:ext cx="3920103" cy="1181475"/>
        </p:xfrm>
        <a:graphic>
          <a:graphicData uri="http://schemas.openxmlformats.org/presentationml/2006/ole">
            <p:oleObj spid="_x0000_s883715" name="Equation" r:id="rId5" imgW="596880" imgH="241200" progId="Equation.3">
              <p:embed/>
            </p:oleObj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4424" y="168596"/>
            <a:ext cx="1995129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 Classification of synaptic changes: unsupervised learning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1" grpId="0" animBg="1"/>
      <p:bldP spid="788523" grpId="0" animBg="1"/>
      <p:bldP spid="7885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9471068" y="2521129"/>
            <a:ext cx="12136395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Reinforcement Learning</a:t>
            </a:r>
          </a:p>
          <a:p>
            <a:r>
              <a:rPr lang="en-US" sz="7600" b="1" dirty="0"/>
              <a:t>= reward + </a:t>
            </a:r>
            <a:r>
              <a:rPr lang="en-US" sz="7600" b="1" dirty="0" err="1"/>
              <a:t>Hebb</a:t>
            </a:r>
            <a:endParaRPr lang="en-US" sz="3800" dirty="0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3342405" y="464994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3203606" y="82225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6" name="Oval 7"/>
          <p:cNvSpPr>
            <a:spLocks noChangeArrowheads="1"/>
          </p:cNvSpPr>
          <p:nvPr/>
        </p:nvSpPr>
        <p:spPr bwMode="auto">
          <a:xfrm>
            <a:off x="4561575" y="5032521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7" name="Oval 8"/>
          <p:cNvSpPr>
            <a:spLocks noChangeArrowheads="1"/>
          </p:cNvSpPr>
          <p:nvPr/>
        </p:nvSpPr>
        <p:spPr bwMode="auto">
          <a:xfrm>
            <a:off x="4051399" y="656281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78" name="Freeform 9"/>
          <p:cNvSpPr>
            <a:spLocks/>
          </p:cNvSpPr>
          <p:nvPr/>
        </p:nvSpPr>
        <p:spPr bwMode="auto">
          <a:xfrm>
            <a:off x="2464602" y="5032521"/>
            <a:ext cx="1076621" cy="3316568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H="1">
            <a:off x="4392768" y="5415094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3713783" y="5032521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3713784" y="5032521"/>
            <a:ext cx="847793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 flipH="1">
            <a:off x="3713783" y="6945386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92590" name="Oval 14"/>
          <p:cNvSpPr>
            <a:spLocks noChangeArrowheads="1"/>
          </p:cNvSpPr>
          <p:nvPr/>
        </p:nvSpPr>
        <p:spPr bwMode="auto">
          <a:xfrm>
            <a:off x="3372416" y="4649948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2591" name="Oval 15"/>
          <p:cNvSpPr>
            <a:spLocks noChangeArrowheads="1"/>
          </p:cNvSpPr>
          <p:nvPr/>
        </p:nvSpPr>
        <p:spPr bwMode="auto">
          <a:xfrm>
            <a:off x="3203606" y="8222503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2592" name="Freeform 16"/>
          <p:cNvSpPr>
            <a:spLocks/>
          </p:cNvSpPr>
          <p:nvPr/>
        </p:nvSpPr>
        <p:spPr bwMode="auto">
          <a:xfrm>
            <a:off x="2520872" y="5032521"/>
            <a:ext cx="1076623" cy="3316568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 flipH="1">
            <a:off x="4794156" y="3139348"/>
            <a:ext cx="2520871" cy="135025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 flipH="1">
            <a:off x="5154280" y="3139348"/>
            <a:ext cx="2160746" cy="162030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H="1">
            <a:off x="5694467" y="3139347"/>
            <a:ext cx="1620560" cy="202538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 flipH="1">
            <a:off x="6234653" y="3274373"/>
            <a:ext cx="1080373" cy="229543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H="1">
            <a:off x="6594778" y="3139348"/>
            <a:ext cx="720249" cy="270051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91" name="Text Box 22"/>
          <p:cNvSpPr txBox="1">
            <a:spLocks noChangeArrowheads="1"/>
          </p:cNvSpPr>
          <p:nvPr/>
        </p:nvSpPr>
        <p:spPr bwMode="auto">
          <a:xfrm>
            <a:off x="7315027" y="2521129"/>
            <a:ext cx="299447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>
                <a:solidFill>
                  <a:srgbClr val="008000"/>
                </a:solidFill>
              </a:rPr>
              <a:t>SUCCESS</a:t>
            </a:r>
            <a:endParaRPr lang="fr-FR" sz="4200" dirty="0">
              <a:solidFill>
                <a:srgbClr val="008000"/>
              </a:solidFill>
            </a:endParaRPr>
          </a:p>
        </p:txBody>
      </p:sp>
      <p:sp>
        <p:nvSpPr>
          <p:cNvPr id="7192" name="Oval 23"/>
          <p:cNvSpPr>
            <a:spLocks noChangeArrowheads="1"/>
          </p:cNvSpPr>
          <p:nvPr/>
        </p:nvSpPr>
        <p:spPr bwMode="auto">
          <a:xfrm>
            <a:off x="5499399" y="7839931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 flipV="1">
            <a:off x="3826323" y="8118421"/>
            <a:ext cx="1703088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5019233" y="5437599"/>
            <a:ext cx="678986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792602" name="Object 26"/>
          <p:cNvGraphicFramePr>
            <a:graphicFrameLocks noChangeAspect="1"/>
          </p:cNvGraphicFramePr>
          <p:nvPr/>
        </p:nvGraphicFramePr>
        <p:xfrm>
          <a:off x="10124749" y="5566998"/>
          <a:ext cx="10931276" cy="1057701"/>
        </p:xfrm>
        <a:graphic>
          <a:graphicData uri="http://schemas.openxmlformats.org/presentationml/2006/ole">
            <p:oleObj spid="_x0000_s884738" name="Equation" r:id="rId4" imgW="1663560" imgH="215640" progId="Equation.3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924811" y="6585319"/>
            <a:ext cx="4861680" cy="1772211"/>
            <a:chOff x="3366" y="3430"/>
            <a:chExt cx="1296" cy="630"/>
          </a:xfrm>
        </p:grpSpPr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 flipV="1">
              <a:off x="3560" y="34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 flipV="1">
              <a:off x="3923" y="34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V="1">
              <a:off x="4332" y="3430"/>
              <a:ext cx="0" cy="27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Text Box 31"/>
            <p:cNvSpPr txBox="1">
              <a:spLocks noChangeArrowheads="1"/>
            </p:cNvSpPr>
            <p:nvPr/>
          </p:nvSpPr>
          <p:spPr bwMode="auto">
            <a:xfrm>
              <a:off x="3366" y="3715"/>
              <a:ext cx="12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/>
                <a:t>local      </a:t>
              </a:r>
              <a:r>
                <a:rPr lang="fr-CH" i="0">
                  <a:solidFill>
                    <a:schemeClr val="accent1"/>
                  </a:solidFill>
                </a:rPr>
                <a:t>global</a:t>
              </a:r>
              <a:endParaRPr lang="fr-FR" i="0">
                <a:solidFill>
                  <a:schemeClr val="accent1"/>
                </a:solidFill>
              </a:endParaRP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4424" y="168596"/>
            <a:ext cx="20602115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 Classification of synaptic changes: Reinforcement Learning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0" grpId="0" animBg="1"/>
      <p:bldP spid="792591" grpId="0" animBg="1"/>
      <p:bldP spid="7925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5265" y="461338"/>
            <a:ext cx="20076934" cy="1915678"/>
          </a:xfrm>
        </p:spPr>
        <p:txBody>
          <a:bodyPr anchor="b"/>
          <a:lstStyle/>
          <a:p>
            <a:pPr>
              <a:defRPr/>
            </a:pPr>
            <a:r>
              <a:rPr lang="fr-CH" sz="8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/>
            </a:r>
            <a:br>
              <a:rPr lang="fr-CH" sz="8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</a:br>
            <a:r>
              <a:rPr lang="fr-CH" sz="8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unsupervised</a:t>
            </a:r>
            <a:r>
              <a:rPr lang="fr-CH" sz="8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vs </a:t>
            </a:r>
            <a:r>
              <a:rPr lang="fr-CH" sz="8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reinforcement</a:t>
            </a:r>
            <a:endParaRPr lang="fr-FR" sz="8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63" name="Line 8"/>
          <p:cNvSpPr>
            <a:spLocks noChangeShapeType="1"/>
          </p:cNvSpPr>
          <p:nvPr/>
        </p:nvSpPr>
        <p:spPr bwMode="auto">
          <a:xfrm>
            <a:off x="10462365" y="2886175"/>
            <a:ext cx="0" cy="880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0964" name="Text Box 10"/>
          <p:cNvSpPr txBox="1">
            <a:spLocks noChangeArrowheads="1"/>
          </p:cNvSpPr>
          <p:nvPr/>
        </p:nvSpPr>
        <p:spPr bwMode="auto">
          <a:xfrm>
            <a:off x="423898" y="3268747"/>
            <a:ext cx="10379834" cy="278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b="1" dirty="0" err="1"/>
              <a:t>Theoretical</a:t>
            </a:r>
            <a:r>
              <a:rPr lang="fr-CH" b="1" dirty="0"/>
              <a:t> concept</a:t>
            </a:r>
          </a:p>
          <a:p>
            <a:r>
              <a:rPr lang="fr-CH" dirty="0"/>
              <a:t>  </a:t>
            </a:r>
            <a:r>
              <a:rPr lang="fr-CH" sz="4800" dirty="0"/>
              <a:t>- passive changes</a:t>
            </a:r>
          </a:p>
          <a:p>
            <a:r>
              <a:rPr lang="fr-CH" sz="4800" dirty="0"/>
              <a:t>  - exploit </a:t>
            </a:r>
            <a:r>
              <a:rPr lang="fr-CH" sz="4800" dirty="0" err="1"/>
              <a:t>statistical</a:t>
            </a:r>
            <a:r>
              <a:rPr lang="fr-CH" sz="4800" dirty="0"/>
              <a:t>   </a:t>
            </a:r>
            <a:r>
              <a:rPr lang="fr-CH" sz="4800" dirty="0" err="1"/>
              <a:t>correlations</a:t>
            </a:r>
            <a:endParaRPr lang="fr-FR" dirty="0"/>
          </a:p>
        </p:txBody>
      </p:sp>
      <p:sp>
        <p:nvSpPr>
          <p:cNvPr id="40965" name="Text Box 12"/>
          <p:cNvSpPr txBox="1">
            <a:spLocks noChangeArrowheads="1"/>
          </p:cNvSpPr>
          <p:nvPr/>
        </p:nvSpPr>
        <p:spPr bwMode="auto">
          <a:xfrm>
            <a:off x="1740602" y="2503603"/>
            <a:ext cx="5487011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/>
              <a:t>LTP/LTD/</a:t>
            </a:r>
            <a:r>
              <a:rPr lang="fr-CH" sz="5900" b="1" dirty="0" err="1"/>
              <a:t>Hebb</a:t>
            </a:r>
            <a:endParaRPr lang="fr-FR" sz="5900" b="1" dirty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44251" y="6332144"/>
            <a:ext cx="7146217" cy="2933995"/>
            <a:chOff x="2653" y="1525"/>
            <a:chExt cx="2397" cy="1337"/>
          </a:xfrm>
        </p:grpSpPr>
        <p:sp>
          <p:nvSpPr>
            <p:cNvPr id="40993" name="Line 14"/>
            <p:cNvSpPr>
              <a:spLocks noChangeShapeType="1"/>
            </p:cNvSpPr>
            <p:nvPr/>
          </p:nvSpPr>
          <p:spPr bwMode="auto">
            <a:xfrm>
              <a:off x="3525" y="2862"/>
              <a:ext cx="1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15"/>
            <p:cNvSpPr>
              <a:spLocks noChangeShapeType="1"/>
            </p:cNvSpPr>
            <p:nvPr/>
          </p:nvSpPr>
          <p:spPr bwMode="auto">
            <a:xfrm flipV="1">
              <a:off x="3525" y="2356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Freeform 16"/>
            <p:cNvSpPr>
              <a:spLocks/>
            </p:cNvSpPr>
            <p:nvPr/>
          </p:nvSpPr>
          <p:spPr bwMode="auto">
            <a:xfrm>
              <a:off x="3668" y="2539"/>
              <a:ext cx="1145" cy="323"/>
            </a:xfrm>
            <a:custGeom>
              <a:avLst/>
              <a:gdLst>
                <a:gd name="T0" fmla="*/ 0 w 1089"/>
                <a:gd name="T1" fmla="*/ 113 h 348"/>
                <a:gd name="T2" fmla="*/ 384 w 1089"/>
                <a:gd name="T3" fmla="*/ 10 h 348"/>
                <a:gd name="T4" fmla="*/ 1057 w 1089"/>
                <a:gd name="T5" fmla="*/ 54 h 348"/>
                <a:gd name="T6" fmla="*/ 2312 w 1089"/>
                <a:gd name="T7" fmla="*/ 113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Oval 17"/>
            <p:cNvSpPr>
              <a:spLocks noChangeArrowheads="1"/>
            </p:cNvSpPr>
            <p:nvPr/>
          </p:nvSpPr>
          <p:spPr bwMode="auto">
            <a:xfrm>
              <a:off x="2937" y="1864"/>
              <a:ext cx="151" cy="1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Oval 18"/>
            <p:cNvSpPr>
              <a:spLocks noChangeArrowheads="1"/>
            </p:cNvSpPr>
            <p:nvPr/>
          </p:nvSpPr>
          <p:spPr bwMode="auto">
            <a:xfrm>
              <a:off x="3803" y="1990"/>
              <a:ext cx="151" cy="1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Freeform 19"/>
            <p:cNvSpPr>
              <a:spLocks/>
            </p:cNvSpPr>
            <p:nvPr/>
          </p:nvSpPr>
          <p:spPr bwMode="auto">
            <a:xfrm>
              <a:off x="3088" y="1850"/>
              <a:ext cx="763" cy="140"/>
            </a:xfrm>
            <a:custGeom>
              <a:avLst/>
              <a:gdLst>
                <a:gd name="T0" fmla="*/ 0 w 726"/>
                <a:gd name="T1" fmla="*/ 19 h 151"/>
                <a:gd name="T2" fmla="*/ 765 w 726"/>
                <a:gd name="T3" fmla="*/ 6 h 151"/>
                <a:gd name="T4" fmla="*/ 1530 w 726"/>
                <a:gd name="T5" fmla="*/ 49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Oval 20"/>
            <p:cNvSpPr>
              <a:spLocks noChangeArrowheads="1"/>
            </p:cNvSpPr>
            <p:nvPr/>
          </p:nvSpPr>
          <p:spPr bwMode="auto">
            <a:xfrm>
              <a:off x="2945" y="1864"/>
              <a:ext cx="151" cy="1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Oval 21"/>
            <p:cNvSpPr>
              <a:spLocks noChangeArrowheads="1"/>
            </p:cNvSpPr>
            <p:nvPr/>
          </p:nvSpPr>
          <p:spPr bwMode="auto">
            <a:xfrm>
              <a:off x="3803" y="1990"/>
              <a:ext cx="151" cy="1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22"/>
            <p:cNvSpPr txBox="1">
              <a:spLocks noChangeArrowheads="1"/>
            </p:cNvSpPr>
            <p:nvPr/>
          </p:nvSpPr>
          <p:spPr bwMode="auto">
            <a:xfrm>
              <a:off x="2653" y="1525"/>
              <a:ext cx="41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>
                  <a:solidFill>
                    <a:srgbClr val="FF0000"/>
                  </a:solidFill>
                </a:rPr>
                <a:t>pre</a:t>
              </a:r>
              <a:endParaRPr lang="fr-FR" i="0">
                <a:solidFill>
                  <a:srgbClr val="FF0000"/>
                </a:solidFill>
              </a:endParaRPr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3954" y="1599"/>
              <a:ext cx="5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 dirty="0"/>
                <a:t>post</a:t>
              </a:r>
              <a:endParaRPr lang="fr-FR" i="0" dirty="0"/>
            </a:p>
          </p:txBody>
        </p:sp>
        <p:sp>
          <p:nvSpPr>
            <p:cNvPr id="41003" name="Line 24"/>
            <p:cNvSpPr>
              <a:spLocks noChangeShapeType="1"/>
            </p:cNvSpPr>
            <p:nvPr/>
          </p:nvSpPr>
          <p:spPr bwMode="auto">
            <a:xfrm>
              <a:off x="3906" y="2567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Freeform 25"/>
            <p:cNvSpPr>
              <a:spLocks/>
            </p:cNvSpPr>
            <p:nvPr/>
          </p:nvSpPr>
          <p:spPr bwMode="auto">
            <a:xfrm>
              <a:off x="3667" y="2314"/>
              <a:ext cx="1145" cy="548"/>
            </a:xfrm>
            <a:custGeom>
              <a:avLst/>
              <a:gdLst>
                <a:gd name="T0" fmla="*/ 0 w 1089"/>
                <a:gd name="T1" fmla="*/ 315983 h 348"/>
                <a:gd name="T2" fmla="*/ 384 w 1089"/>
                <a:gd name="T3" fmla="*/ 27227 h 348"/>
                <a:gd name="T4" fmla="*/ 1057 w 1089"/>
                <a:gd name="T5" fmla="*/ 150454 h 348"/>
                <a:gd name="T6" fmla="*/ 2312 w 1089"/>
                <a:gd name="T7" fmla="*/ 315983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Text Box 26"/>
            <p:cNvSpPr txBox="1">
              <a:spLocks noChangeArrowheads="1"/>
            </p:cNvSpPr>
            <p:nvPr/>
          </p:nvSpPr>
          <p:spPr bwMode="auto">
            <a:xfrm>
              <a:off x="3988" y="1948"/>
              <a:ext cx="1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</a:t>
              </a:r>
              <a:endParaRPr lang="fr-FR"/>
            </a:p>
          </p:txBody>
        </p:sp>
        <p:sp>
          <p:nvSpPr>
            <p:cNvPr id="41006" name="Text Box 27"/>
            <p:cNvSpPr txBox="1">
              <a:spLocks noChangeArrowheads="1"/>
            </p:cNvSpPr>
            <p:nvPr/>
          </p:nvSpPr>
          <p:spPr bwMode="auto">
            <a:xfrm>
              <a:off x="2892" y="2031"/>
              <a:ext cx="1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j</a:t>
              </a:r>
              <a:endParaRPr lang="fr-FR"/>
            </a:p>
          </p:txBody>
        </p:sp>
      </p:grpSp>
      <p:sp>
        <p:nvSpPr>
          <p:cNvPr id="40967" name="Text Box 31"/>
          <p:cNvSpPr txBox="1">
            <a:spLocks noChangeArrowheads="1"/>
          </p:cNvSpPr>
          <p:nvPr/>
        </p:nvSpPr>
        <p:spPr bwMode="auto">
          <a:xfrm>
            <a:off x="11730304" y="2503603"/>
            <a:ext cx="9093896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 err="1"/>
              <a:t>Reinforcement</a:t>
            </a:r>
            <a:r>
              <a:rPr lang="fr-CH" sz="5900" b="1" dirty="0"/>
              <a:t> Learning</a:t>
            </a:r>
            <a:endParaRPr lang="fr-FR" sz="5900" b="1" dirty="0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1655278" y="6202745"/>
            <a:ext cx="7146217" cy="3063395"/>
            <a:chOff x="2653" y="1525"/>
            <a:chExt cx="2397" cy="1337"/>
          </a:xfrm>
        </p:grpSpPr>
        <p:sp>
          <p:nvSpPr>
            <p:cNvPr id="40979" name="Line 33"/>
            <p:cNvSpPr>
              <a:spLocks noChangeShapeType="1"/>
            </p:cNvSpPr>
            <p:nvPr/>
          </p:nvSpPr>
          <p:spPr bwMode="auto">
            <a:xfrm>
              <a:off x="3525" y="2862"/>
              <a:ext cx="1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Line 34"/>
            <p:cNvSpPr>
              <a:spLocks noChangeShapeType="1"/>
            </p:cNvSpPr>
            <p:nvPr/>
          </p:nvSpPr>
          <p:spPr bwMode="auto">
            <a:xfrm flipV="1">
              <a:off x="3525" y="2356"/>
              <a:ext cx="0" cy="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Freeform 35"/>
            <p:cNvSpPr>
              <a:spLocks/>
            </p:cNvSpPr>
            <p:nvPr/>
          </p:nvSpPr>
          <p:spPr bwMode="auto">
            <a:xfrm>
              <a:off x="3668" y="2539"/>
              <a:ext cx="1145" cy="323"/>
            </a:xfrm>
            <a:custGeom>
              <a:avLst/>
              <a:gdLst>
                <a:gd name="T0" fmla="*/ 0 w 1089"/>
                <a:gd name="T1" fmla="*/ 113 h 348"/>
                <a:gd name="T2" fmla="*/ 384 w 1089"/>
                <a:gd name="T3" fmla="*/ 10 h 348"/>
                <a:gd name="T4" fmla="*/ 1057 w 1089"/>
                <a:gd name="T5" fmla="*/ 54 h 348"/>
                <a:gd name="T6" fmla="*/ 2312 w 1089"/>
                <a:gd name="T7" fmla="*/ 113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Oval 36"/>
            <p:cNvSpPr>
              <a:spLocks noChangeArrowheads="1"/>
            </p:cNvSpPr>
            <p:nvPr/>
          </p:nvSpPr>
          <p:spPr bwMode="auto">
            <a:xfrm>
              <a:off x="2937" y="1864"/>
              <a:ext cx="151" cy="1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Oval 37"/>
            <p:cNvSpPr>
              <a:spLocks noChangeArrowheads="1"/>
            </p:cNvSpPr>
            <p:nvPr/>
          </p:nvSpPr>
          <p:spPr bwMode="auto">
            <a:xfrm>
              <a:off x="3803" y="1990"/>
              <a:ext cx="151" cy="1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Freeform 38"/>
            <p:cNvSpPr>
              <a:spLocks/>
            </p:cNvSpPr>
            <p:nvPr/>
          </p:nvSpPr>
          <p:spPr bwMode="auto">
            <a:xfrm>
              <a:off x="3088" y="1850"/>
              <a:ext cx="763" cy="140"/>
            </a:xfrm>
            <a:custGeom>
              <a:avLst/>
              <a:gdLst>
                <a:gd name="T0" fmla="*/ 0 w 726"/>
                <a:gd name="T1" fmla="*/ 19 h 151"/>
                <a:gd name="T2" fmla="*/ 765 w 726"/>
                <a:gd name="T3" fmla="*/ 6 h 151"/>
                <a:gd name="T4" fmla="*/ 1530 w 726"/>
                <a:gd name="T5" fmla="*/ 49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Oval 39"/>
            <p:cNvSpPr>
              <a:spLocks noChangeArrowheads="1"/>
            </p:cNvSpPr>
            <p:nvPr/>
          </p:nvSpPr>
          <p:spPr bwMode="auto">
            <a:xfrm>
              <a:off x="2945" y="1864"/>
              <a:ext cx="151" cy="1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Oval 40"/>
            <p:cNvSpPr>
              <a:spLocks noChangeArrowheads="1"/>
            </p:cNvSpPr>
            <p:nvPr/>
          </p:nvSpPr>
          <p:spPr bwMode="auto">
            <a:xfrm>
              <a:off x="3803" y="1990"/>
              <a:ext cx="151" cy="1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Text Box 41"/>
            <p:cNvSpPr txBox="1">
              <a:spLocks noChangeArrowheads="1"/>
            </p:cNvSpPr>
            <p:nvPr/>
          </p:nvSpPr>
          <p:spPr bwMode="auto">
            <a:xfrm>
              <a:off x="2653" y="1525"/>
              <a:ext cx="417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>
                  <a:solidFill>
                    <a:srgbClr val="FF0000"/>
                  </a:solidFill>
                </a:rPr>
                <a:t>pre</a:t>
              </a:r>
              <a:endParaRPr lang="fr-FR" i="0">
                <a:solidFill>
                  <a:srgbClr val="FF0000"/>
                </a:solidFill>
              </a:endParaRPr>
            </a:p>
          </p:txBody>
        </p:sp>
        <p:sp>
          <p:nvSpPr>
            <p:cNvPr id="40989" name="Line 43"/>
            <p:cNvSpPr>
              <a:spLocks noChangeShapeType="1"/>
            </p:cNvSpPr>
            <p:nvPr/>
          </p:nvSpPr>
          <p:spPr bwMode="auto">
            <a:xfrm>
              <a:off x="3906" y="2567"/>
              <a:ext cx="0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Freeform 44"/>
            <p:cNvSpPr>
              <a:spLocks/>
            </p:cNvSpPr>
            <p:nvPr/>
          </p:nvSpPr>
          <p:spPr bwMode="auto">
            <a:xfrm>
              <a:off x="3667" y="2314"/>
              <a:ext cx="1145" cy="548"/>
            </a:xfrm>
            <a:custGeom>
              <a:avLst/>
              <a:gdLst>
                <a:gd name="T0" fmla="*/ 0 w 1089"/>
                <a:gd name="T1" fmla="*/ 315983 h 348"/>
                <a:gd name="T2" fmla="*/ 384 w 1089"/>
                <a:gd name="T3" fmla="*/ 27227 h 348"/>
                <a:gd name="T4" fmla="*/ 1057 w 1089"/>
                <a:gd name="T5" fmla="*/ 150454 h 348"/>
                <a:gd name="T6" fmla="*/ 2312 w 1089"/>
                <a:gd name="T7" fmla="*/ 315983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Text Box 45"/>
            <p:cNvSpPr txBox="1">
              <a:spLocks noChangeArrowheads="1"/>
            </p:cNvSpPr>
            <p:nvPr/>
          </p:nvSpPr>
          <p:spPr bwMode="auto">
            <a:xfrm>
              <a:off x="3988" y="1949"/>
              <a:ext cx="116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</a:t>
              </a:r>
              <a:endParaRPr lang="fr-FR"/>
            </a:p>
          </p:txBody>
        </p:sp>
        <p:sp>
          <p:nvSpPr>
            <p:cNvPr id="40992" name="Text Box 46"/>
            <p:cNvSpPr txBox="1">
              <a:spLocks noChangeArrowheads="1"/>
            </p:cNvSpPr>
            <p:nvPr/>
          </p:nvSpPr>
          <p:spPr bwMode="auto">
            <a:xfrm>
              <a:off x="2892" y="2031"/>
              <a:ext cx="116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j</a:t>
              </a:r>
              <a:endParaRPr lang="fr-FR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5339050" y="5311012"/>
            <a:ext cx="5390775" cy="2278559"/>
            <a:chOff x="4069" y="1349"/>
            <a:chExt cx="1575" cy="1083"/>
          </a:xfrm>
        </p:grpSpPr>
        <p:sp>
          <p:nvSpPr>
            <p:cNvPr id="40973" name="Line 47"/>
            <p:cNvSpPr>
              <a:spLocks noChangeShapeType="1"/>
            </p:cNvSpPr>
            <p:nvPr/>
          </p:nvSpPr>
          <p:spPr bwMode="auto">
            <a:xfrm flipH="1">
              <a:off x="4069" y="1472"/>
              <a:ext cx="672" cy="48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48"/>
            <p:cNvSpPr>
              <a:spLocks noChangeShapeType="1"/>
            </p:cNvSpPr>
            <p:nvPr/>
          </p:nvSpPr>
          <p:spPr bwMode="auto">
            <a:xfrm flipH="1">
              <a:off x="4165" y="1472"/>
              <a:ext cx="576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Line 49"/>
            <p:cNvSpPr>
              <a:spLocks noChangeShapeType="1"/>
            </p:cNvSpPr>
            <p:nvPr/>
          </p:nvSpPr>
          <p:spPr bwMode="auto">
            <a:xfrm flipH="1">
              <a:off x="4309" y="1472"/>
              <a:ext cx="432" cy="72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50"/>
            <p:cNvSpPr>
              <a:spLocks noChangeShapeType="1"/>
            </p:cNvSpPr>
            <p:nvPr/>
          </p:nvSpPr>
          <p:spPr bwMode="auto">
            <a:xfrm flipH="1">
              <a:off x="4453" y="1520"/>
              <a:ext cx="288" cy="81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Line 51"/>
            <p:cNvSpPr>
              <a:spLocks noChangeShapeType="1"/>
            </p:cNvSpPr>
            <p:nvPr/>
          </p:nvSpPr>
          <p:spPr bwMode="auto">
            <a:xfrm flipH="1">
              <a:off x="4549" y="1472"/>
              <a:ext cx="192" cy="96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Text Box 52"/>
            <p:cNvSpPr txBox="1">
              <a:spLocks noChangeArrowheads="1"/>
            </p:cNvSpPr>
            <p:nvPr/>
          </p:nvSpPr>
          <p:spPr bwMode="auto">
            <a:xfrm>
              <a:off x="4818" y="1349"/>
              <a:ext cx="826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 err="1">
                  <a:solidFill>
                    <a:schemeClr val="accent1"/>
                  </a:solidFill>
                </a:rPr>
                <a:t>success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970" name="Text Box 57"/>
          <p:cNvSpPr txBox="1">
            <a:spLocks noChangeArrowheads="1"/>
          </p:cNvSpPr>
          <p:nvPr/>
        </p:nvSpPr>
        <p:spPr bwMode="auto">
          <a:xfrm>
            <a:off x="11310159" y="3268747"/>
            <a:ext cx="8001512" cy="268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b="1" dirty="0" err="1"/>
              <a:t>Theoretical</a:t>
            </a:r>
            <a:r>
              <a:rPr lang="fr-CH" b="1" dirty="0"/>
              <a:t> concept</a:t>
            </a:r>
          </a:p>
          <a:p>
            <a:r>
              <a:rPr lang="fr-CH" dirty="0"/>
              <a:t>  </a:t>
            </a:r>
            <a:r>
              <a:rPr lang="fr-CH" sz="4400" dirty="0"/>
              <a:t>- </a:t>
            </a:r>
            <a:r>
              <a:rPr lang="fr-CH" sz="4400" dirty="0" err="1"/>
              <a:t>conditioned</a:t>
            </a:r>
            <a:r>
              <a:rPr lang="fr-CH" sz="4400" dirty="0"/>
              <a:t> changes</a:t>
            </a:r>
          </a:p>
          <a:p>
            <a:r>
              <a:rPr lang="fr-CH" sz="4400" dirty="0"/>
              <a:t>  - maximise </a:t>
            </a:r>
            <a:r>
              <a:rPr lang="fr-CH" sz="4400" dirty="0" err="1"/>
              <a:t>reward</a:t>
            </a:r>
            <a:endParaRPr lang="fr-FR" sz="4400" dirty="0"/>
          </a:p>
        </p:txBody>
      </p:sp>
      <p:sp>
        <p:nvSpPr>
          <p:cNvPr id="824378" name="Text Box 58"/>
          <p:cNvSpPr txBox="1">
            <a:spLocks noChangeArrowheads="1"/>
          </p:cNvSpPr>
          <p:nvPr/>
        </p:nvSpPr>
        <p:spPr bwMode="auto">
          <a:xfrm>
            <a:off x="423899" y="9413217"/>
            <a:ext cx="8609789" cy="268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 dirty="0" err="1"/>
              <a:t>Functionality</a:t>
            </a:r>
            <a:endParaRPr lang="fr-CH" b="1" i="0" dirty="0"/>
          </a:p>
          <a:p>
            <a:pPr>
              <a:buFontTx/>
              <a:buChar char="-"/>
            </a:pPr>
            <a:r>
              <a:rPr lang="fr-CH" dirty="0" err="1"/>
              <a:t>useful</a:t>
            </a:r>
            <a:r>
              <a:rPr lang="fr-CH" dirty="0"/>
              <a:t> for </a:t>
            </a:r>
            <a:r>
              <a:rPr lang="fr-CH" dirty="0" err="1"/>
              <a:t>development</a:t>
            </a:r>
            <a:r>
              <a:rPr lang="fr-CH" dirty="0"/>
              <a:t> </a:t>
            </a:r>
          </a:p>
          <a:p>
            <a:r>
              <a:rPr lang="fr-CH" sz="4800" dirty="0"/>
              <a:t>     ( </a:t>
            </a:r>
            <a:r>
              <a:rPr lang="fr-CH" sz="4800" dirty="0" err="1"/>
              <a:t>wiring</a:t>
            </a:r>
            <a:r>
              <a:rPr lang="fr-CH" sz="4800" dirty="0"/>
              <a:t> for </a:t>
            </a:r>
            <a:r>
              <a:rPr lang="fr-CH" sz="4800" dirty="0" err="1"/>
              <a:t>receptive</a:t>
            </a:r>
            <a:r>
              <a:rPr lang="fr-CH" sz="4800" dirty="0"/>
              <a:t> </a:t>
            </a:r>
            <a:r>
              <a:rPr lang="fr-CH" sz="4800" dirty="0" err="1"/>
              <a:t>fields</a:t>
            </a:r>
            <a:r>
              <a:rPr lang="fr-CH" sz="4800" dirty="0"/>
              <a:t>)</a:t>
            </a:r>
            <a:endParaRPr lang="fr-FR" sz="4800" dirty="0"/>
          </a:p>
        </p:txBody>
      </p:sp>
      <p:sp>
        <p:nvSpPr>
          <p:cNvPr id="824379" name="Text Box 59"/>
          <p:cNvSpPr txBox="1">
            <a:spLocks noChangeArrowheads="1"/>
          </p:cNvSpPr>
          <p:nvPr/>
        </p:nvSpPr>
        <p:spPr bwMode="auto">
          <a:xfrm>
            <a:off x="11771566" y="9494796"/>
            <a:ext cx="7388301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b="1" i="0"/>
              <a:t>Functionality</a:t>
            </a:r>
          </a:p>
          <a:p>
            <a:r>
              <a:rPr lang="fr-CH"/>
              <a:t>  - useful for learning </a:t>
            </a:r>
          </a:p>
          <a:p>
            <a:r>
              <a:rPr lang="fr-CH"/>
              <a:t>          a new behavior</a:t>
            </a:r>
          </a:p>
          <a:p>
            <a:r>
              <a:rPr lang="fr-CH"/>
              <a:t>  </a:t>
            </a:r>
            <a:endParaRPr lang="fr-FR"/>
          </a:p>
        </p:txBody>
      </p:sp>
      <p:cxnSp>
        <p:nvCxnSpPr>
          <p:cNvPr id="47" name="Straight Connector 46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4424" y="168596"/>
            <a:ext cx="1279228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6.1 Classification of synaptic changes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78" grpId="0"/>
      <p:bldP spid="8243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569079" y="230669"/>
            <a:ext cx="14297243" cy="253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Modulated </a:t>
            </a:r>
            <a:r>
              <a:rPr lang="en-US" sz="7600" b="1" dirty="0" err="1"/>
              <a:t>Hebbian</a:t>
            </a:r>
            <a:r>
              <a:rPr lang="en-US" sz="7600" b="1" dirty="0"/>
              <a:t> Learning</a:t>
            </a:r>
          </a:p>
          <a:p>
            <a:r>
              <a:rPr lang="en-US" sz="7600" b="1" dirty="0"/>
              <a:t>= </a:t>
            </a:r>
            <a:r>
              <a:rPr lang="en-US" sz="7600" dirty="0" err="1"/>
              <a:t>neuromodulator</a:t>
            </a:r>
            <a:r>
              <a:rPr lang="en-US" sz="7600" dirty="0"/>
              <a:t> + </a:t>
            </a:r>
            <a:r>
              <a:rPr lang="en-US" sz="7600" b="1" dirty="0" err="1"/>
              <a:t>Hebb</a:t>
            </a:r>
            <a:endParaRPr lang="en-US" sz="3800" dirty="0"/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3342405" y="464994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3203606" y="82225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4561575" y="5032521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1" name="Oval 8"/>
          <p:cNvSpPr>
            <a:spLocks noChangeArrowheads="1"/>
          </p:cNvSpPr>
          <p:nvPr/>
        </p:nvSpPr>
        <p:spPr bwMode="auto">
          <a:xfrm>
            <a:off x="4051399" y="656281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02" name="Freeform 9"/>
          <p:cNvSpPr>
            <a:spLocks/>
          </p:cNvSpPr>
          <p:nvPr/>
        </p:nvSpPr>
        <p:spPr bwMode="auto">
          <a:xfrm>
            <a:off x="2464602" y="5032521"/>
            <a:ext cx="1076621" cy="3316568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H="1">
            <a:off x="4392768" y="5415094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3713783" y="5032521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3713784" y="5032521"/>
            <a:ext cx="847793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3713783" y="6945386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92590" name="Oval 14"/>
          <p:cNvSpPr>
            <a:spLocks noChangeArrowheads="1"/>
          </p:cNvSpPr>
          <p:nvPr/>
        </p:nvSpPr>
        <p:spPr bwMode="auto">
          <a:xfrm>
            <a:off x="3372416" y="4649948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2591" name="Oval 15"/>
          <p:cNvSpPr>
            <a:spLocks noChangeArrowheads="1"/>
          </p:cNvSpPr>
          <p:nvPr/>
        </p:nvSpPr>
        <p:spPr bwMode="auto">
          <a:xfrm>
            <a:off x="3203606" y="8222503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92592" name="Freeform 16"/>
          <p:cNvSpPr>
            <a:spLocks/>
          </p:cNvSpPr>
          <p:nvPr/>
        </p:nvSpPr>
        <p:spPr bwMode="auto">
          <a:xfrm>
            <a:off x="2520872" y="5032521"/>
            <a:ext cx="1076623" cy="3316568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H="1">
            <a:off x="4794156" y="3139348"/>
            <a:ext cx="2520871" cy="135025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 flipH="1">
            <a:off x="5154280" y="3139348"/>
            <a:ext cx="2160746" cy="162030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>
            <a:off x="5694467" y="3139347"/>
            <a:ext cx="1620560" cy="202538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 flipH="1">
            <a:off x="6234653" y="3274373"/>
            <a:ext cx="1080373" cy="229543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4" name="Line 21"/>
          <p:cNvSpPr>
            <a:spLocks noChangeShapeType="1"/>
          </p:cNvSpPr>
          <p:nvPr/>
        </p:nvSpPr>
        <p:spPr bwMode="auto">
          <a:xfrm flipH="1">
            <a:off x="6594778" y="3139348"/>
            <a:ext cx="720249" cy="270051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7607628" y="2880549"/>
            <a:ext cx="10570262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>
                <a:solidFill>
                  <a:srgbClr val="008000"/>
                </a:solidFill>
              </a:rPr>
              <a:t>Neuromodulator</a:t>
            </a:r>
            <a:r>
              <a:rPr lang="fr-CH" sz="4200" dirty="0">
                <a:solidFill>
                  <a:srgbClr val="008000"/>
                </a:solidFill>
              </a:rPr>
              <a:t>: </a:t>
            </a:r>
            <a:r>
              <a:rPr lang="fr-CH" sz="4200" dirty="0" err="1">
                <a:solidFill>
                  <a:srgbClr val="008000"/>
                </a:solidFill>
              </a:rPr>
              <a:t>Interestingness</a:t>
            </a:r>
            <a:r>
              <a:rPr lang="fr-CH" sz="4200" dirty="0">
                <a:solidFill>
                  <a:srgbClr val="008000"/>
                </a:solidFill>
              </a:rPr>
              <a:t>, surprise;</a:t>
            </a:r>
          </a:p>
          <a:p>
            <a:r>
              <a:rPr lang="fr-CH" sz="4200" dirty="0">
                <a:solidFill>
                  <a:srgbClr val="008000"/>
                </a:solidFill>
              </a:rPr>
              <a:t>   attention; </a:t>
            </a:r>
            <a:r>
              <a:rPr lang="fr-CH" sz="4200" dirty="0" err="1">
                <a:solidFill>
                  <a:srgbClr val="008000"/>
                </a:solidFill>
              </a:rPr>
              <a:t>novelty</a:t>
            </a:r>
            <a:endParaRPr lang="fr-FR" sz="4200" dirty="0">
              <a:solidFill>
                <a:srgbClr val="008000"/>
              </a:solidFill>
            </a:endParaRPr>
          </a:p>
        </p:txBody>
      </p:sp>
      <p:sp>
        <p:nvSpPr>
          <p:cNvPr id="8216" name="Oval 23"/>
          <p:cNvSpPr>
            <a:spLocks noChangeArrowheads="1"/>
          </p:cNvSpPr>
          <p:nvPr/>
        </p:nvSpPr>
        <p:spPr bwMode="auto">
          <a:xfrm>
            <a:off x="5499399" y="7839931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7" name="Line 24"/>
          <p:cNvSpPr>
            <a:spLocks noChangeShapeType="1"/>
          </p:cNvSpPr>
          <p:nvPr/>
        </p:nvSpPr>
        <p:spPr bwMode="auto">
          <a:xfrm flipV="1">
            <a:off x="3826323" y="8118421"/>
            <a:ext cx="1703088" cy="25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8" name="Line 25"/>
          <p:cNvSpPr>
            <a:spLocks noChangeShapeType="1"/>
          </p:cNvSpPr>
          <p:nvPr/>
        </p:nvSpPr>
        <p:spPr bwMode="auto">
          <a:xfrm>
            <a:off x="5019233" y="5437599"/>
            <a:ext cx="678986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792602" name="Object 26"/>
          <p:cNvGraphicFramePr>
            <a:graphicFrameLocks noChangeAspect="1"/>
          </p:cNvGraphicFramePr>
          <p:nvPr/>
        </p:nvGraphicFramePr>
        <p:xfrm>
          <a:off x="10752083" y="5505111"/>
          <a:ext cx="8034956" cy="1181475"/>
        </p:xfrm>
        <a:graphic>
          <a:graphicData uri="http://schemas.openxmlformats.org/presentationml/2006/ole">
            <p:oleObj spid="_x0000_s885762" name="Equation" r:id="rId4" imgW="1663560" imgH="241200" progId="Equation.DSMT4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4652562" y="6585320"/>
            <a:ext cx="4861680" cy="1763772"/>
            <a:chOff x="3560" y="3430"/>
            <a:chExt cx="1296" cy="627"/>
          </a:xfrm>
        </p:grpSpPr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3560" y="34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 flipV="1">
              <a:off x="3923" y="343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 flipV="1">
              <a:off x="4332" y="3430"/>
              <a:ext cx="0" cy="27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Text Box 31"/>
            <p:cNvSpPr txBox="1">
              <a:spLocks noChangeArrowheads="1"/>
            </p:cNvSpPr>
            <p:nvPr/>
          </p:nvSpPr>
          <p:spPr bwMode="auto">
            <a:xfrm>
              <a:off x="3560" y="3712"/>
              <a:ext cx="12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 dirty="0"/>
                <a:t>local      </a:t>
              </a:r>
              <a:r>
                <a:rPr lang="fr-CH" i="0" dirty="0">
                  <a:solidFill>
                    <a:schemeClr val="accent1"/>
                  </a:solidFill>
                </a:rPr>
                <a:t>global</a:t>
              </a:r>
              <a:endParaRPr lang="fr-FR" i="0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90" grpId="0" animBg="1"/>
      <p:bldP spid="792591" grpId="0" animBg="1"/>
      <p:bldP spid="7925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-78779" y="1"/>
            <a:ext cx="21472284" cy="130279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Quiz 6.1: Synaptic Plasticity and Learning Rules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13334" name="Rectangle 88"/>
          <p:cNvSpPr>
            <a:spLocks noChangeArrowheads="1"/>
          </p:cNvSpPr>
          <p:nvPr/>
        </p:nvSpPr>
        <p:spPr bwMode="auto">
          <a:xfrm>
            <a:off x="0" y="1364345"/>
            <a:ext cx="21607463" cy="10787967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sp>
        <p:nvSpPr>
          <p:cNvPr id="63" name="TextBox 62"/>
          <p:cNvSpPr txBox="1"/>
          <p:nvPr/>
        </p:nvSpPr>
        <p:spPr>
          <a:xfrm>
            <a:off x="536027" y="1364346"/>
            <a:ext cx="116549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Long-term </a:t>
            </a:r>
            <a:r>
              <a:rPr lang="en-US" sz="4800" b="1" dirty="0" err="1" smtClean="0"/>
              <a:t>potentiation</a:t>
            </a:r>
            <a:endParaRPr lang="en-US" sz="4800" b="1" dirty="0" smtClean="0"/>
          </a:p>
          <a:p>
            <a:r>
              <a:rPr lang="en-US" sz="4800" dirty="0" smtClean="0"/>
              <a:t>[ ] has an acronym LTP</a:t>
            </a:r>
          </a:p>
          <a:p>
            <a:r>
              <a:rPr lang="en-US" sz="4800" dirty="0" smtClean="0"/>
              <a:t>[ ] takes more than 10 minutes to induce</a:t>
            </a:r>
          </a:p>
          <a:p>
            <a:r>
              <a:rPr lang="en-US" sz="4800" dirty="0" smtClean="0"/>
              <a:t>[ ] lasts more than 30 minutes</a:t>
            </a:r>
          </a:p>
          <a:p>
            <a:r>
              <a:rPr lang="en-US" sz="4800" dirty="0" smtClean="0"/>
              <a:t>[ ] depends on </a:t>
            </a:r>
            <a:r>
              <a:rPr lang="en-US" sz="4800" dirty="0" err="1" smtClean="0"/>
              <a:t>presynaptic</a:t>
            </a:r>
            <a:r>
              <a:rPr lang="en-US" sz="4800" dirty="0" smtClean="0"/>
              <a:t> activity, but not</a:t>
            </a:r>
          </a:p>
          <a:p>
            <a:r>
              <a:rPr lang="en-US" sz="4800" dirty="0" smtClean="0"/>
              <a:t>     on state of postsynaptic neuron</a:t>
            </a:r>
          </a:p>
          <a:p>
            <a:endParaRPr lang="en-US" sz="4800" dirty="0"/>
          </a:p>
        </p:txBody>
      </p:sp>
      <p:sp>
        <p:nvSpPr>
          <p:cNvPr id="65" name="TextBox 64"/>
          <p:cNvSpPr txBox="1"/>
          <p:nvPr/>
        </p:nvSpPr>
        <p:spPr>
          <a:xfrm>
            <a:off x="536027" y="6627325"/>
            <a:ext cx="1165492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Short-term </a:t>
            </a:r>
            <a:r>
              <a:rPr lang="en-US" sz="4800" b="1" dirty="0" err="1" smtClean="0"/>
              <a:t>potentiation</a:t>
            </a:r>
            <a:endParaRPr lang="en-US" sz="4800" b="1" dirty="0" smtClean="0"/>
          </a:p>
          <a:p>
            <a:r>
              <a:rPr lang="en-US" sz="4800" dirty="0" smtClean="0"/>
              <a:t>[ ] has an acronym STP</a:t>
            </a:r>
          </a:p>
          <a:p>
            <a:r>
              <a:rPr lang="en-US" sz="4800" dirty="0" smtClean="0"/>
              <a:t>[ ] takes more than 10 minutes to induce</a:t>
            </a:r>
          </a:p>
          <a:p>
            <a:r>
              <a:rPr lang="en-US" sz="4800" dirty="0" smtClean="0"/>
              <a:t>[ ] lasts more than 30 minutes</a:t>
            </a:r>
          </a:p>
          <a:p>
            <a:r>
              <a:rPr lang="en-US" sz="4800" dirty="0" smtClean="0"/>
              <a:t>[ ] depends on </a:t>
            </a:r>
            <a:r>
              <a:rPr lang="en-US" sz="4800" dirty="0" err="1" smtClean="0"/>
              <a:t>presynaptic</a:t>
            </a:r>
            <a:r>
              <a:rPr lang="en-US" sz="4800" dirty="0" smtClean="0"/>
              <a:t> activity, but not</a:t>
            </a:r>
          </a:p>
          <a:p>
            <a:r>
              <a:rPr lang="en-US" sz="4800" dirty="0" smtClean="0"/>
              <a:t>     on state of postsynaptic neuron</a:t>
            </a:r>
          </a:p>
          <a:p>
            <a:endParaRPr lang="en-US" sz="4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343349" y="1364346"/>
            <a:ext cx="892584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Learning rules</a:t>
            </a:r>
          </a:p>
          <a:p>
            <a:r>
              <a:rPr lang="en-US" sz="4800" dirty="0" smtClean="0"/>
              <a:t>[ ] </a:t>
            </a:r>
            <a:r>
              <a:rPr lang="en-US" sz="4800" dirty="0" err="1" smtClean="0"/>
              <a:t>Hebbian</a:t>
            </a:r>
            <a:r>
              <a:rPr lang="en-US" sz="4800" dirty="0" smtClean="0"/>
              <a:t> learning depends on</a:t>
            </a:r>
          </a:p>
          <a:p>
            <a:r>
              <a:rPr lang="en-US" sz="4800" dirty="0" smtClean="0"/>
              <a:t>     </a:t>
            </a:r>
            <a:r>
              <a:rPr lang="en-US" sz="4800" dirty="0" err="1" smtClean="0"/>
              <a:t>presynaptic</a:t>
            </a:r>
            <a:r>
              <a:rPr lang="en-US" sz="4800" dirty="0" smtClean="0"/>
              <a:t> activity and on</a:t>
            </a:r>
          </a:p>
          <a:p>
            <a:r>
              <a:rPr lang="en-US" sz="4800" dirty="0" smtClean="0"/>
              <a:t>    state of postsynaptic neuron</a:t>
            </a:r>
          </a:p>
          <a:p>
            <a:r>
              <a:rPr lang="en-US" sz="4800" dirty="0" smtClean="0"/>
              <a:t>[ ] Reinforcement learning </a:t>
            </a:r>
          </a:p>
          <a:p>
            <a:r>
              <a:rPr lang="en-US" sz="4800" dirty="0" smtClean="0"/>
              <a:t>    depends on </a:t>
            </a:r>
            <a:r>
              <a:rPr lang="en-US" sz="4800" dirty="0" err="1" smtClean="0"/>
              <a:t>neuromodulators</a:t>
            </a:r>
            <a:endParaRPr lang="en-US" sz="4800" dirty="0" smtClean="0"/>
          </a:p>
          <a:p>
            <a:r>
              <a:rPr lang="en-US" sz="4800" dirty="0" smtClean="0"/>
              <a:t>    such as dopamine indicating</a:t>
            </a:r>
          </a:p>
          <a:p>
            <a:r>
              <a:rPr lang="en-US" sz="4800" dirty="0" smtClean="0"/>
              <a:t>    reward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>
              <a:solidFill>
                <a:srgbClr val="FF0000"/>
              </a:solidFill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606509" y="2886174"/>
            <a:ext cx="8556707" cy="4433344"/>
            <a:chOff x="3094" y="1207"/>
            <a:chExt cx="2281" cy="1576"/>
          </a:xfrm>
        </p:grpSpPr>
        <p:sp>
          <p:nvSpPr>
            <p:cNvPr id="32799" name="Line 46"/>
            <p:cNvSpPr>
              <a:spLocks noChangeShapeType="1"/>
            </p:cNvSpPr>
            <p:nvPr/>
          </p:nvSpPr>
          <p:spPr bwMode="auto">
            <a:xfrm>
              <a:off x="3924" y="2783"/>
              <a:ext cx="14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47"/>
            <p:cNvSpPr>
              <a:spLocks noChangeShapeType="1"/>
            </p:cNvSpPr>
            <p:nvPr/>
          </p:nvSpPr>
          <p:spPr bwMode="auto">
            <a:xfrm flipV="1">
              <a:off x="3924" y="2238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Freeform 48"/>
            <p:cNvSpPr>
              <a:spLocks/>
            </p:cNvSpPr>
            <p:nvPr/>
          </p:nvSpPr>
          <p:spPr bwMode="auto">
            <a:xfrm>
              <a:off x="4060" y="2435"/>
              <a:ext cx="1089" cy="348"/>
            </a:xfrm>
            <a:custGeom>
              <a:avLst/>
              <a:gdLst>
                <a:gd name="T0" fmla="*/ 0 w 1089"/>
                <a:gd name="T1" fmla="*/ 348 h 348"/>
                <a:gd name="T2" fmla="*/ 181 w 1089"/>
                <a:gd name="T3" fmla="*/ 30 h 348"/>
                <a:gd name="T4" fmla="*/ 499 w 1089"/>
                <a:gd name="T5" fmla="*/ 166 h 348"/>
                <a:gd name="T6" fmla="*/ 1089 w 1089"/>
                <a:gd name="T7" fmla="*/ 348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Oval 49"/>
            <p:cNvSpPr>
              <a:spLocks noChangeArrowheads="1"/>
            </p:cNvSpPr>
            <p:nvPr/>
          </p:nvSpPr>
          <p:spPr bwMode="auto">
            <a:xfrm>
              <a:off x="3364" y="1709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Oval 50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Freeform 51"/>
            <p:cNvSpPr>
              <a:spLocks/>
            </p:cNvSpPr>
            <p:nvPr/>
          </p:nvSpPr>
          <p:spPr bwMode="auto">
            <a:xfrm>
              <a:off x="3508" y="1694"/>
              <a:ext cx="726" cy="151"/>
            </a:xfrm>
            <a:custGeom>
              <a:avLst/>
              <a:gdLst>
                <a:gd name="T0" fmla="*/ 0 w 726"/>
                <a:gd name="T1" fmla="*/ 60 h 151"/>
                <a:gd name="T2" fmla="*/ 363 w 726"/>
                <a:gd name="T3" fmla="*/ 15 h 151"/>
                <a:gd name="T4" fmla="*/ 726 w 726"/>
                <a:gd name="T5" fmla="*/ 151 h 151"/>
                <a:gd name="T6" fmla="*/ 0 60000 65536"/>
                <a:gd name="T7" fmla="*/ 0 60000 65536"/>
                <a:gd name="T8" fmla="*/ 0 60000 65536"/>
                <a:gd name="T9" fmla="*/ 0 w 726"/>
                <a:gd name="T10" fmla="*/ 0 h 151"/>
                <a:gd name="T11" fmla="*/ 726 w 72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151">
                  <a:moveTo>
                    <a:pt x="0" y="60"/>
                  </a:moveTo>
                  <a:cubicBezTo>
                    <a:pt x="121" y="30"/>
                    <a:pt x="242" y="0"/>
                    <a:pt x="363" y="15"/>
                  </a:cubicBezTo>
                  <a:cubicBezTo>
                    <a:pt x="484" y="30"/>
                    <a:pt x="605" y="90"/>
                    <a:pt x="726" y="15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Oval 52"/>
            <p:cNvSpPr>
              <a:spLocks noChangeArrowheads="1"/>
            </p:cNvSpPr>
            <p:nvPr/>
          </p:nvSpPr>
          <p:spPr bwMode="auto">
            <a:xfrm>
              <a:off x="3372" y="170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Oval 53"/>
            <p:cNvSpPr>
              <a:spLocks noChangeArrowheads="1"/>
            </p:cNvSpPr>
            <p:nvPr/>
          </p:nvSpPr>
          <p:spPr bwMode="auto">
            <a:xfrm>
              <a:off x="4188" y="184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Text Box 54"/>
            <p:cNvSpPr txBox="1">
              <a:spLocks noChangeArrowheads="1"/>
            </p:cNvSpPr>
            <p:nvPr/>
          </p:nvSpPr>
          <p:spPr bwMode="auto">
            <a:xfrm>
              <a:off x="3094" y="1344"/>
              <a:ext cx="331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>
                  <a:solidFill>
                    <a:srgbClr val="FF0000"/>
                  </a:solidFill>
                </a:rPr>
                <a:t>pre</a:t>
              </a:r>
              <a:endParaRPr lang="fr-FR" i="0">
                <a:solidFill>
                  <a:srgbClr val="FF0000"/>
                </a:solidFill>
              </a:endParaRPr>
            </a:p>
          </p:txBody>
        </p:sp>
        <p:sp>
          <p:nvSpPr>
            <p:cNvPr id="32808" name="Text Box 55"/>
            <p:cNvSpPr txBox="1">
              <a:spLocks noChangeArrowheads="1"/>
            </p:cNvSpPr>
            <p:nvPr/>
          </p:nvSpPr>
          <p:spPr bwMode="auto">
            <a:xfrm>
              <a:off x="4243" y="1542"/>
              <a:ext cx="4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i="0"/>
                <a:t>post</a:t>
              </a:r>
              <a:endParaRPr lang="fr-FR" i="0"/>
            </a:p>
          </p:txBody>
        </p:sp>
        <p:sp>
          <p:nvSpPr>
            <p:cNvPr id="32809" name="Line 56"/>
            <p:cNvSpPr>
              <a:spLocks noChangeShapeType="1"/>
            </p:cNvSpPr>
            <p:nvPr/>
          </p:nvSpPr>
          <p:spPr bwMode="auto">
            <a:xfrm>
              <a:off x="4286" y="246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Freeform 57"/>
            <p:cNvSpPr>
              <a:spLocks/>
            </p:cNvSpPr>
            <p:nvPr/>
          </p:nvSpPr>
          <p:spPr bwMode="auto">
            <a:xfrm>
              <a:off x="4059" y="2193"/>
              <a:ext cx="1089" cy="590"/>
            </a:xfrm>
            <a:custGeom>
              <a:avLst/>
              <a:gdLst>
                <a:gd name="T0" fmla="*/ 0 w 1089"/>
                <a:gd name="T1" fmla="*/ 956139 h 348"/>
                <a:gd name="T2" fmla="*/ 181 w 1089"/>
                <a:gd name="T3" fmla="*/ 82383 h 348"/>
                <a:gd name="T4" fmla="*/ 499 w 1089"/>
                <a:gd name="T5" fmla="*/ 455053 h 348"/>
                <a:gd name="T6" fmla="*/ 1089 w 1089"/>
                <a:gd name="T7" fmla="*/ 956139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9"/>
                <a:gd name="T13" fmla="*/ 0 h 348"/>
                <a:gd name="T14" fmla="*/ 1089 w 1089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9" h="348">
                  <a:moveTo>
                    <a:pt x="0" y="348"/>
                  </a:moveTo>
                  <a:cubicBezTo>
                    <a:pt x="49" y="204"/>
                    <a:pt x="98" y="60"/>
                    <a:pt x="181" y="30"/>
                  </a:cubicBezTo>
                  <a:cubicBezTo>
                    <a:pt x="264" y="0"/>
                    <a:pt x="348" y="113"/>
                    <a:pt x="499" y="166"/>
                  </a:cubicBezTo>
                  <a:cubicBezTo>
                    <a:pt x="650" y="219"/>
                    <a:pt x="869" y="283"/>
                    <a:pt x="1089" y="34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Text Box 58"/>
            <p:cNvSpPr txBox="1">
              <a:spLocks noChangeArrowheads="1"/>
            </p:cNvSpPr>
            <p:nvPr/>
          </p:nvSpPr>
          <p:spPr bwMode="auto">
            <a:xfrm>
              <a:off x="4364" y="1798"/>
              <a:ext cx="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</a:t>
              </a:r>
              <a:endParaRPr lang="fr-FR"/>
            </a:p>
          </p:txBody>
        </p:sp>
        <p:sp>
          <p:nvSpPr>
            <p:cNvPr id="32812" name="Text Box 59"/>
            <p:cNvSpPr txBox="1">
              <a:spLocks noChangeArrowheads="1"/>
            </p:cNvSpPr>
            <p:nvPr/>
          </p:nvSpPr>
          <p:spPr bwMode="auto">
            <a:xfrm>
              <a:off x="3321" y="1888"/>
              <a:ext cx="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j</a:t>
              </a:r>
              <a:endParaRPr lang="fr-FR"/>
            </a:p>
          </p:txBody>
        </p:sp>
        <p:sp>
          <p:nvSpPr>
            <p:cNvPr id="32813" name="Line 61"/>
            <p:cNvSpPr>
              <a:spLocks noChangeShapeType="1"/>
            </p:cNvSpPr>
            <p:nvPr/>
          </p:nvSpPr>
          <p:spPr bwMode="auto">
            <a:xfrm>
              <a:off x="3606" y="1434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Line 62"/>
            <p:cNvSpPr>
              <a:spLocks noChangeShapeType="1"/>
            </p:cNvSpPr>
            <p:nvPr/>
          </p:nvSpPr>
          <p:spPr bwMode="auto">
            <a:xfrm>
              <a:off x="3833" y="1207"/>
              <a:ext cx="0" cy="22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34074" y="4799039"/>
            <a:ext cx="12334260" cy="5266002"/>
            <a:chOff x="385" y="300"/>
            <a:chExt cx="3288" cy="1872"/>
          </a:xfrm>
        </p:grpSpPr>
        <p:sp>
          <p:nvSpPr>
            <p:cNvPr id="32778" name="Freeform 67"/>
            <p:cNvSpPr>
              <a:spLocks/>
            </p:cNvSpPr>
            <p:nvPr/>
          </p:nvSpPr>
          <p:spPr bwMode="auto">
            <a:xfrm>
              <a:off x="3264" y="1296"/>
              <a:ext cx="336" cy="48"/>
            </a:xfrm>
            <a:custGeom>
              <a:avLst/>
              <a:gdLst>
                <a:gd name="T0" fmla="*/ 0 w 336"/>
                <a:gd name="T1" fmla="*/ 0 h 56"/>
                <a:gd name="T2" fmla="*/ 144 w 336"/>
                <a:gd name="T3" fmla="*/ 5 h 56"/>
                <a:gd name="T4" fmla="*/ 336 w 336"/>
                <a:gd name="T5" fmla="*/ 5 h 56"/>
                <a:gd name="T6" fmla="*/ 0 60000 65536"/>
                <a:gd name="T7" fmla="*/ 0 60000 65536"/>
                <a:gd name="T8" fmla="*/ 0 60000 65536"/>
                <a:gd name="T9" fmla="*/ 0 w 336"/>
                <a:gd name="T10" fmla="*/ 0 h 56"/>
                <a:gd name="T11" fmla="*/ 336 w 33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6">
                  <a:moveTo>
                    <a:pt x="0" y="0"/>
                  </a:moveTo>
                  <a:cubicBezTo>
                    <a:pt x="44" y="20"/>
                    <a:pt x="88" y="40"/>
                    <a:pt x="144" y="48"/>
                  </a:cubicBezTo>
                  <a:cubicBezTo>
                    <a:pt x="200" y="56"/>
                    <a:pt x="304" y="48"/>
                    <a:pt x="336" y="48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AutoShape 68"/>
            <p:cNvSpPr>
              <a:spLocks noChangeArrowheads="1"/>
            </p:cNvSpPr>
            <p:nvPr/>
          </p:nvSpPr>
          <p:spPr bwMode="auto">
            <a:xfrm rot="-5400000">
              <a:off x="3576" y="1296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385" y="300"/>
              <a:ext cx="3264" cy="1872"/>
              <a:chOff x="384" y="288"/>
              <a:chExt cx="3264" cy="1872"/>
            </a:xfrm>
          </p:grpSpPr>
          <p:sp>
            <p:nvSpPr>
              <p:cNvPr id="32784" name="Oval 70"/>
              <p:cNvSpPr>
                <a:spLocks noChangeArrowheads="1"/>
              </p:cNvSpPr>
              <p:nvPr/>
            </p:nvSpPr>
            <p:spPr bwMode="auto">
              <a:xfrm>
                <a:off x="3552" y="1296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5" name="Oval 71"/>
              <p:cNvSpPr>
                <a:spLocks noChangeArrowheads="1"/>
              </p:cNvSpPr>
              <p:nvPr/>
            </p:nvSpPr>
            <p:spPr bwMode="auto">
              <a:xfrm>
                <a:off x="384" y="288"/>
                <a:ext cx="2016" cy="187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6" name="Line 72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1920" cy="7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7" name="Line 73"/>
              <p:cNvSpPr>
                <a:spLocks noChangeShapeType="1"/>
              </p:cNvSpPr>
              <p:nvPr/>
            </p:nvSpPr>
            <p:spPr bwMode="auto">
              <a:xfrm>
                <a:off x="1920" y="432"/>
                <a:ext cx="1680" cy="86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Freeform 74"/>
              <p:cNvSpPr>
                <a:spLocks/>
              </p:cNvSpPr>
              <p:nvPr/>
            </p:nvSpPr>
            <p:spPr bwMode="auto">
              <a:xfrm>
                <a:off x="384" y="576"/>
                <a:ext cx="880" cy="1168"/>
              </a:xfrm>
              <a:custGeom>
                <a:avLst/>
                <a:gdLst>
                  <a:gd name="T0" fmla="*/ 96 w 880"/>
                  <a:gd name="T1" fmla="*/ 288 h 1168"/>
                  <a:gd name="T2" fmla="*/ 576 w 880"/>
                  <a:gd name="T3" fmla="*/ 384 h 1168"/>
                  <a:gd name="T4" fmla="*/ 720 w 880"/>
                  <a:gd name="T5" fmla="*/ 192 h 1168"/>
                  <a:gd name="T6" fmla="*/ 864 w 880"/>
                  <a:gd name="T7" fmla="*/ 144 h 1168"/>
                  <a:gd name="T8" fmla="*/ 816 w 880"/>
                  <a:gd name="T9" fmla="*/ 1056 h 1168"/>
                  <a:gd name="T10" fmla="*/ 576 w 880"/>
                  <a:gd name="T11" fmla="*/ 816 h 1168"/>
                  <a:gd name="T12" fmla="*/ 0 w 880"/>
                  <a:gd name="T13" fmla="*/ 624 h 1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0"/>
                  <a:gd name="T22" fmla="*/ 0 h 1168"/>
                  <a:gd name="T23" fmla="*/ 880 w 880"/>
                  <a:gd name="T24" fmla="*/ 1168 h 1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0" h="1168">
                    <a:moveTo>
                      <a:pt x="96" y="288"/>
                    </a:moveTo>
                    <a:cubicBezTo>
                      <a:pt x="284" y="344"/>
                      <a:pt x="472" y="400"/>
                      <a:pt x="576" y="384"/>
                    </a:cubicBezTo>
                    <a:cubicBezTo>
                      <a:pt x="680" y="368"/>
                      <a:pt x="672" y="232"/>
                      <a:pt x="720" y="192"/>
                    </a:cubicBezTo>
                    <a:cubicBezTo>
                      <a:pt x="768" y="152"/>
                      <a:pt x="848" y="0"/>
                      <a:pt x="864" y="144"/>
                    </a:cubicBezTo>
                    <a:cubicBezTo>
                      <a:pt x="880" y="288"/>
                      <a:pt x="864" y="944"/>
                      <a:pt x="816" y="1056"/>
                    </a:cubicBezTo>
                    <a:cubicBezTo>
                      <a:pt x="768" y="1168"/>
                      <a:pt x="712" y="888"/>
                      <a:pt x="576" y="816"/>
                    </a:cubicBezTo>
                    <a:cubicBezTo>
                      <a:pt x="440" y="744"/>
                      <a:pt x="220" y="684"/>
                      <a:pt x="0" y="624"/>
                    </a:cubicBezTo>
                  </a:path>
                </a:pathLst>
              </a:cu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9" name="Freeform 75"/>
              <p:cNvSpPr>
                <a:spLocks/>
              </p:cNvSpPr>
              <p:nvPr/>
            </p:nvSpPr>
            <p:spPr bwMode="auto">
              <a:xfrm flipH="1" flipV="1">
                <a:off x="1424" y="576"/>
                <a:ext cx="592" cy="1168"/>
              </a:xfrm>
              <a:custGeom>
                <a:avLst/>
                <a:gdLst>
                  <a:gd name="T0" fmla="*/ 1 w 880"/>
                  <a:gd name="T1" fmla="*/ 288 h 1168"/>
                  <a:gd name="T2" fmla="*/ 1 w 880"/>
                  <a:gd name="T3" fmla="*/ 384 h 1168"/>
                  <a:gd name="T4" fmla="*/ 2 w 880"/>
                  <a:gd name="T5" fmla="*/ 192 h 1168"/>
                  <a:gd name="T6" fmla="*/ 2 w 880"/>
                  <a:gd name="T7" fmla="*/ 144 h 1168"/>
                  <a:gd name="T8" fmla="*/ 2 w 880"/>
                  <a:gd name="T9" fmla="*/ 1056 h 1168"/>
                  <a:gd name="T10" fmla="*/ 1 w 880"/>
                  <a:gd name="T11" fmla="*/ 816 h 1168"/>
                  <a:gd name="T12" fmla="*/ 0 w 880"/>
                  <a:gd name="T13" fmla="*/ 624 h 1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0"/>
                  <a:gd name="T22" fmla="*/ 0 h 1168"/>
                  <a:gd name="T23" fmla="*/ 880 w 880"/>
                  <a:gd name="T24" fmla="*/ 1168 h 1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0" h="1168">
                    <a:moveTo>
                      <a:pt x="96" y="288"/>
                    </a:moveTo>
                    <a:cubicBezTo>
                      <a:pt x="284" y="344"/>
                      <a:pt x="472" y="400"/>
                      <a:pt x="576" y="384"/>
                    </a:cubicBezTo>
                    <a:cubicBezTo>
                      <a:pt x="680" y="368"/>
                      <a:pt x="672" y="232"/>
                      <a:pt x="720" y="192"/>
                    </a:cubicBezTo>
                    <a:cubicBezTo>
                      <a:pt x="768" y="152"/>
                      <a:pt x="848" y="0"/>
                      <a:pt x="864" y="144"/>
                    </a:cubicBezTo>
                    <a:cubicBezTo>
                      <a:pt x="880" y="288"/>
                      <a:pt x="864" y="944"/>
                      <a:pt x="816" y="1056"/>
                    </a:cubicBezTo>
                    <a:cubicBezTo>
                      <a:pt x="768" y="1168"/>
                      <a:pt x="712" y="888"/>
                      <a:pt x="576" y="816"/>
                    </a:cubicBezTo>
                    <a:cubicBezTo>
                      <a:pt x="440" y="744"/>
                      <a:pt x="220" y="684"/>
                      <a:pt x="0" y="624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0" name="Freeform 76"/>
              <p:cNvSpPr>
                <a:spLocks/>
              </p:cNvSpPr>
              <p:nvPr/>
            </p:nvSpPr>
            <p:spPr bwMode="auto">
              <a:xfrm>
                <a:off x="1920" y="1440"/>
                <a:ext cx="112" cy="528"/>
              </a:xfrm>
              <a:custGeom>
                <a:avLst/>
                <a:gdLst>
                  <a:gd name="T0" fmla="*/ 0 w 112"/>
                  <a:gd name="T1" fmla="*/ 0 h 528"/>
                  <a:gd name="T2" fmla="*/ 96 w 112"/>
                  <a:gd name="T3" fmla="*/ 96 h 528"/>
                  <a:gd name="T4" fmla="*/ 96 w 112"/>
                  <a:gd name="T5" fmla="*/ 336 h 528"/>
                  <a:gd name="T6" fmla="*/ 96 w 112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528"/>
                  <a:gd name="T14" fmla="*/ 112 w 112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528">
                    <a:moveTo>
                      <a:pt x="0" y="0"/>
                    </a:moveTo>
                    <a:cubicBezTo>
                      <a:pt x="40" y="20"/>
                      <a:pt x="80" y="40"/>
                      <a:pt x="96" y="96"/>
                    </a:cubicBezTo>
                    <a:cubicBezTo>
                      <a:pt x="112" y="152"/>
                      <a:pt x="96" y="264"/>
                      <a:pt x="96" y="336"/>
                    </a:cubicBezTo>
                    <a:cubicBezTo>
                      <a:pt x="96" y="408"/>
                      <a:pt x="96" y="468"/>
                      <a:pt x="96" y="528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1" name="Freeform 77"/>
              <p:cNvSpPr>
                <a:spLocks/>
              </p:cNvSpPr>
              <p:nvPr/>
            </p:nvSpPr>
            <p:spPr bwMode="auto">
              <a:xfrm flipV="1">
                <a:off x="2016" y="576"/>
                <a:ext cx="48" cy="528"/>
              </a:xfrm>
              <a:custGeom>
                <a:avLst/>
                <a:gdLst>
                  <a:gd name="T0" fmla="*/ 0 w 112"/>
                  <a:gd name="T1" fmla="*/ 0 h 528"/>
                  <a:gd name="T2" fmla="*/ 0 w 112"/>
                  <a:gd name="T3" fmla="*/ 96 h 528"/>
                  <a:gd name="T4" fmla="*/ 0 w 112"/>
                  <a:gd name="T5" fmla="*/ 336 h 528"/>
                  <a:gd name="T6" fmla="*/ 0 w 112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528"/>
                  <a:gd name="T14" fmla="*/ 112 w 112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528">
                    <a:moveTo>
                      <a:pt x="0" y="0"/>
                    </a:moveTo>
                    <a:cubicBezTo>
                      <a:pt x="40" y="20"/>
                      <a:pt x="80" y="40"/>
                      <a:pt x="96" y="96"/>
                    </a:cubicBezTo>
                    <a:cubicBezTo>
                      <a:pt x="112" y="152"/>
                      <a:pt x="96" y="264"/>
                      <a:pt x="96" y="336"/>
                    </a:cubicBezTo>
                    <a:cubicBezTo>
                      <a:pt x="96" y="408"/>
                      <a:pt x="96" y="468"/>
                      <a:pt x="96" y="528"/>
                    </a:cubicBezTo>
                  </a:path>
                </a:pathLst>
              </a:cu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Oval 78"/>
              <p:cNvSpPr>
                <a:spLocks noChangeArrowheads="1"/>
              </p:cNvSpPr>
              <p:nvPr/>
            </p:nvSpPr>
            <p:spPr bwMode="auto">
              <a:xfrm>
                <a:off x="1392" y="912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Oval 79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Oval 80"/>
              <p:cNvSpPr>
                <a:spLocks noChangeArrowheads="1"/>
              </p:cNvSpPr>
              <p:nvPr/>
            </p:nvSpPr>
            <p:spPr bwMode="auto">
              <a:xfrm>
                <a:off x="1392" y="1248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Oval 81"/>
              <p:cNvSpPr>
                <a:spLocks noChangeArrowheads="1"/>
              </p:cNvSpPr>
              <p:nvPr/>
            </p:nvSpPr>
            <p:spPr bwMode="auto">
              <a:xfrm>
                <a:off x="1392" y="1296"/>
                <a:ext cx="96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Oval 82"/>
              <p:cNvSpPr>
                <a:spLocks noChangeArrowheads="1"/>
              </p:cNvSpPr>
              <p:nvPr/>
            </p:nvSpPr>
            <p:spPr bwMode="auto">
              <a:xfrm>
                <a:off x="1056" y="1008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Oval 83"/>
              <p:cNvSpPr>
                <a:spLocks noChangeArrowheads="1"/>
              </p:cNvSpPr>
              <p:nvPr/>
            </p:nvSpPr>
            <p:spPr bwMode="auto">
              <a:xfrm>
                <a:off x="1104" y="1200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8" name="Oval 84"/>
              <p:cNvSpPr>
                <a:spLocks noChangeArrowheads="1"/>
              </p:cNvSpPr>
              <p:nvPr/>
            </p:nvSpPr>
            <p:spPr bwMode="auto">
              <a:xfrm>
                <a:off x="1152" y="1296"/>
                <a:ext cx="96" cy="96"/>
              </a:xfrm>
              <a:prstGeom prst="ellips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1" name="Freeform 85"/>
            <p:cNvSpPr>
              <a:spLocks/>
            </p:cNvSpPr>
            <p:nvPr/>
          </p:nvSpPr>
          <p:spPr bwMode="auto">
            <a:xfrm>
              <a:off x="3265" y="1308"/>
              <a:ext cx="336" cy="48"/>
            </a:xfrm>
            <a:custGeom>
              <a:avLst/>
              <a:gdLst>
                <a:gd name="T0" fmla="*/ 0 w 336"/>
                <a:gd name="T1" fmla="*/ 0 h 56"/>
                <a:gd name="T2" fmla="*/ 144 w 336"/>
                <a:gd name="T3" fmla="*/ 5 h 56"/>
                <a:gd name="T4" fmla="*/ 336 w 336"/>
                <a:gd name="T5" fmla="*/ 5 h 56"/>
                <a:gd name="T6" fmla="*/ 0 60000 65536"/>
                <a:gd name="T7" fmla="*/ 0 60000 65536"/>
                <a:gd name="T8" fmla="*/ 0 60000 65536"/>
                <a:gd name="T9" fmla="*/ 0 w 336"/>
                <a:gd name="T10" fmla="*/ 0 h 56"/>
                <a:gd name="T11" fmla="*/ 336 w 33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6">
                  <a:moveTo>
                    <a:pt x="0" y="0"/>
                  </a:moveTo>
                  <a:cubicBezTo>
                    <a:pt x="44" y="20"/>
                    <a:pt x="88" y="40"/>
                    <a:pt x="144" y="48"/>
                  </a:cubicBezTo>
                  <a:cubicBezTo>
                    <a:pt x="200" y="56"/>
                    <a:pt x="304" y="48"/>
                    <a:pt x="336" y="48"/>
                  </a:cubicBezTo>
                </a:path>
              </a:pathLst>
            </a:custGeom>
            <a:noFill/>
            <a:ln w="381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AutoShape 86"/>
            <p:cNvSpPr>
              <a:spLocks noChangeArrowheads="1"/>
            </p:cNvSpPr>
            <p:nvPr/>
          </p:nvSpPr>
          <p:spPr bwMode="auto">
            <a:xfrm rot="-5400000">
              <a:off x="3577" y="1308"/>
              <a:ext cx="96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6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87"/>
            <p:cNvSpPr txBox="1">
              <a:spLocks noChangeArrowheads="1"/>
            </p:cNvSpPr>
            <p:nvPr/>
          </p:nvSpPr>
          <p:spPr bwMode="auto">
            <a:xfrm>
              <a:off x="876" y="309"/>
              <a:ext cx="880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b="1" dirty="0"/>
                <a:t>Synapse</a:t>
              </a:r>
              <a:endParaRPr lang="en-US" i="0" dirty="0"/>
            </a:p>
          </p:txBody>
        </p:sp>
      </p:grpSp>
      <p:sp>
        <p:nvSpPr>
          <p:cNvPr id="32774" name="Line 113"/>
          <p:cNvSpPr>
            <a:spLocks noChangeShapeType="1"/>
          </p:cNvSpPr>
          <p:nvPr/>
        </p:nvSpPr>
        <p:spPr bwMode="auto">
          <a:xfrm>
            <a:off x="13016996" y="6841303"/>
            <a:ext cx="0" cy="2933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75" name="Freeform 114"/>
          <p:cNvSpPr>
            <a:spLocks/>
          </p:cNvSpPr>
          <p:nvPr/>
        </p:nvSpPr>
        <p:spPr bwMode="auto">
          <a:xfrm>
            <a:off x="12559339" y="9789363"/>
            <a:ext cx="1136644" cy="675129"/>
          </a:xfrm>
          <a:custGeom>
            <a:avLst/>
            <a:gdLst>
              <a:gd name="T0" fmla="*/ 2147483647 w 303"/>
              <a:gd name="T1" fmla="*/ 0 h 240"/>
              <a:gd name="T2" fmla="*/ 2147483647 w 303"/>
              <a:gd name="T3" fmla="*/ 2147483647 h 240"/>
              <a:gd name="T4" fmla="*/ 2147483647 w 303"/>
              <a:gd name="T5" fmla="*/ 2147483647 h 240"/>
              <a:gd name="T6" fmla="*/ 2147483647 w 303"/>
              <a:gd name="T7" fmla="*/ 2147483647 h 240"/>
              <a:gd name="T8" fmla="*/ 2147483647 w 303"/>
              <a:gd name="T9" fmla="*/ 2147483647 h 240"/>
              <a:gd name="T10" fmla="*/ 0 w 303"/>
              <a:gd name="T11" fmla="*/ 2147483647 h 240"/>
              <a:gd name="T12" fmla="*/ 2147483647 w 303"/>
              <a:gd name="T13" fmla="*/ 2147483647 h 240"/>
              <a:gd name="T14" fmla="*/ 2147483647 w 303"/>
              <a:gd name="T15" fmla="*/ 0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3"/>
              <a:gd name="T25" fmla="*/ 0 h 240"/>
              <a:gd name="T26" fmla="*/ 303 w 303"/>
              <a:gd name="T27" fmla="*/ 240 h 2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3" h="240">
                <a:moveTo>
                  <a:pt x="120" y="0"/>
                </a:moveTo>
                <a:cubicBezTo>
                  <a:pt x="116" y="20"/>
                  <a:pt x="118" y="42"/>
                  <a:pt x="108" y="60"/>
                </a:cubicBezTo>
                <a:cubicBezTo>
                  <a:pt x="97" y="80"/>
                  <a:pt x="75" y="91"/>
                  <a:pt x="60" y="108"/>
                </a:cubicBezTo>
                <a:cubicBezTo>
                  <a:pt x="51" y="119"/>
                  <a:pt x="42" y="131"/>
                  <a:pt x="36" y="144"/>
                </a:cubicBezTo>
                <a:cubicBezTo>
                  <a:pt x="26" y="163"/>
                  <a:pt x="20" y="184"/>
                  <a:pt x="12" y="204"/>
                </a:cubicBezTo>
                <a:cubicBezTo>
                  <a:pt x="8" y="216"/>
                  <a:pt x="0" y="240"/>
                  <a:pt x="0" y="240"/>
                </a:cubicBezTo>
                <a:lnTo>
                  <a:pt x="303" y="222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2776" name="Freeform 115"/>
          <p:cNvSpPr>
            <a:spLocks/>
          </p:cNvSpPr>
          <p:nvPr/>
        </p:nvSpPr>
        <p:spPr bwMode="auto">
          <a:xfrm>
            <a:off x="13095775" y="10464492"/>
            <a:ext cx="1354217" cy="1007067"/>
          </a:xfrm>
          <a:custGeom>
            <a:avLst/>
            <a:gdLst>
              <a:gd name="T0" fmla="*/ 2147483647 w 361"/>
              <a:gd name="T1" fmla="*/ 0 h 358"/>
              <a:gd name="T2" fmla="*/ 2147483647 w 361"/>
              <a:gd name="T3" fmla="*/ 2147483647 h 358"/>
              <a:gd name="T4" fmla="*/ 2147483647 w 361"/>
              <a:gd name="T5" fmla="*/ 2147483647 h 358"/>
              <a:gd name="T6" fmla="*/ 2147483647 w 361"/>
              <a:gd name="T7" fmla="*/ 2147483647 h 358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358"/>
              <a:gd name="T14" fmla="*/ 361 w 361"/>
              <a:gd name="T15" fmla="*/ 358 h 3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358">
                <a:moveTo>
                  <a:pt x="13" y="0"/>
                </a:moveTo>
                <a:cubicBezTo>
                  <a:pt x="17" y="100"/>
                  <a:pt x="0" y="203"/>
                  <a:pt x="25" y="300"/>
                </a:cubicBezTo>
                <a:cubicBezTo>
                  <a:pt x="27" y="307"/>
                  <a:pt x="128" y="332"/>
                  <a:pt x="145" y="336"/>
                </a:cubicBezTo>
                <a:cubicBezTo>
                  <a:pt x="245" y="358"/>
                  <a:pt x="213" y="348"/>
                  <a:pt x="361" y="3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8779707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Synaptic plasticity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2910016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952340" y="5693660"/>
            <a:ext cx="10160829" cy="320427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6 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5400" dirty="0" err="1" smtClean="0">
                <a:latin typeface="Arial Narrow" pitchFamily="34" charset="0"/>
                <a:ea typeface="ＭＳ Ｐゴシック" pitchFamily="34" charset="-128"/>
              </a:rPr>
              <a:t>Hebbian</a:t>
            </a:r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 LEARNING and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ASSOCIATIVE MEMORY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333886" y="1394006"/>
            <a:ext cx="10422104" cy="1085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6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Synaptic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Plasticity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          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Hebbian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Learning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           - Short-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term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Plasticity</a:t>
            </a:r>
            <a:endParaRPr lang="fr-CH" sz="48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  -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Long-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term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Plasticity</a:t>
            </a:r>
            <a:endParaRPr kumimoji="0" lang="fr-CH" sz="4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4800" baseline="0" dirty="0" smtClean="0">
                <a:latin typeface="Arial Narrow" pitchFamily="34" charset="0"/>
                <a:cs typeface="ＭＳ Ｐゴシック" charset="0"/>
              </a:rPr>
              <a:t>            -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Reinforcement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Learning</a:t>
            </a:r>
            <a:endParaRPr kumimoji="0" lang="fr-CH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endParaRPr lang="fr-CH" sz="36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6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</a:t>
            </a: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Models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synaptic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plasticity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</a:t>
            </a: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kumimoji="0" lang="fr-CH" sz="4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Hebbian</a:t>
            </a: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learning</a:t>
            </a:r>
            <a:r>
              <a:rPr kumimoji="0" lang="fr-CH" sz="4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rules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6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Hopfield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Model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baseline="0" dirty="0" smtClean="0">
                <a:latin typeface="Arial Narrow" pitchFamily="34" charset="0"/>
                <a:cs typeface="ＭＳ Ｐゴシック" charset="0"/>
              </a:rPr>
              <a:t>         </a:t>
            </a:r>
            <a:r>
              <a:rPr lang="fr-CH" sz="4800" baseline="0" dirty="0" smtClean="0">
                <a:latin typeface="Arial Narrow" pitchFamily="34" charset="0"/>
                <a:cs typeface="ＭＳ Ｐゴシック" charset="0"/>
              </a:rPr>
              <a:t>-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probabilistic</a:t>
            </a:r>
            <a:endParaRPr lang="fr-CH" sz="4800" dirty="0" smtClean="0">
              <a:latin typeface="Arial Narrow" pitchFamily="34" charset="0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 - 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energy</a:t>
            </a:r>
            <a:r>
              <a:rPr kumimoji="0" lang="fr-CH" sz="48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8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landscape</a:t>
            </a:r>
            <a:endParaRPr kumimoji="0" lang="fr-CH" sz="4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6.4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Attractor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5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memories</a:t>
            </a:r>
            <a:endParaRPr kumimoji="0" lang="fr-CH" sz="28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6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</a:t>
            </a:r>
            <a:endParaRPr kumimoji="0" lang="fr-CH" sz="5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529390" y="0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</a:t>
            </a: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Week </a:t>
            </a:r>
            <a:r>
              <a:rPr lang="en-US" sz="6000" b="1" noProof="0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6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: </a:t>
            </a:r>
            <a:r>
              <a:rPr lang="en-US" sz="6000" b="1" dirty="0" err="1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Hebbian</a:t>
            </a:r>
            <a:r>
              <a:rPr lang="en-US" sz="6000" b="1" dirty="0" smtClean="0">
                <a:solidFill>
                  <a:srgbClr val="FF0000"/>
                </a:solidFill>
                <a:latin typeface="Arial Narrow" pitchFamily="34" charset="0"/>
                <a:cs typeface="Arial Narrow" charset="0"/>
              </a:rPr>
              <a:t> Learning and Associative Memory</a:t>
            </a:r>
            <a:endParaRPr kumimoji="0" lang="en-US" sz="6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Arial Narrow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506201" y="5831582"/>
            <a:ext cx="9765629" cy="21370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6000" b="1" dirty="0" smtClean="0">
                <a:latin typeface="Arial Narrow" pitchFamily="34" charset="0"/>
                <a:cs typeface="ＭＳ Ｐゴシック" charset="0"/>
              </a:rPr>
              <a:t> 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11193379" y="-1749461"/>
            <a:ext cx="312822" cy="659981"/>
            <a:chOff x="11381873" y="2275724"/>
            <a:chExt cx="312822" cy="65998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381873" y="2574758"/>
              <a:ext cx="312822" cy="360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1694695" y="2275724"/>
              <a:ext cx="0" cy="65998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25078" y="0"/>
            <a:ext cx="17171428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smtClean="0">
                <a:solidFill>
                  <a:srgbClr val="FF0000"/>
                </a:solidFill>
              </a:rPr>
              <a:t>6.2</a:t>
            </a:r>
            <a:r>
              <a:rPr lang="en-US" sz="7600" b="1" dirty="0" smtClean="0"/>
              <a:t> </a:t>
            </a:r>
            <a:r>
              <a:rPr lang="en-US" sz="7600" b="1" dirty="0" err="1" smtClean="0">
                <a:solidFill>
                  <a:srgbClr val="FF0000"/>
                </a:solidFill>
              </a:rPr>
              <a:t>Hebbian</a:t>
            </a:r>
            <a:r>
              <a:rPr lang="en-US" sz="7600" b="1" dirty="0" smtClean="0">
                <a:solidFill>
                  <a:srgbClr val="FF0000"/>
                </a:solidFill>
              </a:rPr>
              <a:t> </a:t>
            </a:r>
            <a:r>
              <a:rPr lang="en-US" sz="7600" b="1" dirty="0">
                <a:solidFill>
                  <a:srgbClr val="FF0000"/>
                </a:solidFill>
              </a:rPr>
              <a:t>Learning (rate models)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2340808" y="37807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1980684" y="2970566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1620560" y="256548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5221804" y="2835540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5221804" y="4050771"/>
            <a:ext cx="1314454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10263545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9543296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13864789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2160746" y="1755335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2160746" y="4320823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2880995" y="3853859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2712189" y="2835539"/>
          <a:ext cx="1069118" cy="1158971"/>
        </p:xfrm>
        <a:graphic>
          <a:graphicData uri="http://schemas.openxmlformats.org/presentationml/2006/ole">
            <p:oleObj spid="_x0000_s886786" name="Equation" r:id="rId4" imgW="203040" imgH="241200" progId="Equation.3">
              <p:embed/>
            </p:oleObj>
          </a:graphicData>
        </a:graphic>
      </p:graphicFrame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1440498" y="3375642"/>
            <a:ext cx="900311" cy="54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1080373" y="3915745"/>
            <a:ext cx="126043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900311" y="4050771"/>
            <a:ext cx="1440498" cy="270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1583047" y="5941131"/>
            <a:ext cx="16775422" cy="291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When an axon of cell</a:t>
            </a:r>
            <a:r>
              <a:rPr lang="en-US" sz="5900" b="1" dirty="0">
                <a:solidFill>
                  <a:srgbClr val="009900"/>
                </a:solidFill>
              </a:rPr>
              <a:t> </a:t>
            </a:r>
            <a:r>
              <a:rPr lang="en-US" sz="5900" b="1" dirty="0">
                <a:solidFill>
                  <a:srgbClr val="FF0000"/>
                </a:solidFill>
              </a:rPr>
              <a:t>j</a:t>
            </a:r>
            <a:r>
              <a:rPr lang="en-US" sz="5900" b="1" dirty="0">
                <a:solidFill>
                  <a:srgbClr val="009900"/>
                </a:solidFill>
              </a:rPr>
              <a:t> </a:t>
            </a:r>
            <a:r>
              <a:rPr lang="en-US" sz="5900" dirty="0"/>
              <a:t>repeatedly or persistently </a:t>
            </a:r>
          </a:p>
          <a:p>
            <a:r>
              <a:rPr lang="en-US" sz="5900" dirty="0"/>
              <a:t>takes part in firing cell</a:t>
            </a:r>
            <a:r>
              <a:rPr lang="en-US" sz="5900" b="1" dirty="0">
                <a:solidFill>
                  <a:srgbClr val="009900"/>
                </a:solidFill>
              </a:rPr>
              <a:t> </a:t>
            </a:r>
            <a:r>
              <a:rPr lang="en-US" sz="5900" b="1" dirty="0" err="1">
                <a:solidFill>
                  <a:srgbClr val="009900"/>
                </a:solidFill>
              </a:rPr>
              <a:t>i</a:t>
            </a:r>
            <a:r>
              <a:rPr lang="en-US" sz="5900" dirty="0"/>
              <a:t>, then </a:t>
            </a:r>
            <a:r>
              <a:rPr lang="en-US" sz="5900" dirty="0" err="1"/>
              <a:t>j’s</a:t>
            </a:r>
            <a:r>
              <a:rPr lang="en-US" sz="5900" dirty="0"/>
              <a:t> efficiency as one</a:t>
            </a:r>
          </a:p>
          <a:p>
            <a:r>
              <a:rPr lang="en-US" sz="5900" dirty="0"/>
              <a:t>of the cells firing </a:t>
            </a:r>
            <a:r>
              <a:rPr lang="en-US" sz="5900" dirty="0" err="1"/>
              <a:t>i</a:t>
            </a:r>
            <a:r>
              <a:rPr lang="en-US" sz="5900" dirty="0"/>
              <a:t> is increased  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14765100" y="8118420"/>
            <a:ext cx="417428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Hebb, 1949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225078" y="4123910"/>
            <a:ext cx="75507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/>
              <a:t>k</a:t>
            </a:r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2244229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13324602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0803732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11523980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12964478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14404975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17285970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5942052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9471" name="Text Box 31"/>
          <p:cNvSpPr txBox="1">
            <a:spLocks noChangeArrowheads="1"/>
          </p:cNvSpPr>
          <p:nvPr/>
        </p:nvSpPr>
        <p:spPr bwMode="auto">
          <a:xfrm>
            <a:off x="5544415" y="8500993"/>
            <a:ext cx="12676608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- local rule</a:t>
            </a:r>
          </a:p>
          <a:p>
            <a:r>
              <a:rPr lang="en-US" sz="5900" dirty="0"/>
              <a:t>- simultaneously active (correlations)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45431" y="10231018"/>
            <a:ext cx="18036230" cy="1701888"/>
            <a:chOff x="332" y="3637"/>
            <a:chExt cx="4808" cy="605"/>
          </a:xfrm>
        </p:grpSpPr>
        <p:sp>
          <p:nvSpPr>
            <p:cNvPr id="9249" name="Text Box 33"/>
            <p:cNvSpPr txBox="1">
              <a:spLocks noChangeArrowheads="1"/>
            </p:cNvSpPr>
            <p:nvPr/>
          </p:nvSpPr>
          <p:spPr bwMode="auto">
            <a:xfrm>
              <a:off x="967" y="3897"/>
              <a:ext cx="3493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800" b="1" dirty="0"/>
                <a:t>active = </a:t>
              </a:r>
              <a:r>
                <a:rPr lang="fr-CH" sz="4800" b="1" dirty="0" err="1"/>
                <a:t>high</a:t>
              </a:r>
              <a:r>
                <a:rPr lang="fr-CH" sz="4800" b="1" dirty="0"/>
                <a:t> rate = </a:t>
              </a:r>
              <a:r>
                <a:rPr lang="fr-CH" sz="4800" b="1" dirty="0" err="1"/>
                <a:t>many</a:t>
              </a:r>
              <a:r>
                <a:rPr lang="fr-CH" sz="4800" b="1" dirty="0"/>
                <a:t> </a:t>
              </a:r>
              <a:r>
                <a:rPr lang="fr-CH" sz="4800" b="1" dirty="0" err="1"/>
                <a:t>spikes</a:t>
              </a:r>
              <a:r>
                <a:rPr lang="fr-CH" sz="4800" b="1" dirty="0"/>
                <a:t> per second</a:t>
              </a:r>
              <a:endParaRPr lang="fr-FR" sz="4800" b="1" dirty="0"/>
            </a:p>
          </p:txBody>
        </p:sp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554" y="3637"/>
              <a:ext cx="115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b="1" i="0" dirty="0"/>
                <a:t>Rate model</a:t>
              </a:r>
              <a:r>
                <a:rPr lang="fr-CH" sz="5900" dirty="0"/>
                <a:t>:</a:t>
              </a:r>
              <a:endParaRPr lang="fr-FR" sz="5900" dirty="0"/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332" y="3698"/>
              <a:ext cx="4808" cy="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360126" y="0"/>
            <a:ext cx="13492536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6.2 Rate-based </a:t>
            </a:r>
            <a:r>
              <a:rPr lang="en-US" sz="6800" dirty="0" err="1">
                <a:solidFill>
                  <a:srgbClr val="FF0000"/>
                </a:solidFill>
              </a:rPr>
              <a:t>Hebbian</a:t>
            </a:r>
            <a:r>
              <a:rPr lang="en-US" sz="6800" dirty="0">
                <a:solidFill>
                  <a:srgbClr val="FF0000"/>
                </a:solidFill>
              </a:rPr>
              <a:t> Learning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2340808" y="37807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1980684" y="2970566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1620560" y="256548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5221804" y="2835540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>
            <a:off x="5221804" y="4050771"/>
            <a:ext cx="1314454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3" name="Line 10"/>
          <p:cNvSpPr>
            <a:spLocks noChangeShapeType="1"/>
          </p:cNvSpPr>
          <p:nvPr/>
        </p:nvSpPr>
        <p:spPr bwMode="auto">
          <a:xfrm>
            <a:off x="10263545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9543296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>
            <a:off x="13864789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6" name="Text Box 13"/>
          <p:cNvSpPr txBox="1">
            <a:spLocks noChangeArrowheads="1"/>
          </p:cNvSpPr>
          <p:nvPr/>
        </p:nvSpPr>
        <p:spPr bwMode="auto">
          <a:xfrm>
            <a:off x="2160746" y="1755335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10257" name="Text Box 14"/>
          <p:cNvSpPr txBox="1">
            <a:spLocks noChangeArrowheads="1"/>
          </p:cNvSpPr>
          <p:nvPr/>
        </p:nvSpPr>
        <p:spPr bwMode="auto">
          <a:xfrm>
            <a:off x="2160746" y="4320823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10258" name="Text Box 15"/>
          <p:cNvSpPr txBox="1">
            <a:spLocks noChangeArrowheads="1"/>
          </p:cNvSpPr>
          <p:nvPr/>
        </p:nvSpPr>
        <p:spPr bwMode="auto">
          <a:xfrm>
            <a:off x="2880995" y="3853859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10242" name="Object 16"/>
          <p:cNvGraphicFramePr>
            <a:graphicFrameLocks noChangeAspect="1"/>
          </p:cNvGraphicFramePr>
          <p:nvPr/>
        </p:nvGraphicFramePr>
        <p:xfrm>
          <a:off x="2712189" y="2835539"/>
          <a:ext cx="1069118" cy="1158971"/>
        </p:xfrm>
        <a:graphic>
          <a:graphicData uri="http://schemas.openxmlformats.org/presentationml/2006/ole">
            <p:oleObj spid="_x0000_s887810" name="Equation" r:id="rId4" imgW="203040" imgH="241200" progId="Equation.3">
              <p:embed/>
            </p:oleObj>
          </a:graphicData>
        </a:graphic>
      </p:graphicFrame>
      <p:sp>
        <p:nvSpPr>
          <p:cNvPr id="10259" name="Line 17"/>
          <p:cNvSpPr>
            <a:spLocks noChangeShapeType="1"/>
          </p:cNvSpPr>
          <p:nvPr/>
        </p:nvSpPr>
        <p:spPr bwMode="auto">
          <a:xfrm>
            <a:off x="12244229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0" name="Line 18"/>
          <p:cNvSpPr>
            <a:spLocks noChangeShapeType="1"/>
          </p:cNvSpPr>
          <p:nvPr/>
        </p:nvSpPr>
        <p:spPr bwMode="auto">
          <a:xfrm>
            <a:off x="13324602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1" name="Line 19"/>
          <p:cNvSpPr>
            <a:spLocks noChangeShapeType="1"/>
          </p:cNvSpPr>
          <p:nvPr/>
        </p:nvSpPr>
        <p:spPr bwMode="auto">
          <a:xfrm>
            <a:off x="10803732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2" name="Line 20"/>
          <p:cNvSpPr>
            <a:spLocks noChangeShapeType="1"/>
          </p:cNvSpPr>
          <p:nvPr/>
        </p:nvSpPr>
        <p:spPr bwMode="auto">
          <a:xfrm>
            <a:off x="11523980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3" name="Line 21"/>
          <p:cNvSpPr>
            <a:spLocks noChangeShapeType="1"/>
          </p:cNvSpPr>
          <p:nvPr/>
        </p:nvSpPr>
        <p:spPr bwMode="auto">
          <a:xfrm>
            <a:off x="12964478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4" name="Line 22"/>
          <p:cNvSpPr>
            <a:spLocks noChangeShapeType="1"/>
          </p:cNvSpPr>
          <p:nvPr/>
        </p:nvSpPr>
        <p:spPr bwMode="auto">
          <a:xfrm>
            <a:off x="14404975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5" name="Line 23"/>
          <p:cNvSpPr>
            <a:spLocks noChangeShapeType="1"/>
          </p:cNvSpPr>
          <p:nvPr/>
        </p:nvSpPr>
        <p:spPr bwMode="auto">
          <a:xfrm>
            <a:off x="17285970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6" name="Line 24"/>
          <p:cNvSpPr>
            <a:spLocks noChangeShapeType="1"/>
          </p:cNvSpPr>
          <p:nvPr/>
        </p:nvSpPr>
        <p:spPr bwMode="auto">
          <a:xfrm>
            <a:off x="5942052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0243" name="Object 25"/>
          <p:cNvGraphicFramePr>
            <a:graphicFrameLocks noChangeAspect="1"/>
          </p:cNvGraphicFramePr>
          <p:nvPr/>
        </p:nvGraphicFramePr>
        <p:xfrm>
          <a:off x="1620560" y="5516364"/>
          <a:ext cx="9363234" cy="1775024"/>
        </p:xfrm>
        <a:graphic>
          <a:graphicData uri="http://schemas.openxmlformats.org/presentationml/2006/ole">
            <p:oleObj spid="_x0000_s887811" name="Equation" r:id="rId5" imgW="1549080" imgH="393480" progId="Equation.3">
              <p:embed/>
            </p:oleObj>
          </a:graphicData>
        </a:graphic>
      </p:graphicFrame>
      <p:graphicFrame>
        <p:nvGraphicFramePr>
          <p:cNvPr id="10244" name="Object 26"/>
          <p:cNvGraphicFramePr>
            <a:graphicFrameLocks noChangeAspect="1"/>
          </p:cNvGraphicFramePr>
          <p:nvPr/>
        </p:nvGraphicFramePr>
        <p:xfrm>
          <a:off x="1609307" y="7361715"/>
          <a:ext cx="17477285" cy="1685007"/>
        </p:xfrm>
        <a:graphic>
          <a:graphicData uri="http://schemas.openxmlformats.org/presentationml/2006/ole">
            <p:oleObj spid="_x0000_s887812" name="Equation" r:id="rId6" imgW="3047760" imgH="393480" progId="Equation.3">
              <p:embed/>
            </p:oleObj>
          </a:graphicData>
        </a:graphic>
      </p:graphicFrame>
      <p:sp>
        <p:nvSpPr>
          <p:cNvPr id="10267" name="Line 27"/>
          <p:cNvSpPr>
            <a:spLocks noChangeShapeType="1"/>
          </p:cNvSpPr>
          <p:nvPr/>
        </p:nvSpPr>
        <p:spPr bwMode="auto">
          <a:xfrm flipV="1">
            <a:off x="4861679" y="8776670"/>
            <a:ext cx="0" cy="9451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9903421" y="8776670"/>
            <a:ext cx="0" cy="9451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 flipV="1">
            <a:off x="13684727" y="8776670"/>
            <a:ext cx="0" cy="9451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 flipV="1">
            <a:off x="6662301" y="8776670"/>
            <a:ext cx="0" cy="94518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5184291" y="9839999"/>
            <a:ext cx="3369573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>
                <a:solidFill>
                  <a:srgbClr val="FF0000"/>
                </a:solidFill>
              </a:rPr>
              <a:t>a = a(</a:t>
            </a:r>
            <a:r>
              <a:rPr lang="en-US" sz="5900" dirty="0" err="1">
                <a:solidFill>
                  <a:srgbClr val="FF0000"/>
                </a:solidFill>
              </a:rPr>
              <a:t>w</a:t>
            </a:r>
            <a:r>
              <a:rPr lang="en-US" sz="5900" baseline="-25000" dirty="0" err="1">
                <a:solidFill>
                  <a:srgbClr val="FF0000"/>
                </a:solidFill>
              </a:rPr>
              <a:t>ij</a:t>
            </a:r>
            <a:r>
              <a:rPr lang="en-US" sz="5900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1704042" y="9316774"/>
            <a:ext cx="6440974" cy="2621749"/>
            <a:chOff x="3120" y="3312"/>
            <a:chExt cx="1717" cy="932"/>
          </a:xfrm>
        </p:grpSpPr>
        <p:sp>
          <p:nvSpPr>
            <p:cNvPr id="10274" name="Line 32"/>
            <p:cNvSpPr>
              <a:spLocks noChangeShapeType="1"/>
            </p:cNvSpPr>
            <p:nvPr/>
          </p:nvSpPr>
          <p:spPr bwMode="auto">
            <a:xfrm flipV="1">
              <a:off x="3120" y="3312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Line 33"/>
            <p:cNvSpPr>
              <a:spLocks noChangeShapeType="1"/>
            </p:cNvSpPr>
            <p:nvPr/>
          </p:nvSpPr>
          <p:spPr bwMode="auto">
            <a:xfrm>
              <a:off x="3120" y="42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Line 34"/>
            <p:cNvSpPr>
              <a:spLocks noChangeShapeType="1"/>
            </p:cNvSpPr>
            <p:nvPr/>
          </p:nvSpPr>
          <p:spPr bwMode="auto">
            <a:xfrm flipV="1">
              <a:off x="3120" y="3696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35"/>
            <p:cNvSpPr>
              <a:spLocks noChangeShapeType="1"/>
            </p:cNvSpPr>
            <p:nvPr/>
          </p:nvSpPr>
          <p:spPr bwMode="auto">
            <a:xfrm flipV="1">
              <a:off x="4128" y="3696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8" name="Line 36"/>
            <p:cNvSpPr>
              <a:spLocks noChangeShapeType="1"/>
            </p:cNvSpPr>
            <p:nvPr/>
          </p:nvSpPr>
          <p:spPr bwMode="auto">
            <a:xfrm>
              <a:off x="3120" y="3696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9" name="Freeform 37"/>
            <p:cNvSpPr>
              <a:spLocks/>
            </p:cNvSpPr>
            <p:nvPr/>
          </p:nvSpPr>
          <p:spPr bwMode="auto">
            <a:xfrm>
              <a:off x="3120" y="3696"/>
              <a:ext cx="1008" cy="528"/>
            </a:xfrm>
            <a:custGeom>
              <a:avLst/>
              <a:gdLst>
                <a:gd name="T0" fmla="*/ 0 w 864"/>
                <a:gd name="T1" fmla="*/ 2006 h 480"/>
                <a:gd name="T2" fmla="*/ 4357 w 864"/>
                <a:gd name="T3" fmla="*/ 0 h 480"/>
                <a:gd name="T4" fmla="*/ 8727 w 864"/>
                <a:gd name="T5" fmla="*/ 2006 h 480"/>
                <a:gd name="T6" fmla="*/ 0 60000 65536"/>
                <a:gd name="T7" fmla="*/ 0 60000 65536"/>
                <a:gd name="T8" fmla="*/ 0 60000 65536"/>
                <a:gd name="T9" fmla="*/ 0 w 864"/>
                <a:gd name="T10" fmla="*/ 0 h 480"/>
                <a:gd name="T11" fmla="*/ 864 w 864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80">
                  <a:moveTo>
                    <a:pt x="0" y="480"/>
                  </a:moveTo>
                  <a:cubicBezTo>
                    <a:pt x="144" y="240"/>
                    <a:pt x="288" y="0"/>
                    <a:pt x="432" y="0"/>
                  </a:cubicBezTo>
                  <a:cubicBezTo>
                    <a:pt x="576" y="0"/>
                    <a:pt x="792" y="408"/>
                    <a:pt x="864" y="48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0" name="Text Box 38"/>
            <p:cNvSpPr txBox="1">
              <a:spLocks noChangeArrowheads="1"/>
            </p:cNvSpPr>
            <p:nvPr/>
          </p:nvSpPr>
          <p:spPr bwMode="auto">
            <a:xfrm>
              <a:off x="3216" y="3849"/>
              <a:ext cx="501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>
                  <a:solidFill>
                    <a:srgbClr val="FF0000"/>
                  </a:solidFill>
                </a:rPr>
                <a:t>a(</a:t>
              </a:r>
              <a:r>
                <a:rPr lang="en-US" sz="5900" dirty="0" err="1">
                  <a:solidFill>
                    <a:srgbClr val="FF0000"/>
                  </a:solidFill>
                </a:rPr>
                <a:t>w</a:t>
              </a:r>
              <a:r>
                <a:rPr lang="en-US" sz="5900" baseline="-25000" dirty="0" err="1">
                  <a:solidFill>
                    <a:srgbClr val="FF0000"/>
                  </a:solidFill>
                </a:rPr>
                <a:t>ij</a:t>
              </a:r>
              <a:r>
                <a:rPr lang="en-US" sz="59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281" name="Text Box 39"/>
            <p:cNvSpPr txBox="1">
              <a:spLocks noChangeArrowheads="1"/>
            </p:cNvSpPr>
            <p:nvPr/>
          </p:nvSpPr>
          <p:spPr bwMode="auto">
            <a:xfrm>
              <a:off x="4582" y="3888"/>
              <a:ext cx="255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 err="1"/>
                <a:t>w</a:t>
              </a:r>
              <a:r>
                <a:rPr lang="en-US" sz="5900" baseline="-25000" dirty="0" err="1"/>
                <a:t>ij</a:t>
              </a:r>
              <a:endParaRPr lang="en-US" sz="5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31529" name="Text Box 41"/>
          <p:cNvSpPr txBox="1">
            <a:spLocks noChangeArrowheads="1"/>
          </p:cNvSpPr>
          <p:nvPr/>
        </p:nvSpPr>
        <p:spPr bwMode="auto">
          <a:xfrm>
            <a:off x="12289246" y="4661202"/>
            <a:ext cx="4756170" cy="1241234"/>
          </a:xfrm>
          <a:prstGeom prst="rect">
            <a:avLst/>
          </a:prstGeom>
          <a:solidFill>
            <a:srgbClr val="87D4F7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Blackboard</a:t>
            </a:r>
            <a:endParaRPr lang="fr-FR" sz="68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5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1271" name="Oval 5"/>
          <p:cNvSpPr>
            <a:spLocks noChangeArrowheads="1"/>
          </p:cNvSpPr>
          <p:nvPr/>
        </p:nvSpPr>
        <p:spPr bwMode="auto">
          <a:xfrm>
            <a:off x="2340808" y="2998696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2" name="Line 6"/>
          <p:cNvSpPr>
            <a:spLocks noChangeShapeType="1"/>
          </p:cNvSpPr>
          <p:nvPr/>
        </p:nvSpPr>
        <p:spPr bwMode="auto">
          <a:xfrm>
            <a:off x="1980684" y="2188542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1620560" y="1783465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5221804" y="2284185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>
            <a:off x="5221804" y="3499416"/>
            <a:ext cx="1314454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10263545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7" name="Line 11"/>
          <p:cNvSpPr>
            <a:spLocks noChangeShapeType="1"/>
          </p:cNvSpPr>
          <p:nvPr/>
        </p:nvSpPr>
        <p:spPr bwMode="auto">
          <a:xfrm>
            <a:off x="9543296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8" name="Line 12"/>
          <p:cNvSpPr>
            <a:spLocks noChangeShapeType="1"/>
          </p:cNvSpPr>
          <p:nvPr/>
        </p:nvSpPr>
        <p:spPr bwMode="auto">
          <a:xfrm>
            <a:off x="13864789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9" name="Text Box 13"/>
          <p:cNvSpPr txBox="1">
            <a:spLocks noChangeArrowheads="1"/>
          </p:cNvSpPr>
          <p:nvPr/>
        </p:nvSpPr>
        <p:spPr bwMode="auto">
          <a:xfrm>
            <a:off x="2160746" y="973311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11280" name="Text Box 14"/>
          <p:cNvSpPr txBox="1">
            <a:spLocks noChangeArrowheads="1"/>
          </p:cNvSpPr>
          <p:nvPr/>
        </p:nvSpPr>
        <p:spPr bwMode="auto">
          <a:xfrm>
            <a:off x="2160746" y="3538799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11281" name="Text Box 15"/>
          <p:cNvSpPr txBox="1">
            <a:spLocks noChangeArrowheads="1"/>
          </p:cNvSpPr>
          <p:nvPr/>
        </p:nvSpPr>
        <p:spPr bwMode="auto">
          <a:xfrm>
            <a:off x="2880995" y="3071835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11266" name="Object 16"/>
          <p:cNvGraphicFramePr>
            <a:graphicFrameLocks noChangeAspect="1"/>
          </p:cNvGraphicFramePr>
          <p:nvPr/>
        </p:nvGraphicFramePr>
        <p:xfrm>
          <a:off x="2712189" y="2053516"/>
          <a:ext cx="1069118" cy="1158971"/>
        </p:xfrm>
        <a:graphic>
          <a:graphicData uri="http://schemas.openxmlformats.org/presentationml/2006/ole">
            <p:oleObj spid="_x0000_s888834" name="Equation" r:id="rId4" imgW="203040" imgH="241200" progId="Equation.3">
              <p:embed/>
            </p:oleObj>
          </a:graphicData>
        </a:graphic>
      </p:graphicFrame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1440498" y="2593619"/>
            <a:ext cx="900311" cy="54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1080373" y="3133721"/>
            <a:ext cx="126043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 flipV="1">
            <a:off x="900311" y="3268747"/>
            <a:ext cx="1440498" cy="270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225078" y="3341886"/>
            <a:ext cx="75507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/>
              <a:t>k</a:t>
            </a:r>
          </a:p>
        </p:txBody>
      </p:sp>
      <p:sp>
        <p:nvSpPr>
          <p:cNvPr id="11286" name="Line 21"/>
          <p:cNvSpPr>
            <a:spLocks noChangeShapeType="1"/>
          </p:cNvSpPr>
          <p:nvPr/>
        </p:nvSpPr>
        <p:spPr bwMode="auto">
          <a:xfrm>
            <a:off x="12244229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13324602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88" name="Line 23"/>
          <p:cNvSpPr>
            <a:spLocks noChangeShapeType="1"/>
          </p:cNvSpPr>
          <p:nvPr/>
        </p:nvSpPr>
        <p:spPr bwMode="auto">
          <a:xfrm>
            <a:off x="10803732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89" name="Line 24"/>
          <p:cNvSpPr>
            <a:spLocks noChangeShapeType="1"/>
          </p:cNvSpPr>
          <p:nvPr/>
        </p:nvSpPr>
        <p:spPr bwMode="auto">
          <a:xfrm>
            <a:off x="11523980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90" name="Line 25"/>
          <p:cNvSpPr>
            <a:spLocks noChangeShapeType="1"/>
          </p:cNvSpPr>
          <p:nvPr/>
        </p:nvSpPr>
        <p:spPr bwMode="auto">
          <a:xfrm>
            <a:off x="12964478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91" name="Line 26"/>
          <p:cNvSpPr>
            <a:spLocks noChangeShapeType="1"/>
          </p:cNvSpPr>
          <p:nvPr/>
        </p:nvSpPr>
        <p:spPr bwMode="auto">
          <a:xfrm>
            <a:off x="14404975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>
            <a:off x="17285970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93" name="Line 28"/>
          <p:cNvSpPr>
            <a:spLocks noChangeShapeType="1"/>
          </p:cNvSpPr>
          <p:nvPr/>
        </p:nvSpPr>
        <p:spPr bwMode="auto">
          <a:xfrm>
            <a:off x="5942052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267" name="Object 29"/>
          <p:cNvGraphicFramePr>
            <a:graphicFrameLocks noChangeAspect="1"/>
          </p:cNvGraphicFramePr>
          <p:nvPr/>
        </p:nvGraphicFramePr>
        <p:xfrm>
          <a:off x="2126986" y="5308200"/>
          <a:ext cx="7487586" cy="1749708"/>
        </p:xfrm>
        <a:graphic>
          <a:graphicData uri="http://schemas.openxmlformats.org/presentationml/2006/ole">
            <p:oleObj spid="_x0000_s888835" name="Equation" r:id="rId5" imgW="1257120" imgH="393480" progId="Equation.3">
              <p:embed/>
            </p:oleObj>
          </a:graphicData>
        </a:graphic>
      </p:graphicFrame>
      <p:sp>
        <p:nvSpPr>
          <p:cNvPr id="11294" name="Line 33"/>
          <p:cNvSpPr>
            <a:spLocks noChangeShapeType="1"/>
          </p:cNvSpPr>
          <p:nvPr/>
        </p:nvSpPr>
        <p:spPr bwMode="auto">
          <a:xfrm>
            <a:off x="12844437" y="5437598"/>
            <a:ext cx="680860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95" name="Line 36"/>
          <p:cNvSpPr>
            <a:spLocks noChangeShapeType="1"/>
          </p:cNvSpPr>
          <p:nvPr/>
        </p:nvSpPr>
        <p:spPr bwMode="auto">
          <a:xfrm>
            <a:off x="12844437" y="4672453"/>
            <a:ext cx="68086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96" name="Line 37"/>
          <p:cNvSpPr>
            <a:spLocks noChangeShapeType="1"/>
          </p:cNvSpPr>
          <p:nvPr/>
        </p:nvSpPr>
        <p:spPr bwMode="auto">
          <a:xfrm>
            <a:off x="12675629" y="3907307"/>
            <a:ext cx="680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97" name="Line 38"/>
          <p:cNvSpPr>
            <a:spLocks noChangeShapeType="1"/>
          </p:cNvSpPr>
          <p:nvPr/>
        </p:nvSpPr>
        <p:spPr bwMode="auto">
          <a:xfrm>
            <a:off x="12844436" y="3907307"/>
            <a:ext cx="0" cy="7783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98" name="Line 39"/>
          <p:cNvSpPr>
            <a:spLocks noChangeShapeType="1"/>
          </p:cNvSpPr>
          <p:nvPr/>
        </p:nvSpPr>
        <p:spPr bwMode="auto">
          <a:xfrm>
            <a:off x="14378717" y="3907307"/>
            <a:ext cx="0" cy="7783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99" name="Line 40"/>
          <p:cNvSpPr>
            <a:spLocks noChangeShapeType="1"/>
          </p:cNvSpPr>
          <p:nvPr/>
        </p:nvSpPr>
        <p:spPr bwMode="auto">
          <a:xfrm>
            <a:off x="16078053" y="3907307"/>
            <a:ext cx="0" cy="7783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300" name="Line 41"/>
          <p:cNvSpPr>
            <a:spLocks noChangeShapeType="1"/>
          </p:cNvSpPr>
          <p:nvPr/>
        </p:nvSpPr>
        <p:spPr bwMode="auto">
          <a:xfrm>
            <a:off x="17781141" y="3780720"/>
            <a:ext cx="0" cy="77836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301" name="Line 42"/>
          <p:cNvSpPr>
            <a:spLocks noChangeShapeType="1"/>
          </p:cNvSpPr>
          <p:nvPr/>
        </p:nvSpPr>
        <p:spPr bwMode="auto">
          <a:xfrm>
            <a:off x="19480480" y="3780720"/>
            <a:ext cx="0" cy="77836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302" name="Text Box 43"/>
          <p:cNvSpPr txBox="1">
            <a:spLocks noChangeArrowheads="1"/>
          </p:cNvSpPr>
          <p:nvPr/>
        </p:nvSpPr>
        <p:spPr bwMode="auto">
          <a:xfrm>
            <a:off x="9873410" y="3853859"/>
            <a:ext cx="144049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11303" name="Text Box 44"/>
          <p:cNvSpPr txBox="1">
            <a:spLocks noChangeArrowheads="1"/>
          </p:cNvSpPr>
          <p:nvPr/>
        </p:nvSpPr>
        <p:spPr bwMode="auto">
          <a:xfrm>
            <a:off x="9783379" y="4500857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11304" name="Text Box 45"/>
          <p:cNvSpPr txBox="1">
            <a:spLocks noChangeArrowheads="1"/>
          </p:cNvSpPr>
          <p:nvPr/>
        </p:nvSpPr>
        <p:spPr bwMode="auto">
          <a:xfrm>
            <a:off x="12799421" y="3724460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on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1305" name="Text Box 46"/>
          <p:cNvSpPr txBox="1">
            <a:spLocks noChangeArrowheads="1"/>
          </p:cNvSpPr>
          <p:nvPr/>
        </p:nvSpPr>
        <p:spPr bwMode="auto">
          <a:xfrm>
            <a:off x="14378719" y="3780721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off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1306" name="Text Box 47"/>
          <p:cNvSpPr txBox="1">
            <a:spLocks noChangeArrowheads="1"/>
          </p:cNvSpPr>
          <p:nvPr/>
        </p:nvSpPr>
        <p:spPr bwMode="auto">
          <a:xfrm>
            <a:off x="16164334" y="3752590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on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1307" name="Text Box 48"/>
          <p:cNvSpPr txBox="1">
            <a:spLocks noChangeArrowheads="1"/>
          </p:cNvSpPr>
          <p:nvPr/>
        </p:nvSpPr>
        <p:spPr bwMode="auto">
          <a:xfrm>
            <a:off x="17893681" y="3780721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off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1308" name="Text Box 49"/>
          <p:cNvSpPr txBox="1">
            <a:spLocks noChangeArrowheads="1"/>
          </p:cNvSpPr>
          <p:nvPr/>
        </p:nvSpPr>
        <p:spPr bwMode="auto">
          <a:xfrm>
            <a:off x="12844436" y="4517736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on</a:t>
            </a:r>
            <a:endParaRPr lang="fr-FR" sz="5900" dirty="0">
              <a:solidFill>
                <a:srgbClr val="009900"/>
              </a:solidFill>
            </a:endParaRPr>
          </a:p>
        </p:txBody>
      </p:sp>
      <p:sp>
        <p:nvSpPr>
          <p:cNvPr id="11309" name="Text Box 50"/>
          <p:cNvSpPr txBox="1">
            <a:spLocks noChangeArrowheads="1"/>
          </p:cNvSpPr>
          <p:nvPr/>
        </p:nvSpPr>
        <p:spPr bwMode="auto">
          <a:xfrm>
            <a:off x="16250614" y="4517736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off</a:t>
            </a:r>
            <a:endParaRPr lang="fr-FR" sz="5900" dirty="0">
              <a:solidFill>
                <a:srgbClr val="009900"/>
              </a:solidFill>
            </a:endParaRPr>
          </a:p>
        </p:txBody>
      </p:sp>
      <p:sp>
        <p:nvSpPr>
          <p:cNvPr id="11310" name="Text Box 51"/>
          <p:cNvSpPr txBox="1">
            <a:spLocks noChangeArrowheads="1"/>
          </p:cNvSpPr>
          <p:nvPr/>
        </p:nvSpPr>
        <p:spPr bwMode="auto">
          <a:xfrm>
            <a:off x="14547524" y="4545866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on</a:t>
            </a:r>
            <a:endParaRPr lang="fr-FR" sz="5900" dirty="0">
              <a:solidFill>
                <a:srgbClr val="009900"/>
              </a:solidFill>
            </a:endParaRPr>
          </a:p>
        </p:txBody>
      </p:sp>
      <p:sp>
        <p:nvSpPr>
          <p:cNvPr id="11311" name="Text Box 52"/>
          <p:cNvSpPr txBox="1">
            <a:spLocks noChangeArrowheads="1"/>
          </p:cNvSpPr>
          <p:nvPr/>
        </p:nvSpPr>
        <p:spPr bwMode="auto">
          <a:xfrm>
            <a:off x="17893681" y="4545866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off</a:t>
            </a:r>
            <a:endParaRPr lang="fr-FR" sz="5900" dirty="0">
              <a:solidFill>
                <a:srgbClr val="009900"/>
              </a:solidFill>
            </a:endParaRP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968229" y="5640138"/>
            <a:ext cx="5754487" cy="1054888"/>
            <a:chOff x="3457" y="2005"/>
            <a:chExt cx="1534" cy="375"/>
          </a:xfrm>
        </p:grpSpPr>
        <p:sp>
          <p:nvSpPr>
            <p:cNvPr id="11313" name="Text Box 57"/>
            <p:cNvSpPr txBox="1">
              <a:spLocks noChangeArrowheads="1"/>
            </p:cNvSpPr>
            <p:nvPr/>
          </p:nvSpPr>
          <p:spPr bwMode="auto">
            <a:xfrm>
              <a:off x="3457" y="2005"/>
              <a:ext cx="167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+</a:t>
              </a:r>
              <a:endParaRPr lang="fr-FR" sz="5900" b="1" dirty="0"/>
            </a:p>
          </p:txBody>
        </p:sp>
        <p:sp>
          <p:nvSpPr>
            <p:cNvPr id="11314" name="Text Box 58"/>
            <p:cNvSpPr txBox="1">
              <a:spLocks noChangeArrowheads="1"/>
            </p:cNvSpPr>
            <p:nvPr/>
          </p:nvSpPr>
          <p:spPr bwMode="auto">
            <a:xfrm>
              <a:off x="3951" y="2024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  <p:sp>
          <p:nvSpPr>
            <p:cNvPr id="11315" name="Text Box 59"/>
            <p:cNvSpPr txBox="1">
              <a:spLocks noChangeArrowheads="1"/>
            </p:cNvSpPr>
            <p:nvPr/>
          </p:nvSpPr>
          <p:spPr bwMode="auto">
            <a:xfrm>
              <a:off x="4376" y="2024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  <p:sp>
          <p:nvSpPr>
            <p:cNvPr id="11316" name="Text Box 60"/>
            <p:cNvSpPr txBox="1">
              <a:spLocks noChangeArrowheads="1"/>
            </p:cNvSpPr>
            <p:nvPr/>
          </p:nvSpPr>
          <p:spPr bwMode="auto">
            <a:xfrm>
              <a:off x="4829" y="2024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360126" y="0"/>
            <a:ext cx="13492536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6.2 Rate-based </a:t>
            </a:r>
            <a:r>
              <a:rPr lang="en-US" sz="6800" dirty="0" err="1">
                <a:solidFill>
                  <a:srgbClr val="FF0000"/>
                </a:solidFill>
              </a:rPr>
              <a:t>Hebbian</a:t>
            </a:r>
            <a:r>
              <a:rPr lang="en-US" sz="6800" dirty="0">
                <a:solidFill>
                  <a:srgbClr val="FF0000"/>
                </a:solidFill>
              </a:rPr>
              <a:t> Learning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69078" y="230669"/>
            <a:ext cx="915801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err="1"/>
              <a:t>Hebbian</a:t>
            </a:r>
            <a:r>
              <a:rPr lang="en-US" sz="7600" b="1" dirty="0"/>
              <a:t> Learning</a:t>
            </a:r>
            <a:endParaRPr lang="en-US" sz="3800" dirty="0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8391649" y="288617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9610819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9100643" y="479903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10634924" y="824500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13695981" y="54375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12165453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3493411" y="67119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25" name="Freeform 17"/>
          <p:cNvSpPr>
            <a:spLocks/>
          </p:cNvSpPr>
          <p:nvPr/>
        </p:nvSpPr>
        <p:spPr bwMode="auto">
          <a:xfrm>
            <a:off x="7513846" y="3268748"/>
            <a:ext cx="1076621" cy="3316570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26" name="Freeform 18"/>
          <p:cNvSpPr>
            <a:spLocks/>
          </p:cNvSpPr>
          <p:nvPr/>
        </p:nvSpPr>
        <p:spPr bwMode="auto">
          <a:xfrm>
            <a:off x="10124749" y="6714717"/>
            <a:ext cx="847793" cy="1656877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27" name="Freeform 19"/>
          <p:cNvSpPr>
            <a:spLocks/>
          </p:cNvSpPr>
          <p:nvPr/>
        </p:nvSpPr>
        <p:spPr bwMode="auto">
          <a:xfrm>
            <a:off x="11824085" y="3651321"/>
            <a:ext cx="341369" cy="1021133"/>
          </a:xfrm>
          <a:custGeom>
            <a:avLst/>
            <a:gdLst>
              <a:gd name="T0" fmla="*/ 0 w 91"/>
              <a:gd name="T1" fmla="*/ 0 h 363"/>
              <a:gd name="T2" fmla="*/ 2147483647 w 91"/>
              <a:gd name="T3" fmla="*/ 2147483647 h 363"/>
              <a:gd name="T4" fmla="*/ 2147483647 w 91"/>
              <a:gd name="T5" fmla="*/ 2147483647 h 363"/>
              <a:gd name="T6" fmla="*/ 2147483647 w 91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363"/>
              <a:gd name="T14" fmla="*/ 91 w 9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363">
                <a:moveTo>
                  <a:pt x="0" y="0"/>
                </a:moveTo>
                <a:cubicBezTo>
                  <a:pt x="15" y="26"/>
                  <a:pt x="31" y="53"/>
                  <a:pt x="46" y="91"/>
                </a:cubicBezTo>
                <a:cubicBezTo>
                  <a:pt x="61" y="129"/>
                  <a:pt x="91" y="182"/>
                  <a:pt x="91" y="227"/>
                </a:cubicBezTo>
                <a:cubicBezTo>
                  <a:pt x="91" y="272"/>
                  <a:pt x="68" y="317"/>
                  <a:pt x="46" y="363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28" name="Freeform 20"/>
          <p:cNvSpPr>
            <a:spLocks/>
          </p:cNvSpPr>
          <p:nvPr/>
        </p:nvSpPr>
        <p:spPr bwMode="auto">
          <a:xfrm>
            <a:off x="14206159" y="5820172"/>
            <a:ext cx="964082" cy="2298249"/>
          </a:xfrm>
          <a:custGeom>
            <a:avLst/>
            <a:gdLst>
              <a:gd name="T0" fmla="*/ 0 w 257"/>
              <a:gd name="T1" fmla="*/ 0 h 817"/>
              <a:gd name="T2" fmla="*/ 2147483647 w 257"/>
              <a:gd name="T3" fmla="*/ 2147483647 h 817"/>
              <a:gd name="T4" fmla="*/ 2147483647 w 257"/>
              <a:gd name="T5" fmla="*/ 2147483647 h 817"/>
              <a:gd name="T6" fmla="*/ 0 60000 65536"/>
              <a:gd name="T7" fmla="*/ 0 60000 65536"/>
              <a:gd name="T8" fmla="*/ 0 60000 65536"/>
              <a:gd name="T9" fmla="*/ 0 w 257"/>
              <a:gd name="T10" fmla="*/ 0 h 817"/>
              <a:gd name="T11" fmla="*/ 257 w 257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817">
                <a:moveTo>
                  <a:pt x="0" y="0"/>
                </a:moveTo>
                <a:cubicBezTo>
                  <a:pt x="98" y="91"/>
                  <a:pt x="197" y="182"/>
                  <a:pt x="227" y="318"/>
                </a:cubicBezTo>
                <a:cubicBezTo>
                  <a:pt x="257" y="454"/>
                  <a:pt x="219" y="635"/>
                  <a:pt x="182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9442012" y="3651320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9952190" y="3651321"/>
            <a:ext cx="1192912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11996645" y="5055026"/>
            <a:ext cx="337617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 flipH="1">
            <a:off x="8763028" y="3651321"/>
            <a:ext cx="2892250" cy="293399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V="1">
            <a:off x="8763027" y="6458730"/>
            <a:ext cx="2209514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4" name="Freeform 26"/>
          <p:cNvSpPr>
            <a:spLocks/>
          </p:cNvSpPr>
          <p:nvPr/>
        </p:nvSpPr>
        <p:spPr bwMode="auto">
          <a:xfrm>
            <a:off x="8763028" y="5288507"/>
            <a:ext cx="4932955" cy="1296810"/>
          </a:xfrm>
          <a:custGeom>
            <a:avLst/>
            <a:gdLst>
              <a:gd name="T0" fmla="*/ 0 w 1315"/>
              <a:gd name="T1" fmla="*/ 2147483647 h 461"/>
              <a:gd name="T2" fmla="*/ 2147483647 w 1315"/>
              <a:gd name="T3" fmla="*/ 2147483647 h 461"/>
              <a:gd name="T4" fmla="*/ 2147483647 w 1315"/>
              <a:gd name="T5" fmla="*/ 2147483647 h 461"/>
              <a:gd name="T6" fmla="*/ 0 60000 65536"/>
              <a:gd name="T7" fmla="*/ 0 60000 65536"/>
              <a:gd name="T8" fmla="*/ 0 60000 65536"/>
              <a:gd name="T9" fmla="*/ 0 w 1315"/>
              <a:gd name="T10" fmla="*/ 0 h 461"/>
              <a:gd name="T11" fmla="*/ 1315 w 131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461">
                <a:moveTo>
                  <a:pt x="0" y="461"/>
                </a:moveTo>
                <a:cubicBezTo>
                  <a:pt x="208" y="283"/>
                  <a:pt x="416" y="106"/>
                  <a:pt x="635" y="53"/>
                </a:cubicBezTo>
                <a:cubicBezTo>
                  <a:pt x="854" y="0"/>
                  <a:pt x="1084" y="72"/>
                  <a:pt x="1315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9952190" y="3524735"/>
            <a:ext cx="2044455" cy="1274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12165453" y="5055026"/>
            <a:ext cx="1361719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V="1">
            <a:off x="12675629" y="6970703"/>
            <a:ext cx="851543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13864790" y="7097289"/>
            <a:ext cx="851545" cy="102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 flipV="1">
            <a:off x="11145101" y="7735848"/>
            <a:ext cx="1020352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8590467" y="6841303"/>
            <a:ext cx="2044457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1" name="Freeform 33"/>
          <p:cNvSpPr>
            <a:spLocks/>
          </p:cNvSpPr>
          <p:nvPr/>
        </p:nvSpPr>
        <p:spPr bwMode="auto">
          <a:xfrm>
            <a:off x="11824085" y="3651320"/>
            <a:ext cx="1361722" cy="3828542"/>
          </a:xfrm>
          <a:custGeom>
            <a:avLst/>
            <a:gdLst>
              <a:gd name="T0" fmla="*/ 0 w 469"/>
              <a:gd name="T1" fmla="*/ 0 h 1361"/>
              <a:gd name="T2" fmla="*/ 2147483647 w 469"/>
              <a:gd name="T3" fmla="*/ 2147483647 h 1361"/>
              <a:gd name="T4" fmla="*/ 2147483647 w 469"/>
              <a:gd name="T5" fmla="*/ 2147483647 h 1361"/>
              <a:gd name="T6" fmla="*/ 2147483647 w 469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1361"/>
              <a:gd name="T14" fmla="*/ 469 w 469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1361">
                <a:moveTo>
                  <a:pt x="0" y="0"/>
                </a:moveTo>
                <a:cubicBezTo>
                  <a:pt x="7" y="0"/>
                  <a:pt x="15" y="0"/>
                  <a:pt x="91" y="91"/>
                </a:cubicBezTo>
                <a:cubicBezTo>
                  <a:pt x="167" y="182"/>
                  <a:pt x="439" y="332"/>
                  <a:pt x="454" y="544"/>
                </a:cubicBezTo>
                <a:cubicBezTo>
                  <a:pt x="469" y="756"/>
                  <a:pt x="325" y="1058"/>
                  <a:pt x="182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9610819" y="5055025"/>
            <a:ext cx="3916353" cy="1786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 flipV="1">
            <a:off x="11145101" y="8245008"/>
            <a:ext cx="3402424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4" name="Line 36"/>
          <p:cNvSpPr>
            <a:spLocks noChangeShapeType="1"/>
          </p:cNvSpPr>
          <p:nvPr/>
        </p:nvSpPr>
        <p:spPr bwMode="auto">
          <a:xfrm>
            <a:off x="8763027" y="3268747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>
            <a:off x="8763028" y="3268748"/>
            <a:ext cx="847793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6" name="Freeform 38"/>
          <p:cNvSpPr>
            <a:spLocks/>
          </p:cNvSpPr>
          <p:nvPr/>
        </p:nvSpPr>
        <p:spPr bwMode="auto">
          <a:xfrm>
            <a:off x="8931837" y="2843980"/>
            <a:ext cx="2723441" cy="424767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flipH="1">
            <a:off x="8763027" y="5181612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8" name="Freeform 40"/>
          <p:cNvSpPr>
            <a:spLocks/>
          </p:cNvSpPr>
          <p:nvPr/>
        </p:nvSpPr>
        <p:spPr bwMode="auto">
          <a:xfrm>
            <a:off x="11996645" y="3651320"/>
            <a:ext cx="3402426" cy="4467100"/>
          </a:xfrm>
          <a:custGeom>
            <a:avLst/>
            <a:gdLst>
              <a:gd name="T0" fmla="*/ 0 w 793"/>
              <a:gd name="T1" fmla="*/ 0 h 1542"/>
              <a:gd name="T2" fmla="*/ 2147483647 w 793"/>
              <a:gd name="T3" fmla="*/ 2147483647 h 1542"/>
              <a:gd name="T4" fmla="*/ 2147483647 w 793"/>
              <a:gd name="T5" fmla="*/ 2147483647 h 1542"/>
              <a:gd name="T6" fmla="*/ 0 60000 65536"/>
              <a:gd name="T7" fmla="*/ 0 60000 65536"/>
              <a:gd name="T8" fmla="*/ 0 60000 65536"/>
              <a:gd name="T9" fmla="*/ 0 w 793"/>
              <a:gd name="T10" fmla="*/ 0 h 1542"/>
              <a:gd name="T11" fmla="*/ 793 w 793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3" h="1542">
                <a:moveTo>
                  <a:pt x="0" y="0"/>
                </a:moveTo>
                <a:cubicBezTo>
                  <a:pt x="283" y="75"/>
                  <a:pt x="567" y="151"/>
                  <a:pt x="680" y="408"/>
                </a:cubicBezTo>
                <a:cubicBezTo>
                  <a:pt x="793" y="665"/>
                  <a:pt x="736" y="1103"/>
                  <a:pt x="680" y="1542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49" name="Oval 41"/>
          <p:cNvSpPr>
            <a:spLocks noChangeArrowheads="1"/>
          </p:cNvSpPr>
          <p:nvPr/>
        </p:nvSpPr>
        <p:spPr bwMode="auto">
          <a:xfrm>
            <a:off x="8421660" y="288617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50" name="Oval 42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52" name="Oval 44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53" name="Oval 45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54" name="Oval 46"/>
          <p:cNvSpPr>
            <a:spLocks noChangeArrowheads="1"/>
          </p:cNvSpPr>
          <p:nvPr/>
        </p:nvSpPr>
        <p:spPr bwMode="auto">
          <a:xfrm>
            <a:off x="11824084" y="464994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3055" name="Freeform 47"/>
          <p:cNvSpPr>
            <a:spLocks/>
          </p:cNvSpPr>
          <p:nvPr/>
        </p:nvSpPr>
        <p:spPr bwMode="auto">
          <a:xfrm>
            <a:off x="8590467" y="6841302"/>
            <a:ext cx="6125867" cy="2554236"/>
          </a:xfrm>
          <a:custGeom>
            <a:avLst/>
            <a:gdLst>
              <a:gd name="T0" fmla="*/ 0 w 1633"/>
              <a:gd name="T1" fmla="*/ 0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0 60000 65536"/>
              <a:gd name="T7" fmla="*/ 0 60000 65536"/>
              <a:gd name="T8" fmla="*/ 0 60000 65536"/>
              <a:gd name="T9" fmla="*/ 0 w 1633"/>
              <a:gd name="T10" fmla="*/ 0 h 862"/>
              <a:gd name="T11" fmla="*/ 1633 w 163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862">
                <a:moveTo>
                  <a:pt x="0" y="0"/>
                </a:moveTo>
                <a:cubicBezTo>
                  <a:pt x="68" y="340"/>
                  <a:pt x="137" y="680"/>
                  <a:pt x="409" y="771"/>
                </a:cubicBezTo>
                <a:cubicBezTo>
                  <a:pt x="681" y="862"/>
                  <a:pt x="1157" y="703"/>
                  <a:pt x="1633" y="54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 flipH="1">
            <a:off x="11313909" y="5055026"/>
            <a:ext cx="682736" cy="127711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57" name="Freeform 49"/>
          <p:cNvSpPr>
            <a:spLocks/>
          </p:cNvSpPr>
          <p:nvPr/>
        </p:nvSpPr>
        <p:spPr bwMode="auto">
          <a:xfrm>
            <a:off x="12165454" y="5055026"/>
            <a:ext cx="2723441" cy="3063395"/>
          </a:xfrm>
          <a:custGeom>
            <a:avLst/>
            <a:gdLst>
              <a:gd name="T0" fmla="*/ 0 w 726"/>
              <a:gd name="T1" fmla="*/ 0 h 1089"/>
              <a:gd name="T2" fmla="*/ 2147483647 w 726"/>
              <a:gd name="T3" fmla="*/ 2147483647 h 1089"/>
              <a:gd name="T4" fmla="*/ 2147483647 w 726"/>
              <a:gd name="T5" fmla="*/ 2147483647 h 1089"/>
              <a:gd name="T6" fmla="*/ 0 60000 65536"/>
              <a:gd name="T7" fmla="*/ 0 60000 65536"/>
              <a:gd name="T8" fmla="*/ 0 60000 65536"/>
              <a:gd name="T9" fmla="*/ 0 w 726"/>
              <a:gd name="T10" fmla="*/ 0 h 1089"/>
              <a:gd name="T11" fmla="*/ 726 w 726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089">
                <a:moveTo>
                  <a:pt x="0" y="0"/>
                </a:moveTo>
                <a:cubicBezTo>
                  <a:pt x="211" y="158"/>
                  <a:pt x="423" y="317"/>
                  <a:pt x="544" y="499"/>
                </a:cubicBezTo>
                <a:cubicBezTo>
                  <a:pt x="665" y="681"/>
                  <a:pt x="695" y="885"/>
                  <a:pt x="726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3058" name="Line 50"/>
          <p:cNvSpPr>
            <a:spLocks noChangeShapeType="1"/>
          </p:cNvSpPr>
          <p:nvPr/>
        </p:nvSpPr>
        <p:spPr bwMode="auto">
          <a:xfrm flipH="1">
            <a:off x="11145102" y="3651320"/>
            <a:ext cx="678983" cy="268082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80723" name="Text Box 51"/>
          <p:cNvSpPr txBox="1">
            <a:spLocks noChangeArrowheads="1"/>
          </p:cNvSpPr>
          <p:nvPr/>
        </p:nvSpPr>
        <p:spPr bwMode="auto">
          <a:xfrm>
            <a:off x="4629099" y="9851251"/>
            <a:ext cx="4682432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/>
              <a:t>item </a:t>
            </a:r>
            <a:r>
              <a:rPr lang="fr-CH" sz="5900" dirty="0" err="1"/>
              <a:t>recalled</a:t>
            </a:r>
            <a:endParaRPr lang="fr-FR" sz="5900" dirty="0"/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1399236" y="2703328"/>
            <a:ext cx="3967492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Recall</a:t>
            </a:r>
            <a:r>
              <a:rPr lang="fr-CH" sz="5900" dirty="0"/>
              <a:t>:</a:t>
            </a:r>
          </a:p>
          <a:p>
            <a:r>
              <a:rPr lang="fr-CH" sz="5900" dirty="0"/>
              <a:t>Partial info</a:t>
            </a:r>
            <a:endParaRPr lang="fr-FR" sz="5900" dirty="0"/>
          </a:p>
        </p:txBody>
      </p:sp>
      <p:sp>
        <p:nvSpPr>
          <p:cNvPr id="1180725" name="Oval 53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80726" name="Oval 54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80727" name="Oval 55"/>
          <p:cNvSpPr>
            <a:spLocks noChangeArrowheads="1"/>
          </p:cNvSpPr>
          <p:nvPr/>
        </p:nvSpPr>
        <p:spPr bwMode="auto">
          <a:xfrm>
            <a:off x="8252850" y="6436225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723" grpId="0"/>
      <p:bldP spid="1180725" grpId="0" animBg="1"/>
      <p:bldP spid="1180726" grpId="0" animBg="1"/>
      <p:bldP spid="11807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2298" name="Oval 5"/>
          <p:cNvSpPr>
            <a:spLocks noChangeArrowheads="1"/>
          </p:cNvSpPr>
          <p:nvPr/>
        </p:nvSpPr>
        <p:spPr bwMode="auto">
          <a:xfrm>
            <a:off x="2340808" y="2998696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299" name="Line 6"/>
          <p:cNvSpPr>
            <a:spLocks noChangeShapeType="1"/>
          </p:cNvSpPr>
          <p:nvPr/>
        </p:nvSpPr>
        <p:spPr bwMode="auto">
          <a:xfrm>
            <a:off x="1980684" y="2188542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0" name="Oval 7"/>
          <p:cNvSpPr>
            <a:spLocks noChangeArrowheads="1"/>
          </p:cNvSpPr>
          <p:nvPr/>
        </p:nvSpPr>
        <p:spPr bwMode="auto">
          <a:xfrm>
            <a:off x="1620560" y="1783465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1" name="Line 8"/>
          <p:cNvSpPr>
            <a:spLocks noChangeShapeType="1"/>
          </p:cNvSpPr>
          <p:nvPr/>
        </p:nvSpPr>
        <p:spPr bwMode="auto">
          <a:xfrm>
            <a:off x="5221804" y="2284185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2" name="Line 9"/>
          <p:cNvSpPr>
            <a:spLocks noChangeShapeType="1"/>
          </p:cNvSpPr>
          <p:nvPr/>
        </p:nvSpPr>
        <p:spPr bwMode="auto">
          <a:xfrm>
            <a:off x="5221804" y="3499416"/>
            <a:ext cx="1314454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3" name="Line 10"/>
          <p:cNvSpPr>
            <a:spLocks noChangeShapeType="1"/>
          </p:cNvSpPr>
          <p:nvPr/>
        </p:nvSpPr>
        <p:spPr bwMode="auto">
          <a:xfrm>
            <a:off x="10263545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4" name="Line 11"/>
          <p:cNvSpPr>
            <a:spLocks noChangeShapeType="1"/>
          </p:cNvSpPr>
          <p:nvPr/>
        </p:nvSpPr>
        <p:spPr bwMode="auto">
          <a:xfrm>
            <a:off x="9543296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5" name="Line 12"/>
          <p:cNvSpPr>
            <a:spLocks noChangeShapeType="1"/>
          </p:cNvSpPr>
          <p:nvPr/>
        </p:nvSpPr>
        <p:spPr bwMode="auto">
          <a:xfrm>
            <a:off x="13864789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6" name="Text Box 13"/>
          <p:cNvSpPr txBox="1">
            <a:spLocks noChangeArrowheads="1"/>
          </p:cNvSpPr>
          <p:nvPr/>
        </p:nvSpPr>
        <p:spPr bwMode="auto">
          <a:xfrm>
            <a:off x="2160746" y="973311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12307" name="Text Box 14"/>
          <p:cNvSpPr txBox="1">
            <a:spLocks noChangeArrowheads="1"/>
          </p:cNvSpPr>
          <p:nvPr/>
        </p:nvSpPr>
        <p:spPr bwMode="auto">
          <a:xfrm>
            <a:off x="2160746" y="3538799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12308" name="Text Box 15"/>
          <p:cNvSpPr txBox="1">
            <a:spLocks noChangeArrowheads="1"/>
          </p:cNvSpPr>
          <p:nvPr/>
        </p:nvSpPr>
        <p:spPr bwMode="auto">
          <a:xfrm>
            <a:off x="2880995" y="3071835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12290" name="Object 16"/>
          <p:cNvGraphicFramePr>
            <a:graphicFrameLocks noChangeAspect="1"/>
          </p:cNvGraphicFramePr>
          <p:nvPr/>
        </p:nvGraphicFramePr>
        <p:xfrm>
          <a:off x="2712189" y="2053516"/>
          <a:ext cx="1069118" cy="1158971"/>
        </p:xfrm>
        <a:graphic>
          <a:graphicData uri="http://schemas.openxmlformats.org/presentationml/2006/ole">
            <p:oleObj spid="_x0000_s889858" name="Equation" r:id="rId4" imgW="203040" imgH="241200" progId="Equation.3">
              <p:embed/>
            </p:oleObj>
          </a:graphicData>
        </a:graphic>
      </p:graphicFrame>
      <p:sp>
        <p:nvSpPr>
          <p:cNvPr id="12309" name="Line 17"/>
          <p:cNvSpPr>
            <a:spLocks noChangeShapeType="1"/>
          </p:cNvSpPr>
          <p:nvPr/>
        </p:nvSpPr>
        <p:spPr bwMode="auto">
          <a:xfrm>
            <a:off x="1440498" y="2593619"/>
            <a:ext cx="900311" cy="54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0" name="Line 18"/>
          <p:cNvSpPr>
            <a:spLocks noChangeShapeType="1"/>
          </p:cNvSpPr>
          <p:nvPr/>
        </p:nvSpPr>
        <p:spPr bwMode="auto">
          <a:xfrm>
            <a:off x="1080373" y="3133721"/>
            <a:ext cx="126043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1" name="Line 19"/>
          <p:cNvSpPr>
            <a:spLocks noChangeShapeType="1"/>
          </p:cNvSpPr>
          <p:nvPr/>
        </p:nvSpPr>
        <p:spPr bwMode="auto">
          <a:xfrm flipV="1">
            <a:off x="900311" y="3268747"/>
            <a:ext cx="1440498" cy="270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2" name="Text Box 20"/>
          <p:cNvSpPr txBox="1">
            <a:spLocks noChangeArrowheads="1"/>
          </p:cNvSpPr>
          <p:nvPr/>
        </p:nvSpPr>
        <p:spPr bwMode="auto">
          <a:xfrm>
            <a:off x="225078" y="3341886"/>
            <a:ext cx="75507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/>
              <a:t>k</a:t>
            </a:r>
          </a:p>
        </p:txBody>
      </p:sp>
      <p:sp>
        <p:nvSpPr>
          <p:cNvPr id="12313" name="Line 21"/>
          <p:cNvSpPr>
            <a:spLocks noChangeShapeType="1"/>
          </p:cNvSpPr>
          <p:nvPr/>
        </p:nvSpPr>
        <p:spPr bwMode="auto">
          <a:xfrm>
            <a:off x="12244229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4" name="Line 22"/>
          <p:cNvSpPr>
            <a:spLocks noChangeShapeType="1"/>
          </p:cNvSpPr>
          <p:nvPr/>
        </p:nvSpPr>
        <p:spPr bwMode="auto">
          <a:xfrm>
            <a:off x="13324602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5" name="Line 23"/>
          <p:cNvSpPr>
            <a:spLocks noChangeShapeType="1"/>
          </p:cNvSpPr>
          <p:nvPr/>
        </p:nvSpPr>
        <p:spPr bwMode="auto">
          <a:xfrm>
            <a:off x="10803732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6" name="Line 24"/>
          <p:cNvSpPr>
            <a:spLocks noChangeShapeType="1"/>
          </p:cNvSpPr>
          <p:nvPr/>
        </p:nvSpPr>
        <p:spPr bwMode="auto">
          <a:xfrm>
            <a:off x="11523980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7" name="Line 25"/>
          <p:cNvSpPr>
            <a:spLocks noChangeShapeType="1"/>
          </p:cNvSpPr>
          <p:nvPr/>
        </p:nvSpPr>
        <p:spPr bwMode="auto">
          <a:xfrm>
            <a:off x="12964478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8" name="Line 26"/>
          <p:cNvSpPr>
            <a:spLocks noChangeShapeType="1"/>
          </p:cNvSpPr>
          <p:nvPr/>
        </p:nvSpPr>
        <p:spPr bwMode="auto">
          <a:xfrm>
            <a:off x="14404975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9" name="Line 27"/>
          <p:cNvSpPr>
            <a:spLocks noChangeShapeType="1"/>
          </p:cNvSpPr>
          <p:nvPr/>
        </p:nvSpPr>
        <p:spPr bwMode="auto">
          <a:xfrm>
            <a:off x="17285970" y="2824287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20" name="Line 28"/>
          <p:cNvSpPr>
            <a:spLocks noChangeShapeType="1"/>
          </p:cNvSpPr>
          <p:nvPr/>
        </p:nvSpPr>
        <p:spPr bwMode="auto">
          <a:xfrm>
            <a:off x="5942052" y="160905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2291" name="Object 29"/>
          <p:cNvGraphicFramePr>
            <a:graphicFrameLocks noChangeAspect="1"/>
          </p:cNvGraphicFramePr>
          <p:nvPr/>
        </p:nvGraphicFramePr>
        <p:xfrm>
          <a:off x="2126986" y="5308200"/>
          <a:ext cx="7487586" cy="1749708"/>
        </p:xfrm>
        <a:graphic>
          <a:graphicData uri="http://schemas.openxmlformats.org/presentationml/2006/ole">
            <p:oleObj spid="_x0000_s889859" name="Equation" r:id="rId5" imgW="1257120" imgH="393480" progId="Equation.3">
              <p:embed/>
            </p:oleObj>
          </a:graphicData>
        </a:graphic>
      </p:graphicFrame>
      <p:graphicFrame>
        <p:nvGraphicFramePr>
          <p:cNvPr id="1116190" name="Object 30"/>
          <p:cNvGraphicFramePr>
            <a:graphicFrameLocks noChangeAspect="1"/>
          </p:cNvGraphicFramePr>
          <p:nvPr/>
        </p:nvGraphicFramePr>
        <p:xfrm>
          <a:off x="2126987" y="6967890"/>
          <a:ext cx="8095296" cy="1580926"/>
        </p:xfrm>
        <a:graphic>
          <a:graphicData uri="http://schemas.openxmlformats.org/presentationml/2006/ole">
            <p:oleObj spid="_x0000_s889860" name="Equation" r:id="rId6" imgW="1358640" imgH="355320" progId="Equation.3">
              <p:embed/>
            </p:oleObj>
          </a:graphicData>
        </a:graphic>
      </p:graphicFrame>
      <p:graphicFrame>
        <p:nvGraphicFramePr>
          <p:cNvPr id="1116191" name="Object 31"/>
          <p:cNvGraphicFramePr>
            <a:graphicFrameLocks noChangeAspect="1"/>
          </p:cNvGraphicFramePr>
          <p:nvPr/>
        </p:nvGraphicFramePr>
        <p:xfrm>
          <a:off x="2126986" y="8576947"/>
          <a:ext cx="8778032" cy="1580926"/>
        </p:xfrm>
        <a:graphic>
          <a:graphicData uri="http://schemas.openxmlformats.org/presentationml/2006/ole">
            <p:oleObj spid="_x0000_s889861" name="Equation" r:id="rId7" imgW="1473120" imgH="355320" progId="Equation.3">
              <p:embed/>
            </p:oleObj>
          </a:graphicData>
        </a:graphic>
      </p:graphicFrame>
      <p:graphicFrame>
        <p:nvGraphicFramePr>
          <p:cNvPr id="1116192" name="Object 32"/>
          <p:cNvGraphicFramePr>
            <a:graphicFrameLocks noChangeAspect="1"/>
          </p:cNvGraphicFramePr>
          <p:nvPr/>
        </p:nvGraphicFramePr>
        <p:xfrm>
          <a:off x="1954426" y="10236638"/>
          <a:ext cx="10518633" cy="1580926"/>
        </p:xfrm>
        <a:graphic>
          <a:graphicData uri="http://schemas.openxmlformats.org/presentationml/2006/ole">
            <p:oleObj spid="_x0000_s889862" name="Equation" r:id="rId8" imgW="1765080" imgH="355320" progId="Equation.3">
              <p:embed/>
            </p:oleObj>
          </a:graphicData>
        </a:graphic>
      </p:graphicFrame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12844437" y="5437598"/>
            <a:ext cx="680860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16194" name="Line 34"/>
          <p:cNvSpPr>
            <a:spLocks noChangeShapeType="1"/>
          </p:cNvSpPr>
          <p:nvPr/>
        </p:nvSpPr>
        <p:spPr bwMode="auto">
          <a:xfrm>
            <a:off x="13016997" y="10031284"/>
            <a:ext cx="68086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>
            <a:off x="13185806" y="11688163"/>
            <a:ext cx="680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12844437" y="4672453"/>
            <a:ext cx="68086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>
            <a:off x="12675629" y="3907307"/>
            <a:ext cx="680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12844436" y="3907307"/>
            <a:ext cx="0" cy="7783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7" name="Line 39"/>
          <p:cNvSpPr>
            <a:spLocks noChangeShapeType="1"/>
          </p:cNvSpPr>
          <p:nvPr/>
        </p:nvSpPr>
        <p:spPr bwMode="auto">
          <a:xfrm>
            <a:off x="14378717" y="3907307"/>
            <a:ext cx="0" cy="7783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8" name="Line 40"/>
          <p:cNvSpPr>
            <a:spLocks noChangeShapeType="1"/>
          </p:cNvSpPr>
          <p:nvPr/>
        </p:nvSpPr>
        <p:spPr bwMode="auto">
          <a:xfrm>
            <a:off x="16078053" y="3907307"/>
            <a:ext cx="0" cy="77836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17781141" y="3780720"/>
            <a:ext cx="0" cy="77836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19480480" y="3780720"/>
            <a:ext cx="0" cy="77836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9873410" y="3853859"/>
            <a:ext cx="144049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9783379" y="4500857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12799421" y="3724460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on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14378719" y="3780721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off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16164334" y="3752590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on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17893681" y="3780721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FF0000"/>
                </a:solidFill>
              </a:rPr>
              <a:t>off</a:t>
            </a:r>
            <a:endParaRPr lang="fr-FR" sz="5900" dirty="0">
              <a:solidFill>
                <a:srgbClr val="FF0000"/>
              </a:solidFill>
            </a:endParaRP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12844436" y="4517736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on</a:t>
            </a:r>
            <a:endParaRPr lang="fr-FR" sz="5900" dirty="0">
              <a:solidFill>
                <a:srgbClr val="009900"/>
              </a:solidFill>
            </a:endParaRP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16250614" y="4517736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off</a:t>
            </a:r>
            <a:endParaRPr lang="fr-FR" sz="5900" dirty="0">
              <a:solidFill>
                <a:srgbClr val="009900"/>
              </a:solidFill>
            </a:endParaRP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14547524" y="4545866"/>
            <a:ext cx="123276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on</a:t>
            </a:r>
            <a:endParaRPr lang="fr-FR" sz="5900" dirty="0">
              <a:solidFill>
                <a:srgbClr val="009900"/>
              </a:solidFill>
            </a:endParaRP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17893681" y="4545866"/>
            <a:ext cx="121750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>
                <a:solidFill>
                  <a:srgbClr val="009900"/>
                </a:solidFill>
              </a:rPr>
              <a:t>off</a:t>
            </a:r>
            <a:endParaRPr lang="fr-FR" sz="5900" dirty="0">
              <a:solidFill>
                <a:srgbClr val="009900"/>
              </a:solidFill>
            </a:endParaRPr>
          </a:p>
        </p:txBody>
      </p:sp>
      <p:sp>
        <p:nvSpPr>
          <p:cNvPr id="1116213" name="Text Box 53"/>
          <p:cNvSpPr txBox="1">
            <a:spLocks noChangeArrowheads="1"/>
          </p:cNvSpPr>
          <p:nvPr/>
        </p:nvSpPr>
        <p:spPr bwMode="auto">
          <a:xfrm>
            <a:off x="13016996" y="10388541"/>
            <a:ext cx="83201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/>
              <a:t>+</a:t>
            </a:r>
            <a:endParaRPr lang="fr-FR" sz="5900" b="1" dirty="0"/>
          </a:p>
        </p:txBody>
      </p:sp>
      <p:sp>
        <p:nvSpPr>
          <p:cNvPr id="1116214" name="Rectangle 54"/>
          <p:cNvSpPr>
            <a:spLocks noChangeArrowheads="1"/>
          </p:cNvSpPr>
          <p:nvPr/>
        </p:nvSpPr>
        <p:spPr bwMode="auto">
          <a:xfrm>
            <a:off x="13016996" y="5693585"/>
            <a:ext cx="1189162" cy="586799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16215" name="Text Box 55"/>
          <p:cNvSpPr txBox="1">
            <a:spLocks noChangeArrowheads="1"/>
          </p:cNvSpPr>
          <p:nvPr/>
        </p:nvSpPr>
        <p:spPr bwMode="auto">
          <a:xfrm>
            <a:off x="18227547" y="10388541"/>
            <a:ext cx="83201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/>
              <a:t>+</a:t>
            </a:r>
            <a:endParaRPr lang="fr-FR" sz="5900" b="1" dirty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968229" y="5640138"/>
            <a:ext cx="5754487" cy="1054888"/>
            <a:chOff x="3457" y="2005"/>
            <a:chExt cx="1534" cy="375"/>
          </a:xfrm>
        </p:grpSpPr>
        <p:sp>
          <p:nvSpPr>
            <p:cNvPr id="12360" name="Text Box 57"/>
            <p:cNvSpPr txBox="1">
              <a:spLocks noChangeArrowheads="1"/>
            </p:cNvSpPr>
            <p:nvPr/>
          </p:nvSpPr>
          <p:spPr bwMode="auto">
            <a:xfrm>
              <a:off x="3457" y="2005"/>
              <a:ext cx="167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+</a:t>
              </a:r>
              <a:endParaRPr lang="fr-FR" sz="5900" b="1" dirty="0"/>
            </a:p>
          </p:txBody>
        </p:sp>
        <p:sp>
          <p:nvSpPr>
            <p:cNvPr id="12361" name="Text Box 58"/>
            <p:cNvSpPr txBox="1">
              <a:spLocks noChangeArrowheads="1"/>
            </p:cNvSpPr>
            <p:nvPr/>
          </p:nvSpPr>
          <p:spPr bwMode="auto">
            <a:xfrm>
              <a:off x="3951" y="2024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  <p:sp>
          <p:nvSpPr>
            <p:cNvPr id="12362" name="Text Box 59"/>
            <p:cNvSpPr txBox="1">
              <a:spLocks noChangeArrowheads="1"/>
            </p:cNvSpPr>
            <p:nvPr/>
          </p:nvSpPr>
          <p:spPr bwMode="auto">
            <a:xfrm>
              <a:off x="4376" y="2024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  <p:sp>
          <p:nvSpPr>
            <p:cNvPr id="12363" name="Text Box 60"/>
            <p:cNvSpPr txBox="1">
              <a:spLocks noChangeArrowheads="1"/>
            </p:cNvSpPr>
            <p:nvPr/>
          </p:nvSpPr>
          <p:spPr bwMode="auto">
            <a:xfrm>
              <a:off x="4829" y="2024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</p:grpSp>
      <p:sp>
        <p:nvSpPr>
          <p:cNvPr id="1116221" name="Text Box 61"/>
          <p:cNvSpPr txBox="1">
            <a:spLocks noChangeArrowheads="1"/>
          </p:cNvSpPr>
          <p:nvPr/>
        </p:nvSpPr>
        <p:spPr bwMode="auto">
          <a:xfrm>
            <a:off x="14888894" y="10388541"/>
            <a:ext cx="641262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/>
              <a:t>-</a:t>
            </a:r>
            <a:endParaRPr lang="fr-FR" sz="5900" b="1" dirty="0"/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16554469" y="10388541"/>
            <a:ext cx="641262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/>
              <a:t>-</a:t>
            </a:r>
            <a:endParaRPr lang="fr-FR" sz="5900" b="1" dirty="0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13016996" y="8602262"/>
            <a:ext cx="5882031" cy="1128027"/>
            <a:chOff x="3470" y="3058"/>
            <a:chExt cx="1568" cy="401"/>
          </a:xfrm>
        </p:grpSpPr>
        <p:sp>
          <p:nvSpPr>
            <p:cNvPr id="12356" name="Text Box 64"/>
            <p:cNvSpPr txBox="1">
              <a:spLocks noChangeArrowheads="1"/>
            </p:cNvSpPr>
            <p:nvPr/>
          </p:nvSpPr>
          <p:spPr bwMode="auto">
            <a:xfrm>
              <a:off x="3470" y="3103"/>
              <a:ext cx="167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+</a:t>
              </a:r>
              <a:endParaRPr lang="fr-FR" sz="5900" b="1" dirty="0"/>
            </a:p>
          </p:txBody>
        </p:sp>
        <p:sp>
          <p:nvSpPr>
            <p:cNvPr id="12357" name="Text Box 65"/>
            <p:cNvSpPr txBox="1">
              <a:spLocks noChangeArrowheads="1"/>
            </p:cNvSpPr>
            <p:nvPr/>
          </p:nvSpPr>
          <p:spPr bwMode="auto">
            <a:xfrm>
              <a:off x="4876" y="3058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  <p:sp>
          <p:nvSpPr>
            <p:cNvPr id="12358" name="Text Box 66"/>
            <p:cNvSpPr txBox="1">
              <a:spLocks noChangeArrowheads="1"/>
            </p:cNvSpPr>
            <p:nvPr/>
          </p:nvSpPr>
          <p:spPr bwMode="auto">
            <a:xfrm>
              <a:off x="3922" y="3103"/>
              <a:ext cx="162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0</a:t>
              </a:r>
              <a:endParaRPr lang="fr-FR" sz="5900" b="1" dirty="0"/>
            </a:p>
          </p:txBody>
        </p:sp>
        <p:sp>
          <p:nvSpPr>
            <p:cNvPr id="12359" name="Text Box 67"/>
            <p:cNvSpPr txBox="1">
              <a:spLocks noChangeArrowheads="1"/>
            </p:cNvSpPr>
            <p:nvPr/>
          </p:nvSpPr>
          <p:spPr bwMode="auto">
            <a:xfrm>
              <a:off x="4422" y="3067"/>
              <a:ext cx="11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-</a:t>
              </a:r>
              <a:endParaRPr lang="fr-FR" sz="5900" b="1" dirty="0"/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2844437" y="6841302"/>
            <a:ext cx="6808603" cy="1530291"/>
            <a:chOff x="3424" y="2432"/>
            <a:chExt cx="1815" cy="544"/>
          </a:xfrm>
        </p:grpSpPr>
        <p:sp>
          <p:nvSpPr>
            <p:cNvPr id="12350" name="Line 69"/>
            <p:cNvSpPr>
              <a:spLocks noChangeShapeType="1"/>
            </p:cNvSpPr>
            <p:nvPr/>
          </p:nvSpPr>
          <p:spPr bwMode="auto">
            <a:xfrm>
              <a:off x="3424" y="2432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Line 70"/>
            <p:cNvSpPr>
              <a:spLocks noChangeShapeType="1"/>
            </p:cNvSpPr>
            <p:nvPr/>
          </p:nvSpPr>
          <p:spPr bwMode="auto">
            <a:xfrm>
              <a:off x="3424" y="2976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Text Box 71"/>
            <p:cNvSpPr txBox="1">
              <a:spLocks noChangeArrowheads="1"/>
            </p:cNvSpPr>
            <p:nvPr/>
          </p:nvSpPr>
          <p:spPr bwMode="auto">
            <a:xfrm>
              <a:off x="3470" y="2513"/>
              <a:ext cx="167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+</a:t>
              </a:r>
              <a:endParaRPr lang="fr-FR" sz="5900" b="1" dirty="0"/>
            </a:p>
          </p:txBody>
        </p:sp>
        <p:sp>
          <p:nvSpPr>
            <p:cNvPr id="12353" name="Text Box 72"/>
            <p:cNvSpPr txBox="1">
              <a:spLocks noChangeArrowheads="1"/>
            </p:cNvSpPr>
            <p:nvPr/>
          </p:nvSpPr>
          <p:spPr bwMode="auto">
            <a:xfrm>
              <a:off x="3969" y="2468"/>
              <a:ext cx="11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-</a:t>
              </a:r>
              <a:endParaRPr lang="fr-FR" sz="5900" b="1" dirty="0"/>
            </a:p>
          </p:txBody>
        </p:sp>
        <p:sp>
          <p:nvSpPr>
            <p:cNvPr id="12354" name="Text Box 73"/>
            <p:cNvSpPr txBox="1">
              <a:spLocks noChangeArrowheads="1"/>
            </p:cNvSpPr>
            <p:nvPr/>
          </p:nvSpPr>
          <p:spPr bwMode="auto">
            <a:xfrm>
              <a:off x="4413" y="2478"/>
              <a:ext cx="11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-</a:t>
              </a:r>
              <a:endParaRPr lang="fr-FR" sz="5900" b="1" dirty="0"/>
            </a:p>
          </p:txBody>
        </p:sp>
        <p:sp>
          <p:nvSpPr>
            <p:cNvPr id="12355" name="Text Box 74"/>
            <p:cNvSpPr txBox="1">
              <a:spLocks noChangeArrowheads="1"/>
            </p:cNvSpPr>
            <p:nvPr/>
          </p:nvSpPr>
          <p:spPr bwMode="auto">
            <a:xfrm>
              <a:off x="4866" y="2478"/>
              <a:ext cx="11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900" b="1" dirty="0"/>
                <a:t>-</a:t>
              </a:r>
              <a:endParaRPr lang="fr-FR" sz="5900" b="1" dirty="0"/>
            </a:p>
          </p:txBody>
        </p:sp>
      </p:grpSp>
      <p:sp>
        <p:nvSpPr>
          <p:cNvPr id="1116235" name="Rectangle 75"/>
          <p:cNvSpPr>
            <a:spLocks noChangeArrowheads="1"/>
          </p:cNvSpPr>
          <p:nvPr/>
        </p:nvSpPr>
        <p:spPr bwMode="auto">
          <a:xfrm>
            <a:off x="1275441" y="8627582"/>
            <a:ext cx="19225391" cy="15331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360126" y="0"/>
            <a:ext cx="13492536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6.2 Rate-based </a:t>
            </a:r>
            <a:r>
              <a:rPr lang="en-US" sz="6800" dirty="0" err="1">
                <a:solidFill>
                  <a:srgbClr val="FF0000"/>
                </a:solidFill>
              </a:rPr>
              <a:t>Hebbian</a:t>
            </a:r>
            <a:r>
              <a:rPr lang="en-US" sz="6800" dirty="0">
                <a:solidFill>
                  <a:srgbClr val="FF0000"/>
                </a:solidFill>
              </a:rPr>
              <a:t> Learning</a:t>
            </a:r>
            <a:endParaRPr lang="en-US" sz="3400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4" grpId="0" animBg="1"/>
      <p:bldP spid="1116213" grpId="0"/>
      <p:bldP spid="1116214" grpId="0" animBg="1"/>
      <p:bldP spid="1116215" grpId="0"/>
      <p:bldP spid="1116221" grpId="0"/>
      <p:bldP spid="1116222" grpId="0"/>
      <p:bldP spid="11162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-169619" y="-298203"/>
            <a:ext cx="18307957" cy="136434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>
                <a:solidFill>
                  <a:srgbClr val="FF0000"/>
                </a:solidFill>
              </a:rPr>
              <a:t>Exercise 1 now: learning of prototypes</a:t>
            </a:r>
            <a:endParaRPr lang="en-US" sz="6800" dirty="0">
              <a:solidFill>
                <a:srgbClr val="FF0000"/>
              </a:solidFill>
            </a:endParaRPr>
          </a:p>
        </p:txBody>
      </p:sp>
      <p:sp>
        <p:nvSpPr>
          <p:cNvPr id="13320" name="Rectangle 4" descr="Dotted grid"/>
          <p:cNvSpPr>
            <a:spLocks noChangeArrowheads="1"/>
          </p:cNvSpPr>
          <p:nvPr/>
        </p:nvSpPr>
        <p:spPr bwMode="auto">
          <a:xfrm>
            <a:off x="3755046" y="816278"/>
            <a:ext cx="3451191" cy="2931183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4145181" y="1708009"/>
            <a:ext cx="2209514" cy="1530291"/>
            <a:chOff x="528" y="1104"/>
            <a:chExt cx="672" cy="768"/>
          </a:xfrm>
        </p:grpSpPr>
        <p:sp>
          <p:nvSpPr>
            <p:cNvPr id="13361" name="Rectangle 10"/>
            <p:cNvSpPr>
              <a:spLocks noChangeArrowheads="1"/>
            </p:cNvSpPr>
            <p:nvPr/>
          </p:nvSpPr>
          <p:spPr bwMode="auto">
            <a:xfrm>
              <a:off x="816" y="139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11"/>
            <p:cNvSpPr>
              <a:spLocks noChangeArrowheads="1"/>
            </p:cNvSpPr>
            <p:nvPr/>
          </p:nvSpPr>
          <p:spPr bwMode="auto">
            <a:xfrm>
              <a:off x="816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12"/>
            <p:cNvSpPr>
              <a:spLocks noChangeArrowheads="1"/>
            </p:cNvSpPr>
            <p:nvPr/>
          </p:nvSpPr>
          <p:spPr bwMode="auto">
            <a:xfrm>
              <a:off x="816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13"/>
            <p:cNvSpPr>
              <a:spLocks noChangeArrowheads="1"/>
            </p:cNvSpPr>
            <p:nvPr/>
          </p:nvSpPr>
          <p:spPr bwMode="auto">
            <a:xfrm>
              <a:off x="816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14"/>
            <p:cNvSpPr>
              <a:spLocks noChangeArrowheads="1"/>
            </p:cNvSpPr>
            <p:nvPr/>
          </p:nvSpPr>
          <p:spPr bwMode="auto">
            <a:xfrm>
              <a:off x="816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15"/>
            <p:cNvSpPr>
              <a:spLocks noChangeArrowheads="1"/>
            </p:cNvSpPr>
            <p:nvPr/>
          </p:nvSpPr>
          <p:spPr bwMode="auto">
            <a:xfrm>
              <a:off x="720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16"/>
            <p:cNvSpPr>
              <a:spLocks noChangeArrowheads="1"/>
            </p:cNvSpPr>
            <p:nvPr/>
          </p:nvSpPr>
          <p:spPr bwMode="auto">
            <a:xfrm>
              <a:off x="62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8" name="Rectangle 17"/>
            <p:cNvSpPr>
              <a:spLocks noChangeArrowheads="1"/>
            </p:cNvSpPr>
            <p:nvPr/>
          </p:nvSpPr>
          <p:spPr bwMode="auto">
            <a:xfrm>
              <a:off x="912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9" name="Rectangle 18"/>
            <p:cNvSpPr>
              <a:spLocks noChangeArrowheads="1"/>
            </p:cNvSpPr>
            <p:nvPr/>
          </p:nvSpPr>
          <p:spPr bwMode="auto">
            <a:xfrm>
              <a:off x="81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0" name="Rectangle 19"/>
            <p:cNvSpPr>
              <a:spLocks noChangeArrowheads="1"/>
            </p:cNvSpPr>
            <p:nvPr/>
          </p:nvSpPr>
          <p:spPr bwMode="auto">
            <a:xfrm>
              <a:off x="100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1" name="Rectangle 20"/>
            <p:cNvSpPr>
              <a:spLocks noChangeArrowheads="1"/>
            </p:cNvSpPr>
            <p:nvPr/>
          </p:nvSpPr>
          <p:spPr bwMode="auto">
            <a:xfrm>
              <a:off x="816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Rectangle 22"/>
            <p:cNvSpPr>
              <a:spLocks noChangeArrowheads="1"/>
            </p:cNvSpPr>
            <p:nvPr/>
          </p:nvSpPr>
          <p:spPr bwMode="auto">
            <a:xfrm>
              <a:off x="816" y="17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Rectangle 23"/>
            <p:cNvSpPr>
              <a:spLocks noChangeArrowheads="1"/>
            </p:cNvSpPr>
            <p:nvPr/>
          </p:nvSpPr>
          <p:spPr bwMode="auto">
            <a:xfrm>
              <a:off x="1104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Rectangle 24"/>
            <p:cNvSpPr>
              <a:spLocks noChangeArrowheads="1"/>
            </p:cNvSpPr>
            <p:nvPr/>
          </p:nvSpPr>
          <p:spPr bwMode="auto">
            <a:xfrm>
              <a:off x="52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2" name="Text Box 48"/>
          <p:cNvSpPr txBox="1">
            <a:spLocks noChangeArrowheads="1"/>
          </p:cNvSpPr>
          <p:nvPr/>
        </p:nvSpPr>
        <p:spPr bwMode="auto">
          <a:xfrm>
            <a:off x="233189" y="996792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1</a:t>
            </a:r>
            <a:endParaRPr lang="en-US" dirty="0"/>
          </a:p>
        </p:txBody>
      </p:sp>
      <p:sp>
        <p:nvSpPr>
          <p:cNvPr id="13323" name="Text Box 49"/>
          <p:cNvSpPr txBox="1">
            <a:spLocks noChangeArrowheads="1"/>
          </p:cNvSpPr>
          <p:nvPr/>
        </p:nvSpPr>
        <p:spPr bwMode="auto">
          <a:xfrm>
            <a:off x="10839065" y="969828"/>
            <a:ext cx="3521858" cy="2241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Prototype</a:t>
            </a:r>
          </a:p>
          <a:p>
            <a:r>
              <a:rPr lang="en-US" dirty="0"/>
              <a:t>    </a:t>
            </a:r>
            <a:r>
              <a:rPr lang="en-US" sz="7600" dirty="0"/>
              <a:t>p</a:t>
            </a:r>
            <a:r>
              <a:rPr lang="en-US" sz="7600" baseline="30000" dirty="0"/>
              <a:t>2</a:t>
            </a:r>
            <a:endParaRPr lang="en-US" dirty="0"/>
          </a:p>
        </p:txBody>
      </p:sp>
      <p:sp>
        <p:nvSpPr>
          <p:cNvPr id="13324" name="Line 50"/>
          <p:cNvSpPr>
            <a:spLocks noChangeShapeType="1"/>
          </p:cNvSpPr>
          <p:nvPr/>
        </p:nvSpPr>
        <p:spPr bwMode="auto">
          <a:xfrm>
            <a:off x="1191841" y="2132613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5" name="Line 51"/>
          <p:cNvSpPr>
            <a:spLocks noChangeShapeType="1"/>
          </p:cNvSpPr>
          <p:nvPr/>
        </p:nvSpPr>
        <p:spPr bwMode="auto">
          <a:xfrm>
            <a:off x="11683898" y="2132613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3314" name="Object 52"/>
          <p:cNvGraphicFramePr>
            <a:graphicFrameLocks noChangeAspect="1"/>
          </p:cNvGraphicFramePr>
          <p:nvPr/>
        </p:nvGraphicFramePr>
        <p:xfrm>
          <a:off x="15458903" y="2066912"/>
          <a:ext cx="5975813" cy="1811595"/>
        </p:xfrm>
        <a:graphic>
          <a:graphicData uri="http://schemas.openxmlformats.org/presentationml/2006/ole">
            <p:oleObj spid="_x0000_s890882" name="Equation" r:id="rId4" imgW="876240" imgH="355320" progId="Equation.3">
              <p:embed/>
            </p:oleObj>
          </a:graphicData>
        </a:graphic>
      </p:graphicFrame>
      <p:sp>
        <p:nvSpPr>
          <p:cNvPr id="13326" name="Text Box 53"/>
          <p:cNvSpPr txBox="1">
            <a:spLocks noChangeArrowheads="1"/>
          </p:cNvSpPr>
          <p:nvPr/>
        </p:nvSpPr>
        <p:spPr bwMode="auto">
          <a:xfrm>
            <a:off x="15200062" y="969828"/>
            <a:ext cx="413099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interactions</a:t>
            </a:r>
          </a:p>
        </p:txBody>
      </p:sp>
      <p:sp>
        <p:nvSpPr>
          <p:cNvPr id="13327" name="Line 54"/>
          <p:cNvSpPr>
            <a:spLocks noChangeShapeType="1"/>
          </p:cNvSpPr>
          <p:nvPr/>
        </p:nvSpPr>
        <p:spPr bwMode="auto">
          <a:xfrm flipV="1">
            <a:off x="17965260" y="3862125"/>
            <a:ext cx="360124" cy="4050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8" name="Text Box 55"/>
          <p:cNvSpPr txBox="1">
            <a:spLocks noChangeArrowheads="1"/>
          </p:cNvSpPr>
          <p:nvPr/>
        </p:nvSpPr>
        <p:spPr bwMode="auto">
          <a:xfrm>
            <a:off x="15269626" y="4236092"/>
            <a:ext cx="6048190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Sum over </a:t>
            </a:r>
            <a:r>
              <a:rPr lang="en-US" sz="4200" dirty="0" smtClean="0"/>
              <a:t>all prototypes</a:t>
            </a:r>
            <a:endParaRPr lang="en-US" dirty="0"/>
          </a:p>
        </p:txBody>
      </p:sp>
      <p:sp>
        <p:nvSpPr>
          <p:cNvPr id="13329" name="Text Box 56"/>
          <p:cNvSpPr txBox="1">
            <a:spLocks noChangeArrowheads="1"/>
          </p:cNvSpPr>
          <p:nvPr/>
        </p:nvSpPr>
        <p:spPr bwMode="auto">
          <a:xfrm>
            <a:off x="889059" y="4465269"/>
            <a:ext cx="1755775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a) Show that (1) corresponds to a rate learning rule   </a:t>
            </a:r>
            <a:endParaRPr lang="fr-FR"/>
          </a:p>
        </p:txBody>
      </p:sp>
      <p:sp>
        <p:nvSpPr>
          <p:cNvPr id="13330" name="Rectangle 58" descr="Dotted grid"/>
          <p:cNvSpPr>
            <a:spLocks noChangeArrowheads="1"/>
          </p:cNvSpPr>
          <p:nvPr/>
        </p:nvSpPr>
        <p:spPr bwMode="auto">
          <a:xfrm>
            <a:off x="7810198" y="813464"/>
            <a:ext cx="2974778" cy="2931183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9295711" y="1792401"/>
            <a:ext cx="1481761" cy="1445900"/>
            <a:chOff x="2304" y="1056"/>
            <a:chExt cx="576" cy="816"/>
          </a:xfrm>
        </p:grpSpPr>
        <p:sp>
          <p:nvSpPr>
            <p:cNvPr id="13339" name="Rectangle 61"/>
            <p:cNvSpPr>
              <a:spLocks noChangeArrowheads="1"/>
            </p:cNvSpPr>
            <p:nvPr/>
          </p:nvSpPr>
          <p:spPr bwMode="auto">
            <a:xfrm>
              <a:off x="2304" y="1152"/>
              <a:ext cx="96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62"/>
            <p:cNvSpPr>
              <a:spLocks noChangeArrowheads="1"/>
            </p:cNvSpPr>
            <p:nvPr/>
          </p:nvSpPr>
          <p:spPr bwMode="auto">
            <a:xfrm>
              <a:off x="2784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63"/>
            <p:cNvSpPr>
              <a:spLocks noChangeArrowheads="1"/>
            </p:cNvSpPr>
            <p:nvPr/>
          </p:nvSpPr>
          <p:spPr bwMode="auto">
            <a:xfrm>
              <a:off x="2400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64"/>
            <p:cNvSpPr>
              <a:spLocks noChangeArrowheads="1"/>
            </p:cNvSpPr>
            <p:nvPr/>
          </p:nvSpPr>
          <p:spPr bwMode="auto">
            <a:xfrm>
              <a:off x="2400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65"/>
            <p:cNvSpPr>
              <a:spLocks noChangeArrowheads="1"/>
            </p:cNvSpPr>
            <p:nvPr/>
          </p:nvSpPr>
          <p:spPr bwMode="auto">
            <a:xfrm>
              <a:off x="2496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66"/>
            <p:cNvSpPr>
              <a:spLocks noChangeArrowheads="1"/>
            </p:cNvSpPr>
            <p:nvPr/>
          </p:nvSpPr>
          <p:spPr bwMode="auto">
            <a:xfrm>
              <a:off x="2400" y="139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Rectangle 67"/>
            <p:cNvSpPr>
              <a:spLocks noChangeArrowheads="1"/>
            </p:cNvSpPr>
            <p:nvPr/>
          </p:nvSpPr>
          <p:spPr bwMode="auto">
            <a:xfrm>
              <a:off x="2784" y="1392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Rectangle 68"/>
            <p:cNvSpPr>
              <a:spLocks noChangeArrowheads="1"/>
            </p:cNvSpPr>
            <p:nvPr/>
          </p:nvSpPr>
          <p:spPr bwMode="auto">
            <a:xfrm>
              <a:off x="2592" y="105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Rectangle 69"/>
            <p:cNvSpPr>
              <a:spLocks noChangeArrowheads="1"/>
            </p:cNvSpPr>
            <p:nvPr/>
          </p:nvSpPr>
          <p:spPr bwMode="auto">
            <a:xfrm>
              <a:off x="2448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8" name="Rectangle 70"/>
            <p:cNvSpPr>
              <a:spLocks noChangeArrowheads="1"/>
            </p:cNvSpPr>
            <p:nvPr/>
          </p:nvSpPr>
          <p:spPr bwMode="auto">
            <a:xfrm>
              <a:off x="2640" y="105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9" name="Rectangle 71"/>
            <p:cNvSpPr>
              <a:spLocks noChangeArrowheads="1"/>
            </p:cNvSpPr>
            <p:nvPr/>
          </p:nvSpPr>
          <p:spPr bwMode="auto">
            <a:xfrm>
              <a:off x="2736" y="120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0" name="Rectangle 72"/>
            <p:cNvSpPr>
              <a:spLocks noChangeArrowheads="1"/>
            </p:cNvSpPr>
            <p:nvPr/>
          </p:nvSpPr>
          <p:spPr bwMode="auto">
            <a:xfrm>
              <a:off x="2688" y="110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Rectangle 73"/>
            <p:cNvSpPr>
              <a:spLocks noChangeArrowheads="1"/>
            </p:cNvSpPr>
            <p:nvPr/>
          </p:nvSpPr>
          <p:spPr bwMode="auto">
            <a:xfrm>
              <a:off x="2784" y="129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Rectangle 74"/>
            <p:cNvSpPr>
              <a:spLocks noChangeArrowheads="1"/>
            </p:cNvSpPr>
            <p:nvPr/>
          </p:nvSpPr>
          <p:spPr bwMode="auto">
            <a:xfrm>
              <a:off x="2400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75"/>
            <p:cNvSpPr>
              <a:spLocks noChangeArrowheads="1"/>
            </p:cNvSpPr>
            <p:nvPr/>
          </p:nvSpPr>
          <p:spPr bwMode="auto">
            <a:xfrm>
              <a:off x="2784" y="1488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76"/>
            <p:cNvSpPr>
              <a:spLocks noChangeArrowheads="1"/>
            </p:cNvSpPr>
            <p:nvPr/>
          </p:nvSpPr>
          <p:spPr bwMode="auto">
            <a:xfrm>
              <a:off x="2784" y="158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77"/>
            <p:cNvSpPr>
              <a:spLocks noChangeArrowheads="1"/>
            </p:cNvSpPr>
            <p:nvPr/>
          </p:nvSpPr>
          <p:spPr bwMode="auto">
            <a:xfrm>
              <a:off x="2496" y="144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78"/>
            <p:cNvSpPr>
              <a:spLocks noChangeArrowheads="1"/>
            </p:cNvSpPr>
            <p:nvPr/>
          </p:nvSpPr>
          <p:spPr bwMode="auto">
            <a:xfrm>
              <a:off x="2592" y="144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79"/>
            <p:cNvSpPr>
              <a:spLocks noChangeArrowheads="1"/>
            </p:cNvSpPr>
            <p:nvPr/>
          </p:nvSpPr>
          <p:spPr bwMode="auto">
            <a:xfrm>
              <a:off x="2688" y="144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80"/>
            <p:cNvSpPr>
              <a:spLocks noChangeArrowheads="1"/>
            </p:cNvSpPr>
            <p:nvPr/>
          </p:nvSpPr>
          <p:spPr bwMode="auto">
            <a:xfrm>
              <a:off x="2400" y="168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81"/>
            <p:cNvSpPr>
              <a:spLocks noChangeArrowheads="1"/>
            </p:cNvSpPr>
            <p:nvPr/>
          </p:nvSpPr>
          <p:spPr bwMode="auto">
            <a:xfrm>
              <a:off x="2400" y="17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82"/>
            <p:cNvSpPr>
              <a:spLocks noChangeArrowheads="1"/>
            </p:cNvSpPr>
            <p:nvPr/>
          </p:nvSpPr>
          <p:spPr bwMode="auto">
            <a:xfrm>
              <a:off x="2784" y="177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2" name="Text Box 83"/>
          <p:cNvSpPr txBox="1">
            <a:spLocks noChangeArrowheads="1"/>
          </p:cNvSpPr>
          <p:nvPr/>
        </p:nvSpPr>
        <p:spPr bwMode="auto">
          <a:xfrm>
            <a:off x="13819585" y="2185059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(1)</a:t>
            </a:r>
            <a:endParaRPr lang="fr-FR"/>
          </a:p>
        </p:txBody>
      </p:sp>
      <p:graphicFrame>
        <p:nvGraphicFramePr>
          <p:cNvPr id="13315" name="Object 84"/>
          <p:cNvGraphicFramePr>
            <a:graphicFrameLocks noChangeAspect="1"/>
          </p:cNvGraphicFramePr>
          <p:nvPr/>
        </p:nvGraphicFramePr>
        <p:xfrm>
          <a:off x="3687525" y="5233228"/>
          <a:ext cx="10518633" cy="1580926"/>
        </p:xfrm>
        <a:graphic>
          <a:graphicData uri="http://schemas.openxmlformats.org/presentationml/2006/ole">
            <p:oleObj spid="_x0000_s890883" name="Equation" r:id="rId5" imgW="1765080" imgH="355320" progId="Equation.3">
              <p:embed/>
            </p:oleObj>
          </a:graphicData>
        </a:graphic>
      </p:graphicFrame>
      <p:sp>
        <p:nvSpPr>
          <p:cNvPr id="13333" name="Text Box 85"/>
          <p:cNvSpPr txBox="1">
            <a:spLocks noChangeArrowheads="1"/>
          </p:cNvSpPr>
          <p:nvPr/>
        </p:nvSpPr>
        <p:spPr bwMode="auto">
          <a:xfrm>
            <a:off x="1568043" y="6890105"/>
            <a:ext cx="18932790" cy="259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sz="4200" dirty="0"/>
              <a:t>Assume </a:t>
            </a:r>
            <a:r>
              <a:rPr lang="fr-CH" sz="4200" dirty="0" err="1"/>
              <a:t>that</a:t>
            </a:r>
            <a:r>
              <a:rPr lang="fr-CH" sz="4200" dirty="0"/>
              <a:t> </a:t>
            </a:r>
            <a:r>
              <a:rPr lang="fr-CH" sz="4200" dirty="0" err="1"/>
              <a:t>weights</a:t>
            </a:r>
            <a:r>
              <a:rPr lang="fr-CH" sz="4200" dirty="0"/>
              <a:t> are </a:t>
            </a:r>
            <a:r>
              <a:rPr lang="fr-CH" sz="4200" dirty="0" err="1"/>
              <a:t>zero</a:t>
            </a:r>
            <a:r>
              <a:rPr lang="fr-CH" sz="4200" dirty="0"/>
              <a:t> </a:t>
            </a:r>
            <a:r>
              <a:rPr lang="fr-CH" sz="4200" dirty="0" err="1"/>
              <a:t>at</a:t>
            </a:r>
            <a:r>
              <a:rPr lang="fr-CH" sz="4200" dirty="0"/>
              <a:t> the </a:t>
            </a:r>
            <a:r>
              <a:rPr lang="fr-CH" sz="4200" dirty="0" err="1"/>
              <a:t>beginning</a:t>
            </a:r>
            <a:r>
              <a:rPr lang="fr-CH" sz="4200" dirty="0"/>
              <a:t>;</a:t>
            </a:r>
          </a:p>
          <a:p>
            <a:r>
              <a:rPr lang="fr-CH" sz="4200" dirty="0" err="1"/>
              <a:t>Each</a:t>
            </a:r>
            <a:r>
              <a:rPr lang="fr-CH" sz="4200" dirty="0"/>
              <a:t> pattern </a:t>
            </a:r>
            <a:r>
              <a:rPr lang="fr-CH" sz="4200" dirty="0" err="1"/>
              <a:t>is</a:t>
            </a:r>
            <a:r>
              <a:rPr lang="fr-CH" sz="4200" dirty="0"/>
              <a:t> </a:t>
            </a:r>
            <a:r>
              <a:rPr lang="fr-CH" sz="4200" dirty="0" err="1"/>
              <a:t>presented</a:t>
            </a:r>
            <a:r>
              <a:rPr lang="fr-CH" sz="4200" dirty="0"/>
              <a:t> (</a:t>
            </a:r>
            <a:r>
              <a:rPr lang="fr-CH" sz="4200" dirty="0" err="1"/>
              <a:t>enforced</a:t>
            </a:r>
            <a:r>
              <a:rPr lang="fr-CH" sz="4200" dirty="0"/>
              <a:t>) </a:t>
            </a:r>
            <a:r>
              <a:rPr lang="fr-CH" sz="4200" dirty="0" err="1"/>
              <a:t>during</a:t>
            </a:r>
            <a:r>
              <a:rPr lang="fr-CH" sz="4200" dirty="0"/>
              <a:t> 0.5 sec (One </a:t>
            </a:r>
            <a:r>
              <a:rPr lang="fr-CH" sz="4200" dirty="0" err="1"/>
              <a:t>after</a:t>
            </a:r>
            <a:r>
              <a:rPr lang="fr-CH" sz="4200" dirty="0"/>
              <a:t> the </a:t>
            </a:r>
            <a:r>
              <a:rPr lang="fr-CH" sz="4200" dirty="0" err="1"/>
              <a:t>other</a:t>
            </a:r>
            <a:r>
              <a:rPr lang="fr-CH" sz="4200" dirty="0"/>
              <a:t>)</a:t>
            </a:r>
            <a:r>
              <a:rPr lang="fr-CH" dirty="0"/>
              <a:t>.</a:t>
            </a:r>
          </a:p>
          <a:p>
            <a:r>
              <a:rPr lang="fr-CH" dirty="0"/>
              <a:t>note </a:t>
            </a:r>
            <a:r>
              <a:rPr lang="fr-CH" dirty="0" err="1"/>
              <a:t>that</a:t>
            </a:r>
            <a:r>
              <a:rPr lang="fr-CH" dirty="0"/>
              <a:t>                         but                    </a:t>
            </a:r>
            <a:endParaRPr lang="fr-FR" dirty="0"/>
          </a:p>
        </p:txBody>
      </p:sp>
      <p:graphicFrame>
        <p:nvGraphicFramePr>
          <p:cNvPr id="13316" name="Object 86"/>
          <p:cNvGraphicFramePr>
            <a:graphicFrameLocks noChangeAspect="1"/>
          </p:cNvGraphicFramePr>
          <p:nvPr/>
        </p:nvGraphicFramePr>
        <p:xfrm>
          <a:off x="5407760" y="8506620"/>
          <a:ext cx="3036423" cy="1105097"/>
        </p:xfrm>
        <a:graphic>
          <a:graphicData uri="http://schemas.openxmlformats.org/presentationml/2006/ole">
            <p:oleObj spid="_x0000_s890884" name="Equation" r:id="rId6" imgW="495000" imgH="241200" progId="Equation.3">
              <p:embed/>
            </p:oleObj>
          </a:graphicData>
        </a:graphic>
      </p:graphicFrame>
      <p:graphicFrame>
        <p:nvGraphicFramePr>
          <p:cNvPr id="13317" name="Object 87"/>
          <p:cNvGraphicFramePr>
            <a:graphicFrameLocks noChangeAspect="1"/>
          </p:cNvGraphicFramePr>
          <p:nvPr/>
        </p:nvGraphicFramePr>
        <p:xfrm>
          <a:off x="11273132" y="8301024"/>
          <a:ext cx="2546453" cy="1310693"/>
        </p:xfrm>
        <a:graphic>
          <a:graphicData uri="http://schemas.openxmlformats.org/presentationml/2006/ole">
            <p:oleObj spid="_x0000_s890885" name="Equation" r:id="rId7" imgW="368280" imgH="253800" progId="Equation.3">
              <p:embed/>
            </p:oleObj>
          </a:graphicData>
        </a:graphic>
      </p:graphicFrame>
      <p:sp>
        <p:nvSpPr>
          <p:cNvPr id="13334" name="Rectangle 88"/>
          <p:cNvSpPr>
            <a:spLocks noChangeArrowheads="1"/>
          </p:cNvSpPr>
          <p:nvPr/>
        </p:nvSpPr>
        <p:spPr bwMode="auto">
          <a:xfrm>
            <a:off x="-20753" y="1066142"/>
            <a:ext cx="21628215" cy="11179003"/>
          </a:xfrm>
          <a:prstGeom prst="rect">
            <a:avLst/>
          </a:prstGeom>
          <a:solidFill>
            <a:srgbClr val="FF9900">
              <a:alpha val="27843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/>
          </a:p>
        </p:txBody>
      </p:sp>
      <p:graphicFrame>
        <p:nvGraphicFramePr>
          <p:cNvPr id="13318" name="Object 89"/>
          <p:cNvGraphicFramePr>
            <a:graphicFrameLocks noChangeAspect="1"/>
          </p:cNvGraphicFramePr>
          <p:nvPr/>
        </p:nvGraphicFramePr>
        <p:xfrm>
          <a:off x="7025380" y="9611717"/>
          <a:ext cx="12305681" cy="1378387"/>
        </p:xfrm>
        <a:graphic>
          <a:graphicData uri="http://schemas.openxmlformats.org/presentationml/2006/ole">
            <p:oleObj spid="_x0000_s890886" name="Equation" r:id="rId8" imgW="3047760" imgH="393480" progId="Equation.3">
              <p:embed/>
            </p:oleObj>
          </a:graphicData>
        </a:graphic>
      </p:graphicFrame>
      <p:sp>
        <p:nvSpPr>
          <p:cNvPr id="13335" name="Text Box 90"/>
          <p:cNvSpPr txBox="1">
            <a:spLocks noChangeArrowheads="1"/>
          </p:cNvSpPr>
          <p:nvPr/>
        </p:nvSpPr>
        <p:spPr bwMode="auto">
          <a:xfrm>
            <a:off x="1898157" y="5486400"/>
            <a:ext cx="128406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(2)</a:t>
            </a:r>
            <a:endParaRPr lang="fr-FR"/>
          </a:p>
        </p:txBody>
      </p:sp>
      <p:sp>
        <p:nvSpPr>
          <p:cNvPr id="13336" name="Text Box 91"/>
          <p:cNvSpPr txBox="1">
            <a:spLocks noChangeArrowheads="1"/>
          </p:cNvSpPr>
          <p:nvPr/>
        </p:nvSpPr>
        <p:spPr bwMode="auto">
          <a:xfrm>
            <a:off x="934075" y="9787862"/>
            <a:ext cx="616360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/>
              <a:t>b) Compare </a:t>
            </a:r>
            <a:r>
              <a:rPr lang="fr-CH" dirty="0" err="1"/>
              <a:t>with</a:t>
            </a:r>
            <a:r>
              <a:rPr lang="fr-CH" dirty="0"/>
              <a:t>: </a:t>
            </a:r>
            <a:endParaRPr lang="fr-FR" dirty="0"/>
          </a:p>
        </p:txBody>
      </p:sp>
      <p:sp>
        <p:nvSpPr>
          <p:cNvPr id="13337" name="Text Box 91"/>
          <p:cNvSpPr txBox="1">
            <a:spLocks noChangeArrowheads="1"/>
          </p:cNvSpPr>
          <p:nvPr/>
        </p:nvSpPr>
        <p:spPr bwMode="auto">
          <a:xfrm>
            <a:off x="934075" y="11232452"/>
            <a:ext cx="1129001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c)  Is this unsupervised learning? </a:t>
            </a:r>
            <a:endParaRPr lang="fr-FR"/>
          </a:p>
        </p:txBody>
      </p:sp>
      <p:sp>
        <p:nvSpPr>
          <p:cNvPr id="13338" name="TextBox 61"/>
          <p:cNvSpPr txBox="1">
            <a:spLocks noChangeArrowheads="1"/>
          </p:cNvSpPr>
          <p:nvPr/>
        </p:nvSpPr>
        <p:spPr bwMode="auto">
          <a:xfrm>
            <a:off x="16078053" y="5266984"/>
            <a:ext cx="4292902" cy="194912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Next lecture</a:t>
            </a:r>
          </a:p>
          <a:p>
            <a:r>
              <a:rPr lang="en-US" dirty="0" smtClean="0"/>
              <a:t>10:15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444250" y="1226485"/>
            <a:ext cx="18546406" cy="95699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i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596375" y="4683705"/>
            <a:ext cx="396428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7600" dirty="0"/>
              <a:t>The end</a:t>
            </a:r>
            <a:endParaRPr lang="fr-FR" sz="7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1030" name="Oval 5"/>
          <p:cNvSpPr>
            <a:spLocks noChangeArrowheads="1"/>
          </p:cNvSpPr>
          <p:nvPr/>
        </p:nvSpPr>
        <p:spPr bwMode="auto">
          <a:xfrm>
            <a:off x="2340808" y="37807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1980684" y="2970566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1620560" y="256548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5221804" y="2835540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5221804" y="4050771"/>
            <a:ext cx="1314454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>
            <a:off x="10263545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6" name="Line 11"/>
          <p:cNvSpPr>
            <a:spLocks noChangeShapeType="1"/>
          </p:cNvSpPr>
          <p:nvPr/>
        </p:nvSpPr>
        <p:spPr bwMode="auto">
          <a:xfrm>
            <a:off x="9543296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7" name="Line 12"/>
          <p:cNvSpPr>
            <a:spLocks noChangeShapeType="1"/>
          </p:cNvSpPr>
          <p:nvPr/>
        </p:nvSpPr>
        <p:spPr bwMode="auto">
          <a:xfrm>
            <a:off x="13864789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2160746" y="1755335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2160746" y="4320823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1040" name="Text Box 15"/>
          <p:cNvSpPr txBox="1">
            <a:spLocks noChangeArrowheads="1"/>
          </p:cNvSpPr>
          <p:nvPr/>
        </p:nvSpPr>
        <p:spPr bwMode="auto">
          <a:xfrm>
            <a:off x="2880995" y="3853859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1026" name="Object 16"/>
          <p:cNvGraphicFramePr>
            <a:graphicFrameLocks noChangeAspect="1"/>
          </p:cNvGraphicFramePr>
          <p:nvPr/>
        </p:nvGraphicFramePr>
        <p:xfrm>
          <a:off x="2712189" y="2835539"/>
          <a:ext cx="1069118" cy="1158971"/>
        </p:xfrm>
        <a:graphic>
          <a:graphicData uri="http://schemas.openxmlformats.org/presentationml/2006/ole">
            <p:oleObj spid="_x0000_s878594" name="Equation" r:id="rId4" imgW="203040" imgH="241200" progId="Equation.3">
              <p:embed/>
            </p:oleObj>
          </a:graphicData>
        </a:graphic>
      </p:graphicFrame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1440498" y="3375642"/>
            <a:ext cx="900311" cy="54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1080373" y="3915745"/>
            <a:ext cx="126043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 flipV="1">
            <a:off x="900311" y="4050771"/>
            <a:ext cx="1440498" cy="270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4" name="Text Box 20"/>
          <p:cNvSpPr txBox="1">
            <a:spLocks noChangeArrowheads="1"/>
          </p:cNvSpPr>
          <p:nvPr/>
        </p:nvSpPr>
        <p:spPr bwMode="auto">
          <a:xfrm>
            <a:off x="1583047" y="5941131"/>
            <a:ext cx="16775422" cy="291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When an axon of cell</a:t>
            </a:r>
            <a:r>
              <a:rPr lang="en-US" sz="5900" b="1" dirty="0">
                <a:solidFill>
                  <a:srgbClr val="009900"/>
                </a:solidFill>
              </a:rPr>
              <a:t> </a:t>
            </a:r>
            <a:r>
              <a:rPr lang="en-US" sz="5900" b="1" dirty="0">
                <a:solidFill>
                  <a:srgbClr val="FF0000"/>
                </a:solidFill>
              </a:rPr>
              <a:t>j</a:t>
            </a:r>
            <a:r>
              <a:rPr lang="en-US" sz="5900" b="1" dirty="0">
                <a:solidFill>
                  <a:srgbClr val="009900"/>
                </a:solidFill>
              </a:rPr>
              <a:t> </a:t>
            </a:r>
            <a:r>
              <a:rPr lang="en-US" sz="5900" dirty="0"/>
              <a:t>repeatedly or persistently </a:t>
            </a:r>
          </a:p>
          <a:p>
            <a:r>
              <a:rPr lang="en-US" sz="5900" dirty="0"/>
              <a:t>takes part in firing cell</a:t>
            </a:r>
            <a:r>
              <a:rPr lang="en-US" sz="5900" b="1" dirty="0">
                <a:solidFill>
                  <a:srgbClr val="009900"/>
                </a:solidFill>
              </a:rPr>
              <a:t> </a:t>
            </a:r>
            <a:r>
              <a:rPr lang="en-US" sz="5900" b="1" dirty="0" err="1">
                <a:solidFill>
                  <a:srgbClr val="009900"/>
                </a:solidFill>
              </a:rPr>
              <a:t>i</a:t>
            </a:r>
            <a:r>
              <a:rPr lang="en-US" sz="5900" dirty="0"/>
              <a:t>, then </a:t>
            </a:r>
            <a:r>
              <a:rPr lang="en-US" sz="5900" dirty="0" err="1"/>
              <a:t>j’s</a:t>
            </a:r>
            <a:r>
              <a:rPr lang="en-US" sz="5900" dirty="0"/>
              <a:t> efficiency as one</a:t>
            </a:r>
          </a:p>
          <a:p>
            <a:r>
              <a:rPr lang="en-US" sz="5900" dirty="0"/>
              <a:t>of the cells firing </a:t>
            </a:r>
            <a:r>
              <a:rPr lang="en-US" sz="5900" dirty="0" err="1"/>
              <a:t>i</a:t>
            </a:r>
            <a:r>
              <a:rPr lang="en-US" sz="5900" dirty="0"/>
              <a:t> is increased  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14765100" y="8118420"/>
            <a:ext cx="417428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Hebb, 1949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225078" y="4123910"/>
            <a:ext cx="75507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/>
              <a:t>k</a:t>
            </a: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12244229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13324602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9" name="Line 25"/>
          <p:cNvSpPr>
            <a:spLocks noChangeShapeType="1"/>
          </p:cNvSpPr>
          <p:nvPr/>
        </p:nvSpPr>
        <p:spPr bwMode="auto">
          <a:xfrm>
            <a:off x="10803732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11523980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12964478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04975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17285970" y="3375642"/>
            <a:ext cx="0" cy="675129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5942052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661535" name="Text Box 31"/>
          <p:cNvSpPr txBox="1">
            <a:spLocks noChangeArrowheads="1"/>
          </p:cNvSpPr>
          <p:nvPr/>
        </p:nvSpPr>
        <p:spPr bwMode="auto">
          <a:xfrm>
            <a:off x="5544415" y="9164869"/>
            <a:ext cx="12676608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- local rule</a:t>
            </a:r>
          </a:p>
          <a:p>
            <a:r>
              <a:rPr lang="en-US" sz="5900" dirty="0"/>
              <a:t>- simultaneously active (correlations)</a:t>
            </a: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16156727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Synaptic plasticity: </a:t>
            </a:r>
            <a:r>
              <a:rPr lang="en-US" sz="6800" dirty="0" err="1" smtClean="0">
                <a:solidFill>
                  <a:srgbClr val="FF0000"/>
                </a:solidFill>
              </a:rPr>
              <a:t>Hebbian</a:t>
            </a:r>
            <a:r>
              <a:rPr lang="en-US" sz="6800" dirty="0" smtClean="0">
                <a:solidFill>
                  <a:srgbClr val="FF0000"/>
                </a:solidFill>
              </a:rPr>
              <a:t> Learning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3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449447" y="1904402"/>
            <a:ext cx="9158016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b="1" dirty="0"/>
              <a:t>  </a:t>
            </a:r>
            <a:r>
              <a:rPr lang="en-US" sz="7600" b="1" dirty="0" err="1"/>
              <a:t>Hebbian</a:t>
            </a:r>
            <a:r>
              <a:rPr lang="en-US" sz="7600" b="1" dirty="0"/>
              <a:t> Learning</a:t>
            </a:r>
            <a:endParaRPr lang="en-US" sz="3800" dirty="0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8391649" y="288617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9610819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9100643" y="479903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10634924" y="824500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13695981" y="54375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12165453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13493411" y="67119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09" name="Freeform 17"/>
          <p:cNvSpPr>
            <a:spLocks/>
          </p:cNvSpPr>
          <p:nvPr/>
        </p:nvSpPr>
        <p:spPr bwMode="auto">
          <a:xfrm>
            <a:off x="7513846" y="3268748"/>
            <a:ext cx="1076621" cy="3316570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0" name="Freeform 18"/>
          <p:cNvSpPr>
            <a:spLocks/>
          </p:cNvSpPr>
          <p:nvPr/>
        </p:nvSpPr>
        <p:spPr bwMode="auto">
          <a:xfrm>
            <a:off x="10124749" y="6714717"/>
            <a:ext cx="847793" cy="1656877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1" name="Freeform 19"/>
          <p:cNvSpPr>
            <a:spLocks/>
          </p:cNvSpPr>
          <p:nvPr/>
        </p:nvSpPr>
        <p:spPr bwMode="auto">
          <a:xfrm>
            <a:off x="11824085" y="3651321"/>
            <a:ext cx="341369" cy="1021133"/>
          </a:xfrm>
          <a:custGeom>
            <a:avLst/>
            <a:gdLst>
              <a:gd name="T0" fmla="*/ 0 w 91"/>
              <a:gd name="T1" fmla="*/ 0 h 363"/>
              <a:gd name="T2" fmla="*/ 2147483647 w 91"/>
              <a:gd name="T3" fmla="*/ 2147483647 h 363"/>
              <a:gd name="T4" fmla="*/ 2147483647 w 91"/>
              <a:gd name="T5" fmla="*/ 2147483647 h 363"/>
              <a:gd name="T6" fmla="*/ 2147483647 w 91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363"/>
              <a:gd name="T14" fmla="*/ 91 w 9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363">
                <a:moveTo>
                  <a:pt x="0" y="0"/>
                </a:moveTo>
                <a:cubicBezTo>
                  <a:pt x="15" y="26"/>
                  <a:pt x="31" y="53"/>
                  <a:pt x="46" y="91"/>
                </a:cubicBezTo>
                <a:cubicBezTo>
                  <a:pt x="61" y="129"/>
                  <a:pt x="91" y="182"/>
                  <a:pt x="91" y="227"/>
                </a:cubicBezTo>
                <a:cubicBezTo>
                  <a:pt x="91" y="272"/>
                  <a:pt x="68" y="317"/>
                  <a:pt x="46" y="3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2" name="Freeform 20"/>
          <p:cNvSpPr>
            <a:spLocks/>
          </p:cNvSpPr>
          <p:nvPr/>
        </p:nvSpPr>
        <p:spPr bwMode="auto">
          <a:xfrm>
            <a:off x="14206159" y="5820172"/>
            <a:ext cx="964082" cy="2298249"/>
          </a:xfrm>
          <a:custGeom>
            <a:avLst/>
            <a:gdLst>
              <a:gd name="T0" fmla="*/ 0 w 257"/>
              <a:gd name="T1" fmla="*/ 0 h 817"/>
              <a:gd name="T2" fmla="*/ 2147483647 w 257"/>
              <a:gd name="T3" fmla="*/ 2147483647 h 817"/>
              <a:gd name="T4" fmla="*/ 2147483647 w 257"/>
              <a:gd name="T5" fmla="*/ 2147483647 h 817"/>
              <a:gd name="T6" fmla="*/ 0 60000 65536"/>
              <a:gd name="T7" fmla="*/ 0 60000 65536"/>
              <a:gd name="T8" fmla="*/ 0 60000 65536"/>
              <a:gd name="T9" fmla="*/ 0 w 257"/>
              <a:gd name="T10" fmla="*/ 0 h 817"/>
              <a:gd name="T11" fmla="*/ 257 w 257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817">
                <a:moveTo>
                  <a:pt x="0" y="0"/>
                </a:moveTo>
                <a:cubicBezTo>
                  <a:pt x="98" y="91"/>
                  <a:pt x="197" y="182"/>
                  <a:pt x="227" y="318"/>
                </a:cubicBezTo>
                <a:cubicBezTo>
                  <a:pt x="257" y="454"/>
                  <a:pt x="219" y="635"/>
                  <a:pt x="182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H="1">
            <a:off x="9442012" y="3651320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9952190" y="3651321"/>
            <a:ext cx="1192912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11996645" y="5055026"/>
            <a:ext cx="337617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8763028" y="3651321"/>
            <a:ext cx="2892250" cy="29339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V="1">
            <a:off x="8763027" y="6458730"/>
            <a:ext cx="2209514" cy="12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8" name="Freeform 26"/>
          <p:cNvSpPr>
            <a:spLocks/>
          </p:cNvSpPr>
          <p:nvPr/>
        </p:nvSpPr>
        <p:spPr bwMode="auto">
          <a:xfrm>
            <a:off x="8763028" y="5288507"/>
            <a:ext cx="4932955" cy="1296810"/>
          </a:xfrm>
          <a:custGeom>
            <a:avLst/>
            <a:gdLst>
              <a:gd name="T0" fmla="*/ 0 w 1315"/>
              <a:gd name="T1" fmla="*/ 2147483647 h 461"/>
              <a:gd name="T2" fmla="*/ 2147483647 w 1315"/>
              <a:gd name="T3" fmla="*/ 2147483647 h 461"/>
              <a:gd name="T4" fmla="*/ 2147483647 w 1315"/>
              <a:gd name="T5" fmla="*/ 2147483647 h 461"/>
              <a:gd name="T6" fmla="*/ 0 60000 65536"/>
              <a:gd name="T7" fmla="*/ 0 60000 65536"/>
              <a:gd name="T8" fmla="*/ 0 60000 65536"/>
              <a:gd name="T9" fmla="*/ 0 w 1315"/>
              <a:gd name="T10" fmla="*/ 0 h 461"/>
              <a:gd name="T11" fmla="*/ 1315 w 131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461">
                <a:moveTo>
                  <a:pt x="0" y="461"/>
                </a:moveTo>
                <a:cubicBezTo>
                  <a:pt x="208" y="283"/>
                  <a:pt x="416" y="106"/>
                  <a:pt x="635" y="53"/>
                </a:cubicBezTo>
                <a:cubicBezTo>
                  <a:pt x="854" y="0"/>
                  <a:pt x="1084" y="72"/>
                  <a:pt x="1315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9952190" y="3524735"/>
            <a:ext cx="2044455" cy="1274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12165453" y="5055026"/>
            <a:ext cx="1361719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V="1">
            <a:off x="12675629" y="6970703"/>
            <a:ext cx="851543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13864790" y="7097289"/>
            <a:ext cx="851545" cy="102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11145101" y="7735848"/>
            <a:ext cx="1020352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8590467" y="6841303"/>
            <a:ext cx="2044457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5" name="Freeform 33"/>
          <p:cNvSpPr>
            <a:spLocks/>
          </p:cNvSpPr>
          <p:nvPr/>
        </p:nvSpPr>
        <p:spPr bwMode="auto">
          <a:xfrm>
            <a:off x="11824085" y="3651320"/>
            <a:ext cx="1361722" cy="3828542"/>
          </a:xfrm>
          <a:custGeom>
            <a:avLst/>
            <a:gdLst>
              <a:gd name="T0" fmla="*/ 0 w 469"/>
              <a:gd name="T1" fmla="*/ 0 h 1361"/>
              <a:gd name="T2" fmla="*/ 2147483647 w 469"/>
              <a:gd name="T3" fmla="*/ 2147483647 h 1361"/>
              <a:gd name="T4" fmla="*/ 2147483647 w 469"/>
              <a:gd name="T5" fmla="*/ 2147483647 h 1361"/>
              <a:gd name="T6" fmla="*/ 2147483647 w 469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1361"/>
              <a:gd name="T14" fmla="*/ 469 w 469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1361">
                <a:moveTo>
                  <a:pt x="0" y="0"/>
                </a:moveTo>
                <a:cubicBezTo>
                  <a:pt x="7" y="0"/>
                  <a:pt x="15" y="0"/>
                  <a:pt x="91" y="91"/>
                </a:cubicBezTo>
                <a:cubicBezTo>
                  <a:pt x="167" y="182"/>
                  <a:pt x="439" y="332"/>
                  <a:pt x="454" y="544"/>
                </a:cubicBezTo>
                <a:cubicBezTo>
                  <a:pt x="469" y="756"/>
                  <a:pt x="325" y="1058"/>
                  <a:pt x="182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9610819" y="5055025"/>
            <a:ext cx="3916353" cy="1786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 flipV="1">
            <a:off x="11145101" y="8245008"/>
            <a:ext cx="3402424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8763027" y="3268747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8763028" y="3268748"/>
            <a:ext cx="847793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30" name="Freeform 38"/>
          <p:cNvSpPr>
            <a:spLocks/>
          </p:cNvSpPr>
          <p:nvPr/>
        </p:nvSpPr>
        <p:spPr bwMode="auto">
          <a:xfrm>
            <a:off x="8931837" y="2843980"/>
            <a:ext cx="2723441" cy="424767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 flipH="1">
            <a:off x="8763027" y="5181612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32" name="Freeform 40"/>
          <p:cNvSpPr>
            <a:spLocks/>
          </p:cNvSpPr>
          <p:nvPr/>
        </p:nvSpPr>
        <p:spPr bwMode="auto">
          <a:xfrm>
            <a:off x="11996645" y="3651320"/>
            <a:ext cx="3402426" cy="4467100"/>
          </a:xfrm>
          <a:custGeom>
            <a:avLst/>
            <a:gdLst>
              <a:gd name="T0" fmla="*/ 0 w 793"/>
              <a:gd name="T1" fmla="*/ 0 h 1542"/>
              <a:gd name="T2" fmla="*/ 2147483647 w 793"/>
              <a:gd name="T3" fmla="*/ 2147483647 h 1542"/>
              <a:gd name="T4" fmla="*/ 2147483647 w 793"/>
              <a:gd name="T5" fmla="*/ 2147483647 h 1542"/>
              <a:gd name="T6" fmla="*/ 0 60000 65536"/>
              <a:gd name="T7" fmla="*/ 0 60000 65536"/>
              <a:gd name="T8" fmla="*/ 0 60000 65536"/>
              <a:gd name="T9" fmla="*/ 0 w 793"/>
              <a:gd name="T10" fmla="*/ 0 h 1542"/>
              <a:gd name="T11" fmla="*/ 793 w 793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3" h="1542">
                <a:moveTo>
                  <a:pt x="0" y="0"/>
                </a:moveTo>
                <a:cubicBezTo>
                  <a:pt x="283" y="75"/>
                  <a:pt x="567" y="151"/>
                  <a:pt x="680" y="408"/>
                </a:cubicBezTo>
                <a:cubicBezTo>
                  <a:pt x="793" y="665"/>
                  <a:pt x="736" y="1103"/>
                  <a:pt x="680" y="15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5033" name="Oval 41"/>
          <p:cNvSpPr>
            <a:spLocks noChangeArrowheads="1"/>
          </p:cNvSpPr>
          <p:nvPr/>
        </p:nvSpPr>
        <p:spPr bwMode="auto">
          <a:xfrm>
            <a:off x="8421660" y="288617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4" name="Oval 42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5" name="Oval 43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6" name="Oval 44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7" name="Oval 45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5038" name="Oval 46"/>
          <p:cNvSpPr>
            <a:spLocks noChangeArrowheads="1"/>
          </p:cNvSpPr>
          <p:nvPr/>
        </p:nvSpPr>
        <p:spPr bwMode="auto">
          <a:xfrm>
            <a:off x="11824084" y="4649948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3839" name="Freeform 47"/>
          <p:cNvSpPr>
            <a:spLocks/>
          </p:cNvSpPr>
          <p:nvPr/>
        </p:nvSpPr>
        <p:spPr bwMode="auto">
          <a:xfrm>
            <a:off x="8590467" y="6841302"/>
            <a:ext cx="6125867" cy="2554236"/>
          </a:xfrm>
          <a:custGeom>
            <a:avLst/>
            <a:gdLst>
              <a:gd name="T0" fmla="*/ 0 w 1633"/>
              <a:gd name="T1" fmla="*/ 0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0 60000 65536"/>
              <a:gd name="T7" fmla="*/ 0 60000 65536"/>
              <a:gd name="T8" fmla="*/ 0 60000 65536"/>
              <a:gd name="T9" fmla="*/ 0 w 1633"/>
              <a:gd name="T10" fmla="*/ 0 h 862"/>
              <a:gd name="T11" fmla="*/ 1633 w 163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862">
                <a:moveTo>
                  <a:pt x="0" y="0"/>
                </a:moveTo>
                <a:cubicBezTo>
                  <a:pt x="68" y="340"/>
                  <a:pt x="137" y="680"/>
                  <a:pt x="409" y="771"/>
                </a:cubicBezTo>
                <a:cubicBezTo>
                  <a:pt x="681" y="862"/>
                  <a:pt x="1157" y="703"/>
                  <a:pt x="1633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H="1">
            <a:off x="11313909" y="5055026"/>
            <a:ext cx="68273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41" name="Freeform 49"/>
          <p:cNvSpPr>
            <a:spLocks/>
          </p:cNvSpPr>
          <p:nvPr/>
        </p:nvSpPr>
        <p:spPr bwMode="auto">
          <a:xfrm>
            <a:off x="12165454" y="5055026"/>
            <a:ext cx="2723441" cy="3063395"/>
          </a:xfrm>
          <a:custGeom>
            <a:avLst/>
            <a:gdLst>
              <a:gd name="T0" fmla="*/ 0 w 726"/>
              <a:gd name="T1" fmla="*/ 0 h 1089"/>
              <a:gd name="T2" fmla="*/ 2147483647 w 726"/>
              <a:gd name="T3" fmla="*/ 2147483647 h 1089"/>
              <a:gd name="T4" fmla="*/ 2147483647 w 726"/>
              <a:gd name="T5" fmla="*/ 2147483647 h 1089"/>
              <a:gd name="T6" fmla="*/ 0 60000 65536"/>
              <a:gd name="T7" fmla="*/ 0 60000 65536"/>
              <a:gd name="T8" fmla="*/ 0 60000 65536"/>
              <a:gd name="T9" fmla="*/ 0 w 726"/>
              <a:gd name="T10" fmla="*/ 0 h 1089"/>
              <a:gd name="T11" fmla="*/ 726 w 726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089">
                <a:moveTo>
                  <a:pt x="0" y="0"/>
                </a:moveTo>
                <a:cubicBezTo>
                  <a:pt x="211" y="158"/>
                  <a:pt x="423" y="317"/>
                  <a:pt x="544" y="499"/>
                </a:cubicBezTo>
                <a:cubicBezTo>
                  <a:pt x="665" y="681"/>
                  <a:pt x="695" y="885"/>
                  <a:pt x="726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 flipH="1">
            <a:off x="11145102" y="3651320"/>
            <a:ext cx="678983" cy="2680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16156727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Synaptic plasticity: </a:t>
            </a:r>
            <a:r>
              <a:rPr lang="en-US" sz="6800" dirty="0" err="1" smtClean="0">
                <a:solidFill>
                  <a:srgbClr val="FF0000"/>
                </a:solidFill>
              </a:rPr>
              <a:t>Hebbian</a:t>
            </a:r>
            <a:r>
              <a:rPr lang="en-US" sz="6800" dirty="0" smtClean="0">
                <a:solidFill>
                  <a:srgbClr val="FF0000"/>
                </a:solidFill>
              </a:rPr>
              <a:t> Learning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33" grpId="0" animBg="1"/>
      <p:bldP spid="725034" grpId="0" animBg="1"/>
      <p:bldP spid="725035" grpId="0" animBg="1"/>
      <p:bldP spid="725036" grpId="0" animBg="1"/>
      <p:bldP spid="725037" grpId="0" animBg="1"/>
      <p:bldP spid="7250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8391649" y="288617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9610819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9100643" y="479903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10634924" y="824500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13695981" y="54375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12165453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13493411" y="67119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33" name="Freeform 17"/>
          <p:cNvSpPr>
            <a:spLocks/>
          </p:cNvSpPr>
          <p:nvPr/>
        </p:nvSpPr>
        <p:spPr bwMode="auto">
          <a:xfrm>
            <a:off x="7513846" y="3268748"/>
            <a:ext cx="1076621" cy="3316570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34" name="Freeform 18"/>
          <p:cNvSpPr>
            <a:spLocks/>
          </p:cNvSpPr>
          <p:nvPr/>
        </p:nvSpPr>
        <p:spPr bwMode="auto">
          <a:xfrm>
            <a:off x="10124749" y="6714717"/>
            <a:ext cx="847793" cy="1656877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35" name="Freeform 19"/>
          <p:cNvSpPr>
            <a:spLocks/>
          </p:cNvSpPr>
          <p:nvPr/>
        </p:nvSpPr>
        <p:spPr bwMode="auto">
          <a:xfrm>
            <a:off x="11824085" y="3651321"/>
            <a:ext cx="341369" cy="1021133"/>
          </a:xfrm>
          <a:custGeom>
            <a:avLst/>
            <a:gdLst>
              <a:gd name="T0" fmla="*/ 0 w 91"/>
              <a:gd name="T1" fmla="*/ 0 h 363"/>
              <a:gd name="T2" fmla="*/ 2147483647 w 91"/>
              <a:gd name="T3" fmla="*/ 2147483647 h 363"/>
              <a:gd name="T4" fmla="*/ 2147483647 w 91"/>
              <a:gd name="T5" fmla="*/ 2147483647 h 363"/>
              <a:gd name="T6" fmla="*/ 2147483647 w 91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363"/>
              <a:gd name="T14" fmla="*/ 91 w 9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363">
                <a:moveTo>
                  <a:pt x="0" y="0"/>
                </a:moveTo>
                <a:cubicBezTo>
                  <a:pt x="15" y="26"/>
                  <a:pt x="31" y="53"/>
                  <a:pt x="46" y="91"/>
                </a:cubicBezTo>
                <a:cubicBezTo>
                  <a:pt x="61" y="129"/>
                  <a:pt x="91" y="182"/>
                  <a:pt x="91" y="227"/>
                </a:cubicBezTo>
                <a:cubicBezTo>
                  <a:pt x="91" y="272"/>
                  <a:pt x="68" y="317"/>
                  <a:pt x="46" y="363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36" name="Freeform 20"/>
          <p:cNvSpPr>
            <a:spLocks/>
          </p:cNvSpPr>
          <p:nvPr/>
        </p:nvSpPr>
        <p:spPr bwMode="auto">
          <a:xfrm>
            <a:off x="14206159" y="5820172"/>
            <a:ext cx="964082" cy="2298249"/>
          </a:xfrm>
          <a:custGeom>
            <a:avLst/>
            <a:gdLst>
              <a:gd name="T0" fmla="*/ 0 w 257"/>
              <a:gd name="T1" fmla="*/ 0 h 817"/>
              <a:gd name="T2" fmla="*/ 2147483647 w 257"/>
              <a:gd name="T3" fmla="*/ 2147483647 h 817"/>
              <a:gd name="T4" fmla="*/ 2147483647 w 257"/>
              <a:gd name="T5" fmla="*/ 2147483647 h 817"/>
              <a:gd name="T6" fmla="*/ 0 60000 65536"/>
              <a:gd name="T7" fmla="*/ 0 60000 65536"/>
              <a:gd name="T8" fmla="*/ 0 60000 65536"/>
              <a:gd name="T9" fmla="*/ 0 w 257"/>
              <a:gd name="T10" fmla="*/ 0 h 817"/>
              <a:gd name="T11" fmla="*/ 257 w 257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817">
                <a:moveTo>
                  <a:pt x="0" y="0"/>
                </a:moveTo>
                <a:cubicBezTo>
                  <a:pt x="98" y="91"/>
                  <a:pt x="197" y="182"/>
                  <a:pt x="227" y="318"/>
                </a:cubicBezTo>
                <a:cubicBezTo>
                  <a:pt x="257" y="454"/>
                  <a:pt x="219" y="635"/>
                  <a:pt x="182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9442012" y="3651320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9952190" y="3651321"/>
            <a:ext cx="1192912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11996645" y="5055026"/>
            <a:ext cx="337617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 flipH="1">
            <a:off x="8763028" y="3651321"/>
            <a:ext cx="2892250" cy="293399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V="1">
            <a:off x="8763027" y="6458730"/>
            <a:ext cx="2209514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2" name="Freeform 26"/>
          <p:cNvSpPr>
            <a:spLocks/>
          </p:cNvSpPr>
          <p:nvPr/>
        </p:nvSpPr>
        <p:spPr bwMode="auto">
          <a:xfrm>
            <a:off x="8763028" y="5288507"/>
            <a:ext cx="4932955" cy="1296810"/>
          </a:xfrm>
          <a:custGeom>
            <a:avLst/>
            <a:gdLst>
              <a:gd name="T0" fmla="*/ 0 w 1315"/>
              <a:gd name="T1" fmla="*/ 2147483647 h 461"/>
              <a:gd name="T2" fmla="*/ 2147483647 w 1315"/>
              <a:gd name="T3" fmla="*/ 2147483647 h 461"/>
              <a:gd name="T4" fmla="*/ 2147483647 w 1315"/>
              <a:gd name="T5" fmla="*/ 2147483647 h 461"/>
              <a:gd name="T6" fmla="*/ 0 60000 65536"/>
              <a:gd name="T7" fmla="*/ 0 60000 65536"/>
              <a:gd name="T8" fmla="*/ 0 60000 65536"/>
              <a:gd name="T9" fmla="*/ 0 w 1315"/>
              <a:gd name="T10" fmla="*/ 0 h 461"/>
              <a:gd name="T11" fmla="*/ 1315 w 131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461">
                <a:moveTo>
                  <a:pt x="0" y="461"/>
                </a:moveTo>
                <a:cubicBezTo>
                  <a:pt x="208" y="283"/>
                  <a:pt x="416" y="106"/>
                  <a:pt x="635" y="53"/>
                </a:cubicBezTo>
                <a:cubicBezTo>
                  <a:pt x="854" y="0"/>
                  <a:pt x="1084" y="72"/>
                  <a:pt x="1315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9952190" y="3524735"/>
            <a:ext cx="2044455" cy="1274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12165453" y="5055026"/>
            <a:ext cx="1361719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V="1">
            <a:off x="12675629" y="6970703"/>
            <a:ext cx="851543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13864790" y="7097289"/>
            <a:ext cx="851545" cy="102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 flipV="1">
            <a:off x="11145101" y="7735848"/>
            <a:ext cx="1020352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8590467" y="6841303"/>
            <a:ext cx="2044457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49" name="Freeform 33"/>
          <p:cNvSpPr>
            <a:spLocks/>
          </p:cNvSpPr>
          <p:nvPr/>
        </p:nvSpPr>
        <p:spPr bwMode="auto">
          <a:xfrm>
            <a:off x="11824085" y="3651320"/>
            <a:ext cx="1361722" cy="3828542"/>
          </a:xfrm>
          <a:custGeom>
            <a:avLst/>
            <a:gdLst>
              <a:gd name="T0" fmla="*/ 0 w 469"/>
              <a:gd name="T1" fmla="*/ 0 h 1361"/>
              <a:gd name="T2" fmla="*/ 2147483647 w 469"/>
              <a:gd name="T3" fmla="*/ 2147483647 h 1361"/>
              <a:gd name="T4" fmla="*/ 2147483647 w 469"/>
              <a:gd name="T5" fmla="*/ 2147483647 h 1361"/>
              <a:gd name="T6" fmla="*/ 2147483647 w 469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1361"/>
              <a:gd name="T14" fmla="*/ 469 w 469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1361">
                <a:moveTo>
                  <a:pt x="0" y="0"/>
                </a:moveTo>
                <a:cubicBezTo>
                  <a:pt x="7" y="0"/>
                  <a:pt x="15" y="0"/>
                  <a:pt x="91" y="91"/>
                </a:cubicBezTo>
                <a:cubicBezTo>
                  <a:pt x="167" y="182"/>
                  <a:pt x="439" y="332"/>
                  <a:pt x="454" y="544"/>
                </a:cubicBezTo>
                <a:cubicBezTo>
                  <a:pt x="469" y="756"/>
                  <a:pt x="325" y="1058"/>
                  <a:pt x="182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9610819" y="5055025"/>
            <a:ext cx="3916353" cy="1786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V="1">
            <a:off x="11145101" y="8245008"/>
            <a:ext cx="3402424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8763027" y="3268747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8763028" y="3268748"/>
            <a:ext cx="847793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4" name="Freeform 38"/>
          <p:cNvSpPr>
            <a:spLocks/>
          </p:cNvSpPr>
          <p:nvPr/>
        </p:nvSpPr>
        <p:spPr bwMode="auto">
          <a:xfrm>
            <a:off x="8931837" y="2843980"/>
            <a:ext cx="2723441" cy="424767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H="1">
            <a:off x="8763027" y="5181612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6" name="Freeform 40"/>
          <p:cNvSpPr>
            <a:spLocks/>
          </p:cNvSpPr>
          <p:nvPr/>
        </p:nvSpPr>
        <p:spPr bwMode="auto">
          <a:xfrm>
            <a:off x="11996645" y="3651320"/>
            <a:ext cx="3402426" cy="4467100"/>
          </a:xfrm>
          <a:custGeom>
            <a:avLst/>
            <a:gdLst>
              <a:gd name="T0" fmla="*/ 0 w 793"/>
              <a:gd name="T1" fmla="*/ 0 h 1542"/>
              <a:gd name="T2" fmla="*/ 2147483647 w 793"/>
              <a:gd name="T3" fmla="*/ 2147483647 h 1542"/>
              <a:gd name="T4" fmla="*/ 2147483647 w 793"/>
              <a:gd name="T5" fmla="*/ 2147483647 h 1542"/>
              <a:gd name="T6" fmla="*/ 0 60000 65536"/>
              <a:gd name="T7" fmla="*/ 0 60000 65536"/>
              <a:gd name="T8" fmla="*/ 0 60000 65536"/>
              <a:gd name="T9" fmla="*/ 0 w 793"/>
              <a:gd name="T10" fmla="*/ 0 h 1542"/>
              <a:gd name="T11" fmla="*/ 793 w 793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3" h="1542">
                <a:moveTo>
                  <a:pt x="0" y="0"/>
                </a:moveTo>
                <a:cubicBezTo>
                  <a:pt x="283" y="75"/>
                  <a:pt x="567" y="151"/>
                  <a:pt x="680" y="408"/>
                </a:cubicBezTo>
                <a:cubicBezTo>
                  <a:pt x="793" y="665"/>
                  <a:pt x="736" y="1103"/>
                  <a:pt x="680" y="1542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57" name="Oval 41"/>
          <p:cNvSpPr>
            <a:spLocks noChangeArrowheads="1"/>
          </p:cNvSpPr>
          <p:nvPr/>
        </p:nvSpPr>
        <p:spPr bwMode="auto">
          <a:xfrm>
            <a:off x="8421660" y="288617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58" name="Oval 42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59" name="Oval 43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60" name="Oval 44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61" name="Oval 45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62" name="Oval 46"/>
          <p:cNvSpPr>
            <a:spLocks noChangeArrowheads="1"/>
          </p:cNvSpPr>
          <p:nvPr/>
        </p:nvSpPr>
        <p:spPr bwMode="auto">
          <a:xfrm>
            <a:off x="11824084" y="4649948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4863" name="Freeform 47"/>
          <p:cNvSpPr>
            <a:spLocks/>
          </p:cNvSpPr>
          <p:nvPr/>
        </p:nvSpPr>
        <p:spPr bwMode="auto">
          <a:xfrm>
            <a:off x="8590467" y="6841302"/>
            <a:ext cx="6125867" cy="2554236"/>
          </a:xfrm>
          <a:custGeom>
            <a:avLst/>
            <a:gdLst>
              <a:gd name="T0" fmla="*/ 0 w 1633"/>
              <a:gd name="T1" fmla="*/ 0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0 60000 65536"/>
              <a:gd name="T7" fmla="*/ 0 60000 65536"/>
              <a:gd name="T8" fmla="*/ 0 60000 65536"/>
              <a:gd name="T9" fmla="*/ 0 w 1633"/>
              <a:gd name="T10" fmla="*/ 0 h 862"/>
              <a:gd name="T11" fmla="*/ 1633 w 163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862">
                <a:moveTo>
                  <a:pt x="0" y="0"/>
                </a:moveTo>
                <a:cubicBezTo>
                  <a:pt x="68" y="340"/>
                  <a:pt x="137" y="680"/>
                  <a:pt x="409" y="771"/>
                </a:cubicBezTo>
                <a:cubicBezTo>
                  <a:pt x="681" y="862"/>
                  <a:pt x="1157" y="703"/>
                  <a:pt x="1633" y="54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H="1">
            <a:off x="11313909" y="5055026"/>
            <a:ext cx="682736" cy="127711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65" name="Freeform 49"/>
          <p:cNvSpPr>
            <a:spLocks/>
          </p:cNvSpPr>
          <p:nvPr/>
        </p:nvSpPr>
        <p:spPr bwMode="auto">
          <a:xfrm>
            <a:off x="12165454" y="5055026"/>
            <a:ext cx="2723441" cy="3063395"/>
          </a:xfrm>
          <a:custGeom>
            <a:avLst/>
            <a:gdLst>
              <a:gd name="T0" fmla="*/ 0 w 726"/>
              <a:gd name="T1" fmla="*/ 0 h 1089"/>
              <a:gd name="T2" fmla="*/ 2147483647 w 726"/>
              <a:gd name="T3" fmla="*/ 2147483647 h 1089"/>
              <a:gd name="T4" fmla="*/ 2147483647 w 726"/>
              <a:gd name="T5" fmla="*/ 2147483647 h 1089"/>
              <a:gd name="T6" fmla="*/ 0 60000 65536"/>
              <a:gd name="T7" fmla="*/ 0 60000 65536"/>
              <a:gd name="T8" fmla="*/ 0 60000 65536"/>
              <a:gd name="T9" fmla="*/ 0 w 726"/>
              <a:gd name="T10" fmla="*/ 0 h 1089"/>
              <a:gd name="T11" fmla="*/ 726 w 726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089">
                <a:moveTo>
                  <a:pt x="0" y="0"/>
                </a:moveTo>
                <a:cubicBezTo>
                  <a:pt x="211" y="158"/>
                  <a:pt x="423" y="317"/>
                  <a:pt x="544" y="499"/>
                </a:cubicBezTo>
                <a:cubicBezTo>
                  <a:pt x="665" y="681"/>
                  <a:pt x="695" y="885"/>
                  <a:pt x="726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 flipH="1">
            <a:off x="11145102" y="3651320"/>
            <a:ext cx="678983" cy="268082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7091" name="Text Box 51"/>
          <p:cNvSpPr txBox="1">
            <a:spLocks noChangeArrowheads="1"/>
          </p:cNvSpPr>
          <p:nvPr/>
        </p:nvSpPr>
        <p:spPr bwMode="auto">
          <a:xfrm>
            <a:off x="4629100" y="9851251"/>
            <a:ext cx="577407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/>
              <a:t>item </a:t>
            </a:r>
            <a:r>
              <a:rPr lang="fr-CH" sz="5900" dirty="0" err="1"/>
              <a:t>memorized</a:t>
            </a:r>
            <a:endParaRPr lang="fr-FR" sz="5900" dirty="0"/>
          </a:p>
        </p:txBody>
      </p: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16156727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Synaptic plasticity: </a:t>
            </a:r>
            <a:r>
              <a:rPr lang="en-US" sz="6800" dirty="0" err="1" smtClean="0">
                <a:solidFill>
                  <a:srgbClr val="FF0000"/>
                </a:solidFill>
              </a:rPr>
              <a:t>Hebbian</a:t>
            </a:r>
            <a:r>
              <a:rPr lang="en-US" sz="6800" dirty="0" smtClean="0">
                <a:solidFill>
                  <a:srgbClr val="FF0000"/>
                </a:solidFill>
              </a:rPr>
              <a:t> Learning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8391649" y="288617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9610819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9100643" y="479903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10634924" y="824500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13695981" y="543759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12165453" y="7479862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13493411" y="6711903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57" name="Freeform 17"/>
          <p:cNvSpPr>
            <a:spLocks/>
          </p:cNvSpPr>
          <p:nvPr/>
        </p:nvSpPr>
        <p:spPr bwMode="auto">
          <a:xfrm>
            <a:off x="7513846" y="3268748"/>
            <a:ext cx="1076621" cy="3316570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8" name="Freeform 18"/>
          <p:cNvSpPr>
            <a:spLocks/>
          </p:cNvSpPr>
          <p:nvPr/>
        </p:nvSpPr>
        <p:spPr bwMode="auto">
          <a:xfrm>
            <a:off x="10124749" y="6714717"/>
            <a:ext cx="847793" cy="1656877"/>
          </a:xfrm>
          <a:custGeom>
            <a:avLst/>
            <a:gdLst>
              <a:gd name="T0" fmla="*/ 2147483647 w 287"/>
              <a:gd name="T1" fmla="*/ 0 h 1134"/>
              <a:gd name="T2" fmla="*/ 2147483647 w 287"/>
              <a:gd name="T3" fmla="*/ 2147483647 h 1134"/>
              <a:gd name="T4" fmla="*/ 2147483647 w 287"/>
              <a:gd name="T5" fmla="*/ 2147483647 h 1134"/>
              <a:gd name="T6" fmla="*/ 0 60000 65536"/>
              <a:gd name="T7" fmla="*/ 0 60000 65536"/>
              <a:gd name="T8" fmla="*/ 0 60000 65536"/>
              <a:gd name="T9" fmla="*/ 0 w 287"/>
              <a:gd name="T10" fmla="*/ 0 h 1134"/>
              <a:gd name="T11" fmla="*/ 287 w 287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" h="1134">
                <a:moveTo>
                  <a:pt x="287" y="0"/>
                </a:moveTo>
                <a:cubicBezTo>
                  <a:pt x="158" y="155"/>
                  <a:pt x="30" y="310"/>
                  <a:pt x="15" y="499"/>
                </a:cubicBezTo>
                <a:cubicBezTo>
                  <a:pt x="0" y="688"/>
                  <a:pt x="98" y="911"/>
                  <a:pt x="197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11824085" y="3651321"/>
            <a:ext cx="341369" cy="1021133"/>
          </a:xfrm>
          <a:custGeom>
            <a:avLst/>
            <a:gdLst>
              <a:gd name="T0" fmla="*/ 0 w 91"/>
              <a:gd name="T1" fmla="*/ 0 h 363"/>
              <a:gd name="T2" fmla="*/ 2147483647 w 91"/>
              <a:gd name="T3" fmla="*/ 2147483647 h 363"/>
              <a:gd name="T4" fmla="*/ 2147483647 w 91"/>
              <a:gd name="T5" fmla="*/ 2147483647 h 363"/>
              <a:gd name="T6" fmla="*/ 2147483647 w 91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363"/>
              <a:gd name="T14" fmla="*/ 91 w 91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363">
                <a:moveTo>
                  <a:pt x="0" y="0"/>
                </a:moveTo>
                <a:cubicBezTo>
                  <a:pt x="15" y="26"/>
                  <a:pt x="31" y="53"/>
                  <a:pt x="46" y="91"/>
                </a:cubicBezTo>
                <a:cubicBezTo>
                  <a:pt x="61" y="129"/>
                  <a:pt x="91" y="182"/>
                  <a:pt x="91" y="227"/>
                </a:cubicBezTo>
                <a:cubicBezTo>
                  <a:pt x="91" y="272"/>
                  <a:pt x="68" y="317"/>
                  <a:pt x="46" y="363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14206159" y="5820172"/>
            <a:ext cx="964082" cy="2298249"/>
          </a:xfrm>
          <a:custGeom>
            <a:avLst/>
            <a:gdLst>
              <a:gd name="T0" fmla="*/ 0 w 257"/>
              <a:gd name="T1" fmla="*/ 0 h 817"/>
              <a:gd name="T2" fmla="*/ 2147483647 w 257"/>
              <a:gd name="T3" fmla="*/ 2147483647 h 817"/>
              <a:gd name="T4" fmla="*/ 2147483647 w 257"/>
              <a:gd name="T5" fmla="*/ 2147483647 h 817"/>
              <a:gd name="T6" fmla="*/ 0 60000 65536"/>
              <a:gd name="T7" fmla="*/ 0 60000 65536"/>
              <a:gd name="T8" fmla="*/ 0 60000 65536"/>
              <a:gd name="T9" fmla="*/ 0 w 257"/>
              <a:gd name="T10" fmla="*/ 0 h 817"/>
              <a:gd name="T11" fmla="*/ 257 w 257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" h="817">
                <a:moveTo>
                  <a:pt x="0" y="0"/>
                </a:moveTo>
                <a:cubicBezTo>
                  <a:pt x="98" y="91"/>
                  <a:pt x="197" y="182"/>
                  <a:pt x="227" y="318"/>
                </a:cubicBezTo>
                <a:cubicBezTo>
                  <a:pt x="257" y="454"/>
                  <a:pt x="219" y="635"/>
                  <a:pt x="182" y="8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H="1">
            <a:off x="9442012" y="3651320"/>
            <a:ext cx="341367" cy="11477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9952190" y="3651321"/>
            <a:ext cx="1192912" cy="28074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11996645" y="5055026"/>
            <a:ext cx="337617" cy="242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 flipH="1">
            <a:off x="8763028" y="3651321"/>
            <a:ext cx="2892250" cy="293399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V="1">
            <a:off x="8763027" y="6458730"/>
            <a:ext cx="2209514" cy="1265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6" name="Freeform 26"/>
          <p:cNvSpPr>
            <a:spLocks/>
          </p:cNvSpPr>
          <p:nvPr/>
        </p:nvSpPr>
        <p:spPr bwMode="auto">
          <a:xfrm>
            <a:off x="8763028" y="5288507"/>
            <a:ext cx="4932955" cy="1296810"/>
          </a:xfrm>
          <a:custGeom>
            <a:avLst/>
            <a:gdLst>
              <a:gd name="T0" fmla="*/ 0 w 1315"/>
              <a:gd name="T1" fmla="*/ 2147483647 h 461"/>
              <a:gd name="T2" fmla="*/ 2147483647 w 1315"/>
              <a:gd name="T3" fmla="*/ 2147483647 h 461"/>
              <a:gd name="T4" fmla="*/ 2147483647 w 1315"/>
              <a:gd name="T5" fmla="*/ 2147483647 h 461"/>
              <a:gd name="T6" fmla="*/ 0 60000 65536"/>
              <a:gd name="T7" fmla="*/ 0 60000 65536"/>
              <a:gd name="T8" fmla="*/ 0 60000 65536"/>
              <a:gd name="T9" fmla="*/ 0 w 1315"/>
              <a:gd name="T10" fmla="*/ 0 h 461"/>
              <a:gd name="T11" fmla="*/ 1315 w 1315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461">
                <a:moveTo>
                  <a:pt x="0" y="461"/>
                </a:moveTo>
                <a:cubicBezTo>
                  <a:pt x="208" y="283"/>
                  <a:pt x="416" y="106"/>
                  <a:pt x="635" y="53"/>
                </a:cubicBezTo>
                <a:cubicBezTo>
                  <a:pt x="854" y="0"/>
                  <a:pt x="1084" y="72"/>
                  <a:pt x="1315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9952190" y="3524735"/>
            <a:ext cx="2044455" cy="1274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12165453" y="5055026"/>
            <a:ext cx="1361719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V="1">
            <a:off x="12675629" y="6970703"/>
            <a:ext cx="851543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13864790" y="7097289"/>
            <a:ext cx="851545" cy="1021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11145101" y="7735848"/>
            <a:ext cx="1020352" cy="6357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8590467" y="6841303"/>
            <a:ext cx="2044457" cy="16596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3" name="Freeform 33"/>
          <p:cNvSpPr>
            <a:spLocks/>
          </p:cNvSpPr>
          <p:nvPr/>
        </p:nvSpPr>
        <p:spPr bwMode="auto">
          <a:xfrm>
            <a:off x="11824085" y="3651320"/>
            <a:ext cx="1361722" cy="3828542"/>
          </a:xfrm>
          <a:custGeom>
            <a:avLst/>
            <a:gdLst>
              <a:gd name="T0" fmla="*/ 0 w 469"/>
              <a:gd name="T1" fmla="*/ 0 h 1361"/>
              <a:gd name="T2" fmla="*/ 2147483647 w 469"/>
              <a:gd name="T3" fmla="*/ 2147483647 h 1361"/>
              <a:gd name="T4" fmla="*/ 2147483647 w 469"/>
              <a:gd name="T5" fmla="*/ 2147483647 h 1361"/>
              <a:gd name="T6" fmla="*/ 2147483647 w 469"/>
              <a:gd name="T7" fmla="*/ 2147483647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469"/>
              <a:gd name="T13" fmla="*/ 0 h 1361"/>
              <a:gd name="T14" fmla="*/ 469 w 469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9" h="1361">
                <a:moveTo>
                  <a:pt x="0" y="0"/>
                </a:moveTo>
                <a:cubicBezTo>
                  <a:pt x="7" y="0"/>
                  <a:pt x="15" y="0"/>
                  <a:pt x="91" y="91"/>
                </a:cubicBezTo>
                <a:cubicBezTo>
                  <a:pt x="167" y="182"/>
                  <a:pt x="439" y="332"/>
                  <a:pt x="454" y="544"/>
                </a:cubicBezTo>
                <a:cubicBezTo>
                  <a:pt x="469" y="756"/>
                  <a:pt x="325" y="1058"/>
                  <a:pt x="182" y="13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9610819" y="5055025"/>
            <a:ext cx="3916353" cy="17862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11145101" y="8245008"/>
            <a:ext cx="3402424" cy="255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8763027" y="3268747"/>
            <a:ext cx="510176" cy="15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763028" y="3268748"/>
            <a:ext cx="847793" cy="2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8" name="Freeform 38"/>
          <p:cNvSpPr>
            <a:spLocks/>
          </p:cNvSpPr>
          <p:nvPr/>
        </p:nvSpPr>
        <p:spPr bwMode="auto">
          <a:xfrm>
            <a:off x="8931837" y="2843980"/>
            <a:ext cx="2723441" cy="424767"/>
          </a:xfrm>
          <a:custGeom>
            <a:avLst/>
            <a:gdLst>
              <a:gd name="T0" fmla="*/ 0 w 726"/>
              <a:gd name="T1" fmla="*/ 2147483647 h 151"/>
              <a:gd name="T2" fmla="*/ 2147483647 w 726"/>
              <a:gd name="T3" fmla="*/ 2147483647 h 151"/>
              <a:gd name="T4" fmla="*/ 2147483647 w 726"/>
              <a:gd name="T5" fmla="*/ 2147483647 h 151"/>
              <a:gd name="T6" fmla="*/ 0 60000 65536"/>
              <a:gd name="T7" fmla="*/ 0 60000 65536"/>
              <a:gd name="T8" fmla="*/ 0 60000 65536"/>
              <a:gd name="T9" fmla="*/ 0 w 726"/>
              <a:gd name="T10" fmla="*/ 0 h 151"/>
              <a:gd name="T11" fmla="*/ 726 w 726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51">
                <a:moveTo>
                  <a:pt x="0" y="60"/>
                </a:moveTo>
                <a:cubicBezTo>
                  <a:pt x="121" y="30"/>
                  <a:pt x="242" y="0"/>
                  <a:pt x="363" y="15"/>
                </a:cubicBezTo>
                <a:cubicBezTo>
                  <a:pt x="484" y="30"/>
                  <a:pt x="605" y="90"/>
                  <a:pt x="726" y="151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8763027" y="5181612"/>
            <a:ext cx="510176" cy="12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80" name="Freeform 40"/>
          <p:cNvSpPr>
            <a:spLocks/>
          </p:cNvSpPr>
          <p:nvPr/>
        </p:nvSpPr>
        <p:spPr bwMode="auto">
          <a:xfrm>
            <a:off x="11996645" y="3651320"/>
            <a:ext cx="3402426" cy="4467100"/>
          </a:xfrm>
          <a:custGeom>
            <a:avLst/>
            <a:gdLst>
              <a:gd name="T0" fmla="*/ 0 w 793"/>
              <a:gd name="T1" fmla="*/ 0 h 1542"/>
              <a:gd name="T2" fmla="*/ 2147483647 w 793"/>
              <a:gd name="T3" fmla="*/ 2147483647 h 1542"/>
              <a:gd name="T4" fmla="*/ 2147483647 w 793"/>
              <a:gd name="T5" fmla="*/ 2147483647 h 1542"/>
              <a:gd name="T6" fmla="*/ 0 60000 65536"/>
              <a:gd name="T7" fmla="*/ 0 60000 65536"/>
              <a:gd name="T8" fmla="*/ 0 60000 65536"/>
              <a:gd name="T9" fmla="*/ 0 w 793"/>
              <a:gd name="T10" fmla="*/ 0 h 1542"/>
              <a:gd name="T11" fmla="*/ 793 w 793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3" h="1542">
                <a:moveTo>
                  <a:pt x="0" y="0"/>
                </a:moveTo>
                <a:cubicBezTo>
                  <a:pt x="283" y="75"/>
                  <a:pt x="567" y="151"/>
                  <a:pt x="680" y="408"/>
                </a:cubicBezTo>
                <a:cubicBezTo>
                  <a:pt x="793" y="665"/>
                  <a:pt x="736" y="1103"/>
                  <a:pt x="680" y="1542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81" name="Oval 41"/>
          <p:cNvSpPr>
            <a:spLocks noChangeArrowheads="1"/>
          </p:cNvSpPr>
          <p:nvPr/>
        </p:nvSpPr>
        <p:spPr bwMode="auto">
          <a:xfrm>
            <a:off x="8421660" y="288617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82" name="Oval 42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83" name="Oval 43"/>
          <p:cNvSpPr>
            <a:spLocks noChangeArrowheads="1"/>
          </p:cNvSpPr>
          <p:nvPr/>
        </p:nvSpPr>
        <p:spPr bwMode="auto">
          <a:xfrm>
            <a:off x="8252850" y="6458729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84" name="Oval 44"/>
          <p:cNvSpPr>
            <a:spLocks noChangeArrowheads="1"/>
          </p:cNvSpPr>
          <p:nvPr/>
        </p:nvSpPr>
        <p:spPr bwMode="auto">
          <a:xfrm>
            <a:off x="10972541" y="6332144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85" name="Oval 45"/>
          <p:cNvSpPr>
            <a:spLocks noChangeArrowheads="1"/>
          </p:cNvSpPr>
          <p:nvPr/>
        </p:nvSpPr>
        <p:spPr bwMode="auto">
          <a:xfrm>
            <a:off x="11482717" y="3268747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86" name="Oval 46"/>
          <p:cNvSpPr>
            <a:spLocks noChangeArrowheads="1"/>
          </p:cNvSpPr>
          <p:nvPr/>
        </p:nvSpPr>
        <p:spPr bwMode="auto">
          <a:xfrm>
            <a:off x="11824084" y="464994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5887" name="Freeform 47"/>
          <p:cNvSpPr>
            <a:spLocks/>
          </p:cNvSpPr>
          <p:nvPr/>
        </p:nvSpPr>
        <p:spPr bwMode="auto">
          <a:xfrm>
            <a:off x="8590467" y="6841302"/>
            <a:ext cx="6125867" cy="2554236"/>
          </a:xfrm>
          <a:custGeom>
            <a:avLst/>
            <a:gdLst>
              <a:gd name="T0" fmla="*/ 0 w 1633"/>
              <a:gd name="T1" fmla="*/ 0 h 862"/>
              <a:gd name="T2" fmla="*/ 2147483647 w 1633"/>
              <a:gd name="T3" fmla="*/ 2147483647 h 862"/>
              <a:gd name="T4" fmla="*/ 2147483647 w 1633"/>
              <a:gd name="T5" fmla="*/ 2147483647 h 862"/>
              <a:gd name="T6" fmla="*/ 0 60000 65536"/>
              <a:gd name="T7" fmla="*/ 0 60000 65536"/>
              <a:gd name="T8" fmla="*/ 0 60000 65536"/>
              <a:gd name="T9" fmla="*/ 0 w 1633"/>
              <a:gd name="T10" fmla="*/ 0 h 862"/>
              <a:gd name="T11" fmla="*/ 1633 w 163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3" h="862">
                <a:moveTo>
                  <a:pt x="0" y="0"/>
                </a:moveTo>
                <a:cubicBezTo>
                  <a:pt x="68" y="340"/>
                  <a:pt x="137" y="680"/>
                  <a:pt x="409" y="771"/>
                </a:cubicBezTo>
                <a:cubicBezTo>
                  <a:pt x="681" y="862"/>
                  <a:pt x="1157" y="703"/>
                  <a:pt x="1633" y="544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H="1">
            <a:off x="11313909" y="5055026"/>
            <a:ext cx="682736" cy="127711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89" name="Freeform 49"/>
          <p:cNvSpPr>
            <a:spLocks/>
          </p:cNvSpPr>
          <p:nvPr/>
        </p:nvSpPr>
        <p:spPr bwMode="auto">
          <a:xfrm>
            <a:off x="12165454" y="5055026"/>
            <a:ext cx="2723441" cy="3063395"/>
          </a:xfrm>
          <a:custGeom>
            <a:avLst/>
            <a:gdLst>
              <a:gd name="T0" fmla="*/ 0 w 726"/>
              <a:gd name="T1" fmla="*/ 0 h 1089"/>
              <a:gd name="T2" fmla="*/ 2147483647 w 726"/>
              <a:gd name="T3" fmla="*/ 2147483647 h 1089"/>
              <a:gd name="T4" fmla="*/ 2147483647 w 726"/>
              <a:gd name="T5" fmla="*/ 2147483647 h 1089"/>
              <a:gd name="T6" fmla="*/ 0 60000 65536"/>
              <a:gd name="T7" fmla="*/ 0 60000 65536"/>
              <a:gd name="T8" fmla="*/ 0 60000 65536"/>
              <a:gd name="T9" fmla="*/ 0 w 726"/>
              <a:gd name="T10" fmla="*/ 0 h 1089"/>
              <a:gd name="T11" fmla="*/ 726 w 726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089">
                <a:moveTo>
                  <a:pt x="0" y="0"/>
                </a:moveTo>
                <a:cubicBezTo>
                  <a:pt x="211" y="158"/>
                  <a:pt x="423" y="317"/>
                  <a:pt x="544" y="499"/>
                </a:cubicBezTo>
                <a:cubicBezTo>
                  <a:pt x="665" y="681"/>
                  <a:pt x="695" y="885"/>
                  <a:pt x="726" y="108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 flipH="1">
            <a:off x="11145102" y="3651320"/>
            <a:ext cx="678983" cy="268082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29139" name="Text Box 51"/>
          <p:cNvSpPr txBox="1">
            <a:spLocks noChangeArrowheads="1"/>
          </p:cNvSpPr>
          <p:nvPr/>
        </p:nvSpPr>
        <p:spPr bwMode="auto">
          <a:xfrm>
            <a:off x="4629099" y="9851251"/>
            <a:ext cx="4682432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/>
              <a:t>item </a:t>
            </a:r>
            <a:r>
              <a:rPr lang="fr-CH" sz="5900" dirty="0" err="1"/>
              <a:t>recalled</a:t>
            </a:r>
            <a:endParaRPr lang="fr-FR" sz="5900" dirty="0"/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1399236" y="2703328"/>
            <a:ext cx="3967492" cy="201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dirty="0" err="1"/>
              <a:t>Recall</a:t>
            </a:r>
            <a:r>
              <a:rPr lang="fr-CH" sz="5900" dirty="0"/>
              <a:t>:</a:t>
            </a:r>
          </a:p>
          <a:p>
            <a:r>
              <a:rPr lang="fr-CH" sz="5900" dirty="0"/>
              <a:t>Partial info</a:t>
            </a:r>
            <a:endParaRPr lang="fr-FR" sz="5900" dirty="0"/>
          </a:p>
        </p:txBody>
      </p:sp>
      <p:sp>
        <p:nvSpPr>
          <p:cNvPr id="729141" name="Oval 53"/>
          <p:cNvSpPr>
            <a:spLocks noChangeArrowheads="1"/>
          </p:cNvSpPr>
          <p:nvPr/>
        </p:nvSpPr>
        <p:spPr bwMode="auto">
          <a:xfrm>
            <a:off x="14547524" y="8118420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9142" name="Oval 54"/>
          <p:cNvSpPr>
            <a:spLocks noChangeArrowheads="1"/>
          </p:cNvSpPr>
          <p:nvPr/>
        </p:nvSpPr>
        <p:spPr bwMode="auto">
          <a:xfrm>
            <a:off x="11824084" y="4672453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29143" name="Oval 55"/>
          <p:cNvSpPr>
            <a:spLocks noChangeArrowheads="1"/>
          </p:cNvSpPr>
          <p:nvPr/>
        </p:nvSpPr>
        <p:spPr bwMode="auto">
          <a:xfrm>
            <a:off x="8252850" y="6436225"/>
            <a:ext cx="540187" cy="40507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16156727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Synaptic plasticity: </a:t>
            </a:r>
            <a:r>
              <a:rPr lang="en-US" sz="6800" dirty="0" err="1" smtClean="0">
                <a:solidFill>
                  <a:srgbClr val="FF0000"/>
                </a:solidFill>
              </a:rPr>
              <a:t>Hebbian</a:t>
            </a:r>
            <a:r>
              <a:rPr lang="en-US" sz="6800" dirty="0" smtClean="0">
                <a:solidFill>
                  <a:srgbClr val="FF0000"/>
                </a:solidFill>
              </a:rPr>
              <a:t> Learning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39" grpId="0"/>
      <p:bldP spid="729141" grpId="0" animBg="1"/>
      <p:bldP spid="729142" grpId="0" animBg="1"/>
      <p:bldP spid="7291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>
              <a:solidFill>
                <a:srgbClr val="FF0000"/>
              </a:solidFill>
            </a:endParaRPr>
          </a:p>
        </p:txBody>
      </p:sp>
      <p:sp>
        <p:nvSpPr>
          <p:cNvPr id="36868" name="TextBox 46"/>
          <p:cNvSpPr txBox="1">
            <a:spLocks noChangeArrowheads="1"/>
          </p:cNvSpPr>
          <p:nvPr/>
        </p:nvSpPr>
        <p:spPr bwMode="auto">
          <a:xfrm>
            <a:off x="1275441" y="2886175"/>
            <a:ext cx="12628518" cy="633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Hebbian</a:t>
            </a:r>
            <a:r>
              <a:rPr lang="en-US" dirty="0"/>
              <a:t> Learning</a:t>
            </a:r>
          </a:p>
          <a:p>
            <a:r>
              <a:rPr lang="en-US" dirty="0"/>
              <a:t>    - Experiments on synaptic plasticity</a:t>
            </a:r>
          </a:p>
          <a:p>
            <a:endParaRPr lang="en-US" dirty="0"/>
          </a:p>
          <a:p>
            <a:r>
              <a:rPr lang="en-US" dirty="0"/>
              <a:t>    -Formulations of </a:t>
            </a:r>
            <a:r>
              <a:rPr lang="en-US" dirty="0" err="1"/>
              <a:t>Hebbian</a:t>
            </a:r>
            <a:r>
              <a:rPr lang="en-US" dirty="0"/>
              <a:t> Learning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cxnSp>
        <p:nvCxnSpPr>
          <p:cNvPr id="36869" name="Straight Arrow Connector 50"/>
          <p:cNvCxnSpPr>
            <a:cxnSpLocks noChangeShapeType="1"/>
          </p:cNvCxnSpPr>
          <p:nvPr/>
        </p:nvCxnSpPr>
        <p:spPr bwMode="auto">
          <a:xfrm>
            <a:off x="592706" y="4033893"/>
            <a:ext cx="1192912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8779707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Synaptic plasticity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sp>
        <p:nvSpPr>
          <p:cNvPr id="2056" name="Text Box 4"/>
          <p:cNvSpPr txBox="1">
            <a:spLocks noChangeArrowheads="1"/>
          </p:cNvSpPr>
          <p:nvPr/>
        </p:nvSpPr>
        <p:spPr bwMode="auto">
          <a:xfrm>
            <a:off x="2340808" y="919177"/>
            <a:ext cx="17402260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 </a:t>
            </a:r>
            <a:r>
              <a:rPr lang="en-US" sz="6800" dirty="0" err="1"/>
              <a:t>Hebbian</a:t>
            </a:r>
            <a:r>
              <a:rPr lang="en-US" sz="6800" dirty="0"/>
              <a:t> Learning in experiments (</a:t>
            </a:r>
            <a:r>
              <a:rPr lang="en-US" i="0" dirty="0"/>
              <a:t>schematic</a:t>
            </a:r>
            <a:r>
              <a:rPr lang="en-US" sz="6800" dirty="0"/>
              <a:t>)</a:t>
            </a:r>
            <a:endParaRPr lang="en-US" sz="3400" dirty="0"/>
          </a:p>
        </p:txBody>
      </p:sp>
      <p:sp>
        <p:nvSpPr>
          <p:cNvPr id="2057" name="Oval 5"/>
          <p:cNvSpPr>
            <a:spLocks noChangeArrowheads="1"/>
          </p:cNvSpPr>
          <p:nvPr/>
        </p:nvSpPr>
        <p:spPr bwMode="auto">
          <a:xfrm>
            <a:off x="2340808" y="3780720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8" name="Line 6"/>
          <p:cNvSpPr>
            <a:spLocks noChangeShapeType="1"/>
          </p:cNvSpPr>
          <p:nvPr/>
        </p:nvSpPr>
        <p:spPr bwMode="auto">
          <a:xfrm>
            <a:off x="1980684" y="2970566"/>
            <a:ext cx="540187" cy="810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59" name="Oval 7"/>
          <p:cNvSpPr>
            <a:spLocks noChangeArrowheads="1"/>
          </p:cNvSpPr>
          <p:nvPr/>
        </p:nvSpPr>
        <p:spPr bwMode="auto">
          <a:xfrm>
            <a:off x="1620560" y="2565488"/>
            <a:ext cx="540187" cy="405077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0" name="Line 8"/>
          <p:cNvSpPr>
            <a:spLocks noChangeShapeType="1"/>
          </p:cNvSpPr>
          <p:nvPr/>
        </p:nvSpPr>
        <p:spPr bwMode="auto">
          <a:xfrm>
            <a:off x="5221804" y="2835540"/>
            <a:ext cx="131445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1" name="Line 9"/>
          <p:cNvSpPr>
            <a:spLocks noChangeShapeType="1"/>
          </p:cNvSpPr>
          <p:nvPr/>
        </p:nvSpPr>
        <p:spPr bwMode="auto">
          <a:xfrm>
            <a:off x="9003110" y="2160411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2" name="Text Box 10"/>
          <p:cNvSpPr txBox="1">
            <a:spLocks noChangeArrowheads="1"/>
          </p:cNvSpPr>
          <p:nvPr/>
        </p:nvSpPr>
        <p:spPr bwMode="auto">
          <a:xfrm>
            <a:off x="2160746" y="4320823"/>
            <a:ext cx="1772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006600"/>
                </a:solidFill>
              </a:rPr>
              <a:t>post</a:t>
            </a:r>
            <a:endParaRPr lang="en-US" sz="3800" dirty="0"/>
          </a:p>
        </p:txBody>
      </p:sp>
      <p:sp>
        <p:nvSpPr>
          <p:cNvPr id="2063" name="Text Box 11"/>
          <p:cNvSpPr txBox="1">
            <a:spLocks noChangeArrowheads="1"/>
          </p:cNvSpPr>
          <p:nvPr/>
        </p:nvSpPr>
        <p:spPr bwMode="auto">
          <a:xfrm>
            <a:off x="2880995" y="3853859"/>
            <a:ext cx="551494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 err="1">
                <a:solidFill>
                  <a:srgbClr val="006600"/>
                </a:solidFill>
              </a:rPr>
              <a:t>i</a:t>
            </a:r>
            <a:endParaRPr lang="en-US" sz="3800" dirty="0"/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712189" y="2700514"/>
          <a:ext cx="1069118" cy="1158971"/>
        </p:xfrm>
        <a:graphic>
          <a:graphicData uri="http://schemas.openxmlformats.org/presentationml/2006/ole">
            <p:oleObj spid="_x0000_s879618" name="Equation" r:id="rId4" imgW="203040" imgH="241200" progId="Equation.3">
              <p:embed/>
            </p:oleObj>
          </a:graphicData>
        </a:graphic>
      </p:graphicFrame>
      <p:sp>
        <p:nvSpPr>
          <p:cNvPr id="2064" name="Line 13"/>
          <p:cNvSpPr>
            <a:spLocks noChangeShapeType="1"/>
          </p:cNvSpPr>
          <p:nvPr/>
        </p:nvSpPr>
        <p:spPr bwMode="auto">
          <a:xfrm>
            <a:off x="7742674" y="4185797"/>
            <a:ext cx="115239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5" name="Line 14"/>
          <p:cNvSpPr>
            <a:spLocks noChangeShapeType="1"/>
          </p:cNvSpPr>
          <p:nvPr/>
        </p:nvSpPr>
        <p:spPr bwMode="auto">
          <a:xfrm flipV="1">
            <a:off x="7742674" y="3375642"/>
            <a:ext cx="0" cy="10802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6" name="Freeform 15"/>
          <p:cNvSpPr>
            <a:spLocks/>
          </p:cNvSpPr>
          <p:nvPr/>
        </p:nvSpPr>
        <p:spPr bwMode="auto">
          <a:xfrm>
            <a:off x="9723358" y="3510668"/>
            <a:ext cx="2700933" cy="675129"/>
          </a:xfrm>
          <a:custGeom>
            <a:avLst/>
            <a:gdLst>
              <a:gd name="T0" fmla="*/ 0 w 720"/>
              <a:gd name="T1" fmla="*/ 2147483647 h 304"/>
              <a:gd name="T2" fmla="*/ 2147483647 w 720"/>
              <a:gd name="T3" fmla="*/ 2147483647 h 304"/>
              <a:gd name="T4" fmla="*/ 2147483647 w 720"/>
              <a:gd name="T5" fmla="*/ 2147483647 h 304"/>
              <a:gd name="T6" fmla="*/ 2147483647 w 720"/>
              <a:gd name="T7" fmla="*/ 2147483647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04"/>
              <a:gd name="T14" fmla="*/ 720 w 720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04">
                <a:moveTo>
                  <a:pt x="0" y="304"/>
                </a:moveTo>
                <a:cubicBezTo>
                  <a:pt x="44" y="168"/>
                  <a:pt x="88" y="32"/>
                  <a:pt x="144" y="16"/>
                </a:cubicBezTo>
                <a:cubicBezTo>
                  <a:pt x="200" y="0"/>
                  <a:pt x="240" y="160"/>
                  <a:pt x="336" y="208"/>
                </a:cubicBezTo>
                <a:cubicBezTo>
                  <a:pt x="432" y="256"/>
                  <a:pt x="576" y="280"/>
                  <a:pt x="720" y="30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7" name="Text Box 16"/>
          <p:cNvSpPr txBox="1">
            <a:spLocks noChangeArrowheads="1"/>
          </p:cNvSpPr>
          <p:nvPr/>
        </p:nvSpPr>
        <p:spPr bwMode="auto">
          <a:xfrm>
            <a:off x="10766220" y="3178730"/>
            <a:ext cx="233884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</a:rPr>
              <a:t>EPSP</a:t>
            </a:r>
            <a:endParaRPr lang="en-US" sz="5900" dirty="0"/>
          </a:p>
        </p:txBody>
      </p:sp>
      <p:sp>
        <p:nvSpPr>
          <p:cNvPr id="2068" name="Line 17"/>
          <p:cNvSpPr>
            <a:spLocks noChangeShapeType="1"/>
          </p:cNvSpPr>
          <p:nvPr/>
        </p:nvSpPr>
        <p:spPr bwMode="auto">
          <a:xfrm>
            <a:off x="10263545" y="3645694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69" name="Text Box 18"/>
          <p:cNvSpPr txBox="1">
            <a:spLocks noChangeArrowheads="1"/>
          </p:cNvSpPr>
          <p:nvPr/>
        </p:nvSpPr>
        <p:spPr bwMode="auto">
          <a:xfrm>
            <a:off x="1080373" y="1755335"/>
            <a:ext cx="1440498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rgbClr val="FF0000"/>
                </a:solidFill>
              </a:rPr>
              <a:t>pre               j</a:t>
            </a:r>
            <a:endParaRPr lang="en-US" sz="3800" dirty="0">
              <a:solidFill>
                <a:srgbClr val="FF0000"/>
              </a:solidFill>
            </a:endParaRPr>
          </a:p>
        </p:txBody>
      </p:sp>
      <p:sp>
        <p:nvSpPr>
          <p:cNvPr id="2070" name="Text Box 19"/>
          <p:cNvSpPr txBox="1">
            <a:spLocks noChangeArrowheads="1"/>
          </p:cNvSpPr>
          <p:nvPr/>
        </p:nvSpPr>
        <p:spPr bwMode="auto">
          <a:xfrm>
            <a:off x="15087711" y="3088714"/>
            <a:ext cx="4430761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no spike of </a:t>
            </a:r>
            <a:r>
              <a:rPr lang="en-US" sz="5900" dirty="0" err="1"/>
              <a:t>i</a:t>
            </a:r>
            <a:endParaRPr lang="en-US" sz="5900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00311" y="8641645"/>
            <a:ext cx="18726468" cy="3535986"/>
            <a:chOff x="240" y="3072"/>
            <a:chExt cx="4992" cy="1257"/>
          </a:xfrm>
        </p:grpSpPr>
        <p:sp>
          <p:nvSpPr>
            <p:cNvPr id="2105" name="Line 21"/>
            <p:cNvSpPr>
              <a:spLocks noChangeShapeType="1"/>
            </p:cNvSpPr>
            <p:nvPr/>
          </p:nvSpPr>
          <p:spPr bwMode="auto">
            <a:xfrm>
              <a:off x="1392" y="3456"/>
              <a:ext cx="35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6" name="Line 22"/>
            <p:cNvSpPr>
              <a:spLocks noChangeShapeType="1"/>
            </p:cNvSpPr>
            <p:nvPr/>
          </p:nvSpPr>
          <p:spPr bwMode="auto">
            <a:xfrm>
              <a:off x="2400" y="321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7" name="Line 23"/>
            <p:cNvSpPr>
              <a:spLocks noChangeShapeType="1"/>
            </p:cNvSpPr>
            <p:nvPr/>
          </p:nvSpPr>
          <p:spPr bwMode="auto">
            <a:xfrm>
              <a:off x="1584" y="3216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8" name="Line 24"/>
            <p:cNvSpPr>
              <a:spLocks noChangeShapeType="1"/>
            </p:cNvSpPr>
            <p:nvPr/>
          </p:nvSpPr>
          <p:spPr bwMode="auto">
            <a:xfrm>
              <a:off x="2160" y="388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" name="Line 25"/>
            <p:cNvSpPr>
              <a:spLocks noChangeShapeType="1"/>
            </p:cNvSpPr>
            <p:nvPr/>
          </p:nvSpPr>
          <p:spPr bwMode="auto">
            <a:xfrm flipV="1">
              <a:off x="2160" y="36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0" name="Freeform 26"/>
            <p:cNvSpPr>
              <a:spLocks/>
            </p:cNvSpPr>
            <p:nvPr/>
          </p:nvSpPr>
          <p:spPr bwMode="auto">
            <a:xfrm>
              <a:off x="2688" y="3504"/>
              <a:ext cx="720" cy="384"/>
            </a:xfrm>
            <a:custGeom>
              <a:avLst/>
              <a:gdLst>
                <a:gd name="T0" fmla="*/ 0 w 720"/>
                <a:gd name="T1" fmla="*/ 10115 h 304"/>
                <a:gd name="T2" fmla="*/ 144 w 720"/>
                <a:gd name="T3" fmla="*/ 523 h 304"/>
                <a:gd name="T4" fmla="*/ 336 w 720"/>
                <a:gd name="T5" fmla="*/ 6911 h 304"/>
                <a:gd name="T6" fmla="*/ 720 w 720"/>
                <a:gd name="T7" fmla="*/ 10115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04"/>
                <a:gd name="T14" fmla="*/ 720 w 720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04">
                  <a:moveTo>
                    <a:pt x="0" y="304"/>
                  </a:moveTo>
                  <a:cubicBezTo>
                    <a:pt x="44" y="168"/>
                    <a:pt x="88" y="32"/>
                    <a:pt x="144" y="16"/>
                  </a:cubicBezTo>
                  <a:cubicBezTo>
                    <a:pt x="200" y="0"/>
                    <a:pt x="240" y="160"/>
                    <a:pt x="336" y="208"/>
                  </a:cubicBezTo>
                  <a:cubicBezTo>
                    <a:pt x="432" y="256"/>
                    <a:pt x="576" y="280"/>
                    <a:pt x="720" y="30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1" name="Text Box 27"/>
            <p:cNvSpPr txBox="1">
              <a:spLocks noChangeArrowheads="1"/>
            </p:cNvSpPr>
            <p:nvPr/>
          </p:nvSpPr>
          <p:spPr bwMode="auto">
            <a:xfrm>
              <a:off x="2966" y="3530"/>
              <a:ext cx="569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 dirty="0">
                  <a:solidFill>
                    <a:srgbClr val="FF0000"/>
                  </a:solidFill>
                </a:rPr>
                <a:t>EPSP</a:t>
              </a:r>
              <a:endParaRPr lang="en-US" sz="5900" dirty="0"/>
            </a:p>
          </p:txBody>
        </p:sp>
        <p:sp>
          <p:nvSpPr>
            <p:cNvPr id="2112" name="Line 28"/>
            <p:cNvSpPr>
              <a:spLocks noChangeShapeType="1"/>
            </p:cNvSpPr>
            <p:nvPr/>
          </p:nvSpPr>
          <p:spPr bwMode="auto">
            <a:xfrm>
              <a:off x="2832" y="36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3" name="Oval 29"/>
            <p:cNvSpPr>
              <a:spLocks noChangeArrowheads="1"/>
            </p:cNvSpPr>
            <p:nvPr/>
          </p:nvSpPr>
          <p:spPr bwMode="auto">
            <a:xfrm>
              <a:off x="624" y="3792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4" name="Line 30"/>
            <p:cNvSpPr>
              <a:spLocks noChangeShapeType="1"/>
            </p:cNvSpPr>
            <p:nvPr/>
          </p:nvSpPr>
          <p:spPr bwMode="auto">
            <a:xfrm>
              <a:off x="528" y="3504"/>
              <a:ext cx="14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5" name="Oval 31"/>
            <p:cNvSpPr>
              <a:spLocks noChangeArrowheads="1"/>
            </p:cNvSpPr>
            <p:nvPr/>
          </p:nvSpPr>
          <p:spPr bwMode="auto">
            <a:xfrm>
              <a:off x="432" y="3360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6" name="Text Box 32"/>
            <p:cNvSpPr txBox="1">
              <a:spLocks noChangeArrowheads="1"/>
            </p:cNvSpPr>
            <p:nvPr/>
          </p:nvSpPr>
          <p:spPr bwMode="auto">
            <a:xfrm>
              <a:off x="240" y="3072"/>
              <a:ext cx="384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 dirty="0">
                  <a:solidFill>
                    <a:srgbClr val="FF0000"/>
                  </a:solidFill>
                </a:rPr>
                <a:t>pre               j</a:t>
              </a:r>
              <a:endParaRPr lang="en-US" sz="3800" dirty="0">
                <a:solidFill>
                  <a:srgbClr val="FF0000"/>
                </a:solidFill>
              </a:endParaRPr>
            </a:p>
          </p:txBody>
        </p:sp>
        <p:sp>
          <p:nvSpPr>
            <p:cNvPr id="2117" name="Text Box 33"/>
            <p:cNvSpPr txBox="1">
              <a:spLocks noChangeArrowheads="1"/>
            </p:cNvSpPr>
            <p:nvPr/>
          </p:nvSpPr>
          <p:spPr bwMode="auto">
            <a:xfrm>
              <a:off x="576" y="3984"/>
              <a:ext cx="4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 dirty="0">
                  <a:solidFill>
                    <a:srgbClr val="006600"/>
                  </a:solidFill>
                </a:rPr>
                <a:t>post</a:t>
              </a:r>
              <a:endParaRPr lang="en-US" sz="3800" dirty="0"/>
            </a:p>
          </p:txBody>
        </p:sp>
        <p:sp>
          <p:nvSpPr>
            <p:cNvPr id="2118" name="Text Box 34"/>
            <p:cNvSpPr txBox="1">
              <a:spLocks noChangeArrowheads="1"/>
            </p:cNvSpPr>
            <p:nvPr/>
          </p:nvSpPr>
          <p:spPr bwMode="auto">
            <a:xfrm>
              <a:off x="768" y="3818"/>
              <a:ext cx="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 dirty="0" err="1">
                  <a:solidFill>
                    <a:srgbClr val="006600"/>
                  </a:solidFill>
                </a:rPr>
                <a:t>i</a:t>
              </a:r>
              <a:endParaRPr lang="en-US" sz="3800" dirty="0"/>
            </a:p>
          </p:txBody>
        </p:sp>
        <p:graphicFrame>
          <p:nvGraphicFramePr>
            <p:cNvPr id="2053" name="Object 35"/>
            <p:cNvGraphicFramePr>
              <a:graphicFrameLocks noChangeAspect="1"/>
            </p:cNvGraphicFramePr>
            <p:nvPr/>
          </p:nvGraphicFramePr>
          <p:xfrm>
            <a:off x="723" y="3456"/>
            <a:ext cx="285" cy="412"/>
          </p:xfrm>
          <a:graphic>
            <a:graphicData uri="http://schemas.openxmlformats.org/presentationml/2006/ole">
              <p:oleObj spid="_x0000_s879621" name="Equation" r:id="rId5" imgW="203040" imgH="241200" progId="Equation.3">
                <p:embed/>
              </p:oleObj>
            </a:graphicData>
          </a:graphic>
        </p:graphicFrame>
        <p:sp>
          <p:nvSpPr>
            <p:cNvPr id="2119" name="Text Box 36"/>
            <p:cNvSpPr txBox="1">
              <a:spLocks noChangeArrowheads="1"/>
            </p:cNvSpPr>
            <p:nvPr/>
          </p:nvSpPr>
          <p:spPr bwMode="auto">
            <a:xfrm>
              <a:off x="3984" y="3465"/>
              <a:ext cx="1127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/>
                <a:t>no spike of </a:t>
              </a:r>
              <a:r>
                <a:rPr lang="en-US" sz="5900" dirty="0" err="1"/>
                <a:t>i</a:t>
              </a:r>
              <a:endParaRPr lang="en-US" sz="5900" dirty="0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900312" y="5401028"/>
            <a:ext cx="19266656" cy="3535986"/>
            <a:chOff x="240" y="1920"/>
            <a:chExt cx="5136" cy="1257"/>
          </a:xfrm>
        </p:grpSpPr>
        <p:sp>
          <p:nvSpPr>
            <p:cNvPr id="2088" name="Line 38"/>
            <p:cNvSpPr>
              <a:spLocks noChangeShapeType="1"/>
            </p:cNvSpPr>
            <p:nvPr/>
          </p:nvSpPr>
          <p:spPr bwMode="auto">
            <a:xfrm>
              <a:off x="1392" y="2784"/>
              <a:ext cx="3504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Line 39"/>
            <p:cNvSpPr>
              <a:spLocks noChangeShapeType="1"/>
            </p:cNvSpPr>
            <p:nvPr/>
          </p:nvSpPr>
          <p:spPr bwMode="auto">
            <a:xfrm>
              <a:off x="2736" y="2544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40"/>
            <p:cNvSpPr>
              <a:spLocks noChangeShapeType="1"/>
            </p:cNvSpPr>
            <p:nvPr/>
          </p:nvSpPr>
          <p:spPr bwMode="auto">
            <a:xfrm>
              <a:off x="1392" y="2352"/>
              <a:ext cx="35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1" name="Line 41"/>
            <p:cNvSpPr>
              <a:spLocks noChangeShapeType="1"/>
            </p:cNvSpPr>
            <p:nvPr/>
          </p:nvSpPr>
          <p:spPr bwMode="auto">
            <a:xfrm>
              <a:off x="2400" y="211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" name="Line 42"/>
            <p:cNvSpPr>
              <a:spLocks noChangeShapeType="1"/>
            </p:cNvSpPr>
            <p:nvPr/>
          </p:nvSpPr>
          <p:spPr bwMode="auto">
            <a:xfrm>
              <a:off x="2112" y="211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3" name="Line 43"/>
            <p:cNvSpPr>
              <a:spLocks noChangeShapeType="1"/>
            </p:cNvSpPr>
            <p:nvPr/>
          </p:nvSpPr>
          <p:spPr bwMode="auto">
            <a:xfrm>
              <a:off x="2256" y="211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Line 44"/>
            <p:cNvSpPr>
              <a:spLocks noChangeShapeType="1"/>
            </p:cNvSpPr>
            <p:nvPr/>
          </p:nvSpPr>
          <p:spPr bwMode="auto">
            <a:xfrm>
              <a:off x="2544" y="211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Line 45"/>
            <p:cNvSpPr>
              <a:spLocks noChangeShapeType="1"/>
            </p:cNvSpPr>
            <p:nvPr/>
          </p:nvSpPr>
          <p:spPr bwMode="auto">
            <a:xfrm>
              <a:off x="2688" y="211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Line 46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Line 47"/>
            <p:cNvSpPr>
              <a:spLocks noChangeShapeType="1"/>
            </p:cNvSpPr>
            <p:nvPr/>
          </p:nvSpPr>
          <p:spPr bwMode="auto">
            <a:xfrm>
              <a:off x="2256" y="2544"/>
              <a:ext cx="0" cy="24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8" name="Oval 48"/>
            <p:cNvSpPr>
              <a:spLocks noChangeArrowheads="1"/>
            </p:cNvSpPr>
            <p:nvPr/>
          </p:nvSpPr>
          <p:spPr bwMode="auto">
            <a:xfrm>
              <a:off x="624" y="2640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" name="Line 49"/>
            <p:cNvSpPr>
              <a:spLocks noChangeShapeType="1"/>
            </p:cNvSpPr>
            <p:nvPr/>
          </p:nvSpPr>
          <p:spPr bwMode="auto">
            <a:xfrm>
              <a:off x="528" y="2352"/>
              <a:ext cx="14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" name="Oval 50"/>
            <p:cNvSpPr>
              <a:spLocks noChangeArrowheads="1"/>
            </p:cNvSpPr>
            <p:nvPr/>
          </p:nvSpPr>
          <p:spPr bwMode="auto">
            <a:xfrm>
              <a:off x="432" y="220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Text Box 51"/>
            <p:cNvSpPr txBox="1">
              <a:spLocks noChangeArrowheads="1"/>
            </p:cNvSpPr>
            <p:nvPr/>
          </p:nvSpPr>
          <p:spPr bwMode="auto">
            <a:xfrm>
              <a:off x="240" y="1920"/>
              <a:ext cx="384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0" dirty="0">
                  <a:solidFill>
                    <a:srgbClr val="FF0000"/>
                  </a:solidFill>
                </a:rPr>
                <a:t>pre               j</a:t>
              </a:r>
              <a:endParaRPr lang="en-US" sz="3800" dirty="0">
                <a:solidFill>
                  <a:srgbClr val="FF0000"/>
                </a:solidFill>
              </a:endParaRPr>
            </a:p>
          </p:txBody>
        </p:sp>
        <p:sp>
          <p:nvSpPr>
            <p:cNvPr id="2102" name="Text Box 52"/>
            <p:cNvSpPr txBox="1">
              <a:spLocks noChangeArrowheads="1"/>
            </p:cNvSpPr>
            <p:nvPr/>
          </p:nvSpPr>
          <p:spPr bwMode="auto">
            <a:xfrm>
              <a:off x="576" y="2832"/>
              <a:ext cx="41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 dirty="0">
                  <a:solidFill>
                    <a:srgbClr val="006600"/>
                  </a:solidFill>
                </a:rPr>
                <a:t>post</a:t>
              </a:r>
              <a:endParaRPr lang="en-US" sz="3800" dirty="0"/>
            </a:p>
          </p:txBody>
        </p:sp>
        <p:sp>
          <p:nvSpPr>
            <p:cNvPr id="2103" name="Text Box 53"/>
            <p:cNvSpPr txBox="1">
              <a:spLocks noChangeArrowheads="1"/>
            </p:cNvSpPr>
            <p:nvPr/>
          </p:nvSpPr>
          <p:spPr bwMode="auto">
            <a:xfrm>
              <a:off x="768" y="2666"/>
              <a:ext cx="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 dirty="0" err="1">
                  <a:solidFill>
                    <a:srgbClr val="006600"/>
                  </a:solidFill>
                </a:rPr>
                <a:t>i</a:t>
              </a:r>
              <a:endParaRPr lang="en-US" sz="3800" dirty="0"/>
            </a:p>
          </p:txBody>
        </p:sp>
        <p:graphicFrame>
          <p:nvGraphicFramePr>
            <p:cNvPr id="2052" name="Object 54"/>
            <p:cNvGraphicFramePr>
              <a:graphicFrameLocks noChangeAspect="1"/>
            </p:cNvGraphicFramePr>
            <p:nvPr/>
          </p:nvGraphicFramePr>
          <p:xfrm>
            <a:off x="723" y="2304"/>
            <a:ext cx="285" cy="412"/>
          </p:xfrm>
          <a:graphic>
            <a:graphicData uri="http://schemas.openxmlformats.org/presentationml/2006/ole">
              <p:oleObj spid="_x0000_s879620" name="Equation" r:id="rId6" imgW="203040" imgH="241200" progId="Equation.3">
                <p:embed/>
              </p:oleObj>
            </a:graphicData>
          </a:graphic>
        </p:graphicFrame>
        <p:sp>
          <p:nvSpPr>
            <p:cNvPr id="2104" name="Text Box 55"/>
            <p:cNvSpPr txBox="1">
              <a:spLocks noChangeArrowheads="1"/>
            </p:cNvSpPr>
            <p:nvPr/>
          </p:nvSpPr>
          <p:spPr bwMode="auto">
            <a:xfrm>
              <a:off x="3408" y="2044"/>
              <a:ext cx="1968" cy="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/>
                <a:t>Both neurons</a:t>
              </a:r>
            </a:p>
            <a:p>
              <a:r>
                <a:rPr lang="en-US" sz="5900" dirty="0"/>
                <a:t>simultaneously active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0803731" y="10667030"/>
            <a:ext cx="9183172" cy="1350257"/>
            <a:chOff x="2880" y="3792"/>
            <a:chExt cx="2448" cy="480"/>
          </a:xfrm>
        </p:grpSpPr>
        <p:sp>
          <p:nvSpPr>
            <p:cNvPr id="2086" name="Line 57"/>
            <p:cNvSpPr>
              <a:spLocks noChangeShapeType="1"/>
            </p:cNvSpPr>
            <p:nvPr/>
          </p:nvSpPr>
          <p:spPr bwMode="auto">
            <a:xfrm flipH="1" flipV="1">
              <a:off x="2880" y="379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Text Box 58"/>
            <p:cNvSpPr txBox="1">
              <a:spLocks noChangeArrowheads="1"/>
            </p:cNvSpPr>
            <p:nvPr/>
          </p:nvSpPr>
          <p:spPr bwMode="auto">
            <a:xfrm>
              <a:off x="3062" y="3945"/>
              <a:ext cx="134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200" dirty="0"/>
                <a:t>Increased amplitude</a:t>
              </a:r>
            </a:p>
          </p:txBody>
        </p:sp>
        <p:graphicFrame>
          <p:nvGraphicFramePr>
            <p:cNvPr id="2051" name="Object 59"/>
            <p:cNvGraphicFramePr>
              <a:graphicFrameLocks noChangeAspect="1"/>
            </p:cNvGraphicFramePr>
            <p:nvPr/>
          </p:nvGraphicFramePr>
          <p:xfrm>
            <a:off x="4507" y="3936"/>
            <a:ext cx="821" cy="336"/>
          </p:xfrm>
          <a:graphic>
            <a:graphicData uri="http://schemas.openxmlformats.org/presentationml/2006/ole">
              <p:oleObj spid="_x0000_s879619" name="Equation" r:id="rId7" imgW="711000" imgH="241200" progId="Equation.3">
                <p:embed/>
              </p:oleObj>
            </a:graphicData>
          </a:graphic>
        </p:graphicFrame>
      </p:grpSp>
      <p:sp>
        <p:nvSpPr>
          <p:cNvPr id="2074" name="Line 60"/>
          <p:cNvSpPr>
            <a:spLocks noChangeShapeType="1"/>
          </p:cNvSpPr>
          <p:nvPr/>
        </p:nvSpPr>
        <p:spPr bwMode="auto">
          <a:xfrm flipV="1">
            <a:off x="2700933" y="3645694"/>
            <a:ext cx="1440498" cy="27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5" name="Line 61"/>
          <p:cNvSpPr>
            <a:spLocks noChangeShapeType="1"/>
          </p:cNvSpPr>
          <p:nvPr/>
        </p:nvSpPr>
        <p:spPr bwMode="auto">
          <a:xfrm flipV="1">
            <a:off x="2880995" y="3780719"/>
            <a:ext cx="1260435" cy="135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6" name="Line 62"/>
          <p:cNvSpPr>
            <a:spLocks noChangeShapeType="1"/>
          </p:cNvSpPr>
          <p:nvPr/>
        </p:nvSpPr>
        <p:spPr bwMode="auto">
          <a:xfrm flipV="1">
            <a:off x="4141430" y="3510668"/>
            <a:ext cx="1800622" cy="135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7" name="Line 63"/>
          <p:cNvSpPr>
            <a:spLocks noChangeShapeType="1"/>
          </p:cNvSpPr>
          <p:nvPr/>
        </p:nvSpPr>
        <p:spPr bwMode="auto">
          <a:xfrm flipV="1">
            <a:off x="4141430" y="3645694"/>
            <a:ext cx="1620560" cy="135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8" name="Line 64"/>
          <p:cNvSpPr>
            <a:spLocks noChangeShapeType="1"/>
          </p:cNvSpPr>
          <p:nvPr/>
        </p:nvSpPr>
        <p:spPr bwMode="auto">
          <a:xfrm flipV="1">
            <a:off x="4861679" y="3510668"/>
            <a:ext cx="1620560" cy="1350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079" name="Text Box 65"/>
          <p:cNvSpPr txBox="1">
            <a:spLocks noChangeArrowheads="1"/>
          </p:cNvSpPr>
          <p:nvPr/>
        </p:nvSpPr>
        <p:spPr bwMode="auto">
          <a:xfrm>
            <a:off x="6624788" y="2818663"/>
            <a:ext cx="811180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u</a:t>
            </a: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700933" y="10532005"/>
            <a:ext cx="3781306" cy="405077"/>
            <a:chOff x="720" y="3744"/>
            <a:chExt cx="1008" cy="144"/>
          </a:xfrm>
        </p:grpSpPr>
        <p:sp>
          <p:nvSpPr>
            <p:cNvPr id="2081" name="Line 67"/>
            <p:cNvSpPr>
              <a:spLocks noChangeShapeType="1"/>
            </p:cNvSpPr>
            <p:nvPr/>
          </p:nvSpPr>
          <p:spPr bwMode="auto">
            <a:xfrm flipV="1">
              <a:off x="720" y="379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2" name="Line 68"/>
            <p:cNvSpPr>
              <a:spLocks noChangeShapeType="1"/>
            </p:cNvSpPr>
            <p:nvPr/>
          </p:nvSpPr>
          <p:spPr bwMode="auto">
            <a:xfrm flipV="1">
              <a:off x="768" y="38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3" name="Line 69"/>
            <p:cNvSpPr>
              <a:spLocks noChangeShapeType="1"/>
            </p:cNvSpPr>
            <p:nvPr/>
          </p:nvSpPr>
          <p:spPr bwMode="auto">
            <a:xfrm flipV="1">
              <a:off x="1104" y="374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Line 70"/>
            <p:cNvSpPr>
              <a:spLocks noChangeShapeType="1"/>
            </p:cNvSpPr>
            <p:nvPr/>
          </p:nvSpPr>
          <p:spPr bwMode="auto">
            <a:xfrm flipV="1">
              <a:off x="1104" y="3792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Line 71"/>
            <p:cNvSpPr>
              <a:spLocks noChangeShapeType="1"/>
            </p:cNvSpPr>
            <p:nvPr/>
          </p:nvSpPr>
          <p:spPr bwMode="auto">
            <a:xfrm flipV="1">
              <a:off x="1296" y="3744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688194" y="-103142"/>
            <a:ext cx="8779707" cy="124123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 smtClean="0">
                <a:solidFill>
                  <a:srgbClr val="FF0000"/>
                </a:solidFill>
              </a:rPr>
              <a:t>6.1 Synaptic plasticity</a:t>
            </a:r>
            <a:endParaRPr lang="en-US" sz="9300" dirty="0">
              <a:solidFill>
                <a:srgbClr val="FF0000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i="0"/>
          </a:p>
        </p:txBody>
      </p:sp>
      <p:graphicFrame>
        <p:nvGraphicFramePr>
          <p:cNvPr id="1126404" name="Group 4"/>
          <p:cNvGraphicFramePr>
            <a:graphicFrameLocks noGrp="1"/>
          </p:cNvGraphicFramePr>
          <p:nvPr/>
        </p:nvGraphicFramePr>
        <p:xfrm>
          <a:off x="2618405" y="6697838"/>
          <a:ext cx="7592622" cy="817350"/>
        </p:xfrm>
        <a:graphic>
          <a:graphicData uri="http://schemas.openxmlformats.org/drawingml/2006/table">
            <a:tbl>
              <a:tblPr/>
              <a:tblGrid>
                <a:gridCol w="7592622"/>
              </a:tblGrid>
              <a:tr h="8101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endParaRPr kumimoji="0" 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216075" marR="216075" marT="81015" marB="8101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893" name="Picture 10" descr="spac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94779" y="6779415"/>
            <a:ext cx="22508" cy="16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1223" y="6363087"/>
            <a:ext cx="14525017" cy="468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ext Box 12"/>
          <p:cNvSpPr txBox="1">
            <a:spLocks noChangeArrowheads="1"/>
          </p:cNvSpPr>
          <p:nvPr/>
        </p:nvSpPr>
        <p:spPr bwMode="auto">
          <a:xfrm>
            <a:off x="13740998" y="5359346"/>
            <a:ext cx="716413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/>
              <a:t>Standard LTP </a:t>
            </a:r>
          </a:p>
          <a:p>
            <a:r>
              <a:rPr lang="en-US" i="0"/>
              <a:t>PAIRING experiment</a:t>
            </a:r>
            <a:endParaRPr lang="fr-FR" i="0"/>
          </a:p>
        </p:txBody>
      </p:sp>
      <p:sp>
        <p:nvSpPr>
          <p:cNvPr id="37896" name="Oval 13"/>
          <p:cNvSpPr>
            <a:spLocks noChangeArrowheads="1"/>
          </p:cNvSpPr>
          <p:nvPr/>
        </p:nvSpPr>
        <p:spPr bwMode="auto">
          <a:xfrm>
            <a:off x="5529410" y="5055025"/>
            <a:ext cx="510176" cy="3825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37897" name="Line 14"/>
          <p:cNvSpPr>
            <a:spLocks noChangeShapeType="1"/>
          </p:cNvSpPr>
          <p:nvPr/>
        </p:nvSpPr>
        <p:spPr bwMode="auto">
          <a:xfrm>
            <a:off x="5870779" y="3268748"/>
            <a:ext cx="0" cy="1786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898" name="Line 15"/>
          <p:cNvSpPr>
            <a:spLocks noChangeShapeType="1"/>
          </p:cNvSpPr>
          <p:nvPr/>
        </p:nvSpPr>
        <p:spPr bwMode="auto">
          <a:xfrm>
            <a:off x="1785617" y="4289880"/>
            <a:ext cx="4085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899" name="Line 16"/>
          <p:cNvSpPr>
            <a:spLocks noChangeShapeType="1"/>
          </p:cNvSpPr>
          <p:nvPr/>
        </p:nvSpPr>
        <p:spPr bwMode="auto">
          <a:xfrm>
            <a:off x="592705" y="3780720"/>
            <a:ext cx="4595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900" name="Line 17"/>
          <p:cNvSpPr>
            <a:spLocks noChangeShapeType="1"/>
          </p:cNvSpPr>
          <p:nvPr/>
        </p:nvSpPr>
        <p:spPr bwMode="auto">
          <a:xfrm>
            <a:off x="1106633" y="326874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901" name="Line 18"/>
          <p:cNvSpPr>
            <a:spLocks noChangeShapeType="1"/>
          </p:cNvSpPr>
          <p:nvPr/>
        </p:nvSpPr>
        <p:spPr bwMode="auto">
          <a:xfrm>
            <a:off x="2295793" y="326874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902" name="Line 19"/>
          <p:cNvSpPr>
            <a:spLocks noChangeShapeType="1"/>
          </p:cNvSpPr>
          <p:nvPr/>
        </p:nvSpPr>
        <p:spPr bwMode="auto">
          <a:xfrm>
            <a:off x="3488705" y="326874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903" name="Line 20"/>
          <p:cNvSpPr>
            <a:spLocks noChangeShapeType="1"/>
          </p:cNvSpPr>
          <p:nvPr/>
        </p:nvSpPr>
        <p:spPr bwMode="auto">
          <a:xfrm>
            <a:off x="4677867" y="3268748"/>
            <a:ext cx="0" cy="511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904" name="Text Box 21"/>
          <p:cNvSpPr txBox="1">
            <a:spLocks noChangeArrowheads="1"/>
          </p:cNvSpPr>
          <p:nvPr/>
        </p:nvSpPr>
        <p:spPr bwMode="auto">
          <a:xfrm>
            <a:off x="716499" y="4453037"/>
            <a:ext cx="4617414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Test stimulus</a:t>
            </a:r>
          </a:p>
          <a:p>
            <a:r>
              <a:rPr lang="en-US"/>
              <a:t>At 0.1 Hz</a:t>
            </a:r>
            <a:endParaRPr lang="fr-FR"/>
          </a:p>
        </p:txBody>
      </p:sp>
      <p:sp>
        <p:nvSpPr>
          <p:cNvPr id="37905" name="Line 22"/>
          <p:cNvSpPr>
            <a:spLocks noChangeShapeType="1"/>
          </p:cNvSpPr>
          <p:nvPr/>
        </p:nvSpPr>
        <p:spPr bwMode="auto">
          <a:xfrm flipV="1">
            <a:off x="5870780" y="4163293"/>
            <a:ext cx="1189160" cy="1018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37906" name="Line 23"/>
          <p:cNvSpPr>
            <a:spLocks noChangeShapeType="1"/>
          </p:cNvSpPr>
          <p:nvPr/>
        </p:nvSpPr>
        <p:spPr bwMode="auto">
          <a:xfrm flipV="1">
            <a:off x="5870780" y="4289881"/>
            <a:ext cx="1357969" cy="8917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252850" y="1530805"/>
            <a:ext cx="13354613" cy="4270188"/>
            <a:chOff x="2200" y="1071"/>
            <a:chExt cx="3560" cy="1518"/>
          </a:xfrm>
        </p:grpSpPr>
        <p:sp>
          <p:nvSpPr>
            <p:cNvPr id="37912" name="Oval 25"/>
            <p:cNvSpPr>
              <a:spLocks noChangeArrowheads="1"/>
            </p:cNvSpPr>
            <p:nvPr/>
          </p:nvSpPr>
          <p:spPr bwMode="auto">
            <a:xfrm>
              <a:off x="3923" y="2037"/>
              <a:ext cx="136" cy="1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Line 26"/>
            <p:cNvSpPr>
              <a:spLocks noChangeShapeType="1"/>
            </p:cNvSpPr>
            <p:nvPr/>
          </p:nvSpPr>
          <p:spPr bwMode="auto">
            <a:xfrm>
              <a:off x="4014" y="1402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4" name="Line 27"/>
            <p:cNvSpPr>
              <a:spLocks noChangeShapeType="1"/>
            </p:cNvSpPr>
            <p:nvPr/>
          </p:nvSpPr>
          <p:spPr bwMode="auto">
            <a:xfrm>
              <a:off x="2925" y="1765"/>
              <a:ext cx="10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5" name="Text Box 28"/>
            <p:cNvSpPr txBox="1">
              <a:spLocks noChangeArrowheads="1"/>
            </p:cNvSpPr>
            <p:nvPr/>
          </p:nvSpPr>
          <p:spPr bwMode="auto">
            <a:xfrm>
              <a:off x="2381" y="1752"/>
              <a:ext cx="1579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LTP induction: </a:t>
              </a:r>
            </a:p>
            <a:p>
              <a:r>
                <a:rPr lang="en-US"/>
                <a:t> tetanus at 100Hz</a:t>
              </a:r>
              <a:endParaRPr lang="fr-FR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562" y="1389"/>
              <a:ext cx="1270" cy="195"/>
              <a:chOff x="2607" y="1117"/>
              <a:chExt cx="1225" cy="467"/>
            </a:xfrm>
          </p:grpSpPr>
          <p:sp>
            <p:nvSpPr>
              <p:cNvPr id="37921" name="Line 30"/>
              <p:cNvSpPr>
                <a:spLocks noChangeShapeType="1"/>
              </p:cNvSpPr>
              <p:nvPr/>
            </p:nvSpPr>
            <p:spPr bwMode="auto">
              <a:xfrm>
                <a:off x="2607" y="1584"/>
                <a:ext cx="1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2" name="Line 31"/>
              <p:cNvSpPr>
                <a:spLocks noChangeShapeType="1"/>
              </p:cNvSpPr>
              <p:nvPr/>
            </p:nvSpPr>
            <p:spPr bwMode="auto">
              <a:xfrm>
                <a:off x="2744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3" name="Line 32"/>
              <p:cNvSpPr>
                <a:spLocks noChangeShapeType="1"/>
              </p:cNvSpPr>
              <p:nvPr/>
            </p:nvSpPr>
            <p:spPr bwMode="auto">
              <a:xfrm>
                <a:off x="2789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4" name="Line 33"/>
              <p:cNvSpPr>
                <a:spLocks noChangeShapeType="1"/>
              </p:cNvSpPr>
              <p:nvPr/>
            </p:nvSpPr>
            <p:spPr bwMode="auto">
              <a:xfrm>
                <a:off x="2835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5" name="Line 34"/>
              <p:cNvSpPr>
                <a:spLocks noChangeShapeType="1"/>
              </p:cNvSpPr>
              <p:nvPr/>
            </p:nvSpPr>
            <p:spPr bwMode="auto">
              <a:xfrm>
                <a:off x="2880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6" name="Line 35"/>
              <p:cNvSpPr>
                <a:spLocks noChangeShapeType="1"/>
              </p:cNvSpPr>
              <p:nvPr/>
            </p:nvSpPr>
            <p:spPr bwMode="auto">
              <a:xfrm>
                <a:off x="2925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7" name="Line 36"/>
              <p:cNvSpPr>
                <a:spLocks noChangeShapeType="1"/>
              </p:cNvSpPr>
              <p:nvPr/>
            </p:nvSpPr>
            <p:spPr bwMode="auto">
              <a:xfrm>
                <a:off x="3470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Line 37"/>
              <p:cNvSpPr>
                <a:spLocks noChangeShapeType="1"/>
              </p:cNvSpPr>
              <p:nvPr/>
            </p:nvSpPr>
            <p:spPr bwMode="auto">
              <a:xfrm>
                <a:off x="3515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9" name="Line 38"/>
              <p:cNvSpPr>
                <a:spLocks noChangeShapeType="1"/>
              </p:cNvSpPr>
              <p:nvPr/>
            </p:nvSpPr>
            <p:spPr bwMode="auto">
              <a:xfrm>
                <a:off x="3561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Line 39"/>
              <p:cNvSpPr>
                <a:spLocks noChangeShapeType="1"/>
              </p:cNvSpPr>
              <p:nvPr/>
            </p:nvSpPr>
            <p:spPr bwMode="auto">
              <a:xfrm>
                <a:off x="3606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Line 40"/>
              <p:cNvSpPr>
                <a:spLocks noChangeShapeType="1"/>
              </p:cNvSpPr>
              <p:nvPr/>
            </p:nvSpPr>
            <p:spPr bwMode="auto">
              <a:xfrm>
                <a:off x="3651" y="1117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17" name="Text Box 41"/>
            <p:cNvSpPr txBox="1">
              <a:spLocks noChangeArrowheads="1"/>
            </p:cNvSpPr>
            <p:nvPr/>
          </p:nvSpPr>
          <p:spPr bwMode="auto">
            <a:xfrm>
              <a:off x="4020" y="1933"/>
              <a:ext cx="1720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neuron depolarized</a:t>
              </a:r>
            </a:p>
            <a:p>
              <a:r>
                <a:rPr lang="en-US"/>
                <a:t>to -40mV</a:t>
              </a:r>
              <a:endParaRPr lang="fr-FR"/>
            </a:p>
          </p:txBody>
        </p:sp>
        <p:sp>
          <p:nvSpPr>
            <p:cNvPr id="37918" name="Line 42"/>
            <p:cNvSpPr>
              <a:spLocks noChangeShapeType="1"/>
            </p:cNvSpPr>
            <p:nvPr/>
          </p:nvSpPr>
          <p:spPr bwMode="auto">
            <a:xfrm flipV="1">
              <a:off x="4014" y="1707"/>
              <a:ext cx="31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9" name="Line 43"/>
            <p:cNvSpPr>
              <a:spLocks noChangeShapeType="1"/>
            </p:cNvSpPr>
            <p:nvPr/>
          </p:nvSpPr>
          <p:spPr bwMode="auto">
            <a:xfrm flipV="1">
              <a:off x="4014" y="1752"/>
              <a:ext cx="362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20" name="Rectangle 44"/>
            <p:cNvSpPr>
              <a:spLocks noChangeArrowheads="1"/>
            </p:cNvSpPr>
            <p:nvPr/>
          </p:nvSpPr>
          <p:spPr bwMode="auto">
            <a:xfrm>
              <a:off x="2200" y="1071"/>
              <a:ext cx="3560" cy="136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445" name="Line 45"/>
          <p:cNvSpPr>
            <a:spLocks noChangeShapeType="1"/>
          </p:cNvSpPr>
          <p:nvPr/>
        </p:nvSpPr>
        <p:spPr bwMode="auto">
          <a:xfrm>
            <a:off x="12675629" y="5359346"/>
            <a:ext cx="0" cy="204226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6446" name="Text Box 46"/>
          <p:cNvSpPr txBox="1">
            <a:spLocks noChangeArrowheads="1"/>
          </p:cNvSpPr>
          <p:nvPr/>
        </p:nvSpPr>
        <p:spPr bwMode="auto">
          <a:xfrm>
            <a:off x="4336498" y="5437599"/>
            <a:ext cx="4401907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200" dirty="0"/>
              <a:t>neuron at -70mV</a:t>
            </a:r>
            <a:endParaRPr lang="fr-FR" sz="4200" dirty="0"/>
          </a:p>
        </p:txBody>
      </p:sp>
      <p:sp>
        <p:nvSpPr>
          <p:cNvPr id="37910" name="Text Box 47"/>
          <p:cNvSpPr txBox="1">
            <a:spLocks noChangeArrowheads="1"/>
          </p:cNvSpPr>
          <p:nvPr/>
        </p:nvSpPr>
        <p:spPr bwMode="auto">
          <a:xfrm>
            <a:off x="716499" y="186712"/>
            <a:ext cx="16756956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b="1" dirty="0">
                <a:solidFill>
                  <a:srgbClr val="FF0000"/>
                </a:solidFill>
              </a:rPr>
              <a:t>Classical paradigm of LTP induction – pairing</a:t>
            </a:r>
            <a:endParaRPr lang="fr-FR" sz="5900" b="1" dirty="0">
              <a:solidFill>
                <a:srgbClr val="FF0000"/>
              </a:solidFill>
            </a:endParaRPr>
          </a:p>
        </p:txBody>
      </p:sp>
      <p:sp>
        <p:nvSpPr>
          <p:cNvPr id="37911" name="Rectangle 48"/>
          <p:cNvSpPr>
            <a:spLocks noChangeArrowheads="1"/>
          </p:cNvSpPr>
          <p:nvPr/>
        </p:nvSpPr>
        <p:spPr bwMode="auto">
          <a:xfrm>
            <a:off x="0" y="10056998"/>
            <a:ext cx="18066240" cy="170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92911" tIns="96455" rIns="192911" bIns="96455" anchor="ctr">
            <a:spAutoFit/>
          </a:bodyPr>
          <a:lstStyle/>
          <a:p>
            <a:r>
              <a:rPr lang="en-US" sz="3800" dirty="0" smtClean="0"/>
              <a:t>Fig. from Nature </a:t>
            </a:r>
            <a:r>
              <a:rPr lang="en-US" sz="3800" dirty="0"/>
              <a:t>Neuroscience  </a:t>
            </a:r>
            <a:r>
              <a:rPr lang="en-US" sz="3800" b="1" dirty="0"/>
              <a:t>5</a:t>
            </a:r>
            <a:r>
              <a:rPr lang="en-US" sz="3800" dirty="0"/>
              <a:t>, 295 - 296 (2002) </a:t>
            </a:r>
            <a:br>
              <a:rPr lang="en-US" sz="3800" dirty="0"/>
            </a:br>
            <a:r>
              <a:rPr lang="en-US" sz="3000" dirty="0" smtClean="0"/>
              <a:t>D</a:t>
            </a:r>
            <a:r>
              <a:rPr lang="en-US" sz="3000" dirty="0"/>
              <a:t>. S.F. Ling,  … &amp; Todd C. </a:t>
            </a:r>
            <a:r>
              <a:rPr lang="en-US" sz="3000" dirty="0" err="1" smtClean="0"/>
              <a:t>Sacktor</a:t>
            </a:r>
            <a:endParaRPr lang="en-US" sz="3000" dirty="0" smtClean="0"/>
          </a:p>
          <a:p>
            <a:r>
              <a:rPr lang="en-US" sz="3000" dirty="0" smtClean="0"/>
              <a:t>See also: Bliss and </a:t>
            </a:r>
            <a:r>
              <a:rPr lang="en-US" sz="3000" dirty="0" err="1" smtClean="0"/>
              <a:t>Lomo</a:t>
            </a:r>
            <a:r>
              <a:rPr lang="en-US" sz="3000" dirty="0" smtClean="0"/>
              <a:t> (1973), </a:t>
            </a:r>
            <a:r>
              <a:rPr lang="en-US" sz="3000" dirty="0" err="1" smtClean="0"/>
              <a:t>Artola</a:t>
            </a:r>
            <a:r>
              <a:rPr lang="en-US" sz="3000" dirty="0" smtClean="0"/>
              <a:t>, </a:t>
            </a:r>
            <a:r>
              <a:rPr lang="en-US" sz="3000" dirty="0" err="1" smtClean="0"/>
              <a:t>Brocher</a:t>
            </a:r>
            <a:r>
              <a:rPr lang="en-US" sz="3000" dirty="0" smtClean="0"/>
              <a:t>, Singer (1990), Bliss and </a:t>
            </a:r>
            <a:r>
              <a:rPr lang="en-US" sz="3000" dirty="0" err="1" smtClean="0"/>
              <a:t>Collingridge</a:t>
            </a:r>
            <a:r>
              <a:rPr lang="en-US" sz="3000" dirty="0" smtClean="0"/>
              <a:t> (1993)</a:t>
            </a:r>
            <a:endParaRPr lang="en-US" sz="40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1138092"/>
            <a:ext cx="216074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5" grpId="0" animBg="1"/>
      <p:bldP spid="1126446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71228</TotalTime>
  <Words>1231</Words>
  <Application>Microsoft Office PowerPoint</Application>
  <PresentationFormat>Custom</PresentationFormat>
  <Paragraphs>370</Paragraphs>
  <Slides>27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Thème Office</vt:lpstr>
      <vt:lpstr>Equation</vt:lpstr>
      <vt:lpstr>Biological Modeling of Neural Networks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Short-Term           vs/  Long-Term</vt:lpstr>
      <vt:lpstr>Slide 15</vt:lpstr>
      <vt:lpstr>Slide 16</vt:lpstr>
      <vt:lpstr> unsupervised vs reinforcement</vt:lpstr>
      <vt:lpstr>Slide 18</vt:lpstr>
      <vt:lpstr>Slide 19</vt:lpstr>
      <vt:lpstr>Biological Modeling of Neural Networks 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1192</cp:revision>
  <cp:lastPrinted>2013-05-07T08:05:56Z</cp:lastPrinted>
  <dcterms:created xsi:type="dcterms:W3CDTF">2011-05-09T14:50:50Z</dcterms:created>
  <dcterms:modified xsi:type="dcterms:W3CDTF">2014-07-30T09:28:58Z</dcterms:modified>
</cp:coreProperties>
</file>