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670" r:id="rId2"/>
    <p:sldId id="658" r:id="rId3"/>
    <p:sldId id="659" r:id="rId4"/>
    <p:sldId id="660" r:id="rId5"/>
    <p:sldId id="661" r:id="rId6"/>
    <p:sldId id="662" r:id="rId7"/>
    <p:sldId id="663" r:id="rId8"/>
    <p:sldId id="664" r:id="rId9"/>
    <p:sldId id="665" r:id="rId10"/>
    <p:sldId id="666" r:id="rId11"/>
    <p:sldId id="667" r:id="rId12"/>
    <p:sldId id="668" r:id="rId13"/>
    <p:sldId id="669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707" r:id="rId50"/>
    <p:sldId id="708" r:id="rId51"/>
    <p:sldId id="709" r:id="rId52"/>
    <p:sldId id="710" r:id="rId53"/>
    <p:sldId id="711" r:id="rId54"/>
    <p:sldId id="712" r:id="rId55"/>
    <p:sldId id="713" r:id="rId56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3550FE"/>
    <a:srgbClr val="00602B"/>
    <a:srgbClr val="0076FF"/>
    <a:srgbClr val="87D4F7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68" autoAdjust="0"/>
    <p:restoredTop sz="90346" autoAdjust="0"/>
  </p:normalViewPr>
  <p:slideViewPr>
    <p:cSldViewPr snapToGrid="0" snapToObjects="1">
      <p:cViewPr>
        <p:scale>
          <a:sx n="30" d="100"/>
          <a:sy n="30" d="100"/>
        </p:scale>
        <p:origin x="-954" y="-630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39738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5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5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5.wmf"/><Relationship Id="rId4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9.wmf"/><Relationship Id="rId1" Type="http://schemas.openxmlformats.org/officeDocument/2006/relationships/image" Target="../media/image25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3.wmf"/><Relationship Id="rId1" Type="http://schemas.openxmlformats.org/officeDocument/2006/relationships/image" Target="../media/image39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8.wmf"/><Relationship Id="rId1" Type="http://schemas.openxmlformats.org/officeDocument/2006/relationships/image" Target="../media/image64.wmf"/><Relationship Id="rId4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8.wmf"/><Relationship Id="rId1" Type="http://schemas.openxmlformats.org/officeDocument/2006/relationships/image" Target="../media/image68.wmf"/><Relationship Id="rId4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7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29/07/2014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29/07/2014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Habe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ich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nur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sehr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kurz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machen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koennen</a:t>
            </a:r>
            <a:r>
              <a:rPr lang="fr-FR" dirty="0" smtClean="0">
                <a:ea typeface="ＭＳ Ｐゴシック" pitchFamily="34" charset="-128"/>
              </a:rPr>
              <a:t>.</a:t>
            </a: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</a:t>
            </a:r>
            <a:r>
              <a:rPr lang="fr-FR" dirty="0" err="1" smtClean="0">
                <a:ea typeface="ＭＳ Ｐゴシック" pitchFamily="34" charset="-128"/>
              </a:rPr>
              <a:t>equation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which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we</a:t>
            </a:r>
            <a:r>
              <a:rPr lang="fr-FR" baseline="0" dirty="0" smtClean="0">
                <a:ea typeface="ＭＳ Ｐゴシック" pitchFamily="34" charset="-128"/>
              </a:rPr>
              <a:t> have </a:t>
            </a:r>
            <a:r>
              <a:rPr lang="fr-FR" baseline="0" dirty="0" err="1" smtClean="0">
                <a:ea typeface="ＭＳ Ｐゴシック" pitchFamily="34" charset="-128"/>
              </a:rPr>
              <a:t>just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derived</a:t>
            </a:r>
            <a:r>
              <a:rPr lang="fr-FR" baseline="0" dirty="0" smtClean="0">
                <a:ea typeface="ＭＳ Ｐゴシック" pitchFamily="34" charset="-128"/>
              </a:rPr>
              <a:t>, </a:t>
            </a:r>
            <a:r>
              <a:rPr lang="fr-FR" baseline="0" dirty="0" err="1" smtClean="0">
                <a:ea typeface="ＭＳ Ｐゴシック" pitchFamily="34" charset="-128"/>
              </a:rPr>
              <a:t>is</a:t>
            </a:r>
            <a:r>
              <a:rPr lang="fr-FR" baseline="0" dirty="0" smtClean="0">
                <a:ea typeface="ＭＳ Ｐゴシック" pitchFamily="34" charset="-128"/>
              </a:rPr>
              <a:t> central for the description of 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Electric </a:t>
            </a:r>
            <a:r>
              <a:rPr lang="fr-FR" baseline="0" dirty="0" err="1" smtClean="0">
                <a:ea typeface="ＭＳ Ｐゴシック" pitchFamily="34" charset="-128"/>
              </a:rPr>
              <a:t>current</a:t>
            </a:r>
            <a:r>
              <a:rPr lang="fr-FR" baseline="0" dirty="0" smtClean="0">
                <a:ea typeface="ＭＳ Ｐゴシック" pitchFamily="34" charset="-128"/>
              </a:rPr>
              <a:t> flow in dendrites.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It </a:t>
            </a:r>
            <a:r>
              <a:rPr lang="fr-FR" baseline="0" dirty="0" err="1" smtClean="0">
                <a:ea typeface="ＭＳ Ｐゴシック" pitchFamily="34" charset="-128"/>
              </a:rPr>
              <a:t>is</a:t>
            </a:r>
            <a:r>
              <a:rPr lang="fr-FR" baseline="0" dirty="0" smtClean="0">
                <a:ea typeface="ＭＳ Ｐゴシック" pitchFamily="34" charset="-128"/>
              </a:rPr>
              <a:t> the basis for the </a:t>
            </a:r>
            <a:r>
              <a:rPr lang="fr-FR" baseline="0" dirty="0" err="1" smtClean="0">
                <a:ea typeface="ＭＳ Ｐゴシック" pitchFamily="34" charset="-128"/>
              </a:rPr>
              <a:t>compartmental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models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that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will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see</a:t>
            </a:r>
            <a:r>
              <a:rPr lang="fr-FR" baseline="0" dirty="0" smtClean="0">
                <a:ea typeface="ＭＳ Ｐゴシック" pitchFamily="34" charset="-128"/>
              </a:rPr>
              <a:t> in the last lecture of </a:t>
            </a:r>
            <a:r>
              <a:rPr lang="fr-FR" baseline="0" dirty="0" err="1" smtClean="0">
                <a:ea typeface="ＭＳ Ｐゴシック" pitchFamily="34" charset="-128"/>
              </a:rPr>
              <a:t>this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week</a:t>
            </a:r>
            <a:r>
              <a:rPr lang="fr-FR" baseline="0" dirty="0" smtClean="0">
                <a:ea typeface="ＭＳ Ｐゴシック" pitchFamily="34" charset="-128"/>
              </a:rPr>
              <a:t>.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But </a:t>
            </a:r>
            <a:r>
              <a:rPr lang="fr-FR" baseline="0" dirty="0" err="1" smtClean="0">
                <a:ea typeface="ＭＳ Ｐゴシック" pitchFamily="34" charset="-128"/>
              </a:rPr>
              <a:t>it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also</a:t>
            </a:r>
            <a:r>
              <a:rPr lang="fr-FR" baseline="0" dirty="0" smtClean="0">
                <a:ea typeface="ＭＳ Ｐゴシック" pitchFamily="34" charset="-128"/>
              </a:rPr>
              <a:t> the basis for the </a:t>
            </a:r>
            <a:r>
              <a:rPr lang="fr-FR" baseline="0" dirty="0" err="1" smtClean="0">
                <a:ea typeface="ＭＳ Ｐゴシック" pitchFamily="34" charset="-128"/>
              </a:rPr>
              <a:t>cable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equation</a:t>
            </a:r>
            <a:r>
              <a:rPr lang="fr-FR" baseline="0" dirty="0" smtClean="0">
                <a:ea typeface="ＭＳ Ｐゴシック" pitchFamily="34" charset="-128"/>
              </a:rPr>
              <a:t>. The </a:t>
            </a:r>
            <a:r>
              <a:rPr lang="fr-FR" baseline="0" dirty="0" err="1" smtClean="0">
                <a:ea typeface="ＭＳ Ｐゴシック" pitchFamily="34" charset="-128"/>
              </a:rPr>
              <a:t>derivation</a:t>
            </a:r>
            <a:r>
              <a:rPr lang="fr-FR" baseline="0" dirty="0" smtClean="0">
                <a:ea typeface="ＭＳ Ｐゴシック" pitchFamily="34" charset="-128"/>
              </a:rPr>
              <a:t> of the </a:t>
            </a:r>
            <a:r>
              <a:rPr lang="fr-FR" baseline="0" dirty="0" err="1" smtClean="0">
                <a:ea typeface="ＭＳ Ｐゴシック" pitchFamily="34" charset="-128"/>
              </a:rPr>
              <a:t>cable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equation</a:t>
            </a:r>
            <a:endParaRPr lang="fr-FR" baseline="0" dirty="0" smtClean="0">
              <a:ea typeface="ＭＳ Ｐゴシック" pitchFamily="34" charset="-128"/>
            </a:endParaRPr>
          </a:p>
          <a:p>
            <a:r>
              <a:rPr lang="fr-FR" baseline="0" dirty="0" err="1" smtClean="0">
                <a:ea typeface="ＭＳ Ｐゴシック" pitchFamily="34" charset="-128"/>
              </a:rPr>
              <a:t>is</a:t>
            </a:r>
            <a:r>
              <a:rPr lang="fr-FR" baseline="0" dirty="0" smtClean="0">
                <a:ea typeface="ＭＳ Ｐゴシック" pitchFamily="34" charset="-128"/>
              </a:rPr>
              <a:t> the </a:t>
            </a:r>
            <a:r>
              <a:rPr lang="fr-FR" baseline="0" dirty="0" err="1" smtClean="0">
                <a:ea typeface="ＭＳ Ｐゴシック" pitchFamily="34" charset="-128"/>
              </a:rPr>
              <a:t>topic</a:t>
            </a:r>
            <a:r>
              <a:rPr lang="fr-FR" baseline="0" dirty="0" smtClean="0">
                <a:ea typeface="ＭＳ Ｐゴシック" pitchFamily="34" charset="-128"/>
              </a:rPr>
              <a:t> of the </a:t>
            </a:r>
            <a:r>
              <a:rPr lang="fr-FR" baseline="0" dirty="0" err="1" smtClean="0">
                <a:ea typeface="ＭＳ Ｐゴシック" pitchFamily="34" charset="-128"/>
              </a:rPr>
              <a:t>next</a:t>
            </a:r>
            <a:r>
              <a:rPr lang="fr-FR" baseline="0" dirty="0" smtClean="0">
                <a:ea typeface="ＭＳ Ｐゴシック" pitchFamily="34" charset="-128"/>
              </a:rPr>
              <a:t> part. </a:t>
            </a:r>
            <a:r>
              <a:rPr lang="fr-FR" baseline="0" dirty="0" err="1" smtClean="0">
                <a:ea typeface="ＭＳ Ｐゴシック" pitchFamily="34" charset="-128"/>
              </a:rPr>
              <a:t>Please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stay</a:t>
            </a:r>
            <a:r>
              <a:rPr lang="fr-FR" baseline="0" dirty="0" smtClean="0">
                <a:ea typeface="ＭＳ Ｐゴシック" pitchFamily="34" charset="-128"/>
              </a:rPr>
              <a:t> on! The lecture continues!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Welcome</a:t>
            </a:r>
            <a:r>
              <a:rPr lang="fr-FR" dirty="0" smtClean="0">
                <a:ea typeface="ＭＳ Ｐゴシック" pitchFamily="34" charset="-128"/>
              </a:rPr>
              <a:t> back to the continuation of Lecture 3. The discussion </a:t>
            </a:r>
            <a:r>
              <a:rPr lang="fr-FR" dirty="0" err="1" smtClean="0">
                <a:ea typeface="ＭＳ Ｐゴシック" pitchFamily="34" charset="-128"/>
              </a:rPr>
              <a:t>stopped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with</a:t>
            </a:r>
            <a:r>
              <a:rPr lang="fr-FR" dirty="0" smtClean="0">
                <a:ea typeface="ＭＳ Ｐゴシック" pitchFamily="34" charset="-128"/>
              </a:rPr>
              <a:t> an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equation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That </a:t>
            </a:r>
            <a:r>
              <a:rPr lang="fr-FR" baseline="0" dirty="0" err="1" smtClean="0">
                <a:ea typeface="ＭＳ Ｐゴシック" pitchFamily="34" charset="-128"/>
              </a:rPr>
              <a:t>describes</a:t>
            </a:r>
            <a:r>
              <a:rPr lang="fr-FR" baseline="0" dirty="0" smtClean="0">
                <a:ea typeface="ＭＳ Ｐゴシック" pitchFamily="34" charset="-128"/>
              </a:rPr>
              <a:t> the </a:t>
            </a:r>
            <a:r>
              <a:rPr lang="fr-FR" baseline="0" dirty="0" err="1" smtClean="0">
                <a:ea typeface="ＭＳ Ｐゴシック" pitchFamily="34" charset="-128"/>
              </a:rPr>
              <a:t>electrical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properties</a:t>
            </a:r>
            <a:r>
              <a:rPr lang="fr-FR" baseline="0" dirty="0" smtClean="0">
                <a:ea typeface="ＭＳ Ｐゴシック" pitchFamily="34" charset="-128"/>
              </a:rPr>
              <a:t> of a </a:t>
            </a:r>
            <a:r>
              <a:rPr lang="fr-FR" baseline="0" dirty="0" err="1" smtClean="0">
                <a:ea typeface="ＭＳ Ｐゴシック" pitchFamily="34" charset="-128"/>
              </a:rPr>
              <a:t>small</a:t>
            </a:r>
            <a:r>
              <a:rPr lang="fr-FR" baseline="0" dirty="0" smtClean="0">
                <a:ea typeface="ＭＳ Ｐゴシック" pitchFamily="34" charset="-128"/>
              </a:rPr>
              <a:t> segment of a dendrite. 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The </a:t>
            </a:r>
            <a:r>
              <a:rPr lang="fr-FR" baseline="0" dirty="0" err="1" smtClean="0">
                <a:ea typeface="ＭＳ Ｐゴシック" pitchFamily="34" charset="-128"/>
              </a:rPr>
              <a:t>definition</a:t>
            </a:r>
            <a:r>
              <a:rPr lang="fr-FR" baseline="0" dirty="0" smtClean="0">
                <a:ea typeface="ＭＳ Ｐゴシック" pitchFamily="34" charset="-128"/>
              </a:rPr>
              <a:t> of the segments </a:t>
            </a:r>
            <a:r>
              <a:rPr lang="fr-FR" baseline="0" dirty="0" err="1" smtClean="0">
                <a:ea typeface="ＭＳ Ｐゴシック" pitchFamily="34" charset="-128"/>
              </a:rPr>
              <a:t>involved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some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arbitrary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choice</a:t>
            </a:r>
            <a:r>
              <a:rPr lang="fr-FR" baseline="0" dirty="0" smtClean="0">
                <a:ea typeface="ＭＳ Ｐゴシック" pitchFamily="34" charset="-128"/>
              </a:rPr>
              <a:t> of the segment size.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We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would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like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now</a:t>
            </a:r>
            <a:r>
              <a:rPr lang="fr-FR" baseline="0" dirty="0" smtClean="0">
                <a:ea typeface="ＭＳ Ｐゴシック" pitchFamily="34" charset="-128"/>
              </a:rPr>
              <a:t> to </a:t>
            </a:r>
            <a:r>
              <a:rPr lang="fr-FR" baseline="0" dirty="0" err="1" smtClean="0">
                <a:ea typeface="ＭＳ Ｐゴシック" pitchFamily="34" charset="-128"/>
              </a:rPr>
              <a:t>get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rid</a:t>
            </a:r>
            <a:r>
              <a:rPr lang="fr-FR" baseline="0" dirty="0" smtClean="0">
                <a:ea typeface="ＭＳ Ｐゴシック" pitchFamily="34" charset="-128"/>
              </a:rPr>
              <a:t> of </a:t>
            </a:r>
            <a:r>
              <a:rPr lang="fr-FR" baseline="0" dirty="0" err="1" smtClean="0">
                <a:ea typeface="ＭＳ Ｐゴシック" pitchFamily="34" charset="-128"/>
              </a:rPr>
              <a:t>this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arbitrary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choice</a:t>
            </a:r>
            <a:r>
              <a:rPr lang="fr-FR" baseline="0" dirty="0" smtClean="0">
                <a:ea typeface="ＭＳ Ｐゴシック" pitchFamily="34" charset="-128"/>
              </a:rPr>
              <a:t>.  CLICK! To do </a:t>
            </a:r>
            <a:r>
              <a:rPr lang="fr-FR" baseline="0" dirty="0" err="1" smtClean="0">
                <a:ea typeface="ＭＳ Ｐゴシック" pitchFamily="34" charset="-128"/>
              </a:rPr>
              <a:t>so</a:t>
            </a:r>
            <a:r>
              <a:rPr lang="fr-FR" baseline="0" dirty="0" smtClean="0">
                <a:ea typeface="ＭＳ Ｐゴシック" pitchFamily="34" charset="-128"/>
              </a:rPr>
              <a:t>, </a:t>
            </a:r>
            <a:r>
              <a:rPr lang="fr-FR" baseline="0" dirty="0" err="1" smtClean="0">
                <a:ea typeface="ＭＳ Ｐゴシック" pitchFamily="34" charset="-128"/>
              </a:rPr>
              <a:t>we</a:t>
            </a:r>
            <a:endParaRPr lang="fr-FR" baseline="0" dirty="0" smtClean="0">
              <a:ea typeface="ＭＳ Ｐゴシック" pitchFamily="34" charset="-128"/>
            </a:endParaRPr>
          </a:p>
          <a:p>
            <a:r>
              <a:rPr lang="fr-FR" baseline="0" dirty="0" err="1" smtClean="0">
                <a:ea typeface="ＭＳ Ｐゴシック" pitchFamily="34" charset="-128"/>
              </a:rPr>
              <a:t>take</a:t>
            </a:r>
            <a:r>
              <a:rPr lang="fr-FR" baseline="0" dirty="0" smtClean="0">
                <a:ea typeface="ＭＳ Ｐゴシック" pitchFamily="34" charset="-128"/>
              </a:rPr>
              <a:t> the continuum </a:t>
            </a:r>
            <a:r>
              <a:rPr lang="fr-FR" baseline="0" dirty="0" err="1" smtClean="0">
                <a:ea typeface="ＭＳ Ｐゴシック" pitchFamily="34" charset="-128"/>
              </a:rPr>
              <a:t>limit</a:t>
            </a:r>
            <a:r>
              <a:rPr lang="fr-FR" baseline="0" dirty="0" smtClean="0">
                <a:ea typeface="ＭＳ Ｐゴシック" pitchFamily="34" charset="-128"/>
              </a:rPr>
              <a:t> and </a:t>
            </a:r>
            <a:r>
              <a:rPr lang="fr-FR" baseline="0" dirty="0" err="1" smtClean="0">
                <a:ea typeface="ＭＳ Ｐゴシック" pitchFamily="34" charset="-128"/>
              </a:rPr>
              <a:t>derive</a:t>
            </a:r>
            <a:r>
              <a:rPr lang="fr-FR" baseline="0" dirty="0" smtClean="0">
                <a:ea typeface="ＭＳ Ｐゴシック" pitchFamily="34" charset="-128"/>
              </a:rPr>
              <a:t> the </a:t>
            </a:r>
            <a:r>
              <a:rPr lang="fr-FR" baseline="0" dirty="0" err="1" smtClean="0">
                <a:ea typeface="ＭＳ Ｐゴシック" pitchFamily="34" charset="-128"/>
              </a:rPr>
              <a:t>so</a:t>
            </a:r>
            <a:r>
              <a:rPr lang="fr-FR" baseline="0" dirty="0" smtClean="0">
                <a:ea typeface="ＭＳ Ｐゴシック" pitchFamily="34" charset="-128"/>
              </a:rPr>
              <a:t>-</a:t>
            </a:r>
            <a:r>
              <a:rPr lang="fr-FR" baseline="0" dirty="0" err="1" smtClean="0">
                <a:ea typeface="ＭＳ Ｐゴシック" pitchFamily="34" charset="-128"/>
              </a:rPr>
              <a:t>called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cable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equation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shown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the </a:t>
            </a:r>
            <a:r>
              <a:rPr lang="fr-FR" baseline="0" dirty="0" err="1" smtClean="0">
                <a:ea typeface="ＭＳ Ｐゴシック" pitchFamily="34" charset="-128"/>
              </a:rPr>
              <a:t>bottom</a:t>
            </a:r>
            <a:r>
              <a:rPr lang="fr-FR" baseline="0" dirty="0" smtClean="0">
                <a:ea typeface="ＭＳ Ｐゴシック" pitchFamily="34" charset="-128"/>
              </a:rPr>
              <a:t> of </a:t>
            </a:r>
            <a:r>
              <a:rPr lang="fr-FR" baseline="0" dirty="0" err="1" smtClean="0">
                <a:ea typeface="ＭＳ Ｐゴシック" pitchFamily="34" charset="-128"/>
              </a:rPr>
              <a:t>this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slide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Use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pen</a:t>
            </a:r>
            <a:r>
              <a:rPr lang="fr-FR" baseline="0" dirty="0" smtClean="0"/>
              <a:t> to show direction of BPAP and Ca </a:t>
            </a:r>
            <a:r>
              <a:rPr lang="fr-FR" baseline="0" dirty="0" err="1" smtClean="0"/>
              <a:t>spike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43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0247-31B5-4711-95AF-29110409B06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47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48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50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51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52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53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54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55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560" y="1080205"/>
            <a:ext cx="18366344" cy="2025386"/>
          </a:xfrm>
          <a:prstGeom prst="rect">
            <a:avLst/>
          </a:prstGeom>
        </p:spPr>
        <p:txBody>
          <a:bodyPr lIns="192911" tIns="96455" rIns="192911" bIns="9645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620560" y="3510668"/>
            <a:ext cx="18366344" cy="7291388"/>
          </a:xfrm>
          <a:prstGeom prst="rect">
            <a:avLst/>
          </a:prstGeom>
        </p:spPr>
        <p:txBody>
          <a:bodyPr lIns="192911" tIns="96455" rIns="192911" bIns="96455"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8EE7D6E5-D947-45D7-843C-47E5519EAA9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  <p:sldLayoutId id="2147484721" r:id="rId11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oleObject" Target="../embeddings/oleObject4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9.png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.png"/><Relationship Id="rId11" Type="http://schemas.openxmlformats.org/officeDocument/2006/relationships/oleObject" Target="../embeddings/oleObject63.bin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62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6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9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9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6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6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png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4 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– Reducing detail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-  </a:t>
            </a:r>
            <a:r>
              <a:rPr lang="en-US" sz="6000" dirty="0" smtClean="0">
                <a:latin typeface="Arial Narrow" pitchFamily="34" charset="0"/>
                <a:ea typeface="ＭＳ Ｐゴシック" pitchFamily="34" charset="-128"/>
              </a:rPr>
              <a:t>Adding detail</a:t>
            </a:r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86697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b="1" baseline="0" dirty="0" smtClean="0">
                <a:latin typeface="Arial Narrow" pitchFamily="34" charset="0"/>
                <a:cs typeface="ＭＳ Ｐゴシック" charset="0"/>
              </a:rPr>
              <a:t>4.2</a:t>
            </a:r>
            <a:r>
              <a:rPr lang="fr-CH" sz="6000" b="1" baseline="0" dirty="0" smtClean="0">
                <a:latin typeface="Arial Narrow" pitchFamily="34" charset="0"/>
                <a:cs typeface="ＭＳ Ｐゴシック" charset="0"/>
              </a:rPr>
              <a:t>.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Adding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detail</a:t>
            </a:r>
            <a:endParaRPr lang="fr-CH" sz="6000" b="1" baseline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- 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synapse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-</a:t>
            </a:r>
            <a:r>
              <a:rPr kumimoji="0" lang="fr-CH" sz="5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cable</a:t>
            </a:r>
            <a:r>
              <a:rPr kumimoji="0" lang="fr-CH" sz="5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equation</a:t>
            </a:r>
            <a:r>
              <a:rPr kumimoji="0" lang="fr-CH" sz="5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endParaRPr kumimoji="0" lang="fr-CH" sz="7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 – part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2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: More Detail – compartmental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4.2. Synaptic reversal potential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41204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7827" y="1797050"/>
            <a:ext cx="1125019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glutamate</a:t>
            </a:r>
            <a:r>
              <a:rPr lang="en-US" dirty="0" smtClean="0"/>
              <a:t>: </a:t>
            </a:r>
            <a:r>
              <a:rPr lang="en-US" b="1" dirty="0" smtClean="0"/>
              <a:t>excitatory synapses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7827" y="7067598"/>
            <a:ext cx="982192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GABA</a:t>
            </a:r>
            <a:r>
              <a:rPr lang="en-US" dirty="0" smtClean="0"/>
              <a:t>:  </a:t>
            </a:r>
            <a:r>
              <a:rPr lang="en-US" b="1" dirty="0" smtClean="0"/>
              <a:t>inhibitory synapses</a:t>
            </a:r>
            <a:endParaRPr lang="en-US" b="1" dirty="0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2816058" y="8173621"/>
          <a:ext cx="7285038" cy="1074737"/>
        </p:xfrm>
        <a:graphic>
          <a:graphicData uri="http://schemas.openxmlformats.org/presentationml/2006/ole">
            <p:oleObj spid="_x0000_s654338" name="Equation" r:id="rId4" imgW="1676160" imgH="253800" progId="Equation.DSMT4">
              <p:embed/>
            </p:oleObj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2816058" y="3184442"/>
          <a:ext cx="7285038" cy="1074737"/>
        </p:xfrm>
        <a:graphic>
          <a:graphicData uri="http://schemas.openxmlformats.org/presentationml/2006/ole">
            <p:oleObj spid="_x0000_s654339" name="Equation" r:id="rId5" imgW="1676160" imgH="253800" progId="Equation.DSMT4">
              <p:embed/>
            </p:oleObj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5400675" y="5062258"/>
          <a:ext cx="3201988" cy="1020762"/>
        </p:xfrm>
        <a:graphic>
          <a:graphicData uri="http://schemas.openxmlformats.org/presentationml/2006/ole">
            <p:oleObj spid="_x0000_s654340" name="Equation" r:id="rId6" imgW="736560" imgH="241200" progId="Equation.DSMT4">
              <p:embed/>
            </p:oleObj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5400675" y="9859963"/>
          <a:ext cx="3919537" cy="1020762"/>
        </p:xfrm>
        <a:graphic>
          <a:graphicData uri="http://schemas.openxmlformats.org/presentationml/2006/ole">
            <p:oleObj spid="_x0000_s654341" name="Equation" r:id="rId7" imgW="9014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4.2. Synapses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41204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7827" y="1797050"/>
            <a:ext cx="1125019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glutamate</a:t>
            </a:r>
            <a:r>
              <a:rPr lang="en-US" dirty="0" smtClean="0"/>
              <a:t>: </a:t>
            </a:r>
            <a:r>
              <a:rPr lang="en-US" b="1" dirty="0" smtClean="0"/>
              <a:t>excitatory synapses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7827" y="7067598"/>
            <a:ext cx="982192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GABA</a:t>
            </a:r>
            <a:r>
              <a:rPr lang="en-US" dirty="0" smtClean="0"/>
              <a:t>:  </a:t>
            </a:r>
            <a:r>
              <a:rPr lang="en-US" b="1" dirty="0" smtClean="0"/>
              <a:t>inhibitory synapses</a:t>
            </a:r>
            <a:endParaRPr lang="en-US" b="1" dirty="0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2816058" y="8173621"/>
          <a:ext cx="7285038" cy="1074737"/>
        </p:xfrm>
        <a:graphic>
          <a:graphicData uri="http://schemas.openxmlformats.org/presentationml/2006/ole">
            <p:oleObj spid="_x0000_s655362" name="Equation" r:id="rId4" imgW="1676160" imgH="253800" progId="Equation.DSMT4">
              <p:embed/>
            </p:oleObj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2816058" y="3184442"/>
          <a:ext cx="7285038" cy="1074737"/>
        </p:xfrm>
        <a:graphic>
          <a:graphicData uri="http://schemas.openxmlformats.org/presentationml/2006/ole">
            <p:oleObj spid="_x0000_s655363" name="Equation" r:id="rId5" imgW="1676160" imgH="253800" progId="Equation.DSMT4">
              <p:embed/>
            </p:oleObj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5400675" y="5062258"/>
          <a:ext cx="3201988" cy="1020762"/>
        </p:xfrm>
        <a:graphic>
          <a:graphicData uri="http://schemas.openxmlformats.org/presentationml/2006/ole">
            <p:oleObj spid="_x0000_s655364" name="Equation" r:id="rId6" imgW="736560" imgH="241200" progId="Equation.DSMT4">
              <p:embed/>
            </p:oleObj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5400675" y="9859963"/>
          <a:ext cx="3919537" cy="1020762"/>
        </p:xfrm>
        <a:graphic>
          <a:graphicData uri="http://schemas.openxmlformats.org/presentationml/2006/ole">
            <p:oleObj spid="_x0000_s655365" name="Equation" r:id="rId7" imgW="901440" imgH="241200" progId="Equation.DSMT4">
              <p:embed/>
            </p:oleObj>
          </a:graphicData>
        </a:graphic>
      </p:graphicFrame>
      <p:grpSp>
        <p:nvGrpSpPr>
          <p:cNvPr id="6" name="Group 45"/>
          <p:cNvGrpSpPr/>
          <p:nvPr/>
        </p:nvGrpSpPr>
        <p:grpSpPr>
          <a:xfrm>
            <a:off x="12523587" y="3436425"/>
            <a:ext cx="8357883" cy="7028049"/>
            <a:chOff x="12522198" y="39549"/>
            <a:chExt cx="8357883" cy="7028049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2522199" y="5192949"/>
              <a:ext cx="742615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2522198" y="39549"/>
              <a:ext cx="1" cy="70280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2522200" y="2086713"/>
              <a:ext cx="8357881" cy="1218044"/>
              <a:chOff x="2688" y="1248"/>
              <a:chExt cx="2228" cy="433"/>
            </a:xfrm>
          </p:grpSpPr>
          <p:graphicFrame>
            <p:nvGraphicFramePr>
              <p:cNvPr id="18" name="Object 20"/>
              <p:cNvGraphicFramePr>
                <a:graphicFrameLocks noChangeAspect="1"/>
              </p:cNvGraphicFramePr>
              <p:nvPr/>
            </p:nvGraphicFramePr>
            <p:xfrm>
              <a:off x="4602" y="1248"/>
              <a:ext cx="314" cy="433"/>
            </p:xfrm>
            <a:graphic>
              <a:graphicData uri="http://schemas.openxmlformats.org/presentationml/2006/ole">
                <p:oleObj spid="_x0000_s655366" name="Equation" r:id="rId8" imgW="164880" imgH="228600" progId="Equation.DSMT4">
                  <p:embed/>
                </p:oleObj>
              </a:graphicData>
            </a:graphic>
          </p:graphicFrame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17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523589" y="1680369"/>
          <a:ext cx="4579938" cy="966787"/>
        </p:xfrm>
        <a:graphic>
          <a:graphicData uri="http://schemas.openxmlformats.org/presentationml/2006/ole">
            <p:oleObj spid="_x0000_s655367" name="Equation" r:id="rId9" imgW="10540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4.2.Synapses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2970508" y="3543726"/>
            <a:ext cx="7467851" cy="4965531"/>
            <a:chOff x="385" y="300"/>
            <a:chExt cx="3288" cy="1872"/>
          </a:xfrm>
        </p:grpSpPr>
        <p:sp>
          <p:nvSpPr>
            <p:cNvPr id="26" name="Freeform 67"/>
            <p:cNvSpPr>
              <a:spLocks/>
            </p:cNvSpPr>
            <p:nvPr/>
          </p:nvSpPr>
          <p:spPr bwMode="auto">
            <a:xfrm>
              <a:off x="3264" y="1296"/>
              <a:ext cx="336" cy="48"/>
            </a:xfrm>
            <a:custGeom>
              <a:avLst/>
              <a:gdLst>
                <a:gd name="T0" fmla="*/ 0 w 336"/>
                <a:gd name="T1" fmla="*/ 0 h 56"/>
                <a:gd name="T2" fmla="*/ 144 w 336"/>
                <a:gd name="T3" fmla="*/ 19 h 56"/>
                <a:gd name="T4" fmla="*/ 336 w 336"/>
                <a:gd name="T5" fmla="*/ 19 h 56"/>
                <a:gd name="T6" fmla="*/ 0 60000 65536"/>
                <a:gd name="T7" fmla="*/ 0 60000 65536"/>
                <a:gd name="T8" fmla="*/ 0 60000 65536"/>
                <a:gd name="T9" fmla="*/ 0 w 336"/>
                <a:gd name="T10" fmla="*/ 0 h 56"/>
                <a:gd name="T11" fmla="*/ 336 w 33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56">
                  <a:moveTo>
                    <a:pt x="0" y="0"/>
                  </a:moveTo>
                  <a:cubicBezTo>
                    <a:pt x="44" y="20"/>
                    <a:pt x="88" y="40"/>
                    <a:pt x="144" y="48"/>
                  </a:cubicBezTo>
                  <a:cubicBezTo>
                    <a:pt x="200" y="56"/>
                    <a:pt x="304" y="48"/>
                    <a:pt x="336" y="4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68"/>
            <p:cNvSpPr>
              <a:spLocks noChangeArrowheads="1"/>
            </p:cNvSpPr>
            <p:nvPr/>
          </p:nvSpPr>
          <p:spPr bwMode="auto">
            <a:xfrm rot="-5400000">
              <a:off x="3576" y="1296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385" y="300"/>
              <a:ext cx="3264" cy="1872"/>
              <a:chOff x="384" y="288"/>
              <a:chExt cx="3264" cy="1872"/>
            </a:xfrm>
          </p:grpSpPr>
          <p:sp>
            <p:nvSpPr>
              <p:cNvPr id="38" name="Oval 70"/>
              <p:cNvSpPr>
                <a:spLocks noChangeArrowheads="1"/>
              </p:cNvSpPr>
              <p:nvPr/>
            </p:nvSpPr>
            <p:spPr bwMode="auto">
              <a:xfrm>
                <a:off x="3552" y="1296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71"/>
              <p:cNvSpPr>
                <a:spLocks noChangeArrowheads="1"/>
              </p:cNvSpPr>
              <p:nvPr/>
            </p:nvSpPr>
            <p:spPr bwMode="auto">
              <a:xfrm>
                <a:off x="384" y="288"/>
                <a:ext cx="2016" cy="187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72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1920" cy="72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73"/>
              <p:cNvSpPr>
                <a:spLocks noChangeShapeType="1"/>
              </p:cNvSpPr>
              <p:nvPr/>
            </p:nvSpPr>
            <p:spPr bwMode="auto">
              <a:xfrm>
                <a:off x="1920" y="432"/>
                <a:ext cx="1680" cy="86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74"/>
              <p:cNvSpPr>
                <a:spLocks/>
              </p:cNvSpPr>
              <p:nvPr/>
            </p:nvSpPr>
            <p:spPr bwMode="auto">
              <a:xfrm>
                <a:off x="384" y="576"/>
                <a:ext cx="880" cy="1168"/>
              </a:xfrm>
              <a:custGeom>
                <a:avLst/>
                <a:gdLst>
                  <a:gd name="T0" fmla="*/ 96 w 880"/>
                  <a:gd name="T1" fmla="*/ 288 h 1168"/>
                  <a:gd name="T2" fmla="*/ 576 w 880"/>
                  <a:gd name="T3" fmla="*/ 384 h 1168"/>
                  <a:gd name="T4" fmla="*/ 720 w 880"/>
                  <a:gd name="T5" fmla="*/ 192 h 1168"/>
                  <a:gd name="T6" fmla="*/ 864 w 880"/>
                  <a:gd name="T7" fmla="*/ 144 h 1168"/>
                  <a:gd name="T8" fmla="*/ 816 w 880"/>
                  <a:gd name="T9" fmla="*/ 1056 h 1168"/>
                  <a:gd name="T10" fmla="*/ 576 w 880"/>
                  <a:gd name="T11" fmla="*/ 816 h 1168"/>
                  <a:gd name="T12" fmla="*/ 0 w 880"/>
                  <a:gd name="T13" fmla="*/ 624 h 1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0"/>
                  <a:gd name="T22" fmla="*/ 0 h 1168"/>
                  <a:gd name="T23" fmla="*/ 880 w 880"/>
                  <a:gd name="T24" fmla="*/ 1168 h 11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0" h="1168">
                    <a:moveTo>
                      <a:pt x="96" y="288"/>
                    </a:moveTo>
                    <a:cubicBezTo>
                      <a:pt x="284" y="344"/>
                      <a:pt x="472" y="400"/>
                      <a:pt x="576" y="384"/>
                    </a:cubicBezTo>
                    <a:cubicBezTo>
                      <a:pt x="680" y="368"/>
                      <a:pt x="672" y="232"/>
                      <a:pt x="720" y="192"/>
                    </a:cubicBezTo>
                    <a:cubicBezTo>
                      <a:pt x="768" y="152"/>
                      <a:pt x="848" y="0"/>
                      <a:pt x="864" y="144"/>
                    </a:cubicBezTo>
                    <a:cubicBezTo>
                      <a:pt x="880" y="288"/>
                      <a:pt x="864" y="944"/>
                      <a:pt x="816" y="1056"/>
                    </a:cubicBezTo>
                    <a:cubicBezTo>
                      <a:pt x="768" y="1168"/>
                      <a:pt x="712" y="888"/>
                      <a:pt x="576" y="816"/>
                    </a:cubicBezTo>
                    <a:cubicBezTo>
                      <a:pt x="440" y="744"/>
                      <a:pt x="220" y="684"/>
                      <a:pt x="0" y="624"/>
                    </a:cubicBezTo>
                  </a:path>
                </a:pathLst>
              </a:cu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5"/>
              <p:cNvSpPr>
                <a:spLocks/>
              </p:cNvSpPr>
              <p:nvPr/>
            </p:nvSpPr>
            <p:spPr bwMode="auto">
              <a:xfrm flipH="1" flipV="1">
                <a:off x="1424" y="576"/>
                <a:ext cx="592" cy="1168"/>
              </a:xfrm>
              <a:custGeom>
                <a:avLst/>
                <a:gdLst>
                  <a:gd name="T0" fmla="*/ 9 w 880"/>
                  <a:gd name="T1" fmla="*/ 288 h 1168"/>
                  <a:gd name="T2" fmla="*/ 53 w 880"/>
                  <a:gd name="T3" fmla="*/ 384 h 1168"/>
                  <a:gd name="T4" fmla="*/ 67 w 880"/>
                  <a:gd name="T5" fmla="*/ 192 h 1168"/>
                  <a:gd name="T6" fmla="*/ 80 w 880"/>
                  <a:gd name="T7" fmla="*/ 144 h 1168"/>
                  <a:gd name="T8" fmla="*/ 75 w 880"/>
                  <a:gd name="T9" fmla="*/ 1056 h 1168"/>
                  <a:gd name="T10" fmla="*/ 53 w 880"/>
                  <a:gd name="T11" fmla="*/ 816 h 1168"/>
                  <a:gd name="T12" fmla="*/ 0 w 880"/>
                  <a:gd name="T13" fmla="*/ 624 h 1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0"/>
                  <a:gd name="T22" fmla="*/ 0 h 1168"/>
                  <a:gd name="T23" fmla="*/ 880 w 880"/>
                  <a:gd name="T24" fmla="*/ 1168 h 11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0" h="1168">
                    <a:moveTo>
                      <a:pt x="96" y="288"/>
                    </a:moveTo>
                    <a:cubicBezTo>
                      <a:pt x="284" y="344"/>
                      <a:pt x="472" y="400"/>
                      <a:pt x="576" y="384"/>
                    </a:cubicBezTo>
                    <a:cubicBezTo>
                      <a:pt x="680" y="368"/>
                      <a:pt x="672" y="232"/>
                      <a:pt x="720" y="192"/>
                    </a:cubicBezTo>
                    <a:cubicBezTo>
                      <a:pt x="768" y="152"/>
                      <a:pt x="848" y="0"/>
                      <a:pt x="864" y="144"/>
                    </a:cubicBezTo>
                    <a:cubicBezTo>
                      <a:pt x="880" y="288"/>
                      <a:pt x="864" y="944"/>
                      <a:pt x="816" y="1056"/>
                    </a:cubicBezTo>
                    <a:cubicBezTo>
                      <a:pt x="768" y="1168"/>
                      <a:pt x="712" y="888"/>
                      <a:pt x="576" y="816"/>
                    </a:cubicBezTo>
                    <a:cubicBezTo>
                      <a:pt x="440" y="744"/>
                      <a:pt x="220" y="684"/>
                      <a:pt x="0" y="624"/>
                    </a:cubicBez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76"/>
              <p:cNvSpPr>
                <a:spLocks/>
              </p:cNvSpPr>
              <p:nvPr/>
            </p:nvSpPr>
            <p:spPr bwMode="auto">
              <a:xfrm>
                <a:off x="1920" y="1440"/>
                <a:ext cx="112" cy="528"/>
              </a:xfrm>
              <a:custGeom>
                <a:avLst/>
                <a:gdLst>
                  <a:gd name="T0" fmla="*/ 0 w 112"/>
                  <a:gd name="T1" fmla="*/ 0 h 528"/>
                  <a:gd name="T2" fmla="*/ 96 w 112"/>
                  <a:gd name="T3" fmla="*/ 96 h 528"/>
                  <a:gd name="T4" fmla="*/ 96 w 112"/>
                  <a:gd name="T5" fmla="*/ 336 h 528"/>
                  <a:gd name="T6" fmla="*/ 96 w 112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528"/>
                  <a:gd name="T14" fmla="*/ 112 w 112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528">
                    <a:moveTo>
                      <a:pt x="0" y="0"/>
                    </a:moveTo>
                    <a:cubicBezTo>
                      <a:pt x="40" y="20"/>
                      <a:pt x="80" y="40"/>
                      <a:pt x="96" y="96"/>
                    </a:cubicBezTo>
                    <a:cubicBezTo>
                      <a:pt x="112" y="152"/>
                      <a:pt x="96" y="264"/>
                      <a:pt x="96" y="336"/>
                    </a:cubicBezTo>
                    <a:cubicBezTo>
                      <a:pt x="96" y="408"/>
                      <a:pt x="96" y="468"/>
                      <a:pt x="96" y="528"/>
                    </a:cubicBez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77"/>
              <p:cNvSpPr>
                <a:spLocks/>
              </p:cNvSpPr>
              <p:nvPr/>
            </p:nvSpPr>
            <p:spPr bwMode="auto">
              <a:xfrm flipV="1">
                <a:off x="2016" y="576"/>
                <a:ext cx="48" cy="528"/>
              </a:xfrm>
              <a:custGeom>
                <a:avLst/>
                <a:gdLst>
                  <a:gd name="T0" fmla="*/ 0 w 112"/>
                  <a:gd name="T1" fmla="*/ 0 h 528"/>
                  <a:gd name="T2" fmla="*/ 0 w 112"/>
                  <a:gd name="T3" fmla="*/ 96 h 528"/>
                  <a:gd name="T4" fmla="*/ 0 w 112"/>
                  <a:gd name="T5" fmla="*/ 336 h 528"/>
                  <a:gd name="T6" fmla="*/ 0 w 112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528"/>
                  <a:gd name="T14" fmla="*/ 112 w 112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528">
                    <a:moveTo>
                      <a:pt x="0" y="0"/>
                    </a:moveTo>
                    <a:cubicBezTo>
                      <a:pt x="40" y="20"/>
                      <a:pt x="80" y="40"/>
                      <a:pt x="96" y="96"/>
                    </a:cubicBezTo>
                    <a:cubicBezTo>
                      <a:pt x="112" y="152"/>
                      <a:pt x="96" y="264"/>
                      <a:pt x="96" y="336"/>
                    </a:cubicBezTo>
                    <a:cubicBezTo>
                      <a:pt x="96" y="408"/>
                      <a:pt x="96" y="468"/>
                      <a:pt x="96" y="528"/>
                    </a:cubicBez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78"/>
              <p:cNvSpPr>
                <a:spLocks noChangeArrowheads="1"/>
              </p:cNvSpPr>
              <p:nvPr/>
            </p:nvSpPr>
            <p:spPr bwMode="auto">
              <a:xfrm>
                <a:off x="1392" y="912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7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80"/>
              <p:cNvSpPr>
                <a:spLocks noChangeArrowheads="1"/>
              </p:cNvSpPr>
              <p:nvPr/>
            </p:nvSpPr>
            <p:spPr bwMode="auto">
              <a:xfrm>
                <a:off x="1392" y="1248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81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82"/>
              <p:cNvSpPr>
                <a:spLocks noChangeArrowheads="1"/>
              </p:cNvSpPr>
              <p:nvPr/>
            </p:nvSpPr>
            <p:spPr bwMode="auto">
              <a:xfrm>
                <a:off x="1056" y="1008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83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84"/>
              <p:cNvSpPr>
                <a:spLocks noChangeArrowheads="1"/>
              </p:cNvSpPr>
              <p:nvPr/>
            </p:nvSpPr>
            <p:spPr bwMode="auto">
              <a:xfrm>
                <a:off x="1152" y="1296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3265" y="1308"/>
              <a:ext cx="336" cy="48"/>
            </a:xfrm>
            <a:custGeom>
              <a:avLst/>
              <a:gdLst>
                <a:gd name="T0" fmla="*/ 0 w 336"/>
                <a:gd name="T1" fmla="*/ 0 h 56"/>
                <a:gd name="T2" fmla="*/ 144 w 336"/>
                <a:gd name="T3" fmla="*/ 19 h 56"/>
                <a:gd name="T4" fmla="*/ 336 w 336"/>
                <a:gd name="T5" fmla="*/ 19 h 56"/>
                <a:gd name="T6" fmla="*/ 0 60000 65536"/>
                <a:gd name="T7" fmla="*/ 0 60000 65536"/>
                <a:gd name="T8" fmla="*/ 0 60000 65536"/>
                <a:gd name="T9" fmla="*/ 0 w 336"/>
                <a:gd name="T10" fmla="*/ 0 h 56"/>
                <a:gd name="T11" fmla="*/ 336 w 33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56">
                  <a:moveTo>
                    <a:pt x="0" y="0"/>
                  </a:moveTo>
                  <a:cubicBezTo>
                    <a:pt x="44" y="20"/>
                    <a:pt x="88" y="40"/>
                    <a:pt x="144" y="48"/>
                  </a:cubicBezTo>
                  <a:cubicBezTo>
                    <a:pt x="200" y="56"/>
                    <a:pt x="304" y="48"/>
                    <a:pt x="336" y="48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86"/>
            <p:cNvSpPr>
              <a:spLocks noChangeArrowheads="1"/>
            </p:cNvSpPr>
            <p:nvPr/>
          </p:nvSpPr>
          <p:spPr bwMode="auto">
            <a:xfrm rot="-5400000">
              <a:off x="3577" y="1308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FFFF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87"/>
            <p:cNvSpPr txBox="1">
              <a:spLocks noChangeArrowheads="1"/>
            </p:cNvSpPr>
            <p:nvPr/>
          </p:nvSpPr>
          <p:spPr bwMode="auto">
            <a:xfrm>
              <a:off x="876" y="309"/>
              <a:ext cx="1475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000" b="1" i="0" dirty="0"/>
                <a:t>Synapse</a:t>
              </a:r>
              <a:endParaRPr lang="en-US" sz="11500" i="0" dirty="0"/>
            </a:p>
          </p:txBody>
        </p:sp>
      </p:grpSp>
      <p:sp>
        <p:nvSpPr>
          <p:cNvPr id="55" name="Line 113"/>
          <p:cNvSpPr>
            <a:spLocks noChangeShapeType="1"/>
          </p:cNvSpPr>
          <p:nvPr/>
        </p:nvSpPr>
        <p:spPr bwMode="auto">
          <a:xfrm>
            <a:off x="20331996" y="5579158"/>
            <a:ext cx="0" cy="276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114"/>
          <p:cNvSpPr>
            <a:spLocks/>
          </p:cNvSpPr>
          <p:nvPr/>
        </p:nvSpPr>
        <p:spPr bwMode="auto">
          <a:xfrm>
            <a:off x="20003336" y="8098075"/>
            <a:ext cx="688188" cy="636607"/>
          </a:xfrm>
          <a:custGeom>
            <a:avLst/>
            <a:gdLst>
              <a:gd name="T0" fmla="*/ 2147483647 w 303"/>
              <a:gd name="T1" fmla="*/ 0 h 240"/>
              <a:gd name="T2" fmla="*/ 2147483647 w 303"/>
              <a:gd name="T3" fmla="*/ 2147483647 h 240"/>
              <a:gd name="T4" fmla="*/ 2147483647 w 303"/>
              <a:gd name="T5" fmla="*/ 2147483647 h 240"/>
              <a:gd name="T6" fmla="*/ 2147483647 w 303"/>
              <a:gd name="T7" fmla="*/ 2147483647 h 240"/>
              <a:gd name="T8" fmla="*/ 2147483647 w 303"/>
              <a:gd name="T9" fmla="*/ 2147483647 h 240"/>
              <a:gd name="T10" fmla="*/ 0 w 303"/>
              <a:gd name="T11" fmla="*/ 2147483647 h 240"/>
              <a:gd name="T12" fmla="*/ 2147483647 w 303"/>
              <a:gd name="T13" fmla="*/ 2147483647 h 240"/>
              <a:gd name="T14" fmla="*/ 2147483647 w 303"/>
              <a:gd name="T15" fmla="*/ 0 h 2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3"/>
              <a:gd name="T25" fmla="*/ 0 h 240"/>
              <a:gd name="T26" fmla="*/ 303 w 303"/>
              <a:gd name="T27" fmla="*/ 240 h 2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3" h="240">
                <a:moveTo>
                  <a:pt x="120" y="0"/>
                </a:moveTo>
                <a:cubicBezTo>
                  <a:pt x="116" y="20"/>
                  <a:pt x="118" y="42"/>
                  <a:pt x="108" y="60"/>
                </a:cubicBezTo>
                <a:cubicBezTo>
                  <a:pt x="97" y="80"/>
                  <a:pt x="75" y="91"/>
                  <a:pt x="60" y="108"/>
                </a:cubicBezTo>
                <a:cubicBezTo>
                  <a:pt x="51" y="119"/>
                  <a:pt x="42" y="131"/>
                  <a:pt x="36" y="144"/>
                </a:cubicBezTo>
                <a:cubicBezTo>
                  <a:pt x="26" y="163"/>
                  <a:pt x="20" y="184"/>
                  <a:pt x="12" y="204"/>
                </a:cubicBezTo>
                <a:cubicBezTo>
                  <a:pt x="8" y="216"/>
                  <a:pt x="0" y="240"/>
                  <a:pt x="0" y="240"/>
                </a:cubicBezTo>
                <a:lnTo>
                  <a:pt x="303" y="222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Freeform 115"/>
          <p:cNvSpPr>
            <a:spLocks/>
          </p:cNvSpPr>
          <p:nvPr/>
        </p:nvSpPr>
        <p:spPr bwMode="auto">
          <a:xfrm>
            <a:off x="20238819" y="8618095"/>
            <a:ext cx="819918" cy="949605"/>
          </a:xfrm>
          <a:custGeom>
            <a:avLst/>
            <a:gdLst>
              <a:gd name="T0" fmla="*/ 2147483647 w 361"/>
              <a:gd name="T1" fmla="*/ 0 h 358"/>
              <a:gd name="T2" fmla="*/ 2147483647 w 361"/>
              <a:gd name="T3" fmla="*/ 2147483647 h 358"/>
              <a:gd name="T4" fmla="*/ 2147483647 w 361"/>
              <a:gd name="T5" fmla="*/ 2147483647 h 358"/>
              <a:gd name="T6" fmla="*/ 2147483647 w 361"/>
              <a:gd name="T7" fmla="*/ 2147483647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61"/>
              <a:gd name="T13" fmla="*/ 0 h 358"/>
              <a:gd name="T14" fmla="*/ 361 w 361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1" h="358">
                <a:moveTo>
                  <a:pt x="13" y="0"/>
                </a:moveTo>
                <a:cubicBezTo>
                  <a:pt x="17" y="100"/>
                  <a:pt x="0" y="203"/>
                  <a:pt x="25" y="300"/>
                </a:cubicBezTo>
                <a:cubicBezTo>
                  <a:pt x="27" y="307"/>
                  <a:pt x="128" y="332"/>
                  <a:pt x="145" y="336"/>
                </a:cubicBezTo>
                <a:cubicBezTo>
                  <a:pt x="245" y="358"/>
                  <a:pt x="213" y="348"/>
                  <a:pt x="361" y="3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55409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Quiz 4.3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567" y="1556420"/>
            <a:ext cx="20381495" cy="55092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b="1" dirty="0" smtClean="0"/>
              <a:t>AMPA channel</a:t>
            </a:r>
          </a:p>
          <a:p>
            <a:r>
              <a:rPr lang="en-US" sz="4400" dirty="0" smtClean="0"/>
              <a:t>   [ ] AMPA channels are activated by AMPA  </a:t>
            </a:r>
          </a:p>
          <a:p>
            <a:r>
              <a:rPr lang="en-US" sz="4400" dirty="0" smtClean="0"/>
              <a:t>   [ ] If an AMPA channel is open, AMPA can pass through the channel</a:t>
            </a:r>
          </a:p>
          <a:p>
            <a:r>
              <a:rPr lang="en-US" sz="4400" dirty="0" smtClean="0"/>
              <a:t>   [ ] If an AMPA channel is open, glutamate can pass through the channel</a:t>
            </a:r>
          </a:p>
          <a:p>
            <a:r>
              <a:rPr lang="en-US" sz="4400" dirty="0" smtClean="0"/>
              <a:t>   [ ] If an AMPA channel is open, potassium can pass through the channel</a:t>
            </a:r>
          </a:p>
          <a:p>
            <a:r>
              <a:rPr lang="en-US" sz="4400" dirty="0" smtClean="0"/>
              <a:t>   [ ] The AMPA channel is a transmitter-gated ion channel</a:t>
            </a:r>
          </a:p>
          <a:p>
            <a:r>
              <a:rPr lang="en-US" sz="4400" dirty="0" smtClean="0"/>
              <a:t>   [ ] AMPA channels are often found  in a synapse</a:t>
            </a:r>
          </a:p>
          <a:p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216568" y="7137809"/>
            <a:ext cx="20381494" cy="483209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Synapse types</a:t>
            </a:r>
          </a:p>
          <a:p>
            <a:r>
              <a:rPr lang="en-US" sz="4400" dirty="0" smtClean="0"/>
              <a:t>   [ ] In the </a:t>
            </a:r>
            <a:r>
              <a:rPr lang="en-US" sz="4400" dirty="0" err="1" smtClean="0"/>
              <a:t>subthreshold</a:t>
            </a:r>
            <a:r>
              <a:rPr lang="en-US" sz="4400" dirty="0" smtClean="0"/>
              <a:t> regime, excitatory synapses always depolarize the </a:t>
            </a:r>
          </a:p>
          <a:p>
            <a:r>
              <a:rPr lang="en-US" sz="4400" dirty="0" smtClean="0"/>
              <a:t>        membrane, i.e., shift the membrane potential  to more positive values</a:t>
            </a:r>
          </a:p>
          <a:p>
            <a:r>
              <a:rPr lang="en-US" sz="4400" dirty="0" smtClean="0"/>
              <a:t>   [ ] In the </a:t>
            </a:r>
            <a:r>
              <a:rPr lang="en-US" sz="4400" dirty="0" err="1" smtClean="0"/>
              <a:t>subthreshold</a:t>
            </a:r>
            <a:r>
              <a:rPr lang="en-US" sz="4400" dirty="0" smtClean="0"/>
              <a:t> regime, inhibitory synapses always hyperpolarize the </a:t>
            </a:r>
          </a:p>
          <a:p>
            <a:r>
              <a:rPr lang="en-US" sz="4400" dirty="0" smtClean="0"/>
              <a:t>        </a:t>
            </a:r>
            <a:r>
              <a:rPr lang="en-US" sz="4400" dirty="0" err="1" smtClean="0"/>
              <a:t>membranel</a:t>
            </a:r>
            <a:r>
              <a:rPr lang="en-US" sz="4400" dirty="0" smtClean="0"/>
              <a:t>, i.e., shift the membrane potential  more negative values</a:t>
            </a:r>
          </a:p>
          <a:p>
            <a:r>
              <a:rPr lang="en-US" sz="4400" dirty="0" smtClean="0"/>
              <a:t>   [ ] Excitatory synapses in cortex often contain AMPA receptors</a:t>
            </a:r>
          </a:p>
          <a:p>
            <a:r>
              <a:rPr lang="en-US" sz="4400" dirty="0" smtClean="0"/>
              <a:t>   [ ] Excitatory synapses in cortex often contain NMDA receptors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50315" y="659113"/>
            <a:ext cx="872226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Multiple answers possible!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0" y="1532357"/>
            <a:ext cx="21607463" cy="10619956"/>
          </a:xfrm>
          <a:prstGeom prst="rect">
            <a:avLst/>
          </a:prstGeom>
          <a:solidFill>
            <a:srgbClr val="FF66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4 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– Reducing detail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-  </a:t>
            </a:r>
            <a:r>
              <a:rPr lang="en-US" sz="6000" dirty="0" smtClean="0">
                <a:latin typeface="Arial Narrow" pitchFamily="34" charset="0"/>
                <a:ea typeface="ＭＳ Ｐゴシック" pitchFamily="34" charset="-128"/>
              </a:rPr>
              <a:t>Adding detail</a:t>
            </a:r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866971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From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Hodgkin-Huxley to 2D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Phase Plane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Analysis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 a 2D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noProof="0" dirty="0" smtClean="0">
                <a:latin typeface="Arial Narrow" pitchFamily="34" charset="0"/>
                <a:cs typeface="ＭＳ Ｐゴシック" charset="0"/>
              </a:rPr>
              <a:t>4</a:t>
            </a:r>
            <a:r>
              <a:rPr kumimoji="0" lang="fr-CH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Type I and II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Neuron</a:t>
            </a:r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60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limit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cycles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separation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time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scales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6000" b="1" baseline="0" dirty="0" smtClean="0">
                <a:latin typeface="Arial Narrow" pitchFamily="34" charset="0"/>
                <a:cs typeface="ＭＳ Ｐゴシック" charset="0"/>
              </a:rPr>
              <a:t>4.2. Dendrites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- </a:t>
            </a:r>
            <a:r>
              <a:rPr lang="fr-CH" sz="6000" dirty="0" smtClean="0">
                <a:latin typeface="Arial Narrow" pitchFamily="34" charset="0"/>
                <a:cs typeface="ＭＳ Ｐゴシック" charset="0"/>
              </a:rPr>
              <a:t>synapses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-</a:t>
            </a:r>
            <a:r>
              <a:rPr kumimoji="0" lang="fr-CH" sz="5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cable</a:t>
            </a:r>
            <a:r>
              <a:rPr kumimoji="0" lang="fr-CH" sz="5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equation</a:t>
            </a:r>
            <a:r>
              <a:rPr kumimoji="0" lang="fr-CH" sz="5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endParaRPr kumimoji="0" lang="fr-CH" sz="7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4 – part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2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: More Detail – compartmental models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11341768" y="2985174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349790" y="11155352"/>
            <a:ext cx="9773651" cy="9625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1341768" y="1479471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9"/>
          <p:cNvGrpSpPr/>
          <p:nvPr/>
        </p:nvGrpSpPr>
        <p:grpSpPr>
          <a:xfrm>
            <a:off x="11349790" y="4615683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11281473" y="6439226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4.2. Dendrites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3890" y="1797050"/>
            <a:ext cx="1631632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505326" y="1797050"/>
            <a:ext cx="12416589" cy="10017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 Dendrites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3890" y="1797050"/>
            <a:ext cx="1631632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7215" y="8007350"/>
            <a:ext cx="16383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Review: Biophysics of neurons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31" name="Picture 8" descr="cajal-neur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10218" y="3920127"/>
            <a:ext cx="6368716" cy="6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Freeform 10"/>
          <p:cNvSpPr>
            <a:spLocks/>
          </p:cNvSpPr>
          <p:nvPr/>
        </p:nvSpPr>
        <p:spPr bwMode="auto">
          <a:xfrm>
            <a:off x="16056039" y="6931295"/>
            <a:ext cx="2377948" cy="2204490"/>
          </a:xfrm>
          <a:custGeom>
            <a:avLst/>
            <a:gdLst>
              <a:gd name="T0" fmla="*/ 0 w 864"/>
              <a:gd name="T1" fmla="*/ 2147483647 h 920"/>
              <a:gd name="T2" fmla="*/ 2147483647 w 864"/>
              <a:gd name="T3" fmla="*/ 2147483647 h 920"/>
              <a:gd name="T4" fmla="*/ 2147483647 w 864"/>
              <a:gd name="T5" fmla="*/ 2147483647 h 920"/>
              <a:gd name="T6" fmla="*/ 2147483647 w 864"/>
              <a:gd name="T7" fmla="*/ 2147483647 h 920"/>
              <a:gd name="T8" fmla="*/ 2147483647 w 864"/>
              <a:gd name="T9" fmla="*/ 2147483647 h 920"/>
              <a:gd name="T10" fmla="*/ 2147483647 w 864"/>
              <a:gd name="T11" fmla="*/ 2147483647 h 920"/>
              <a:gd name="T12" fmla="*/ 2147483647 w 864"/>
              <a:gd name="T13" fmla="*/ 2147483647 h 920"/>
              <a:gd name="T14" fmla="*/ 2147483647 w 864"/>
              <a:gd name="T15" fmla="*/ 2147483647 h 920"/>
              <a:gd name="T16" fmla="*/ 2147483647 w 864"/>
              <a:gd name="T17" fmla="*/ 2147483647 h 920"/>
              <a:gd name="T18" fmla="*/ 2147483647 w 864"/>
              <a:gd name="T19" fmla="*/ 2147483647 h 920"/>
              <a:gd name="T20" fmla="*/ 2147483647 w 864"/>
              <a:gd name="T21" fmla="*/ 2147483647 h 9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4"/>
              <a:gd name="T34" fmla="*/ 0 h 920"/>
              <a:gd name="T35" fmla="*/ 864 w 864"/>
              <a:gd name="T36" fmla="*/ 920 h 9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4" h="920">
                <a:moveTo>
                  <a:pt x="0" y="768"/>
                </a:moveTo>
                <a:cubicBezTo>
                  <a:pt x="56" y="772"/>
                  <a:pt x="112" y="776"/>
                  <a:pt x="144" y="768"/>
                </a:cubicBezTo>
                <a:cubicBezTo>
                  <a:pt x="176" y="760"/>
                  <a:pt x="176" y="752"/>
                  <a:pt x="192" y="720"/>
                </a:cubicBezTo>
                <a:cubicBezTo>
                  <a:pt x="208" y="688"/>
                  <a:pt x="224" y="688"/>
                  <a:pt x="240" y="576"/>
                </a:cubicBezTo>
                <a:cubicBezTo>
                  <a:pt x="256" y="464"/>
                  <a:pt x="272" y="96"/>
                  <a:pt x="288" y="48"/>
                </a:cubicBezTo>
                <a:cubicBezTo>
                  <a:pt x="304" y="0"/>
                  <a:pt x="328" y="168"/>
                  <a:pt x="336" y="288"/>
                </a:cubicBezTo>
                <a:cubicBezTo>
                  <a:pt x="344" y="408"/>
                  <a:pt x="328" y="664"/>
                  <a:pt x="336" y="768"/>
                </a:cubicBezTo>
                <a:cubicBezTo>
                  <a:pt x="344" y="872"/>
                  <a:pt x="352" y="904"/>
                  <a:pt x="384" y="912"/>
                </a:cubicBezTo>
                <a:cubicBezTo>
                  <a:pt x="416" y="920"/>
                  <a:pt x="488" y="840"/>
                  <a:pt x="528" y="816"/>
                </a:cubicBezTo>
                <a:cubicBezTo>
                  <a:pt x="568" y="792"/>
                  <a:pt x="568" y="784"/>
                  <a:pt x="624" y="768"/>
                </a:cubicBezTo>
                <a:cubicBezTo>
                  <a:pt x="680" y="752"/>
                  <a:pt x="772" y="736"/>
                  <a:pt x="864" y="720"/>
                </a:cubicBezTo>
              </a:path>
            </a:pathLst>
          </a:custGeom>
          <a:noFill/>
          <a:ln w="571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109325" y="5281689"/>
            <a:ext cx="4246729" cy="2515994"/>
            <a:chOff x="4992" y="2352"/>
            <a:chExt cx="1543" cy="1050"/>
          </a:xfrm>
        </p:grpSpPr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4992" y="235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5692" y="2798"/>
              <a:ext cx="843" cy="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</a:rPr>
                <a:t>action </a:t>
              </a:r>
            </a:p>
            <a:p>
              <a:r>
                <a:rPr lang="en-US" sz="4400" dirty="0">
                  <a:solidFill>
                    <a:srgbClr val="00B050"/>
                  </a:solidFill>
                </a:rPr>
                <a:t>potential</a:t>
              </a:r>
            </a:p>
          </p:txBody>
        </p:sp>
      </p:grp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729107" y="4403558"/>
            <a:ext cx="7562056" cy="649705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8670722" y="6382352"/>
            <a:ext cx="5032822" cy="396358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89449" y="5977275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230331" y="597727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770477" y="597727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529596" y="5977275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7230331" y="7867635"/>
            <a:ext cx="0" cy="148528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770477" y="786763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7050282" y="7327532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7050282" y="7867635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7050282" y="7597584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5249792" y="6652403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5609890" y="6922455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8490673" y="6787429"/>
            <a:ext cx="180049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5969988" y="8137686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9210869" y="7462558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6150037" y="9217892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510135" y="8677789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330086" y="6382352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1" name="Oval 31"/>
          <p:cNvSpPr>
            <a:spLocks noChangeArrowheads="1"/>
          </p:cNvSpPr>
          <p:nvPr/>
        </p:nvSpPr>
        <p:spPr bwMode="auto">
          <a:xfrm>
            <a:off x="5609890" y="8407738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4" name="Oval 32"/>
          <p:cNvSpPr>
            <a:spLocks noChangeArrowheads="1"/>
          </p:cNvSpPr>
          <p:nvPr/>
        </p:nvSpPr>
        <p:spPr bwMode="auto">
          <a:xfrm>
            <a:off x="5609890" y="7597583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6" name="Oval 34"/>
          <p:cNvSpPr>
            <a:spLocks noChangeArrowheads="1"/>
          </p:cNvSpPr>
          <p:nvPr/>
        </p:nvSpPr>
        <p:spPr bwMode="auto">
          <a:xfrm>
            <a:off x="6330086" y="8137686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8670722" y="8812815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8" name="Oval 36"/>
          <p:cNvSpPr>
            <a:spLocks noChangeArrowheads="1"/>
          </p:cNvSpPr>
          <p:nvPr/>
        </p:nvSpPr>
        <p:spPr bwMode="auto">
          <a:xfrm>
            <a:off x="8310624" y="7732609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8006794" y="8812815"/>
            <a:ext cx="1579000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Ca</a:t>
            </a:r>
            <a:r>
              <a:rPr lang="en-US" baseline="30000">
                <a:solidFill>
                  <a:srgbClr val="FF6600"/>
                </a:solidFill>
              </a:rPr>
              <a:t>2+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8093065" y="5991986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4529597" y="7867635"/>
            <a:ext cx="1107717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K</a:t>
            </a:r>
            <a:r>
              <a:rPr lang="en-US" baseline="30000">
                <a:solidFill>
                  <a:srgbClr val="FF6600"/>
                </a:solidFill>
              </a:rPr>
              <a:t>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>
            <a:off x="6150037" y="5842249"/>
            <a:ext cx="1980539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auto">
          <a:xfrm>
            <a:off x="5789939" y="4768352"/>
            <a:ext cx="2242643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-70mV</a:t>
            </a:r>
          </a:p>
        </p:txBody>
      </p:sp>
      <p:sp>
        <p:nvSpPr>
          <p:cNvPr id="54" name="Oval 44"/>
          <p:cNvSpPr>
            <a:spLocks noChangeArrowheads="1"/>
          </p:cNvSpPr>
          <p:nvPr/>
        </p:nvSpPr>
        <p:spPr bwMode="auto">
          <a:xfrm>
            <a:off x="4889694" y="7597583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4349547" y="9243210"/>
            <a:ext cx="4623872" cy="110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5900" b="1" dirty="0"/>
              <a:t>Ions/proteins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2158181" y="8542764"/>
            <a:ext cx="1365314" cy="484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8310624" y="4768352"/>
            <a:ext cx="5212871" cy="142951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13343446" y="6180596"/>
            <a:ext cx="360098" cy="27005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0" name="TextBox 47"/>
          <p:cNvSpPr txBox="1">
            <a:spLocks noChangeArrowheads="1"/>
          </p:cNvSpPr>
          <p:nvPr/>
        </p:nvSpPr>
        <p:spPr bwMode="auto">
          <a:xfrm>
            <a:off x="306846" y="1409855"/>
            <a:ext cx="1100283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Cell surrounded by membrane</a:t>
            </a:r>
          </a:p>
          <a:p>
            <a:r>
              <a:rPr lang="en-US" dirty="0"/>
              <a:t>Membrane contains</a:t>
            </a:r>
          </a:p>
          <a:p>
            <a:r>
              <a:rPr lang="en-US" dirty="0"/>
              <a:t>    -  ion channels</a:t>
            </a:r>
          </a:p>
          <a:p>
            <a:r>
              <a:rPr lang="en-US" dirty="0"/>
              <a:t>    -  ion pumps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27"/>
          <p:cNvSpPr>
            <a:spLocks noChangeArrowheads="1"/>
          </p:cNvSpPr>
          <p:nvPr/>
        </p:nvSpPr>
        <p:spPr bwMode="auto">
          <a:xfrm>
            <a:off x="9363269" y="7759336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8769716" y="8056114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8922116" y="7005364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9363272" y="6772756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8015741" y="8336848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5074377" y="8830189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0283" y="5991986"/>
            <a:ext cx="956512" cy="9157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Up Arrow 65"/>
          <p:cNvSpPr/>
          <p:nvPr/>
        </p:nvSpPr>
        <p:spPr>
          <a:xfrm>
            <a:off x="7128945" y="6382352"/>
            <a:ext cx="641532" cy="270051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Up Arrow 66"/>
          <p:cNvSpPr/>
          <p:nvPr/>
        </p:nvSpPr>
        <p:spPr>
          <a:xfrm rot="10800000">
            <a:off x="7281345" y="6197869"/>
            <a:ext cx="669182" cy="319508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47"/>
          <p:cNvSpPr txBox="1">
            <a:spLocks noChangeArrowheads="1"/>
          </p:cNvSpPr>
          <p:nvPr/>
        </p:nvSpPr>
        <p:spPr bwMode="auto">
          <a:xfrm>
            <a:off x="11534484" y="1409855"/>
            <a:ext cx="11002837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Dendrite and axon: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Cable-like extensions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Tree-like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844632" y="4229584"/>
            <a:ext cx="7390981" cy="7176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3703544" y="8847252"/>
            <a:ext cx="7390981" cy="2895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4501606" y="5692044"/>
            <a:ext cx="3108866" cy="960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Circular Arrow 72"/>
          <p:cNvSpPr/>
          <p:nvPr/>
        </p:nvSpPr>
        <p:spPr>
          <a:xfrm>
            <a:off x="14501606" y="7144369"/>
            <a:ext cx="2488514" cy="2655010"/>
          </a:xfrm>
          <a:prstGeom prst="circularArrow">
            <a:avLst>
              <a:gd name="adj1" fmla="val 0"/>
              <a:gd name="adj2" fmla="val 1142319"/>
              <a:gd name="adj3" fmla="val 4928139"/>
              <a:gd name="adj4" fmla="val 15647512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4" grpId="0" animBg="1"/>
      <p:bldP spid="25" grpId="0" animBg="1"/>
      <p:bldP spid="15" grpId="0" animBg="1"/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" y="1"/>
            <a:ext cx="18118758" cy="25036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4461247" y="1"/>
            <a:ext cx="7146217" cy="4799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-5230336" y="-2421110"/>
            <a:ext cx="32068135" cy="484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>
            <a:spAutoFit/>
          </a:bodyPr>
          <a:lstStyle/>
          <a:p>
            <a:pPr algn="ctr"/>
            <a:r>
              <a:rPr lang="en-US" dirty="0" err="1"/>
              <a:t>ndrites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 </a:t>
            </a:r>
            <a:r>
              <a:rPr lang="en-US" sz="4400" dirty="0"/>
              <a:t>  </a:t>
            </a:r>
            <a:r>
              <a:rPr lang="en-US" dirty="0"/>
              <a:t>    </a:t>
            </a:r>
            <a:r>
              <a:rPr lang="en-US" sz="4400" dirty="0"/>
              <a:t> </a:t>
            </a:r>
            <a:r>
              <a:rPr lang="en-US" dirty="0"/>
              <a:t>            </a:t>
            </a:r>
            <a:r>
              <a:rPr lang="en-US" sz="24500" dirty="0"/>
              <a:t> </a:t>
            </a:r>
            <a:r>
              <a:rPr lang="en-US" dirty="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0" name="Picture 3" descr="cajal-neur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14717" y="-3550051"/>
            <a:ext cx="13272084" cy="911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2" name="Rectangle 125"/>
          <p:cNvSpPr>
            <a:spLocks noChangeArrowheads="1"/>
          </p:cNvSpPr>
          <p:nvPr/>
        </p:nvSpPr>
        <p:spPr bwMode="auto">
          <a:xfrm>
            <a:off x="2806262" y="-3550051"/>
            <a:ext cx="13071910" cy="57020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3" name="Rectangle 127"/>
          <p:cNvSpPr>
            <a:spLocks noChangeArrowheads="1"/>
          </p:cNvSpPr>
          <p:nvPr/>
        </p:nvSpPr>
        <p:spPr bwMode="auto">
          <a:xfrm>
            <a:off x="15867980" y="3924186"/>
            <a:ext cx="2312482" cy="30806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4" name="Rectangle 128"/>
          <p:cNvSpPr>
            <a:spLocks noChangeArrowheads="1"/>
          </p:cNvSpPr>
          <p:nvPr/>
        </p:nvSpPr>
        <p:spPr bwMode="auto">
          <a:xfrm>
            <a:off x="13504665" y="1012694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6" name="Rectangle 130"/>
          <p:cNvSpPr>
            <a:spLocks noChangeArrowheads="1"/>
          </p:cNvSpPr>
          <p:nvPr/>
        </p:nvSpPr>
        <p:spPr bwMode="auto">
          <a:xfrm>
            <a:off x="8609225" y="3924186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2" name="TextBox 143"/>
          <p:cNvSpPr txBox="1">
            <a:spLocks noChangeArrowheads="1"/>
          </p:cNvSpPr>
          <p:nvPr/>
        </p:nvSpPr>
        <p:spPr bwMode="auto">
          <a:xfrm>
            <a:off x="13115775" y="1431646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soma</a:t>
            </a:r>
          </a:p>
        </p:txBody>
      </p:sp>
      <p:sp>
        <p:nvSpPr>
          <p:cNvPr id="46103" name="Rectangle 26"/>
          <p:cNvSpPr>
            <a:spLocks noChangeArrowheads="1"/>
          </p:cNvSpPr>
          <p:nvPr/>
        </p:nvSpPr>
        <p:spPr bwMode="auto">
          <a:xfrm>
            <a:off x="6718573" y="1865043"/>
            <a:ext cx="1703088" cy="14037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4" name="Rectangle 27"/>
          <p:cNvSpPr>
            <a:spLocks noChangeArrowheads="1"/>
          </p:cNvSpPr>
          <p:nvPr/>
        </p:nvSpPr>
        <p:spPr bwMode="auto">
          <a:xfrm>
            <a:off x="15567878" y="4163291"/>
            <a:ext cx="4663508" cy="13300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5" name="Rectangle 28"/>
          <p:cNvSpPr>
            <a:spLocks noChangeArrowheads="1"/>
          </p:cNvSpPr>
          <p:nvPr/>
        </p:nvSpPr>
        <p:spPr bwMode="auto">
          <a:xfrm>
            <a:off x="14547525" y="4416467"/>
            <a:ext cx="3789901" cy="88996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13066388" y="3607328"/>
            <a:ext cx="217738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069438" y="5478991"/>
            <a:ext cx="5178494" cy="5210030"/>
            <a:chOff x="703" y="2432"/>
            <a:chExt cx="1905" cy="188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38" y="2704"/>
              <a:ext cx="1725" cy="1180"/>
              <a:chOff x="3279" y="2400"/>
              <a:chExt cx="2204" cy="1440"/>
            </a:xfrm>
          </p:grpSpPr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9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20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1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2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3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75" name="Rectangle 24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5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81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29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30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3420" y="2799"/>
                <a:ext cx="261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5088" y="2784"/>
                <a:ext cx="395" cy="912"/>
                <a:chOff x="4671" y="2784"/>
                <a:chExt cx="395" cy="912"/>
              </a:xfrm>
            </p:grpSpPr>
            <p:sp>
              <p:nvSpPr>
                <p:cNvPr id="68" name="Rectangle 34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35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36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38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39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807" y="3025"/>
                  <a:ext cx="259" cy="2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3600" b="1" i="1" dirty="0" err="1"/>
                    <a:t>g</a:t>
                  </a:r>
                  <a:r>
                    <a:rPr lang="en-US" sz="3600" b="1" i="1" baseline="-25000" dirty="0" err="1"/>
                    <a:t>l</a:t>
                  </a:r>
                  <a:endParaRPr lang="en-US" sz="3600" b="1" i="1" dirty="0"/>
                </a:p>
              </p:txBody>
            </p:sp>
          </p:grpSp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4355" y="2759"/>
                <a:ext cx="687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b="1" i="1" dirty="0" err="1" smtClean="0"/>
                  <a:t>g</a:t>
                </a:r>
                <a:r>
                  <a:rPr lang="en-US" sz="4000" b="1" i="1" baseline="-25000" dirty="0" err="1" smtClean="0"/>
                  <a:t>ion</a:t>
                </a:r>
                <a:endParaRPr lang="en-US" sz="4000" b="1" i="1" dirty="0"/>
              </a:p>
            </p:txBody>
          </p:sp>
          <p:sp>
            <p:nvSpPr>
              <p:cNvPr id="53" name="Line 43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44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45"/>
              <p:cNvSpPr txBox="1">
                <a:spLocks noChangeArrowheads="1"/>
              </p:cNvSpPr>
              <p:nvPr/>
            </p:nvSpPr>
            <p:spPr bwMode="auto">
              <a:xfrm>
                <a:off x="4234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60" name="Rectangle 47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48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66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3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Line 59"/>
          <p:cNvSpPr>
            <a:spLocks noChangeShapeType="1"/>
          </p:cNvSpPr>
          <p:nvPr/>
        </p:nvSpPr>
        <p:spPr bwMode="auto">
          <a:xfrm flipH="1">
            <a:off x="9945910" y="3640302"/>
            <a:ext cx="3162804" cy="2502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60"/>
          <p:cNvSpPr>
            <a:spLocks noChangeShapeType="1"/>
          </p:cNvSpPr>
          <p:nvPr/>
        </p:nvSpPr>
        <p:spPr bwMode="auto">
          <a:xfrm>
            <a:off x="13249771" y="3724495"/>
            <a:ext cx="998161" cy="399739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Oval 61"/>
          <p:cNvSpPr>
            <a:spLocks noChangeArrowheads="1"/>
          </p:cNvSpPr>
          <p:nvPr/>
        </p:nvSpPr>
        <p:spPr bwMode="auto">
          <a:xfrm>
            <a:off x="13282289" y="3607329"/>
            <a:ext cx="206088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62"/>
          <p:cNvSpPr>
            <a:spLocks noChangeShapeType="1"/>
          </p:cNvSpPr>
          <p:nvPr/>
        </p:nvSpPr>
        <p:spPr bwMode="auto">
          <a:xfrm>
            <a:off x="13284126" y="3640302"/>
            <a:ext cx="1448131" cy="46489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Line 63"/>
          <p:cNvSpPr>
            <a:spLocks noChangeShapeType="1"/>
          </p:cNvSpPr>
          <p:nvPr/>
        </p:nvSpPr>
        <p:spPr bwMode="auto">
          <a:xfrm>
            <a:off x="13436085" y="3640301"/>
            <a:ext cx="4583696" cy="192669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14547526" y="5478991"/>
            <a:ext cx="5355188" cy="5210030"/>
            <a:chOff x="638" y="2432"/>
            <a:chExt cx="1970" cy="1888"/>
          </a:xfrm>
        </p:grpSpPr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638" y="2704"/>
              <a:ext cx="1940" cy="1180"/>
              <a:chOff x="3024" y="2400"/>
              <a:chExt cx="2478" cy="1440"/>
            </a:xfrm>
          </p:grpSpPr>
          <p:sp>
            <p:nvSpPr>
              <p:cNvPr id="91" name="Line 66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67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75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76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77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78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79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131" name="Rectangle 80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81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37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85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86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" name="Text Box 88"/>
              <p:cNvSpPr txBox="1">
                <a:spLocks noChangeArrowheads="1"/>
              </p:cNvSpPr>
              <p:nvPr/>
            </p:nvSpPr>
            <p:spPr bwMode="auto">
              <a:xfrm>
                <a:off x="3024" y="3024"/>
                <a:ext cx="8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400" b="1" i="1" dirty="0"/>
              </a:p>
            </p:txBody>
          </p:sp>
          <p:grpSp>
            <p:nvGrpSpPr>
              <p:cNvPr id="13" name="Group 89"/>
              <p:cNvGrpSpPr>
                <a:grpSpLocks/>
              </p:cNvGrpSpPr>
              <p:nvPr/>
            </p:nvGrpSpPr>
            <p:grpSpPr bwMode="auto">
              <a:xfrm>
                <a:off x="5088" y="2784"/>
                <a:ext cx="414" cy="912"/>
                <a:chOff x="4671" y="2784"/>
                <a:chExt cx="414" cy="912"/>
              </a:xfrm>
            </p:grpSpPr>
            <p:sp>
              <p:nvSpPr>
                <p:cNvPr id="124" name="Rectangle 90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91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92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94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95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807" y="3025"/>
                  <a:ext cx="278" cy="3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000" b="1" i="1" dirty="0" err="1"/>
                    <a:t>g</a:t>
                  </a:r>
                  <a:r>
                    <a:rPr lang="en-US" sz="4000" b="1" i="1" baseline="-25000" dirty="0" err="1"/>
                    <a:t>l</a:t>
                  </a:r>
                  <a:endParaRPr lang="en-US" sz="4000" b="1" i="1" dirty="0"/>
                </a:p>
              </p:txBody>
            </p:sp>
          </p:grpSp>
          <p:sp>
            <p:nvSpPr>
              <p:cNvPr id="107" name="Text Box 97"/>
              <p:cNvSpPr txBox="1">
                <a:spLocks noChangeArrowheads="1"/>
              </p:cNvSpPr>
              <p:nvPr/>
            </p:nvSpPr>
            <p:spPr bwMode="auto">
              <a:xfrm>
                <a:off x="4032" y="3199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  <p:sp>
            <p:nvSpPr>
              <p:cNvPr id="109" name="Line 99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100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01"/>
              <p:cNvSpPr txBox="1">
                <a:spLocks noChangeArrowheads="1"/>
              </p:cNvSpPr>
              <p:nvPr/>
            </p:nvSpPr>
            <p:spPr bwMode="auto">
              <a:xfrm>
                <a:off x="4235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14" name="Group 102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116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" name="Group 104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22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8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108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109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" name="Line 111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12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113"/>
              <p:cNvSpPr txBox="1">
                <a:spLocks noChangeArrowheads="1"/>
              </p:cNvSpPr>
              <p:nvPr/>
            </p:nvSpPr>
            <p:spPr bwMode="auto">
              <a:xfrm>
                <a:off x="4437" y="3205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</p:grpSp>
        <p:sp>
          <p:nvSpPr>
            <p:cNvPr id="90" name="Oval 114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15"/>
          <p:cNvGrpSpPr>
            <a:grpSpLocks/>
          </p:cNvGrpSpPr>
          <p:nvPr/>
        </p:nvGrpSpPr>
        <p:grpSpPr bwMode="auto">
          <a:xfrm>
            <a:off x="10289049" y="5957101"/>
            <a:ext cx="10767461" cy="375299"/>
            <a:chOff x="915" y="2614"/>
            <a:chExt cx="3961" cy="136"/>
          </a:xfrm>
        </p:grpSpPr>
        <p:sp>
          <p:nvSpPr>
            <p:cNvPr id="140" name="Line 116"/>
            <p:cNvSpPr>
              <a:spLocks noChangeShapeType="1"/>
            </p:cNvSpPr>
            <p:nvPr/>
          </p:nvSpPr>
          <p:spPr bwMode="auto">
            <a:xfrm>
              <a:off x="915" y="2704"/>
              <a:ext cx="2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17"/>
            <p:cNvSpPr>
              <a:spLocks noChangeShapeType="1"/>
            </p:cNvSpPr>
            <p:nvPr/>
          </p:nvSpPr>
          <p:spPr bwMode="auto">
            <a:xfrm>
              <a:off x="3651" y="270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118"/>
            <p:cNvSpPr>
              <a:spLocks noChangeArrowheads="1"/>
            </p:cNvSpPr>
            <p:nvPr/>
          </p:nvSpPr>
          <p:spPr bwMode="auto">
            <a:xfrm>
              <a:off x="1416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19"/>
            <p:cNvSpPr>
              <a:spLocks noChangeShapeType="1"/>
            </p:cNvSpPr>
            <p:nvPr/>
          </p:nvSpPr>
          <p:spPr bwMode="auto">
            <a:xfrm>
              <a:off x="3198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20"/>
          <p:cNvGrpSpPr>
            <a:grpSpLocks/>
          </p:cNvGrpSpPr>
          <p:nvPr/>
        </p:nvGrpSpPr>
        <p:grpSpPr bwMode="auto">
          <a:xfrm>
            <a:off x="8293875" y="5957101"/>
            <a:ext cx="2465562" cy="375299"/>
            <a:chOff x="612" y="2614"/>
            <a:chExt cx="907" cy="136"/>
          </a:xfrm>
        </p:grpSpPr>
        <p:sp>
          <p:nvSpPr>
            <p:cNvPr id="145" name="Rectangle 121"/>
            <p:cNvSpPr>
              <a:spLocks noChangeArrowheads="1"/>
            </p:cNvSpPr>
            <p:nvPr/>
          </p:nvSpPr>
          <p:spPr bwMode="auto">
            <a:xfrm>
              <a:off x="612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22"/>
            <p:cNvSpPr>
              <a:spLocks noChangeShapeType="1"/>
            </p:cNvSpPr>
            <p:nvPr/>
          </p:nvSpPr>
          <p:spPr bwMode="auto">
            <a:xfrm>
              <a:off x="1066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" name="Text Box 32"/>
          <p:cNvSpPr txBox="1">
            <a:spLocks noChangeArrowheads="1"/>
          </p:cNvSpPr>
          <p:nvPr/>
        </p:nvSpPr>
        <p:spPr bwMode="auto">
          <a:xfrm>
            <a:off x="15323212" y="7131847"/>
            <a:ext cx="55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i="1" dirty="0"/>
              <a:t>C</a:t>
            </a:r>
          </a:p>
        </p:txBody>
      </p:sp>
      <p:sp>
        <p:nvSpPr>
          <p:cNvPr id="148" name="TextBox 47"/>
          <p:cNvSpPr txBox="1">
            <a:spLocks noChangeArrowheads="1"/>
          </p:cNvSpPr>
          <p:nvPr/>
        </p:nvSpPr>
        <p:spPr bwMode="auto">
          <a:xfrm>
            <a:off x="15878172" y="1815410"/>
            <a:ext cx="11002837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Dendrite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9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Modeling the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Dendrite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762874" y="4773068"/>
            <a:ext cx="79113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Longitudinal </a:t>
            </a:r>
          </a:p>
          <a:p>
            <a:r>
              <a:rPr lang="en-US" dirty="0" smtClean="0"/>
              <a:t>Resistance    </a:t>
            </a:r>
            <a:r>
              <a:rPr lang="en-US" i="1" dirty="0" smtClean="0"/>
              <a:t>R</a:t>
            </a:r>
            <a:r>
              <a:rPr lang="en-US" sz="3600" i="1" dirty="0" smtClean="0"/>
              <a:t>L</a:t>
            </a:r>
            <a:endParaRPr lang="en-US" i="1" dirty="0"/>
          </a:p>
        </p:txBody>
      </p:sp>
      <p:sp>
        <p:nvSpPr>
          <p:cNvPr id="152" name="Rectangle 118"/>
          <p:cNvSpPr>
            <a:spLocks noChangeArrowheads="1"/>
          </p:cNvSpPr>
          <p:nvPr/>
        </p:nvSpPr>
        <p:spPr bwMode="auto">
          <a:xfrm>
            <a:off x="17290260" y="5989186"/>
            <a:ext cx="1234140" cy="375299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47" grpId="0"/>
      <p:bldP spid="151" grpId="0"/>
      <p:bldP spid="1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" y="1"/>
            <a:ext cx="18118758" cy="25036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4461247" y="1"/>
            <a:ext cx="7146217" cy="4799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-5230336" y="-2421110"/>
            <a:ext cx="32068135" cy="484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>
            <a:spAutoFit/>
          </a:bodyPr>
          <a:lstStyle/>
          <a:p>
            <a:pPr algn="ctr"/>
            <a:r>
              <a:rPr lang="en-US" dirty="0" err="1"/>
              <a:t>ndrites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 </a:t>
            </a:r>
            <a:r>
              <a:rPr lang="en-US" sz="4400" dirty="0"/>
              <a:t>  </a:t>
            </a:r>
            <a:r>
              <a:rPr lang="en-US" dirty="0"/>
              <a:t>    </a:t>
            </a:r>
            <a:r>
              <a:rPr lang="en-US" sz="4400" dirty="0"/>
              <a:t> </a:t>
            </a:r>
            <a:r>
              <a:rPr lang="en-US" dirty="0"/>
              <a:t>            </a:t>
            </a:r>
            <a:r>
              <a:rPr lang="en-US" sz="24500" dirty="0"/>
              <a:t> </a:t>
            </a:r>
            <a:r>
              <a:rPr lang="en-US" dirty="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0" name="Picture 3" descr="cajal-neur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14717" y="-3550051"/>
            <a:ext cx="13272084" cy="911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2" name="Rectangle 125"/>
          <p:cNvSpPr>
            <a:spLocks noChangeArrowheads="1"/>
          </p:cNvSpPr>
          <p:nvPr/>
        </p:nvSpPr>
        <p:spPr bwMode="auto">
          <a:xfrm>
            <a:off x="2806262" y="-3550051"/>
            <a:ext cx="13071910" cy="57020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3" name="Rectangle 127"/>
          <p:cNvSpPr>
            <a:spLocks noChangeArrowheads="1"/>
          </p:cNvSpPr>
          <p:nvPr/>
        </p:nvSpPr>
        <p:spPr bwMode="auto">
          <a:xfrm>
            <a:off x="15867980" y="3924186"/>
            <a:ext cx="2312482" cy="30806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4" name="Rectangle 128"/>
          <p:cNvSpPr>
            <a:spLocks noChangeArrowheads="1"/>
          </p:cNvSpPr>
          <p:nvPr/>
        </p:nvSpPr>
        <p:spPr bwMode="auto">
          <a:xfrm>
            <a:off x="13504665" y="1012694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6" name="Rectangle 130"/>
          <p:cNvSpPr>
            <a:spLocks noChangeArrowheads="1"/>
          </p:cNvSpPr>
          <p:nvPr/>
        </p:nvSpPr>
        <p:spPr bwMode="auto">
          <a:xfrm>
            <a:off x="8609225" y="3924186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2" name="TextBox 143"/>
          <p:cNvSpPr txBox="1">
            <a:spLocks noChangeArrowheads="1"/>
          </p:cNvSpPr>
          <p:nvPr/>
        </p:nvSpPr>
        <p:spPr bwMode="auto">
          <a:xfrm>
            <a:off x="13115775" y="1431646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soma</a:t>
            </a:r>
          </a:p>
        </p:txBody>
      </p:sp>
      <p:sp>
        <p:nvSpPr>
          <p:cNvPr id="46103" name="Rectangle 26"/>
          <p:cNvSpPr>
            <a:spLocks noChangeArrowheads="1"/>
          </p:cNvSpPr>
          <p:nvPr/>
        </p:nvSpPr>
        <p:spPr bwMode="auto">
          <a:xfrm>
            <a:off x="6718573" y="1865043"/>
            <a:ext cx="1703088" cy="14037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4" name="Rectangle 27"/>
          <p:cNvSpPr>
            <a:spLocks noChangeArrowheads="1"/>
          </p:cNvSpPr>
          <p:nvPr/>
        </p:nvSpPr>
        <p:spPr bwMode="auto">
          <a:xfrm>
            <a:off x="15567878" y="4163291"/>
            <a:ext cx="4663508" cy="13300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5" name="Rectangle 28"/>
          <p:cNvSpPr>
            <a:spLocks noChangeArrowheads="1"/>
          </p:cNvSpPr>
          <p:nvPr/>
        </p:nvSpPr>
        <p:spPr bwMode="auto">
          <a:xfrm>
            <a:off x="14547525" y="4416467"/>
            <a:ext cx="3789901" cy="88996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13066388" y="3607328"/>
            <a:ext cx="217738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069438" y="5478991"/>
            <a:ext cx="5178494" cy="5210030"/>
            <a:chOff x="703" y="2432"/>
            <a:chExt cx="1905" cy="188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38" y="2704"/>
              <a:ext cx="1566" cy="1180"/>
              <a:chOff x="3279" y="2400"/>
              <a:chExt cx="2001" cy="1440"/>
            </a:xfrm>
          </p:grpSpPr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9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20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1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2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3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75" name="Rectangle 24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5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81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29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30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3420" y="2799"/>
                <a:ext cx="261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68" name="Rectangle 34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35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36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38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39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4355" y="2759"/>
                <a:ext cx="687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b="1" i="1" dirty="0" err="1" smtClean="0"/>
                  <a:t>g</a:t>
                </a:r>
                <a:r>
                  <a:rPr lang="en-US" sz="4000" b="1" i="1" baseline="-25000" dirty="0" err="1" smtClean="0"/>
                  <a:t>ion</a:t>
                </a:r>
                <a:endParaRPr lang="en-US" sz="4000" b="1" i="1" dirty="0"/>
              </a:p>
            </p:txBody>
          </p:sp>
          <p:sp>
            <p:nvSpPr>
              <p:cNvPr id="53" name="Line 43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44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45"/>
              <p:cNvSpPr txBox="1">
                <a:spLocks noChangeArrowheads="1"/>
              </p:cNvSpPr>
              <p:nvPr/>
            </p:nvSpPr>
            <p:spPr bwMode="auto">
              <a:xfrm>
                <a:off x="4234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60" name="Rectangle 47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48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66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3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Line 59"/>
          <p:cNvSpPr>
            <a:spLocks noChangeShapeType="1"/>
          </p:cNvSpPr>
          <p:nvPr/>
        </p:nvSpPr>
        <p:spPr bwMode="auto">
          <a:xfrm flipH="1">
            <a:off x="9945910" y="3640302"/>
            <a:ext cx="3162804" cy="2502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60"/>
          <p:cNvSpPr>
            <a:spLocks noChangeShapeType="1"/>
          </p:cNvSpPr>
          <p:nvPr/>
        </p:nvSpPr>
        <p:spPr bwMode="auto">
          <a:xfrm>
            <a:off x="13249771" y="3724495"/>
            <a:ext cx="998161" cy="399739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Oval 61"/>
          <p:cNvSpPr>
            <a:spLocks noChangeArrowheads="1"/>
          </p:cNvSpPr>
          <p:nvPr/>
        </p:nvSpPr>
        <p:spPr bwMode="auto">
          <a:xfrm>
            <a:off x="13282289" y="3607329"/>
            <a:ext cx="206088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62"/>
          <p:cNvSpPr>
            <a:spLocks noChangeShapeType="1"/>
          </p:cNvSpPr>
          <p:nvPr/>
        </p:nvSpPr>
        <p:spPr bwMode="auto">
          <a:xfrm>
            <a:off x="13284126" y="3640302"/>
            <a:ext cx="1448131" cy="46489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Line 63"/>
          <p:cNvSpPr>
            <a:spLocks noChangeShapeType="1"/>
          </p:cNvSpPr>
          <p:nvPr/>
        </p:nvSpPr>
        <p:spPr bwMode="auto">
          <a:xfrm>
            <a:off x="13436085" y="3640301"/>
            <a:ext cx="4583696" cy="192669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14547526" y="5478991"/>
            <a:ext cx="5355188" cy="5210030"/>
            <a:chOff x="638" y="2432"/>
            <a:chExt cx="1970" cy="1888"/>
          </a:xfrm>
        </p:grpSpPr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638" y="2704"/>
              <a:ext cx="1766" cy="1180"/>
              <a:chOff x="3024" y="2400"/>
              <a:chExt cx="2256" cy="1440"/>
            </a:xfrm>
          </p:grpSpPr>
          <p:sp>
            <p:nvSpPr>
              <p:cNvPr id="91" name="Line 66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67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75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76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77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78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79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131" name="Rectangle 80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81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37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85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86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" name="Text Box 88"/>
              <p:cNvSpPr txBox="1">
                <a:spLocks noChangeArrowheads="1"/>
              </p:cNvSpPr>
              <p:nvPr/>
            </p:nvSpPr>
            <p:spPr bwMode="auto">
              <a:xfrm>
                <a:off x="3024" y="3024"/>
                <a:ext cx="8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400" b="1" i="1" dirty="0"/>
              </a:p>
            </p:txBody>
          </p:sp>
          <p:grpSp>
            <p:nvGrpSpPr>
              <p:cNvPr id="13" name="Group 89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124" name="Rectangle 90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91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92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94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95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Text Box 97"/>
              <p:cNvSpPr txBox="1">
                <a:spLocks noChangeArrowheads="1"/>
              </p:cNvSpPr>
              <p:nvPr/>
            </p:nvSpPr>
            <p:spPr bwMode="auto">
              <a:xfrm>
                <a:off x="4032" y="3199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  <p:sp>
            <p:nvSpPr>
              <p:cNvPr id="109" name="Line 99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100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01"/>
              <p:cNvSpPr txBox="1">
                <a:spLocks noChangeArrowheads="1"/>
              </p:cNvSpPr>
              <p:nvPr/>
            </p:nvSpPr>
            <p:spPr bwMode="auto">
              <a:xfrm>
                <a:off x="4235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14" name="Group 102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116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" name="Group 104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22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8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108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109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" name="Line 111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12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113"/>
              <p:cNvSpPr txBox="1">
                <a:spLocks noChangeArrowheads="1"/>
              </p:cNvSpPr>
              <p:nvPr/>
            </p:nvSpPr>
            <p:spPr bwMode="auto">
              <a:xfrm>
                <a:off x="4437" y="3205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</p:grpSp>
        <p:sp>
          <p:nvSpPr>
            <p:cNvPr id="90" name="Oval 114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15"/>
          <p:cNvGrpSpPr>
            <a:grpSpLocks/>
          </p:cNvGrpSpPr>
          <p:nvPr/>
        </p:nvGrpSpPr>
        <p:grpSpPr bwMode="auto">
          <a:xfrm>
            <a:off x="10289049" y="5957101"/>
            <a:ext cx="10767461" cy="375299"/>
            <a:chOff x="915" y="2614"/>
            <a:chExt cx="3961" cy="136"/>
          </a:xfrm>
        </p:grpSpPr>
        <p:sp>
          <p:nvSpPr>
            <p:cNvPr id="140" name="Line 116"/>
            <p:cNvSpPr>
              <a:spLocks noChangeShapeType="1"/>
            </p:cNvSpPr>
            <p:nvPr/>
          </p:nvSpPr>
          <p:spPr bwMode="auto">
            <a:xfrm>
              <a:off x="915" y="2704"/>
              <a:ext cx="2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17"/>
            <p:cNvSpPr>
              <a:spLocks noChangeShapeType="1"/>
            </p:cNvSpPr>
            <p:nvPr/>
          </p:nvSpPr>
          <p:spPr bwMode="auto">
            <a:xfrm>
              <a:off x="3651" y="270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118"/>
            <p:cNvSpPr>
              <a:spLocks noChangeArrowheads="1"/>
            </p:cNvSpPr>
            <p:nvPr/>
          </p:nvSpPr>
          <p:spPr bwMode="auto">
            <a:xfrm>
              <a:off x="1416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19"/>
            <p:cNvSpPr>
              <a:spLocks noChangeShapeType="1"/>
            </p:cNvSpPr>
            <p:nvPr/>
          </p:nvSpPr>
          <p:spPr bwMode="auto">
            <a:xfrm>
              <a:off x="3198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20"/>
          <p:cNvGrpSpPr>
            <a:grpSpLocks/>
          </p:cNvGrpSpPr>
          <p:nvPr/>
        </p:nvGrpSpPr>
        <p:grpSpPr bwMode="auto">
          <a:xfrm>
            <a:off x="8293875" y="5957101"/>
            <a:ext cx="2465562" cy="375299"/>
            <a:chOff x="612" y="2614"/>
            <a:chExt cx="907" cy="136"/>
          </a:xfrm>
        </p:grpSpPr>
        <p:sp>
          <p:nvSpPr>
            <p:cNvPr id="145" name="Rectangle 121"/>
            <p:cNvSpPr>
              <a:spLocks noChangeArrowheads="1"/>
            </p:cNvSpPr>
            <p:nvPr/>
          </p:nvSpPr>
          <p:spPr bwMode="auto">
            <a:xfrm>
              <a:off x="612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22"/>
            <p:cNvSpPr>
              <a:spLocks noChangeShapeType="1"/>
            </p:cNvSpPr>
            <p:nvPr/>
          </p:nvSpPr>
          <p:spPr bwMode="auto">
            <a:xfrm>
              <a:off x="1066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" name="Text Box 32"/>
          <p:cNvSpPr txBox="1">
            <a:spLocks noChangeArrowheads="1"/>
          </p:cNvSpPr>
          <p:nvPr/>
        </p:nvSpPr>
        <p:spPr bwMode="auto">
          <a:xfrm>
            <a:off x="15323212" y="7131847"/>
            <a:ext cx="55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i="1" dirty="0"/>
              <a:t>C</a:t>
            </a:r>
          </a:p>
        </p:txBody>
      </p:sp>
      <p:sp>
        <p:nvSpPr>
          <p:cNvPr id="148" name="TextBox 47"/>
          <p:cNvSpPr txBox="1">
            <a:spLocks noChangeArrowheads="1"/>
          </p:cNvSpPr>
          <p:nvPr/>
        </p:nvSpPr>
        <p:spPr bwMode="auto">
          <a:xfrm>
            <a:off x="15878172" y="1815410"/>
            <a:ext cx="11002837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Dendrite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9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Modeling the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Dendrite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762874" y="4773068"/>
            <a:ext cx="79113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Longitudinal </a:t>
            </a:r>
          </a:p>
          <a:p>
            <a:r>
              <a:rPr lang="en-US" dirty="0" smtClean="0"/>
              <a:t>Resistance    </a:t>
            </a:r>
            <a:r>
              <a:rPr lang="en-US" i="1" dirty="0" smtClean="0"/>
              <a:t>R</a:t>
            </a:r>
            <a:r>
              <a:rPr lang="en-US" sz="3600" i="1" dirty="0" smtClean="0"/>
              <a:t>L</a:t>
            </a:r>
            <a:endParaRPr lang="en-US" i="1" dirty="0"/>
          </a:p>
        </p:txBody>
      </p:sp>
      <p:sp>
        <p:nvSpPr>
          <p:cNvPr id="152" name="Rectangle 118"/>
          <p:cNvSpPr>
            <a:spLocks noChangeArrowheads="1"/>
          </p:cNvSpPr>
          <p:nvPr/>
        </p:nvSpPr>
        <p:spPr bwMode="auto">
          <a:xfrm>
            <a:off x="17290260" y="5989186"/>
            <a:ext cx="1234140" cy="375299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564105" y="8450184"/>
            <a:ext cx="3802644" cy="969496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Calculation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47" grpId="0"/>
      <p:bldP spid="151" grpId="0"/>
      <p:bldP spid="1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4.2. Neurons and Synapses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7" name="Picture 3" descr="pipe_cervel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7036" y="4527867"/>
            <a:ext cx="5867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251236" y="8566467"/>
            <a:ext cx="6781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5604036" y="6966267"/>
            <a:ext cx="4114800" cy="2120900"/>
          </a:xfrm>
          <a:custGeom>
            <a:avLst/>
            <a:gdLst>
              <a:gd name="T0" fmla="*/ 2147483647 w 2592"/>
              <a:gd name="T1" fmla="*/ 2147483647 h 1336"/>
              <a:gd name="T2" fmla="*/ 2147483647 w 2592"/>
              <a:gd name="T3" fmla="*/ 2147483647 h 1336"/>
              <a:gd name="T4" fmla="*/ 2147483647 w 2592"/>
              <a:gd name="T5" fmla="*/ 2147483647 h 1336"/>
              <a:gd name="T6" fmla="*/ 2147483647 w 2592"/>
              <a:gd name="T7" fmla="*/ 2147483647 h 1336"/>
              <a:gd name="T8" fmla="*/ 2147483647 w 2592"/>
              <a:gd name="T9" fmla="*/ 2147483647 h 1336"/>
              <a:gd name="T10" fmla="*/ 2147483647 w 2592"/>
              <a:gd name="T11" fmla="*/ 2147483647 h 1336"/>
              <a:gd name="T12" fmla="*/ 2147483647 w 2592"/>
              <a:gd name="T13" fmla="*/ 2147483647 h 1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92"/>
              <a:gd name="T22" fmla="*/ 0 h 1336"/>
              <a:gd name="T23" fmla="*/ 2592 w 2592"/>
              <a:gd name="T24" fmla="*/ 1336 h 1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92" h="1336">
                <a:moveTo>
                  <a:pt x="64" y="1240"/>
                </a:moveTo>
                <a:cubicBezTo>
                  <a:pt x="32" y="1040"/>
                  <a:pt x="0" y="840"/>
                  <a:pt x="112" y="712"/>
                </a:cubicBezTo>
                <a:cubicBezTo>
                  <a:pt x="224" y="584"/>
                  <a:pt x="536" y="552"/>
                  <a:pt x="736" y="472"/>
                </a:cubicBezTo>
                <a:cubicBezTo>
                  <a:pt x="936" y="392"/>
                  <a:pt x="1048" y="288"/>
                  <a:pt x="1312" y="232"/>
                </a:cubicBezTo>
                <a:cubicBezTo>
                  <a:pt x="1576" y="176"/>
                  <a:pt x="2144" y="0"/>
                  <a:pt x="2320" y="136"/>
                </a:cubicBezTo>
                <a:cubicBezTo>
                  <a:pt x="2496" y="272"/>
                  <a:pt x="2592" y="848"/>
                  <a:pt x="2368" y="1048"/>
                </a:cubicBezTo>
                <a:cubicBezTo>
                  <a:pt x="2144" y="1248"/>
                  <a:pt x="1560" y="1292"/>
                  <a:pt x="976" y="1336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432836" y="7271067"/>
            <a:ext cx="990600" cy="990600"/>
            <a:chOff x="3888" y="2592"/>
            <a:chExt cx="624" cy="624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888" y="2592"/>
              <a:ext cx="624" cy="6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4176" y="2688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464" y="2832"/>
              <a:ext cx="48" cy="144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364 h 96"/>
                <a:gd name="T4" fmla="*/ 48 w 48"/>
                <a:gd name="T5" fmla="*/ 729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24" y="80"/>
                    <a:pt x="48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227047" y="2743202"/>
            <a:ext cx="2177199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motor </a:t>
            </a:r>
          </a:p>
          <a:p>
            <a:r>
              <a:rPr lang="en-US" sz="5400" dirty="0"/>
              <a:t>cortex</a:t>
            </a:r>
            <a:endParaRPr lang="en-US" sz="1800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720214" y="4573904"/>
            <a:ext cx="28392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frontal </a:t>
            </a:r>
            <a:endParaRPr lang="en-US" sz="5400" dirty="0"/>
          </a:p>
          <a:p>
            <a:r>
              <a:rPr lang="en-US" sz="5400" dirty="0"/>
              <a:t>    cortex</a:t>
            </a:r>
            <a:endParaRPr lang="en-US" sz="1600" dirty="0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4992054" y="8993504"/>
            <a:ext cx="2723823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to motor</a:t>
            </a:r>
          </a:p>
          <a:p>
            <a:r>
              <a:rPr lang="en-US" sz="5400" dirty="0"/>
              <a:t>output</a:t>
            </a:r>
            <a:endParaRPr lang="en-US" sz="1600" dirty="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13165636" y="6432867"/>
            <a:ext cx="4267200" cy="1308100"/>
          </a:xfrm>
          <a:custGeom>
            <a:avLst/>
            <a:gdLst>
              <a:gd name="T0" fmla="*/ 2147483647 w 2688"/>
              <a:gd name="T1" fmla="*/ 2147483647 h 1056"/>
              <a:gd name="T2" fmla="*/ 2147483647 w 2688"/>
              <a:gd name="T3" fmla="*/ 2147483647 h 1056"/>
              <a:gd name="T4" fmla="*/ 2147483647 w 2688"/>
              <a:gd name="T5" fmla="*/ 2147483647 h 1056"/>
              <a:gd name="T6" fmla="*/ 0 w 268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056"/>
              <a:gd name="T14" fmla="*/ 2688 w 268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056">
                <a:moveTo>
                  <a:pt x="2688" y="1000"/>
                </a:moveTo>
                <a:cubicBezTo>
                  <a:pt x="2492" y="1028"/>
                  <a:pt x="2296" y="1056"/>
                  <a:pt x="2112" y="904"/>
                </a:cubicBezTo>
                <a:cubicBezTo>
                  <a:pt x="1928" y="752"/>
                  <a:pt x="1936" y="176"/>
                  <a:pt x="1584" y="88"/>
                </a:cubicBezTo>
                <a:cubicBezTo>
                  <a:pt x="1232" y="0"/>
                  <a:pt x="264" y="328"/>
                  <a:pt x="0" y="376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3241836" y="5289867"/>
            <a:ext cx="812800" cy="1981200"/>
            <a:chOff x="1248" y="1248"/>
            <a:chExt cx="512" cy="1248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344" y="2304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240 w 336"/>
                <a:gd name="T3" fmla="*/ 48 h 192"/>
                <a:gd name="T4" fmla="*/ 336 w 336"/>
                <a:gd name="T5" fmla="*/ 192 h 192"/>
                <a:gd name="T6" fmla="*/ 0 60000 65536"/>
                <a:gd name="T7" fmla="*/ 0 60000 65536"/>
                <a:gd name="T8" fmla="*/ 0 60000 65536"/>
                <a:gd name="T9" fmla="*/ 0 w 336"/>
                <a:gd name="T10" fmla="*/ 0 h 192"/>
                <a:gd name="T11" fmla="*/ 336 w 33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92">
                  <a:moveTo>
                    <a:pt x="0" y="0"/>
                  </a:moveTo>
                  <a:cubicBezTo>
                    <a:pt x="92" y="8"/>
                    <a:pt x="184" y="16"/>
                    <a:pt x="240" y="48"/>
                  </a:cubicBezTo>
                  <a:cubicBezTo>
                    <a:pt x="296" y="80"/>
                    <a:pt x="316" y="136"/>
                    <a:pt x="336" y="192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248" y="1248"/>
              <a:ext cx="512" cy="864"/>
            </a:xfrm>
            <a:custGeom>
              <a:avLst/>
              <a:gdLst>
                <a:gd name="T0" fmla="*/ 0 w 512"/>
                <a:gd name="T1" fmla="*/ 864 h 864"/>
                <a:gd name="T2" fmla="*/ 432 w 512"/>
                <a:gd name="T3" fmla="*/ 480 h 864"/>
                <a:gd name="T4" fmla="*/ 480 w 512"/>
                <a:gd name="T5" fmla="*/ 0 h 864"/>
                <a:gd name="T6" fmla="*/ 0 60000 65536"/>
                <a:gd name="T7" fmla="*/ 0 60000 65536"/>
                <a:gd name="T8" fmla="*/ 0 60000 65536"/>
                <a:gd name="T9" fmla="*/ 0 w 512"/>
                <a:gd name="T10" fmla="*/ 0 h 864"/>
                <a:gd name="T11" fmla="*/ 512 w 51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864">
                  <a:moveTo>
                    <a:pt x="0" y="864"/>
                  </a:moveTo>
                  <a:cubicBezTo>
                    <a:pt x="176" y="744"/>
                    <a:pt x="352" y="624"/>
                    <a:pt x="432" y="480"/>
                  </a:cubicBezTo>
                  <a:cubicBezTo>
                    <a:pt x="512" y="336"/>
                    <a:pt x="496" y="168"/>
                    <a:pt x="48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Freeform 19"/>
          <p:cNvSpPr>
            <a:spLocks/>
          </p:cNvSpPr>
          <p:nvPr/>
        </p:nvSpPr>
        <p:spPr bwMode="auto">
          <a:xfrm>
            <a:off x="14080036" y="5213667"/>
            <a:ext cx="4343400" cy="685800"/>
          </a:xfrm>
          <a:custGeom>
            <a:avLst/>
            <a:gdLst>
              <a:gd name="T0" fmla="*/ 0 w 2736"/>
              <a:gd name="T1" fmla="*/ 0 h 432"/>
              <a:gd name="T2" fmla="*/ 2147483647 w 2736"/>
              <a:gd name="T3" fmla="*/ 2147483647 h 432"/>
              <a:gd name="T4" fmla="*/ 2147483647 w 2736"/>
              <a:gd name="T5" fmla="*/ 2147483647 h 432"/>
              <a:gd name="T6" fmla="*/ 0 60000 65536"/>
              <a:gd name="T7" fmla="*/ 0 60000 65536"/>
              <a:gd name="T8" fmla="*/ 0 60000 65536"/>
              <a:gd name="T9" fmla="*/ 0 w 2736"/>
              <a:gd name="T10" fmla="*/ 0 h 432"/>
              <a:gd name="T11" fmla="*/ 2736 w 27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432">
                <a:moveTo>
                  <a:pt x="0" y="0"/>
                </a:moveTo>
                <a:cubicBezTo>
                  <a:pt x="324" y="108"/>
                  <a:pt x="648" y="216"/>
                  <a:pt x="1104" y="288"/>
                </a:cubicBezTo>
                <a:cubicBezTo>
                  <a:pt x="1560" y="360"/>
                  <a:pt x="2148" y="396"/>
                  <a:pt x="2736" y="432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18347236" y="5975667"/>
            <a:ext cx="228600" cy="762000"/>
          </a:xfrm>
          <a:custGeom>
            <a:avLst/>
            <a:gdLst>
              <a:gd name="T0" fmla="*/ 0 w 144"/>
              <a:gd name="T1" fmla="*/ 0 h 480"/>
              <a:gd name="T2" fmla="*/ 2147483647 w 144"/>
              <a:gd name="T3" fmla="*/ 2147483647 h 480"/>
              <a:gd name="T4" fmla="*/ 0 w 144"/>
              <a:gd name="T5" fmla="*/ 2147483647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0"/>
                </a:moveTo>
                <a:cubicBezTo>
                  <a:pt x="72" y="104"/>
                  <a:pt x="144" y="208"/>
                  <a:pt x="144" y="288"/>
                </a:cubicBezTo>
                <a:cubicBezTo>
                  <a:pt x="144" y="368"/>
                  <a:pt x="72" y="424"/>
                  <a:pt x="0" y="48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16518436" y="4832667"/>
            <a:ext cx="1676400" cy="2057400"/>
          </a:xfrm>
          <a:custGeom>
            <a:avLst/>
            <a:gdLst>
              <a:gd name="T0" fmla="*/ 2147483647 w 1056"/>
              <a:gd name="T1" fmla="*/ 2147483647 h 1296"/>
              <a:gd name="T2" fmla="*/ 2147483647 w 1056"/>
              <a:gd name="T3" fmla="*/ 2147483647 h 1296"/>
              <a:gd name="T4" fmla="*/ 0 w 1056"/>
              <a:gd name="T5" fmla="*/ 0 h 1296"/>
              <a:gd name="T6" fmla="*/ 0 60000 65536"/>
              <a:gd name="T7" fmla="*/ 0 60000 65536"/>
              <a:gd name="T8" fmla="*/ 0 60000 65536"/>
              <a:gd name="T9" fmla="*/ 0 w 1056"/>
              <a:gd name="T10" fmla="*/ 0 h 1296"/>
              <a:gd name="T11" fmla="*/ 1056 w 1056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296">
                <a:moveTo>
                  <a:pt x="1056" y="1296"/>
                </a:moveTo>
                <a:cubicBezTo>
                  <a:pt x="952" y="924"/>
                  <a:pt x="848" y="552"/>
                  <a:pt x="672" y="336"/>
                </a:cubicBezTo>
                <a:cubicBezTo>
                  <a:pt x="496" y="120"/>
                  <a:pt x="248" y="60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5299236" y="4985067"/>
            <a:ext cx="1143000" cy="3810000"/>
          </a:xfrm>
          <a:custGeom>
            <a:avLst/>
            <a:gdLst>
              <a:gd name="T0" fmla="*/ 2147483647 w 720"/>
              <a:gd name="T1" fmla="*/ 0 h 2400"/>
              <a:gd name="T2" fmla="*/ 2147483647 w 720"/>
              <a:gd name="T3" fmla="*/ 2147483647 h 2400"/>
              <a:gd name="T4" fmla="*/ 0 w 720"/>
              <a:gd name="T5" fmla="*/ 2147483647 h 2400"/>
              <a:gd name="T6" fmla="*/ 0 60000 65536"/>
              <a:gd name="T7" fmla="*/ 0 60000 65536"/>
              <a:gd name="T8" fmla="*/ 0 60000 65536"/>
              <a:gd name="T9" fmla="*/ 0 w 720"/>
              <a:gd name="T10" fmla="*/ 0 h 2400"/>
              <a:gd name="T11" fmla="*/ 720 w 720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0">
                <a:moveTo>
                  <a:pt x="720" y="0"/>
                </a:moveTo>
                <a:cubicBezTo>
                  <a:pt x="564" y="208"/>
                  <a:pt x="408" y="416"/>
                  <a:pt x="288" y="816"/>
                </a:cubicBezTo>
                <a:cubicBezTo>
                  <a:pt x="168" y="1216"/>
                  <a:pt x="84" y="1808"/>
                  <a:pt x="0" y="240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/>
          <p:nvPr/>
        </p:nvGrpSpPr>
        <p:grpSpPr>
          <a:xfrm>
            <a:off x="9495806" y="4985067"/>
            <a:ext cx="3746030" cy="5808930"/>
            <a:chOff x="9495806" y="4985067"/>
            <a:chExt cx="3746030" cy="5808930"/>
          </a:xfrm>
        </p:grpSpPr>
        <p:sp>
          <p:nvSpPr>
            <p:cNvPr id="36" name="Oval 35"/>
            <p:cNvSpPr/>
            <p:nvPr/>
          </p:nvSpPr>
          <p:spPr>
            <a:xfrm>
              <a:off x="12937036" y="5975667"/>
              <a:ext cx="304800" cy="35256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0"/>
            </p:cNvCxnSpPr>
            <p:nvPr/>
          </p:nvCxnSpPr>
          <p:spPr>
            <a:xfrm flipH="1" flipV="1">
              <a:off x="9495806" y="4985067"/>
              <a:ext cx="3593630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3"/>
            </p:cNvCxnSpPr>
            <p:nvPr/>
          </p:nvCxnSpPr>
          <p:spPr>
            <a:xfrm flipH="1">
              <a:off x="9495806" y="6276598"/>
              <a:ext cx="3485867" cy="45173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cajal1-n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6287" y="4843897"/>
            <a:ext cx="6679518" cy="599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323466" y="1"/>
            <a:ext cx="18118758" cy="25036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4461247" y="1"/>
            <a:ext cx="7146217" cy="4799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-5230336" y="-2421110"/>
            <a:ext cx="32068135" cy="484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>
            <a:spAutoFit/>
          </a:bodyPr>
          <a:lstStyle/>
          <a:p>
            <a:pPr algn="ctr"/>
            <a:r>
              <a:rPr lang="en-US" dirty="0" err="1"/>
              <a:t>ndrites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 </a:t>
            </a:r>
            <a:r>
              <a:rPr lang="en-US" sz="4400" dirty="0"/>
              <a:t>  </a:t>
            </a:r>
            <a:r>
              <a:rPr lang="en-US" dirty="0"/>
              <a:t>    </a:t>
            </a:r>
            <a:r>
              <a:rPr lang="en-US" sz="4400" dirty="0"/>
              <a:t> </a:t>
            </a:r>
            <a:r>
              <a:rPr lang="en-US" dirty="0"/>
              <a:t>            </a:t>
            </a:r>
            <a:r>
              <a:rPr lang="en-US" sz="24500" dirty="0"/>
              <a:t> </a:t>
            </a:r>
            <a:r>
              <a:rPr lang="en-US" dirty="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0" name="Picture 3" descr="cajal-neur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38182" y="-3550051"/>
            <a:ext cx="13272084" cy="911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2" name="Rectangle 125"/>
          <p:cNvSpPr>
            <a:spLocks noChangeArrowheads="1"/>
          </p:cNvSpPr>
          <p:nvPr/>
        </p:nvSpPr>
        <p:spPr bwMode="auto">
          <a:xfrm>
            <a:off x="4129727" y="-3550051"/>
            <a:ext cx="13071910" cy="57020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3" name="Rectangle 127"/>
          <p:cNvSpPr>
            <a:spLocks noChangeArrowheads="1"/>
          </p:cNvSpPr>
          <p:nvPr/>
        </p:nvSpPr>
        <p:spPr bwMode="auto">
          <a:xfrm>
            <a:off x="17191445" y="3924186"/>
            <a:ext cx="2312482" cy="30806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4" name="Rectangle 128"/>
          <p:cNvSpPr>
            <a:spLocks noChangeArrowheads="1"/>
          </p:cNvSpPr>
          <p:nvPr/>
        </p:nvSpPr>
        <p:spPr bwMode="auto">
          <a:xfrm>
            <a:off x="14828130" y="1012694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6" name="Rectangle 130"/>
          <p:cNvSpPr>
            <a:spLocks noChangeArrowheads="1"/>
          </p:cNvSpPr>
          <p:nvPr/>
        </p:nvSpPr>
        <p:spPr bwMode="auto">
          <a:xfrm>
            <a:off x="9932690" y="3924186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2" name="TextBox 143"/>
          <p:cNvSpPr txBox="1">
            <a:spLocks noChangeArrowheads="1"/>
          </p:cNvSpPr>
          <p:nvPr/>
        </p:nvSpPr>
        <p:spPr bwMode="auto">
          <a:xfrm>
            <a:off x="14439240" y="1431646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soma</a:t>
            </a:r>
          </a:p>
        </p:txBody>
      </p:sp>
      <p:sp>
        <p:nvSpPr>
          <p:cNvPr id="46103" name="Rectangle 26"/>
          <p:cNvSpPr>
            <a:spLocks noChangeArrowheads="1"/>
          </p:cNvSpPr>
          <p:nvPr/>
        </p:nvSpPr>
        <p:spPr bwMode="auto">
          <a:xfrm>
            <a:off x="7738181" y="1865042"/>
            <a:ext cx="5645008" cy="321720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4" name="Rectangle 27"/>
          <p:cNvSpPr>
            <a:spLocks noChangeArrowheads="1"/>
          </p:cNvSpPr>
          <p:nvPr/>
        </p:nvSpPr>
        <p:spPr bwMode="auto">
          <a:xfrm>
            <a:off x="16891343" y="4163291"/>
            <a:ext cx="4663508" cy="13300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5" name="Rectangle 28"/>
          <p:cNvSpPr>
            <a:spLocks noChangeArrowheads="1"/>
          </p:cNvSpPr>
          <p:nvPr/>
        </p:nvSpPr>
        <p:spPr bwMode="auto">
          <a:xfrm>
            <a:off x="15870990" y="4416467"/>
            <a:ext cx="3789901" cy="88996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14389853" y="3607328"/>
            <a:ext cx="217738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92903" y="5478991"/>
            <a:ext cx="5178494" cy="5210030"/>
            <a:chOff x="703" y="2432"/>
            <a:chExt cx="1905" cy="188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38" y="2704"/>
              <a:ext cx="1566" cy="1180"/>
              <a:chOff x="3279" y="2400"/>
              <a:chExt cx="2001" cy="1440"/>
            </a:xfrm>
          </p:grpSpPr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9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20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1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2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3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75" name="Rectangle 24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5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81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29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30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3420" y="2799"/>
                <a:ext cx="261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68" name="Rectangle 34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35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36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38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39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4355" y="2759"/>
                <a:ext cx="687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b="1" i="1" dirty="0" err="1" smtClean="0"/>
                  <a:t>g</a:t>
                </a:r>
                <a:r>
                  <a:rPr lang="en-US" sz="4000" b="1" i="1" baseline="-25000" dirty="0" err="1" smtClean="0"/>
                  <a:t>ion</a:t>
                </a:r>
                <a:endParaRPr lang="en-US" sz="4000" b="1" i="1" dirty="0"/>
              </a:p>
            </p:txBody>
          </p:sp>
          <p:sp>
            <p:nvSpPr>
              <p:cNvPr id="53" name="Line 43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44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45"/>
              <p:cNvSpPr txBox="1">
                <a:spLocks noChangeArrowheads="1"/>
              </p:cNvSpPr>
              <p:nvPr/>
            </p:nvSpPr>
            <p:spPr bwMode="auto">
              <a:xfrm>
                <a:off x="4234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60" name="Rectangle 47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48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66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3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Line 59"/>
          <p:cNvSpPr>
            <a:spLocks noChangeShapeType="1"/>
          </p:cNvSpPr>
          <p:nvPr/>
        </p:nvSpPr>
        <p:spPr bwMode="auto">
          <a:xfrm flipH="1">
            <a:off x="11269375" y="3640302"/>
            <a:ext cx="3162804" cy="2502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60"/>
          <p:cNvSpPr>
            <a:spLocks noChangeShapeType="1"/>
          </p:cNvSpPr>
          <p:nvPr/>
        </p:nvSpPr>
        <p:spPr bwMode="auto">
          <a:xfrm>
            <a:off x="14573236" y="3724495"/>
            <a:ext cx="998161" cy="399739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Oval 61"/>
          <p:cNvSpPr>
            <a:spLocks noChangeArrowheads="1"/>
          </p:cNvSpPr>
          <p:nvPr/>
        </p:nvSpPr>
        <p:spPr bwMode="auto">
          <a:xfrm>
            <a:off x="14605754" y="3607329"/>
            <a:ext cx="206088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62"/>
          <p:cNvSpPr>
            <a:spLocks noChangeShapeType="1"/>
          </p:cNvSpPr>
          <p:nvPr/>
        </p:nvSpPr>
        <p:spPr bwMode="auto">
          <a:xfrm>
            <a:off x="14607591" y="3640302"/>
            <a:ext cx="1448131" cy="46489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Line 63"/>
          <p:cNvSpPr>
            <a:spLocks noChangeShapeType="1"/>
          </p:cNvSpPr>
          <p:nvPr/>
        </p:nvSpPr>
        <p:spPr bwMode="auto">
          <a:xfrm>
            <a:off x="14759550" y="3640301"/>
            <a:ext cx="4583696" cy="192669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15870991" y="5478991"/>
            <a:ext cx="5355188" cy="5210030"/>
            <a:chOff x="638" y="2432"/>
            <a:chExt cx="1970" cy="1888"/>
          </a:xfrm>
        </p:grpSpPr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638" y="2704"/>
              <a:ext cx="1766" cy="1180"/>
              <a:chOff x="3024" y="2400"/>
              <a:chExt cx="2256" cy="1440"/>
            </a:xfrm>
          </p:grpSpPr>
          <p:sp>
            <p:nvSpPr>
              <p:cNvPr id="91" name="Line 66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67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75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76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77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78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79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131" name="Rectangle 80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81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37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85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86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" name="Text Box 88"/>
              <p:cNvSpPr txBox="1">
                <a:spLocks noChangeArrowheads="1"/>
              </p:cNvSpPr>
              <p:nvPr/>
            </p:nvSpPr>
            <p:spPr bwMode="auto">
              <a:xfrm>
                <a:off x="3024" y="3024"/>
                <a:ext cx="8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400" b="1" i="1" dirty="0"/>
              </a:p>
            </p:txBody>
          </p:sp>
          <p:grpSp>
            <p:nvGrpSpPr>
              <p:cNvPr id="13" name="Group 89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124" name="Rectangle 90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91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92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94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95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Text Box 97"/>
              <p:cNvSpPr txBox="1">
                <a:spLocks noChangeArrowheads="1"/>
              </p:cNvSpPr>
              <p:nvPr/>
            </p:nvSpPr>
            <p:spPr bwMode="auto">
              <a:xfrm>
                <a:off x="4032" y="3199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  <p:sp>
            <p:nvSpPr>
              <p:cNvPr id="109" name="Line 99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100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01"/>
              <p:cNvSpPr txBox="1">
                <a:spLocks noChangeArrowheads="1"/>
              </p:cNvSpPr>
              <p:nvPr/>
            </p:nvSpPr>
            <p:spPr bwMode="auto">
              <a:xfrm>
                <a:off x="4235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14" name="Group 102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116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" name="Group 104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22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8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108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109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" name="Line 111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12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113"/>
              <p:cNvSpPr txBox="1">
                <a:spLocks noChangeArrowheads="1"/>
              </p:cNvSpPr>
              <p:nvPr/>
            </p:nvSpPr>
            <p:spPr bwMode="auto">
              <a:xfrm>
                <a:off x="4437" y="3205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</p:grpSp>
        <p:sp>
          <p:nvSpPr>
            <p:cNvPr id="90" name="Oval 114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15"/>
          <p:cNvGrpSpPr>
            <a:grpSpLocks/>
          </p:cNvGrpSpPr>
          <p:nvPr/>
        </p:nvGrpSpPr>
        <p:grpSpPr bwMode="auto">
          <a:xfrm>
            <a:off x="11612514" y="5957101"/>
            <a:ext cx="10767461" cy="375299"/>
            <a:chOff x="915" y="2614"/>
            <a:chExt cx="3961" cy="136"/>
          </a:xfrm>
        </p:grpSpPr>
        <p:sp>
          <p:nvSpPr>
            <p:cNvPr id="140" name="Line 116"/>
            <p:cNvSpPr>
              <a:spLocks noChangeShapeType="1"/>
            </p:cNvSpPr>
            <p:nvPr/>
          </p:nvSpPr>
          <p:spPr bwMode="auto">
            <a:xfrm>
              <a:off x="915" y="2704"/>
              <a:ext cx="2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17"/>
            <p:cNvSpPr>
              <a:spLocks noChangeShapeType="1"/>
            </p:cNvSpPr>
            <p:nvPr/>
          </p:nvSpPr>
          <p:spPr bwMode="auto">
            <a:xfrm>
              <a:off x="3651" y="270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118"/>
            <p:cNvSpPr>
              <a:spLocks noChangeArrowheads="1"/>
            </p:cNvSpPr>
            <p:nvPr/>
          </p:nvSpPr>
          <p:spPr bwMode="auto">
            <a:xfrm>
              <a:off x="1416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19"/>
            <p:cNvSpPr>
              <a:spLocks noChangeShapeType="1"/>
            </p:cNvSpPr>
            <p:nvPr/>
          </p:nvSpPr>
          <p:spPr bwMode="auto">
            <a:xfrm>
              <a:off x="3198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20"/>
          <p:cNvGrpSpPr>
            <a:grpSpLocks/>
          </p:cNvGrpSpPr>
          <p:nvPr/>
        </p:nvGrpSpPr>
        <p:grpSpPr bwMode="auto">
          <a:xfrm>
            <a:off x="9617340" y="5957101"/>
            <a:ext cx="2465562" cy="375299"/>
            <a:chOff x="612" y="2614"/>
            <a:chExt cx="907" cy="136"/>
          </a:xfrm>
        </p:grpSpPr>
        <p:sp>
          <p:nvSpPr>
            <p:cNvPr id="145" name="Rectangle 121"/>
            <p:cNvSpPr>
              <a:spLocks noChangeArrowheads="1"/>
            </p:cNvSpPr>
            <p:nvPr/>
          </p:nvSpPr>
          <p:spPr bwMode="auto">
            <a:xfrm>
              <a:off x="612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22"/>
            <p:cNvSpPr>
              <a:spLocks noChangeShapeType="1"/>
            </p:cNvSpPr>
            <p:nvPr/>
          </p:nvSpPr>
          <p:spPr bwMode="auto">
            <a:xfrm>
              <a:off x="1066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" name="Text Box 32"/>
          <p:cNvSpPr txBox="1">
            <a:spLocks noChangeArrowheads="1"/>
          </p:cNvSpPr>
          <p:nvPr/>
        </p:nvSpPr>
        <p:spPr bwMode="auto">
          <a:xfrm>
            <a:off x="16646677" y="7131847"/>
            <a:ext cx="55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i="1" dirty="0"/>
              <a:t>C</a:t>
            </a:r>
          </a:p>
        </p:txBody>
      </p:sp>
      <p:sp>
        <p:nvSpPr>
          <p:cNvPr id="148" name="TextBox 47"/>
          <p:cNvSpPr txBox="1">
            <a:spLocks noChangeArrowheads="1"/>
          </p:cNvSpPr>
          <p:nvPr/>
        </p:nvSpPr>
        <p:spPr bwMode="auto">
          <a:xfrm>
            <a:off x="15878172" y="1815410"/>
            <a:ext cx="11002837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Dendrite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9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Conservation of current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760773" y="5082249"/>
            <a:ext cx="791139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i="1" dirty="0" smtClean="0"/>
              <a:t>R</a:t>
            </a:r>
            <a:r>
              <a:rPr lang="en-US" sz="3600" i="1" dirty="0" smtClean="0"/>
              <a:t>L</a:t>
            </a:r>
            <a:endParaRPr lang="en-US" i="1" dirty="0"/>
          </a:p>
        </p:txBody>
      </p:sp>
      <p:sp>
        <p:nvSpPr>
          <p:cNvPr id="152" name="Rectangle 118"/>
          <p:cNvSpPr>
            <a:spLocks noChangeArrowheads="1"/>
          </p:cNvSpPr>
          <p:nvPr/>
        </p:nvSpPr>
        <p:spPr bwMode="auto">
          <a:xfrm>
            <a:off x="18613725" y="5989186"/>
            <a:ext cx="1234140" cy="375299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 Equation-Coupled compartments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874199" y="2424028"/>
          <a:ext cx="16327438" cy="1879600"/>
        </p:xfrm>
        <a:graphic>
          <a:graphicData uri="http://schemas.openxmlformats.org/presentationml/2006/ole">
            <p:oleObj spid="_x0000_s656386" name="Equation" r:id="rId4" imgW="4317840" imgH="44424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92903" y="5478991"/>
            <a:ext cx="5178494" cy="5210030"/>
            <a:chOff x="703" y="2432"/>
            <a:chExt cx="1905" cy="188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38" y="2704"/>
              <a:ext cx="1566" cy="1180"/>
              <a:chOff x="3279" y="2400"/>
              <a:chExt cx="2001" cy="1440"/>
            </a:xfrm>
          </p:grpSpPr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49" name="Rectangle 24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5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55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29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30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3420" y="2799"/>
                <a:ext cx="261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grpSp>
            <p:nvGrpSpPr>
              <p:cNvPr id="8" name="Group 33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43" name="Rectangle 34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5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6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8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9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Text Box 42"/>
              <p:cNvSpPr txBox="1">
                <a:spLocks noChangeArrowheads="1"/>
              </p:cNvSpPr>
              <p:nvPr/>
            </p:nvSpPr>
            <p:spPr bwMode="auto">
              <a:xfrm>
                <a:off x="4355" y="2759"/>
                <a:ext cx="687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b="1" i="1" dirty="0" err="1" smtClean="0"/>
                  <a:t>g</a:t>
                </a:r>
                <a:r>
                  <a:rPr lang="en-US" sz="4000" b="1" i="1" baseline="-25000" dirty="0" err="1" smtClean="0"/>
                  <a:t>ion</a:t>
                </a:r>
                <a:endParaRPr lang="en-US" sz="4000" b="1" i="1" dirty="0"/>
              </a:p>
            </p:txBody>
          </p:sp>
          <p:sp>
            <p:nvSpPr>
              <p:cNvPr id="28" name="Line 43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4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45"/>
              <p:cNvSpPr txBox="1">
                <a:spLocks noChangeArrowheads="1"/>
              </p:cNvSpPr>
              <p:nvPr/>
            </p:nvSpPr>
            <p:spPr bwMode="auto">
              <a:xfrm>
                <a:off x="4234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3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" name="Group 48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4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52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53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56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Oval 58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64"/>
          <p:cNvGrpSpPr>
            <a:grpSpLocks/>
          </p:cNvGrpSpPr>
          <p:nvPr/>
        </p:nvGrpSpPr>
        <p:grpSpPr bwMode="auto">
          <a:xfrm>
            <a:off x="15870991" y="5478991"/>
            <a:ext cx="5355188" cy="5210030"/>
            <a:chOff x="638" y="2432"/>
            <a:chExt cx="1970" cy="1888"/>
          </a:xfrm>
        </p:grpSpPr>
        <p:grpSp>
          <p:nvGrpSpPr>
            <p:cNvPr id="31" name="Group 65"/>
            <p:cNvGrpSpPr>
              <a:grpSpLocks/>
            </p:cNvGrpSpPr>
            <p:nvPr/>
          </p:nvGrpSpPr>
          <p:grpSpPr bwMode="auto">
            <a:xfrm>
              <a:off x="638" y="2704"/>
              <a:ext cx="1766" cy="1180"/>
              <a:chOff x="3024" y="2400"/>
              <a:chExt cx="2256" cy="1440"/>
            </a:xfrm>
          </p:grpSpPr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67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9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70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71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72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73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74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75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76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77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78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" name="Group 79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98" name="Rectangle 80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" name="Group 81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04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85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Line 86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4" name="Text Box 88"/>
              <p:cNvSpPr txBox="1">
                <a:spLocks noChangeArrowheads="1"/>
              </p:cNvSpPr>
              <p:nvPr/>
            </p:nvSpPr>
            <p:spPr bwMode="auto">
              <a:xfrm>
                <a:off x="3024" y="3024"/>
                <a:ext cx="8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400" b="1" i="1" dirty="0"/>
              </a:p>
            </p:txBody>
          </p:sp>
          <p:grpSp>
            <p:nvGrpSpPr>
              <p:cNvPr id="57" name="Group 89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92" name="Rectangle 90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91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92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94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95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" name="Text Box 97"/>
              <p:cNvSpPr txBox="1">
                <a:spLocks noChangeArrowheads="1"/>
              </p:cNvSpPr>
              <p:nvPr/>
            </p:nvSpPr>
            <p:spPr bwMode="auto">
              <a:xfrm>
                <a:off x="4032" y="3199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  <p:sp>
            <p:nvSpPr>
              <p:cNvPr id="77" name="Line 99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0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01"/>
              <p:cNvSpPr txBox="1">
                <a:spLocks noChangeArrowheads="1"/>
              </p:cNvSpPr>
              <p:nvPr/>
            </p:nvSpPr>
            <p:spPr bwMode="auto">
              <a:xfrm>
                <a:off x="4235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58" name="Group 102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84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3" name="Group 104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90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108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09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" name="Line 111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12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113"/>
              <p:cNvSpPr txBox="1">
                <a:spLocks noChangeArrowheads="1"/>
              </p:cNvSpPr>
              <p:nvPr/>
            </p:nvSpPr>
            <p:spPr bwMode="auto">
              <a:xfrm>
                <a:off x="4437" y="3205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</p:grpSp>
        <p:sp>
          <p:nvSpPr>
            <p:cNvPr id="59" name="Oval 114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115"/>
          <p:cNvGrpSpPr>
            <a:grpSpLocks/>
          </p:cNvGrpSpPr>
          <p:nvPr/>
        </p:nvGrpSpPr>
        <p:grpSpPr bwMode="auto">
          <a:xfrm>
            <a:off x="11612514" y="5957101"/>
            <a:ext cx="10767461" cy="375299"/>
            <a:chOff x="915" y="2614"/>
            <a:chExt cx="3961" cy="136"/>
          </a:xfrm>
        </p:grpSpPr>
        <p:sp>
          <p:nvSpPr>
            <p:cNvPr id="107" name="Line 116"/>
            <p:cNvSpPr>
              <a:spLocks noChangeShapeType="1"/>
            </p:cNvSpPr>
            <p:nvPr/>
          </p:nvSpPr>
          <p:spPr bwMode="auto">
            <a:xfrm>
              <a:off x="915" y="2704"/>
              <a:ext cx="2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17"/>
            <p:cNvSpPr>
              <a:spLocks noChangeShapeType="1"/>
            </p:cNvSpPr>
            <p:nvPr/>
          </p:nvSpPr>
          <p:spPr bwMode="auto">
            <a:xfrm>
              <a:off x="3651" y="270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18"/>
            <p:cNvSpPr>
              <a:spLocks noChangeArrowheads="1"/>
            </p:cNvSpPr>
            <p:nvPr/>
          </p:nvSpPr>
          <p:spPr bwMode="auto">
            <a:xfrm>
              <a:off x="1416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9"/>
            <p:cNvSpPr>
              <a:spLocks noChangeShapeType="1"/>
            </p:cNvSpPr>
            <p:nvPr/>
          </p:nvSpPr>
          <p:spPr bwMode="auto">
            <a:xfrm>
              <a:off x="3198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120"/>
          <p:cNvGrpSpPr>
            <a:grpSpLocks/>
          </p:cNvGrpSpPr>
          <p:nvPr/>
        </p:nvGrpSpPr>
        <p:grpSpPr bwMode="auto">
          <a:xfrm>
            <a:off x="9617340" y="5957101"/>
            <a:ext cx="2465562" cy="375299"/>
            <a:chOff x="612" y="2614"/>
            <a:chExt cx="907" cy="136"/>
          </a:xfrm>
        </p:grpSpPr>
        <p:sp>
          <p:nvSpPr>
            <p:cNvPr id="112" name="Rectangle 121"/>
            <p:cNvSpPr>
              <a:spLocks noChangeArrowheads="1"/>
            </p:cNvSpPr>
            <p:nvPr/>
          </p:nvSpPr>
          <p:spPr bwMode="auto">
            <a:xfrm>
              <a:off x="612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22"/>
            <p:cNvSpPr>
              <a:spLocks noChangeShapeType="1"/>
            </p:cNvSpPr>
            <p:nvPr/>
          </p:nvSpPr>
          <p:spPr bwMode="auto">
            <a:xfrm>
              <a:off x="1066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16646677" y="7131847"/>
            <a:ext cx="55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i="1" dirty="0"/>
              <a:t>C</a:t>
            </a:r>
          </a:p>
        </p:txBody>
      </p:sp>
      <p:sp>
        <p:nvSpPr>
          <p:cNvPr id="115" name="Rectangle 118"/>
          <p:cNvSpPr>
            <a:spLocks noChangeArrowheads="1"/>
          </p:cNvSpPr>
          <p:nvPr/>
        </p:nvSpPr>
        <p:spPr bwMode="auto">
          <a:xfrm>
            <a:off x="18613725" y="5989186"/>
            <a:ext cx="1234140" cy="375299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74199" y="5260093"/>
            <a:ext cx="799129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Basis for</a:t>
            </a:r>
          </a:p>
          <a:p>
            <a:pPr>
              <a:buFontTx/>
              <a:buChar char="-"/>
            </a:pPr>
            <a:r>
              <a:rPr lang="en-US" dirty="0" smtClean="0"/>
              <a:t>Cable equation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-Compartmental models</a:t>
            </a:r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 Derivation of Cable Equation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9823379" y="1797050"/>
          <a:ext cx="11402800" cy="3257550"/>
        </p:xfrm>
        <a:graphic>
          <a:graphicData uri="http://schemas.openxmlformats.org/presentationml/2006/ole">
            <p:oleObj spid="_x0000_s657410" name="Equation" r:id="rId4" imgW="3479760" imgH="88884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612513" y="5478991"/>
            <a:ext cx="3958883" cy="4483156"/>
            <a:chOff x="703" y="2432"/>
            <a:chExt cx="1905" cy="188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38" y="2704"/>
              <a:ext cx="1566" cy="1180"/>
              <a:chOff x="3279" y="2400"/>
              <a:chExt cx="2001" cy="1440"/>
            </a:xfrm>
          </p:grpSpPr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49" name="Rectangle 24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5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55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29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30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3420" y="2799"/>
                <a:ext cx="261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grpSp>
            <p:nvGrpSpPr>
              <p:cNvPr id="8" name="Group 33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43" name="Rectangle 34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5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6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8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9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Text Box 42"/>
              <p:cNvSpPr txBox="1">
                <a:spLocks noChangeArrowheads="1"/>
              </p:cNvSpPr>
              <p:nvPr/>
            </p:nvSpPr>
            <p:spPr bwMode="auto">
              <a:xfrm>
                <a:off x="4355" y="2759"/>
                <a:ext cx="687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b="1" i="1" dirty="0" err="1" smtClean="0"/>
                  <a:t>g</a:t>
                </a:r>
                <a:r>
                  <a:rPr lang="en-US" sz="4000" b="1" i="1" baseline="-25000" dirty="0" err="1" smtClean="0"/>
                  <a:t>ion</a:t>
                </a:r>
                <a:endParaRPr lang="en-US" sz="4000" b="1" i="1" dirty="0"/>
              </a:p>
            </p:txBody>
          </p:sp>
          <p:sp>
            <p:nvSpPr>
              <p:cNvPr id="28" name="Line 43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4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45"/>
              <p:cNvSpPr txBox="1">
                <a:spLocks noChangeArrowheads="1"/>
              </p:cNvSpPr>
              <p:nvPr/>
            </p:nvSpPr>
            <p:spPr bwMode="auto">
              <a:xfrm>
                <a:off x="4234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3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" name="Group 48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4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52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53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56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Oval 58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64"/>
          <p:cNvGrpSpPr>
            <a:grpSpLocks/>
          </p:cNvGrpSpPr>
          <p:nvPr/>
        </p:nvGrpSpPr>
        <p:grpSpPr bwMode="auto">
          <a:xfrm>
            <a:off x="17132215" y="5478991"/>
            <a:ext cx="4093963" cy="4483156"/>
            <a:chOff x="638" y="2432"/>
            <a:chExt cx="1970" cy="1888"/>
          </a:xfrm>
        </p:grpSpPr>
        <p:grpSp>
          <p:nvGrpSpPr>
            <p:cNvPr id="31" name="Group 65"/>
            <p:cNvGrpSpPr>
              <a:grpSpLocks/>
            </p:cNvGrpSpPr>
            <p:nvPr/>
          </p:nvGrpSpPr>
          <p:grpSpPr bwMode="auto">
            <a:xfrm>
              <a:off x="638" y="2704"/>
              <a:ext cx="1766" cy="1180"/>
              <a:chOff x="3024" y="2400"/>
              <a:chExt cx="2256" cy="1440"/>
            </a:xfrm>
          </p:grpSpPr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67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9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70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71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72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73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74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75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76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77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78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" name="Group 79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98" name="Rectangle 80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" name="Group 81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04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85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Line 86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4" name="Text Box 88"/>
              <p:cNvSpPr txBox="1">
                <a:spLocks noChangeArrowheads="1"/>
              </p:cNvSpPr>
              <p:nvPr/>
            </p:nvSpPr>
            <p:spPr bwMode="auto">
              <a:xfrm>
                <a:off x="3024" y="3024"/>
                <a:ext cx="8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400" b="1" i="1" dirty="0"/>
              </a:p>
            </p:txBody>
          </p:sp>
          <p:grpSp>
            <p:nvGrpSpPr>
              <p:cNvPr id="57" name="Group 89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92" name="Rectangle 90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91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92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94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95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" name="Text Box 97"/>
              <p:cNvSpPr txBox="1">
                <a:spLocks noChangeArrowheads="1"/>
              </p:cNvSpPr>
              <p:nvPr/>
            </p:nvSpPr>
            <p:spPr bwMode="auto">
              <a:xfrm>
                <a:off x="4032" y="3199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  <p:sp>
            <p:nvSpPr>
              <p:cNvPr id="77" name="Line 99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0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101"/>
              <p:cNvSpPr txBox="1">
                <a:spLocks noChangeArrowheads="1"/>
              </p:cNvSpPr>
              <p:nvPr/>
            </p:nvSpPr>
            <p:spPr bwMode="auto">
              <a:xfrm>
                <a:off x="4235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58" name="Group 102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84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3" name="Group 104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90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108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09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" name="Line 111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12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113"/>
              <p:cNvSpPr txBox="1">
                <a:spLocks noChangeArrowheads="1"/>
              </p:cNvSpPr>
              <p:nvPr/>
            </p:nvSpPr>
            <p:spPr bwMode="auto">
              <a:xfrm>
                <a:off x="4437" y="3205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</p:grpSp>
        <p:sp>
          <p:nvSpPr>
            <p:cNvPr id="59" name="Oval 114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115"/>
          <p:cNvGrpSpPr>
            <a:grpSpLocks/>
          </p:cNvGrpSpPr>
          <p:nvPr/>
        </p:nvGrpSpPr>
        <p:grpSpPr bwMode="auto">
          <a:xfrm>
            <a:off x="12122208" y="5957101"/>
            <a:ext cx="10257767" cy="322939"/>
            <a:chOff x="-60" y="2614"/>
            <a:chExt cx="4936" cy="136"/>
          </a:xfrm>
        </p:grpSpPr>
        <p:sp>
          <p:nvSpPr>
            <p:cNvPr id="107" name="Line 116"/>
            <p:cNvSpPr>
              <a:spLocks noChangeShapeType="1"/>
            </p:cNvSpPr>
            <p:nvPr/>
          </p:nvSpPr>
          <p:spPr bwMode="auto">
            <a:xfrm>
              <a:off x="-60" y="2704"/>
              <a:ext cx="3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17"/>
            <p:cNvSpPr>
              <a:spLocks noChangeShapeType="1"/>
            </p:cNvSpPr>
            <p:nvPr/>
          </p:nvSpPr>
          <p:spPr bwMode="auto">
            <a:xfrm>
              <a:off x="3651" y="270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18"/>
            <p:cNvSpPr>
              <a:spLocks noChangeArrowheads="1"/>
            </p:cNvSpPr>
            <p:nvPr/>
          </p:nvSpPr>
          <p:spPr bwMode="auto">
            <a:xfrm>
              <a:off x="1416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9"/>
            <p:cNvSpPr>
              <a:spLocks noChangeShapeType="1"/>
            </p:cNvSpPr>
            <p:nvPr/>
          </p:nvSpPr>
          <p:spPr bwMode="auto">
            <a:xfrm>
              <a:off x="3198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120"/>
          <p:cNvGrpSpPr>
            <a:grpSpLocks/>
          </p:cNvGrpSpPr>
          <p:nvPr/>
        </p:nvGrpSpPr>
        <p:grpSpPr bwMode="auto">
          <a:xfrm>
            <a:off x="10198016" y="5957101"/>
            <a:ext cx="1884886" cy="322939"/>
            <a:chOff x="612" y="2614"/>
            <a:chExt cx="907" cy="136"/>
          </a:xfrm>
        </p:grpSpPr>
        <p:sp>
          <p:nvSpPr>
            <p:cNvPr id="112" name="Rectangle 121"/>
            <p:cNvSpPr>
              <a:spLocks noChangeArrowheads="1"/>
            </p:cNvSpPr>
            <p:nvPr/>
          </p:nvSpPr>
          <p:spPr bwMode="auto">
            <a:xfrm>
              <a:off x="612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22"/>
            <p:cNvSpPr>
              <a:spLocks noChangeShapeType="1"/>
            </p:cNvSpPr>
            <p:nvPr/>
          </p:nvSpPr>
          <p:spPr bwMode="auto">
            <a:xfrm>
              <a:off x="1066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16777377" y="7131847"/>
            <a:ext cx="4242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i="1" dirty="0"/>
              <a:t>C</a:t>
            </a:r>
          </a:p>
        </p:txBody>
      </p:sp>
      <p:sp>
        <p:nvSpPr>
          <p:cNvPr id="115" name="Rectangle 118"/>
          <p:cNvSpPr>
            <a:spLocks noChangeArrowheads="1"/>
          </p:cNvSpPr>
          <p:nvPr/>
        </p:nvSpPr>
        <p:spPr bwMode="auto">
          <a:xfrm>
            <a:off x="18904383" y="5989186"/>
            <a:ext cx="943482" cy="322939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0102382" y="9415536"/>
          <a:ext cx="10543681" cy="1670733"/>
        </p:xfrm>
        <a:graphic>
          <a:graphicData uri="http://schemas.openxmlformats.org/presentationml/2006/ole">
            <p:oleObj spid="_x0000_s657411" name="Equation" r:id="rId5" imgW="3136680" imgH="444240" progId="Equation.DSMT4">
              <p:embed/>
            </p:oleObj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10005179" y="8446040"/>
            <a:ext cx="9660017" cy="96949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mathemetical</a:t>
            </a:r>
            <a:r>
              <a:rPr lang="en-US" dirty="0" smtClean="0"/>
              <a:t> derivation, now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11612512" y="4215602"/>
            <a:ext cx="1" cy="423043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82519" y="6833940"/>
            <a:ext cx="4544293" cy="57755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1685" y="6873911"/>
            <a:ext cx="4544293" cy="577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16327" y="1099222"/>
            <a:ext cx="10821131" cy="691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4413832" y="6665495"/>
            <a:ext cx="866273" cy="69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graphicFrame>
        <p:nvGraphicFramePr>
          <p:cNvPr id="906260" name="Object 4"/>
          <p:cNvGraphicFramePr>
            <a:graphicFrameLocks noChangeAspect="1"/>
          </p:cNvGraphicFramePr>
          <p:nvPr/>
        </p:nvGraphicFramePr>
        <p:xfrm>
          <a:off x="1099636" y="2041107"/>
          <a:ext cx="2352675" cy="1933575"/>
        </p:xfrm>
        <a:graphic>
          <a:graphicData uri="http://schemas.openxmlformats.org/presentationml/2006/ole">
            <p:oleObj spid="_x0000_s658434" name="Equation" r:id="rId5" imgW="622080" imgH="45720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099636" y="9601562"/>
          <a:ext cx="2784475" cy="1933575"/>
        </p:xfrm>
        <a:graphic>
          <a:graphicData uri="http://schemas.openxmlformats.org/presentationml/2006/ole">
            <p:oleObj spid="_x0000_s658435" name="Equation" r:id="rId6" imgW="736560" imgH="457200" progId="Equation.DSMT4">
              <p:embed/>
            </p:oleObj>
          </a:graphicData>
        </a:graphic>
      </p:graphicFrame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13832" y="5943600"/>
            <a:ext cx="866273" cy="721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21328" y="5795739"/>
            <a:ext cx="120738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g</a:t>
            </a:r>
            <a:r>
              <a:rPr lang="en-US" sz="3600" i="1" dirty="0" err="1" smtClean="0"/>
              <a:t>ion</a:t>
            </a:r>
            <a:endParaRPr lang="en-US" sz="3600" i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3908505" y="10948737"/>
            <a:ext cx="31282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74314" y="10872537"/>
            <a:ext cx="31282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52093" y="8389880"/>
            <a:ext cx="4692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887823" y="8614469"/>
            <a:ext cx="23461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877046" y="9601562"/>
            <a:ext cx="55166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140969" y="10884570"/>
            <a:ext cx="31282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06778" y="10808370"/>
            <a:ext cx="31282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84557" y="8325713"/>
            <a:ext cx="4692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20287" y="8550302"/>
            <a:ext cx="23461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109510" y="9537395"/>
            <a:ext cx="55166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317580" y="8706713"/>
            <a:ext cx="105877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74107" y="8642546"/>
            <a:ext cx="105877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 Modeling the Dendrite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 Derivation of cable equation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671052" y="9666288"/>
          <a:ext cx="11861800" cy="1879600"/>
        </p:xfrm>
        <a:graphic>
          <a:graphicData uri="http://schemas.openxmlformats.org/presentationml/2006/ole">
            <p:oleObj spid="_x0000_s659458" name="Equation" r:id="rId4" imgW="3136680" imgH="444240" progId="Equation.DSMT4">
              <p:embed/>
            </p:oleObj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17291926" y="4222147"/>
          <a:ext cx="2352675" cy="1933575"/>
        </p:xfrm>
        <a:graphic>
          <a:graphicData uri="http://schemas.openxmlformats.org/presentationml/2006/ole">
            <p:oleObj spid="_x0000_s659459" name="Equation" r:id="rId5" imgW="622080" imgH="457200" progId="Equation.DSMT4">
              <p:embed/>
            </p:oleObj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17460913" y="6865938"/>
          <a:ext cx="2784475" cy="1933575"/>
        </p:xfrm>
        <a:graphic>
          <a:graphicData uri="http://schemas.openxmlformats.org/presentationml/2006/ole">
            <p:oleObj spid="_x0000_s659460" name="Equation" r:id="rId6" imgW="736560" imgH="457200" progId="Equation.DSMT4">
              <p:embed/>
            </p:oleObj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697827" y="1797050"/>
          <a:ext cx="16327438" cy="1879600"/>
        </p:xfrm>
        <a:graphic>
          <a:graphicData uri="http://schemas.openxmlformats.org/presentationml/2006/ole">
            <p:oleObj spid="_x0000_s659461" name="Equation" r:id="rId7" imgW="43178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 Dendrite as a cable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0972800" y="3057902"/>
          <a:ext cx="10466337" cy="1658477"/>
        </p:xfrm>
        <a:graphic>
          <a:graphicData uri="http://schemas.openxmlformats.org/presentationml/2006/ole">
            <p:oleObj spid="_x0000_s660482" name="Equation" r:id="rId4" imgW="3136680" imgH="444240" progId="Equation.DSMT4">
              <p:embed/>
            </p:oleObj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11256130" y="6341269"/>
          <a:ext cx="3643312" cy="1611312"/>
        </p:xfrm>
        <a:graphic>
          <a:graphicData uri="http://schemas.openxmlformats.org/presentationml/2006/ole">
            <p:oleObj spid="_x0000_s660483" name="Equation" r:id="rId5" imgW="1091880" imgH="431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845939" y="6637947"/>
            <a:ext cx="551304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 dendrite</a:t>
            </a:r>
            <a:endParaRPr lang="en-US" dirty="0"/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11352213" y="8167688"/>
          <a:ext cx="4702175" cy="1609725"/>
        </p:xfrm>
        <a:graphic>
          <a:graphicData uri="http://schemas.openxmlformats.org/presentationml/2006/ole">
            <p:oleObj spid="_x0000_s660484" name="Equation" r:id="rId6" imgW="1409400" imgH="4316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94415" y="8167688"/>
            <a:ext cx="494398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dendrite</a:t>
            </a:r>
            <a:endParaRPr lang="en-US" dirty="0"/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11476038" y="9993313"/>
          <a:ext cx="4533900" cy="1609725"/>
        </p:xfrm>
        <a:graphic>
          <a:graphicData uri="http://schemas.openxmlformats.org/presentationml/2006/ole">
            <p:oleObj spid="_x0000_s660485" name="Equation" r:id="rId7" imgW="1358640" imgH="4316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246815" y="10316125"/>
            <a:ext cx="177163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55409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Quiz 4.4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567" y="1556420"/>
            <a:ext cx="20381495" cy="88947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Scaling of parameters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 Suppose the ionic currents through the membrane are well approximated by a simple leak current. For a </a:t>
            </a:r>
            <a:r>
              <a:rPr lang="en-US" sz="4400" dirty="0" err="1" smtClean="0"/>
              <a:t>dendritic</a:t>
            </a:r>
            <a:r>
              <a:rPr lang="en-US" sz="4400" dirty="0" smtClean="0"/>
              <a:t> segment of size </a:t>
            </a:r>
            <a:r>
              <a:rPr lang="en-US" sz="4400" dirty="0" err="1" smtClean="0"/>
              <a:t>dx</a:t>
            </a:r>
            <a:r>
              <a:rPr lang="en-US" sz="4400" dirty="0" smtClean="0"/>
              <a:t>, the leak current is through the membrane characterized by a  membrane resistance R. If we change the size of the segment</a:t>
            </a:r>
          </a:p>
          <a:p>
            <a:r>
              <a:rPr lang="en-US" sz="4400" dirty="0" smtClean="0"/>
              <a:t>From </a:t>
            </a:r>
            <a:r>
              <a:rPr lang="en-US" sz="4400" dirty="0" err="1" smtClean="0"/>
              <a:t>dx</a:t>
            </a:r>
            <a:r>
              <a:rPr lang="en-US" sz="4400" dirty="0" smtClean="0"/>
              <a:t> to 2dx</a:t>
            </a:r>
          </a:p>
          <a:p>
            <a:r>
              <a:rPr lang="en-US" sz="4400" dirty="0" smtClean="0"/>
              <a:t>   [ ] the resistance R needs to be changed from R to 2R.</a:t>
            </a:r>
          </a:p>
          <a:p>
            <a:r>
              <a:rPr lang="en-US" sz="4400" dirty="0" smtClean="0"/>
              <a:t>   [ ] the resistance R needs to be changed from R to R/2.</a:t>
            </a:r>
          </a:p>
          <a:p>
            <a:r>
              <a:rPr lang="en-US" sz="4400" dirty="0" smtClean="0"/>
              <a:t>   [ ] R does not change.</a:t>
            </a:r>
          </a:p>
          <a:p>
            <a:r>
              <a:rPr lang="en-US" sz="4400" dirty="0" smtClean="0"/>
              <a:t>   [ ] the membrane conductance increases by a factor of 2.</a:t>
            </a:r>
          </a:p>
          <a:p>
            <a:r>
              <a:rPr lang="en-US" sz="4400" dirty="0" smtClean="0"/>
              <a:t>   </a:t>
            </a:r>
          </a:p>
          <a:p>
            <a:endParaRPr lang="en-US" sz="4400" dirty="0" smtClean="0"/>
          </a:p>
          <a:p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550315" y="659113"/>
            <a:ext cx="872226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Multiple answers possible!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0" y="1532357"/>
            <a:ext cx="21607463" cy="10619956"/>
          </a:xfrm>
          <a:prstGeom prst="rect">
            <a:avLst/>
          </a:prstGeom>
          <a:solidFill>
            <a:srgbClr val="FF66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" y="1"/>
            <a:ext cx="18118758" cy="25036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568145" y="1"/>
            <a:ext cx="7146217" cy="4799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-5230336" y="-2421110"/>
            <a:ext cx="32068135" cy="484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>
            <a:spAutoFit/>
          </a:bodyPr>
          <a:lstStyle/>
          <a:p>
            <a:pPr algn="ctr"/>
            <a:r>
              <a:rPr lang="en-US" dirty="0" err="1"/>
              <a:t>ndrites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 </a:t>
            </a:r>
            <a:r>
              <a:rPr lang="en-US" sz="4400" dirty="0"/>
              <a:t>  </a:t>
            </a:r>
            <a:r>
              <a:rPr lang="en-US" dirty="0"/>
              <a:t>    </a:t>
            </a:r>
            <a:r>
              <a:rPr lang="en-US" sz="4400" dirty="0"/>
              <a:t> </a:t>
            </a:r>
            <a:r>
              <a:rPr lang="en-US" dirty="0"/>
              <a:t>            </a:t>
            </a:r>
            <a:r>
              <a:rPr lang="en-US" sz="24500" dirty="0"/>
              <a:t> </a:t>
            </a:r>
            <a:r>
              <a:rPr lang="en-US" dirty="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0" name="Picture 3" descr="cajal-neur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1615" y="-3550051"/>
            <a:ext cx="13272084" cy="911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2" name="Rectangle 125"/>
          <p:cNvSpPr>
            <a:spLocks noChangeArrowheads="1"/>
          </p:cNvSpPr>
          <p:nvPr/>
        </p:nvSpPr>
        <p:spPr bwMode="auto">
          <a:xfrm>
            <a:off x="3913160" y="-3550051"/>
            <a:ext cx="13071910" cy="57020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3" name="Rectangle 127"/>
          <p:cNvSpPr>
            <a:spLocks noChangeArrowheads="1"/>
          </p:cNvSpPr>
          <p:nvPr/>
        </p:nvSpPr>
        <p:spPr bwMode="auto">
          <a:xfrm>
            <a:off x="16974878" y="3924186"/>
            <a:ext cx="2312482" cy="30806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4" name="Rectangle 128"/>
          <p:cNvSpPr>
            <a:spLocks noChangeArrowheads="1"/>
          </p:cNvSpPr>
          <p:nvPr/>
        </p:nvSpPr>
        <p:spPr bwMode="auto">
          <a:xfrm>
            <a:off x="14611563" y="1012694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6" name="Rectangle 130"/>
          <p:cNvSpPr>
            <a:spLocks noChangeArrowheads="1"/>
          </p:cNvSpPr>
          <p:nvPr/>
        </p:nvSpPr>
        <p:spPr bwMode="auto">
          <a:xfrm>
            <a:off x="9716123" y="3924186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2" name="TextBox 143"/>
          <p:cNvSpPr txBox="1">
            <a:spLocks noChangeArrowheads="1"/>
          </p:cNvSpPr>
          <p:nvPr/>
        </p:nvSpPr>
        <p:spPr bwMode="auto">
          <a:xfrm>
            <a:off x="14222673" y="1431646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soma</a:t>
            </a:r>
          </a:p>
        </p:txBody>
      </p:sp>
      <p:sp>
        <p:nvSpPr>
          <p:cNvPr id="46103" name="Rectangle 26"/>
          <p:cNvSpPr>
            <a:spLocks noChangeArrowheads="1"/>
          </p:cNvSpPr>
          <p:nvPr/>
        </p:nvSpPr>
        <p:spPr bwMode="auto">
          <a:xfrm>
            <a:off x="7521614" y="1865042"/>
            <a:ext cx="5645008" cy="321720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4" name="Rectangle 27"/>
          <p:cNvSpPr>
            <a:spLocks noChangeArrowheads="1"/>
          </p:cNvSpPr>
          <p:nvPr/>
        </p:nvSpPr>
        <p:spPr bwMode="auto">
          <a:xfrm>
            <a:off x="16674776" y="4163291"/>
            <a:ext cx="4663508" cy="13300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5" name="Rectangle 28"/>
          <p:cNvSpPr>
            <a:spLocks noChangeArrowheads="1"/>
          </p:cNvSpPr>
          <p:nvPr/>
        </p:nvSpPr>
        <p:spPr bwMode="auto">
          <a:xfrm>
            <a:off x="15654423" y="4416467"/>
            <a:ext cx="3789901" cy="88996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14173286" y="3607328"/>
            <a:ext cx="217738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176336" y="5478991"/>
            <a:ext cx="5178494" cy="5210030"/>
            <a:chOff x="703" y="2432"/>
            <a:chExt cx="1905" cy="188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38" y="2704"/>
              <a:ext cx="1566" cy="1180"/>
              <a:chOff x="3279" y="2400"/>
              <a:chExt cx="2001" cy="1440"/>
            </a:xfrm>
          </p:grpSpPr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9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20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1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2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3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75" name="Rectangle 24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5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81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29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30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3420" y="2799"/>
                <a:ext cx="261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68" name="Rectangle 34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35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36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38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39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4355" y="2759"/>
                <a:ext cx="687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b="1" i="1" dirty="0" err="1" smtClean="0"/>
                  <a:t>g</a:t>
                </a:r>
                <a:r>
                  <a:rPr lang="en-US" sz="4000" b="1" i="1" baseline="-25000" dirty="0" err="1" smtClean="0"/>
                  <a:t>ion</a:t>
                </a:r>
                <a:endParaRPr lang="en-US" sz="4000" b="1" i="1" dirty="0"/>
              </a:p>
            </p:txBody>
          </p:sp>
          <p:sp>
            <p:nvSpPr>
              <p:cNvPr id="53" name="Line 43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44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45"/>
              <p:cNvSpPr txBox="1">
                <a:spLocks noChangeArrowheads="1"/>
              </p:cNvSpPr>
              <p:nvPr/>
            </p:nvSpPr>
            <p:spPr bwMode="auto">
              <a:xfrm>
                <a:off x="4234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60" name="Rectangle 47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48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66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3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Line 59"/>
          <p:cNvSpPr>
            <a:spLocks noChangeShapeType="1"/>
          </p:cNvSpPr>
          <p:nvPr/>
        </p:nvSpPr>
        <p:spPr bwMode="auto">
          <a:xfrm flipH="1">
            <a:off x="11052808" y="3640302"/>
            <a:ext cx="3162804" cy="2502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60"/>
          <p:cNvSpPr>
            <a:spLocks noChangeShapeType="1"/>
          </p:cNvSpPr>
          <p:nvPr/>
        </p:nvSpPr>
        <p:spPr bwMode="auto">
          <a:xfrm>
            <a:off x="14356669" y="3724495"/>
            <a:ext cx="998161" cy="399739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Oval 61"/>
          <p:cNvSpPr>
            <a:spLocks noChangeArrowheads="1"/>
          </p:cNvSpPr>
          <p:nvPr/>
        </p:nvSpPr>
        <p:spPr bwMode="auto">
          <a:xfrm>
            <a:off x="14389187" y="3607329"/>
            <a:ext cx="206088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62"/>
          <p:cNvSpPr>
            <a:spLocks noChangeShapeType="1"/>
          </p:cNvSpPr>
          <p:nvPr/>
        </p:nvSpPr>
        <p:spPr bwMode="auto">
          <a:xfrm>
            <a:off x="14391024" y="3640302"/>
            <a:ext cx="1448131" cy="46489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Line 63"/>
          <p:cNvSpPr>
            <a:spLocks noChangeShapeType="1"/>
          </p:cNvSpPr>
          <p:nvPr/>
        </p:nvSpPr>
        <p:spPr bwMode="auto">
          <a:xfrm>
            <a:off x="14542983" y="3640301"/>
            <a:ext cx="4583696" cy="192669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15654424" y="5478991"/>
            <a:ext cx="5355188" cy="5210030"/>
            <a:chOff x="638" y="2432"/>
            <a:chExt cx="1970" cy="1888"/>
          </a:xfrm>
        </p:grpSpPr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638" y="2704"/>
              <a:ext cx="1766" cy="1180"/>
              <a:chOff x="3024" y="2400"/>
              <a:chExt cx="2256" cy="1440"/>
            </a:xfrm>
          </p:grpSpPr>
          <p:sp>
            <p:nvSpPr>
              <p:cNvPr id="91" name="Line 66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67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75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76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77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78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79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131" name="Rectangle 80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81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37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85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86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" name="Text Box 88"/>
              <p:cNvSpPr txBox="1">
                <a:spLocks noChangeArrowheads="1"/>
              </p:cNvSpPr>
              <p:nvPr/>
            </p:nvSpPr>
            <p:spPr bwMode="auto">
              <a:xfrm>
                <a:off x="3024" y="3024"/>
                <a:ext cx="8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400" b="1" i="1" dirty="0"/>
              </a:p>
            </p:txBody>
          </p:sp>
          <p:grpSp>
            <p:nvGrpSpPr>
              <p:cNvPr id="13" name="Group 89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124" name="Rectangle 90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91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92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94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95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Text Box 97"/>
              <p:cNvSpPr txBox="1">
                <a:spLocks noChangeArrowheads="1"/>
              </p:cNvSpPr>
              <p:nvPr/>
            </p:nvSpPr>
            <p:spPr bwMode="auto">
              <a:xfrm>
                <a:off x="4032" y="3199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  <p:sp>
            <p:nvSpPr>
              <p:cNvPr id="109" name="Line 99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100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01"/>
              <p:cNvSpPr txBox="1">
                <a:spLocks noChangeArrowheads="1"/>
              </p:cNvSpPr>
              <p:nvPr/>
            </p:nvSpPr>
            <p:spPr bwMode="auto">
              <a:xfrm>
                <a:off x="4235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14" name="Group 102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116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" name="Group 104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22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8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108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109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" name="Line 111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12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113"/>
              <p:cNvSpPr txBox="1">
                <a:spLocks noChangeArrowheads="1"/>
              </p:cNvSpPr>
              <p:nvPr/>
            </p:nvSpPr>
            <p:spPr bwMode="auto">
              <a:xfrm>
                <a:off x="4437" y="3205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</p:grpSp>
        <p:sp>
          <p:nvSpPr>
            <p:cNvPr id="90" name="Oval 114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15"/>
          <p:cNvGrpSpPr>
            <a:grpSpLocks/>
          </p:cNvGrpSpPr>
          <p:nvPr/>
        </p:nvGrpSpPr>
        <p:grpSpPr bwMode="auto">
          <a:xfrm>
            <a:off x="11395947" y="5957101"/>
            <a:ext cx="10767461" cy="375299"/>
            <a:chOff x="915" y="2614"/>
            <a:chExt cx="3961" cy="136"/>
          </a:xfrm>
        </p:grpSpPr>
        <p:sp>
          <p:nvSpPr>
            <p:cNvPr id="140" name="Line 116"/>
            <p:cNvSpPr>
              <a:spLocks noChangeShapeType="1"/>
            </p:cNvSpPr>
            <p:nvPr/>
          </p:nvSpPr>
          <p:spPr bwMode="auto">
            <a:xfrm>
              <a:off x="915" y="2704"/>
              <a:ext cx="2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17"/>
            <p:cNvSpPr>
              <a:spLocks noChangeShapeType="1"/>
            </p:cNvSpPr>
            <p:nvPr/>
          </p:nvSpPr>
          <p:spPr bwMode="auto">
            <a:xfrm>
              <a:off x="3651" y="270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118"/>
            <p:cNvSpPr>
              <a:spLocks noChangeArrowheads="1"/>
            </p:cNvSpPr>
            <p:nvPr/>
          </p:nvSpPr>
          <p:spPr bwMode="auto">
            <a:xfrm>
              <a:off x="1416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19"/>
            <p:cNvSpPr>
              <a:spLocks noChangeShapeType="1"/>
            </p:cNvSpPr>
            <p:nvPr/>
          </p:nvSpPr>
          <p:spPr bwMode="auto">
            <a:xfrm>
              <a:off x="3198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" name="Text Box 32"/>
          <p:cNvSpPr txBox="1">
            <a:spLocks noChangeArrowheads="1"/>
          </p:cNvSpPr>
          <p:nvPr/>
        </p:nvSpPr>
        <p:spPr bwMode="auto">
          <a:xfrm>
            <a:off x="16430110" y="7131847"/>
            <a:ext cx="55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i="1" dirty="0"/>
              <a:t>C</a:t>
            </a:r>
          </a:p>
        </p:txBody>
      </p:sp>
      <p:sp>
        <p:nvSpPr>
          <p:cNvPr id="148" name="TextBox 47"/>
          <p:cNvSpPr txBox="1">
            <a:spLocks noChangeArrowheads="1"/>
          </p:cNvSpPr>
          <p:nvPr/>
        </p:nvSpPr>
        <p:spPr bwMode="auto">
          <a:xfrm>
            <a:off x="16985070" y="1815410"/>
            <a:ext cx="11002837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Dendrite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9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4.2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Cable equation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544206" y="5082249"/>
            <a:ext cx="791139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i="1" dirty="0" smtClean="0"/>
              <a:t>R</a:t>
            </a:r>
            <a:r>
              <a:rPr lang="en-US" sz="3600" i="1" dirty="0" smtClean="0"/>
              <a:t>L</a:t>
            </a:r>
            <a:endParaRPr lang="en-US" i="1" dirty="0"/>
          </a:p>
        </p:txBody>
      </p:sp>
      <p:sp>
        <p:nvSpPr>
          <p:cNvPr id="152" name="Rectangle 118"/>
          <p:cNvSpPr>
            <a:spLocks noChangeArrowheads="1"/>
          </p:cNvSpPr>
          <p:nvPr/>
        </p:nvSpPr>
        <p:spPr bwMode="auto">
          <a:xfrm>
            <a:off x="18397158" y="5989186"/>
            <a:ext cx="1234140" cy="375299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 Cable equation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0972800" y="3057902"/>
          <a:ext cx="10466337" cy="1658477"/>
        </p:xfrm>
        <a:graphic>
          <a:graphicData uri="http://schemas.openxmlformats.org/presentationml/2006/ole">
            <p:oleObj spid="_x0000_s661506" name="Equation" r:id="rId4" imgW="3136680" imgH="444240" progId="Equation.DSMT4">
              <p:embed/>
            </p:oleObj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11256130" y="5523127"/>
          <a:ext cx="3643312" cy="1611312"/>
        </p:xfrm>
        <a:graphic>
          <a:graphicData uri="http://schemas.openxmlformats.org/presentationml/2006/ole">
            <p:oleObj spid="_x0000_s661507" name="Equation" r:id="rId5" imgW="1091880" imgH="431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845939" y="5819805"/>
            <a:ext cx="551304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 dendrite</a:t>
            </a:r>
            <a:endParaRPr lang="en-US" dirty="0"/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11352213" y="8167688"/>
          <a:ext cx="4702175" cy="1609725"/>
        </p:xfrm>
        <a:graphic>
          <a:graphicData uri="http://schemas.openxmlformats.org/presentationml/2006/ole">
            <p:oleObj spid="_x0000_s661508" name="Equation" r:id="rId6" imgW="1409400" imgH="4316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94415" y="8167688"/>
            <a:ext cx="494398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dendrite</a:t>
            </a:r>
            <a:endParaRPr lang="en-US" dirty="0"/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11476038" y="9993313"/>
          <a:ext cx="4533900" cy="1609725"/>
        </p:xfrm>
        <a:graphic>
          <a:graphicData uri="http://schemas.openxmlformats.org/presentationml/2006/ole">
            <p:oleObj spid="_x0000_s661509" name="Equation" r:id="rId7" imgW="1358640" imgH="4316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246815" y="10316125"/>
            <a:ext cx="177163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972800" y="5523127"/>
            <a:ext cx="10386187" cy="18264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 Cable equation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0972800" y="3057902"/>
          <a:ext cx="10466337" cy="1658477"/>
        </p:xfrm>
        <a:graphic>
          <a:graphicData uri="http://schemas.openxmlformats.org/presentationml/2006/ole">
            <p:oleObj spid="_x0000_s662530" name="Equation" r:id="rId4" imgW="3136680" imgH="444240" progId="Equation.DSMT4">
              <p:embed/>
            </p:oleObj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11256130" y="5523127"/>
          <a:ext cx="3643312" cy="1611312"/>
        </p:xfrm>
        <a:graphic>
          <a:graphicData uri="http://schemas.openxmlformats.org/presentationml/2006/ole">
            <p:oleObj spid="_x0000_s662531" name="Equation" r:id="rId5" imgW="1091880" imgH="431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845939" y="5819805"/>
            <a:ext cx="551304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 dendrite</a:t>
            </a:r>
            <a:endParaRPr lang="en-US" dirty="0"/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11352213" y="8167688"/>
          <a:ext cx="4702175" cy="1609725"/>
        </p:xfrm>
        <a:graphic>
          <a:graphicData uri="http://schemas.openxmlformats.org/presentationml/2006/ole">
            <p:oleObj spid="_x0000_s662532" name="Equation" r:id="rId6" imgW="1409400" imgH="4316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94415" y="8167688"/>
            <a:ext cx="494398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dendrite</a:t>
            </a:r>
            <a:endParaRPr lang="en-US" dirty="0"/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11476038" y="9993313"/>
          <a:ext cx="4533900" cy="1609725"/>
        </p:xfrm>
        <a:graphic>
          <a:graphicData uri="http://schemas.openxmlformats.org/presentationml/2006/ole">
            <p:oleObj spid="_x0000_s662533" name="Equation" r:id="rId7" imgW="1358640" imgH="4316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246815" y="10316125"/>
            <a:ext cx="177163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972800" y="5523127"/>
            <a:ext cx="10386187" cy="18264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38845" y="1993757"/>
            <a:ext cx="7911140" cy="96949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Mathematical derivation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 Neurons and Synapses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32" name="Picture 3" descr="cajal1-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6287" y="4843897"/>
            <a:ext cx="6679518" cy="599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8" descr="cajal-neur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10218" y="3366678"/>
            <a:ext cx="6368716" cy="6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109325" y="4728240"/>
            <a:ext cx="4246729" cy="2515994"/>
            <a:chOff x="4992" y="2352"/>
            <a:chExt cx="1543" cy="1050"/>
          </a:xfrm>
        </p:grpSpPr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4992" y="235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5692" y="2798"/>
              <a:ext cx="843" cy="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</a:rPr>
                <a:t>action </a:t>
              </a:r>
            </a:p>
            <a:p>
              <a:r>
                <a:rPr lang="en-US" sz="4400" dirty="0">
                  <a:solidFill>
                    <a:srgbClr val="00B050"/>
                  </a:solidFill>
                </a:rPr>
                <a:t>potential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495805" y="9419441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Ramon y </a:t>
            </a:r>
            <a:r>
              <a:rPr lang="en-US" sz="4000" i="1" dirty="0" err="1" smtClean="0"/>
              <a:t>Cajal</a:t>
            </a:r>
            <a:endParaRPr lang="en-US" sz="4000" i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42"/>
          <p:cNvGrpSpPr/>
          <p:nvPr/>
        </p:nvGrpSpPr>
        <p:grpSpPr>
          <a:xfrm flipH="1" flipV="1">
            <a:off x="6208295" y="3899784"/>
            <a:ext cx="5444134" cy="4956126"/>
            <a:chOff x="9495806" y="4985067"/>
            <a:chExt cx="3746030" cy="5808928"/>
          </a:xfrm>
        </p:grpSpPr>
        <p:sp>
          <p:nvSpPr>
            <p:cNvPr id="17" name="Oval 16"/>
            <p:cNvSpPr/>
            <p:nvPr/>
          </p:nvSpPr>
          <p:spPr>
            <a:xfrm>
              <a:off x="12937036" y="5975667"/>
              <a:ext cx="304800" cy="149211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</p:cNvCxnSpPr>
            <p:nvPr/>
          </p:nvCxnSpPr>
          <p:spPr>
            <a:xfrm flipH="1" flipV="1">
              <a:off x="9495806" y="4985067"/>
              <a:ext cx="3593630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7" idx="3"/>
            </p:cNvCxnSpPr>
            <p:nvPr/>
          </p:nvCxnSpPr>
          <p:spPr>
            <a:xfrm flipH="1">
              <a:off x="9495806" y="7249263"/>
              <a:ext cx="3485867" cy="35447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14750716" y="5418341"/>
            <a:ext cx="5293895" cy="4001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3718088" y="8256308"/>
            <a:ext cx="4339390" cy="10053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78554" y="2053125"/>
            <a:ext cx="543450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happens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in a dendrite?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66191" y="4495011"/>
            <a:ext cx="53527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550FE"/>
                </a:solidFill>
              </a:rPr>
              <a:t>What happens </a:t>
            </a:r>
          </a:p>
          <a:p>
            <a:r>
              <a:rPr lang="en-US" dirty="0" smtClean="0">
                <a:solidFill>
                  <a:srgbClr val="3550FE"/>
                </a:solidFill>
              </a:rPr>
              <a:t>  at a synapse?</a:t>
            </a:r>
            <a:endParaRPr lang="en-US" dirty="0">
              <a:solidFill>
                <a:srgbClr val="3550FE"/>
              </a:solidFill>
            </a:endParaRPr>
          </a:p>
        </p:txBody>
      </p:sp>
      <p:grpSp>
        <p:nvGrpSpPr>
          <p:cNvPr id="5" name="Group 64"/>
          <p:cNvGrpSpPr/>
          <p:nvPr/>
        </p:nvGrpSpPr>
        <p:grpSpPr>
          <a:xfrm flipH="1">
            <a:off x="13814340" y="4762159"/>
            <a:ext cx="4919036" cy="2482075"/>
            <a:chOff x="-2651292" y="1412776"/>
            <a:chExt cx="4919036" cy="2482075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V="1">
              <a:off x="-1050071" y="1484784"/>
              <a:ext cx="3245807" cy="19035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-2651292" y="3433186"/>
              <a:ext cx="11592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synapse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195736" y="1412776"/>
              <a:ext cx="72008" cy="144016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13932568" y="2550695"/>
            <a:ext cx="2430379" cy="2310064"/>
          </a:xfrm>
          <a:custGeom>
            <a:avLst/>
            <a:gdLst>
              <a:gd name="connsiteX0" fmla="*/ 2430379 w 2430379"/>
              <a:gd name="connsiteY0" fmla="*/ 0 h 2310064"/>
              <a:gd name="connsiteX1" fmla="*/ 1973179 w 2430379"/>
              <a:gd name="connsiteY1" fmla="*/ 1925053 h 2310064"/>
              <a:gd name="connsiteX2" fmla="*/ 0 w 2430379"/>
              <a:gd name="connsiteY2" fmla="*/ 2310063 h 231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0379" h="2310064">
                <a:moveTo>
                  <a:pt x="2430379" y="0"/>
                </a:moveTo>
                <a:cubicBezTo>
                  <a:pt x="2404310" y="770021"/>
                  <a:pt x="2378242" y="1540043"/>
                  <a:pt x="1973179" y="1925053"/>
                </a:cubicBezTo>
                <a:cubicBezTo>
                  <a:pt x="1568116" y="2310064"/>
                  <a:pt x="784058" y="2310063"/>
                  <a:pt x="0" y="2310063"/>
                </a:cubicBezTo>
              </a:path>
            </a:pathLst>
          </a:custGeom>
          <a:ln>
            <a:solidFill>
              <a:srgbClr val="3550F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 Derivation for passive cable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506463" y="1399425"/>
          <a:ext cx="10466337" cy="1658477"/>
        </p:xfrm>
        <a:graphic>
          <a:graphicData uri="http://schemas.openxmlformats.org/presentationml/2006/ole">
            <p:oleObj spid="_x0000_s663554" name="Equation" r:id="rId4" imgW="3136680" imgH="444240" progId="Equation.DSMT4">
              <p:embed/>
            </p:oleObj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10935540" y="3057902"/>
          <a:ext cx="3643312" cy="1611312"/>
        </p:xfrm>
        <a:graphic>
          <a:graphicData uri="http://schemas.openxmlformats.org/presentationml/2006/ole">
            <p:oleObj spid="_x0000_s663555" name="Equation" r:id="rId5" imgW="1091880" imgH="431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525349" y="3354580"/>
            <a:ext cx="551304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 dendrite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652210" y="3057902"/>
            <a:ext cx="10386187" cy="18264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6910883" y="5253706"/>
          <a:ext cx="2784475" cy="1933575"/>
        </p:xfrm>
        <a:graphic>
          <a:graphicData uri="http://schemas.openxmlformats.org/presentationml/2006/ole">
            <p:oleObj spid="_x0000_s663556" name="Equation" r:id="rId6" imgW="736560" imgH="45720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6910883" y="9469689"/>
          <a:ext cx="3262312" cy="1658937"/>
        </p:xfrm>
        <a:graphic>
          <a:graphicData uri="http://schemas.openxmlformats.org/presentationml/2006/ole">
            <p:oleObj spid="_x0000_s663557" name="Equation" r:id="rId7" imgW="977760" imgH="444240" progId="Equation.DSMT4">
              <p:embed/>
            </p:oleObj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1317625" y="9844088"/>
          <a:ext cx="8770938" cy="1563687"/>
        </p:xfrm>
        <a:graphic>
          <a:graphicData uri="http://schemas.openxmlformats.org/presentationml/2006/ole">
            <p:oleObj spid="_x0000_s663558" name="Equation" r:id="rId8" imgW="2628720" imgH="4190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6883" y="7187281"/>
            <a:ext cx="502413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exercise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" y="1"/>
            <a:ext cx="18118758" cy="25036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4461247" y="1"/>
            <a:ext cx="7146217" cy="4799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-5230336" y="-2421110"/>
            <a:ext cx="32068135" cy="484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>
            <a:spAutoFit/>
          </a:bodyPr>
          <a:lstStyle/>
          <a:p>
            <a:pPr algn="ctr"/>
            <a:r>
              <a:rPr lang="en-US" dirty="0" err="1"/>
              <a:t>ndrites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 </a:t>
            </a:r>
            <a:r>
              <a:rPr lang="en-US" sz="4400" dirty="0"/>
              <a:t>  </a:t>
            </a:r>
            <a:r>
              <a:rPr lang="en-US" dirty="0"/>
              <a:t>    </a:t>
            </a:r>
            <a:r>
              <a:rPr lang="en-US" sz="4400" dirty="0"/>
              <a:t> </a:t>
            </a:r>
            <a:r>
              <a:rPr lang="en-US" dirty="0"/>
              <a:t>            </a:t>
            </a:r>
            <a:r>
              <a:rPr lang="en-US" sz="24500" dirty="0"/>
              <a:t> </a:t>
            </a:r>
            <a:r>
              <a:rPr lang="en-US" dirty="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5" descr="\begin{minipage}{0.45\textwidth}&#10;{\bf A}&#10;\par\centerline{\includegraphics[width...&#10;...rline{\includegraphics[width=\textwidth]{voltage_traces_t.ps.gz}} \end{minipage}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391368" y="5437599"/>
            <a:ext cx="19162204" cy="510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0" name="Picture 3" descr="cajal-neur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14717" y="-3550051"/>
            <a:ext cx="13272084" cy="911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1" name="Text Box 5"/>
          <p:cNvSpPr txBox="1">
            <a:spLocks noChangeArrowheads="1"/>
          </p:cNvSpPr>
          <p:nvPr/>
        </p:nvSpPr>
        <p:spPr bwMode="auto">
          <a:xfrm>
            <a:off x="442654" y="9421004"/>
            <a:ext cx="10482019" cy="87190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fr-CH" sz="4400" b="1" dirty="0" err="1"/>
              <a:t>Stimulate</a:t>
            </a:r>
            <a:r>
              <a:rPr lang="fr-CH" sz="4400" b="1" dirty="0"/>
              <a:t> dendrite, </a:t>
            </a:r>
            <a:r>
              <a:rPr lang="fr-CH" sz="4400" b="1" dirty="0" err="1" smtClean="0"/>
              <a:t>measure</a:t>
            </a:r>
            <a:r>
              <a:rPr lang="fr-CH" sz="4400" b="1" dirty="0" smtClean="0"/>
              <a:t> </a:t>
            </a:r>
            <a:r>
              <a:rPr lang="fr-CH" sz="4400" b="1" dirty="0" err="1"/>
              <a:t>at</a:t>
            </a:r>
            <a:r>
              <a:rPr lang="fr-CH" sz="4400" b="1" dirty="0"/>
              <a:t> soma</a:t>
            </a:r>
          </a:p>
        </p:txBody>
      </p:sp>
      <p:sp>
        <p:nvSpPr>
          <p:cNvPr id="46092" name="Rectangle 125"/>
          <p:cNvSpPr>
            <a:spLocks noChangeArrowheads="1"/>
          </p:cNvSpPr>
          <p:nvPr/>
        </p:nvSpPr>
        <p:spPr bwMode="auto">
          <a:xfrm>
            <a:off x="2806262" y="-3550051"/>
            <a:ext cx="10698403" cy="57020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3" name="Rectangle 127"/>
          <p:cNvSpPr>
            <a:spLocks noChangeArrowheads="1"/>
          </p:cNvSpPr>
          <p:nvPr/>
        </p:nvSpPr>
        <p:spPr bwMode="auto">
          <a:xfrm>
            <a:off x="15867981" y="3924186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4" name="Rectangle 128"/>
          <p:cNvSpPr>
            <a:spLocks noChangeArrowheads="1"/>
          </p:cNvSpPr>
          <p:nvPr/>
        </p:nvSpPr>
        <p:spPr bwMode="auto">
          <a:xfrm>
            <a:off x="13504665" y="1012694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6" name="Rectangle 130"/>
          <p:cNvSpPr>
            <a:spLocks noChangeArrowheads="1"/>
          </p:cNvSpPr>
          <p:nvPr/>
        </p:nvSpPr>
        <p:spPr bwMode="auto">
          <a:xfrm>
            <a:off x="8609225" y="3924186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14011091" y="3797599"/>
            <a:ext cx="866548" cy="2168851"/>
            <a:chOff x="571472" y="1714488"/>
            <a:chExt cx="366714" cy="1223970"/>
          </a:xfrm>
        </p:grpSpPr>
        <p:cxnSp>
          <p:nvCxnSpPr>
            <p:cNvPr id="46109" name="Straight Connector 132"/>
            <p:cNvCxnSpPr>
              <a:cxnSpLocks noChangeShapeType="1"/>
            </p:cNvCxnSpPr>
            <p:nvPr/>
          </p:nvCxnSpPr>
          <p:spPr bwMode="auto">
            <a:xfrm rot="16200000" flipH="1">
              <a:off x="142844" y="2143116"/>
              <a:ext cx="1071570" cy="214314"/>
            </a:xfrm>
            <a:prstGeom prst="line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/>
            </a:ln>
          </p:spPr>
        </p:cxnSp>
        <p:cxnSp>
          <p:nvCxnSpPr>
            <p:cNvPr id="46110" name="Straight Connector 133"/>
            <p:cNvCxnSpPr>
              <a:cxnSpLocks noChangeShapeType="1"/>
            </p:cNvCxnSpPr>
            <p:nvPr/>
          </p:nvCxnSpPr>
          <p:spPr bwMode="auto">
            <a:xfrm rot="16200000" flipH="1">
              <a:off x="142844" y="2143116"/>
              <a:ext cx="1223970" cy="366714"/>
            </a:xfrm>
            <a:prstGeom prst="line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/>
            </a:ln>
          </p:spPr>
        </p:cxnSp>
      </p:grpSp>
      <p:grpSp>
        <p:nvGrpSpPr>
          <p:cNvPr id="3" name="Group 136"/>
          <p:cNvGrpSpPr>
            <a:grpSpLocks/>
          </p:cNvGrpSpPr>
          <p:nvPr/>
        </p:nvGrpSpPr>
        <p:grpSpPr bwMode="auto">
          <a:xfrm>
            <a:off x="12469308" y="3797599"/>
            <a:ext cx="866550" cy="2168851"/>
            <a:chOff x="571472" y="1714488"/>
            <a:chExt cx="366714" cy="1223970"/>
          </a:xfrm>
        </p:grpSpPr>
        <p:cxnSp>
          <p:nvCxnSpPr>
            <p:cNvPr id="46107" name="Straight Connector 137"/>
            <p:cNvCxnSpPr>
              <a:cxnSpLocks noChangeShapeType="1"/>
            </p:cNvCxnSpPr>
            <p:nvPr/>
          </p:nvCxnSpPr>
          <p:spPr bwMode="auto">
            <a:xfrm rot="16200000" flipH="1">
              <a:off x="142844" y="2143116"/>
              <a:ext cx="1071570" cy="21431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6108" name="Straight Connector 138"/>
            <p:cNvCxnSpPr>
              <a:cxnSpLocks noChangeShapeType="1"/>
            </p:cNvCxnSpPr>
            <p:nvPr/>
          </p:nvCxnSpPr>
          <p:spPr bwMode="auto">
            <a:xfrm rot="16200000" flipH="1">
              <a:off x="142844" y="2143116"/>
              <a:ext cx="1223970" cy="36671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6099" name="Oval 139"/>
          <p:cNvSpPr>
            <a:spLocks noChangeArrowheads="1"/>
          </p:cNvSpPr>
          <p:nvPr/>
        </p:nvSpPr>
        <p:spPr bwMode="auto">
          <a:xfrm>
            <a:off x="12323008" y="1898801"/>
            <a:ext cx="337617" cy="63293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46100" name="Straight Connector 141"/>
          <p:cNvCxnSpPr>
            <a:cxnSpLocks noChangeShapeType="1"/>
            <a:stCxn id="46099" idx="0"/>
          </p:cNvCxnSpPr>
          <p:nvPr/>
        </p:nvCxnSpPr>
        <p:spPr bwMode="auto">
          <a:xfrm rot="5400000" flipH="1" flipV="1">
            <a:off x="15614769" y="-1224154"/>
            <a:ext cx="0" cy="624590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01" name="Straight Connector 142"/>
          <p:cNvCxnSpPr>
            <a:cxnSpLocks noChangeShapeType="1"/>
          </p:cNvCxnSpPr>
          <p:nvPr/>
        </p:nvCxnSpPr>
        <p:spPr bwMode="auto">
          <a:xfrm rot="5400000" flipH="1" flipV="1">
            <a:off x="15614769" y="-591222"/>
            <a:ext cx="0" cy="624590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102" name="TextBox 143"/>
          <p:cNvSpPr txBox="1">
            <a:spLocks noChangeArrowheads="1"/>
          </p:cNvSpPr>
          <p:nvPr/>
        </p:nvSpPr>
        <p:spPr bwMode="auto">
          <a:xfrm>
            <a:off x="11886464" y="1080017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soma</a:t>
            </a:r>
          </a:p>
        </p:txBody>
      </p:sp>
      <p:sp>
        <p:nvSpPr>
          <p:cNvPr id="46103" name="Rectangle 26"/>
          <p:cNvSpPr>
            <a:spLocks noChangeArrowheads="1"/>
          </p:cNvSpPr>
          <p:nvPr/>
        </p:nvSpPr>
        <p:spPr bwMode="auto">
          <a:xfrm>
            <a:off x="6718573" y="1865043"/>
            <a:ext cx="1703088" cy="14037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4" name="Rectangle 27"/>
          <p:cNvSpPr>
            <a:spLocks noChangeArrowheads="1"/>
          </p:cNvSpPr>
          <p:nvPr/>
        </p:nvSpPr>
        <p:spPr bwMode="auto">
          <a:xfrm>
            <a:off x="15567878" y="4163292"/>
            <a:ext cx="2723441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5" name="Rectangle 28"/>
          <p:cNvSpPr>
            <a:spLocks noChangeArrowheads="1"/>
          </p:cNvSpPr>
          <p:nvPr/>
        </p:nvSpPr>
        <p:spPr bwMode="auto">
          <a:xfrm>
            <a:off x="14547526" y="4416467"/>
            <a:ext cx="2213264" cy="5119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pic>
        <p:nvPicPr>
          <p:cNvPr id="30" name="Picture 5" descr="\begin{minipage}{0.45\textwidth}&#10;{\bf A}&#10;\par\centerline{\includegraphics[width...&#10;...rline{\includegraphics[width=\textwidth]{voltage_traces_t.ps.gz}} \end{minipage}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8103474" y="4315344"/>
            <a:ext cx="16047410" cy="510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4.2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dendritic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stimulation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6241456" y="1964405"/>
            <a:ext cx="5645008" cy="321720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697827" y="2599605"/>
          <a:ext cx="8770938" cy="1563687"/>
        </p:xfrm>
        <a:graphic>
          <a:graphicData uri="http://schemas.openxmlformats.org/presentationml/2006/ole">
            <p:oleObj spid="_x0000_s664578" name="Equation" r:id="rId9" imgW="2628720" imgH="419040" progId="Equation.DSMT4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0" y="1630109"/>
            <a:ext cx="1014893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 dendrite/passive cable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" y="1"/>
            <a:ext cx="18118758" cy="25036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4461247" y="1"/>
            <a:ext cx="7146217" cy="4799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-5230336" y="-2421110"/>
            <a:ext cx="32068135" cy="484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>
            <a:spAutoFit/>
          </a:bodyPr>
          <a:lstStyle/>
          <a:p>
            <a:pPr algn="ctr"/>
            <a:r>
              <a:rPr lang="en-US" dirty="0" err="1"/>
              <a:t>ndrites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 </a:t>
            </a:r>
            <a:r>
              <a:rPr lang="en-US" sz="4400" dirty="0"/>
              <a:t>  </a:t>
            </a:r>
            <a:r>
              <a:rPr lang="en-US" dirty="0"/>
              <a:t>    </a:t>
            </a:r>
            <a:r>
              <a:rPr lang="en-US" sz="4400" dirty="0"/>
              <a:t> </a:t>
            </a:r>
            <a:r>
              <a:rPr lang="en-US" dirty="0"/>
              <a:t>            </a:t>
            </a:r>
            <a:r>
              <a:rPr lang="en-US" sz="24500" dirty="0"/>
              <a:t> </a:t>
            </a:r>
            <a:r>
              <a:rPr lang="en-US" dirty="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9" name="Picture 5" descr="\begin{minipage}{0.45\textwidth}&#10;{\bf A}&#10;\par\centerline{\includegraphics[width...&#10;...rline{\includegraphics[width=\textwidth]{voltage_traces_t.ps.gz}} \end{minipage}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391368" y="5437599"/>
            <a:ext cx="19162204" cy="510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0" name="Picture 3" descr="cajal-neur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4717" y="-3550051"/>
            <a:ext cx="13272084" cy="911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2" name="Rectangle 125"/>
          <p:cNvSpPr>
            <a:spLocks noChangeArrowheads="1"/>
          </p:cNvSpPr>
          <p:nvPr/>
        </p:nvSpPr>
        <p:spPr bwMode="auto">
          <a:xfrm>
            <a:off x="2806262" y="-3550051"/>
            <a:ext cx="10698403" cy="57020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3" name="Rectangle 127"/>
          <p:cNvSpPr>
            <a:spLocks noChangeArrowheads="1"/>
          </p:cNvSpPr>
          <p:nvPr/>
        </p:nvSpPr>
        <p:spPr bwMode="auto">
          <a:xfrm>
            <a:off x="15867981" y="3924186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4" name="Rectangle 128"/>
          <p:cNvSpPr>
            <a:spLocks noChangeArrowheads="1"/>
          </p:cNvSpPr>
          <p:nvPr/>
        </p:nvSpPr>
        <p:spPr bwMode="auto">
          <a:xfrm>
            <a:off x="13504665" y="1012694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14011091" y="3797599"/>
            <a:ext cx="866548" cy="2168851"/>
            <a:chOff x="571472" y="1714488"/>
            <a:chExt cx="366714" cy="1223970"/>
          </a:xfrm>
        </p:grpSpPr>
        <p:cxnSp>
          <p:nvCxnSpPr>
            <p:cNvPr id="46109" name="Straight Connector 132"/>
            <p:cNvCxnSpPr>
              <a:cxnSpLocks noChangeShapeType="1"/>
            </p:cNvCxnSpPr>
            <p:nvPr/>
          </p:nvCxnSpPr>
          <p:spPr bwMode="auto">
            <a:xfrm rot="16200000" flipH="1">
              <a:off x="142844" y="2143116"/>
              <a:ext cx="1071570" cy="214314"/>
            </a:xfrm>
            <a:prstGeom prst="line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/>
            </a:ln>
          </p:spPr>
        </p:cxnSp>
        <p:cxnSp>
          <p:nvCxnSpPr>
            <p:cNvPr id="46110" name="Straight Connector 133"/>
            <p:cNvCxnSpPr>
              <a:cxnSpLocks noChangeShapeType="1"/>
            </p:cNvCxnSpPr>
            <p:nvPr/>
          </p:nvCxnSpPr>
          <p:spPr bwMode="auto">
            <a:xfrm rot="16200000" flipH="1">
              <a:off x="142844" y="2143116"/>
              <a:ext cx="1223970" cy="366714"/>
            </a:xfrm>
            <a:prstGeom prst="line">
              <a:avLst/>
            </a:prstGeom>
            <a:noFill/>
            <a:ln w="9525" algn="ctr">
              <a:solidFill>
                <a:srgbClr val="000099"/>
              </a:solidFill>
              <a:round/>
              <a:headEnd/>
              <a:tailEnd/>
            </a:ln>
          </p:spPr>
        </p:cxnSp>
      </p:grpSp>
      <p:grpSp>
        <p:nvGrpSpPr>
          <p:cNvPr id="3" name="Group 136"/>
          <p:cNvGrpSpPr>
            <a:grpSpLocks/>
          </p:cNvGrpSpPr>
          <p:nvPr/>
        </p:nvGrpSpPr>
        <p:grpSpPr bwMode="auto">
          <a:xfrm>
            <a:off x="12469308" y="3797599"/>
            <a:ext cx="866550" cy="2168851"/>
            <a:chOff x="571472" y="1714488"/>
            <a:chExt cx="366714" cy="1223970"/>
          </a:xfrm>
        </p:grpSpPr>
        <p:cxnSp>
          <p:nvCxnSpPr>
            <p:cNvPr id="46107" name="Straight Connector 137"/>
            <p:cNvCxnSpPr>
              <a:cxnSpLocks noChangeShapeType="1"/>
            </p:cNvCxnSpPr>
            <p:nvPr/>
          </p:nvCxnSpPr>
          <p:spPr bwMode="auto">
            <a:xfrm rot="16200000" flipH="1">
              <a:off x="142844" y="2143116"/>
              <a:ext cx="1071570" cy="21431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6108" name="Straight Connector 138"/>
            <p:cNvCxnSpPr>
              <a:cxnSpLocks noChangeShapeType="1"/>
            </p:cNvCxnSpPr>
            <p:nvPr/>
          </p:nvCxnSpPr>
          <p:spPr bwMode="auto">
            <a:xfrm rot="16200000" flipH="1">
              <a:off x="142844" y="2143116"/>
              <a:ext cx="1223970" cy="36671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6099" name="Oval 139"/>
          <p:cNvSpPr>
            <a:spLocks noChangeArrowheads="1"/>
          </p:cNvSpPr>
          <p:nvPr/>
        </p:nvSpPr>
        <p:spPr bwMode="auto">
          <a:xfrm>
            <a:off x="12323008" y="1898801"/>
            <a:ext cx="337617" cy="63293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46100" name="Straight Connector 141"/>
          <p:cNvCxnSpPr>
            <a:cxnSpLocks noChangeShapeType="1"/>
            <a:stCxn id="46099" idx="0"/>
          </p:cNvCxnSpPr>
          <p:nvPr/>
        </p:nvCxnSpPr>
        <p:spPr bwMode="auto">
          <a:xfrm rot="5400000" flipH="1" flipV="1">
            <a:off x="15614769" y="-1224154"/>
            <a:ext cx="0" cy="624590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01" name="Straight Connector 142"/>
          <p:cNvCxnSpPr>
            <a:cxnSpLocks noChangeShapeType="1"/>
          </p:cNvCxnSpPr>
          <p:nvPr/>
        </p:nvCxnSpPr>
        <p:spPr bwMode="auto">
          <a:xfrm rot="5400000" flipH="1" flipV="1">
            <a:off x="15614769" y="-591222"/>
            <a:ext cx="0" cy="624590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102" name="TextBox 143"/>
          <p:cNvSpPr txBox="1">
            <a:spLocks noChangeArrowheads="1"/>
          </p:cNvSpPr>
          <p:nvPr/>
        </p:nvSpPr>
        <p:spPr bwMode="auto">
          <a:xfrm>
            <a:off x="11886464" y="1080017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soma</a:t>
            </a:r>
          </a:p>
        </p:txBody>
      </p:sp>
      <p:sp>
        <p:nvSpPr>
          <p:cNvPr id="46104" name="Rectangle 27"/>
          <p:cNvSpPr>
            <a:spLocks noChangeArrowheads="1"/>
          </p:cNvSpPr>
          <p:nvPr/>
        </p:nvSpPr>
        <p:spPr bwMode="auto">
          <a:xfrm>
            <a:off x="15567878" y="4163292"/>
            <a:ext cx="2723441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5" name="Rectangle 28"/>
          <p:cNvSpPr>
            <a:spLocks noChangeArrowheads="1"/>
          </p:cNvSpPr>
          <p:nvPr/>
        </p:nvSpPr>
        <p:spPr bwMode="auto">
          <a:xfrm>
            <a:off x="14547526" y="4416467"/>
            <a:ext cx="2213264" cy="5119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4.2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dendritic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stimulation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6241456" y="1964405"/>
            <a:ext cx="5645008" cy="52304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7827" y="5437599"/>
            <a:ext cx="8940268" cy="264687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FF0000"/>
                </a:solidFill>
              </a:rPr>
              <a:t>The END</a:t>
            </a:r>
            <a:endParaRPr lang="en-US" sz="1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55409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Quiz 4.5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568" y="1556419"/>
            <a:ext cx="7122696" cy="889474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b="1" dirty="0" smtClean="0"/>
              <a:t>The space constant of a</a:t>
            </a:r>
          </a:p>
          <a:p>
            <a:r>
              <a:rPr lang="en-US" sz="4400" b="1" dirty="0" smtClean="0"/>
              <a:t> passive cable is</a:t>
            </a:r>
          </a:p>
          <a:p>
            <a:r>
              <a:rPr lang="en-US" sz="4400" dirty="0" smtClean="0"/>
              <a:t>  [ ]</a:t>
            </a:r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   [ ]</a:t>
            </a:r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   [ ] </a:t>
            </a:r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   [ ]</a:t>
            </a:r>
          </a:p>
          <a:p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200021" y="174365"/>
            <a:ext cx="872226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Multiple answers possible!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0" y="1532357"/>
            <a:ext cx="21607463" cy="10619956"/>
          </a:xfrm>
          <a:prstGeom prst="rect">
            <a:avLst/>
          </a:prstGeom>
          <a:solidFill>
            <a:srgbClr val="FF66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407778" y="2912145"/>
          <a:ext cx="1695450" cy="1611313"/>
        </p:xfrm>
        <a:graphic>
          <a:graphicData uri="http://schemas.openxmlformats.org/presentationml/2006/ole">
            <p:oleObj spid="_x0000_s665602" name="Equation" r:id="rId4" imgW="507960" imgH="431640" progId="Equation.DSMT4">
              <p:embed/>
            </p:oleObj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1407778" y="4558428"/>
          <a:ext cx="1695450" cy="1611313"/>
        </p:xfrm>
        <a:graphic>
          <a:graphicData uri="http://schemas.openxmlformats.org/presentationml/2006/ole">
            <p:oleObj spid="_x0000_s665603" name="Equation" r:id="rId5" imgW="507960" imgH="431640" progId="Equation.DSMT4">
              <p:embed/>
            </p:oleObj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1407778" y="6366467"/>
          <a:ext cx="2076450" cy="1800225"/>
        </p:xfrm>
        <a:graphic>
          <a:graphicData uri="http://schemas.openxmlformats.org/presentationml/2006/ole">
            <p:oleObj spid="_x0000_s665604" name="Equation" r:id="rId6" imgW="622080" imgH="482400" progId="Equation.DSMT4">
              <p:embed/>
            </p:oleObj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1407778" y="8413651"/>
          <a:ext cx="2076450" cy="1800225"/>
        </p:xfrm>
        <a:graphic>
          <a:graphicData uri="http://schemas.openxmlformats.org/presentationml/2006/ole">
            <p:oleObj spid="_x0000_s665605" name="Equation" r:id="rId7" imgW="622080" imgH="4824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08495" y="1532357"/>
            <a:ext cx="13750958" cy="624786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Dendritic</a:t>
            </a:r>
            <a:r>
              <a:rPr lang="en-US" sz="4000" b="1" dirty="0" smtClean="0"/>
              <a:t> current injection.</a:t>
            </a:r>
          </a:p>
          <a:p>
            <a:r>
              <a:rPr lang="en-US" sz="4000" dirty="0" smtClean="0"/>
              <a:t>If a short current pulse  is injected into the dendrite</a:t>
            </a:r>
          </a:p>
          <a:p>
            <a:r>
              <a:rPr lang="en-US" sz="4000" dirty="0" smtClean="0"/>
              <a:t> [ ] the voltage at the injection site is maximal immediately after the end of the injection</a:t>
            </a:r>
          </a:p>
          <a:p>
            <a:r>
              <a:rPr lang="en-US" sz="4000" dirty="0" smtClean="0"/>
              <a:t> [ ] the voltage at the </a:t>
            </a:r>
            <a:r>
              <a:rPr lang="en-US" sz="4000" dirty="0" err="1" smtClean="0"/>
              <a:t>dendritic</a:t>
            </a:r>
            <a:r>
              <a:rPr lang="en-US" sz="4000" dirty="0" smtClean="0"/>
              <a:t> injection site is maximal a few milliseconds after the end of the injection</a:t>
            </a:r>
          </a:p>
          <a:p>
            <a:r>
              <a:rPr lang="en-US" sz="4000" dirty="0" smtClean="0"/>
              <a:t> [ ] the voltage at the soma is maximal immediately after the end of the injection.</a:t>
            </a:r>
          </a:p>
          <a:p>
            <a:r>
              <a:rPr lang="en-US" sz="4000" dirty="0" smtClean="0"/>
              <a:t> [ ] the voltage at the soma is maximal a few milliseconds after the end of the injection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8496" y="8166692"/>
            <a:ext cx="13798968" cy="4047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It follows from the cable equation that</a:t>
            </a:r>
          </a:p>
          <a:p>
            <a:r>
              <a:rPr lang="en-US" sz="4000" dirty="0" smtClean="0"/>
              <a:t>[ ] the shape of an EPSP depends on the </a:t>
            </a:r>
            <a:r>
              <a:rPr lang="en-US" sz="4000" dirty="0" err="1" smtClean="0"/>
              <a:t>dendritic</a:t>
            </a:r>
            <a:r>
              <a:rPr lang="en-US" sz="4000" dirty="0" smtClean="0"/>
              <a:t> location of the synapse.</a:t>
            </a:r>
          </a:p>
          <a:p>
            <a:r>
              <a:rPr lang="en-US" sz="4000" dirty="0" smtClean="0"/>
              <a:t>[ ] the shape of an EPSP depends only on the synaptic time constant, but not on </a:t>
            </a:r>
            <a:r>
              <a:rPr lang="en-US" sz="4000" dirty="0" err="1" smtClean="0"/>
              <a:t>dendritic</a:t>
            </a:r>
            <a:r>
              <a:rPr lang="en-US" sz="4000" dirty="0" smtClean="0"/>
              <a:t> location. 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83219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Homework 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567" y="1027033"/>
            <a:ext cx="17145585" cy="109260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b="1" dirty="0" smtClean="0"/>
              <a:t>Consider </a:t>
            </a:r>
          </a:p>
          <a:p>
            <a:r>
              <a:rPr lang="en-US" sz="4400" b="1" dirty="0" smtClean="0"/>
              <a:t>                (*)</a:t>
            </a:r>
          </a:p>
          <a:p>
            <a:r>
              <a:rPr lang="en-US" sz="4400" dirty="0" smtClean="0"/>
              <a:t> </a:t>
            </a:r>
          </a:p>
          <a:p>
            <a:r>
              <a:rPr lang="en-US" sz="4400" dirty="0" smtClean="0"/>
              <a:t>                  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/>
              <a:t>i</a:t>
            </a:r>
            <a:r>
              <a:rPr lang="en-US" sz="4400" dirty="0" smtClean="0"/>
              <a:t>) Take the second derivative of (*) with respect to </a:t>
            </a:r>
            <a:r>
              <a:rPr lang="en-US" sz="4400" i="1" dirty="0" smtClean="0"/>
              <a:t>x</a:t>
            </a:r>
            <a:r>
              <a:rPr lang="en-US" sz="4400" dirty="0" smtClean="0"/>
              <a:t>. The result is</a:t>
            </a:r>
          </a:p>
          <a:p>
            <a:endParaRPr lang="en-US" sz="4400" dirty="0" smtClean="0"/>
          </a:p>
          <a:p>
            <a:r>
              <a:rPr lang="en-US" sz="4400" dirty="0" smtClean="0"/>
              <a:t>   </a:t>
            </a:r>
          </a:p>
          <a:p>
            <a:r>
              <a:rPr lang="en-US" sz="4400" dirty="0" smtClean="0"/>
              <a:t>(ii) Take the derivative  of (*) with respect to </a:t>
            </a:r>
            <a:r>
              <a:rPr lang="en-US" sz="4400" i="1" dirty="0" smtClean="0"/>
              <a:t>t.</a:t>
            </a:r>
            <a:r>
              <a:rPr lang="en-US" sz="4400" dirty="0" smtClean="0"/>
              <a:t> The result is</a:t>
            </a:r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 (iii) Therefore the equation is a solution to </a:t>
            </a:r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   </a:t>
            </a:r>
            <a:r>
              <a:rPr lang="en-US" sz="4400" dirty="0"/>
              <a:t> </a:t>
            </a:r>
            <a:r>
              <a:rPr lang="en-US" sz="4400" dirty="0" smtClean="0"/>
              <a:t> with </a:t>
            </a:r>
          </a:p>
          <a:p>
            <a:r>
              <a:rPr lang="en-US" sz="4400" dirty="0" smtClean="0"/>
              <a:t>(iv) The input current is [  ] </a:t>
            </a:r>
          </a:p>
          <a:p>
            <a:r>
              <a:rPr lang="en-US" sz="4400" dirty="0" smtClean="0"/>
              <a:t>                                      [  ]</a:t>
            </a: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-1" y="1027033"/>
            <a:ext cx="21559453" cy="11125280"/>
          </a:xfrm>
          <a:prstGeom prst="rect">
            <a:avLst/>
          </a:prstGeom>
          <a:solidFill>
            <a:srgbClr val="FF66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3551988" y="1372609"/>
          <a:ext cx="9240837" cy="1658937"/>
        </p:xfrm>
        <a:graphic>
          <a:graphicData uri="http://schemas.openxmlformats.org/presentationml/2006/ole">
            <p:oleObj spid="_x0000_s666626" name="Equation" r:id="rId4" imgW="2768400" imgH="444240" progId="Equation.DSMT4">
              <p:embed/>
            </p:oleObj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1765635" y="8288828"/>
          <a:ext cx="8770938" cy="1563688"/>
        </p:xfrm>
        <a:graphic>
          <a:graphicData uri="http://schemas.openxmlformats.org/presentationml/2006/ole">
            <p:oleObj spid="_x0000_s666627" name="Equation" r:id="rId5" imgW="2628720" imgH="419040" progId="Equation.DSMT4">
              <p:embed/>
            </p:oleObj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1765635" y="4319131"/>
          <a:ext cx="3941763" cy="1563687"/>
        </p:xfrm>
        <a:graphic>
          <a:graphicData uri="http://schemas.openxmlformats.org/presentationml/2006/ole">
            <p:oleObj spid="_x0000_s666628" name="Equation" r:id="rId6" imgW="1180800" imgH="419040" progId="Equation.DSMT4">
              <p:embed/>
            </p:oleObj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/>
        </p:nvGraphicFramePr>
        <p:xfrm>
          <a:off x="1765635" y="6395289"/>
          <a:ext cx="2922588" cy="1470025"/>
        </p:xfrm>
        <a:graphic>
          <a:graphicData uri="http://schemas.openxmlformats.org/presentationml/2006/ole">
            <p:oleObj spid="_x0000_s666629" name="Equation" r:id="rId7" imgW="876240" imgH="393480" progId="Equation.DSMT4">
              <p:embed/>
            </p:oleObj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/>
        </p:nvGraphicFramePr>
        <p:xfrm>
          <a:off x="3551988" y="2844052"/>
          <a:ext cx="4365625" cy="852488"/>
        </p:xfrm>
        <a:graphic>
          <a:graphicData uri="http://schemas.openxmlformats.org/presentationml/2006/ole">
            <p:oleObj spid="_x0000_s666630" name="Equation" r:id="rId8" imgW="1307880" imgH="228600" progId="Equation.DSMT4">
              <p:embed/>
            </p:oleObj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/>
        </p:nvGraphicFramePr>
        <p:xfrm>
          <a:off x="2495511" y="9756264"/>
          <a:ext cx="3856037" cy="852487"/>
        </p:xfrm>
        <a:graphic>
          <a:graphicData uri="http://schemas.openxmlformats.org/presentationml/2006/ole">
            <p:oleObj spid="_x0000_s666631" name="Equation" r:id="rId9" imgW="1155600" imgH="228600" progId="Equation.DSMT4">
              <p:embed/>
            </p:oleObj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7031874" y="10400552"/>
          <a:ext cx="4830762" cy="900112"/>
        </p:xfrm>
        <a:graphic>
          <a:graphicData uri="http://schemas.openxmlformats.org/presentationml/2006/ole">
            <p:oleObj spid="_x0000_s666632" name="Equation" r:id="rId10" imgW="1447560" imgH="241200" progId="Equation.DSMT4">
              <p:embed/>
            </p:oleObj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/>
        </p:nvGraphicFramePr>
        <p:xfrm>
          <a:off x="7116763" y="11042650"/>
          <a:ext cx="4660900" cy="949325"/>
        </p:xfrm>
        <a:graphic>
          <a:graphicData uri="http://schemas.openxmlformats.org/presentationml/2006/ole">
            <p:oleObj spid="_x0000_s666633" name="Equation" r:id="rId11" imgW="139680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83219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Homework 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3852860" y="2093496"/>
          <a:ext cx="8770938" cy="1563688"/>
        </p:xfrm>
        <a:graphic>
          <a:graphicData uri="http://schemas.openxmlformats.org/presentationml/2006/ole">
            <p:oleObj spid="_x0000_s667650" name="Equation" r:id="rId4" imgW="2628720" imgH="4190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6567" y="1027033"/>
            <a:ext cx="18119559" cy="957185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b="1" dirty="0" smtClean="0"/>
              <a:t>Consider the two equations </a:t>
            </a:r>
          </a:p>
          <a:p>
            <a:r>
              <a:rPr lang="en-US" sz="4400" b="1" dirty="0" smtClean="0"/>
              <a:t>               </a:t>
            </a:r>
            <a:endParaRPr lang="en-US" sz="4400" dirty="0" smtClean="0"/>
          </a:p>
          <a:p>
            <a:r>
              <a:rPr lang="en-US" sz="4400" dirty="0" smtClean="0"/>
              <a:t>           (1)</a:t>
            </a:r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           (2)</a:t>
            </a:r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The two equations are equivalent under the transform</a:t>
            </a:r>
          </a:p>
          <a:p>
            <a:r>
              <a:rPr lang="en-US" sz="4400" dirty="0" smtClean="0"/>
              <a:t> </a:t>
            </a:r>
          </a:p>
          <a:p>
            <a:endParaRPr lang="en-US" sz="4400" dirty="0" smtClean="0"/>
          </a:p>
          <a:p>
            <a:r>
              <a:rPr lang="en-US" sz="4400" dirty="0" smtClean="0"/>
              <a:t>with constants c= …..     and   a = …..         </a:t>
            </a:r>
          </a:p>
          <a:p>
            <a:endParaRPr lang="en-US" sz="4400" dirty="0" smtClean="0"/>
          </a:p>
          <a:p>
            <a:r>
              <a:rPr lang="en-US" sz="4400" dirty="0" smtClean="0"/>
              <a:t>                                      </a:t>
            </a:r>
          </a:p>
        </p:txBody>
      </p:sp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4478495" y="3994151"/>
          <a:ext cx="7754937" cy="1563687"/>
        </p:xfrm>
        <a:graphic>
          <a:graphicData uri="http://schemas.openxmlformats.org/presentationml/2006/ole">
            <p:oleObj spid="_x0000_s667651" name="Equation" r:id="rId5" imgW="2323800" imgH="419040" progId="Equation.DSMT4">
              <p:embed/>
            </p:oleObj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3450432" y="7340600"/>
          <a:ext cx="3941762" cy="757238"/>
        </p:xfrm>
        <a:graphic>
          <a:graphicData uri="http://schemas.openxmlformats.org/presentationml/2006/ole">
            <p:oleObj spid="_x0000_s667652" name="Equation" r:id="rId6" imgW="1180800" imgH="203040" progId="Equation.DSMT4">
              <p:embed/>
            </p:oleObj>
          </a:graphicData>
        </a:graphic>
      </p:graphicFrame>
      <p:sp>
        <p:nvSpPr>
          <p:cNvPr id="19" name="Rectangle 61"/>
          <p:cNvSpPr>
            <a:spLocks noChangeArrowheads="1"/>
          </p:cNvSpPr>
          <p:nvPr/>
        </p:nvSpPr>
        <p:spPr bwMode="auto">
          <a:xfrm>
            <a:off x="-1" y="1027033"/>
            <a:ext cx="21559453" cy="11125280"/>
          </a:xfrm>
          <a:prstGeom prst="rect">
            <a:avLst/>
          </a:prstGeom>
          <a:solidFill>
            <a:srgbClr val="FF66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568145" y="1"/>
            <a:ext cx="7146217" cy="4799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-5230336" y="-2421110"/>
            <a:ext cx="32068135" cy="484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>
            <a:spAutoFit/>
          </a:bodyPr>
          <a:lstStyle/>
          <a:p>
            <a:pPr algn="ctr"/>
            <a:r>
              <a:rPr lang="en-US" dirty="0" err="1"/>
              <a:t>ndrites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 </a:t>
            </a:r>
            <a:r>
              <a:rPr lang="en-US" sz="4400" dirty="0"/>
              <a:t>  </a:t>
            </a:r>
            <a:r>
              <a:rPr lang="en-US" dirty="0"/>
              <a:t>    </a:t>
            </a:r>
            <a:r>
              <a:rPr lang="en-US" sz="4400" dirty="0"/>
              <a:t> </a:t>
            </a:r>
            <a:r>
              <a:rPr lang="en-US" dirty="0"/>
              <a:t>            </a:t>
            </a:r>
            <a:r>
              <a:rPr lang="en-US" sz="24500" dirty="0"/>
              <a:t> </a:t>
            </a:r>
            <a:r>
              <a:rPr lang="en-US" dirty="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90" name="Picture 3" descr="cajal-neur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1615" y="-3550051"/>
            <a:ext cx="13272084" cy="911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2" name="Rectangle 125"/>
          <p:cNvSpPr>
            <a:spLocks noChangeArrowheads="1"/>
          </p:cNvSpPr>
          <p:nvPr/>
        </p:nvSpPr>
        <p:spPr bwMode="auto">
          <a:xfrm>
            <a:off x="3913160" y="-3550051"/>
            <a:ext cx="13071910" cy="57020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3" name="Rectangle 127"/>
          <p:cNvSpPr>
            <a:spLocks noChangeArrowheads="1"/>
          </p:cNvSpPr>
          <p:nvPr/>
        </p:nvSpPr>
        <p:spPr bwMode="auto">
          <a:xfrm>
            <a:off x="16974878" y="3924186"/>
            <a:ext cx="2312482" cy="30806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4" name="Rectangle 128"/>
          <p:cNvSpPr>
            <a:spLocks noChangeArrowheads="1"/>
          </p:cNvSpPr>
          <p:nvPr/>
        </p:nvSpPr>
        <p:spPr bwMode="auto">
          <a:xfrm>
            <a:off x="14611563" y="1012694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096" name="Rectangle 130"/>
          <p:cNvSpPr>
            <a:spLocks noChangeArrowheads="1"/>
          </p:cNvSpPr>
          <p:nvPr/>
        </p:nvSpPr>
        <p:spPr bwMode="auto">
          <a:xfrm>
            <a:off x="9716123" y="3924186"/>
            <a:ext cx="1350466" cy="17722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2" name="TextBox 143"/>
          <p:cNvSpPr txBox="1">
            <a:spLocks noChangeArrowheads="1"/>
          </p:cNvSpPr>
          <p:nvPr/>
        </p:nvSpPr>
        <p:spPr bwMode="auto">
          <a:xfrm>
            <a:off x="14222673" y="1431646"/>
            <a:ext cx="21785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soma</a:t>
            </a:r>
          </a:p>
        </p:txBody>
      </p:sp>
      <p:sp>
        <p:nvSpPr>
          <p:cNvPr id="46103" name="Rectangle 26"/>
          <p:cNvSpPr>
            <a:spLocks noChangeArrowheads="1"/>
          </p:cNvSpPr>
          <p:nvPr/>
        </p:nvSpPr>
        <p:spPr bwMode="auto">
          <a:xfrm>
            <a:off x="7521614" y="1865042"/>
            <a:ext cx="5645008" cy="321720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4" name="Rectangle 27"/>
          <p:cNvSpPr>
            <a:spLocks noChangeArrowheads="1"/>
          </p:cNvSpPr>
          <p:nvPr/>
        </p:nvSpPr>
        <p:spPr bwMode="auto">
          <a:xfrm>
            <a:off x="16674776" y="4163291"/>
            <a:ext cx="4663508" cy="13300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6105" name="Rectangle 28"/>
          <p:cNvSpPr>
            <a:spLocks noChangeArrowheads="1"/>
          </p:cNvSpPr>
          <p:nvPr/>
        </p:nvSpPr>
        <p:spPr bwMode="auto">
          <a:xfrm>
            <a:off x="15654423" y="4416467"/>
            <a:ext cx="3789901" cy="88996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14173286" y="3607328"/>
            <a:ext cx="217738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176336" y="5478991"/>
            <a:ext cx="5178494" cy="5210030"/>
            <a:chOff x="703" y="2432"/>
            <a:chExt cx="1905" cy="188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38" y="2704"/>
              <a:ext cx="1566" cy="1180"/>
              <a:chOff x="3279" y="2400"/>
              <a:chExt cx="2001" cy="1440"/>
            </a:xfrm>
          </p:grpSpPr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9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20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1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2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3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75" name="Rectangle 24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5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81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29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30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3420" y="2799"/>
                <a:ext cx="261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68" name="Rectangle 34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35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36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38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39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4355" y="2759"/>
                <a:ext cx="687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b="1" i="1" dirty="0" err="1" smtClean="0"/>
                  <a:t>g</a:t>
                </a:r>
                <a:r>
                  <a:rPr lang="en-US" sz="4000" b="1" i="1" baseline="-25000" dirty="0" err="1" smtClean="0"/>
                  <a:t>ion</a:t>
                </a:r>
                <a:endParaRPr lang="en-US" sz="4000" b="1" i="1" dirty="0"/>
              </a:p>
            </p:txBody>
          </p:sp>
          <p:sp>
            <p:nvSpPr>
              <p:cNvPr id="53" name="Line 43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44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45"/>
              <p:cNvSpPr txBox="1">
                <a:spLocks noChangeArrowheads="1"/>
              </p:cNvSpPr>
              <p:nvPr/>
            </p:nvSpPr>
            <p:spPr bwMode="auto">
              <a:xfrm>
                <a:off x="4234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60" name="Rectangle 47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48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66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3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6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Line 59"/>
          <p:cNvSpPr>
            <a:spLocks noChangeShapeType="1"/>
          </p:cNvSpPr>
          <p:nvPr/>
        </p:nvSpPr>
        <p:spPr bwMode="auto">
          <a:xfrm flipH="1">
            <a:off x="11052808" y="3640302"/>
            <a:ext cx="3162804" cy="2502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60"/>
          <p:cNvSpPr>
            <a:spLocks noChangeShapeType="1"/>
          </p:cNvSpPr>
          <p:nvPr/>
        </p:nvSpPr>
        <p:spPr bwMode="auto">
          <a:xfrm>
            <a:off x="14356669" y="3724495"/>
            <a:ext cx="998161" cy="399739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Oval 61"/>
          <p:cNvSpPr>
            <a:spLocks noChangeArrowheads="1"/>
          </p:cNvSpPr>
          <p:nvPr/>
        </p:nvSpPr>
        <p:spPr bwMode="auto">
          <a:xfrm>
            <a:off x="14389187" y="3607329"/>
            <a:ext cx="206088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62"/>
          <p:cNvSpPr>
            <a:spLocks noChangeShapeType="1"/>
          </p:cNvSpPr>
          <p:nvPr/>
        </p:nvSpPr>
        <p:spPr bwMode="auto">
          <a:xfrm>
            <a:off x="14391024" y="3640302"/>
            <a:ext cx="1448131" cy="46489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Line 63"/>
          <p:cNvSpPr>
            <a:spLocks noChangeShapeType="1"/>
          </p:cNvSpPr>
          <p:nvPr/>
        </p:nvSpPr>
        <p:spPr bwMode="auto">
          <a:xfrm>
            <a:off x="14542983" y="3640301"/>
            <a:ext cx="4583696" cy="192669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15654424" y="5478991"/>
            <a:ext cx="5355188" cy="5210030"/>
            <a:chOff x="638" y="2432"/>
            <a:chExt cx="1970" cy="1888"/>
          </a:xfrm>
        </p:grpSpPr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638" y="2704"/>
              <a:ext cx="1766" cy="1180"/>
              <a:chOff x="3024" y="2400"/>
              <a:chExt cx="2256" cy="1440"/>
            </a:xfrm>
          </p:grpSpPr>
          <p:sp>
            <p:nvSpPr>
              <p:cNvPr id="91" name="Line 66"/>
              <p:cNvSpPr>
                <a:spLocks noChangeShapeType="1"/>
              </p:cNvSpPr>
              <p:nvPr/>
            </p:nvSpPr>
            <p:spPr bwMode="auto">
              <a:xfrm>
                <a:off x="3279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67"/>
              <p:cNvSpPr>
                <a:spLocks noChangeShapeType="1"/>
              </p:cNvSpPr>
              <p:nvPr/>
            </p:nvSpPr>
            <p:spPr bwMode="auto">
              <a:xfrm>
                <a:off x="3279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3951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3375" y="3696"/>
                <a:ext cx="18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3375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3375" y="32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3903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3951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75"/>
              <p:cNvSpPr>
                <a:spLocks noChangeShapeType="1"/>
              </p:cNvSpPr>
              <p:nvPr/>
            </p:nvSpPr>
            <p:spPr bwMode="auto">
              <a:xfrm flipV="1">
                <a:off x="3999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76"/>
              <p:cNvSpPr>
                <a:spLocks noChangeShapeType="1"/>
              </p:cNvSpPr>
              <p:nvPr/>
            </p:nvSpPr>
            <p:spPr bwMode="auto">
              <a:xfrm>
                <a:off x="3999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77"/>
              <p:cNvSpPr>
                <a:spLocks noChangeShapeType="1"/>
              </p:cNvSpPr>
              <p:nvPr/>
            </p:nvSpPr>
            <p:spPr bwMode="auto">
              <a:xfrm>
                <a:off x="3999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78"/>
              <p:cNvSpPr>
                <a:spLocks noChangeShapeType="1"/>
              </p:cNvSpPr>
              <p:nvPr/>
            </p:nvSpPr>
            <p:spPr bwMode="auto">
              <a:xfrm flipV="1">
                <a:off x="3903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79"/>
              <p:cNvGrpSpPr>
                <a:grpSpLocks/>
              </p:cNvGrpSpPr>
              <p:nvPr/>
            </p:nvGrpSpPr>
            <p:grpSpPr bwMode="auto">
              <a:xfrm>
                <a:off x="4272" y="2784"/>
                <a:ext cx="240" cy="912"/>
                <a:chOff x="4239" y="2784"/>
                <a:chExt cx="240" cy="912"/>
              </a:xfrm>
            </p:grpSpPr>
            <p:sp>
              <p:nvSpPr>
                <p:cNvPr id="131" name="Rectangle 80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81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37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85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86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" name="Text Box 88"/>
              <p:cNvSpPr txBox="1">
                <a:spLocks noChangeArrowheads="1"/>
              </p:cNvSpPr>
              <p:nvPr/>
            </p:nvSpPr>
            <p:spPr bwMode="auto">
              <a:xfrm>
                <a:off x="3024" y="3024"/>
                <a:ext cx="87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400" b="1" i="1" dirty="0"/>
              </a:p>
            </p:txBody>
          </p:sp>
          <p:grpSp>
            <p:nvGrpSpPr>
              <p:cNvPr id="13" name="Group 89"/>
              <p:cNvGrpSpPr>
                <a:grpSpLocks/>
              </p:cNvGrpSpPr>
              <p:nvPr/>
            </p:nvGrpSpPr>
            <p:grpSpPr bwMode="auto">
              <a:xfrm>
                <a:off x="5088" y="2784"/>
                <a:ext cx="192" cy="912"/>
                <a:chOff x="4671" y="2784"/>
                <a:chExt cx="192" cy="912"/>
              </a:xfrm>
            </p:grpSpPr>
            <p:sp>
              <p:nvSpPr>
                <p:cNvPr id="124" name="Rectangle 90"/>
                <p:cNvSpPr>
                  <a:spLocks noChangeArrowheads="1"/>
                </p:cNvSpPr>
                <p:nvPr/>
              </p:nvSpPr>
              <p:spPr bwMode="auto">
                <a:xfrm>
                  <a:off x="4719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91"/>
                <p:cNvSpPr>
                  <a:spLocks noChangeShapeType="1"/>
                </p:cNvSpPr>
                <p:nvPr/>
              </p:nvSpPr>
              <p:spPr bwMode="auto">
                <a:xfrm>
                  <a:off x="4671" y="35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92"/>
                <p:cNvSpPr>
                  <a:spLocks noChangeShapeType="1"/>
                </p:cNvSpPr>
                <p:nvPr/>
              </p:nvSpPr>
              <p:spPr bwMode="auto">
                <a:xfrm>
                  <a:off x="4719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4767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94"/>
                <p:cNvSpPr>
                  <a:spLocks noChangeShapeType="1"/>
                </p:cNvSpPr>
                <p:nvPr/>
              </p:nvSpPr>
              <p:spPr bwMode="auto">
                <a:xfrm>
                  <a:off x="4767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95"/>
                <p:cNvSpPr>
                  <a:spLocks noChangeShapeType="1"/>
                </p:cNvSpPr>
                <p:nvPr/>
              </p:nvSpPr>
              <p:spPr bwMode="auto">
                <a:xfrm>
                  <a:off x="4767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Text Box 97"/>
              <p:cNvSpPr txBox="1">
                <a:spLocks noChangeArrowheads="1"/>
              </p:cNvSpPr>
              <p:nvPr/>
            </p:nvSpPr>
            <p:spPr bwMode="auto">
              <a:xfrm>
                <a:off x="4032" y="3199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  <p:sp>
            <p:nvSpPr>
              <p:cNvPr id="109" name="Line 99"/>
              <p:cNvSpPr>
                <a:spLocks noChangeShapeType="1"/>
              </p:cNvSpPr>
              <p:nvPr/>
            </p:nvSpPr>
            <p:spPr bwMode="auto">
              <a:xfrm>
                <a:off x="4239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100"/>
              <p:cNvSpPr>
                <a:spLocks noChangeShapeType="1"/>
              </p:cNvSpPr>
              <p:nvPr/>
            </p:nvSpPr>
            <p:spPr bwMode="auto">
              <a:xfrm>
                <a:off x="4143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01"/>
              <p:cNvSpPr txBox="1">
                <a:spLocks noChangeArrowheads="1"/>
              </p:cNvSpPr>
              <p:nvPr/>
            </p:nvSpPr>
            <p:spPr bwMode="auto">
              <a:xfrm>
                <a:off x="4235" y="2448"/>
                <a:ext cx="1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FF0000"/>
                    </a:solidFill>
                  </a:rPr>
                  <a:t>I</a:t>
                </a:r>
                <a:endParaRPr lang="en-US" sz="3600" b="1" i="1" dirty="0"/>
              </a:p>
            </p:txBody>
          </p:sp>
          <p:grpSp>
            <p:nvGrpSpPr>
              <p:cNvPr id="14" name="Group 102"/>
              <p:cNvGrpSpPr>
                <a:grpSpLocks/>
              </p:cNvGrpSpPr>
              <p:nvPr/>
            </p:nvGrpSpPr>
            <p:grpSpPr bwMode="auto">
              <a:xfrm>
                <a:off x="4656" y="2784"/>
                <a:ext cx="240" cy="912"/>
                <a:chOff x="4239" y="2784"/>
                <a:chExt cx="240" cy="912"/>
              </a:xfrm>
            </p:grpSpPr>
            <p:sp>
              <p:nvSpPr>
                <p:cNvPr id="116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87" y="3072"/>
                  <a:ext cx="96" cy="2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" name="Group 104"/>
                <p:cNvGrpSpPr>
                  <a:grpSpLocks/>
                </p:cNvGrpSpPr>
                <p:nvPr/>
              </p:nvGrpSpPr>
              <p:grpSpPr bwMode="auto">
                <a:xfrm flipV="1">
                  <a:off x="4239" y="3504"/>
                  <a:ext cx="192" cy="48"/>
                  <a:chOff x="2064" y="1920"/>
                  <a:chExt cx="192" cy="48"/>
                </a:xfrm>
              </p:grpSpPr>
              <p:sp>
                <p:nvSpPr>
                  <p:cNvPr id="122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92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8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335" y="27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108"/>
                <p:cNvSpPr>
                  <a:spLocks noChangeShapeType="1"/>
                </p:cNvSpPr>
                <p:nvPr/>
              </p:nvSpPr>
              <p:spPr bwMode="auto">
                <a:xfrm>
                  <a:off x="4335" y="331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109"/>
                <p:cNvSpPr>
                  <a:spLocks noChangeShapeType="1"/>
                </p:cNvSpPr>
                <p:nvPr/>
              </p:nvSpPr>
              <p:spPr bwMode="auto">
                <a:xfrm>
                  <a:off x="4335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287" y="3120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" name="Line 111"/>
              <p:cNvSpPr>
                <a:spLocks noChangeShapeType="1"/>
              </p:cNvSpPr>
              <p:nvPr/>
            </p:nvSpPr>
            <p:spPr bwMode="auto">
              <a:xfrm>
                <a:off x="4176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12"/>
              <p:cNvSpPr>
                <a:spLocks noChangeShapeType="1"/>
              </p:cNvSpPr>
              <p:nvPr/>
            </p:nvSpPr>
            <p:spPr bwMode="auto">
              <a:xfrm>
                <a:off x="4080" y="38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113"/>
              <p:cNvSpPr txBox="1">
                <a:spLocks noChangeArrowheads="1"/>
              </p:cNvSpPr>
              <p:nvPr/>
            </p:nvSpPr>
            <p:spPr bwMode="auto">
              <a:xfrm>
                <a:off x="4437" y="3205"/>
                <a:ext cx="8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 b="1" i="1" dirty="0"/>
              </a:p>
            </p:txBody>
          </p:sp>
        </p:grpSp>
        <p:sp>
          <p:nvSpPr>
            <p:cNvPr id="90" name="Oval 114"/>
            <p:cNvSpPr>
              <a:spLocks noChangeArrowheads="1"/>
            </p:cNvSpPr>
            <p:nvPr/>
          </p:nvSpPr>
          <p:spPr bwMode="auto">
            <a:xfrm>
              <a:off x="703" y="2432"/>
              <a:ext cx="1905" cy="18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15"/>
          <p:cNvGrpSpPr>
            <a:grpSpLocks/>
          </p:cNvGrpSpPr>
          <p:nvPr/>
        </p:nvGrpSpPr>
        <p:grpSpPr bwMode="auto">
          <a:xfrm>
            <a:off x="11395947" y="5957101"/>
            <a:ext cx="10767461" cy="375299"/>
            <a:chOff x="915" y="2614"/>
            <a:chExt cx="3961" cy="136"/>
          </a:xfrm>
        </p:grpSpPr>
        <p:sp>
          <p:nvSpPr>
            <p:cNvPr id="140" name="Line 116"/>
            <p:cNvSpPr>
              <a:spLocks noChangeShapeType="1"/>
            </p:cNvSpPr>
            <p:nvPr/>
          </p:nvSpPr>
          <p:spPr bwMode="auto">
            <a:xfrm>
              <a:off x="915" y="2704"/>
              <a:ext cx="2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17"/>
            <p:cNvSpPr>
              <a:spLocks noChangeShapeType="1"/>
            </p:cNvSpPr>
            <p:nvPr/>
          </p:nvSpPr>
          <p:spPr bwMode="auto">
            <a:xfrm>
              <a:off x="3651" y="2704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118"/>
            <p:cNvSpPr>
              <a:spLocks noChangeArrowheads="1"/>
            </p:cNvSpPr>
            <p:nvPr/>
          </p:nvSpPr>
          <p:spPr bwMode="auto">
            <a:xfrm>
              <a:off x="1416" y="2614"/>
              <a:ext cx="454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19"/>
            <p:cNvSpPr>
              <a:spLocks noChangeShapeType="1"/>
            </p:cNvSpPr>
            <p:nvPr/>
          </p:nvSpPr>
          <p:spPr bwMode="auto">
            <a:xfrm>
              <a:off x="3198" y="270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" name="Text Box 32"/>
          <p:cNvSpPr txBox="1">
            <a:spLocks noChangeArrowheads="1"/>
          </p:cNvSpPr>
          <p:nvPr/>
        </p:nvSpPr>
        <p:spPr bwMode="auto">
          <a:xfrm>
            <a:off x="16430110" y="7131847"/>
            <a:ext cx="554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i="1" dirty="0"/>
              <a:t>C</a:t>
            </a:r>
          </a:p>
        </p:txBody>
      </p:sp>
      <p:sp>
        <p:nvSpPr>
          <p:cNvPr id="148" name="TextBox 47"/>
          <p:cNvSpPr txBox="1">
            <a:spLocks noChangeArrowheads="1"/>
          </p:cNvSpPr>
          <p:nvPr/>
        </p:nvSpPr>
        <p:spPr bwMode="auto">
          <a:xfrm>
            <a:off x="16985070" y="1815410"/>
            <a:ext cx="11002837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dendrite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9" name="Title 3"/>
          <p:cNvSpPr txBox="1">
            <a:spLocks/>
          </p:cNvSpPr>
          <p:nvPr/>
        </p:nvSpPr>
        <p:spPr>
          <a:xfrm>
            <a:off x="697827" y="10728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Compartmental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544206" y="5082249"/>
            <a:ext cx="791139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i="1" dirty="0" smtClean="0"/>
              <a:t>R</a:t>
            </a:r>
            <a:r>
              <a:rPr lang="en-US" sz="3600" i="1" dirty="0" smtClean="0"/>
              <a:t>L</a:t>
            </a:r>
            <a:endParaRPr lang="en-US" i="1" dirty="0"/>
          </a:p>
        </p:txBody>
      </p:sp>
      <p:sp>
        <p:nvSpPr>
          <p:cNvPr id="152" name="Rectangle 118"/>
          <p:cNvSpPr>
            <a:spLocks noChangeArrowheads="1"/>
          </p:cNvSpPr>
          <p:nvPr/>
        </p:nvSpPr>
        <p:spPr bwMode="auto">
          <a:xfrm>
            <a:off x="18397158" y="5989186"/>
            <a:ext cx="1234140" cy="375299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-5230336" y="-2421110"/>
            <a:ext cx="32068135" cy="484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>
            <a:spAutoFit/>
          </a:bodyPr>
          <a:lstStyle/>
          <a:p>
            <a:pPr algn="ctr"/>
            <a:r>
              <a:rPr lang="en-US" dirty="0" err="1"/>
              <a:t>ndrites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 </a:t>
            </a:r>
            <a:r>
              <a:rPr lang="en-US" sz="4400" dirty="0"/>
              <a:t>  </a:t>
            </a:r>
            <a:r>
              <a:rPr lang="en-US" dirty="0"/>
              <a:t>    </a:t>
            </a:r>
            <a:r>
              <a:rPr lang="en-US" sz="4400" dirty="0"/>
              <a:t> </a:t>
            </a:r>
            <a:r>
              <a:rPr lang="en-US" dirty="0"/>
              <a:t>            </a:t>
            </a:r>
            <a:r>
              <a:rPr lang="en-US" sz="24500" dirty="0"/>
              <a:t> </a:t>
            </a:r>
            <a:r>
              <a:rPr lang="en-US" dirty="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Title 3"/>
          <p:cNvSpPr txBox="1">
            <a:spLocks/>
          </p:cNvSpPr>
          <p:nvPr/>
        </p:nvSpPr>
        <p:spPr>
          <a:xfrm>
            <a:off x="697827" y="10728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Compartmental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16413" y="3575047"/>
            <a:ext cx="15433390" cy="703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" name="TextBox 131"/>
          <p:cNvSpPr txBox="1"/>
          <p:nvPr/>
        </p:nvSpPr>
        <p:spPr>
          <a:xfrm>
            <a:off x="1082675" y="9032875"/>
            <a:ext cx="14428950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tools: - NEURON  </a:t>
            </a:r>
            <a:r>
              <a:rPr lang="en-US" sz="3600" i="1" dirty="0" smtClean="0"/>
              <a:t>(</a:t>
            </a:r>
            <a:r>
              <a:rPr lang="en-US" sz="3600" i="1" dirty="0" err="1" smtClean="0"/>
              <a:t>Carnevale&amp;Hines</a:t>
            </a:r>
            <a:r>
              <a:rPr lang="en-US" sz="3600" i="1" dirty="0" smtClean="0"/>
              <a:t>, 2006)</a:t>
            </a:r>
            <a:endParaRPr lang="en-US" i="1" dirty="0" smtClean="0"/>
          </a:p>
          <a:p>
            <a:r>
              <a:rPr lang="en-US" dirty="0" smtClean="0"/>
              <a:t>                         - GENESIS </a:t>
            </a:r>
            <a:r>
              <a:rPr lang="en-US" sz="6000" i="1" dirty="0" smtClean="0"/>
              <a:t>(</a:t>
            </a:r>
            <a:r>
              <a:rPr lang="en-US" sz="3600" i="1" dirty="0" err="1" smtClean="0"/>
              <a:t>Bower&amp;Beeman</a:t>
            </a:r>
            <a:r>
              <a:rPr lang="en-US" sz="3600" i="1" dirty="0" smtClean="0"/>
              <a:t>, 1995)</a:t>
            </a:r>
            <a:endParaRPr lang="en-US" dirty="0"/>
          </a:p>
        </p:txBody>
      </p:sp>
      <p:graphicFrame>
        <p:nvGraphicFramePr>
          <p:cNvPr id="906260" name="Object 3"/>
          <p:cNvGraphicFramePr>
            <a:graphicFrameLocks noChangeAspect="1"/>
          </p:cNvGraphicFramePr>
          <p:nvPr/>
        </p:nvGraphicFramePr>
        <p:xfrm>
          <a:off x="1082675" y="1581150"/>
          <a:ext cx="17432338" cy="1879600"/>
        </p:xfrm>
        <a:graphic>
          <a:graphicData uri="http://schemas.openxmlformats.org/presentationml/2006/ole">
            <p:oleObj spid="_x0000_s668674" name="Equation" r:id="rId8" imgW="46098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6085" name="Rectangle 1"/>
          <p:cNvSpPr>
            <a:spLocks noChangeArrowheads="1"/>
          </p:cNvSpPr>
          <p:nvPr/>
        </p:nvSpPr>
        <p:spPr bwMode="auto">
          <a:xfrm>
            <a:off x="-5230336" y="-2421110"/>
            <a:ext cx="32068135" cy="484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>
            <a:spAutoFit/>
          </a:bodyPr>
          <a:lstStyle/>
          <a:p>
            <a:pPr algn="ctr"/>
            <a:r>
              <a:rPr lang="en-US" dirty="0" err="1"/>
              <a:t>ndrites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 </a:t>
            </a:r>
            <a:r>
              <a:rPr lang="en-US" sz="4400" dirty="0"/>
              <a:t>  </a:t>
            </a:r>
            <a:r>
              <a:rPr lang="en-US" dirty="0"/>
              <a:t>    </a:t>
            </a:r>
            <a:r>
              <a:rPr lang="en-US" sz="4400" dirty="0"/>
              <a:t> </a:t>
            </a:r>
            <a:r>
              <a:rPr lang="en-US" dirty="0"/>
              <a:t>            </a:t>
            </a:r>
            <a:r>
              <a:rPr lang="en-US" sz="24500" dirty="0"/>
              <a:t> </a:t>
            </a:r>
            <a:r>
              <a:rPr lang="en-US" dirty="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Title 3"/>
          <p:cNvSpPr txBox="1">
            <a:spLocks/>
          </p:cNvSpPr>
          <p:nvPr/>
        </p:nvSpPr>
        <p:spPr>
          <a:xfrm>
            <a:off x="697827" y="10728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Model of Hay et al. (2011)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108030" y="1363916"/>
            <a:ext cx="5405896" cy="246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7827" y="1580483"/>
            <a:ext cx="3310160" cy="1033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84820" y="1729066"/>
            <a:ext cx="15629105" cy="1094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Morphological reconstruction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sz="5400" dirty="0" smtClean="0"/>
              <a:t>Branching points</a:t>
            </a:r>
          </a:p>
          <a:p>
            <a:pPr>
              <a:buFontTx/>
              <a:buChar char="-"/>
            </a:pPr>
            <a:r>
              <a:rPr lang="en-US" sz="5400" dirty="0" smtClean="0"/>
              <a:t>200 compartments</a:t>
            </a:r>
          </a:p>
          <a:p>
            <a:r>
              <a:rPr lang="en-US" sz="5400" dirty="0" smtClean="0"/>
              <a:t>-spatial distribution of ion currents</a:t>
            </a:r>
          </a:p>
          <a:p>
            <a:endParaRPr lang="en-US" sz="5400" dirty="0" smtClean="0"/>
          </a:p>
          <a:p>
            <a:r>
              <a:rPr lang="en-US" sz="5400" dirty="0" smtClean="0"/>
              <a:t>Sodium current (2 types)</a:t>
            </a:r>
          </a:p>
          <a:p>
            <a:r>
              <a:rPr lang="en-US" sz="5400" dirty="0" smtClean="0"/>
              <a:t>    -                 HH-type (inactivating)</a:t>
            </a:r>
          </a:p>
          <a:p>
            <a:r>
              <a:rPr lang="en-US" sz="5400" dirty="0" smtClean="0"/>
              <a:t>    -                 persistent (non-inactivating)</a:t>
            </a:r>
          </a:p>
          <a:p>
            <a:r>
              <a:rPr lang="en-US" sz="5400" dirty="0" smtClean="0"/>
              <a:t>Calcium current (2 types and calcium pump)</a:t>
            </a:r>
          </a:p>
          <a:p>
            <a:r>
              <a:rPr lang="en-US" sz="5400" dirty="0" smtClean="0"/>
              <a:t>Potassium currents (3 types, includes    ) </a:t>
            </a:r>
          </a:p>
          <a:p>
            <a:r>
              <a:rPr lang="en-US" sz="5400" dirty="0" smtClean="0"/>
              <a:t>Unspecific current</a:t>
            </a:r>
          </a:p>
          <a:p>
            <a:endParaRPr lang="en-US" sz="5400" dirty="0" smtClean="0"/>
          </a:p>
          <a:p>
            <a:endParaRPr lang="en-US" sz="5400" dirty="0"/>
          </a:p>
        </p:txBody>
      </p:sp>
      <p:graphicFrame>
        <p:nvGraphicFramePr>
          <p:cNvPr id="906260" name="Object 3"/>
          <p:cNvGraphicFramePr>
            <a:graphicFrameLocks noChangeAspect="1"/>
          </p:cNvGraphicFramePr>
          <p:nvPr/>
        </p:nvGraphicFramePr>
        <p:xfrm>
          <a:off x="11417797" y="3539963"/>
          <a:ext cx="2447925" cy="860425"/>
        </p:xfrm>
        <a:graphic>
          <a:graphicData uri="http://schemas.openxmlformats.org/presentationml/2006/ole">
            <p:oleObj spid="_x0000_s669698" name="Equation" r:id="rId9" imgW="647640" imgH="203040" progId="Equation.DSMT4">
              <p:embed/>
            </p:oleObj>
          </a:graphicData>
        </a:graphic>
      </p:graphicFrame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6139365" y="7451914"/>
          <a:ext cx="1387475" cy="1063625"/>
        </p:xfrm>
        <a:graphic>
          <a:graphicData uri="http://schemas.openxmlformats.org/presentationml/2006/ole">
            <p:oleObj spid="_x0000_s669699" name="Equation" r:id="rId10" imgW="279360" imgH="228600" progId="Equation.DSMT4">
              <p:embed/>
            </p:oleObj>
          </a:graphicData>
        </a:graphic>
      </p:graphicFrame>
      <p:graphicFrame>
        <p:nvGraphicFramePr>
          <p:cNvPr id="283653" name="Object 4"/>
          <p:cNvGraphicFramePr>
            <a:graphicFrameLocks noChangeAspect="1"/>
          </p:cNvGraphicFramePr>
          <p:nvPr/>
        </p:nvGraphicFramePr>
        <p:xfrm>
          <a:off x="6139365" y="6649540"/>
          <a:ext cx="2838450" cy="1123950"/>
        </p:xfrm>
        <a:graphic>
          <a:graphicData uri="http://schemas.openxmlformats.org/presentationml/2006/ole">
            <p:oleObj spid="_x0000_s669700" name="Equation" r:id="rId11" imgW="571320" imgH="241200" progId="Equation.DSMT4">
              <p:embed/>
            </p:oleObj>
          </a:graphicData>
        </a:graphic>
      </p:graphicFrame>
      <p:graphicFrame>
        <p:nvGraphicFramePr>
          <p:cNvPr id="283654" name="Object 4"/>
          <p:cNvGraphicFramePr>
            <a:graphicFrameLocks noChangeAspect="1"/>
          </p:cNvGraphicFramePr>
          <p:nvPr/>
        </p:nvGraphicFramePr>
        <p:xfrm>
          <a:off x="16313778" y="9134062"/>
          <a:ext cx="1008062" cy="1063625"/>
        </p:xfrm>
        <a:graphic>
          <a:graphicData uri="http://schemas.openxmlformats.org/presentationml/2006/ole">
            <p:oleObj spid="_x0000_s669701" name="Equation" r:id="rId12" imgW="203040" imgH="2286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847538" y="4802881"/>
            <a:ext cx="366638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‘hotspot’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4400" i="1" dirty="0" smtClean="0">
                <a:solidFill>
                  <a:srgbClr val="FF0000"/>
                </a:solidFill>
              </a:rPr>
              <a:t>Ca currents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045072" y="6264819"/>
            <a:ext cx="5485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layer 5 pyramidal cell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Title 3"/>
          <p:cNvSpPr txBox="1">
            <a:spLocks/>
          </p:cNvSpPr>
          <p:nvPr/>
        </p:nvSpPr>
        <p:spPr>
          <a:xfrm>
            <a:off x="697827" y="10728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Active dendrites: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7827" y="1243601"/>
            <a:ext cx="3310160" cy="1033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56103" y="3086108"/>
            <a:ext cx="90392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67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3277" y="8265864"/>
            <a:ext cx="90011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996948" y="4988014"/>
            <a:ext cx="8905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8542421" y="5084266"/>
            <a:ext cx="1082842" cy="78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8232" y="9216192"/>
            <a:ext cx="4916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Hay et al. 2011,</a:t>
            </a:r>
          </a:p>
          <a:p>
            <a:r>
              <a:rPr lang="en-US" sz="4000" i="1" dirty="0" smtClean="0"/>
              <a:t>PLOS </a:t>
            </a:r>
            <a:r>
              <a:rPr lang="en-US" sz="4000" i="1" dirty="0" err="1" smtClean="0"/>
              <a:t>Comput</a:t>
            </a:r>
            <a:r>
              <a:rPr lang="en-US" sz="4000" i="1" dirty="0" smtClean="0"/>
              <a:t>. Biol. 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4.2. Synapses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2970508" y="3543726"/>
            <a:ext cx="7467851" cy="4965531"/>
            <a:chOff x="385" y="300"/>
            <a:chExt cx="3288" cy="1872"/>
          </a:xfrm>
        </p:grpSpPr>
        <p:sp>
          <p:nvSpPr>
            <p:cNvPr id="26" name="Freeform 67"/>
            <p:cNvSpPr>
              <a:spLocks/>
            </p:cNvSpPr>
            <p:nvPr/>
          </p:nvSpPr>
          <p:spPr bwMode="auto">
            <a:xfrm>
              <a:off x="3264" y="1296"/>
              <a:ext cx="336" cy="48"/>
            </a:xfrm>
            <a:custGeom>
              <a:avLst/>
              <a:gdLst>
                <a:gd name="T0" fmla="*/ 0 w 336"/>
                <a:gd name="T1" fmla="*/ 0 h 56"/>
                <a:gd name="T2" fmla="*/ 144 w 336"/>
                <a:gd name="T3" fmla="*/ 19 h 56"/>
                <a:gd name="T4" fmla="*/ 336 w 336"/>
                <a:gd name="T5" fmla="*/ 19 h 56"/>
                <a:gd name="T6" fmla="*/ 0 60000 65536"/>
                <a:gd name="T7" fmla="*/ 0 60000 65536"/>
                <a:gd name="T8" fmla="*/ 0 60000 65536"/>
                <a:gd name="T9" fmla="*/ 0 w 336"/>
                <a:gd name="T10" fmla="*/ 0 h 56"/>
                <a:gd name="T11" fmla="*/ 336 w 33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56">
                  <a:moveTo>
                    <a:pt x="0" y="0"/>
                  </a:moveTo>
                  <a:cubicBezTo>
                    <a:pt x="44" y="20"/>
                    <a:pt x="88" y="40"/>
                    <a:pt x="144" y="48"/>
                  </a:cubicBezTo>
                  <a:cubicBezTo>
                    <a:pt x="200" y="56"/>
                    <a:pt x="304" y="48"/>
                    <a:pt x="336" y="4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68"/>
            <p:cNvSpPr>
              <a:spLocks noChangeArrowheads="1"/>
            </p:cNvSpPr>
            <p:nvPr/>
          </p:nvSpPr>
          <p:spPr bwMode="auto">
            <a:xfrm rot="-5400000">
              <a:off x="3576" y="1296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385" y="300"/>
              <a:ext cx="3264" cy="1872"/>
              <a:chOff x="384" y="288"/>
              <a:chExt cx="3264" cy="1872"/>
            </a:xfrm>
          </p:grpSpPr>
          <p:sp>
            <p:nvSpPr>
              <p:cNvPr id="38" name="Oval 70"/>
              <p:cNvSpPr>
                <a:spLocks noChangeArrowheads="1"/>
              </p:cNvSpPr>
              <p:nvPr/>
            </p:nvSpPr>
            <p:spPr bwMode="auto">
              <a:xfrm>
                <a:off x="3552" y="1296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71"/>
              <p:cNvSpPr>
                <a:spLocks noChangeArrowheads="1"/>
              </p:cNvSpPr>
              <p:nvPr/>
            </p:nvSpPr>
            <p:spPr bwMode="auto">
              <a:xfrm>
                <a:off x="384" y="288"/>
                <a:ext cx="2016" cy="187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72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1920" cy="72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73"/>
              <p:cNvSpPr>
                <a:spLocks noChangeShapeType="1"/>
              </p:cNvSpPr>
              <p:nvPr/>
            </p:nvSpPr>
            <p:spPr bwMode="auto">
              <a:xfrm>
                <a:off x="1920" y="432"/>
                <a:ext cx="1680" cy="86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74"/>
              <p:cNvSpPr>
                <a:spLocks/>
              </p:cNvSpPr>
              <p:nvPr/>
            </p:nvSpPr>
            <p:spPr bwMode="auto">
              <a:xfrm>
                <a:off x="384" y="576"/>
                <a:ext cx="880" cy="1168"/>
              </a:xfrm>
              <a:custGeom>
                <a:avLst/>
                <a:gdLst>
                  <a:gd name="T0" fmla="*/ 96 w 880"/>
                  <a:gd name="T1" fmla="*/ 288 h 1168"/>
                  <a:gd name="T2" fmla="*/ 576 w 880"/>
                  <a:gd name="T3" fmla="*/ 384 h 1168"/>
                  <a:gd name="T4" fmla="*/ 720 w 880"/>
                  <a:gd name="T5" fmla="*/ 192 h 1168"/>
                  <a:gd name="T6" fmla="*/ 864 w 880"/>
                  <a:gd name="T7" fmla="*/ 144 h 1168"/>
                  <a:gd name="T8" fmla="*/ 816 w 880"/>
                  <a:gd name="T9" fmla="*/ 1056 h 1168"/>
                  <a:gd name="T10" fmla="*/ 576 w 880"/>
                  <a:gd name="T11" fmla="*/ 816 h 1168"/>
                  <a:gd name="T12" fmla="*/ 0 w 880"/>
                  <a:gd name="T13" fmla="*/ 624 h 1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0"/>
                  <a:gd name="T22" fmla="*/ 0 h 1168"/>
                  <a:gd name="T23" fmla="*/ 880 w 880"/>
                  <a:gd name="T24" fmla="*/ 1168 h 11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0" h="1168">
                    <a:moveTo>
                      <a:pt x="96" y="288"/>
                    </a:moveTo>
                    <a:cubicBezTo>
                      <a:pt x="284" y="344"/>
                      <a:pt x="472" y="400"/>
                      <a:pt x="576" y="384"/>
                    </a:cubicBezTo>
                    <a:cubicBezTo>
                      <a:pt x="680" y="368"/>
                      <a:pt x="672" y="232"/>
                      <a:pt x="720" y="192"/>
                    </a:cubicBezTo>
                    <a:cubicBezTo>
                      <a:pt x="768" y="152"/>
                      <a:pt x="848" y="0"/>
                      <a:pt x="864" y="144"/>
                    </a:cubicBezTo>
                    <a:cubicBezTo>
                      <a:pt x="880" y="288"/>
                      <a:pt x="864" y="944"/>
                      <a:pt x="816" y="1056"/>
                    </a:cubicBezTo>
                    <a:cubicBezTo>
                      <a:pt x="768" y="1168"/>
                      <a:pt x="712" y="888"/>
                      <a:pt x="576" y="816"/>
                    </a:cubicBezTo>
                    <a:cubicBezTo>
                      <a:pt x="440" y="744"/>
                      <a:pt x="220" y="684"/>
                      <a:pt x="0" y="624"/>
                    </a:cubicBezTo>
                  </a:path>
                </a:pathLst>
              </a:cu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5"/>
              <p:cNvSpPr>
                <a:spLocks/>
              </p:cNvSpPr>
              <p:nvPr/>
            </p:nvSpPr>
            <p:spPr bwMode="auto">
              <a:xfrm flipH="1" flipV="1">
                <a:off x="1424" y="576"/>
                <a:ext cx="592" cy="1168"/>
              </a:xfrm>
              <a:custGeom>
                <a:avLst/>
                <a:gdLst>
                  <a:gd name="T0" fmla="*/ 9 w 880"/>
                  <a:gd name="T1" fmla="*/ 288 h 1168"/>
                  <a:gd name="T2" fmla="*/ 53 w 880"/>
                  <a:gd name="T3" fmla="*/ 384 h 1168"/>
                  <a:gd name="T4" fmla="*/ 67 w 880"/>
                  <a:gd name="T5" fmla="*/ 192 h 1168"/>
                  <a:gd name="T6" fmla="*/ 80 w 880"/>
                  <a:gd name="T7" fmla="*/ 144 h 1168"/>
                  <a:gd name="T8" fmla="*/ 75 w 880"/>
                  <a:gd name="T9" fmla="*/ 1056 h 1168"/>
                  <a:gd name="T10" fmla="*/ 53 w 880"/>
                  <a:gd name="T11" fmla="*/ 816 h 1168"/>
                  <a:gd name="T12" fmla="*/ 0 w 880"/>
                  <a:gd name="T13" fmla="*/ 624 h 1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0"/>
                  <a:gd name="T22" fmla="*/ 0 h 1168"/>
                  <a:gd name="T23" fmla="*/ 880 w 880"/>
                  <a:gd name="T24" fmla="*/ 1168 h 11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0" h="1168">
                    <a:moveTo>
                      <a:pt x="96" y="288"/>
                    </a:moveTo>
                    <a:cubicBezTo>
                      <a:pt x="284" y="344"/>
                      <a:pt x="472" y="400"/>
                      <a:pt x="576" y="384"/>
                    </a:cubicBezTo>
                    <a:cubicBezTo>
                      <a:pt x="680" y="368"/>
                      <a:pt x="672" y="232"/>
                      <a:pt x="720" y="192"/>
                    </a:cubicBezTo>
                    <a:cubicBezTo>
                      <a:pt x="768" y="152"/>
                      <a:pt x="848" y="0"/>
                      <a:pt x="864" y="144"/>
                    </a:cubicBezTo>
                    <a:cubicBezTo>
                      <a:pt x="880" y="288"/>
                      <a:pt x="864" y="944"/>
                      <a:pt x="816" y="1056"/>
                    </a:cubicBezTo>
                    <a:cubicBezTo>
                      <a:pt x="768" y="1168"/>
                      <a:pt x="712" y="888"/>
                      <a:pt x="576" y="816"/>
                    </a:cubicBezTo>
                    <a:cubicBezTo>
                      <a:pt x="440" y="744"/>
                      <a:pt x="220" y="684"/>
                      <a:pt x="0" y="624"/>
                    </a:cubicBez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76"/>
              <p:cNvSpPr>
                <a:spLocks/>
              </p:cNvSpPr>
              <p:nvPr/>
            </p:nvSpPr>
            <p:spPr bwMode="auto">
              <a:xfrm>
                <a:off x="1920" y="1440"/>
                <a:ext cx="112" cy="528"/>
              </a:xfrm>
              <a:custGeom>
                <a:avLst/>
                <a:gdLst>
                  <a:gd name="T0" fmla="*/ 0 w 112"/>
                  <a:gd name="T1" fmla="*/ 0 h 528"/>
                  <a:gd name="T2" fmla="*/ 96 w 112"/>
                  <a:gd name="T3" fmla="*/ 96 h 528"/>
                  <a:gd name="T4" fmla="*/ 96 w 112"/>
                  <a:gd name="T5" fmla="*/ 336 h 528"/>
                  <a:gd name="T6" fmla="*/ 96 w 112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528"/>
                  <a:gd name="T14" fmla="*/ 112 w 112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528">
                    <a:moveTo>
                      <a:pt x="0" y="0"/>
                    </a:moveTo>
                    <a:cubicBezTo>
                      <a:pt x="40" y="20"/>
                      <a:pt x="80" y="40"/>
                      <a:pt x="96" y="96"/>
                    </a:cubicBezTo>
                    <a:cubicBezTo>
                      <a:pt x="112" y="152"/>
                      <a:pt x="96" y="264"/>
                      <a:pt x="96" y="336"/>
                    </a:cubicBezTo>
                    <a:cubicBezTo>
                      <a:pt x="96" y="408"/>
                      <a:pt x="96" y="468"/>
                      <a:pt x="96" y="528"/>
                    </a:cubicBez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77"/>
              <p:cNvSpPr>
                <a:spLocks/>
              </p:cNvSpPr>
              <p:nvPr/>
            </p:nvSpPr>
            <p:spPr bwMode="auto">
              <a:xfrm flipV="1">
                <a:off x="2016" y="576"/>
                <a:ext cx="48" cy="528"/>
              </a:xfrm>
              <a:custGeom>
                <a:avLst/>
                <a:gdLst>
                  <a:gd name="T0" fmla="*/ 0 w 112"/>
                  <a:gd name="T1" fmla="*/ 0 h 528"/>
                  <a:gd name="T2" fmla="*/ 0 w 112"/>
                  <a:gd name="T3" fmla="*/ 96 h 528"/>
                  <a:gd name="T4" fmla="*/ 0 w 112"/>
                  <a:gd name="T5" fmla="*/ 336 h 528"/>
                  <a:gd name="T6" fmla="*/ 0 w 112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528"/>
                  <a:gd name="T14" fmla="*/ 112 w 112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528">
                    <a:moveTo>
                      <a:pt x="0" y="0"/>
                    </a:moveTo>
                    <a:cubicBezTo>
                      <a:pt x="40" y="20"/>
                      <a:pt x="80" y="40"/>
                      <a:pt x="96" y="96"/>
                    </a:cubicBezTo>
                    <a:cubicBezTo>
                      <a:pt x="112" y="152"/>
                      <a:pt x="96" y="264"/>
                      <a:pt x="96" y="336"/>
                    </a:cubicBezTo>
                    <a:cubicBezTo>
                      <a:pt x="96" y="408"/>
                      <a:pt x="96" y="468"/>
                      <a:pt x="96" y="528"/>
                    </a:cubicBez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78"/>
              <p:cNvSpPr>
                <a:spLocks noChangeArrowheads="1"/>
              </p:cNvSpPr>
              <p:nvPr/>
            </p:nvSpPr>
            <p:spPr bwMode="auto">
              <a:xfrm>
                <a:off x="1392" y="912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7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80"/>
              <p:cNvSpPr>
                <a:spLocks noChangeArrowheads="1"/>
              </p:cNvSpPr>
              <p:nvPr/>
            </p:nvSpPr>
            <p:spPr bwMode="auto">
              <a:xfrm>
                <a:off x="1392" y="1248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81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82"/>
              <p:cNvSpPr>
                <a:spLocks noChangeArrowheads="1"/>
              </p:cNvSpPr>
              <p:nvPr/>
            </p:nvSpPr>
            <p:spPr bwMode="auto">
              <a:xfrm>
                <a:off x="1056" y="1008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83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84"/>
              <p:cNvSpPr>
                <a:spLocks noChangeArrowheads="1"/>
              </p:cNvSpPr>
              <p:nvPr/>
            </p:nvSpPr>
            <p:spPr bwMode="auto">
              <a:xfrm>
                <a:off x="1152" y="1296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3265" y="1308"/>
              <a:ext cx="336" cy="48"/>
            </a:xfrm>
            <a:custGeom>
              <a:avLst/>
              <a:gdLst>
                <a:gd name="T0" fmla="*/ 0 w 336"/>
                <a:gd name="T1" fmla="*/ 0 h 56"/>
                <a:gd name="T2" fmla="*/ 144 w 336"/>
                <a:gd name="T3" fmla="*/ 19 h 56"/>
                <a:gd name="T4" fmla="*/ 336 w 336"/>
                <a:gd name="T5" fmla="*/ 19 h 56"/>
                <a:gd name="T6" fmla="*/ 0 60000 65536"/>
                <a:gd name="T7" fmla="*/ 0 60000 65536"/>
                <a:gd name="T8" fmla="*/ 0 60000 65536"/>
                <a:gd name="T9" fmla="*/ 0 w 336"/>
                <a:gd name="T10" fmla="*/ 0 h 56"/>
                <a:gd name="T11" fmla="*/ 336 w 33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56">
                  <a:moveTo>
                    <a:pt x="0" y="0"/>
                  </a:moveTo>
                  <a:cubicBezTo>
                    <a:pt x="44" y="20"/>
                    <a:pt x="88" y="40"/>
                    <a:pt x="144" y="48"/>
                  </a:cubicBezTo>
                  <a:cubicBezTo>
                    <a:pt x="200" y="56"/>
                    <a:pt x="304" y="48"/>
                    <a:pt x="336" y="48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86"/>
            <p:cNvSpPr>
              <a:spLocks noChangeArrowheads="1"/>
            </p:cNvSpPr>
            <p:nvPr/>
          </p:nvSpPr>
          <p:spPr bwMode="auto">
            <a:xfrm rot="-5400000">
              <a:off x="3577" y="1308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FFFF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87"/>
            <p:cNvSpPr txBox="1">
              <a:spLocks noChangeArrowheads="1"/>
            </p:cNvSpPr>
            <p:nvPr/>
          </p:nvSpPr>
          <p:spPr bwMode="auto">
            <a:xfrm>
              <a:off x="876" y="309"/>
              <a:ext cx="1475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6000" b="1" i="0" dirty="0"/>
                <a:t>Synapse</a:t>
              </a:r>
              <a:endParaRPr lang="en-US" sz="11500" i="0" dirty="0"/>
            </a:p>
          </p:txBody>
        </p:sp>
      </p:grpSp>
      <p:sp>
        <p:nvSpPr>
          <p:cNvPr id="55" name="Line 113"/>
          <p:cNvSpPr>
            <a:spLocks noChangeShapeType="1"/>
          </p:cNvSpPr>
          <p:nvPr/>
        </p:nvSpPr>
        <p:spPr bwMode="auto">
          <a:xfrm>
            <a:off x="20331996" y="5579158"/>
            <a:ext cx="0" cy="276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114"/>
          <p:cNvSpPr>
            <a:spLocks/>
          </p:cNvSpPr>
          <p:nvPr/>
        </p:nvSpPr>
        <p:spPr bwMode="auto">
          <a:xfrm>
            <a:off x="20003336" y="8098075"/>
            <a:ext cx="688188" cy="636607"/>
          </a:xfrm>
          <a:custGeom>
            <a:avLst/>
            <a:gdLst>
              <a:gd name="T0" fmla="*/ 2147483647 w 303"/>
              <a:gd name="T1" fmla="*/ 0 h 240"/>
              <a:gd name="T2" fmla="*/ 2147483647 w 303"/>
              <a:gd name="T3" fmla="*/ 2147483647 h 240"/>
              <a:gd name="T4" fmla="*/ 2147483647 w 303"/>
              <a:gd name="T5" fmla="*/ 2147483647 h 240"/>
              <a:gd name="T6" fmla="*/ 2147483647 w 303"/>
              <a:gd name="T7" fmla="*/ 2147483647 h 240"/>
              <a:gd name="T8" fmla="*/ 2147483647 w 303"/>
              <a:gd name="T9" fmla="*/ 2147483647 h 240"/>
              <a:gd name="T10" fmla="*/ 0 w 303"/>
              <a:gd name="T11" fmla="*/ 2147483647 h 240"/>
              <a:gd name="T12" fmla="*/ 2147483647 w 303"/>
              <a:gd name="T13" fmla="*/ 2147483647 h 240"/>
              <a:gd name="T14" fmla="*/ 2147483647 w 303"/>
              <a:gd name="T15" fmla="*/ 0 h 2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3"/>
              <a:gd name="T25" fmla="*/ 0 h 240"/>
              <a:gd name="T26" fmla="*/ 303 w 303"/>
              <a:gd name="T27" fmla="*/ 240 h 2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3" h="240">
                <a:moveTo>
                  <a:pt x="120" y="0"/>
                </a:moveTo>
                <a:cubicBezTo>
                  <a:pt x="116" y="20"/>
                  <a:pt x="118" y="42"/>
                  <a:pt x="108" y="60"/>
                </a:cubicBezTo>
                <a:cubicBezTo>
                  <a:pt x="97" y="80"/>
                  <a:pt x="75" y="91"/>
                  <a:pt x="60" y="108"/>
                </a:cubicBezTo>
                <a:cubicBezTo>
                  <a:pt x="51" y="119"/>
                  <a:pt x="42" y="131"/>
                  <a:pt x="36" y="144"/>
                </a:cubicBezTo>
                <a:cubicBezTo>
                  <a:pt x="26" y="163"/>
                  <a:pt x="20" y="184"/>
                  <a:pt x="12" y="204"/>
                </a:cubicBezTo>
                <a:cubicBezTo>
                  <a:pt x="8" y="216"/>
                  <a:pt x="0" y="240"/>
                  <a:pt x="0" y="240"/>
                </a:cubicBezTo>
                <a:lnTo>
                  <a:pt x="303" y="222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Freeform 115"/>
          <p:cNvSpPr>
            <a:spLocks/>
          </p:cNvSpPr>
          <p:nvPr/>
        </p:nvSpPr>
        <p:spPr bwMode="auto">
          <a:xfrm>
            <a:off x="20238819" y="8618095"/>
            <a:ext cx="819918" cy="949605"/>
          </a:xfrm>
          <a:custGeom>
            <a:avLst/>
            <a:gdLst>
              <a:gd name="T0" fmla="*/ 2147483647 w 361"/>
              <a:gd name="T1" fmla="*/ 0 h 358"/>
              <a:gd name="T2" fmla="*/ 2147483647 w 361"/>
              <a:gd name="T3" fmla="*/ 2147483647 h 358"/>
              <a:gd name="T4" fmla="*/ 2147483647 w 361"/>
              <a:gd name="T5" fmla="*/ 2147483647 h 358"/>
              <a:gd name="T6" fmla="*/ 2147483647 w 361"/>
              <a:gd name="T7" fmla="*/ 2147483647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61"/>
              <a:gd name="T13" fmla="*/ 0 h 358"/>
              <a:gd name="T14" fmla="*/ 361 w 361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1" h="358">
                <a:moveTo>
                  <a:pt x="13" y="0"/>
                </a:moveTo>
                <a:cubicBezTo>
                  <a:pt x="17" y="100"/>
                  <a:pt x="0" y="203"/>
                  <a:pt x="25" y="300"/>
                </a:cubicBezTo>
                <a:cubicBezTo>
                  <a:pt x="27" y="307"/>
                  <a:pt x="128" y="332"/>
                  <a:pt x="145" y="336"/>
                </a:cubicBezTo>
                <a:cubicBezTo>
                  <a:pt x="245" y="358"/>
                  <a:pt x="213" y="348"/>
                  <a:pt x="361" y="3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Title 3"/>
          <p:cNvSpPr txBox="1">
            <a:spLocks/>
          </p:cNvSpPr>
          <p:nvPr/>
        </p:nvSpPr>
        <p:spPr>
          <a:xfrm>
            <a:off x="697827" y="10728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Active dendrites: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7827" y="1243601"/>
            <a:ext cx="3310160" cy="1033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56103" y="3086108"/>
            <a:ext cx="90392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67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3277" y="8265864"/>
            <a:ext cx="90011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8542421" y="5084266"/>
            <a:ext cx="1082842" cy="78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8348" y="5389314"/>
            <a:ext cx="88963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5328232" y="9216192"/>
            <a:ext cx="4916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Hay et al. 2011,</a:t>
            </a:r>
          </a:p>
          <a:p>
            <a:r>
              <a:rPr lang="en-US" sz="4000" i="1" dirty="0" smtClean="0"/>
              <a:t>PLOS </a:t>
            </a:r>
            <a:r>
              <a:rPr lang="en-US" sz="4000" i="1" dirty="0" err="1" smtClean="0"/>
              <a:t>Comput</a:t>
            </a:r>
            <a:r>
              <a:rPr lang="en-US" sz="4000" i="1" dirty="0" smtClean="0"/>
              <a:t>. Biol. 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Title 3"/>
          <p:cNvSpPr txBox="1">
            <a:spLocks/>
          </p:cNvSpPr>
          <p:nvPr/>
        </p:nvSpPr>
        <p:spPr>
          <a:xfrm>
            <a:off x="697827" y="10728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4.3.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Active dendrites: Experiments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46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94969" y="1580483"/>
            <a:ext cx="9686925" cy="886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5328232" y="9216192"/>
            <a:ext cx="52325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 smtClean="0"/>
              <a:t>Larkum</a:t>
            </a:r>
            <a:r>
              <a:rPr lang="en-US" sz="4000" i="1" dirty="0" smtClean="0"/>
              <a:t>, Zhu, </a:t>
            </a:r>
            <a:r>
              <a:rPr lang="en-US" sz="4000" i="1" dirty="0" err="1" smtClean="0"/>
              <a:t>Sakman</a:t>
            </a:r>
            <a:endParaRPr lang="en-US" sz="4000" i="1" dirty="0" smtClean="0"/>
          </a:p>
          <a:p>
            <a:r>
              <a:rPr lang="en-US" sz="4000" i="1" dirty="0" smtClean="0"/>
              <a:t>Nature 1999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20337" y="2743200"/>
            <a:ext cx="913102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BPAP:</a:t>
            </a:r>
          </a:p>
          <a:p>
            <a:r>
              <a:rPr lang="en-US" dirty="0" smtClean="0"/>
              <a:t>    </a:t>
            </a:r>
            <a:r>
              <a:rPr lang="en-US" sz="4400" dirty="0" err="1" smtClean="0"/>
              <a:t>backpropagating</a:t>
            </a:r>
            <a:r>
              <a:rPr lang="en-US" sz="4400" dirty="0" smtClean="0"/>
              <a:t> action potential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293895" y="5342021"/>
            <a:ext cx="5587999" cy="519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476437" y="5342021"/>
            <a:ext cx="73084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Dendritic</a:t>
            </a:r>
            <a:r>
              <a:rPr lang="en-US" dirty="0" smtClean="0"/>
              <a:t> Ca spike:</a:t>
            </a:r>
          </a:p>
          <a:p>
            <a:r>
              <a:rPr lang="en-US" dirty="0" smtClean="0"/>
              <a:t>    </a:t>
            </a:r>
            <a:r>
              <a:rPr lang="en-US" sz="4400" dirty="0" smtClean="0"/>
              <a:t>activation of Ca channels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293895" y="5342021"/>
            <a:ext cx="5587999" cy="2695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476437" y="7369533"/>
            <a:ext cx="590661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Ping-Pong:</a:t>
            </a:r>
          </a:p>
          <a:p>
            <a:r>
              <a:rPr lang="en-US" dirty="0" smtClean="0"/>
              <a:t>    </a:t>
            </a:r>
            <a:r>
              <a:rPr lang="en-US" sz="4400" dirty="0" smtClean="0"/>
              <a:t>BPAP and Ca spike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Title 3"/>
          <p:cNvSpPr txBox="1">
            <a:spLocks/>
          </p:cNvSpPr>
          <p:nvPr/>
        </p:nvSpPr>
        <p:spPr>
          <a:xfrm>
            <a:off x="697827" y="10728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4.3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. Compartmental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108030" y="1267664"/>
            <a:ext cx="5405896" cy="246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670632" y="3633545"/>
            <a:ext cx="9796272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Dendrites are more than passive filters.</a:t>
            </a:r>
          </a:p>
          <a:p>
            <a:pPr>
              <a:buFontTx/>
              <a:buChar char="-"/>
            </a:pPr>
            <a:r>
              <a:rPr lang="en-US" sz="4000" dirty="0" smtClean="0"/>
              <a:t>Hotspots</a:t>
            </a:r>
          </a:p>
          <a:p>
            <a:pPr>
              <a:buFontTx/>
              <a:buChar char="-"/>
            </a:pPr>
            <a:r>
              <a:rPr lang="en-US" sz="4000" dirty="0" smtClean="0"/>
              <a:t>BPAPs</a:t>
            </a:r>
          </a:p>
          <a:p>
            <a:pPr>
              <a:buFontTx/>
              <a:buChar char="-"/>
            </a:pPr>
            <a:r>
              <a:rPr lang="en-US" sz="4000" dirty="0" smtClean="0"/>
              <a:t>Ca spikes</a:t>
            </a:r>
          </a:p>
          <a:p>
            <a:endParaRPr lang="en-US" sz="4000" dirty="0" smtClean="0"/>
          </a:p>
          <a:p>
            <a:r>
              <a:rPr lang="en-US" sz="4000" b="1" dirty="0" smtClean="0"/>
              <a:t>Compartmental models</a:t>
            </a:r>
          </a:p>
          <a:p>
            <a:r>
              <a:rPr lang="en-US" sz="4000" dirty="0" smtClean="0"/>
              <a:t>   - can include many ion channels</a:t>
            </a:r>
          </a:p>
          <a:p>
            <a:r>
              <a:rPr lang="en-US" sz="4000" dirty="0" smtClean="0"/>
              <a:t>   - spatially distributed</a:t>
            </a:r>
          </a:p>
          <a:p>
            <a:r>
              <a:rPr lang="en-US" sz="4000" dirty="0" smtClean="0"/>
              <a:t>   - morphologically reconstructed </a:t>
            </a:r>
          </a:p>
          <a:p>
            <a:r>
              <a:rPr lang="en-US" sz="4000" dirty="0" smtClean="0"/>
              <a:t>BUT</a:t>
            </a:r>
          </a:p>
          <a:p>
            <a:r>
              <a:rPr lang="en-US" sz="4000" dirty="0" smtClean="0"/>
              <a:t>   - spatial distribution of ion channels</a:t>
            </a:r>
          </a:p>
          <a:p>
            <a:r>
              <a:rPr lang="en-US" sz="4000" dirty="0" smtClean="0"/>
              <a:t>      difficult to tune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55409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Quiz 4.5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567" y="1291727"/>
            <a:ext cx="20381495" cy="55092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b="1" dirty="0" smtClean="0"/>
              <a:t>BPAP </a:t>
            </a:r>
          </a:p>
          <a:p>
            <a:r>
              <a:rPr lang="en-US" sz="4400" dirty="0" smtClean="0"/>
              <a:t>   [ ] is an acronym for </a:t>
            </a:r>
            <a:r>
              <a:rPr lang="en-US" sz="4400" dirty="0" err="1" smtClean="0"/>
              <a:t>BackPropagatingActionPotential</a:t>
            </a:r>
            <a:r>
              <a:rPr lang="en-US" sz="4400" dirty="0" smtClean="0"/>
              <a:t>  </a:t>
            </a:r>
          </a:p>
          <a:p>
            <a:r>
              <a:rPr lang="en-US" sz="4400" dirty="0" smtClean="0"/>
              <a:t>   [ ] exists in a passive dendrite</a:t>
            </a:r>
          </a:p>
          <a:p>
            <a:r>
              <a:rPr lang="en-US" sz="4400" dirty="0" smtClean="0"/>
              <a:t>   [ ] travels from the </a:t>
            </a:r>
            <a:r>
              <a:rPr lang="en-US" sz="4400" dirty="0" err="1" smtClean="0"/>
              <a:t>dendritic</a:t>
            </a:r>
            <a:r>
              <a:rPr lang="en-US" sz="4400" dirty="0" smtClean="0"/>
              <a:t> hotspot to the soma</a:t>
            </a:r>
          </a:p>
          <a:p>
            <a:r>
              <a:rPr lang="en-US" sz="4400" dirty="0" smtClean="0"/>
              <a:t>   [ ] travels from  the soma along the dendrite</a:t>
            </a:r>
          </a:p>
          <a:p>
            <a:r>
              <a:rPr lang="en-US" sz="4400" dirty="0" smtClean="0"/>
              <a:t>   [ ] has the same duration as the somatic action potential</a:t>
            </a:r>
          </a:p>
          <a:p>
            <a:r>
              <a:rPr lang="en-US" sz="4400" dirty="0" smtClean="0"/>
              <a:t>   </a:t>
            </a:r>
          </a:p>
          <a:p>
            <a:r>
              <a:rPr lang="en-US" sz="4400" dirty="0" smtClean="0"/>
              <a:t>   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216568" y="7065620"/>
            <a:ext cx="20381494" cy="483209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Dendritic</a:t>
            </a:r>
            <a:r>
              <a:rPr lang="en-US" sz="4400" b="1" dirty="0" smtClean="0"/>
              <a:t> Calcium spikes</a:t>
            </a:r>
          </a:p>
          <a:p>
            <a:r>
              <a:rPr lang="en-US" sz="4400" dirty="0" smtClean="0"/>
              <a:t>   [ ] can be induced by weak </a:t>
            </a:r>
            <a:r>
              <a:rPr lang="en-US" sz="4400" dirty="0" err="1" smtClean="0"/>
              <a:t>dendritic</a:t>
            </a:r>
            <a:r>
              <a:rPr lang="en-US" sz="4400" dirty="0" smtClean="0"/>
              <a:t> stimulation</a:t>
            </a:r>
          </a:p>
          <a:p>
            <a:r>
              <a:rPr lang="en-US" sz="4400" dirty="0" smtClean="0"/>
              <a:t>   [ ] can be induced by strong </a:t>
            </a:r>
            <a:r>
              <a:rPr lang="en-US" sz="4400" dirty="0" err="1" smtClean="0"/>
              <a:t>dendritic</a:t>
            </a:r>
            <a:r>
              <a:rPr lang="en-US" sz="4400" dirty="0" smtClean="0"/>
              <a:t> stimulation</a:t>
            </a:r>
          </a:p>
          <a:p>
            <a:r>
              <a:rPr lang="en-US" sz="4400" dirty="0" smtClean="0"/>
              <a:t>   [ ] can be induced by weak </a:t>
            </a:r>
            <a:r>
              <a:rPr lang="en-US" sz="4400" dirty="0" err="1" smtClean="0"/>
              <a:t>dendritic</a:t>
            </a:r>
            <a:r>
              <a:rPr lang="en-US" sz="4400" dirty="0" smtClean="0"/>
              <a:t> stimulation combined with a BPAP</a:t>
            </a:r>
          </a:p>
          <a:p>
            <a:r>
              <a:rPr lang="en-US" sz="4400" dirty="0" smtClean="0"/>
              <a:t>   [ ] can only be induced be strong </a:t>
            </a:r>
            <a:r>
              <a:rPr lang="en-US" sz="4400" dirty="0" err="1" smtClean="0"/>
              <a:t>dendritic</a:t>
            </a:r>
            <a:r>
              <a:rPr lang="en-US" sz="4400" dirty="0" smtClean="0"/>
              <a:t> stimulation combined with a BPAP</a:t>
            </a:r>
          </a:p>
          <a:p>
            <a:r>
              <a:rPr lang="en-US" sz="4400" dirty="0" smtClean="0"/>
              <a:t>   [ ] travels from the </a:t>
            </a:r>
            <a:r>
              <a:rPr lang="en-US" sz="4400" dirty="0" err="1" smtClean="0"/>
              <a:t>dendritic</a:t>
            </a:r>
            <a:r>
              <a:rPr lang="en-US" sz="4400" dirty="0" smtClean="0"/>
              <a:t> hotspot to the soma</a:t>
            </a:r>
          </a:p>
          <a:p>
            <a:r>
              <a:rPr lang="en-US" sz="4400" dirty="0" smtClean="0"/>
              <a:t>   [ ] travels from  the soma along the dendrite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50315" y="394420"/>
            <a:ext cx="872226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Multiple answers possible!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0" y="1267664"/>
            <a:ext cx="21607463" cy="10619956"/>
          </a:xfrm>
          <a:prstGeom prst="rect">
            <a:avLst/>
          </a:prstGeom>
          <a:solidFill>
            <a:srgbClr val="FF66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pic>
        <p:nvPicPr>
          <p:cNvPr id="46086" name="Picture 2" descr="$ \left.\vphantom{ \frac{\partial} {\partial x} u}\right.$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321887" y="-810154"/>
            <a:ext cx="157554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3" descr="$ {\frac{{\partial}}{{\partial x}}}$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111815" y="-810154"/>
            <a:ext cx="472663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4" descr="$ \left.\vphantom{ \frac{\partial} {\partial x} u}\right\vert _{{x\in\{0,L\}}}^{}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5166489" y="-810154"/>
            <a:ext cx="1260435" cy="6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Title 3"/>
          <p:cNvSpPr txBox="1">
            <a:spLocks/>
          </p:cNvSpPr>
          <p:nvPr/>
        </p:nvSpPr>
        <p:spPr>
          <a:xfrm>
            <a:off x="697827" y="10728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4 – Reading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1484231"/>
            <a:ext cx="182927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Reading</a:t>
            </a:r>
            <a:r>
              <a:rPr lang="en-US" sz="3600" dirty="0" smtClean="0"/>
              <a:t>: W. Gerstner, W.M. </a:t>
            </a:r>
            <a:r>
              <a:rPr lang="en-US" sz="3600" dirty="0" err="1" smtClean="0"/>
              <a:t>Kistler</a:t>
            </a:r>
            <a:r>
              <a:rPr lang="en-US" sz="3600" dirty="0" smtClean="0"/>
              <a:t>, R. </a:t>
            </a:r>
            <a:r>
              <a:rPr lang="en-US" sz="3600" dirty="0" err="1" smtClean="0"/>
              <a:t>Naud</a:t>
            </a:r>
            <a:r>
              <a:rPr lang="en-US" sz="3600" dirty="0" smtClean="0"/>
              <a:t> and L. </a:t>
            </a:r>
            <a:r>
              <a:rPr lang="en-US" sz="3600" dirty="0" err="1" smtClean="0"/>
              <a:t>Paninski</a:t>
            </a:r>
            <a:r>
              <a:rPr lang="en-US" sz="3600" dirty="0" smtClean="0"/>
              <a:t>,</a:t>
            </a:r>
          </a:p>
          <a:p>
            <a:r>
              <a:rPr lang="en-US" sz="3600" i="1" dirty="0" smtClean="0"/>
              <a:t>Neuronal Dynamics: from single neurons to networks and </a:t>
            </a:r>
          </a:p>
          <a:p>
            <a:r>
              <a:rPr lang="en-US" sz="3600" i="1" dirty="0" smtClean="0"/>
              <a:t>models of cognition.</a:t>
            </a:r>
            <a:r>
              <a:rPr lang="en-US" sz="3600" dirty="0" smtClean="0"/>
              <a:t> Chapter 3</a:t>
            </a:r>
            <a:r>
              <a:rPr lang="en-US" sz="3600" i="1" dirty="0" smtClean="0"/>
              <a:t>:  Dendrites and Synapses, </a:t>
            </a:r>
            <a:r>
              <a:rPr lang="en-US" sz="3600" dirty="0" smtClean="0"/>
              <a:t>Cambridge Univ. Press, 2014</a:t>
            </a:r>
          </a:p>
          <a:p>
            <a:r>
              <a:rPr lang="en-US" sz="3600" b="1" dirty="0" smtClean="0"/>
              <a:t>OR</a:t>
            </a:r>
            <a:r>
              <a:rPr lang="en-US" sz="3600" dirty="0" smtClean="0"/>
              <a:t>  W. Gerstner and W. M. </a:t>
            </a:r>
            <a:r>
              <a:rPr lang="en-US" sz="3600" dirty="0" err="1" smtClean="0"/>
              <a:t>Kistler</a:t>
            </a:r>
            <a:r>
              <a:rPr lang="en-US" sz="3600" dirty="0" smtClean="0"/>
              <a:t>, </a:t>
            </a:r>
            <a:r>
              <a:rPr lang="en-US" sz="3600" i="1" dirty="0" smtClean="0"/>
              <a:t>Spiking Neuron Models</a:t>
            </a:r>
            <a:r>
              <a:rPr lang="en-US" sz="3600" dirty="0" smtClean="0"/>
              <a:t>, Chapter 2, Cambridge, 2002</a:t>
            </a:r>
          </a:p>
          <a:p>
            <a:r>
              <a:rPr lang="en-US" sz="3600" b="1" dirty="0" smtClean="0"/>
              <a:t>OR </a:t>
            </a:r>
            <a:r>
              <a:rPr lang="en-US" sz="3600" dirty="0" smtClean="0"/>
              <a:t> P. Dayan and L. Abbott, </a:t>
            </a:r>
            <a:r>
              <a:rPr lang="en-US" sz="3600" i="1" dirty="0" smtClean="0"/>
              <a:t>Theoretical Neuroscience</a:t>
            </a:r>
            <a:r>
              <a:rPr lang="en-US" sz="3600" dirty="0" smtClean="0"/>
              <a:t>, Chapter 6, MIT Press 2001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4789764"/>
            <a:ext cx="20349411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References: 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M. </a:t>
            </a:r>
            <a:r>
              <a:rPr lang="en-US" sz="3600" dirty="0" err="1" smtClean="0"/>
              <a:t>Larkum</a:t>
            </a:r>
            <a:r>
              <a:rPr lang="en-US" sz="3600" dirty="0" smtClean="0"/>
              <a:t>, J.J. Zhu, B. </a:t>
            </a:r>
            <a:r>
              <a:rPr lang="en-US" sz="3600" dirty="0" err="1" smtClean="0"/>
              <a:t>Sakmann</a:t>
            </a:r>
            <a:r>
              <a:rPr lang="en-US" sz="3600" dirty="0" smtClean="0"/>
              <a:t> (1999),  </a:t>
            </a:r>
            <a:r>
              <a:rPr lang="en-US" sz="3200" i="1" dirty="0" smtClean="0"/>
              <a:t>A new cellular mechanism for coupling inputs arriving at different cortical layers, Nature, 398:338-341 </a:t>
            </a:r>
          </a:p>
          <a:p>
            <a:r>
              <a:rPr lang="en-US" sz="3600" dirty="0" smtClean="0"/>
              <a:t>E. Hay et al</a:t>
            </a:r>
            <a:r>
              <a:rPr lang="en-US" sz="3200" dirty="0" smtClean="0"/>
              <a:t>. (2011) </a:t>
            </a:r>
            <a:r>
              <a:rPr lang="en-US" sz="3200" i="1" dirty="0" smtClean="0"/>
              <a:t>Models of Neocortical Layer 5b Pyramidal Cells Capturing a Wide Range of </a:t>
            </a:r>
            <a:r>
              <a:rPr lang="en-US" sz="3200" i="1" dirty="0" err="1" smtClean="0"/>
              <a:t>Dendritic</a:t>
            </a:r>
            <a:r>
              <a:rPr lang="en-US" sz="3200" i="1" dirty="0" smtClean="0"/>
              <a:t> and </a:t>
            </a:r>
            <a:r>
              <a:rPr lang="en-US" sz="3200" i="1" dirty="0" err="1" smtClean="0"/>
              <a:t>Perisomatic</a:t>
            </a:r>
            <a:r>
              <a:rPr lang="en-US" sz="3200" i="1" dirty="0" smtClean="0"/>
              <a:t> Active Properties, PLOS </a:t>
            </a:r>
            <a:r>
              <a:rPr lang="en-US" sz="3200" i="1" dirty="0" err="1" smtClean="0"/>
              <a:t>Comput</a:t>
            </a:r>
            <a:r>
              <a:rPr lang="en-US" sz="3200" i="1" dirty="0" smtClean="0"/>
              <a:t>. Biol. 7:7 </a:t>
            </a:r>
          </a:p>
          <a:p>
            <a:r>
              <a:rPr lang="en-US" sz="3600" dirty="0" err="1" smtClean="0"/>
              <a:t>Carnevale</a:t>
            </a:r>
            <a:r>
              <a:rPr lang="en-US" sz="3600" dirty="0" smtClean="0"/>
              <a:t>, N. and Hines, M. (2006</a:t>
            </a:r>
            <a:r>
              <a:rPr lang="en-US" sz="3200" dirty="0" smtClean="0"/>
              <a:t>). </a:t>
            </a:r>
            <a:r>
              <a:rPr lang="en-US" sz="3200" i="1" dirty="0" smtClean="0"/>
              <a:t>The Neuron Book</a:t>
            </a:r>
            <a:r>
              <a:rPr lang="en-US" sz="3200" dirty="0" smtClean="0"/>
              <a:t>. Cambridge University Press.</a:t>
            </a:r>
          </a:p>
          <a:p>
            <a:r>
              <a:rPr lang="en-US" sz="3600" dirty="0" smtClean="0"/>
              <a:t>Bower, J. M. and </a:t>
            </a:r>
            <a:r>
              <a:rPr lang="en-US" sz="3600" dirty="0" err="1" smtClean="0"/>
              <a:t>Beeman</a:t>
            </a:r>
            <a:r>
              <a:rPr lang="en-US" sz="3600" dirty="0" smtClean="0"/>
              <a:t>, D. (1995). </a:t>
            </a:r>
            <a:r>
              <a:rPr lang="en-US" sz="3200" i="1" dirty="0" smtClean="0"/>
              <a:t>The book of Genesis</a:t>
            </a:r>
            <a:r>
              <a:rPr lang="en-US" sz="3200" dirty="0" smtClean="0"/>
              <a:t>. Springer, New York.</a:t>
            </a:r>
          </a:p>
          <a:p>
            <a:r>
              <a:rPr lang="en-US" sz="3600" dirty="0" err="1" smtClean="0"/>
              <a:t>Rall</a:t>
            </a:r>
            <a:r>
              <a:rPr lang="en-US" sz="3600" dirty="0" smtClean="0"/>
              <a:t>, W. (1989). </a:t>
            </a:r>
            <a:r>
              <a:rPr lang="en-US" sz="3200" i="1" dirty="0" smtClean="0"/>
              <a:t>Cable theory for </a:t>
            </a:r>
            <a:r>
              <a:rPr lang="en-US" sz="3200" i="1" dirty="0" err="1" smtClean="0"/>
              <a:t>dendritic</a:t>
            </a:r>
            <a:r>
              <a:rPr lang="en-US" sz="3200" i="1" dirty="0" smtClean="0"/>
              <a:t> neurons</a:t>
            </a:r>
            <a:r>
              <a:rPr lang="en-US" sz="3200" dirty="0" smtClean="0"/>
              <a:t>. In Koch, C. and </a:t>
            </a:r>
            <a:r>
              <a:rPr lang="en-US" sz="3200" dirty="0" err="1" smtClean="0"/>
              <a:t>Segev</a:t>
            </a:r>
            <a:r>
              <a:rPr lang="en-US" sz="3200" dirty="0" smtClean="0"/>
              <a:t>, I., editors, Methods in</a:t>
            </a:r>
          </a:p>
          <a:p>
            <a:r>
              <a:rPr lang="en-US" sz="3200" dirty="0" smtClean="0"/>
              <a:t>Neuronal Modeling, pages 9{62, Cambridge. MIT Press.</a:t>
            </a:r>
          </a:p>
          <a:p>
            <a:r>
              <a:rPr lang="en-US" sz="3600" dirty="0" smtClean="0"/>
              <a:t>Abbott, L. F., Varela, J. A., </a:t>
            </a:r>
            <a:r>
              <a:rPr lang="en-US" sz="3600" dirty="0" err="1" smtClean="0"/>
              <a:t>Sen</a:t>
            </a:r>
            <a:r>
              <a:rPr lang="en-US" sz="3600" dirty="0" smtClean="0"/>
              <a:t>, K., and Nelson, S. B</a:t>
            </a:r>
            <a:r>
              <a:rPr lang="en-US" sz="3200" dirty="0" smtClean="0"/>
              <a:t>. (1997). Synaptic depression and cortical gain control. </a:t>
            </a:r>
            <a:r>
              <a:rPr lang="en-US" sz="3200" i="1" dirty="0" smtClean="0"/>
              <a:t>Science</a:t>
            </a:r>
            <a:r>
              <a:rPr lang="en-US" sz="3200" dirty="0" smtClean="0"/>
              <a:t> 275, 220–224.</a:t>
            </a:r>
          </a:p>
          <a:p>
            <a:r>
              <a:rPr lang="en-US" sz="3600" dirty="0" err="1" smtClean="0"/>
              <a:t>Tsodyks</a:t>
            </a:r>
            <a:r>
              <a:rPr lang="en-US" sz="3600" dirty="0" smtClean="0"/>
              <a:t>, M., </a:t>
            </a:r>
            <a:r>
              <a:rPr lang="en-US" sz="3600" dirty="0" err="1" smtClean="0"/>
              <a:t>Pawelzik</a:t>
            </a:r>
            <a:r>
              <a:rPr lang="en-US" sz="3600" dirty="0" smtClean="0"/>
              <a:t>, K., and </a:t>
            </a:r>
            <a:r>
              <a:rPr lang="en-US" sz="3600" dirty="0" err="1" smtClean="0"/>
              <a:t>Markram</a:t>
            </a:r>
            <a:r>
              <a:rPr lang="en-US" sz="3600" dirty="0" smtClean="0"/>
              <a:t>, H. (1998). </a:t>
            </a:r>
            <a:r>
              <a:rPr lang="en-US" sz="3200" dirty="0" smtClean="0"/>
              <a:t>Neural networks with dynamic synapses. </a:t>
            </a:r>
            <a:r>
              <a:rPr lang="en-US" sz="3200" i="1" dirty="0" smtClean="0"/>
              <a:t>Neural. </a:t>
            </a:r>
            <a:r>
              <a:rPr lang="en-US" sz="3200" i="1" dirty="0" err="1" smtClean="0"/>
              <a:t>Comput</a:t>
            </a:r>
            <a:r>
              <a:rPr lang="en-US" sz="3200" i="1" dirty="0" smtClean="0"/>
              <a:t>.</a:t>
            </a:r>
            <a:r>
              <a:rPr lang="en-US" sz="3200" dirty="0" smtClean="0"/>
              <a:t> 10, 821–835.</a:t>
            </a:r>
          </a:p>
          <a:p>
            <a:endParaRPr lang="en-US" sz="3200" dirty="0" smtClean="0"/>
          </a:p>
          <a:p>
            <a:endParaRPr lang="en-US" sz="3200" i="1" dirty="0" smtClean="0"/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Dynamics: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Computational Neuroscience</a:t>
            </a:r>
            <a:br>
              <a:rPr lang="en-US" sz="5400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of Single Neurons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3092113" cy="9064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Week 3 – Adding Detail: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    Dendrites and Synapses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1" y="8897938"/>
            <a:ext cx="13092113" cy="8302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732547"/>
            <a:ext cx="10422104" cy="9064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Synapses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Short-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term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plasticity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Dendrite as a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Cable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Cable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equation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Compartmental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active dendrites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3 – part 2: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Synaptic short-</a:t>
            </a:r>
            <a:r>
              <a:rPr lang="en-US" sz="5400" b="1" noProof="0" dirty="0" err="1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ter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m plasticity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11185359" y="2323850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3688725"/>
            <a:ext cx="9773651" cy="16504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732547"/>
            <a:ext cx="10422104" cy="9064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Synapses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Short-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term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plasticity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Dendrite as a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Cable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Cable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equation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540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3</a:t>
            </a:r>
            <a:r>
              <a:rPr kumimoji="0" lang="fr-CH" sz="5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Compartmental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active dendrites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3 – part 2: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Synaptic Short-</a:t>
            </a:r>
            <a:r>
              <a:rPr lang="en-US" sz="5400" b="1" noProof="0" dirty="0" err="1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Ter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m plasticity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11185359" y="2347913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3688725"/>
            <a:ext cx="9773651" cy="16504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3.2 Synaptic </a:t>
            </a:r>
            <a:r>
              <a:rPr lang="en-US" smtClean="0">
                <a:solidFill>
                  <a:srgbClr val="FF0000"/>
                </a:solidFill>
                <a:latin typeface="Impact" charset="0"/>
                <a:cs typeface="Impact" charset="0"/>
              </a:rPr>
              <a:t>Short-Term Plasticity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2413777" y="4618263"/>
            <a:ext cx="8075613" cy="6071437"/>
            <a:chOff x="3094" y="1207"/>
            <a:chExt cx="2281" cy="1576"/>
          </a:xfrm>
        </p:grpSpPr>
        <p:sp>
          <p:nvSpPr>
            <p:cNvPr id="6" name="Line 46"/>
            <p:cNvSpPr>
              <a:spLocks noChangeShapeType="1"/>
            </p:cNvSpPr>
            <p:nvPr/>
          </p:nvSpPr>
          <p:spPr bwMode="auto">
            <a:xfrm>
              <a:off x="3924" y="2783"/>
              <a:ext cx="1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7"/>
            <p:cNvSpPr>
              <a:spLocks noChangeShapeType="1"/>
            </p:cNvSpPr>
            <p:nvPr/>
          </p:nvSpPr>
          <p:spPr bwMode="auto">
            <a:xfrm flipV="1">
              <a:off x="3924" y="2238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8"/>
            <p:cNvSpPr>
              <a:spLocks/>
            </p:cNvSpPr>
            <p:nvPr/>
          </p:nvSpPr>
          <p:spPr bwMode="auto">
            <a:xfrm>
              <a:off x="4060" y="2435"/>
              <a:ext cx="1089" cy="348"/>
            </a:xfrm>
            <a:custGeom>
              <a:avLst/>
              <a:gdLst>
                <a:gd name="T0" fmla="*/ 0 w 1089"/>
                <a:gd name="T1" fmla="*/ 348 h 348"/>
                <a:gd name="T2" fmla="*/ 181 w 1089"/>
                <a:gd name="T3" fmla="*/ 30 h 348"/>
                <a:gd name="T4" fmla="*/ 499 w 1089"/>
                <a:gd name="T5" fmla="*/ 166 h 348"/>
                <a:gd name="T6" fmla="*/ 1089 w 108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49"/>
            <p:cNvSpPr>
              <a:spLocks noChangeArrowheads="1"/>
            </p:cNvSpPr>
            <p:nvPr/>
          </p:nvSpPr>
          <p:spPr bwMode="auto">
            <a:xfrm>
              <a:off x="3364" y="1709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0"/>
            <p:cNvSpPr>
              <a:spLocks noChangeArrowheads="1"/>
            </p:cNvSpPr>
            <p:nvPr/>
          </p:nvSpPr>
          <p:spPr bwMode="auto">
            <a:xfrm>
              <a:off x="4188" y="1845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3508" y="1694"/>
              <a:ext cx="726" cy="151"/>
            </a:xfrm>
            <a:custGeom>
              <a:avLst/>
              <a:gdLst>
                <a:gd name="T0" fmla="*/ 0 w 726"/>
                <a:gd name="T1" fmla="*/ 60 h 151"/>
                <a:gd name="T2" fmla="*/ 363 w 726"/>
                <a:gd name="T3" fmla="*/ 15 h 151"/>
                <a:gd name="T4" fmla="*/ 726 w 726"/>
                <a:gd name="T5" fmla="*/ 151 h 151"/>
                <a:gd name="T6" fmla="*/ 0 60000 65536"/>
                <a:gd name="T7" fmla="*/ 0 60000 65536"/>
                <a:gd name="T8" fmla="*/ 0 60000 65536"/>
                <a:gd name="T9" fmla="*/ 0 w 726"/>
                <a:gd name="T10" fmla="*/ 0 h 151"/>
                <a:gd name="T11" fmla="*/ 726 w 72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51">
                  <a:moveTo>
                    <a:pt x="0" y="60"/>
                  </a:moveTo>
                  <a:cubicBezTo>
                    <a:pt x="121" y="30"/>
                    <a:pt x="242" y="0"/>
                    <a:pt x="363" y="15"/>
                  </a:cubicBezTo>
                  <a:cubicBezTo>
                    <a:pt x="484" y="30"/>
                    <a:pt x="605" y="90"/>
                    <a:pt x="726" y="15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2"/>
            <p:cNvSpPr>
              <a:spLocks noChangeArrowheads="1"/>
            </p:cNvSpPr>
            <p:nvPr/>
          </p:nvSpPr>
          <p:spPr bwMode="auto">
            <a:xfrm>
              <a:off x="3372" y="1709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4188" y="184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54"/>
            <p:cNvSpPr txBox="1">
              <a:spLocks noChangeArrowheads="1"/>
            </p:cNvSpPr>
            <p:nvPr/>
          </p:nvSpPr>
          <p:spPr bwMode="auto">
            <a:xfrm>
              <a:off x="3094" y="134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>
                  <a:solidFill>
                    <a:srgbClr val="FF0000"/>
                  </a:solidFill>
                </a:rPr>
                <a:t>pre</a:t>
              </a:r>
              <a:endParaRPr lang="fr-FR" i="0">
                <a:solidFill>
                  <a:srgbClr val="FF0000"/>
                </a:solidFill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4243" y="154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/>
                <a:t>post</a:t>
              </a:r>
              <a:endParaRPr lang="fr-FR" i="0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4286" y="246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58"/>
            <p:cNvSpPr txBox="1">
              <a:spLocks noChangeArrowheads="1"/>
            </p:cNvSpPr>
            <p:nvPr/>
          </p:nvSpPr>
          <p:spPr bwMode="auto">
            <a:xfrm>
              <a:off x="4364" y="179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i</a:t>
              </a:r>
              <a:endParaRPr lang="fr-FR"/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3321" y="188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j</a:t>
              </a:r>
              <a:endParaRPr lang="fr-FR"/>
            </a:p>
          </p:txBody>
        </p:sp>
        <p:sp>
          <p:nvSpPr>
            <p:cNvPr id="20" name="Line 61"/>
            <p:cNvSpPr>
              <a:spLocks noChangeShapeType="1"/>
            </p:cNvSpPr>
            <p:nvPr/>
          </p:nvSpPr>
          <p:spPr bwMode="auto">
            <a:xfrm>
              <a:off x="3606" y="143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2"/>
            <p:cNvSpPr>
              <a:spLocks noChangeShapeType="1"/>
            </p:cNvSpPr>
            <p:nvPr/>
          </p:nvSpPr>
          <p:spPr bwMode="auto">
            <a:xfrm>
              <a:off x="3833" y="1207"/>
              <a:ext cx="0" cy="22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Freeform 57"/>
          <p:cNvSpPr>
            <a:spLocks/>
          </p:cNvSpPr>
          <p:nvPr/>
        </p:nvSpPr>
        <p:spPr bwMode="auto">
          <a:xfrm>
            <a:off x="15833787" y="8416764"/>
            <a:ext cx="3855477" cy="2272936"/>
          </a:xfrm>
          <a:custGeom>
            <a:avLst/>
            <a:gdLst>
              <a:gd name="T0" fmla="*/ 0 w 1089"/>
              <a:gd name="T1" fmla="*/ 8262 h 348"/>
              <a:gd name="T2" fmla="*/ 181 w 1089"/>
              <a:gd name="T3" fmla="*/ 712 h 348"/>
              <a:gd name="T4" fmla="*/ 499 w 1089"/>
              <a:gd name="T5" fmla="*/ 3932 h 348"/>
              <a:gd name="T6" fmla="*/ 1089 w 1089"/>
              <a:gd name="T7" fmla="*/ 8262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348"/>
              <a:gd name="T14" fmla="*/ 1089 w 1089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348">
                <a:moveTo>
                  <a:pt x="0" y="348"/>
                </a:moveTo>
                <a:cubicBezTo>
                  <a:pt x="49" y="204"/>
                  <a:pt x="98" y="60"/>
                  <a:pt x="181" y="30"/>
                </a:cubicBezTo>
                <a:cubicBezTo>
                  <a:pt x="264" y="0"/>
                  <a:pt x="348" y="113"/>
                  <a:pt x="499" y="166"/>
                </a:cubicBezTo>
                <a:cubicBezTo>
                  <a:pt x="650" y="219"/>
                  <a:pt x="869" y="283"/>
                  <a:pt x="1089" y="34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4769321" y="1797050"/>
          <a:ext cx="6511925" cy="1074738"/>
        </p:xfrm>
        <a:graphic>
          <a:graphicData uri="http://schemas.openxmlformats.org/presentationml/2006/ole">
            <p:oleObj spid="_x0000_s734210" name="Equation" r:id="rId4" imgW="1498320" imgH="253800" progId="Equation.DSMT4">
              <p:embed/>
            </p:oleObj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14226453" y="2871788"/>
          <a:ext cx="6724650" cy="1665288"/>
        </p:xfrm>
        <a:graphic>
          <a:graphicData uri="http://schemas.openxmlformats.org/presentationml/2006/ole">
            <p:oleObj spid="_x0000_s734211" name="Equation" r:id="rId5" imgW="17776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3.2 Synaptic </a:t>
            </a:r>
            <a:r>
              <a:rPr lang="en-US" smtClean="0">
                <a:solidFill>
                  <a:srgbClr val="FF0000"/>
                </a:solidFill>
                <a:latin typeface="Impact" charset="0"/>
                <a:cs typeface="Impact" charset="0"/>
              </a:rPr>
              <a:t>Short-Term Plasticity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2413777" y="4618263"/>
            <a:ext cx="8075613" cy="6071437"/>
            <a:chOff x="3094" y="1207"/>
            <a:chExt cx="2281" cy="1576"/>
          </a:xfrm>
        </p:grpSpPr>
        <p:sp>
          <p:nvSpPr>
            <p:cNvPr id="6" name="Line 46"/>
            <p:cNvSpPr>
              <a:spLocks noChangeShapeType="1"/>
            </p:cNvSpPr>
            <p:nvPr/>
          </p:nvSpPr>
          <p:spPr bwMode="auto">
            <a:xfrm>
              <a:off x="3924" y="2783"/>
              <a:ext cx="1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7"/>
            <p:cNvSpPr>
              <a:spLocks noChangeShapeType="1"/>
            </p:cNvSpPr>
            <p:nvPr/>
          </p:nvSpPr>
          <p:spPr bwMode="auto">
            <a:xfrm flipV="1">
              <a:off x="3924" y="2238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8"/>
            <p:cNvSpPr>
              <a:spLocks/>
            </p:cNvSpPr>
            <p:nvPr/>
          </p:nvSpPr>
          <p:spPr bwMode="auto">
            <a:xfrm>
              <a:off x="4060" y="2435"/>
              <a:ext cx="1089" cy="348"/>
            </a:xfrm>
            <a:custGeom>
              <a:avLst/>
              <a:gdLst>
                <a:gd name="T0" fmla="*/ 0 w 1089"/>
                <a:gd name="T1" fmla="*/ 348 h 348"/>
                <a:gd name="T2" fmla="*/ 181 w 1089"/>
                <a:gd name="T3" fmla="*/ 30 h 348"/>
                <a:gd name="T4" fmla="*/ 499 w 1089"/>
                <a:gd name="T5" fmla="*/ 166 h 348"/>
                <a:gd name="T6" fmla="*/ 1089 w 108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49"/>
            <p:cNvSpPr>
              <a:spLocks noChangeArrowheads="1"/>
            </p:cNvSpPr>
            <p:nvPr/>
          </p:nvSpPr>
          <p:spPr bwMode="auto">
            <a:xfrm>
              <a:off x="3364" y="1709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0"/>
            <p:cNvSpPr>
              <a:spLocks noChangeArrowheads="1"/>
            </p:cNvSpPr>
            <p:nvPr/>
          </p:nvSpPr>
          <p:spPr bwMode="auto">
            <a:xfrm>
              <a:off x="4188" y="1845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3508" y="1694"/>
              <a:ext cx="726" cy="151"/>
            </a:xfrm>
            <a:custGeom>
              <a:avLst/>
              <a:gdLst>
                <a:gd name="T0" fmla="*/ 0 w 726"/>
                <a:gd name="T1" fmla="*/ 60 h 151"/>
                <a:gd name="T2" fmla="*/ 363 w 726"/>
                <a:gd name="T3" fmla="*/ 15 h 151"/>
                <a:gd name="T4" fmla="*/ 726 w 726"/>
                <a:gd name="T5" fmla="*/ 151 h 151"/>
                <a:gd name="T6" fmla="*/ 0 60000 65536"/>
                <a:gd name="T7" fmla="*/ 0 60000 65536"/>
                <a:gd name="T8" fmla="*/ 0 60000 65536"/>
                <a:gd name="T9" fmla="*/ 0 w 726"/>
                <a:gd name="T10" fmla="*/ 0 h 151"/>
                <a:gd name="T11" fmla="*/ 726 w 72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51">
                  <a:moveTo>
                    <a:pt x="0" y="60"/>
                  </a:moveTo>
                  <a:cubicBezTo>
                    <a:pt x="121" y="30"/>
                    <a:pt x="242" y="0"/>
                    <a:pt x="363" y="15"/>
                  </a:cubicBezTo>
                  <a:cubicBezTo>
                    <a:pt x="484" y="30"/>
                    <a:pt x="605" y="90"/>
                    <a:pt x="726" y="15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2"/>
            <p:cNvSpPr>
              <a:spLocks noChangeArrowheads="1"/>
            </p:cNvSpPr>
            <p:nvPr/>
          </p:nvSpPr>
          <p:spPr bwMode="auto">
            <a:xfrm>
              <a:off x="3372" y="1709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4188" y="184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54"/>
            <p:cNvSpPr txBox="1">
              <a:spLocks noChangeArrowheads="1"/>
            </p:cNvSpPr>
            <p:nvPr/>
          </p:nvSpPr>
          <p:spPr bwMode="auto">
            <a:xfrm>
              <a:off x="3094" y="134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>
                  <a:solidFill>
                    <a:srgbClr val="FF0000"/>
                  </a:solidFill>
                </a:rPr>
                <a:t>pre</a:t>
              </a:r>
              <a:endParaRPr lang="fr-FR" i="0">
                <a:solidFill>
                  <a:srgbClr val="FF0000"/>
                </a:solidFill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4243" y="154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/>
                <a:t>post</a:t>
              </a:r>
              <a:endParaRPr lang="fr-FR" i="0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4286" y="246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58"/>
            <p:cNvSpPr txBox="1">
              <a:spLocks noChangeArrowheads="1"/>
            </p:cNvSpPr>
            <p:nvPr/>
          </p:nvSpPr>
          <p:spPr bwMode="auto">
            <a:xfrm>
              <a:off x="4364" y="179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i</a:t>
              </a:r>
              <a:endParaRPr lang="fr-FR"/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3321" y="188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j</a:t>
              </a:r>
              <a:endParaRPr lang="fr-FR"/>
            </a:p>
          </p:txBody>
        </p:sp>
        <p:sp>
          <p:nvSpPr>
            <p:cNvPr id="20" name="Line 61"/>
            <p:cNvSpPr>
              <a:spLocks noChangeShapeType="1"/>
            </p:cNvSpPr>
            <p:nvPr/>
          </p:nvSpPr>
          <p:spPr bwMode="auto">
            <a:xfrm>
              <a:off x="3606" y="143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2"/>
            <p:cNvSpPr>
              <a:spLocks noChangeShapeType="1"/>
            </p:cNvSpPr>
            <p:nvPr/>
          </p:nvSpPr>
          <p:spPr bwMode="auto">
            <a:xfrm>
              <a:off x="3833" y="1207"/>
              <a:ext cx="0" cy="22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Freeform 57"/>
          <p:cNvSpPr>
            <a:spLocks/>
          </p:cNvSpPr>
          <p:nvPr/>
        </p:nvSpPr>
        <p:spPr bwMode="auto">
          <a:xfrm>
            <a:off x="15833787" y="8416764"/>
            <a:ext cx="3855477" cy="2272936"/>
          </a:xfrm>
          <a:custGeom>
            <a:avLst/>
            <a:gdLst>
              <a:gd name="T0" fmla="*/ 0 w 1089"/>
              <a:gd name="T1" fmla="*/ 8262 h 348"/>
              <a:gd name="T2" fmla="*/ 181 w 1089"/>
              <a:gd name="T3" fmla="*/ 712 h 348"/>
              <a:gd name="T4" fmla="*/ 499 w 1089"/>
              <a:gd name="T5" fmla="*/ 3932 h 348"/>
              <a:gd name="T6" fmla="*/ 1089 w 1089"/>
              <a:gd name="T7" fmla="*/ 8262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348"/>
              <a:gd name="T14" fmla="*/ 1089 w 1089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348">
                <a:moveTo>
                  <a:pt x="0" y="348"/>
                </a:moveTo>
                <a:cubicBezTo>
                  <a:pt x="49" y="204"/>
                  <a:pt x="98" y="60"/>
                  <a:pt x="181" y="30"/>
                </a:cubicBezTo>
                <a:cubicBezTo>
                  <a:pt x="264" y="0"/>
                  <a:pt x="348" y="113"/>
                  <a:pt x="499" y="166"/>
                </a:cubicBezTo>
                <a:cubicBezTo>
                  <a:pt x="650" y="219"/>
                  <a:pt x="869" y="283"/>
                  <a:pt x="1089" y="34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1447550" y="2145308"/>
            <a:ext cx="823975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b="1" i="0" dirty="0"/>
              <a:t>Short-</a:t>
            </a:r>
            <a:r>
              <a:rPr lang="fr-CH" b="1" i="0" dirty="0" err="1"/>
              <a:t>term</a:t>
            </a:r>
            <a:r>
              <a:rPr lang="fr-CH" b="1" i="0" dirty="0"/>
              <a:t> </a:t>
            </a:r>
            <a:r>
              <a:rPr lang="fr-CH" b="1" i="0" dirty="0" err="1"/>
              <a:t>plasticity</a:t>
            </a:r>
            <a:r>
              <a:rPr lang="fr-CH" b="1" i="0" dirty="0" smtClean="0"/>
              <a:t>/</a:t>
            </a:r>
          </a:p>
          <a:p>
            <a:r>
              <a:rPr lang="fr-CH" b="1" i="0" dirty="0" err="1" smtClean="0"/>
              <a:t>fast</a:t>
            </a:r>
            <a:r>
              <a:rPr lang="fr-CH" b="1" i="0" dirty="0" smtClean="0"/>
              <a:t> </a:t>
            </a:r>
            <a:r>
              <a:rPr lang="fr-CH" b="1" i="0" dirty="0" err="1"/>
              <a:t>synaptic</a:t>
            </a:r>
            <a:r>
              <a:rPr lang="fr-CH" b="1" i="0" dirty="0"/>
              <a:t> </a:t>
            </a:r>
            <a:r>
              <a:rPr lang="fr-CH" b="1" i="0" dirty="0" err="1"/>
              <a:t>dynamics</a:t>
            </a:r>
            <a:endParaRPr lang="fr-FR" b="1" i="0" dirty="0"/>
          </a:p>
        </p:txBody>
      </p:sp>
      <p:sp>
        <p:nvSpPr>
          <p:cNvPr id="25" name="Text Box 55"/>
          <p:cNvSpPr txBox="1">
            <a:spLocks noChangeArrowheads="1"/>
          </p:cNvSpPr>
          <p:nvPr/>
        </p:nvSpPr>
        <p:spPr bwMode="auto">
          <a:xfrm>
            <a:off x="1747697" y="4059948"/>
            <a:ext cx="793960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4800" i="1" dirty="0"/>
              <a:t>Thomson et al. 1993</a:t>
            </a:r>
          </a:p>
          <a:p>
            <a:r>
              <a:rPr lang="fr-CH" sz="4800" i="1" dirty="0" err="1"/>
              <a:t>Markram</a:t>
            </a:r>
            <a:r>
              <a:rPr lang="fr-CH" sz="4800" i="1" dirty="0"/>
              <a:t> et al 1998</a:t>
            </a:r>
          </a:p>
          <a:p>
            <a:r>
              <a:rPr lang="fr-CH" sz="4800" i="1" dirty="0" err="1"/>
              <a:t>Tsodyks</a:t>
            </a:r>
            <a:r>
              <a:rPr lang="fr-CH" sz="4800" i="1" dirty="0"/>
              <a:t> and  </a:t>
            </a:r>
            <a:r>
              <a:rPr lang="fr-CH" sz="4800" i="1" dirty="0" err="1"/>
              <a:t>Markram</a:t>
            </a:r>
            <a:r>
              <a:rPr lang="fr-CH" sz="4800" i="1" dirty="0"/>
              <a:t> </a:t>
            </a:r>
            <a:r>
              <a:rPr lang="fr-CH" sz="4800" i="1" dirty="0" smtClean="0"/>
              <a:t>1997</a:t>
            </a:r>
          </a:p>
          <a:p>
            <a:r>
              <a:rPr lang="fr-CH" sz="4800" i="1" dirty="0" smtClean="0"/>
              <a:t>Abbott et al. 1997</a:t>
            </a:r>
            <a:endParaRPr lang="fr-CH" sz="4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3" descr="synf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0956" y="4936491"/>
            <a:ext cx="12761908" cy="438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Oval 22"/>
          <p:cNvSpPr>
            <a:spLocks noChangeArrowheads="1"/>
          </p:cNvSpPr>
          <p:nvPr/>
        </p:nvSpPr>
        <p:spPr bwMode="auto">
          <a:xfrm>
            <a:off x="4861679" y="435909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390" name="Oval 23"/>
          <p:cNvSpPr>
            <a:spLocks noChangeArrowheads="1"/>
          </p:cNvSpPr>
          <p:nvPr/>
        </p:nvSpPr>
        <p:spPr bwMode="auto">
          <a:xfrm>
            <a:off x="3586238" y="2468739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391" name="Text Box 25"/>
          <p:cNvSpPr txBox="1">
            <a:spLocks noChangeArrowheads="1"/>
          </p:cNvSpPr>
          <p:nvPr/>
        </p:nvSpPr>
        <p:spPr bwMode="auto">
          <a:xfrm>
            <a:off x="4126425" y="1658585"/>
            <a:ext cx="14404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 j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16392" name="Text Box 26"/>
          <p:cNvSpPr txBox="1">
            <a:spLocks noChangeArrowheads="1"/>
          </p:cNvSpPr>
          <p:nvPr/>
        </p:nvSpPr>
        <p:spPr bwMode="auto">
          <a:xfrm>
            <a:off x="3241119" y="4224073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16393" name="Text Box 27"/>
          <p:cNvSpPr txBox="1">
            <a:spLocks noChangeArrowheads="1"/>
          </p:cNvSpPr>
          <p:nvPr/>
        </p:nvSpPr>
        <p:spPr bwMode="auto">
          <a:xfrm>
            <a:off x="5221804" y="4359098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err="1">
                <a:solidFill>
                  <a:srgbClr val="006600"/>
                </a:solidFill>
              </a:rPr>
              <a:t>i</a:t>
            </a:r>
            <a:endParaRPr lang="en-US" sz="3800" dirty="0"/>
          </a:p>
        </p:txBody>
      </p:sp>
      <p:graphicFrame>
        <p:nvGraphicFramePr>
          <p:cNvPr id="16386" name="Object 28"/>
          <p:cNvGraphicFramePr>
            <a:graphicFrameLocks noChangeAspect="1"/>
          </p:cNvGraphicFramePr>
          <p:nvPr/>
        </p:nvGraphicFramePr>
        <p:xfrm>
          <a:off x="5233060" y="3008841"/>
          <a:ext cx="1069118" cy="1158971"/>
        </p:xfrm>
        <a:graphic>
          <a:graphicData uri="http://schemas.openxmlformats.org/presentationml/2006/ole">
            <p:oleObj spid="_x0000_s735234" name="Equation" r:id="rId4" imgW="203040" imgH="241200" progId="Equation.3">
              <p:embed/>
            </p:oleObj>
          </a:graphicData>
        </a:graphic>
      </p:graphicFrame>
      <p:sp>
        <p:nvSpPr>
          <p:cNvPr id="16394" name="Freeform 30"/>
          <p:cNvSpPr>
            <a:spLocks/>
          </p:cNvSpPr>
          <p:nvPr/>
        </p:nvSpPr>
        <p:spPr bwMode="auto">
          <a:xfrm>
            <a:off x="3661265" y="2873816"/>
            <a:ext cx="1560539" cy="945180"/>
          </a:xfrm>
          <a:custGeom>
            <a:avLst/>
            <a:gdLst>
              <a:gd name="T0" fmla="*/ 2147483647 w 224"/>
              <a:gd name="T1" fmla="*/ 0 h 288"/>
              <a:gd name="T2" fmla="*/ 2147483647 w 224"/>
              <a:gd name="T3" fmla="*/ 2147483647 h 288"/>
              <a:gd name="T4" fmla="*/ 2147483647 w 224"/>
              <a:gd name="T5" fmla="*/ 2147483647 h 288"/>
              <a:gd name="T6" fmla="*/ 0 60000 65536"/>
              <a:gd name="T7" fmla="*/ 0 60000 65536"/>
              <a:gd name="T8" fmla="*/ 0 60000 65536"/>
              <a:gd name="T9" fmla="*/ 0 w 224"/>
              <a:gd name="T10" fmla="*/ 0 h 288"/>
              <a:gd name="T11" fmla="*/ 224 w 22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288">
                <a:moveTo>
                  <a:pt x="32" y="0"/>
                </a:moveTo>
                <a:cubicBezTo>
                  <a:pt x="16" y="72"/>
                  <a:pt x="0" y="144"/>
                  <a:pt x="32" y="192"/>
                </a:cubicBezTo>
                <a:cubicBezTo>
                  <a:pt x="64" y="240"/>
                  <a:pt x="192" y="264"/>
                  <a:pt x="224" y="2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395" name="Line 31"/>
          <p:cNvSpPr>
            <a:spLocks noChangeShapeType="1"/>
          </p:cNvSpPr>
          <p:nvPr/>
        </p:nvSpPr>
        <p:spPr bwMode="auto">
          <a:xfrm>
            <a:off x="5221804" y="3008841"/>
            <a:ext cx="0" cy="1350257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396" name="Freeform 32"/>
          <p:cNvSpPr>
            <a:spLocks/>
          </p:cNvSpPr>
          <p:nvPr/>
        </p:nvSpPr>
        <p:spPr bwMode="auto">
          <a:xfrm>
            <a:off x="5041741" y="4764175"/>
            <a:ext cx="1560539" cy="945180"/>
          </a:xfrm>
          <a:custGeom>
            <a:avLst/>
            <a:gdLst>
              <a:gd name="T0" fmla="*/ 2147483647 w 224"/>
              <a:gd name="T1" fmla="*/ 0 h 288"/>
              <a:gd name="T2" fmla="*/ 2147483647 w 224"/>
              <a:gd name="T3" fmla="*/ 2147483647 h 288"/>
              <a:gd name="T4" fmla="*/ 2147483647 w 224"/>
              <a:gd name="T5" fmla="*/ 2147483647 h 288"/>
              <a:gd name="T6" fmla="*/ 0 60000 65536"/>
              <a:gd name="T7" fmla="*/ 0 60000 65536"/>
              <a:gd name="T8" fmla="*/ 0 60000 65536"/>
              <a:gd name="T9" fmla="*/ 0 w 224"/>
              <a:gd name="T10" fmla="*/ 0 h 288"/>
              <a:gd name="T11" fmla="*/ 224 w 22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288">
                <a:moveTo>
                  <a:pt x="32" y="0"/>
                </a:moveTo>
                <a:cubicBezTo>
                  <a:pt x="16" y="72"/>
                  <a:pt x="0" y="144"/>
                  <a:pt x="32" y="192"/>
                </a:cubicBezTo>
                <a:cubicBezTo>
                  <a:pt x="64" y="240"/>
                  <a:pt x="192" y="264"/>
                  <a:pt x="224" y="288"/>
                </a:cubicBezTo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398" name="Text Box 42"/>
          <p:cNvSpPr txBox="1">
            <a:spLocks noChangeArrowheads="1"/>
          </p:cNvSpPr>
          <p:nvPr/>
        </p:nvSpPr>
        <p:spPr bwMode="auto">
          <a:xfrm>
            <a:off x="7986342" y="1241233"/>
            <a:ext cx="1553370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dirty="0"/>
              <a:t>+50ms</a:t>
            </a:r>
            <a:endParaRPr lang="fr-FR" sz="3000" dirty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8763027" y="1897692"/>
            <a:ext cx="8166572" cy="1040823"/>
            <a:chOff x="1973" y="974"/>
            <a:chExt cx="3039" cy="370"/>
          </a:xfrm>
        </p:grpSpPr>
        <p:sp>
          <p:nvSpPr>
            <p:cNvPr id="16407" name="Line 24"/>
            <p:cNvSpPr>
              <a:spLocks noChangeShapeType="1"/>
            </p:cNvSpPr>
            <p:nvPr/>
          </p:nvSpPr>
          <p:spPr bwMode="auto">
            <a:xfrm>
              <a:off x="1973" y="1336"/>
              <a:ext cx="303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9"/>
            <p:cNvSpPr>
              <a:spLocks noChangeShapeType="1"/>
            </p:cNvSpPr>
            <p:nvPr/>
          </p:nvSpPr>
          <p:spPr bwMode="auto">
            <a:xfrm>
              <a:off x="1973" y="109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39"/>
            <p:cNvSpPr>
              <a:spLocks noChangeShapeType="1"/>
            </p:cNvSpPr>
            <p:nvPr/>
          </p:nvSpPr>
          <p:spPr bwMode="auto">
            <a:xfrm>
              <a:off x="2154" y="1091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40"/>
            <p:cNvSpPr>
              <a:spLocks noChangeShapeType="1"/>
            </p:cNvSpPr>
            <p:nvPr/>
          </p:nvSpPr>
          <p:spPr bwMode="auto">
            <a:xfrm>
              <a:off x="2336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41"/>
            <p:cNvSpPr>
              <a:spLocks noChangeShapeType="1"/>
            </p:cNvSpPr>
            <p:nvPr/>
          </p:nvSpPr>
          <p:spPr bwMode="auto">
            <a:xfrm>
              <a:off x="2517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43"/>
            <p:cNvSpPr>
              <a:spLocks noChangeShapeType="1"/>
            </p:cNvSpPr>
            <p:nvPr/>
          </p:nvSpPr>
          <p:spPr bwMode="auto">
            <a:xfrm>
              <a:off x="1973" y="97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44"/>
            <p:cNvSpPr>
              <a:spLocks noChangeShapeType="1"/>
            </p:cNvSpPr>
            <p:nvPr/>
          </p:nvSpPr>
          <p:spPr bwMode="auto">
            <a:xfrm>
              <a:off x="2699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45"/>
            <p:cNvSpPr>
              <a:spLocks noChangeShapeType="1"/>
            </p:cNvSpPr>
            <p:nvPr/>
          </p:nvSpPr>
          <p:spPr bwMode="auto">
            <a:xfrm>
              <a:off x="3061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46"/>
            <p:cNvSpPr>
              <a:spLocks noChangeShapeType="1"/>
            </p:cNvSpPr>
            <p:nvPr/>
          </p:nvSpPr>
          <p:spPr bwMode="auto">
            <a:xfrm>
              <a:off x="2880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47"/>
            <p:cNvSpPr>
              <a:spLocks noChangeShapeType="1"/>
            </p:cNvSpPr>
            <p:nvPr/>
          </p:nvSpPr>
          <p:spPr bwMode="auto">
            <a:xfrm>
              <a:off x="3243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48"/>
            <p:cNvSpPr>
              <a:spLocks noChangeShapeType="1"/>
            </p:cNvSpPr>
            <p:nvPr/>
          </p:nvSpPr>
          <p:spPr bwMode="auto">
            <a:xfrm>
              <a:off x="4921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49"/>
            <p:cNvSpPr>
              <a:spLocks noChangeShapeType="1"/>
            </p:cNvSpPr>
            <p:nvPr/>
          </p:nvSpPr>
          <p:spPr bwMode="auto">
            <a:xfrm>
              <a:off x="2154" y="101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0" name="Text Box 50"/>
          <p:cNvSpPr txBox="1">
            <a:spLocks noChangeArrowheads="1"/>
          </p:cNvSpPr>
          <p:nvPr/>
        </p:nvSpPr>
        <p:spPr bwMode="auto">
          <a:xfrm>
            <a:off x="157555" y="8204517"/>
            <a:ext cx="38965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/>
          </a:p>
        </p:txBody>
      </p:sp>
      <p:sp>
        <p:nvSpPr>
          <p:cNvPr id="16401" name="Text Box 51"/>
          <p:cNvSpPr txBox="1">
            <a:spLocks noChangeArrowheads="1"/>
          </p:cNvSpPr>
          <p:nvPr/>
        </p:nvSpPr>
        <p:spPr bwMode="auto">
          <a:xfrm>
            <a:off x="375130" y="8077931"/>
            <a:ext cx="7997442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Changes </a:t>
            </a:r>
          </a:p>
          <a:p>
            <a:r>
              <a:rPr lang="fr-CH"/>
              <a:t>  - induced over 0.5 sec</a:t>
            </a:r>
          </a:p>
          <a:p>
            <a:r>
              <a:rPr lang="fr-CH"/>
              <a:t>  - recover over 1 sec</a:t>
            </a:r>
            <a:endParaRPr lang="fr-FR"/>
          </a:p>
        </p:txBody>
      </p:sp>
      <p:sp>
        <p:nvSpPr>
          <p:cNvPr id="16402" name="Text Box 52"/>
          <p:cNvSpPr txBox="1">
            <a:spLocks noChangeArrowheads="1"/>
          </p:cNvSpPr>
          <p:nvPr/>
        </p:nvSpPr>
        <p:spPr bwMode="auto">
          <a:xfrm>
            <a:off x="10586158" y="1278824"/>
            <a:ext cx="209678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20Hz</a:t>
            </a:r>
            <a:endParaRPr lang="fr-FR"/>
          </a:p>
        </p:txBody>
      </p:sp>
      <p:sp>
        <p:nvSpPr>
          <p:cNvPr id="16403" name="Text Box 53"/>
          <p:cNvSpPr txBox="1">
            <a:spLocks noChangeArrowheads="1"/>
          </p:cNvSpPr>
          <p:nvPr/>
        </p:nvSpPr>
        <p:spPr bwMode="auto">
          <a:xfrm>
            <a:off x="7986342" y="9015392"/>
            <a:ext cx="1362112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fr-CH" sz="4200" dirty="0" err="1" smtClean="0"/>
              <a:t>Courtesy</a:t>
            </a:r>
            <a:r>
              <a:rPr lang="fr-CH" sz="4200" dirty="0" smtClean="0"/>
              <a:t> M.J.E Richardson</a:t>
            </a:r>
          </a:p>
          <a:p>
            <a:r>
              <a:rPr lang="fr-CH" sz="3600" dirty="0" smtClean="0"/>
              <a:t>Data</a:t>
            </a:r>
            <a:r>
              <a:rPr lang="fr-CH" sz="3600" dirty="0"/>
              <a:t>: </a:t>
            </a:r>
            <a:r>
              <a:rPr lang="fr-CH" sz="3600" dirty="0" smtClean="0"/>
              <a:t>G. </a:t>
            </a:r>
            <a:r>
              <a:rPr lang="fr-CH" sz="3600" dirty="0" err="1" smtClean="0"/>
              <a:t>Silberberg</a:t>
            </a:r>
            <a:r>
              <a:rPr lang="fr-CH" sz="3600" dirty="0" smtClean="0"/>
              <a:t>,  </a:t>
            </a:r>
            <a:r>
              <a:rPr lang="fr-CH" sz="3600" dirty="0" err="1" smtClean="0"/>
              <a:t>H.Markram</a:t>
            </a:r>
            <a:endParaRPr lang="fr-CH" sz="3600" dirty="0"/>
          </a:p>
          <a:p>
            <a:r>
              <a:rPr lang="fr-CH" sz="3600" dirty="0"/>
              <a:t>Fit: </a:t>
            </a:r>
            <a:r>
              <a:rPr lang="fr-CH" sz="3600" dirty="0" smtClean="0"/>
              <a:t>M.J.E. Richardson  (</a:t>
            </a:r>
            <a:r>
              <a:rPr lang="fr-CH" sz="3600" dirty="0" err="1" smtClean="0"/>
              <a:t>Tsodyks</a:t>
            </a:r>
            <a:r>
              <a:rPr lang="fr-CH" sz="3600" dirty="0" smtClean="0"/>
              <a:t>-</a:t>
            </a:r>
            <a:r>
              <a:rPr lang="fr-CH" sz="3600" dirty="0" err="1" smtClean="0"/>
              <a:t>Pawelzik</a:t>
            </a:r>
            <a:r>
              <a:rPr lang="fr-CH" sz="3600" dirty="0" smtClean="0"/>
              <a:t>-</a:t>
            </a:r>
            <a:r>
              <a:rPr lang="fr-CH" sz="3600" dirty="0" err="1" smtClean="0"/>
              <a:t>Markram</a:t>
            </a:r>
            <a:r>
              <a:rPr lang="fr-CH" sz="3600" dirty="0" smtClean="0"/>
              <a:t> </a:t>
            </a:r>
            <a:r>
              <a:rPr lang="fr-CH" sz="3600" dirty="0"/>
              <a:t>model)</a:t>
            </a:r>
            <a:endParaRPr lang="fr-FR" sz="3600" dirty="0"/>
          </a:p>
        </p:txBody>
      </p:sp>
      <p:sp>
        <p:nvSpPr>
          <p:cNvPr id="16406" name="Line 57"/>
          <p:cNvSpPr>
            <a:spLocks noChangeShapeType="1"/>
          </p:cNvSpPr>
          <p:nvPr/>
        </p:nvSpPr>
        <p:spPr bwMode="auto">
          <a:xfrm>
            <a:off x="7570116" y="2914452"/>
            <a:ext cx="1164027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6" name="Title 3"/>
          <p:cNvSpPr>
            <a:spLocks noGrp="1"/>
          </p:cNvSpPr>
          <p:nvPr>
            <p:ph type="title" idx="4294967295"/>
          </p:nvPr>
        </p:nvSpPr>
        <p:spPr>
          <a:xfrm>
            <a:off x="697827" y="179472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3.2 Synaptic </a:t>
            </a:r>
            <a:r>
              <a:rPr lang="en-US" smtClean="0">
                <a:solidFill>
                  <a:srgbClr val="FF0000"/>
                </a:solidFill>
                <a:latin typeface="Impact" charset="0"/>
                <a:cs typeface="Impact" charset="0"/>
              </a:rPr>
              <a:t>Short-Term Plasticity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-215313" y="1243601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 Synapses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2970508" y="3543726"/>
            <a:ext cx="4578829" cy="4965531"/>
            <a:chOff x="384" y="288"/>
            <a:chExt cx="2016" cy="1872"/>
          </a:xfrm>
        </p:grpSpPr>
        <p:sp>
          <p:nvSpPr>
            <p:cNvPr id="39" name="Oval 71"/>
            <p:cNvSpPr>
              <a:spLocks noChangeArrowheads="1"/>
            </p:cNvSpPr>
            <p:nvPr/>
          </p:nvSpPr>
          <p:spPr bwMode="auto">
            <a:xfrm>
              <a:off x="384" y="288"/>
              <a:ext cx="2016" cy="18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74"/>
            <p:cNvSpPr>
              <a:spLocks/>
            </p:cNvSpPr>
            <p:nvPr/>
          </p:nvSpPr>
          <p:spPr bwMode="auto">
            <a:xfrm>
              <a:off x="384" y="576"/>
              <a:ext cx="880" cy="1168"/>
            </a:xfrm>
            <a:custGeom>
              <a:avLst/>
              <a:gdLst>
                <a:gd name="T0" fmla="*/ 96 w 880"/>
                <a:gd name="T1" fmla="*/ 288 h 1168"/>
                <a:gd name="T2" fmla="*/ 576 w 880"/>
                <a:gd name="T3" fmla="*/ 384 h 1168"/>
                <a:gd name="T4" fmla="*/ 720 w 880"/>
                <a:gd name="T5" fmla="*/ 192 h 1168"/>
                <a:gd name="T6" fmla="*/ 864 w 880"/>
                <a:gd name="T7" fmla="*/ 144 h 1168"/>
                <a:gd name="T8" fmla="*/ 816 w 880"/>
                <a:gd name="T9" fmla="*/ 1056 h 1168"/>
                <a:gd name="T10" fmla="*/ 576 w 880"/>
                <a:gd name="T11" fmla="*/ 816 h 1168"/>
                <a:gd name="T12" fmla="*/ 0 w 880"/>
                <a:gd name="T13" fmla="*/ 624 h 1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1168"/>
                <a:gd name="T23" fmla="*/ 880 w 880"/>
                <a:gd name="T24" fmla="*/ 1168 h 1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1168">
                  <a:moveTo>
                    <a:pt x="96" y="288"/>
                  </a:moveTo>
                  <a:cubicBezTo>
                    <a:pt x="284" y="344"/>
                    <a:pt x="472" y="400"/>
                    <a:pt x="576" y="384"/>
                  </a:cubicBezTo>
                  <a:cubicBezTo>
                    <a:pt x="680" y="368"/>
                    <a:pt x="672" y="232"/>
                    <a:pt x="720" y="192"/>
                  </a:cubicBezTo>
                  <a:cubicBezTo>
                    <a:pt x="768" y="152"/>
                    <a:pt x="848" y="0"/>
                    <a:pt x="864" y="144"/>
                  </a:cubicBezTo>
                  <a:cubicBezTo>
                    <a:pt x="880" y="288"/>
                    <a:pt x="864" y="944"/>
                    <a:pt x="816" y="1056"/>
                  </a:cubicBezTo>
                  <a:cubicBezTo>
                    <a:pt x="768" y="1168"/>
                    <a:pt x="712" y="888"/>
                    <a:pt x="576" y="816"/>
                  </a:cubicBezTo>
                  <a:cubicBezTo>
                    <a:pt x="440" y="744"/>
                    <a:pt x="220" y="684"/>
                    <a:pt x="0" y="624"/>
                  </a:cubicBezTo>
                </a:path>
              </a:pathLst>
            </a:custGeom>
            <a:noFill/>
            <a:ln w="9525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5"/>
            <p:cNvSpPr>
              <a:spLocks/>
            </p:cNvSpPr>
            <p:nvPr/>
          </p:nvSpPr>
          <p:spPr bwMode="auto">
            <a:xfrm flipH="1" flipV="1">
              <a:off x="1424" y="576"/>
              <a:ext cx="592" cy="1168"/>
            </a:xfrm>
            <a:custGeom>
              <a:avLst/>
              <a:gdLst>
                <a:gd name="T0" fmla="*/ 9 w 880"/>
                <a:gd name="T1" fmla="*/ 288 h 1168"/>
                <a:gd name="T2" fmla="*/ 53 w 880"/>
                <a:gd name="T3" fmla="*/ 384 h 1168"/>
                <a:gd name="T4" fmla="*/ 67 w 880"/>
                <a:gd name="T5" fmla="*/ 192 h 1168"/>
                <a:gd name="T6" fmla="*/ 80 w 880"/>
                <a:gd name="T7" fmla="*/ 144 h 1168"/>
                <a:gd name="T8" fmla="*/ 75 w 880"/>
                <a:gd name="T9" fmla="*/ 1056 h 1168"/>
                <a:gd name="T10" fmla="*/ 53 w 880"/>
                <a:gd name="T11" fmla="*/ 816 h 1168"/>
                <a:gd name="T12" fmla="*/ 0 w 880"/>
                <a:gd name="T13" fmla="*/ 624 h 1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1168"/>
                <a:gd name="T23" fmla="*/ 880 w 880"/>
                <a:gd name="T24" fmla="*/ 1168 h 1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1168">
                  <a:moveTo>
                    <a:pt x="96" y="288"/>
                  </a:moveTo>
                  <a:cubicBezTo>
                    <a:pt x="284" y="344"/>
                    <a:pt x="472" y="400"/>
                    <a:pt x="576" y="384"/>
                  </a:cubicBezTo>
                  <a:cubicBezTo>
                    <a:pt x="680" y="368"/>
                    <a:pt x="672" y="232"/>
                    <a:pt x="720" y="192"/>
                  </a:cubicBezTo>
                  <a:cubicBezTo>
                    <a:pt x="768" y="152"/>
                    <a:pt x="848" y="0"/>
                    <a:pt x="864" y="144"/>
                  </a:cubicBezTo>
                  <a:cubicBezTo>
                    <a:pt x="880" y="288"/>
                    <a:pt x="864" y="944"/>
                    <a:pt x="816" y="1056"/>
                  </a:cubicBezTo>
                  <a:cubicBezTo>
                    <a:pt x="768" y="1168"/>
                    <a:pt x="712" y="888"/>
                    <a:pt x="576" y="816"/>
                  </a:cubicBezTo>
                  <a:cubicBezTo>
                    <a:pt x="440" y="744"/>
                    <a:pt x="220" y="684"/>
                    <a:pt x="0" y="624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76"/>
            <p:cNvSpPr>
              <a:spLocks/>
            </p:cNvSpPr>
            <p:nvPr/>
          </p:nvSpPr>
          <p:spPr bwMode="auto">
            <a:xfrm>
              <a:off x="1920" y="1440"/>
              <a:ext cx="112" cy="528"/>
            </a:xfrm>
            <a:custGeom>
              <a:avLst/>
              <a:gdLst>
                <a:gd name="T0" fmla="*/ 0 w 112"/>
                <a:gd name="T1" fmla="*/ 0 h 528"/>
                <a:gd name="T2" fmla="*/ 96 w 112"/>
                <a:gd name="T3" fmla="*/ 96 h 528"/>
                <a:gd name="T4" fmla="*/ 96 w 112"/>
                <a:gd name="T5" fmla="*/ 336 h 528"/>
                <a:gd name="T6" fmla="*/ 96 w 112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528"/>
                <a:gd name="T14" fmla="*/ 112 w 112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528">
                  <a:moveTo>
                    <a:pt x="0" y="0"/>
                  </a:moveTo>
                  <a:cubicBezTo>
                    <a:pt x="40" y="20"/>
                    <a:pt x="80" y="40"/>
                    <a:pt x="96" y="96"/>
                  </a:cubicBezTo>
                  <a:cubicBezTo>
                    <a:pt x="112" y="152"/>
                    <a:pt x="96" y="264"/>
                    <a:pt x="96" y="336"/>
                  </a:cubicBezTo>
                  <a:cubicBezTo>
                    <a:pt x="96" y="408"/>
                    <a:pt x="96" y="468"/>
                    <a:pt x="96" y="528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7"/>
            <p:cNvSpPr>
              <a:spLocks/>
            </p:cNvSpPr>
            <p:nvPr/>
          </p:nvSpPr>
          <p:spPr bwMode="auto">
            <a:xfrm flipV="1">
              <a:off x="2016" y="576"/>
              <a:ext cx="48" cy="528"/>
            </a:xfrm>
            <a:custGeom>
              <a:avLst/>
              <a:gdLst>
                <a:gd name="T0" fmla="*/ 0 w 112"/>
                <a:gd name="T1" fmla="*/ 0 h 528"/>
                <a:gd name="T2" fmla="*/ 0 w 112"/>
                <a:gd name="T3" fmla="*/ 96 h 528"/>
                <a:gd name="T4" fmla="*/ 0 w 112"/>
                <a:gd name="T5" fmla="*/ 336 h 528"/>
                <a:gd name="T6" fmla="*/ 0 w 112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528"/>
                <a:gd name="T14" fmla="*/ 112 w 112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528">
                  <a:moveTo>
                    <a:pt x="0" y="0"/>
                  </a:moveTo>
                  <a:cubicBezTo>
                    <a:pt x="40" y="20"/>
                    <a:pt x="80" y="40"/>
                    <a:pt x="96" y="96"/>
                  </a:cubicBezTo>
                  <a:cubicBezTo>
                    <a:pt x="112" y="152"/>
                    <a:pt x="96" y="264"/>
                    <a:pt x="96" y="336"/>
                  </a:cubicBezTo>
                  <a:cubicBezTo>
                    <a:pt x="96" y="408"/>
                    <a:pt x="96" y="468"/>
                    <a:pt x="96" y="528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78"/>
            <p:cNvSpPr>
              <a:spLocks noChangeArrowheads="1"/>
            </p:cNvSpPr>
            <p:nvPr/>
          </p:nvSpPr>
          <p:spPr bwMode="auto">
            <a:xfrm>
              <a:off x="1392" y="912"/>
              <a:ext cx="96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79"/>
            <p:cNvSpPr>
              <a:spLocks noChangeArrowheads="1"/>
            </p:cNvSpPr>
            <p:nvPr/>
          </p:nvSpPr>
          <p:spPr bwMode="auto">
            <a:xfrm>
              <a:off x="1392" y="960"/>
              <a:ext cx="96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80"/>
            <p:cNvSpPr>
              <a:spLocks noChangeArrowheads="1"/>
            </p:cNvSpPr>
            <p:nvPr/>
          </p:nvSpPr>
          <p:spPr bwMode="auto">
            <a:xfrm>
              <a:off x="1392" y="1248"/>
              <a:ext cx="96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81"/>
            <p:cNvSpPr>
              <a:spLocks noChangeArrowheads="1"/>
            </p:cNvSpPr>
            <p:nvPr/>
          </p:nvSpPr>
          <p:spPr bwMode="auto">
            <a:xfrm>
              <a:off x="1392" y="1296"/>
              <a:ext cx="96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82"/>
            <p:cNvSpPr>
              <a:spLocks noChangeArrowheads="1"/>
            </p:cNvSpPr>
            <p:nvPr/>
          </p:nvSpPr>
          <p:spPr bwMode="auto">
            <a:xfrm>
              <a:off x="1056" y="1008"/>
              <a:ext cx="96" cy="96"/>
            </a:xfrm>
            <a:prstGeom prst="ellips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83"/>
            <p:cNvSpPr>
              <a:spLocks noChangeArrowheads="1"/>
            </p:cNvSpPr>
            <p:nvPr/>
          </p:nvSpPr>
          <p:spPr bwMode="auto">
            <a:xfrm>
              <a:off x="1104" y="1200"/>
              <a:ext cx="96" cy="96"/>
            </a:xfrm>
            <a:prstGeom prst="ellips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84"/>
            <p:cNvSpPr>
              <a:spLocks noChangeArrowheads="1"/>
            </p:cNvSpPr>
            <p:nvPr/>
          </p:nvSpPr>
          <p:spPr bwMode="auto">
            <a:xfrm>
              <a:off x="1152" y="1296"/>
              <a:ext cx="96" cy="96"/>
            </a:xfrm>
            <a:prstGeom prst="ellips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Circular Arrow 30"/>
          <p:cNvSpPr/>
          <p:nvPr/>
        </p:nvSpPr>
        <p:spPr>
          <a:xfrm>
            <a:off x="17435774" y="5854247"/>
            <a:ext cx="2488514" cy="2655010"/>
          </a:xfrm>
          <a:prstGeom prst="circularArrow">
            <a:avLst>
              <a:gd name="adj1" fmla="val 0"/>
              <a:gd name="adj2" fmla="val 1142319"/>
              <a:gd name="adj3" fmla="val 4928139"/>
              <a:gd name="adj4" fmla="val 13676679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 rot="5400000">
            <a:off x="12797514" y="3652941"/>
            <a:ext cx="4965767" cy="4619780"/>
            <a:chOff x="384" y="288"/>
            <a:chExt cx="2016" cy="1872"/>
          </a:xfrm>
        </p:grpSpPr>
        <p:sp>
          <p:nvSpPr>
            <p:cNvPr id="33" name="Oval 71"/>
            <p:cNvSpPr>
              <a:spLocks noChangeArrowheads="1"/>
            </p:cNvSpPr>
            <p:nvPr/>
          </p:nvSpPr>
          <p:spPr bwMode="auto">
            <a:xfrm>
              <a:off x="384" y="288"/>
              <a:ext cx="2016" cy="18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74"/>
            <p:cNvSpPr>
              <a:spLocks/>
            </p:cNvSpPr>
            <p:nvPr/>
          </p:nvSpPr>
          <p:spPr bwMode="auto">
            <a:xfrm>
              <a:off x="384" y="576"/>
              <a:ext cx="880" cy="1168"/>
            </a:xfrm>
            <a:custGeom>
              <a:avLst/>
              <a:gdLst>
                <a:gd name="T0" fmla="*/ 96 w 880"/>
                <a:gd name="T1" fmla="*/ 288 h 1168"/>
                <a:gd name="T2" fmla="*/ 576 w 880"/>
                <a:gd name="T3" fmla="*/ 384 h 1168"/>
                <a:gd name="T4" fmla="*/ 720 w 880"/>
                <a:gd name="T5" fmla="*/ 192 h 1168"/>
                <a:gd name="T6" fmla="*/ 864 w 880"/>
                <a:gd name="T7" fmla="*/ 144 h 1168"/>
                <a:gd name="T8" fmla="*/ 816 w 880"/>
                <a:gd name="T9" fmla="*/ 1056 h 1168"/>
                <a:gd name="T10" fmla="*/ 576 w 880"/>
                <a:gd name="T11" fmla="*/ 816 h 1168"/>
                <a:gd name="T12" fmla="*/ 0 w 880"/>
                <a:gd name="T13" fmla="*/ 624 h 1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1168"/>
                <a:gd name="T23" fmla="*/ 880 w 880"/>
                <a:gd name="T24" fmla="*/ 1168 h 1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1168">
                  <a:moveTo>
                    <a:pt x="96" y="288"/>
                  </a:moveTo>
                  <a:cubicBezTo>
                    <a:pt x="284" y="344"/>
                    <a:pt x="472" y="400"/>
                    <a:pt x="576" y="384"/>
                  </a:cubicBezTo>
                  <a:cubicBezTo>
                    <a:pt x="680" y="368"/>
                    <a:pt x="672" y="232"/>
                    <a:pt x="720" y="192"/>
                  </a:cubicBezTo>
                  <a:cubicBezTo>
                    <a:pt x="768" y="152"/>
                    <a:pt x="848" y="0"/>
                    <a:pt x="864" y="144"/>
                  </a:cubicBezTo>
                  <a:cubicBezTo>
                    <a:pt x="880" y="288"/>
                    <a:pt x="864" y="944"/>
                    <a:pt x="816" y="1056"/>
                  </a:cubicBezTo>
                  <a:cubicBezTo>
                    <a:pt x="768" y="1168"/>
                    <a:pt x="712" y="888"/>
                    <a:pt x="576" y="816"/>
                  </a:cubicBezTo>
                  <a:cubicBezTo>
                    <a:pt x="440" y="744"/>
                    <a:pt x="220" y="684"/>
                    <a:pt x="0" y="624"/>
                  </a:cubicBezTo>
                </a:path>
              </a:pathLst>
            </a:custGeom>
            <a:noFill/>
            <a:ln w="9525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75"/>
            <p:cNvSpPr>
              <a:spLocks/>
            </p:cNvSpPr>
            <p:nvPr/>
          </p:nvSpPr>
          <p:spPr bwMode="auto">
            <a:xfrm flipH="1" flipV="1">
              <a:off x="1424" y="576"/>
              <a:ext cx="592" cy="1168"/>
            </a:xfrm>
            <a:custGeom>
              <a:avLst/>
              <a:gdLst>
                <a:gd name="T0" fmla="*/ 9 w 880"/>
                <a:gd name="T1" fmla="*/ 288 h 1168"/>
                <a:gd name="T2" fmla="*/ 53 w 880"/>
                <a:gd name="T3" fmla="*/ 384 h 1168"/>
                <a:gd name="T4" fmla="*/ 67 w 880"/>
                <a:gd name="T5" fmla="*/ 192 h 1168"/>
                <a:gd name="T6" fmla="*/ 80 w 880"/>
                <a:gd name="T7" fmla="*/ 144 h 1168"/>
                <a:gd name="T8" fmla="*/ 75 w 880"/>
                <a:gd name="T9" fmla="*/ 1056 h 1168"/>
                <a:gd name="T10" fmla="*/ 53 w 880"/>
                <a:gd name="T11" fmla="*/ 816 h 1168"/>
                <a:gd name="T12" fmla="*/ 0 w 880"/>
                <a:gd name="T13" fmla="*/ 624 h 1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1168"/>
                <a:gd name="T23" fmla="*/ 880 w 880"/>
                <a:gd name="T24" fmla="*/ 1168 h 1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1168">
                  <a:moveTo>
                    <a:pt x="96" y="288"/>
                  </a:moveTo>
                  <a:cubicBezTo>
                    <a:pt x="284" y="344"/>
                    <a:pt x="472" y="400"/>
                    <a:pt x="576" y="384"/>
                  </a:cubicBezTo>
                  <a:cubicBezTo>
                    <a:pt x="680" y="368"/>
                    <a:pt x="672" y="232"/>
                    <a:pt x="720" y="192"/>
                  </a:cubicBezTo>
                  <a:cubicBezTo>
                    <a:pt x="768" y="152"/>
                    <a:pt x="848" y="0"/>
                    <a:pt x="864" y="144"/>
                  </a:cubicBezTo>
                  <a:cubicBezTo>
                    <a:pt x="880" y="288"/>
                    <a:pt x="864" y="944"/>
                    <a:pt x="816" y="1056"/>
                  </a:cubicBezTo>
                  <a:cubicBezTo>
                    <a:pt x="768" y="1168"/>
                    <a:pt x="712" y="888"/>
                    <a:pt x="576" y="816"/>
                  </a:cubicBezTo>
                  <a:cubicBezTo>
                    <a:pt x="440" y="744"/>
                    <a:pt x="220" y="684"/>
                    <a:pt x="0" y="624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1920" y="1440"/>
              <a:ext cx="112" cy="528"/>
            </a:xfrm>
            <a:custGeom>
              <a:avLst/>
              <a:gdLst>
                <a:gd name="T0" fmla="*/ 0 w 112"/>
                <a:gd name="T1" fmla="*/ 0 h 528"/>
                <a:gd name="T2" fmla="*/ 96 w 112"/>
                <a:gd name="T3" fmla="*/ 96 h 528"/>
                <a:gd name="T4" fmla="*/ 96 w 112"/>
                <a:gd name="T5" fmla="*/ 336 h 528"/>
                <a:gd name="T6" fmla="*/ 96 w 112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528"/>
                <a:gd name="T14" fmla="*/ 112 w 112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528">
                  <a:moveTo>
                    <a:pt x="0" y="0"/>
                  </a:moveTo>
                  <a:cubicBezTo>
                    <a:pt x="40" y="20"/>
                    <a:pt x="80" y="40"/>
                    <a:pt x="96" y="96"/>
                  </a:cubicBezTo>
                  <a:cubicBezTo>
                    <a:pt x="112" y="152"/>
                    <a:pt x="96" y="264"/>
                    <a:pt x="96" y="336"/>
                  </a:cubicBezTo>
                  <a:cubicBezTo>
                    <a:pt x="96" y="408"/>
                    <a:pt x="96" y="468"/>
                    <a:pt x="96" y="528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auto">
            <a:xfrm flipV="1">
              <a:off x="2016" y="576"/>
              <a:ext cx="48" cy="528"/>
            </a:xfrm>
            <a:custGeom>
              <a:avLst/>
              <a:gdLst>
                <a:gd name="T0" fmla="*/ 0 w 112"/>
                <a:gd name="T1" fmla="*/ 0 h 528"/>
                <a:gd name="T2" fmla="*/ 0 w 112"/>
                <a:gd name="T3" fmla="*/ 96 h 528"/>
                <a:gd name="T4" fmla="*/ 0 w 112"/>
                <a:gd name="T5" fmla="*/ 336 h 528"/>
                <a:gd name="T6" fmla="*/ 0 w 112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528"/>
                <a:gd name="T14" fmla="*/ 112 w 112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528">
                  <a:moveTo>
                    <a:pt x="0" y="0"/>
                  </a:moveTo>
                  <a:cubicBezTo>
                    <a:pt x="40" y="20"/>
                    <a:pt x="80" y="40"/>
                    <a:pt x="96" y="96"/>
                  </a:cubicBezTo>
                  <a:cubicBezTo>
                    <a:pt x="112" y="152"/>
                    <a:pt x="96" y="264"/>
                    <a:pt x="96" y="336"/>
                  </a:cubicBezTo>
                  <a:cubicBezTo>
                    <a:pt x="96" y="408"/>
                    <a:pt x="96" y="468"/>
                    <a:pt x="96" y="528"/>
                  </a:cubicBez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78"/>
            <p:cNvSpPr>
              <a:spLocks noChangeArrowheads="1"/>
            </p:cNvSpPr>
            <p:nvPr/>
          </p:nvSpPr>
          <p:spPr bwMode="auto">
            <a:xfrm>
              <a:off x="1392" y="912"/>
              <a:ext cx="96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79"/>
            <p:cNvSpPr>
              <a:spLocks noChangeArrowheads="1"/>
            </p:cNvSpPr>
            <p:nvPr/>
          </p:nvSpPr>
          <p:spPr bwMode="auto">
            <a:xfrm>
              <a:off x="1392" y="960"/>
              <a:ext cx="96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80"/>
            <p:cNvSpPr>
              <a:spLocks noChangeArrowheads="1"/>
            </p:cNvSpPr>
            <p:nvPr/>
          </p:nvSpPr>
          <p:spPr bwMode="auto">
            <a:xfrm>
              <a:off x="1392" y="1248"/>
              <a:ext cx="96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81"/>
            <p:cNvSpPr>
              <a:spLocks noChangeArrowheads="1"/>
            </p:cNvSpPr>
            <p:nvPr/>
          </p:nvSpPr>
          <p:spPr bwMode="auto">
            <a:xfrm>
              <a:off x="1392" y="1296"/>
              <a:ext cx="96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2"/>
            <p:cNvSpPr>
              <a:spLocks noChangeArrowheads="1"/>
            </p:cNvSpPr>
            <p:nvPr/>
          </p:nvSpPr>
          <p:spPr bwMode="auto">
            <a:xfrm>
              <a:off x="1056" y="1008"/>
              <a:ext cx="96" cy="96"/>
            </a:xfrm>
            <a:prstGeom prst="ellips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3"/>
            <p:cNvSpPr>
              <a:spLocks noChangeArrowheads="1"/>
            </p:cNvSpPr>
            <p:nvPr/>
          </p:nvSpPr>
          <p:spPr bwMode="auto">
            <a:xfrm>
              <a:off x="1104" y="1200"/>
              <a:ext cx="96" cy="96"/>
            </a:xfrm>
            <a:prstGeom prst="ellips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84"/>
            <p:cNvSpPr>
              <a:spLocks noChangeArrowheads="1"/>
            </p:cNvSpPr>
            <p:nvPr/>
          </p:nvSpPr>
          <p:spPr bwMode="auto">
            <a:xfrm>
              <a:off x="1152" y="1296"/>
              <a:ext cx="96" cy="96"/>
            </a:xfrm>
            <a:prstGeom prst="ellips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11044988" y="2523176"/>
            <a:ext cx="1733016" cy="10053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693926" y="8080745"/>
            <a:ext cx="1733016" cy="10053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2109" y="3104148"/>
            <a:ext cx="6105105" cy="547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827" y="5647544"/>
            <a:ext cx="61436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2"/>
          <p:cNvGrpSpPr/>
          <p:nvPr/>
        </p:nvGrpSpPr>
        <p:grpSpPr>
          <a:xfrm>
            <a:off x="4932947" y="5612298"/>
            <a:ext cx="4884820" cy="4157343"/>
            <a:chOff x="9455874" y="5321303"/>
            <a:chExt cx="4053105" cy="5808932"/>
          </a:xfrm>
        </p:grpSpPr>
        <p:sp>
          <p:nvSpPr>
            <p:cNvPr id="70" name="Oval 69"/>
            <p:cNvSpPr/>
            <p:nvPr/>
          </p:nvSpPr>
          <p:spPr>
            <a:xfrm>
              <a:off x="12897104" y="6311903"/>
              <a:ext cx="611875" cy="78360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70" idx="0"/>
            </p:cNvCxnSpPr>
            <p:nvPr/>
          </p:nvCxnSpPr>
          <p:spPr>
            <a:xfrm flipH="1" flipV="1">
              <a:off x="9455876" y="5321303"/>
              <a:ext cx="3747167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0" idx="3"/>
            </p:cNvCxnSpPr>
            <p:nvPr/>
          </p:nvCxnSpPr>
          <p:spPr>
            <a:xfrm flipH="1">
              <a:off x="9455874" y="6980753"/>
              <a:ext cx="3530836" cy="41494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697827" y="1797050"/>
            <a:ext cx="2003465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glutamate: Important neurotransmitter at excitatory synapses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88170" y="9319699"/>
            <a:ext cx="6659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Neuronal Dynamics,</a:t>
            </a:r>
          </a:p>
          <a:p>
            <a:r>
              <a:rPr lang="en-US" sz="4000" i="1" dirty="0" smtClean="0"/>
              <a:t>Cambridge Univ. Press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5" grpId="0"/>
      <p:bldP spid="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3.2 Model of Short-Term Plasticity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55"/>
          <p:cNvSpPr txBox="1">
            <a:spLocks noChangeArrowheads="1"/>
          </p:cNvSpPr>
          <p:nvPr/>
        </p:nvSpPr>
        <p:spPr bwMode="auto">
          <a:xfrm>
            <a:off x="5387893" y="1658551"/>
            <a:ext cx="544052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4800" i="1" dirty="0" smtClean="0"/>
              <a:t>Dayan and Abbott, </a:t>
            </a:r>
          </a:p>
          <a:p>
            <a:r>
              <a:rPr lang="fr-CH" sz="4800" i="1" dirty="0" smtClean="0"/>
              <a:t>             2001</a:t>
            </a:r>
            <a:endParaRPr lang="fr-CH" sz="4800" i="1" dirty="0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1271250" y="2763838"/>
          <a:ext cx="8451850" cy="1881187"/>
        </p:xfrm>
        <a:graphic>
          <a:graphicData uri="http://schemas.openxmlformats.org/presentationml/2006/ole">
            <p:oleObj spid="_x0000_s736258" name="Equation" r:id="rId4" imgW="2234880" imgH="44424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828421" y="1658551"/>
            <a:ext cx="966001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filled release sites</a:t>
            </a:r>
            <a:endParaRPr lang="en-US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5421" y="3609474"/>
            <a:ext cx="6105105" cy="547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/>
          <p:cNvGrpSpPr/>
          <p:nvPr/>
        </p:nvGrpSpPr>
        <p:grpSpPr>
          <a:xfrm>
            <a:off x="10828421" y="4855042"/>
            <a:ext cx="8667666" cy="4768593"/>
            <a:chOff x="10828421" y="4855042"/>
            <a:chExt cx="8667666" cy="4768593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11271250" y="8548897"/>
            <a:ext cx="8224837" cy="1074738"/>
          </p:xfrm>
          <a:graphic>
            <a:graphicData uri="http://schemas.openxmlformats.org/presentationml/2006/ole">
              <p:oleObj spid="_x0000_s736259" name="Equation" r:id="rId6" imgW="1892160" imgH="253800" progId="Equation.DSMT4">
                <p:embed/>
              </p:oleObj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0828421" y="4855042"/>
              <a:ext cx="7547259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Synaptic conductance 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09867" y="9131193"/>
            <a:ext cx="6659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Neuronal Dynamics,</a:t>
            </a:r>
          </a:p>
          <a:p>
            <a:r>
              <a:rPr lang="en-US" sz="4000" i="1" dirty="0" smtClean="0"/>
              <a:t>Cambridge Univ. Press</a:t>
            </a:r>
            <a:endParaRPr lang="en-US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3.2 Model of synaptic depression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55"/>
          <p:cNvSpPr txBox="1">
            <a:spLocks noChangeArrowheads="1"/>
          </p:cNvSpPr>
          <p:nvPr/>
        </p:nvSpPr>
        <p:spPr bwMode="auto">
          <a:xfrm>
            <a:off x="14746754" y="9623635"/>
            <a:ext cx="68126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4800" i="1" dirty="0" smtClean="0"/>
              <a:t>Dayan and Abbott, 2001</a:t>
            </a:r>
            <a:endParaRPr lang="fr-CH" sz="4800" i="1" dirty="0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1271250" y="2763838"/>
          <a:ext cx="8451850" cy="1881187"/>
        </p:xfrm>
        <a:graphic>
          <a:graphicData uri="http://schemas.openxmlformats.org/presentationml/2006/ole">
            <p:oleObj spid="_x0000_s737282" name="Equation" r:id="rId4" imgW="2234880" imgH="44424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828421" y="1658551"/>
            <a:ext cx="966001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filled release sites</a:t>
            </a:r>
            <a:endParaRPr 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1271250" y="8548897"/>
          <a:ext cx="8224837" cy="1074738"/>
        </p:xfrm>
        <a:graphic>
          <a:graphicData uri="http://schemas.openxmlformats.org/presentationml/2006/ole">
            <p:oleObj spid="_x0000_s737283" name="Equation" r:id="rId5" imgW="1892160" imgH="2538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828421" y="4855042"/>
            <a:ext cx="754725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Synaptic conductance </a:t>
            </a:r>
            <a:endParaRPr lang="en-US" dirty="0"/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8889" y="2749672"/>
            <a:ext cx="67627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09867" y="9131193"/>
            <a:ext cx="6659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Neuronal Dynamics,</a:t>
            </a:r>
          </a:p>
          <a:p>
            <a:r>
              <a:rPr lang="en-US" sz="4000" i="1" dirty="0" smtClean="0"/>
              <a:t>Cambridge Univ. Press</a:t>
            </a:r>
            <a:endParaRPr lang="en-US" sz="4000" i="1" dirty="0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247276" y="6335713"/>
          <a:ext cx="3146425" cy="1022350"/>
        </p:xfrm>
        <a:graphic>
          <a:graphicData uri="http://schemas.openxmlformats.org/presentationml/2006/ole">
            <p:oleObj spid="_x0000_s737284" name="Equation" r:id="rId7" imgW="723600" imgH="241200" progId="Equation.DSMT4">
              <p:embed/>
            </p:oleObj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5735375" y="1797050"/>
          <a:ext cx="2833687" cy="968375"/>
        </p:xfrm>
        <a:graphic>
          <a:graphicData uri="http://schemas.openxmlformats.org/presentationml/2006/ole">
            <p:oleObj spid="_x0000_s737285" name="Equation" r:id="rId8" imgW="749160" imgH="2286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0833" y="1797050"/>
            <a:ext cx="415049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+ 1 pulses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3.2 Model of synaptic facilitation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55"/>
          <p:cNvSpPr txBox="1">
            <a:spLocks noChangeArrowheads="1"/>
          </p:cNvSpPr>
          <p:nvPr/>
        </p:nvSpPr>
        <p:spPr bwMode="auto">
          <a:xfrm>
            <a:off x="14746754" y="9623635"/>
            <a:ext cx="68126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4800" i="1" dirty="0" smtClean="0"/>
              <a:t>Dayan and Abbott, 2001</a:t>
            </a:r>
            <a:endParaRPr lang="fr-CH" sz="4800" i="1" dirty="0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0694988" y="2763838"/>
          <a:ext cx="9604375" cy="1881187"/>
        </p:xfrm>
        <a:graphic>
          <a:graphicData uri="http://schemas.openxmlformats.org/presentationml/2006/ole">
            <p:oleObj spid="_x0000_s738306" name="Equation" r:id="rId4" imgW="2539800" imgH="44424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828421" y="1658551"/>
            <a:ext cx="966001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Fraction of filled release sites</a:t>
            </a:r>
            <a:endParaRPr 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1271250" y="8548897"/>
          <a:ext cx="8224837" cy="1074738"/>
        </p:xfrm>
        <a:graphic>
          <a:graphicData uri="http://schemas.openxmlformats.org/presentationml/2006/ole">
            <p:oleObj spid="_x0000_s738307" name="Equation" r:id="rId5" imgW="1892160" imgH="2538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828421" y="4855042"/>
            <a:ext cx="754725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Synaptic conductance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9867" y="9131193"/>
            <a:ext cx="6659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Neuronal Dynamics,</a:t>
            </a:r>
          </a:p>
          <a:p>
            <a:r>
              <a:rPr lang="en-US" sz="4000" i="1" dirty="0" smtClean="0"/>
              <a:t>Cambridge Univ. Press</a:t>
            </a:r>
            <a:endParaRPr lang="en-US" sz="4000" i="1" dirty="0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247276" y="6335713"/>
          <a:ext cx="3146425" cy="1022350"/>
        </p:xfrm>
        <a:graphic>
          <a:graphicData uri="http://schemas.openxmlformats.org/presentationml/2006/ole">
            <p:oleObj spid="_x0000_s738308" name="Equation" r:id="rId6" imgW="723600" imgH="241200" progId="Equation.DSMT4">
              <p:embed/>
            </p:oleObj>
          </a:graphicData>
        </a:graphic>
      </p:graphicFrame>
      <p:pic>
        <p:nvPicPr>
          <p:cNvPr id="21402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69917" y="2533650"/>
            <a:ext cx="6553200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5170947" y="1798171"/>
          <a:ext cx="2833687" cy="968375"/>
        </p:xfrm>
        <a:graphic>
          <a:graphicData uri="http://schemas.openxmlformats.org/presentationml/2006/ole">
            <p:oleObj spid="_x0000_s738309" name="Equation" r:id="rId8" imgW="749160" imgH="2286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0833" y="1797050"/>
            <a:ext cx="415049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+ 1 pulses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3.2 Summary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3063237" y="1782837"/>
            <a:ext cx="5575602" cy="3733009"/>
            <a:chOff x="3094" y="1207"/>
            <a:chExt cx="2281" cy="1576"/>
          </a:xfrm>
        </p:grpSpPr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3924" y="2783"/>
              <a:ext cx="1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 flipV="1">
              <a:off x="3924" y="2238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4060" y="2435"/>
              <a:ext cx="1089" cy="348"/>
            </a:xfrm>
            <a:custGeom>
              <a:avLst/>
              <a:gdLst>
                <a:gd name="T0" fmla="*/ 0 w 1089"/>
                <a:gd name="T1" fmla="*/ 348 h 348"/>
                <a:gd name="T2" fmla="*/ 181 w 1089"/>
                <a:gd name="T3" fmla="*/ 30 h 348"/>
                <a:gd name="T4" fmla="*/ 499 w 1089"/>
                <a:gd name="T5" fmla="*/ 166 h 348"/>
                <a:gd name="T6" fmla="*/ 1089 w 108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9"/>
            <p:cNvSpPr>
              <a:spLocks noChangeArrowheads="1"/>
            </p:cNvSpPr>
            <p:nvPr/>
          </p:nvSpPr>
          <p:spPr bwMode="auto">
            <a:xfrm>
              <a:off x="3364" y="1709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4188" y="1845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3508" y="1694"/>
              <a:ext cx="726" cy="151"/>
            </a:xfrm>
            <a:custGeom>
              <a:avLst/>
              <a:gdLst>
                <a:gd name="T0" fmla="*/ 0 w 726"/>
                <a:gd name="T1" fmla="*/ 60 h 151"/>
                <a:gd name="T2" fmla="*/ 363 w 726"/>
                <a:gd name="T3" fmla="*/ 15 h 151"/>
                <a:gd name="T4" fmla="*/ 726 w 726"/>
                <a:gd name="T5" fmla="*/ 151 h 151"/>
                <a:gd name="T6" fmla="*/ 0 60000 65536"/>
                <a:gd name="T7" fmla="*/ 0 60000 65536"/>
                <a:gd name="T8" fmla="*/ 0 60000 65536"/>
                <a:gd name="T9" fmla="*/ 0 w 726"/>
                <a:gd name="T10" fmla="*/ 0 h 151"/>
                <a:gd name="T11" fmla="*/ 726 w 72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51">
                  <a:moveTo>
                    <a:pt x="0" y="60"/>
                  </a:moveTo>
                  <a:cubicBezTo>
                    <a:pt x="121" y="30"/>
                    <a:pt x="242" y="0"/>
                    <a:pt x="363" y="15"/>
                  </a:cubicBezTo>
                  <a:cubicBezTo>
                    <a:pt x="484" y="30"/>
                    <a:pt x="605" y="90"/>
                    <a:pt x="726" y="15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52"/>
            <p:cNvSpPr>
              <a:spLocks noChangeArrowheads="1"/>
            </p:cNvSpPr>
            <p:nvPr/>
          </p:nvSpPr>
          <p:spPr bwMode="auto">
            <a:xfrm>
              <a:off x="3372" y="1709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53"/>
            <p:cNvSpPr>
              <a:spLocks noChangeArrowheads="1"/>
            </p:cNvSpPr>
            <p:nvPr/>
          </p:nvSpPr>
          <p:spPr bwMode="auto">
            <a:xfrm>
              <a:off x="4188" y="184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3094" y="134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>
                  <a:solidFill>
                    <a:srgbClr val="FF0000"/>
                  </a:solidFill>
                </a:rPr>
                <a:t>pre</a:t>
              </a:r>
              <a:endParaRPr lang="fr-FR" i="0">
                <a:solidFill>
                  <a:srgbClr val="FF0000"/>
                </a:solidFill>
              </a:endParaRP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auto">
            <a:xfrm>
              <a:off x="4243" y="154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/>
                <a:t>post</a:t>
              </a:r>
              <a:endParaRPr lang="fr-FR" i="0"/>
            </a:p>
          </p:txBody>
        </p: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4286" y="246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58"/>
            <p:cNvSpPr txBox="1">
              <a:spLocks noChangeArrowheads="1"/>
            </p:cNvSpPr>
            <p:nvPr/>
          </p:nvSpPr>
          <p:spPr bwMode="auto">
            <a:xfrm>
              <a:off x="4364" y="179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i</a:t>
              </a:r>
              <a:endParaRPr lang="fr-FR"/>
            </a:p>
          </p:txBody>
        </p:sp>
        <p:sp>
          <p:nvSpPr>
            <p:cNvPr id="31" name="Text Box 59"/>
            <p:cNvSpPr txBox="1">
              <a:spLocks noChangeArrowheads="1"/>
            </p:cNvSpPr>
            <p:nvPr/>
          </p:nvSpPr>
          <p:spPr bwMode="auto">
            <a:xfrm>
              <a:off x="3321" y="188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j</a:t>
              </a:r>
              <a:endParaRPr lang="fr-FR"/>
            </a:p>
          </p:txBody>
        </p:sp>
        <p:sp>
          <p:nvSpPr>
            <p:cNvPr id="32" name="Line 61"/>
            <p:cNvSpPr>
              <a:spLocks noChangeShapeType="1"/>
            </p:cNvSpPr>
            <p:nvPr/>
          </p:nvSpPr>
          <p:spPr bwMode="auto">
            <a:xfrm>
              <a:off x="3606" y="143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62"/>
            <p:cNvSpPr>
              <a:spLocks noChangeShapeType="1"/>
            </p:cNvSpPr>
            <p:nvPr/>
          </p:nvSpPr>
          <p:spPr bwMode="auto">
            <a:xfrm>
              <a:off x="3833" y="1207"/>
              <a:ext cx="0" cy="22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Freeform 48"/>
          <p:cNvSpPr>
            <a:spLocks/>
          </p:cNvSpPr>
          <p:nvPr/>
        </p:nvSpPr>
        <p:spPr bwMode="auto">
          <a:xfrm>
            <a:off x="15456581" y="4266440"/>
            <a:ext cx="2661916" cy="1268090"/>
          </a:xfrm>
          <a:custGeom>
            <a:avLst/>
            <a:gdLst>
              <a:gd name="T0" fmla="*/ 0 w 1089"/>
              <a:gd name="T1" fmla="*/ 348 h 348"/>
              <a:gd name="T2" fmla="*/ 181 w 1089"/>
              <a:gd name="T3" fmla="*/ 30 h 348"/>
              <a:gd name="T4" fmla="*/ 499 w 1089"/>
              <a:gd name="T5" fmla="*/ 166 h 348"/>
              <a:gd name="T6" fmla="*/ 1089 w 1089"/>
              <a:gd name="T7" fmla="*/ 348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348"/>
              <a:gd name="T14" fmla="*/ 1089 w 1089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348">
                <a:moveTo>
                  <a:pt x="0" y="348"/>
                </a:moveTo>
                <a:cubicBezTo>
                  <a:pt x="49" y="204"/>
                  <a:pt x="98" y="60"/>
                  <a:pt x="181" y="30"/>
                </a:cubicBezTo>
                <a:cubicBezTo>
                  <a:pt x="264" y="0"/>
                  <a:pt x="348" y="113"/>
                  <a:pt x="499" y="166"/>
                </a:cubicBezTo>
                <a:cubicBezTo>
                  <a:pt x="650" y="219"/>
                  <a:pt x="869" y="283"/>
                  <a:pt x="1089" y="34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219239" y="5919838"/>
            <a:ext cx="9499716" cy="5955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Synapses are not constant</a:t>
            </a:r>
          </a:p>
          <a:p>
            <a:pPr>
              <a:buFontTx/>
              <a:buChar char="-"/>
            </a:pPr>
            <a:r>
              <a:rPr lang="en-US" dirty="0" smtClean="0"/>
              <a:t>Depression</a:t>
            </a:r>
          </a:p>
          <a:p>
            <a:pPr>
              <a:buFontTx/>
              <a:buChar char="-"/>
            </a:pPr>
            <a:r>
              <a:rPr lang="en-US" dirty="0" smtClean="0"/>
              <a:t>Facilitation</a:t>
            </a:r>
          </a:p>
          <a:p>
            <a:r>
              <a:rPr lang="en-US" dirty="0" smtClean="0"/>
              <a:t>Models are available</a:t>
            </a:r>
          </a:p>
          <a:p>
            <a:pPr>
              <a:buFontTx/>
              <a:buChar char="-"/>
            </a:pPr>
            <a:r>
              <a:rPr lang="en-US" sz="4800" dirty="0" err="1" smtClean="0"/>
              <a:t>Tsodyks-Pawelzik-Markram</a:t>
            </a:r>
            <a:r>
              <a:rPr lang="en-US" sz="4800" dirty="0" smtClean="0"/>
              <a:t> 1997</a:t>
            </a:r>
          </a:p>
          <a:p>
            <a:pPr>
              <a:buFontTx/>
              <a:buChar char="-"/>
            </a:pPr>
            <a:r>
              <a:rPr lang="en-US" sz="4800" dirty="0" smtClean="0"/>
              <a:t> Dayan-Abbott 2001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55409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Quiz 3.2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567" y="1508294"/>
            <a:ext cx="21342886" cy="483209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b="1" dirty="0" smtClean="0"/>
              <a:t>Time scales of Synaptic dynamics</a:t>
            </a:r>
          </a:p>
          <a:p>
            <a:r>
              <a:rPr lang="en-US" sz="4400" dirty="0" smtClean="0"/>
              <a:t>   [ ] The rise time of a  synapse can be in the range of a few </a:t>
            </a:r>
            <a:r>
              <a:rPr lang="en-US" sz="4400" dirty="0" err="1" smtClean="0"/>
              <a:t>ms.</a:t>
            </a:r>
            <a:endParaRPr lang="en-US" sz="4400" dirty="0" smtClean="0"/>
          </a:p>
          <a:p>
            <a:r>
              <a:rPr lang="en-US" sz="4400" dirty="0" smtClean="0"/>
              <a:t>   [ ] The decay time of a  synapse can be  in the range of few </a:t>
            </a:r>
            <a:r>
              <a:rPr lang="en-US" sz="4400" dirty="0" err="1" smtClean="0"/>
              <a:t>ms.</a:t>
            </a:r>
            <a:endParaRPr lang="en-US" sz="4400" dirty="0" smtClean="0"/>
          </a:p>
          <a:p>
            <a:r>
              <a:rPr lang="en-US" sz="4400" dirty="0" smtClean="0"/>
              <a:t>   [ ] The decay time of a synapse  can be  in the range of few hundred </a:t>
            </a:r>
            <a:r>
              <a:rPr lang="en-US" sz="4400" dirty="0" err="1" smtClean="0"/>
              <a:t>ms.</a:t>
            </a:r>
            <a:endParaRPr lang="en-US" sz="4400" dirty="0" smtClean="0"/>
          </a:p>
          <a:p>
            <a:r>
              <a:rPr lang="en-US" sz="4400" dirty="0" smtClean="0"/>
              <a:t>   [ ] The depression time of a synapse can be in the range of a few hundred </a:t>
            </a:r>
            <a:r>
              <a:rPr lang="en-US" sz="4400" dirty="0" err="1" smtClean="0"/>
              <a:t>ms.</a:t>
            </a:r>
            <a:r>
              <a:rPr lang="en-US" sz="4400" dirty="0" smtClean="0"/>
              <a:t> </a:t>
            </a:r>
          </a:p>
          <a:p>
            <a:r>
              <a:rPr lang="en-US" sz="4400" dirty="0" smtClean="0"/>
              <a:t>   [ ] The facilitation time of a synapse can be in the range of a few hundred </a:t>
            </a:r>
            <a:r>
              <a:rPr lang="en-US" sz="4400" dirty="0" err="1" smtClean="0"/>
              <a:t>ms.</a:t>
            </a:r>
            <a:endParaRPr lang="en-US" sz="4400" dirty="0" smtClean="0"/>
          </a:p>
          <a:p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216567" y="6497055"/>
            <a:ext cx="20381494" cy="55092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Synaptic dynamics and membrane dynamics.</a:t>
            </a:r>
          </a:p>
          <a:p>
            <a:r>
              <a:rPr lang="en-US" sz="4400" dirty="0" smtClean="0"/>
              <a:t>Consider the equation</a:t>
            </a:r>
          </a:p>
          <a:p>
            <a:endParaRPr lang="en-US" sz="4400" dirty="0" smtClean="0"/>
          </a:p>
          <a:p>
            <a:r>
              <a:rPr lang="en-US" sz="4400" dirty="0" smtClean="0"/>
              <a:t>  </a:t>
            </a:r>
          </a:p>
          <a:p>
            <a:r>
              <a:rPr lang="en-US" sz="4400" dirty="0" smtClean="0"/>
              <a:t>With a suitable interpretation of the variable </a:t>
            </a:r>
            <a:r>
              <a:rPr lang="en-US" sz="4400" i="1" dirty="0" smtClean="0"/>
              <a:t>x</a:t>
            </a:r>
            <a:r>
              <a:rPr lang="en-US" sz="4400" dirty="0" smtClean="0"/>
              <a:t> and the constant </a:t>
            </a:r>
            <a:r>
              <a:rPr lang="en-US" sz="4400" i="1" dirty="0" smtClean="0"/>
              <a:t>c </a:t>
            </a:r>
          </a:p>
          <a:p>
            <a:r>
              <a:rPr lang="en-US" sz="4400" dirty="0" smtClean="0"/>
              <a:t>   [ ] Eq. (*) describes a passive membrane voltage </a:t>
            </a:r>
            <a:r>
              <a:rPr lang="en-US" sz="4400" i="1" dirty="0" smtClean="0"/>
              <a:t>u(t)</a:t>
            </a:r>
            <a:r>
              <a:rPr lang="en-US" sz="4400" dirty="0" smtClean="0"/>
              <a:t> driven by spike arrivals.</a:t>
            </a:r>
          </a:p>
          <a:p>
            <a:r>
              <a:rPr lang="en-US" sz="4400" dirty="0" smtClean="0"/>
              <a:t>   [ ] Eq. (*) describes the conductance </a:t>
            </a:r>
            <a:r>
              <a:rPr lang="en-US" sz="4400" i="1" dirty="0" smtClean="0"/>
              <a:t>g(t)</a:t>
            </a:r>
            <a:r>
              <a:rPr lang="en-US" sz="4400" dirty="0" smtClean="0"/>
              <a:t> of a simple synapse model.</a:t>
            </a:r>
          </a:p>
          <a:p>
            <a:r>
              <a:rPr lang="en-US" sz="4400" dirty="0" smtClean="0"/>
              <a:t>   [ ] Eq. (*) describes the maximum conductance         of a facilitating synapse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50315" y="659113"/>
            <a:ext cx="872226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Multiple answers possible!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0" y="1386299"/>
            <a:ext cx="21607463" cy="10619956"/>
          </a:xfrm>
          <a:prstGeom prst="rect">
            <a:avLst/>
          </a:prstGeom>
          <a:solidFill>
            <a:srgbClr val="FF66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5927725" y="7531100"/>
          <a:ext cx="7731125" cy="1881188"/>
        </p:xfrm>
        <a:graphic>
          <a:graphicData uri="http://schemas.openxmlformats.org/presentationml/2006/ole">
            <p:oleObj spid="_x0000_s739330" name="Equation" r:id="rId4" imgW="2044440" imgH="444240" progId="Equation.DSMT4">
              <p:embed/>
            </p:oleObj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12677230" y="11056010"/>
          <a:ext cx="874377" cy="1022434"/>
        </p:xfrm>
        <a:graphic>
          <a:graphicData uri="http://schemas.openxmlformats.org/presentationml/2006/ole">
            <p:oleObj spid="_x0000_s739331" name="Equation" r:id="rId5" imgW="25380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3.2 Literature/short-term plasticity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87979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7826" y="9264310"/>
            <a:ext cx="199351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Tsodyks</a:t>
            </a:r>
            <a:r>
              <a:rPr lang="en-US" sz="3600" dirty="0" smtClean="0"/>
              <a:t>, M., </a:t>
            </a:r>
            <a:r>
              <a:rPr lang="en-US" sz="3600" dirty="0" err="1" smtClean="0"/>
              <a:t>Pawelzik</a:t>
            </a:r>
            <a:r>
              <a:rPr lang="en-US" sz="3600" dirty="0" smtClean="0"/>
              <a:t>, K., and </a:t>
            </a:r>
            <a:r>
              <a:rPr lang="en-US" sz="3600" dirty="0" err="1" smtClean="0"/>
              <a:t>Markram</a:t>
            </a:r>
            <a:r>
              <a:rPr lang="en-US" sz="3600" dirty="0" smtClean="0"/>
              <a:t>, H. (1998). Neural networks with dynamic synapses. </a:t>
            </a:r>
            <a:r>
              <a:rPr lang="en-US" sz="3600" i="1" dirty="0" smtClean="0"/>
              <a:t>Neural. </a:t>
            </a:r>
            <a:r>
              <a:rPr lang="en-US" sz="3600" i="1" dirty="0" err="1" smtClean="0"/>
              <a:t>Comput</a:t>
            </a:r>
            <a:r>
              <a:rPr lang="en-US" sz="3600" i="1" dirty="0" smtClean="0"/>
              <a:t>.</a:t>
            </a:r>
            <a:r>
              <a:rPr lang="en-US" sz="3600" dirty="0" smtClean="0"/>
              <a:t> 10, 821–835.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697826" y="5933726"/>
            <a:ext cx="180954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Markram</a:t>
            </a:r>
            <a:r>
              <a:rPr lang="en-US" sz="3600" dirty="0" smtClean="0"/>
              <a:t>, H., and </a:t>
            </a:r>
            <a:r>
              <a:rPr lang="en-US" sz="3600" dirty="0" err="1" smtClean="0"/>
              <a:t>Tsodyks</a:t>
            </a:r>
            <a:r>
              <a:rPr lang="en-US" sz="3600" dirty="0" smtClean="0"/>
              <a:t>, M. (1996a). Redistribution of synaptic efficacy between neocortical pyramidal neurons. </a:t>
            </a:r>
            <a:r>
              <a:rPr lang="en-US" sz="3600" i="1" dirty="0" smtClean="0"/>
              <a:t>Nature</a:t>
            </a:r>
            <a:r>
              <a:rPr lang="en-US" sz="3600" dirty="0" smtClean="0"/>
              <a:t> 382, 807–810.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697826" y="4256344"/>
            <a:ext cx="19467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Abbott, L. F., Varela, J. A., </a:t>
            </a:r>
            <a:r>
              <a:rPr lang="en-US" sz="3600" dirty="0" err="1" smtClean="0"/>
              <a:t>Sen</a:t>
            </a:r>
            <a:r>
              <a:rPr lang="en-US" sz="3600" dirty="0" smtClean="0"/>
              <a:t>, K., and Nelson, S. B. (1997). Synaptic depression and cortical gain control. </a:t>
            </a:r>
            <a:r>
              <a:rPr lang="en-US" sz="3600" i="1" dirty="0" smtClean="0"/>
              <a:t>Science</a:t>
            </a:r>
            <a:r>
              <a:rPr lang="en-US" sz="3600" dirty="0" smtClean="0"/>
              <a:t> 275, 220–224.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697827" y="7258138"/>
            <a:ext cx="16462840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A.M. Thomson,  Facilitation, augmentation and </a:t>
            </a:r>
            <a:r>
              <a:rPr lang="en-US" sz="3600" dirty="0" err="1" smtClean="0"/>
              <a:t>potentiation</a:t>
            </a:r>
            <a:r>
              <a:rPr lang="en-US" sz="3600" dirty="0" smtClean="0"/>
              <a:t> at central synapses, </a:t>
            </a:r>
          </a:p>
          <a:p>
            <a:r>
              <a:rPr lang="en-US" sz="3600" i="1" dirty="0" smtClean="0"/>
              <a:t>Trends in Neurosciences,</a:t>
            </a:r>
            <a:r>
              <a:rPr lang="en-US" sz="3600" dirty="0" smtClean="0"/>
              <a:t> 23: 305–312 ,2001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7826" y="2832482"/>
            <a:ext cx="1754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Dayan, P. and Abbott, L. F. (2001). Theoretical Neuroscience. MIT Press, Cambridge.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4.2. Synapses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41204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7827" y="1797050"/>
            <a:ext cx="2068867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glutamate</a:t>
            </a:r>
            <a:r>
              <a:rPr lang="en-US" dirty="0" smtClean="0"/>
              <a:t>: Important neurotransmitter at </a:t>
            </a:r>
            <a:r>
              <a:rPr lang="en-US" b="1" dirty="0" smtClean="0"/>
              <a:t>excitatory synapses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97827" y="3826042"/>
            <a:ext cx="1677523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AMPA channel: rapid, calcium cannot pass if open</a:t>
            </a:r>
          </a:p>
          <a:p>
            <a:pPr>
              <a:buFontTx/>
              <a:buChar char="-"/>
            </a:pPr>
            <a:r>
              <a:rPr lang="en-US" dirty="0" smtClean="0"/>
              <a:t>NMDA channel: slow,  calcium can pass, if open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7827" y="7067598"/>
            <a:ext cx="191401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GABA</a:t>
            </a:r>
            <a:r>
              <a:rPr lang="en-US" dirty="0" smtClean="0"/>
              <a:t>: Important neurotransmitter at </a:t>
            </a:r>
            <a:r>
              <a:rPr lang="en-US" b="1" dirty="0" smtClean="0"/>
              <a:t>inhibitory synapses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110780" y="8037094"/>
            <a:ext cx="904767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(gamma-</a:t>
            </a:r>
            <a:r>
              <a:rPr lang="en-US" i="1" dirty="0" err="1" smtClean="0"/>
              <a:t>aminobutyric</a:t>
            </a:r>
            <a:r>
              <a:rPr lang="en-US" i="1" dirty="0" smtClean="0"/>
              <a:t> acid)</a:t>
            </a:r>
            <a:endParaRPr lang="en-US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2891580" y="5672701"/>
            <a:ext cx="76642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(N-methyl-D-</a:t>
            </a:r>
            <a:r>
              <a:rPr lang="en-US" i="1" dirty="0" err="1" smtClean="0"/>
              <a:t>aspartate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677784" y="9006590"/>
            <a:ext cx="1264461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 subtypes GABA</a:t>
            </a:r>
            <a:r>
              <a:rPr lang="en-US" sz="3200" dirty="0" smtClean="0"/>
              <a:t>-A </a:t>
            </a:r>
            <a:r>
              <a:rPr lang="en-US" dirty="0" smtClean="0"/>
              <a:t>and GABA</a:t>
            </a:r>
            <a:r>
              <a:rPr lang="en-US" sz="3200" dirty="0" smtClean="0"/>
              <a:t>-B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4.2. Synapse  types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41204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80295" y="1797050"/>
            <a:ext cx="9549148" cy="729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615214" y="9093159"/>
            <a:ext cx="6659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Neuronal Dynamics,</a:t>
            </a:r>
          </a:p>
          <a:p>
            <a:r>
              <a:rPr lang="en-US" sz="4000" i="1" dirty="0" smtClean="0"/>
              <a:t>Cambridge Univ. Press</a:t>
            </a:r>
            <a:endParaRPr lang="en-US" sz="4000" i="1" dirty="0"/>
          </a:p>
        </p:txBody>
      </p:sp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697827" y="7313822"/>
          <a:ext cx="7285037" cy="1074738"/>
        </p:xfrm>
        <a:graphic>
          <a:graphicData uri="http://schemas.openxmlformats.org/presentationml/2006/ole">
            <p:oleObj spid="_x0000_s651266" name="Equation" r:id="rId5" imgW="1676160" imgH="2538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827" y="1676735"/>
            <a:ext cx="258436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Model?</a:t>
            </a:r>
            <a:endParaRPr lang="en-US" dirty="0"/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1141413" y="2782093"/>
          <a:ext cx="8224838" cy="1074738"/>
        </p:xfrm>
        <a:graphic>
          <a:graphicData uri="http://schemas.openxmlformats.org/presentationml/2006/ole">
            <p:oleObj spid="_x0000_s651267" name="Equation" r:id="rId6" imgW="189216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4.2. Synapse  model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41204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80295" y="1797050"/>
            <a:ext cx="9549148" cy="729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615214" y="9093159"/>
            <a:ext cx="6659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Neuronal Dynamics,</a:t>
            </a:r>
          </a:p>
          <a:p>
            <a:r>
              <a:rPr lang="en-US" sz="4000" i="1" dirty="0" smtClean="0"/>
              <a:t>Cambridge Univ. Press</a:t>
            </a:r>
            <a:endParaRPr lang="en-US" sz="4000" i="1" dirty="0"/>
          </a:p>
        </p:txBody>
      </p:sp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697827" y="7313822"/>
          <a:ext cx="7285037" cy="1074738"/>
        </p:xfrm>
        <a:graphic>
          <a:graphicData uri="http://schemas.openxmlformats.org/presentationml/2006/ole">
            <p:oleObj spid="_x0000_s652290" name="Equation" r:id="rId5" imgW="1676160" imgH="2538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7827" y="1633661"/>
            <a:ext cx="258436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Model?</a:t>
            </a:r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1141413" y="4523874"/>
            <a:ext cx="7724278" cy="1636294"/>
            <a:chOff x="1141413" y="4523874"/>
            <a:chExt cx="7724278" cy="1636294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141413" y="6160168"/>
              <a:ext cx="77242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141413" y="4523874"/>
              <a:ext cx="0" cy="1636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141413" y="2781300"/>
          <a:ext cx="8224837" cy="1074738"/>
        </p:xfrm>
        <a:graphic>
          <a:graphicData uri="http://schemas.openxmlformats.org/presentationml/2006/ole">
            <p:oleObj spid="_x0000_s652291" name="Equation" r:id="rId6" imgW="189216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4.2. Synapse  model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41204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80295" y="1797050"/>
            <a:ext cx="9549148" cy="729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615214" y="9093159"/>
            <a:ext cx="6659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Neuronal Dynamics,</a:t>
            </a:r>
          </a:p>
          <a:p>
            <a:r>
              <a:rPr lang="en-US" sz="4000" i="1" dirty="0" smtClean="0"/>
              <a:t>Cambridge Univ. Press</a:t>
            </a:r>
            <a:endParaRPr lang="en-US" sz="4000" i="1" dirty="0"/>
          </a:p>
        </p:txBody>
      </p: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327025" y="8832850"/>
          <a:ext cx="14358938" cy="1665288"/>
        </p:xfrm>
        <a:graphic>
          <a:graphicData uri="http://schemas.openxmlformats.org/presentationml/2006/ole">
            <p:oleObj spid="_x0000_s653314" name="Equation" r:id="rId5" imgW="3797280" imgH="393480" progId="Equation.DSMT4">
              <p:embed/>
            </p:oleObj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697827" y="7313822"/>
          <a:ext cx="7285037" cy="1074738"/>
        </p:xfrm>
        <a:graphic>
          <a:graphicData uri="http://schemas.openxmlformats.org/presentationml/2006/ole">
            <p:oleObj spid="_x0000_s653315" name="Equation" r:id="rId6" imgW="1676160" imgH="2538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7827" y="1561472"/>
            <a:ext cx="664797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with rise time</a:t>
            </a:r>
            <a:endParaRPr lang="en-US" dirty="0"/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398625" y="2530968"/>
          <a:ext cx="11271334" cy="1328604"/>
        </p:xfrm>
        <a:graphic>
          <a:graphicData uri="http://schemas.openxmlformats.org/presentationml/2006/ole">
            <p:oleObj spid="_x0000_s653316" name="Equation" r:id="rId7" imgW="283176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68405</TotalTime>
  <Words>2688</Words>
  <Application>Microsoft Office PowerPoint</Application>
  <PresentationFormat>Custom</PresentationFormat>
  <Paragraphs>550</Paragraphs>
  <Slides>55</Slides>
  <Notes>54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Thème Office</vt:lpstr>
      <vt:lpstr>Equation</vt:lpstr>
      <vt:lpstr>Biological Modeling of Neural Networks </vt:lpstr>
      <vt:lpstr>Neuronal Dynamics – 4.2. Neurons and Synapses</vt:lpstr>
      <vt:lpstr>Neuronal Dynamics – 4.2 Neurons and Synapses</vt:lpstr>
      <vt:lpstr>Neuronal Dynamics – 4.2. Synapses</vt:lpstr>
      <vt:lpstr>Neuronal Dynamics – 4.2 Synapses</vt:lpstr>
      <vt:lpstr>Neuronal Dynamics – 4.2. Synapses</vt:lpstr>
      <vt:lpstr>Neuronal Dynamics – 4.2. Synapse  types</vt:lpstr>
      <vt:lpstr>Neuronal Dynamics – 4.2. Synapse  model</vt:lpstr>
      <vt:lpstr>Neuronal Dynamics – 4.2. Synapse  model</vt:lpstr>
      <vt:lpstr>Neuronal Dynamics – 4.2. Synaptic reversal potential</vt:lpstr>
      <vt:lpstr>Neuronal Dynamics – 4.2. Synapses</vt:lpstr>
      <vt:lpstr>Neuronal Dynamics – 4.2.Synapses</vt:lpstr>
      <vt:lpstr>Neuronal Dynamics – Quiz 4.3</vt:lpstr>
      <vt:lpstr>Biological Modeling of Neural Networks </vt:lpstr>
      <vt:lpstr>Neuronal Dynamics – 4.2. Dendrites</vt:lpstr>
      <vt:lpstr>Neuronal Dynamics – 4.2 Dendrites</vt:lpstr>
      <vt:lpstr>Neuronal Dynamics – Review: Biophysics of neurons</vt:lpstr>
      <vt:lpstr>Slide 18</vt:lpstr>
      <vt:lpstr>Slide 19</vt:lpstr>
      <vt:lpstr>Slide 20</vt:lpstr>
      <vt:lpstr>Neuronal Dynamics – 4.2 Equation-Coupled compartments</vt:lpstr>
      <vt:lpstr>Neuronal Dynamics – 4.2 Derivation of Cable Equation</vt:lpstr>
      <vt:lpstr>Neuronal Dynamics – 4.2 Modeling the Dendrite</vt:lpstr>
      <vt:lpstr>Neuronal Dynamics – 4.2 Derivation of cable equation</vt:lpstr>
      <vt:lpstr>Neuronal Dynamics – 4.2 Dendrite as a cable</vt:lpstr>
      <vt:lpstr>Neuronal Dynamics – Quiz 4.4</vt:lpstr>
      <vt:lpstr>Slide 27</vt:lpstr>
      <vt:lpstr>Neuronal Dynamics – 4.2 Cable equation</vt:lpstr>
      <vt:lpstr>Neuronal Dynamics – 4.2 Cable equation</vt:lpstr>
      <vt:lpstr>Neuronal Dynamics – 4.2 Derivation for passive cable</vt:lpstr>
      <vt:lpstr>Slide 31</vt:lpstr>
      <vt:lpstr>Slide 32</vt:lpstr>
      <vt:lpstr>Neuronal Dynamics – Quiz 4.5</vt:lpstr>
      <vt:lpstr>Neuronal Dynamics – Homework </vt:lpstr>
      <vt:lpstr>Neuronal Dynamics – Homework 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Neuronal Dynamics – Quiz 4.5</vt:lpstr>
      <vt:lpstr>Slide 44</vt:lpstr>
      <vt:lpstr>Neuronal Dynamics: Computational Neuroscience of Single Neurons</vt:lpstr>
      <vt:lpstr>Slide 46</vt:lpstr>
      <vt:lpstr>Neuronal Dynamics – 3.2 Synaptic Short-Term Plasticity</vt:lpstr>
      <vt:lpstr>Neuronal Dynamics – 3.2 Synaptic Short-Term Plasticity</vt:lpstr>
      <vt:lpstr>Neuronal Dynamics – 3.2 Synaptic Short-Term Plasticity</vt:lpstr>
      <vt:lpstr>Neuronal Dynamics – 3.2 Model of Short-Term Plasticity</vt:lpstr>
      <vt:lpstr>Neuronal Dynamics – 3.2 Model of synaptic depression</vt:lpstr>
      <vt:lpstr>Neuronal Dynamics – 3.2 Model of synaptic facilitation</vt:lpstr>
      <vt:lpstr>Neuronal Dynamics – 3.2 Summary</vt:lpstr>
      <vt:lpstr>Neuronal Dynamics – Quiz 3.2</vt:lpstr>
      <vt:lpstr>Neuronal Dynamics – 3.2 Literature/short-term plasticity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1173</cp:revision>
  <cp:lastPrinted>2013-05-07T08:05:56Z</cp:lastPrinted>
  <dcterms:created xsi:type="dcterms:W3CDTF">2011-05-09T14:50:50Z</dcterms:created>
  <dcterms:modified xsi:type="dcterms:W3CDTF">2014-07-29T11:15:21Z</dcterms:modified>
</cp:coreProperties>
</file>