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11" r:id="rId2"/>
    <p:sldId id="542" r:id="rId3"/>
    <p:sldId id="541" r:id="rId4"/>
    <p:sldId id="543" r:id="rId5"/>
    <p:sldId id="544" r:id="rId6"/>
    <p:sldId id="545" r:id="rId7"/>
    <p:sldId id="546" r:id="rId8"/>
    <p:sldId id="547" r:id="rId9"/>
    <p:sldId id="535" r:id="rId10"/>
    <p:sldId id="536" r:id="rId11"/>
    <p:sldId id="549" r:id="rId12"/>
    <p:sldId id="548" r:id="rId13"/>
    <p:sldId id="539" r:id="rId14"/>
    <p:sldId id="540" r:id="rId15"/>
    <p:sldId id="550" r:id="rId16"/>
    <p:sldId id="497" r:id="rId17"/>
    <p:sldId id="530" r:id="rId18"/>
    <p:sldId id="522" r:id="rId19"/>
    <p:sldId id="523" r:id="rId20"/>
    <p:sldId id="533" r:id="rId21"/>
    <p:sldId id="534" r:id="rId22"/>
    <p:sldId id="512" r:id="rId23"/>
    <p:sldId id="527" r:id="rId24"/>
    <p:sldId id="524" r:id="rId25"/>
    <p:sldId id="552" r:id="rId26"/>
    <p:sldId id="553" r:id="rId27"/>
    <p:sldId id="554" r:id="rId28"/>
    <p:sldId id="551" r:id="rId29"/>
    <p:sldId id="531" r:id="rId30"/>
    <p:sldId id="529" r:id="rId31"/>
    <p:sldId id="484" r:id="rId32"/>
    <p:sldId id="532" r:id="rId33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00602B"/>
    <a:srgbClr val="3550FE"/>
    <a:srgbClr val="0076FF"/>
    <a:srgbClr val="87D4F7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0990" autoAdjust="0"/>
  </p:normalViewPr>
  <p:slideViewPr>
    <p:cSldViewPr snapToGrid="0" snapToObjects="1">
      <p:cViewPr>
        <p:scale>
          <a:sx n="40" d="100"/>
          <a:sy n="40" d="100"/>
        </p:scale>
        <p:origin x="-1068" y="-534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92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5.wmf"/><Relationship Id="rId1" Type="http://schemas.openxmlformats.org/officeDocument/2006/relationships/image" Target="../media/image21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37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6.wmf"/><Relationship Id="rId2" Type="http://schemas.openxmlformats.org/officeDocument/2006/relationships/image" Target="../media/image40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8.wmf"/><Relationship Id="rId1" Type="http://schemas.openxmlformats.org/officeDocument/2006/relationships/image" Target="../media/image21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51.wmf"/><Relationship Id="rId1" Type="http://schemas.openxmlformats.org/officeDocument/2006/relationships/image" Target="../media/image21.wmf"/><Relationship Id="rId5" Type="http://schemas.openxmlformats.org/officeDocument/2006/relationships/image" Target="../media/image52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5" Type="http://schemas.openxmlformats.org/officeDocument/2006/relationships/image" Target="../media/image10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6.wmf"/><Relationship Id="rId1" Type="http://schemas.openxmlformats.org/officeDocument/2006/relationships/image" Target="../media/image12.wmf"/><Relationship Id="rId6" Type="http://schemas.openxmlformats.org/officeDocument/2006/relationships/image" Target="../media/image10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12.wmf"/><Relationship Id="rId6" Type="http://schemas.openxmlformats.org/officeDocument/2006/relationships/image" Target="../media/image20.wmf"/><Relationship Id="rId5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What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is</a:t>
            </a:r>
            <a:r>
              <a:rPr lang="fr-FR" dirty="0" smtClean="0">
                <a:ea typeface="ＭＳ Ｐゴシック" pitchFamily="34" charset="-128"/>
              </a:rPr>
              <a:t> a good </a:t>
            </a:r>
            <a:r>
              <a:rPr lang="fr-FR" dirty="0" err="1" smtClean="0">
                <a:ea typeface="ＭＳ Ｐゴシック" pitchFamily="34" charset="-128"/>
              </a:rPr>
              <a:t>neuron</a:t>
            </a:r>
            <a:r>
              <a:rPr lang="fr-FR" baseline="0" dirty="0" smtClean="0">
                <a:ea typeface="ＭＳ Ｐゴシック" pitchFamily="34" charset="-128"/>
              </a:rPr>
              <a:t> model? </a:t>
            </a:r>
            <a:r>
              <a:rPr lang="fr-FR" baseline="0" dirty="0" err="1" smtClean="0">
                <a:ea typeface="ＭＳ Ｐゴシック" pitchFamily="34" charset="-128"/>
              </a:rPr>
              <a:t>Would</a:t>
            </a:r>
            <a:r>
              <a:rPr lang="fr-FR" baseline="0" dirty="0" smtClean="0">
                <a:ea typeface="ＭＳ Ｐゴシック" pitchFamily="34" charset="-128"/>
              </a:rPr>
              <a:t> the </a:t>
            </a:r>
            <a:r>
              <a:rPr lang="fr-FR" baseline="0" dirty="0" err="1" smtClean="0">
                <a:ea typeface="ＭＳ Ｐゴシック" pitchFamily="34" charset="-128"/>
              </a:rPr>
              <a:t>nonlinear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integrate</a:t>
            </a:r>
            <a:r>
              <a:rPr lang="fr-FR" baseline="0" dirty="0" smtClean="0">
                <a:ea typeface="ＭＳ Ｐゴシック" pitchFamily="34" charset="-128"/>
              </a:rPr>
              <a:t>-and-</a:t>
            </a:r>
            <a:r>
              <a:rPr lang="fr-FR" baseline="0" dirty="0" err="1" smtClean="0">
                <a:ea typeface="ＭＳ Ｐゴシック" pitchFamily="34" charset="-128"/>
              </a:rPr>
              <a:t>fire</a:t>
            </a:r>
            <a:r>
              <a:rPr lang="fr-FR" baseline="0" dirty="0" smtClean="0">
                <a:ea typeface="ＭＳ Ｐゴシック" pitchFamily="34" charset="-128"/>
              </a:rPr>
              <a:t> model </a:t>
            </a:r>
            <a:r>
              <a:rPr lang="fr-FR" baseline="0" dirty="0" err="1" smtClean="0">
                <a:ea typeface="ＭＳ Ｐゴシック" pitchFamily="34" charset="-128"/>
              </a:rPr>
              <a:t>be</a:t>
            </a:r>
            <a:r>
              <a:rPr lang="fr-FR" baseline="0" dirty="0" smtClean="0">
                <a:ea typeface="ＭＳ Ｐゴシック" pitchFamily="34" charset="-128"/>
              </a:rPr>
              <a:t> good?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A83C0-4655-4CF0-A5CA-BEE918CB119D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C5C18-4C9D-4B12-A8A6-C798A09B6493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951FC-467B-40EB-B2AA-BE07C6335E09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2FD3-53B2-4A20-9DF6-0B92F48D8E61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</a:t>
            </a:r>
            <a:r>
              <a:rPr lang="fr-FR" baseline="0" dirty="0" smtClean="0">
                <a:ea typeface="ＭＳ Ｐゴシック" pitchFamily="34" charset="-128"/>
              </a:rPr>
              <a:t> LIF </a:t>
            </a:r>
            <a:r>
              <a:rPr lang="fr-FR" baseline="0" dirty="0" err="1" smtClean="0">
                <a:ea typeface="ＭＳ Ｐゴシック" pitchFamily="34" charset="-128"/>
              </a:rPr>
              <a:t>is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characterized</a:t>
            </a:r>
            <a:r>
              <a:rPr lang="fr-FR" baseline="0" dirty="0" smtClean="0">
                <a:ea typeface="ＭＳ Ｐゴシック" pitchFamily="34" charset="-128"/>
              </a:rPr>
              <a:t> by a </a:t>
            </a:r>
            <a:r>
              <a:rPr lang="fr-FR" baseline="0" dirty="0" err="1" smtClean="0">
                <a:ea typeface="ＭＳ Ｐゴシック" pitchFamily="34" charset="-128"/>
              </a:rPr>
              <a:t>linear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differential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equation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6CA19-BFEB-4048-AD5E-E390F5E80377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6D3EE-0EE6-45FF-B09C-11AA48521B14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04C2A-76E2-42A1-A33F-46933F78163E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What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is</a:t>
            </a:r>
            <a:r>
              <a:rPr lang="fr-FR" dirty="0" smtClean="0">
                <a:ea typeface="ＭＳ Ｐゴシック" pitchFamily="34" charset="-128"/>
              </a:rPr>
              <a:t> a good </a:t>
            </a:r>
            <a:r>
              <a:rPr lang="fr-FR" dirty="0" err="1" smtClean="0">
                <a:ea typeface="ＭＳ Ｐゴシック" pitchFamily="34" charset="-128"/>
              </a:rPr>
              <a:t>neuron</a:t>
            </a:r>
            <a:r>
              <a:rPr lang="fr-FR" baseline="0" dirty="0" smtClean="0">
                <a:ea typeface="ＭＳ Ｐゴシック" pitchFamily="34" charset="-128"/>
              </a:rPr>
              <a:t> model? </a:t>
            </a:r>
            <a:r>
              <a:rPr lang="fr-FR" baseline="0" dirty="0" err="1" smtClean="0">
                <a:ea typeface="ＭＳ Ｐゴシック" pitchFamily="34" charset="-128"/>
              </a:rPr>
              <a:t>Would</a:t>
            </a:r>
            <a:r>
              <a:rPr lang="fr-FR" baseline="0" dirty="0" smtClean="0">
                <a:ea typeface="ＭＳ Ｐゴシック" pitchFamily="34" charset="-128"/>
              </a:rPr>
              <a:t> the </a:t>
            </a:r>
            <a:r>
              <a:rPr lang="fr-FR" baseline="0" dirty="0" err="1" smtClean="0">
                <a:ea typeface="ＭＳ Ｐゴシック" pitchFamily="34" charset="-128"/>
              </a:rPr>
              <a:t>nonlinear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integrate</a:t>
            </a:r>
            <a:r>
              <a:rPr lang="fr-FR" baseline="0" dirty="0" smtClean="0">
                <a:ea typeface="ＭＳ Ｐゴシック" pitchFamily="34" charset="-128"/>
              </a:rPr>
              <a:t>-and-</a:t>
            </a:r>
            <a:r>
              <a:rPr lang="fr-FR" baseline="0" dirty="0" err="1" smtClean="0">
                <a:ea typeface="ＭＳ Ｐゴシック" pitchFamily="34" charset="-128"/>
              </a:rPr>
              <a:t>fire</a:t>
            </a:r>
            <a:r>
              <a:rPr lang="fr-FR" baseline="0" dirty="0" smtClean="0">
                <a:ea typeface="ＭＳ Ｐゴシック" pitchFamily="34" charset="-128"/>
              </a:rPr>
              <a:t> model </a:t>
            </a:r>
            <a:r>
              <a:rPr lang="fr-FR" baseline="0" dirty="0" err="1" smtClean="0">
                <a:ea typeface="ＭＳ Ｐゴシック" pitchFamily="34" charset="-128"/>
              </a:rPr>
              <a:t>be</a:t>
            </a:r>
            <a:r>
              <a:rPr lang="fr-FR" baseline="0" dirty="0" smtClean="0">
                <a:ea typeface="ＭＳ Ｐゴシック" pitchFamily="34" charset="-128"/>
              </a:rPr>
              <a:t> good?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jpeg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png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53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5.bin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Dynamics: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and Week 4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: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Nonlinear Integrate-and-fire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0539663" y="1828799"/>
            <a:ext cx="11067799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Nonlinear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fire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 (NLIF)</a:t>
            </a:r>
            <a:endParaRPr lang="fr-CH" sz="5400" b="1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 </a:t>
            </a:r>
            <a:r>
              <a:rPr kumimoji="0" lang="fr-CH" sz="5400" b="1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</a:t>
            </a:r>
            <a:endParaRPr kumimoji="0" lang="fr-CH" sz="5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expon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. IF</a:t>
            </a:r>
            <a:endParaRPr kumimoji="0" lang="fr-CH" sz="54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-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Extracting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NLIF model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data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exponential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Extracting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detailed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two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to one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dimension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 </a:t>
            </a:r>
            <a:r>
              <a:rPr kumimoji="0" lang="fr-CH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Quality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</a:t>
            </a:r>
            <a:r>
              <a:rPr kumimoji="0" lang="fr-CH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Nonlinear Integrate-and-Fire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85358" y="3382981"/>
            <a:ext cx="10422104" cy="25124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955599" y="1610243"/>
          <a:ext cx="5333813" cy="1665317"/>
        </p:xfrm>
        <a:graphic>
          <a:graphicData uri="http://schemas.openxmlformats.org/presentationml/2006/ole">
            <p:oleObj spid="_x0000_s307202" name="Equation" r:id="rId3" imgW="125712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908" y="5310572"/>
            <a:ext cx="11205051" cy="124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dirty="0" smtClean="0"/>
              <a:t>What is a good choice of </a:t>
            </a:r>
            <a:r>
              <a:rPr lang="en-US" sz="6800" b="1" i="1" dirty="0" smtClean="0"/>
              <a:t>f</a:t>
            </a:r>
            <a:r>
              <a:rPr lang="en-US" sz="6800" b="1" dirty="0" smtClean="0"/>
              <a:t> </a:t>
            </a:r>
            <a:r>
              <a:rPr lang="en-US" sz="6800" dirty="0" smtClean="0"/>
              <a:t>?</a:t>
            </a:r>
            <a:endParaRPr lang="en-US" sz="68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4987010" y="2886220"/>
            <a:ext cx="924424" cy="2424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18571" y="9145515"/>
            <a:ext cx="13553450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(</a:t>
            </a:r>
            <a:r>
              <a:rPr lang="en-US" sz="5900" dirty="0" smtClean="0"/>
              <a:t>ii) </a:t>
            </a:r>
            <a:r>
              <a:rPr lang="en-US" sz="5900" dirty="0" smtClean="0"/>
              <a:t>Extract </a:t>
            </a:r>
            <a:r>
              <a:rPr lang="en-US" sz="5900" i="1" dirty="0" smtClean="0"/>
              <a:t>f</a:t>
            </a:r>
            <a:r>
              <a:rPr lang="en-US" sz="5900" dirty="0" smtClean="0"/>
              <a:t> from more complex models</a:t>
            </a:r>
            <a:endParaRPr lang="en-US" sz="5900" dirty="0"/>
          </a:p>
        </p:txBody>
      </p:sp>
      <p:sp>
        <p:nvSpPr>
          <p:cNvPr id="9" name="TextBox 8"/>
          <p:cNvSpPr txBox="1"/>
          <p:nvPr/>
        </p:nvSpPr>
        <p:spPr>
          <a:xfrm>
            <a:off x="3089259" y="7440631"/>
            <a:ext cx="7832333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dirty="0" smtClean="0"/>
              <a:t>(</a:t>
            </a:r>
            <a:r>
              <a:rPr lang="en-US" sz="5900" dirty="0" err="1" smtClean="0"/>
              <a:t>i</a:t>
            </a:r>
            <a:r>
              <a:rPr lang="en-US" sz="5900" dirty="0" smtClean="0"/>
              <a:t>) Extract </a:t>
            </a:r>
            <a:r>
              <a:rPr lang="en-US" sz="5900" i="1" dirty="0" smtClean="0"/>
              <a:t>f</a:t>
            </a:r>
            <a:r>
              <a:rPr lang="en-US" sz="5900" dirty="0" smtClean="0"/>
              <a:t>  from data</a:t>
            </a:r>
            <a:endParaRPr lang="en-US" sz="59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650664" y="3779401"/>
          <a:ext cx="8121357" cy="967684"/>
        </p:xfrm>
        <a:graphic>
          <a:graphicData uri="http://schemas.openxmlformats.org/presentationml/2006/ole">
            <p:oleObj spid="_x0000_s307203" name="Equation" r:id="rId4" imgW="1968480" imgH="228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89412" y="3779402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192" y="2120635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7598"/>
            <a:ext cx="2155945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1.5. Inject current – record voltage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97" y="2213811"/>
            <a:ext cx="10362904" cy="551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7770" y="2213811"/>
            <a:ext cx="15049693" cy="544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7598"/>
            <a:ext cx="2155945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Inject current – record voltage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63255" y="1871904"/>
            <a:ext cx="4535488" cy="433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68305" y="9965657"/>
            <a:ext cx="9715583" cy="7905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/>
              <a:t>Badel</a:t>
            </a:r>
            <a:r>
              <a:rPr lang="en-US" i="1" dirty="0"/>
              <a:t> et al., J. Neurophysiology 2008</a:t>
            </a:r>
            <a:endParaRPr lang="fr-FR" i="1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285655" y="5904154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1800" b="1"/>
              <a:t>voltage</a:t>
            </a:r>
            <a:endParaRPr lang="fr-FR" sz="1800" b="1"/>
          </a:p>
        </p:txBody>
      </p:sp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880" y="2016366"/>
            <a:ext cx="9467814" cy="744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4189782" y="8133347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 [mV]</a:t>
            </a:r>
            <a:endParaRPr lang="fr-FR" dirty="0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168305" y="3465094"/>
            <a:ext cx="5040313" cy="36820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14189782" y="6572493"/>
          <a:ext cx="7026382" cy="845050"/>
        </p:xfrm>
        <a:graphic>
          <a:graphicData uri="http://schemas.openxmlformats.org/presentationml/2006/ole">
            <p:oleObj spid="_x0000_s318466" name="Equation" r:id="rId5" imgW="1904760" imgH="228600" progId="Equation.3">
              <p:embed/>
            </p:oleObj>
          </a:graphicData>
        </a:graphic>
      </p:graphicFrame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13018159" y="4713530"/>
            <a:ext cx="1171623" cy="2433638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7320705" y="3296653"/>
            <a:ext cx="5040313" cy="36820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5" descr="Cell_10xCUT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34329" y="2533773"/>
            <a:ext cx="1767649" cy="307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reeform 10"/>
          <p:cNvSpPr>
            <a:spLocks/>
          </p:cNvSpPr>
          <p:nvPr/>
        </p:nvSpPr>
        <p:spPr bwMode="auto">
          <a:xfrm>
            <a:off x="659555" y="5580062"/>
            <a:ext cx="2187575" cy="625718"/>
          </a:xfrm>
          <a:custGeom>
            <a:avLst/>
            <a:gdLst>
              <a:gd name="T0" fmla="*/ 0 w 1670"/>
              <a:gd name="T1" fmla="*/ 2147483647 h 407"/>
              <a:gd name="T2" fmla="*/ 2147483647 w 1670"/>
              <a:gd name="T3" fmla="*/ 0 h 407"/>
              <a:gd name="T4" fmla="*/ 2147483647 w 1670"/>
              <a:gd name="T5" fmla="*/ 2147483647 h 407"/>
              <a:gd name="T6" fmla="*/ 2147483647 w 1670"/>
              <a:gd name="T7" fmla="*/ 2147483647 h 407"/>
              <a:gd name="T8" fmla="*/ 2147483647 w 1670"/>
              <a:gd name="T9" fmla="*/ 2147483647 h 407"/>
              <a:gd name="T10" fmla="*/ 2147483647 w 1670"/>
              <a:gd name="T11" fmla="*/ 2147483647 h 407"/>
              <a:gd name="T12" fmla="*/ 2147483647 w 1670"/>
              <a:gd name="T13" fmla="*/ 2147483647 h 407"/>
              <a:gd name="T14" fmla="*/ 2147483647 w 1670"/>
              <a:gd name="T15" fmla="*/ 2147483647 h 407"/>
              <a:gd name="T16" fmla="*/ 2147483647 w 1670"/>
              <a:gd name="T17" fmla="*/ 2147483647 h 407"/>
              <a:gd name="T18" fmla="*/ 2147483647 w 1670"/>
              <a:gd name="T19" fmla="*/ 2147483647 h 407"/>
              <a:gd name="T20" fmla="*/ 2147483647 w 1670"/>
              <a:gd name="T21" fmla="*/ 2147483647 h 407"/>
              <a:gd name="T22" fmla="*/ 2147483647 w 1670"/>
              <a:gd name="T23" fmla="*/ 2147483647 h 407"/>
              <a:gd name="T24" fmla="*/ 2147483647 w 1670"/>
              <a:gd name="T25" fmla="*/ 2147483647 h 407"/>
              <a:gd name="T26" fmla="*/ 2147483647 w 1670"/>
              <a:gd name="T27" fmla="*/ 2147483647 h 407"/>
              <a:gd name="T28" fmla="*/ 2147483647 w 1670"/>
              <a:gd name="T29" fmla="*/ 2147483647 h 407"/>
              <a:gd name="T30" fmla="*/ 2147483647 w 1670"/>
              <a:gd name="T31" fmla="*/ 2147483647 h 407"/>
              <a:gd name="T32" fmla="*/ 2147483647 w 1670"/>
              <a:gd name="T33" fmla="*/ 2147483647 h 407"/>
              <a:gd name="T34" fmla="*/ 2147483647 w 1670"/>
              <a:gd name="T35" fmla="*/ 2147483647 h 407"/>
              <a:gd name="T36" fmla="*/ 2147483647 w 1670"/>
              <a:gd name="T37" fmla="*/ 2147483647 h 407"/>
              <a:gd name="T38" fmla="*/ 2147483647 w 1670"/>
              <a:gd name="T39" fmla="*/ 2147483647 h 407"/>
              <a:gd name="T40" fmla="*/ 2147483647 w 1670"/>
              <a:gd name="T41" fmla="*/ 2147483647 h 407"/>
              <a:gd name="T42" fmla="*/ 2147483647 w 1670"/>
              <a:gd name="T43" fmla="*/ 2147483647 h 407"/>
              <a:gd name="T44" fmla="*/ 2147483647 w 1670"/>
              <a:gd name="T45" fmla="*/ 2147483647 h 407"/>
              <a:gd name="T46" fmla="*/ 2147483647 w 1670"/>
              <a:gd name="T47" fmla="*/ 2147483647 h 407"/>
              <a:gd name="T48" fmla="*/ 2147483647 w 1670"/>
              <a:gd name="T49" fmla="*/ 2147483647 h 407"/>
              <a:gd name="T50" fmla="*/ 2147483647 w 1670"/>
              <a:gd name="T51" fmla="*/ 2147483647 h 407"/>
              <a:gd name="T52" fmla="*/ 2147483647 w 1670"/>
              <a:gd name="T53" fmla="*/ 2147483647 h 407"/>
              <a:gd name="T54" fmla="*/ 2147483647 w 1670"/>
              <a:gd name="T55" fmla="*/ 2147483647 h 407"/>
              <a:gd name="T56" fmla="*/ 2147483647 w 1670"/>
              <a:gd name="T57" fmla="*/ 2147483647 h 407"/>
              <a:gd name="T58" fmla="*/ 2147483647 w 1670"/>
              <a:gd name="T59" fmla="*/ 2147483647 h 407"/>
              <a:gd name="T60" fmla="*/ 2147483647 w 1670"/>
              <a:gd name="T61" fmla="*/ 2147483647 h 407"/>
              <a:gd name="T62" fmla="*/ 2147483647 w 1670"/>
              <a:gd name="T63" fmla="*/ 2147483647 h 407"/>
              <a:gd name="T64" fmla="*/ 2147483647 w 1670"/>
              <a:gd name="T65" fmla="*/ 2147483647 h 407"/>
              <a:gd name="T66" fmla="*/ 2147483647 w 1670"/>
              <a:gd name="T67" fmla="*/ 2147483647 h 407"/>
              <a:gd name="T68" fmla="*/ 2147483647 w 1670"/>
              <a:gd name="T69" fmla="*/ 2147483647 h 407"/>
              <a:gd name="T70" fmla="*/ 2147483647 w 1670"/>
              <a:gd name="T71" fmla="*/ 2147483647 h 407"/>
              <a:gd name="T72" fmla="*/ 2147483647 w 1670"/>
              <a:gd name="T73" fmla="*/ 2147483647 h 407"/>
              <a:gd name="T74" fmla="*/ 2147483647 w 1670"/>
              <a:gd name="T75" fmla="*/ 2147483647 h 407"/>
              <a:gd name="T76" fmla="*/ 2147483647 w 1670"/>
              <a:gd name="T77" fmla="*/ 2147483647 h 407"/>
              <a:gd name="T78" fmla="*/ 2147483647 w 1670"/>
              <a:gd name="T79" fmla="*/ 2147483647 h 407"/>
              <a:gd name="T80" fmla="*/ 2147483647 w 1670"/>
              <a:gd name="T81" fmla="*/ 2147483647 h 407"/>
              <a:gd name="T82" fmla="*/ 2147483647 w 1670"/>
              <a:gd name="T83" fmla="*/ 2147483647 h 407"/>
              <a:gd name="T84" fmla="*/ 2147483647 w 1670"/>
              <a:gd name="T85" fmla="*/ 2147483647 h 407"/>
              <a:gd name="T86" fmla="*/ 2147483647 w 1670"/>
              <a:gd name="T87" fmla="*/ 2147483647 h 407"/>
              <a:gd name="T88" fmla="*/ 2147483647 w 1670"/>
              <a:gd name="T89" fmla="*/ 2147483647 h 407"/>
              <a:gd name="T90" fmla="*/ 2147483647 w 1670"/>
              <a:gd name="T91" fmla="*/ 2147483647 h 407"/>
              <a:gd name="T92" fmla="*/ 2147483647 w 1670"/>
              <a:gd name="T93" fmla="*/ 2147483647 h 407"/>
              <a:gd name="T94" fmla="*/ 2147483647 w 1670"/>
              <a:gd name="T95" fmla="*/ 2147483647 h 407"/>
              <a:gd name="T96" fmla="*/ 2147483647 w 1670"/>
              <a:gd name="T97" fmla="*/ 2147483647 h 407"/>
              <a:gd name="T98" fmla="*/ 2147483647 w 1670"/>
              <a:gd name="T99" fmla="*/ 2147483647 h 407"/>
              <a:gd name="T100" fmla="*/ 2147483647 w 1670"/>
              <a:gd name="T101" fmla="*/ 2147483647 h 407"/>
              <a:gd name="T102" fmla="*/ 2147483647 w 1670"/>
              <a:gd name="T103" fmla="*/ 2147483647 h 407"/>
              <a:gd name="T104" fmla="*/ 2147483647 w 1670"/>
              <a:gd name="T105" fmla="*/ 2147483647 h 407"/>
              <a:gd name="T106" fmla="*/ 2147483647 w 1670"/>
              <a:gd name="T107" fmla="*/ 2147483647 h 407"/>
              <a:gd name="T108" fmla="*/ 2147483647 w 1670"/>
              <a:gd name="T109" fmla="*/ 2147483647 h 407"/>
              <a:gd name="T110" fmla="*/ 2147483647 w 1670"/>
              <a:gd name="T111" fmla="*/ 2147483647 h 407"/>
              <a:gd name="T112" fmla="*/ 2147483647 w 1670"/>
              <a:gd name="T113" fmla="*/ 2147483647 h 407"/>
              <a:gd name="T114" fmla="*/ 2147483647 w 1670"/>
              <a:gd name="T115" fmla="*/ 2147483647 h 407"/>
              <a:gd name="T116" fmla="*/ 2147483647 w 1670"/>
              <a:gd name="T117" fmla="*/ 2147483647 h 407"/>
              <a:gd name="T118" fmla="*/ 2147483647 w 1670"/>
              <a:gd name="T119" fmla="*/ 2147483647 h 407"/>
              <a:gd name="T120" fmla="*/ 2147483647 w 1670"/>
              <a:gd name="T121" fmla="*/ 2147483647 h 4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0"/>
              <a:gd name="T184" fmla="*/ 0 h 407"/>
              <a:gd name="T185" fmla="*/ 1670 w 1670"/>
              <a:gd name="T186" fmla="*/ 407 h 4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0" h="407">
                <a:moveTo>
                  <a:pt x="0" y="290"/>
                </a:moveTo>
                <a:cubicBezTo>
                  <a:pt x="45" y="197"/>
                  <a:pt x="43" y="81"/>
                  <a:pt x="103" y="0"/>
                </a:cubicBezTo>
                <a:cubicBezTo>
                  <a:pt x="116" y="49"/>
                  <a:pt x="132" y="96"/>
                  <a:pt x="145" y="145"/>
                </a:cubicBezTo>
                <a:cubicBezTo>
                  <a:pt x="150" y="138"/>
                  <a:pt x="184" y="80"/>
                  <a:pt x="196" y="83"/>
                </a:cubicBezTo>
                <a:cubicBezTo>
                  <a:pt x="210" y="87"/>
                  <a:pt x="203" y="111"/>
                  <a:pt x="207" y="125"/>
                </a:cubicBezTo>
                <a:cubicBezTo>
                  <a:pt x="214" y="115"/>
                  <a:pt x="215" y="90"/>
                  <a:pt x="227" y="94"/>
                </a:cubicBezTo>
                <a:cubicBezTo>
                  <a:pt x="240" y="98"/>
                  <a:pt x="235" y="121"/>
                  <a:pt x="238" y="135"/>
                </a:cubicBezTo>
                <a:cubicBezTo>
                  <a:pt x="242" y="156"/>
                  <a:pt x="245" y="176"/>
                  <a:pt x="248" y="197"/>
                </a:cubicBezTo>
                <a:cubicBezTo>
                  <a:pt x="334" y="111"/>
                  <a:pt x="239" y="187"/>
                  <a:pt x="289" y="197"/>
                </a:cubicBezTo>
                <a:cubicBezTo>
                  <a:pt x="298" y="199"/>
                  <a:pt x="352" y="162"/>
                  <a:pt x="362" y="156"/>
                </a:cubicBezTo>
                <a:cubicBezTo>
                  <a:pt x="381" y="213"/>
                  <a:pt x="373" y="245"/>
                  <a:pt x="403" y="187"/>
                </a:cubicBezTo>
                <a:cubicBezTo>
                  <a:pt x="408" y="177"/>
                  <a:pt x="410" y="166"/>
                  <a:pt x="414" y="156"/>
                </a:cubicBezTo>
                <a:cubicBezTo>
                  <a:pt x="455" y="219"/>
                  <a:pt x="407" y="167"/>
                  <a:pt x="476" y="176"/>
                </a:cubicBezTo>
                <a:cubicBezTo>
                  <a:pt x="488" y="178"/>
                  <a:pt x="497" y="190"/>
                  <a:pt x="507" y="197"/>
                </a:cubicBezTo>
                <a:cubicBezTo>
                  <a:pt x="510" y="211"/>
                  <a:pt x="504" y="232"/>
                  <a:pt x="517" y="238"/>
                </a:cubicBezTo>
                <a:cubicBezTo>
                  <a:pt x="544" y="252"/>
                  <a:pt x="556" y="195"/>
                  <a:pt x="558" y="187"/>
                </a:cubicBezTo>
                <a:cubicBezTo>
                  <a:pt x="562" y="208"/>
                  <a:pt x="554" y="234"/>
                  <a:pt x="569" y="249"/>
                </a:cubicBezTo>
                <a:cubicBezTo>
                  <a:pt x="578" y="258"/>
                  <a:pt x="590" y="236"/>
                  <a:pt x="600" y="228"/>
                </a:cubicBezTo>
                <a:cubicBezTo>
                  <a:pt x="611" y="219"/>
                  <a:pt x="621" y="207"/>
                  <a:pt x="631" y="197"/>
                </a:cubicBezTo>
                <a:cubicBezTo>
                  <a:pt x="634" y="218"/>
                  <a:pt x="628" y="243"/>
                  <a:pt x="641" y="259"/>
                </a:cubicBezTo>
                <a:cubicBezTo>
                  <a:pt x="648" y="268"/>
                  <a:pt x="664" y="256"/>
                  <a:pt x="672" y="249"/>
                </a:cubicBezTo>
                <a:cubicBezTo>
                  <a:pt x="696" y="228"/>
                  <a:pt x="711" y="199"/>
                  <a:pt x="734" y="176"/>
                </a:cubicBezTo>
                <a:cubicBezTo>
                  <a:pt x="744" y="180"/>
                  <a:pt x="754" y="189"/>
                  <a:pt x="765" y="187"/>
                </a:cubicBezTo>
                <a:cubicBezTo>
                  <a:pt x="819" y="178"/>
                  <a:pt x="776" y="136"/>
                  <a:pt x="817" y="197"/>
                </a:cubicBezTo>
                <a:cubicBezTo>
                  <a:pt x="831" y="190"/>
                  <a:pt x="846" y="185"/>
                  <a:pt x="858" y="176"/>
                </a:cubicBezTo>
                <a:cubicBezTo>
                  <a:pt x="870" y="167"/>
                  <a:pt x="875" y="141"/>
                  <a:pt x="889" y="145"/>
                </a:cubicBezTo>
                <a:cubicBezTo>
                  <a:pt x="903" y="149"/>
                  <a:pt x="896" y="173"/>
                  <a:pt x="900" y="187"/>
                </a:cubicBezTo>
                <a:cubicBezTo>
                  <a:pt x="903" y="197"/>
                  <a:pt x="907" y="208"/>
                  <a:pt x="910" y="218"/>
                </a:cubicBezTo>
                <a:cubicBezTo>
                  <a:pt x="924" y="211"/>
                  <a:pt x="939" y="207"/>
                  <a:pt x="951" y="197"/>
                </a:cubicBezTo>
                <a:cubicBezTo>
                  <a:pt x="993" y="162"/>
                  <a:pt x="947" y="158"/>
                  <a:pt x="1003" y="176"/>
                </a:cubicBezTo>
                <a:cubicBezTo>
                  <a:pt x="1046" y="112"/>
                  <a:pt x="1006" y="154"/>
                  <a:pt x="1034" y="176"/>
                </a:cubicBezTo>
                <a:cubicBezTo>
                  <a:pt x="1045" y="185"/>
                  <a:pt x="1062" y="183"/>
                  <a:pt x="1076" y="187"/>
                </a:cubicBezTo>
                <a:cubicBezTo>
                  <a:pt x="1086" y="177"/>
                  <a:pt x="1093" y="159"/>
                  <a:pt x="1107" y="156"/>
                </a:cubicBezTo>
                <a:cubicBezTo>
                  <a:pt x="1146" y="149"/>
                  <a:pt x="1146" y="216"/>
                  <a:pt x="1148" y="228"/>
                </a:cubicBezTo>
                <a:cubicBezTo>
                  <a:pt x="1204" y="190"/>
                  <a:pt x="1169" y="204"/>
                  <a:pt x="1169" y="238"/>
                </a:cubicBezTo>
                <a:cubicBezTo>
                  <a:pt x="1169" y="249"/>
                  <a:pt x="1176" y="259"/>
                  <a:pt x="1179" y="269"/>
                </a:cubicBezTo>
                <a:cubicBezTo>
                  <a:pt x="1229" y="195"/>
                  <a:pt x="1173" y="261"/>
                  <a:pt x="1210" y="280"/>
                </a:cubicBezTo>
                <a:cubicBezTo>
                  <a:pt x="1221" y="286"/>
                  <a:pt x="1231" y="266"/>
                  <a:pt x="1241" y="259"/>
                </a:cubicBezTo>
                <a:cubicBezTo>
                  <a:pt x="1266" y="131"/>
                  <a:pt x="1235" y="256"/>
                  <a:pt x="1262" y="269"/>
                </a:cubicBezTo>
                <a:cubicBezTo>
                  <a:pt x="1277" y="277"/>
                  <a:pt x="1283" y="242"/>
                  <a:pt x="1293" y="228"/>
                </a:cubicBezTo>
                <a:cubicBezTo>
                  <a:pt x="1296" y="207"/>
                  <a:pt x="1299" y="187"/>
                  <a:pt x="1303" y="166"/>
                </a:cubicBezTo>
                <a:cubicBezTo>
                  <a:pt x="1306" y="152"/>
                  <a:pt x="1313" y="111"/>
                  <a:pt x="1313" y="125"/>
                </a:cubicBezTo>
                <a:cubicBezTo>
                  <a:pt x="1313" y="142"/>
                  <a:pt x="1306" y="159"/>
                  <a:pt x="1303" y="176"/>
                </a:cubicBezTo>
                <a:cubicBezTo>
                  <a:pt x="1306" y="190"/>
                  <a:pt x="1299" y="218"/>
                  <a:pt x="1313" y="218"/>
                </a:cubicBezTo>
                <a:cubicBezTo>
                  <a:pt x="1322" y="218"/>
                  <a:pt x="1341" y="155"/>
                  <a:pt x="1344" y="145"/>
                </a:cubicBezTo>
                <a:cubicBezTo>
                  <a:pt x="1351" y="169"/>
                  <a:pt x="1360" y="193"/>
                  <a:pt x="1365" y="218"/>
                </a:cubicBezTo>
                <a:cubicBezTo>
                  <a:pt x="1371" y="249"/>
                  <a:pt x="1364" y="282"/>
                  <a:pt x="1376" y="311"/>
                </a:cubicBezTo>
                <a:cubicBezTo>
                  <a:pt x="1381" y="324"/>
                  <a:pt x="1381" y="282"/>
                  <a:pt x="1386" y="269"/>
                </a:cubicBezTo>
                <a:cubicBezTo>
                  <a:pt x="1391" y="255"/>
                  <a:pt x="1400" y="242"/>
                  <a:pt x="1407" y="228"/>
                </a:cubicBezTo>
                <a:cubicBezTo>
                  <a:pt x="1423" y="279"/>
                  <a:pt x="1389" y="407"/>
                  <a:pt x="1448" y="321"/>
                </a:cubicBezTo>
                <a:cubicBezTo>
                  <a:pt x="1451" y="307"/>
                  <a:pt x="1445" y="284"/>
                  <a:pt x="1458" y="280"/>
                </a:cubicBezTo>
                <a:cubicBezTo>
                  <a:pt x="1470" y="276"/>
                  <a:pt x="1469" y="319"/>
                  <a:pt x="1479" y="311"/>
                </a:cubicBezTo>
                <a:cubicBezTo>
                  <a:pt x="1500" y="294"/>
                  <a:pt x="1500" y="262"/>
                  <a:pt x="1510" y="238"/>
                </a:cubicBezTo>
                <a:cubicBezTo>
                  <a:pt x="1520" y="158"/>
                  <a:pt x="1534" y="143"/>
                  <a:pt x="1551" y="73"/>
                </a:cubicBezTo>
                <a:cubicBezTo>
                  <a:pt x="1555" y="87"/>
                  <a:pt x="1553" y="103"/>
                  <a:pt x="1562" y="114"/>
                </a:cubicBezTo>
                <a:cubicBezTo>
                  <a:pt x="1569" y="123"/>
                  <a:pt x="1585" y="117"/>
                  <a:pt x="1593" y="125"/>
                </a:cubicBezTo>
                <a:cubicBezTo>
                  <a:pt x="1601" y="133"/>
                  <a:pt x="1600" y="146"/>
                  <a:pt x="1603" y="156"/>
                </a:cubicBezTo>
                <a:cubicBezTo>
                  <a:pt x="1613" y="146"/>
                  <a:pt x="1620" y="122"/>
                  <a:pt x="1634" y="125"/>
                </a:cubicBezTo>
                <a:cubicBezTo>
                  <a:pt x="1648" y="128"/>
                  <a:pt x="1640" y="152"/>
                  <a:pt x="1644" y="166"/>
                </a:cubicBezTo>
                <a:cubicBezTo>
                  <a:pt x="1647" y="177"/>
                  <a:pt x="1651" y="187"/>
                  <a:pt x="1655" y="197"/>
                </a:cubicBezTo>
                <a:cubicBezTo>
                  <a:pt x="1670" y="150"/>
                  <a:pt x="1665" y="155"/>
                  <a:pt x="1665" y="2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21430" y="6205780"/>
            <a:ext cx="16129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I(t)</a:t>
            </a: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V="1">
            <a:off x="1529505" y="4427537"/>
            <a:ext cx="1317625" cy="1008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082046" y="4427537"/>
            <a:ext cx="1574833" cy="1008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82"/>
          <p:cNvGraphicFramePr>
            <a:graphicFrameLocks noChangeAspect="1"/>
          </p:cNvGraphicFramePr>
          <p:nvPr/>
        </p:nvGraphicFramePr>
        <p:xfrm>
          <a:off x="659555" y="8322859"/>
          <a:ext cx="4337205" cy="1293424"/>
        </p:xfrm>
        <a:graphic>
          <a:graphicData uri="http://schemas.openxmlformats.org/presentationml/2006/ole">
            <p:oleObj spid="_x0000_s318467" name="Equation" r:id="rId7" imgW="113004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6532" y="1249299"/>
            <a:ext cx="8420634" cy="110273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900" b="1" dirty="0" smtClean="0"/>
              <a:t>(</a:t>
            </a:r>
            <a:r>
              <a:rPr lang="en-US" sz="5900" b="1" dirty="0" err="1" smtClean="0"/>
              <a:t>i</a:t>
            </a:r>
            <a:r>
              <a:rPr lang="en-US" sz="5900" b="1" dirty="0" smtClean="0"/>
              <a:t>) </a:t>
            </a:r>
            <a:r>
              <a:rPr lang="en-US" sz="5900" b="1" dirty="0" smtClean="0"/>
              <a:t>Extract </a:t>
            </a:r>
            <a:r>
              <a:rPr lang="en-US" sz="5900" b="1" i="1" dirty="0" smtClean="0"/>
              <a:t>f </a:t>
            </a:r>
            <a:r>
              <a:rPr lang="en-US" sz="5900" b="1" dirty="0" smtClean="0"/>
              <a:t> from data</a:t>
            </a:r>
            <a:endParaRPr lang="en-US" sz="5900" b="1" dirty="0"/>
          </a:p>
        </p:txBody>
      </p:sp>
      <p:pic>
        <p:nvPicPr>
          <p:cNvPr id="3788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278" y="5163969"/>
            <a:ext cx="16290758" cy="667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180442" y="5970407"/>
            <a:ext cx="5614051" cy="933458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4800" dirty="0" smtClean="0"/>
              <a:t>Pyramidal neuron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00759" y="5975471"/>
            <a:ext cx="5812142" cy="1856787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400" dirty="0" smtClean="0"/>
              <a:t>Inhibitory interneuron</a:t>
            </a:r>
            <a:endParaRPr lang="en-US" sz="5400" dirty="0"/>
          </a:p>
        </p:txBody>
      </p:sp>
      <p:graphicFrame>
        <p:nvGraphicFramePr>
          <p:cNvPr id="378888" name="Object 4"/>
          <p:cNvGraphicFramePr>
            <a:graphicFrameLocks noChangeAspect="1"/>
          </p:cNvGraphicFramePr>
          <p:nvPr/>
        </p:nvGraphicFramePr>
        <p:xfrm>
          <a:off x="645957" y="3607463"/>
          <a:ext cx="3409372" cy="1665317"/>
        </p:xfrm>
        <a:graphic>
          <a:graphicData uri="http://schemas.openxmlformats.org/presentationml/2006/ole">
            <p:oleObj spid="_x0000_s310274" name="Equation" r:id="rId4" imgW="812520" imgH="393480" progId="Equation.DSMT4">
              <p:embed/>
            </p:oleObj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2855695" y="7193901"/>
            <a:ext cx="5852438" cy="2094043"/>
            <a:chOff x="5868144" y="2319263"/>
            <a:chExt cx="3065271" cy="118174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156177" y="2938394"/>
              <a:ext cx="216024" cy="562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868144" y="2507367"/>
              <a:ext cx="1033701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936624" y="2780928"/>
              <a:ext cx="792088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876256" y="2319263"/>
              <a:ext cx="2057159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exponential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444195" y="1249299"/>
            <a:ext cx="5427829" cy="93345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800" i="1" dirty="0" err="1" smtClean="0"/>
              <a:t>Badel</a:t>
            </a:r>
            <a:r>
              <a:rPr lang="en-US" sz="4800" i="1" dirty="0" smtClean="0"/>
              <a:t> et al. (2008)</a:t>
            </a:r>
            <a:endParaRPr lang="en-US" sz="4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7082554" y="7117618"/>
            <a:ext cx="5147150" cy="1672121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4800" i="1" dirty="0" err="1" smtClean="0"/>
              <a:t>Badel</a:t>
            </a:r>
            <a:r>
              <a:rPr lang="en-US" sz="4800" i="1" dirty="0" smtClean="0"/>
              <a:t> et al. (2008)</a:t>
            </a:r>
            <a:endParaRPr lang="en-US" sz="4800" i="1" dirty="0"/>
          </a:p>
        </p:txBody>
      </p:sp>
      <p:graphicFrame>
        <p:nvGraphicFramePr>
          <p:cNvPr id="378889" name="Object 4"/>
          <p:cNvGraphicFramePr>
            <a:graphicFrameLocks noChangeAspect="1"/>
          </p:cNvGraphicFramePr>
          <p:nvPr/>
        </p:nvGraphicFramePr>
        <p:xfrm>
          <a:off x="10463729" y="2352034"/>
          <a:ext cx="9192400" cy="1665317"/>
        </p:xfrm>
        <a:graphic>
          <a:graphicData uri="http://schemas.openxmlformats.org/presentationml/2006/ole">
            <p:oleObj spid="_x0000_s310275" name="Equation" r:id="rId5" imgW="2019240" imgH="39348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467778" y="4200823"/>
            <a:ext cx="14423881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i="0" dirty="0" smtClean="0"/>
              <a:t>Exp. Integrate-and-Fire</a:t>
            </a:r>
            <a:r>
              <a:rPr lang="en-US" dirty="0" smtClean="0"/>
              <a:t>, </a:t>
            </a:r>
            <a:r>
              <a:rPr lang="en-US" sz="4800" i="1" dirty="0" err="1" smtClean="0"/>
              <a:t>Fourcaud</a:t>
            </a:r>
            <a:r>
              <a:rPr lang="en-US" sz="4800" i="1" dirty="0" smtClean="0"/>
              <a:t> et al. 2003</a:t>
            </a:r>
            <a:endParaRPr lang="en-US" sz="4800" i="1" dirty="0"/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8965" name="Object 4"/>
          <p:cNvGraphicFramePr>
            <a:graphicFrameLocks noChangeAspect="1"/>
          </p:cNvGraphicFramePr>
          <p:nvPr/>
        </p:nvGraphicFramePr>
        <p:xfrm>
          <a:off x="697827" y="2270079"/>
          <a:ext cx="5543550" cy="1665288"/>
        </p:xfrm>
        <a:graphic>
          <a:graphicData uri="http://schemas.openxmlformats.org/presentationml/2006/ole">
            <p:oleObj spid="_x0000_s310276" name="Equation" r:id="rId6" imgW="1257120" imgH="393480" progId="Equation.DSMT4">
              <p:embed/>
            </p:oleObj>
          </a:graphicData>
        </a:graphic>
      </p:graphicFrame>
      <p:grpSp>
        <p:nvGrpSpPr>
          <p:cNvPr id="3" name="Group 18"/>
          <p:cNvGrpSpPr/>
          <p:nvPr/>
        </p:nvGrpSpPr>
        <p:grpSpPr>
          <a:xfrm>
            <a:off x="10900759" y="7274112"/>
            <a:ext cx="5852438" cy="2094043"/>
            <a:chOff x="5868144" y="2319263"/>
            <a:chExt cx="3065271" cy="1181746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H="1">
              <a:off x="6156177" y="2938394"/>
              <a:ext cx="216024" cy="5626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868144" y="2507367"/>
              <a:ext cx="1033701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7936624" y="2780928"/>
              <a:ext cx="792088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876256" y="2319263"/>
              <a:ext cx="2057159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exponential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7892689" y="1441802"/>
          <a:ext cx="6112042" cy="1665317"/>
        </p:xfrm>
        <a:graphic>
          <a:graphicData uri="http://schemas.openxmlformats.org/presentationml/2006/ole">
            <p:oleObj spid="_x0000_s311298" name="Equation" r:id="rId3" imgW="125712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827" y="4644779"/>
            <a:ext cx="12408906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Best choice of </a:t>
            </a:r>
            <a:r>
              <a:rPr lang="en-US" b="1" i="1" dirty="0" smtClean="0"/>
              <a:t>f</a:t>
            </a:r>
            <a:r>
              <a:rPr lang="en-US" b="1" dirty="0" smtClean="0"/>
              <a:t> </a:t>
            </a:r>
            <a:r>
              <a:rPr lang="en-US" dirty="0" smtClean="0"/>
              <a:t>: linear + exponential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232358" y="2896554"/>
            <a:ext cx="3657598" cy="184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212190" y="3211387"/>
          <a:ext cx="7992959" cy="967684"/>
        </p:xfrm>
        <a:graphic>
          <a:graphicData uri="http://schemas.openxmlformats.org/presentationml/2006/ole">
            <p:oleObj spid="_x0000_s311299" name="Equation" r:id="rId4" imgW="1968480" imgH="228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08624" y="1824596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9979" y="3211388"/>
            <a:ext cx="128406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8081230" y="5565766"/>
          <a:ext cx="9521725" cy="1665317"/>
        </p:xfrm>
        <a:graphic>
          <a:graphicData uri="http://schemas.openxmlformats.org/presentationml/2006/ole">
            <p:oleObj spid="_x0000_s311300" name="Equation" r:id="rId5" imgW="2019240" imgH="393480" progId="Equation.DSMT4">
              <p:embed/>
            </p:oleObj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64505" y="7015640"/>
            <a:ext cx="14488800" cy="4564698"/>
            <a:chOff x="323528" y="3959185"/>
            <a:chExt cx="6131473" cy="2576028"/>
          </a:xfrm>
        </p:grpSpPr>
        <p:sp>
          <p:nvSpPr>
            <p:cNvPr id="10" name="TextBox 9"/>
            <p:cNvSpPr txBox="1"/>
            <p:nvPr/>
          </p:nvSpPr>
          <p:spPr>
            <a:xfrm>
              <a:off x="323528" y="3959185"/>
              <a:ext cx="5283581" cy="642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BUT: </a:t>
              </a:r>
              <a:r>
                <a:rPr lang="en-US" sz="6800" b="1" dirty="0" smtClean="0"/>
                <a:t>Limitations – need to add</a:t>
              </a:r>
              <a:endParaRPr lang="en-US" sz="6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4607257"/>
              <a:ext cx="5483401" cy="192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5400" dirty="0" smtClean="0"/>
                <a:t>Adaptation on slower  time scales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Possibility for a diversity of firing patterns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Increased threshold      after each spike</a:t>
              </a:r>
            </a:p>
            <a:p>
              <a:pPr>
                <a:buFontTx/>
                <a:buChar char="-"/>
              </a:pPr>
              <a:r>
                <a:rPr lang="en-US" sz="5400" dirty="0" smtClean="0"/>
                <a:t>Noise</a:t>
              </a:r>
              <a:endParaRPr lang="en-US" sz="5400" dirty="0"/>
            </a:p>
          </p:txBody>
        </p:sp>
        <p:graphicFrame>
          <p:nvGraphicFramePr>
            <p:cNvPr id="379909" name="Object 5"/>
            <p:cNvGraphicFramePr>
              <a:graphicFrameLocks noChangeAspect="1"/>
            </p:cNvGraphicFramePr>
            <p:nvPr/>
          </p:nvGraphicFramePr>
          <p:xfrm>
            <a:off x="3730057" y="5509042"/>
            <a:ext cx="455244" cy="576068"/>
          </p:xfrm>
          <a:graphic>
            <a:graphicData uri="http://schemas.openxmlformats.org/presentationml/2006/ole">
              <p:oleObj spid="_x0000_s311301" name="Equation" r:id="rId6" imgW="139680" imgH="177480" progId="Equation.DSMT4">
                <p:embed/>
              </p:oleObj>
            </a:graphicData>
          </a:graphic>
        </p:graphicFrame>
      </p:grp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Dynamics: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1 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and Week 4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: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Nonlinear Integrate-and-fire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0539663" y="1299413"/>
            <a:ext cx="11067799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Nonlinear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fire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 (NLIF)</a:t>
            </a:r>
            <a:endParaRPr lang="fr-CH" sz="5400" b="1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 </a:t>
            </a:r>
            <a:r>
              <a:rPr kumimoji="0" lang="fr-CH" sz="5400" b="1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</a:t>
            </a:r>
            <a:endParaRPr kumimoji="0" lang="fr-CH" sz="5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expon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. IF</a:t>
            </a:r>
            <a:endParaRPr kumimoji="0" lang="fr-CH" sz="54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-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Extracting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NLIF model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data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exponential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Extracting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detailed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two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to one dimension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5: Nonlinear Integrate-and-Fire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85359" y="7641691"/>
            <a:ext cx="10422104" cy="17429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Further reduction to 1 dimension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330" y="6830452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 of time scales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49530" y="7676147"/>
            <a:ext cx="7056740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is nearly constant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(most of the time)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331776" y="2295437"/>
            <a:ext cx="6852143" cy="4320822"/>
            <a:chOff x="253" y="816"/>
            <a:chExt cx="2155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p:oleObj spid="_x0000_s201736" name="Equation" r:id="rId4" imgW="1384200" imgH="393480" progId="Equation.DSMT4">
                <p:embed/>
              </p:oleObj>
            </a:graphicData>
          </a:graphic>
        </p:graphicFrame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p:oleObj spid="_x0000_s201737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8865516" y="5386663"/>
            <a:ext cx="1850186" cy="9694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slow!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2232" y="2182261"/>
            <a:ext cx="701666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reduction of HH</a:t>
            </a:r>
          </a:p>
          <a:p>
            <a:r>
              <a:rPr lang="en-US" dirty="0" smtClean="0"/>
              <a:t>to two dimensions: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608" y="2987823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6916134"/>
            <a:ext cx="6723293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6071754" y="2344852"/>
            <a:ext cx="12913834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/>
              <a:t>awake mouse, cortex, freely whisking,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3219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activity </a:t>
            </a:r>
            <a:r>
              <a:rPr lang="en-US" i="1" dirty="0" smtClean="0"/>
              <a:t>in vivo</a:t>
            </a:r>
            <a:endParaRPr lang="en-US" i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4.5 sparse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activity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23474" y="6916134"/>
            <a:ext cx="1446261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-spikes are rare events</a:t>
            </a:r>
          </a:p>
          <a:p>
            <a:r>
              <a:rPr lang="en-US" dirty="0" smtClean="0"/>
              <a:t>-membrane potential fluctuates around ‘rest’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93096" y="8762793"/>
            <a:ext cx="15892492" cy="18466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Aims of Modeling: - predict spike </a:t>
            </a:r>
            <a:r>
              <a:rPr lang="en-US" dirty="0" err="1" smtClean="0">
                <a:solidFill>
                  <a:srgbClr val="FF0000"/>
                </a:solidFill>
              </a:rPr>
              <a:t>initation</a:t>
            </a:r>
            <a:r>
              <a:rPr lang="en-US" dirty="0" smtClean="0">
                <a:solidFill>
                  <a:srgbClr val="FF0000"/>
                </a:solidFill>
              </a:rPr>
              <a:t> times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- predict </a:t>
            </a:r>
            <a:r>
              <a:rPr lang="en-US" dirty="0" err="1" smtClean="0">
                <a:solidFill>
                  <a:srgbClr val="FF0000"/>
                </a:solidFill>
              </a:rPr>
              <a:t>subthreshold</a:t>
            </a:r>
            <a:r>
              <a:rPr lang="en-US" dirty="0" smtClean="0">
                <a:solidFill>
                  <a:srgbClr val="FF0000"/>
                </a:solidFill>
              </a:rPr>
              <a:t> voltage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1717925"/>
            <a:ext cx="7708914" cy="4320822"/>
            <a:chOff x="336" y="816"/>
            <a:chExt cx="2055" cy="1536"/>
          </a:xfrm>
        </p:grpSpPr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432" y="1136"/>
            <a:ext cx="1959" cy="592"/>
          </p:xfrm>
          <a:graphic>
            <a:graphicData uri="http://schemas.openxmlformats.org/presentationml/2006/ole">
              <p:oleObj spid="_x0000_s284677" name="Equation" r:id="rId4" imgW="1295280" imgH="393480" progId="Equation.3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15" y="816"/>
              <a:ext cx="526" cy="480"/>
              <a:chOff x="4848" y="2112"/>
              <a:chExt cx="526" cy="480"/>
            </a:xfrm>
          </p:grpSpPr>
          <p:sp>
            <p:nvSpPr>
              <p:cNvPr id="25635" name="Line 7"/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Text Box 8"/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52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stimulus</a:t>
                </a:r>
              </a:p>
            </p:txBody>
          </p:sp>
        </p:grpSp>
        <p:graphicFrame>
          <p:nvGraphicFramePr>
            <p:cNvPr id="25606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284678" name="Equation" r:id="rId5" imgW="1015920" imgH="393480" progId="Equation.3">
                <p:embed/>
              </p:oleObj>
            </a:graphicData>
          </a:graphic>
        </p:graphicFrame>
      </p:grp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3144540" y="8064133"/>
            <a:ext cx="77426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 flipV="1">
            <a:off x="13144540" y="2933156"/>
            <a:ext cx="0" cy="5130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13324602" y="3203208"/>
            <a:ext cx="5401866" cy="5671079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016"/>
              <a:gd name="T14" fmla="*/ 1440 w 1440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016">
                <a:moveTo>
                  <a:pt x="0" y="0"/>
                </a:moveTo>
                <a:cubicBezTo>
                  <a:pt x="68" y="636"/>
                  <a:pt x="136" y="1272"/>
                  <a:pt x="288" y="1440"/>
                </a:cubicBezTo>
                <a:cubicBezTo>
                  <a:pt x="440" y="1608"/>
                  <a:pt x="720" y="912"/>
                  <a:pt x="912" y="1008"/>
                </a:cubicBezTo>
                <a:cubicBezTo>
                  <a:pt x="1104" y="1104"/>
                  <a:pt x="1272" y="1560"/>
                  <a:pt x="1440" y="20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13504665" y="3608285"/>
            <a:ext cx="2160746" cy="580610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25602" name="Object 14"/>
          <p:cNvGraphicFramePr>
            <a:graphicFrameLocks noChangeAspect="1"/>
          </p:cNvGraphicFramePr>
          <p:nvPr/>
        </p:nvGraphicFramePr>
        <p:xfrm>
          <a:off x="18850262" y="8435455"/>
          <a:ext cx="2010694" cy="1313688"/>
        </p:xfrm>
        <a:graphic>
          <a:graphicData uri="http://schemas.openxmlformats.org/presentationml/2006/ole">
            <p:oleObj spid="_x0000_s284674" name="Equation" r:id="rId6" imgW="406080" imgH="355320" progId="Equation.3">
              <p:embed/>
            </p:oleObj>
          </a:graphicData>
        </a:graphic>
      </p:graphicFrame>
      <p:graphicFrame>
        <p:nvGraphicFramePr>
          <p:cNvPr id="25603" name="Object 15"/>
          <p:cNvGraphicFramePr>
            <a:graphicFrameLocks noChangeAspect="1"/>
          </p:cNvGraphicFramePr>
          <p:nvPr/>
        </p:nvGraphicFramePr>
        <p:xfrm>
          <a:off x="15657908" y="2258029"/>
          <a:ext cx="2175751" cy="1358697"/>
        </p:xfrm>
        <a:graphic>
          <a:graphicData uri="http://schemas.openxmlformats.org/presentationml/2006/ole">
            <p:oleObj spid="_x0000_s284675" name="Equation" r:id="rId7" imgW="469800" imgH="393480" progId="Equation.3">
              <p:embed/>
            </p:oleObj>
          </a:graphicData>
        </a:graphic>
      </p:graphicFrame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12026655" y="2376176"/>
            <a:ext cx="91697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20129453" y="710207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18531402" y="6415695"/>
            <a:ext cx="166077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I(t)=0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478408" y="7411509"/>
            <a:ext cx="3920104" cy="3102779"/>
            <a:chOff x="3593" y="2840"/>
            <a:chExt cx="1045" cy="1103"/>
          </a:xfrm>
        </p:grpSpPr>
        <p:sp>
          <p:nvSpPr>
            <p:cNvPr id="25632" name="Line 20"/>
            <p:cNvSpPr>
              <a:spLocks noChangeShapeType="1"/>
            </p:cNvSpPr>
            <p:nvPr/>
          </p:nvSpPr>
          <p:spPr bwMode="auto">
            <a:xfrm flipH="1" flipV="1">
              <a:off x="3833" y="2840"/>
              <a:ext cx="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Text Box 21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graphicFrame>
        <p:nvGraphicFramePr>
          <p:cNvPr id="25604" name="Object 33"/>
          <p:cNvGraphicFramePr>
            <a:graphicFrameLocks noChangeAspect="1"/>
          </p:cNvGraphicFramePr>
          <p:nvPr/>
        </p:nvGraphicFramePr>
        <p:xfrm>
          <a:off x="5870780" y="7284923"/>
          <a:ext cx="2985295" cy="978937"/>
        </p:xfrm>
        <a:graphic>
          <a:graphicData uri="http://schemas.openxmlformats.org/presentationml/2006/ole">
            <p:oleObj spid="_x0000_s284676" name="Equation" r:id="rId8" imgW="495000" imgH="190440" progId="Equation.3">
              <p:embed/>
            </p:oleObj>
          </a:graphicData>
        </a:graphic>
      </p:graphicFrame>
      <p:sp>
        <p:nvSpPr>
          <p:cNvPr id="25629" name="Line 34"/>
          <p:cNvSpPr>
            <a:spLocks noChangeShapeType="1"/>
          </p:cNvSpPr>
          <p:nvPr/>
        </p:nvSpPr>
        <p:spPr bwMode="auto">
          <a:xfrm rot="-120000" flipV="1">
            <a:off x="15422695" y="7284923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 flipV="1">
            <a:off x="17608582" y="6519777"/>
            <a:ext cx="0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14716335" y="4957014"/>
            <a:ext cx="14445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14579979" y="5446296"/>
            <a:ext cx="14445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Further reduction to 1 dimension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60437" y="6132580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 of time scales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01877" y="8444894"/>
            <a:ext cx="805861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Flux nearly horizontal</a:t>
            </a:r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rot="120000" flipH="1" flipV="1">
            <a:off x="17992542" y="5471911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rot="120000" flipH="1" flipV="1">
            <a:off x="18878421" y="6038747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rot="120000" flipH="1" flipV="1">
            <a:off x="17608135" y="4905786"/>
            <a:ext cx="14678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rot="120000" flipV="1">
            <a:off x="12512841" y="5598696"/>
            <a:ext cx="991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 rot="120000" flipV="1">
            <a:off x="12641178" y="6761742"/>
            <a:ext cx="991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9224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33327" y="2247616"/>
            <a:ext cx="8657991" cy="766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0437" y="2473718"/>
            <a:ext cx="5761991" cy="3420651"/>
            <a:chOff x="336" y="1136"/>
            <a:chExt cx="2055" cy="1216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432" y="1136"/>
            <a:ext cx="1959" cy="592"/>
          </p:xfrm>
          <a:graphic>
            <a:graphicData uri="http://schemas.openxmlformats.org/presentationml/2006/ole">
              <p:oleObj spid="_x0000_s285700" name="Equation" r:id="rId5" imgW="1295280" imgH="393480" progId="Equation.3">
                <p:embed/>
              </p:oleObj>
            </a:graphicData>
          </a:graphic>
        </p:graphicFrame>
        <p:graphicFrame>
          <p:nvGraphicFramePr>
            <p:cNvPr id="9220" name="Object 9"/>
            <p:cNvGraphicFramePr>
              <a:graphicFrameLocks noChangeAspect="1"/>
            </p:cNvGraphicFramePr>
            <p:nvPr/>
          </p:nvGraphicFramePr>
          <p:xfrm>
            <a:off x="336" y="1760"/>
            <a:ext cx="1536" cy="592"/>
          </p:xfrm>
          <a:graphic>
            <a:graphicData uri="http://schemas.openxmlformats.org/presentationml/2006/ole">
              <p:oleObj spid="_x0000_s285701" name="Equation" r:id="rId6" imgW="1015920" imgH="393480" progId="Equation.3">
                <p:embed/>
              </p:oleObj>
            </a:graphicData>
          </a:graphic>
        </p:graphicFrame>
      </p:grp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14437274" y="991940"/>
          <a:ext cx="1588789" cy="1358697"/>
        </p:xfrm>
        <a:graphic>
          <a:graphicData uri="http://schemas.openxmlformats.org/presentationml/2006/ole">
            <p:oleObj spid="_x0000_s285698" name="Equation" r:id="rId7" imgW="469800" imgH="393480" progId="Equation.3">
              <p:embed/>
            </p:oleObj>
          </a:graphicData>
        </a:graphic>
      </p:graphicFrame>
      <p:graphicFrame>
        <p:nvGraphicFramePr>
          <p:cNvPr id="9221" name="Object 15"/>
          <p:cNvGraphicFramePr>
            <a:graphicFrameLocks noChangeAspect="1"/>
          </p:cNvGraphicFramePr>
          <p:nvPr/>
        </p:nvGraphicFramePr>
        <p:xfrm>
          <a:off x="18291317" y="6076157"/>
          <a:ext cx="1777357" cy="1792495"/>
        </p:xfrm>
        <a:graphic>
          <a:graphicData uri="http://schemas.openxmlformats.org/presentationml/2006/ole">
            <p:oleObj spid="_x0000_s285699" name="Equation" r:id="rId8" imgW="406080" imgH="355320" progId="Equation.3">
              <p:embed/>
            </p:oleObj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9277823" y="6585318"/>
            <a:ext cx="3920104" cy="4222365"/>
            <a:chOff x="3593" y="2442"/>
            <a:chExt cx="1045" cy="1501"/>
          </a:xfrm>
        </p:grpSpPr>
        <p:sp>
          <p:nvSpPr>
            <p:cNvPr id="9228" name="Line 32"/>
            <p:cNvSpPr>
              <a:spLocks noChangeShapeType="1"/>
            </p:cNvSpPr>
            <p:nvPr/>
          </p:nvSpPr>
          <p:spPr bwMode="auto">
            <a:xfrm flipV="1">
              <a:off x="3923" y="2442"/>
              <a:ext cx="214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Text Box 33"/>
            <p:cNvSpPr txBox="1">
              <a:spLocks noChangeArrowheads="1"/>
            </p:cNvSpPr>
            <p:nvPr/>
          </p:nvSpPr>
          <p:spPr bwMode="auto">
            <a:xfrm>
              <a:off x="3593" y="3702"/>
              <a:ext cx="1045" cy="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3800" dirty="0"/>
                <a:t>Stable </a:t>
              </a:r>
              <a:r>
                <a:rPr lang="fr-CH" sz="3800" dirty="0" err="1"/>
                <a:t>fixed</a:t>
              </a:r>
              <a:r>
                <a:rPr lang="fr-CH" sz="3800" dirty="0"/>
                <a:t> point</a:t>
              </a:r>
              <a:endParaRPr lang="fr-FR" sz="3800" dirty="0"/>
            </a:p>
          </p:txBody>
        </p:sp>
      </p:grpSp>
      <p:sp>
        <p:nvSpPr>
          <p:cNvPr id="21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Further reduction to 1 dimension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827" y="1381141"/>
            <a:ext cx="1079814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Hodgkin-Huxley reduced to 2dim</a:t>
            </a:r>
            <a:endParaRPr lang="en-US" dirty="0"/>
          </a:p>
        </p:txBody>
      </p:sp>
      <p:graphicFrame>
        <p:nvGraphicFramePr>
          <p:cNvPr id="285702" name="Object 33"/>
          <p:cNvGraphicFramePr>
            <a:graphicFrameLocks noChangeAspect="1"/>
          </p:cNvGraphicFramePr>
          <p:nvPr/>
        </p:nvGraphicFramePr>
        <p:xfrm>
          <a:off x="2306638" y="7048500"/>
          <a:ext cx="3216275" cy="1176338"/>
        </p:xfrm>
        <a:graphic>
          <a:graphicData uri="http://schemas.openxmlformats.org/presentationml/2006/ole">
            <p:oleObj spid="_x0000_s285702" name="Equation" r:id="rId9" imgW="533160" imgH="22860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32582" y="6177266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 of time scales</a:t>
            </a:r>
            <a:endParaRPr lang="en-US" dirty="0"/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1827047" y="8307664"/>
          <a:ext cx="5922962" cy="1665287"/>
        </p:xfrm>
        <a:graphic>
          <a:graphicData uri="http://schemas.openxmlformats.org/presentationml/2006/ole">
            <p:oleObj spid="_x0000_s285703" name="Equation" r:id="rId10" imgW="1396800" imgH="393480" progId="Equation.DSMT4">
              <p:embed/>
            </p:oleObj>
          </a:graphicData>
        </a:graphic>
      </p:graphicFrame>
      <p:graphicFrame>
        <p:nvGraphicFramePr>
          <p:cNvPr id="285704" name="Object 5"/>
          <p:cNvGraphicFramePr>
            <a:graphicFrameLocks noChangeAspect="1"/>
          </p:cNvGraphicFramePr>
          <p:nvPr/>
        </p:nvGraphicFramePr>
        <p:xfrm>
          <a:off x="2308307" y="10085793"/>
          <a:ext cx="6353175" cy="1665288"/>
        </p:xfrm>
        <a:graphic>
          <a:graphicData uri="http://schemas.openxmlformats.org/presentationml/2006/ole">
            <p:oleObj spid="_x0000_s285704" name="Equation" r:id="rId11" imgW="15364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Review: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Nonlinear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Integrate-and Fire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1063374" y="5912032"/>
          <a:ext cx="6468395" cy="1865138"/>
        </p:xfrm>
        <a:graphic>
          <a:graphicData uri="http://schemas.openxmlformats.org/presentationml/2006/ole">
            <p:oleObj spid="_x0000_s313346" name="Equation" r:id="rId4" imgW="1358640" imgH="393480" progId="Equation.3">
              <p:embed/>
            </p:oleObj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1063374" y="2598256"/>
          <a:ext cx="7569433" cy="1756026"/>
        </p:xfrm>
        <a:graphic>
          <a:graphicData uri="http://schemas.openxmlformats.org/presentationml/2006/ole">
            <p:oleObj spid="_x0000_s313347" name="Equation" r:id="rId5" imgW="1688760" imgH="393480" progId="Equation.3">
              <p:embed/>
            </p:oleObj>
          </a:graphicData>
        </a:graphic>
      </p:graphicFrame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371224" y="1948552"/>
            <a:ext cx="102707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LIF (</a:t>
            </a:r>
            <a:r>
              <a:rPr lang="fr-CH" b="1" dirty="0" err="1" smtClean="0"/>
              <a:t>Leaky</a:t>
            </a:r>
            <a:r>
              <a:rPr lang="fr-CH" b="1" dirty="0" smtClean="0"/>
              <a:t> </a:t>
            </a:r>
            <a:r>
              <a:rPr lang="fr-CH" b="1" dirty="0" err="1" smtClean="0"/>
              <a:t>integrate</a:t>
            </a:r>
            <a:r>
              <a:rPr lang="fr-CH" b="1" dirty="0" smtClean="0"/>
              <a:t>-and-</a:t>
            </a:r>
            <a:r>
              <a:rPr lang="fr-CH" b="1" dirty="0" err="1" smtClean="0"/>
              <a:t>fire</a:t>
            </a:r>
            <a:r>
              <a:rPr lang="fr-CH" b="1" dirty="0" smtClean="0"/>
              <a:t>)</a:t>
            </a:r>
            <a:endParaRPr lang="fr-FR" b="1" dirty="0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71224" y="4865290"/>
            <a:ext cx="1217993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dirty="0" smtClean="0"/>
              <a:t>NLIF (</a:t>
            </a:r>
            <a:r>
              <a:rPr lang="fr-CH" b="1" dirty="0" err="1" smtClean="0"/>
              <a:t>nonlinear</a:t>
            </a:r>
            <a:r>
              <a:rPr lang="fr-CH" b="1" dirty="0" smtClean="0"/>
              <a:t> </a:t>
            </a:r>
            <a:r>
              <a:rPr lang="fr-CH" b="1" dirty="0" err="1" smtClean="0"/>
              <a:t>integrate</a:t>
            </a:r>
            <a:r>
              <a:rPr lang="fr-CH" b="1" dirty="0" smtClean="0"/>
              <a:t>-and-</a:t>
            </a:r>
            <a:r>
              <a:rPr lang="fr-CH" b="1" dirty="0" err="1" smtClean="0"/>
              <a:t>fire</a:t>
            </a:r>
            <a:r>
              <a:rPr lang="fr-CH" b="1" dirty="0" smtClean="0"/>
              <a:t>)</a:t>
            </a:r>
            <a:endParaRPr lang="fr-FR" b="1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7827" y="7825296"/>
            <a:ext cx="4975224" cy="2124072"/>
            <a:chOff x="1789" y="3488"/>
            <a:chExt cx="3134" cy="1338"/>
          </a:xfrm>
        </p:grpSpPr>
        <p:graphicFrame>
          <p:nvGraphicFramePr>
            <p:cNvPr id="41" name="Object 10"/>
            <p:cNvGraphicFramePr>
              <a:graphicFrameLocks noChangeAspect="1"/>
            </p:cNvGraphicFramePr>
            <p:nvPr/>
          </p:nvGraphicFramePr>
          <p:xfrm>
            <a:off x="2863" y="4111"/>
            <a:ext cx="2060" cy="715"/>
          </p:xfrm>
          <a:graphic>
            <a:graphicData uri="http://schemas.openxmlformats.org/presentationml/2006/ole">
              <p:oleObj spid="_x0000_s313348" name="Equation" r:id="rId6" imgW="545760" imgH="190440" progId="Equation.3">
                <p:embed/>
              </p:oleObj>
            </a:graphicData>
          </a:graphic>
        </p:graphicFrame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1789" y="3488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/>
                <a:t>If  </a:t>
              </a:r>
              <a:r>
                <a:rPr lang="fr-CH" dirty="0" err="1"/>
                <a:t>firing</a:t>
              </a:r>
              <a:r>
                <a:rPr lang="fr-CH" dirty="0"/>
                <a:t>: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5444395" y="1361630"/>
          <a:ext cx="4751363" cy="1665317"/>
        </p:xfrm>
        <a:graphic>
          <a:graphicData uri="http://schemas.openxmlformats.org/presentationml/2006/ole">
            <p:oleObj spid="_x0000_s304130" name="Equation" r:id="rId3" imgW="1257120" imgH="3934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019" y="1361630"/>
            <a:ext cx="13565685" cy="1102735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dirty="0" smtClean="0"/>
              <a:t>(</a:t>
            </a:r>
            <a:r>
              <a:rPr lang="en-US" sz="5900" dirty="0" err="1" smtClean="0"/>
              <a:t>i</a:t>
            </a:r>
            <a:r>
              <a:rPr lang="en-US" sz="5900" dirty="0" smtClean="0"/>
              <a:t>) Extract </a:t>
            </a:r>
            <a:r>
              <a:rPr lang="en-US" sz="5900" i="1" dirty="0" smtClean="0"/>
              <a:t>f</a:t>
            </a:r>
            <a:r>
              <a:rPr lang="en-US" sz="5900" dirty="0" smtClean="0"/>
              <a:t>  from more complex models</a:t>
            </a:r>
            <a:endParaRPr lang="en-US" sz="5900" dirty="0"/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7132922" y="8628107"/>
          <a:ext cx="6029625" cy="1665317"/>
        </p:xfrm>
        <a:graphic>
          <a:graphicData uri="http://schemas.openxmlformats.org/presentationml/2006/ole">
            <p:oleObj spid="_x0000_s304131" name="Equation" r:id="rId4" imgW="1422360" imgH="393480" progId="Equation.DSMT4">
              <p:embed/>
            </p:oleObj>
          </a:graphicData>
        </a:graphic>
      </p:graphicFrame>
      <p:graphicFrame>
        <p:nvGraphicFramePr>
          <p:cNvPr id="376837" name="Object 8"/>
          <p:cNvGraphicFramePr>
            <a:graphicFrameLocks noChangeAspect="1"/>
          </p:cNvGraphicFramePr>
          <p:nvPr/>
        </p:nvGraphicFramePr>
        <p:xfrm>
          <a:off x="6362906" y="10293424"/>
          <a:ext cx="5194411" cy="1665317"/>
        </p:xfrm>
        <a:graphic>
          <a:graphicData uri="http://schemas.openxmlformats.org/presentationml/2006/ole">
            <p:oleObj spid="_x0000_s304132" name="Equation" r:id="rId5" imgW="1015920" imgH="3934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4191" y="8880282"/>
            <a:ext cx="5275543" cy="268778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See week 3: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2dim version of 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Hodgkin-Huxley</a:t>
            </a:r>
            <a:endParaRPr lang="en-US" sz="5400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09191" y="5746168"/>
            <a:ext cx="9440784" cy="1856787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400" dirty="0" smtClean="0"/>
              <a:t>Separation of time scales:</a:t>
            </a:r>
          </a:p>
          <a:p>
            <a:r>
              <a:rPr lang="en-US" sz="5400" dirty="0" smtClean="0"/>
              <a:t>Arrows are nearly horizontal</a:t>
            </a:r>
            <a:endParaRPr lang="en-US" sz="5400" dirty="0"/>
          </a:p>
        </p:txBody>
      </p:sp>
      <p:pic>
        <p:nvPicPr>
          <p:cNvPr id="37683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7119" y="2254813"/>
            <a:ext cx="8662403" cy="644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/>
          <p:nvPr/>
        </p:nvGrpSpPr>
        <p:grpSpPr>
          <a:xfrm>
            <a:off x="3716823" y="4352926"/>
            <a:ext cx="12872093" cy="2367804"/>
            <a:chOff x="1979712" y="2524810"/>
            <a:chExt cx="6326788" cy="1336239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H="1">
              <a:off x="1979712" y="2811399"/>
              <a:ext cx="4176464" cy="10496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156176" y="2524810"/>
              <a:ext cx="2150324" cy="57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00"/>
                  </a:solidFill>
                </a:rPr>
                <a:t>resting state</a:t>
              </a:r>
              <a:endParaRPr 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12755104" y="7995779"/>
            <a:ext cx="8194871" cy="1769005"/>
            <a:chOff x="5840275" y="5661248"/>
            <a:chExt cx="3467964" cy="998315"/>
          </a:xfrm>
        </p:grpSpPr>
        <p:graphicFrame>
          <p:nvGraphicFramePr>
            <p:cNvPr id="376838" name="Object 8"/>
            <p:cNvGraphicFramePr>
              <a:graphicFrameLocks noChangeAspect="1"/>
            </p:cNvGraphicFramePr>
            <p:nvPr/>
          </p:nvGraphicFramePr>
          <p:xfrm>
            <a:off x="6880225" y="6115050"/>
            <a:ext cx="812706" cy="544513"/>
          </p:xfrm>
          <a:graphic>
            <a:graphicData uri="http://schemas.openxmlformats.org/presentationml/2006/ole">
              <p:oleObj spid="_x0000_s304133" name="Equation" r:id="rId7" imgW="533160" imgH="228600" progId="Equation.DSMT4">
                <p:embed/>
              </p:oleObj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5840275" y="5661248"/>
              <a:ext cx="3467964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Spike initiation, from rest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6170590" y="2382410"/>
            <a:ext cx="4834600" cy="5614291"/>
          </a:xfrm>
          <a:prstGeom prst="rect">
            <a:avLst/>
          </a:prstGeom>
          <a:solidFill>
            <a:srgbClr val="CCCCCC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05295" y="3208487"/>
            <a:ext cx="8444680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A. detect spike and reset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162547" y="10496109"/>
            <a:ext cx="6501584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B.  Assume </a:t>
            </a:r>
            <a:r>
              <a:rPr lang="en-US" i="1" dirty="0" smtClean="0">
                <a:solidFill>
                  <a:srgbClr val="FF0000"/>
                </a:solidFill>
              </a:rPr>
              <a:t>w=w</a:t>
            </a:r>
            <a:r>
              <a:rPr lang="en-US" sz="3400" i="1" dirty="0" smtClean="0">
                <a:solidFill>
                  <a:srgbClr val="FF0000"/>
                </a:solidFill>
              </a:rPr>
              <a:t>rest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4191" y="1113949"/>
            <a:ext cx="14010897" cy="1102735"/>
          </a:xfrm>
          <a:prstGeom prst="rect">
            <a:avLst/>
          </a:prstGeom>
          <a:noFill/>
        </p:spPr>
        <p:txBody>
          <a:bodyPr wrap="square" lIns="192911" tIns="96455" rIns="192911" bIns="96455" rtlCol="0">
            <a:spAutoFit/>
          </a:bodyPr>
          <a:lstStyle/>
          <a:p>
            <a:r>
              <a:rPr lang="en-US" sz="5900" dirty="0" smtClean="0"/>
              <a:t>(</a:t>
            </a:r>
            <a:r>
              <a:rPr lang="en-US" sz="5900" dirty="0" err="1" smtClean="0"/>
              <a:t>i</a:t>
            </a:r>
            <a:r>
              <a:rPr lang="en-US" sz="5900" dirty="0" smtClean="0"/>
              <a:t>) Extract f  from more complex models</a:t>
            </a:r>
            <a:endParaRPr lang="en-US" sz="5900" dirty="0"/>
          </a:p>
        </p:txBody>
      </p:sp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968" y="2375828"/>
            <a:ext cx="19418969" cy="692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7787691" y="8652897"/>
          <a:ext cx="8860560" cy="1665317"/>
        </p:xfrm>
        <a:graphic>
          <a:graphicData uri="http://schemas.openxmlformats.org/presentationml/2006/ole">
            <p:oleObj spid="_x0000_s305155" name="Equation" r:id="rId4" imgW="1562040" imgH="393480" progId="Equation.DSMT4">
              <p:embed/>
            </p:oleObj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875845" y="9247099"/>
            <a:ext cx="13558824" cy="2826158"/>
            <a:chOff x="3332956" y="5218472"/>
            <a:chExt cx="5737921" cy="1594904"/>
          </a:xfrm>
        </p:grpSpPr>
        <p:graphicFrame>
          <p:nvGraphicFramePr>
            <p:cNvPr id="376837" name="Object 8"/>
            <p:cNvGraphicFramePr>
              <a:graphicFrameLocks noChangeAspect="1"/>
            </p:cNvGraphicFramePr>
            <p:nvPr/>
          </p:nvGraphicFramePr>
          <p:xfrm>
            <a:off x="3332956" y="5873576"/>
            <a:ext cx="2438400" cy="939800"/>
          </p:xfrm>
          <a:graphic>
            <a:graphicData uri="http://schemas.openxmlformats.org/presentationml/2006/ole">
              <p:oleObj spid="_x0000_s305156" name="Equation" r:id="rId5" imgW="1015920" imgH="393480" progId="Equation.3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7064122" y="5218472"/>
              <a:ext cx="2006755" cy="1042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Separation of </a:t>
              </a:r>
            </a:p>
            <a:p>
              <a:r>
                <a:rPr lang="en-US" dirty="0" smtClean="0"/>
                <a:t>time scales</a:t>
              </a:r>
              <a:endParaRPr lang="en-US" dirty="0"/>
            </a:p>
          </p:txBody>
        </p:sp>
        <p:graphicFrame>
          <p:nvGraphicFramePr>
            <p:cNvPr id="376838" name="Object 8"/>
            <p:cNvGraphicFramePr>
              <a:graphicFrameLocks noChangeAspect="1"/>
            </p:cNvGraphicFramePr>
            <p:nvPr/>
          </p:nvGraphicFramePr>
          <p:xfrm>
            <a:off x="6300192" y="6093296"/>
            <a:ext cx="1279525" cy="544513"/>
          </p:xfrm>
          <a:graphic>
            <a:graphicData uri="http://schemas.openxmlformats.org/presentationml/2006/ole">
              <p:oleObj spid="_x0000_s305157" name="Equation" r:id="rId6" imgW="533160" imgH="228600" progId="Equation.DSMT4">
                <p:embed/>
              </p:oleObj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 bwMode="auto">
            <a:xfrm>
              <a:off x="5796136" y="630932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13015765" y="9904082"/>
            <a:ext cx="2892659" cy="1020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7862" name="Object 4"/>
          <p:cNvGraphicFramePr>
            <a:graphicFrameLocks noChangeAspect="1"/>
          </p:cNvGraphicFramePr>
          <p:nvPr/>
        </p:nvGraphicFramePr>
        <p:xfrm>
          <a:off x="7740917" y="8628107"/>
          <a:ext cx="8864313" cy="1665317"/>
        </p:xfrm>
        <a:graphic>
          <a:graphicData uri="http://schemas.openxmlformats.org/presentationml/2006/ole">
            <p:oleObj spid="_x0000_s305158" name="Equation" r:id="rId7" imgW="1562040" imgH="393480" progId="Equation.DSMT4">
              <p:embed/>
            </p:oleObj>
          </a:graphicData>
        </a:graphic>
      </p:graphicFrame>
      <p:grpSp>
        <p:nvGrpSpPr>
          <p:cNvPr id="3" name="Group 24"/>
          <p:cNvGrpSpPr/>
          <p:nvPr/>
        </p:nvGrpSpPr>
        <p:grpSpPr>
          <a:xfrm>
            <a:off x="14196817" y="3269011"/>
            <a:ext cx="6068589" cy="2934743"/>
            <a:chOff x="5868144" y="1844824"/>
            <a:chExt cx="2857576" cy="165618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156176" y="2420888"/>
              <a:ext cx="216024" cy="10801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868144" y="2060848"/>
              <a:ext cx="929336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linear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452320" y="2348880"/>
              <a:ext cx="466920" cy="7472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876256" y="1844824"/>
              <a:ext cx="1849464" cy="547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exponential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 flipV="1">
            <a:off x="10973888" y="2375828"/>
            <a:ext cx="3222928" cy="663507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652634" y="2758621"/>
            <a:ext cx="5046434" cy="5614291"/>
          </a:xfrm>
          <a:prstGeom prst="rect">
            <a:avLst/>
          </a:prstGeom>
          <a:solidFill>
            <a:srgbClr val="CCCCCC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609367" y="6714144"/>
            <a:ext cx="1835067" cy="63798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100" i="1" dirty="0" smtClean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191" y="8711841"/>
            <a:ext cx="5275543" cy="2687784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See week 4: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2dim version of 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Hodgkin-Huxley</a:t>
            </a:r>
            <a:endParaRPr lang="en-US" sz="5400" i="1" dirty="0">
              <a:solidFill>
                <a:srgbClr val="FF0000"/>
              </a:solidFill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13995499" y="1171412"/>
          <a:ext cx="5543785" cy="1665317"/>
        </p:xfrm>
        <a:graphic>
          <a:graphicData uri="http://schemas.openxmlformats.org/presentationml/2006/ole">
            <p:oleObj spid="_x0000_s305154" name="Equation" r:id="rId8" imgW="12571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Nonlinear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pic>
        <p:nvPicPr>
          <p:cNvPr id="263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1164984"/>
            <a:ext cx="21097875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240338" y="8194434"/>
          <a:ext cx="10080626" cy="1665288"/>
        </p:xfrm>
        <a:graphic>
          <a:graphicData uri="http://schemas.openxmlformats.org/presentationml/2006/ole">
            <p:oleObj spid="_x0000_s263177" name="Equation" r:id="rId5" imgW="2438280" imgH="3934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31959" y="9859722"/>
            <a:ext cx="101729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Nonlinear I&amp;F (see week 1!)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Nonlinear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0021" y="8369300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pic>
        <p:nvPicPr>
          <p:cNvPr id="263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1164984"/>
            <a:ext cx="21097875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240338" y="8194434"/>
          <a:ext cx="10080626" cy="1665288"/>
        </p:xfrm>
        <a:graphic>
          <a:graphicData uri="http://schemas.openxmlformats.org/presentationml/2006/ole">
            <p:oleObj spid="_x0000_s289794" name="Equation" r:id="rId5" imgW="2438280" imgH="39348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31959" y="9859722"/>
            <a:ext cx="101729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Nonlinear I&amp;F (see week 1!)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431880" y="1164984"/>
            <a:ext cx="9816512" cy="7029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2450432" y="4692316"/>
          <a:ext cx="6934200" cy="844550"/>
        </p:xfrm>
        <a:graphic>
          <a:graphicData uri="http://schemas.openxmlformats.org/presentationml/2006/ole">
            <p:oleObj spid="_x0000_s289795" name="Equation" r:id="rId6" imgW="1879560" imgH="2286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5642" y="2667526"/>
            <a:ext cx="122722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602B"/>
                </a:solidFill>
              </a:rPr>
              <a:t>Exponential integrate-and-fire model</a:t>
            </a:r>
          </a:p>
          <a:p>
            <a:r>
              <a:rPr lang="en-US" dirty="0" smtClean="0">
                <a:solidFill>
                  <a:srgbClr val="00602B"/>
                </a:solidFill>
              </a:rPr>
              <a:t>                  (EIF)</a:t>
            </a:r>
            <a:endParaRPr lang="en-US" dirty="0">
              <a:solidFill>
                <a:srgbClr val="00602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Exponential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0021" y="8592981"/>
            <a:ext cx="6485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Image: Neuronal Dynamics, </a:t>
            </a:r>
          </a:p>
          <a:p>
            <a:r>
              <a:rPr lang="en-US" sz="3600" i="1" dirty="0" smtClean="0"/>
              <a:t>Gerstner et al.,</a:t>
            </a:r>
          </a:p>
          <a:p>
            <a:r>
              <a:rPr lang="en-US" sz="3600" i="1" dirty="0" smtClean="0"/>
              <a:t> Cambridge Univ. Press (2014)</a:t>
            </a:r>
            <a:endParaRPr lang="en-US" sz="3600" i="1" dirty="0"/>
          </a:p>
        </p:txBody>
      </p:sp>
      <p:pic>
        <p:nvPicPr>
          <p:cNvPr id="2867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2509" y="4535331"/>
            <a:ext cx="108585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1608221" y="3152284"/>
          <a:ext cx="6934200" cy="844550"/>
        </p:xfrm>
        <a:graphic>
          <a:graphicData uri="http://schemas.openxmlformats.org/presentationml/2006/ole">
            <p:oleObj spid="_x0000_s286727" name="Equation" r:id="rId5" imgW="187956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5642" y="1612242"/>
            <a:ext cx="1381019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02B"/>
                </a:solidFill>
              </a:rPr>
              <a:t>Exponential integrate-and-fire model (EIF)</a:t>
            </a:r>
            <a:endParaRPr lang="en-US" dirty="0">
              <a:solidFill>
                <a:srgbClr val="00602B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01979" y="4535331"/>
            <a:ext cx="721895" cy="2491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5170" y="7091672"/>
            <a:ext cx="19736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Exponential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431880" y="99194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6723" name="Object 4"/>
          <p:cNvGraphicFramePr>
            <a:graphicFrameLocks noChangeAspect="1"/>
          </p:cNvGraphicFramePr>
          <p:nvPr/>
        </p:nvGraphicFramePr>
        <p:xfrm>
          <a:off x="601581" y="2007189"/>
          <a:ext cx="15827375" cy="1665288"/>
        </p:xfrm>
        <a:graphic>
          <a:graphicData uri="http://schemas.openxmlformats.org/presentationml/2006/ole">
            <p:oleObj spid="_x0000_s319491" name="Equation" r:id="rId4" imgW="3720960" imgH="393480" progId="Equation.DSMT4">
              <p:embed/>
            </p:oleObj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601581" y="4398006"/>
          <a:ext cx="16844208" cy="1665288"/>
        </p:xfrm>
        <a:graphic>
          <a:graphicData uri="http://schemas.openxmlformats.org/presentationml/2006/ole">
            <p:oleObj spid="_x0000_s319492" name="Equation" r:id="rId5" imgW="4381200" imgH="393480" progId="Equation.DSMT4">
              <p:embed/>
            </p:oleObj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787400" y="7866315"/>
            <a:ext cx="18820146" cy="2968626"/>
            <a:chOff x="787400" y="8155071"/>
            <a:chExt cx="18820146" cy="2968626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787400" y="9458410"/>
            <a:ext cx="11131550" cy="1665287"/>
          </p:xfrm>
          <a:graphic>
            <a:graphicData uri="http://schemas.openxmlformats.org/presentationml/2006/ole">
              <p:oleObj spid="_x0000_s319490" name="Equation" r:id="rId6" imgW="2692080" imgH="393480" progId="Equation.DSMT4">
                <p:embed/>
              </p:oleObj>
            </a:graphicData>
          </a:graphic>
        </p:graphicFrame>
        <p:graphicFrame>
          <p:nvGraphicFramePr>
            <p:cNvPr id="286726" name="Object 20"/>
            <p:cNvGraphicFramePr>
              <a:graphicFrameLocks noChangeAspect="1"/>
            </p:cNvGraphicFramePr>
            <p:nvPr/>
          </p:nvGraphicFramePr>
          <p:xfrm>
            <a:off x="12673346" y="8155071"/>
            <a:ext cx="6934200" cy="844550"/>
          </p:xfrm>
          <a:graphic>
            <a:graphicData uri="http://schemas.openxmlformats.org/presentationml/2006/ole">
              <p:oleObj spid="_x0000_s319493" name="Equation" r:id="rId7" imgW="1879560" imgH="228600" progId="Equation.DSMT4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3602391" y="9458410"/>
              <a:ext cx="5634876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gives </a:t>
              </a:r>
              <a:r>
                <a:rPr lang="en-US" dirty="0" err="1" smtClean="0"/>
                <a:t>expon</a:t>
              </a:r>
              <a:r>
                <a:rPr lang="en-US" dirty="0" smtClean="0"/>
                <a:t>. I&amp;F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1206" y="1037693"/>
            <a:ext cx="125021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 derivation from Hodgkin-Huxley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76555" y="7002379"/>
            <a:ext cx="10560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err="1" smtClean="0"/>
              <a:t>Fourcaud-Trocme</a:t>
            </a:r>
            <a:r>
              <a:rPr lang="en-US" sz="4400" i="1" dirty="0" smtClean="0"/>
              <a:t> et al, J. </a:t>
            </a:r>
            <a:r>
              <a:rPr lang="en-US" sz="4400" i="1" dirty="0" err="1" smtClean="0"/>
              <a:t>Neurosci</a:t>
            </a:r>
            <a:r>
              <a:rPr lang="en-US" sz="4400" i="1" dirty="0" smtClean="0"/>
              <a:t>. 2003</a:t>
            </a:r>
            <a:endParaRPr lang="en-US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330" y="6301066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 of time scales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49530" y="7270562"/>
            <a:ext cx="913102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i="1" dirty="0" smtClean="0"/>
              <a:t>w</a:t>
            </a:r>
            <a:r>
              <a:rPr lang="en-US" dirty="0" smtClean="0"/>
              <a:t> is  constant (if not firing)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1776" y="2792772"/>
            <a:ext cx="6852143" cy="3510668"/>
            <a:chOff x="253" y="1104"/>
            <a:chExt cx="2155" cy="1248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p:oleObj spid="_x0000_s320514" name="Equation" r:id="rId4" imgW="1384200" imgH="393480" progId="Equation.DSMT4">
                <p:embed/>
              </p:oleObj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p:oleObj spid="_x0000_s320515" name="Equation" r:id="rId5" imgW="1015920" imgH="393480" progId="Equation.3">
                <p:embed/>
              </p:oleObj>
            </a:graphicData>
          </a:graphic>
        </p:graphicFrame>
      </p:grp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3331776" y="8240058"/>
          <a:ext cx="5092700" cy="1665287"/>
        </p:xfrm>
        <a:graphic>
          <a:graphicData uri="http://schemas.openxmlformats.org/presentationml/2006/ole">
            <p:oleObj spid="_x0000_s320516" name="Equation" r:id="rId6" imgW="1231560" imgH="393480" progId="Equation.DSMT4">
              <p:embed/>
            </p:oleObj>
          </a:graphicData>
        </a:graphic>
      </p:graphicFrame>
      <p:pic>
        <p:nvPicPr>
          <p:cNvPr id="19" name="Picture 3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5336" y="1652672"/>
            <a:ext cx="8657991" cy="766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/>
          <p:nvPr/>
        </p:nvGrpSpPr>
        <p:grpSpPr>
          <a:xfrm>
            <a:off x="975336" y="5775158"/>
            <a:ext cx="13294117" cy="5543455"/>
            <a:chOff x="975336" y="5775158"/>
            <a:chExt cx="13294117" cy="5543455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99163" y="5775158"/>
              <a:ext cx="5870290" cy="4130188"/>
            </a:xfrm>
            <a:prstGeom prst="straightConnector1">
              <a:avLst/>
            </a:prstGeom>
            <a:ln>
              <a:solidFill>
                <a:srgbClr val="3550F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75336" y="9471954"/>
              <a:ext cx="7423827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550FE"/>
                  </a:solidFill>
                </a:rPr>
                <a:t>Relevant during spike </a:t>
              </a:r>
            </a:p>
            <a:p>
              <a:r>
                <a:rPr lang="en-US" dirty="0" smtClean="0">
                  <a:solidFill>
                    <a:srgbClr val="3550FE"/>
                  </a:solidFill>
                </a:rPr>
                <a:t>and downswing of AP</a:t>
              </a:r>
              <a:endParaRPr lang="en-US" dirty="0">
                <a:solidFill>
                  <a:srgbClr val="3550FE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15550" y="9905346"/>
            <a:ext cx="829906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threshold+reset</a:t>
            </a:r>
            <a:r>
              <a:rPr lang="en-US" dirty="0" smtClean="0">
                <a:solidFill>
                  <a:srgbClr val="FF0000"/>
                </a:solidFill>
              </a:rPr>
              <a:t> for firing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4.5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.  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330" y="6301066"/>
            <a:ext cx="84000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Separation of time scales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449530" y="7270562"/>
            <a:ext cx="913102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i="1" dirty="0" smtClean="0"/>
              <a:t>w</a:t>
            </a:r>
            <a:r>
              <a:rPr lang="en-US" dirty="0" smtClean="0"/>
              <a:t> is  constant (if not firing)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992330" y="1652672"/>
            <a:ext cx="77508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2-dimensional equation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31776" y="2792772"/>
            <a:ext cx="6852143" cy="3510668"/>
            <a:chOff x="253" y="1104"/>
            <a:chExt cx="2155" cy="1248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5" y="1104"/>
            <a:ext cx="2093" cy="592"/>
          </p:xfrm>
          <a:graphic>
            <a:graphicData uri="http://schemas.openxmlformats.org/presentationml/2006/ole">
              <p:oleObj spid="_x0000_s321538" name="Equation" r:id="rId4" imgW="1384200" imgH="393480" progId="Equation.DSMT4">
                <p:embed/>
              </p:oleObj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253" y="1760"/>
            <a:ext cx="1479" cy="592"/>
          </p:xfrm>
          <a:graphic>
            <a:graphicData uri="http://schemas.openxmlformats.org/presentationml/2006/ole">
              <p:oleObj spid="_x0000_s321539" name="Equation" r:id="rId5" imgW="1015920" imgH="393480" progId="Equation.3">
                <p:embed/>
              </p:oleObj>
            </a:graphicData>
          </a:graphic>
        </p:graphicFrame>
      </p:grp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3331776" y="8240058"/>
          <a:ext cx="5092700" cy="1665287"/>
        </p:xfrm>
        <a:graphic>
          <a:graphicData uri="http://schemas.openxmlformats.org/presentationml/2006/ole">
            <p:oleObj spid="_x0000_s321540" name="Equation" r:id="rId6" imgW="1231560" imgH="393480" progId="Equation.DSMT4">
              <p:embed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15448547" y="9577137"/>
            <a:ext cx="192506" cy="8181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49530" y="10274969"/>
            <a:ext cx="771076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Linear plus exponential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Dynamics: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and Week 4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: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Nonlinear Integrate-and-fire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0539663" y="1828799"/>
            <a:ext cx="11067799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Nonlinear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fire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 (NLIF)</a:t>
            </a:r>
            <a:endParaRPr lang="fr-CH" sz="5400" b="1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 </a:t>
            </a:r>
            <a:r>
              <a:rPr kumimoji="0" lang="fr-CH" sz="5400" b="1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</a:t>
            </a:r>
            <a:endParaRPr kumimoji="0" lang="fr-CH" sz="5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expon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. IF</a:t>
            </a:r>
            <a:endParaRPr kumimoji="0" lang="fr-CH" sz="54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-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Extracting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NLIF model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data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exponential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Extracting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detailed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two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to one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dimension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 </a:t>
            </a:r>
            <a:r>
              <a:rPr kumimoji="0" lang="fr-CH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Quality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</a:t>
            </a:r>
            <a:r>
              <a:rPr kumimoji="0" lang="fr-CH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Nonlinear Integrate-and-Fire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849726" y="9085948"/>
            <a:ext cx="10422104" cy="13333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608" y="2987823"/>
            <a:ext cx="13593264" cy="438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TextBox 109"/>
          <p:cNvSpPr txBox="1">
            <a:spLocks noChangeArrowheads="1"/>
          </p:cNvSpPr>
          <p:nvPr/>
        </p:nvSpPr>
        <p:spPr bwMode="auto">
          <a:xfrm>
            <a:off x="14568841" y="6916134"/>
            <a:ext cx="6723293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i="1" dirty="0"/>
              <a:t>Crochet et al., 2011</a:t>
            </a:r>
          </a:p>
        </p:txBody>
      </p:sp>
      <p:sp>
        <p:nvSpPr>
          <p:cNvPr id="38923" name="TextBox 110"/>
          <p:cNvSpPr txBox="1">
            <a:spLocks noChangeArrowheads="1"/>
          </p:cNvSpPr>
          <p:nvPr/>
        </p:nvSpPr>
        <p:spPr bwMode="auto">
          <a:xfrm>
            <a:off x="6071754" y="2344852"/>
            <a:ext cx="12913834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/>
              <a:t>awake mouse, cortex, freely whisking, </a:t>
            </a:r>
          </a:p>
        </p:txBody>
      </p:sp>
      <p:pic>
        <p:nvPicPr>
          <p:cNvPr id="389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879" y="12232450"/>
            <a:ext cx="15308793" cy="258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3219" y="1434427"/>
            <a:ext cx="92127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activity </a:t>
            </a:r>
            <a:r>
              <a:rPr lang="en-US" i="1" dirty="0" smtClean="0"/>
              <a:t>in vivo</a:t>
            </a:r>
            <a:endParaRPr lang="en-US" i="1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4.5 sparse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activity in vivo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23474" y="6916134"/>
            <a:ext cx="1446261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-spikes are rare events</a:t>
            </a:r>
          </a:p>
          <a:p>
            <a:r>
              <a:rPr lang="en-US" dirty="0" smtClean="0"/>
              <a:t>-membrane potential fluctuates around ‘rest’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93096" y="8762793"/>
            <a:ext cx="15892492" cy="184665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Aims of Modeling: - predict spike </a:t>
            </a:r>
            <a:r>
              <a:rPr lang="en-US" dirty="0" err="1" smtClean="0">
                <a:solidFill>
                  <a:srgbClr val="FF0000"/>
                </a:solidFill>
              </a:rPr>
              <a:t>initation</a:t>
            </a:r>
            <a:r>
              <a:rPr lang="en-US" dirty="0" smtClean="0">
                <a:solidFill>
                  <a:srgbClr val="FF0000"/>
                </a:solidFill>
              </a:rPr>
              <a:t> times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- predict </a:t>
            </a:r>
            <a:r>
              <a:rPr lang="en-US" dirty="0" err="1" smtClean="0">
                <a:solidFill>
                  <a:srgbClr val="FF0000"/>
                </a:solidFill>
              </a:rPr>
              <a:t>subthreshold</a:t>
            </a:r>
            <a:r>
              <a:rPr lang="en-US" dirty="0" smtClean="0">
                <a:solidFill>
                  <a:srgbClr val="FF0000"/>
                </a:solidFill>
              </a:rPr>
              <a:t> voltage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1.4. Leaky Integrate-and Fire revisited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8140" y="2834086"/>
            <a:ext cx="211839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b="1" dirty="0"/>
              <a:t>LIF</a:t>
            </a:r>
            <a:endParaRPr lang="fr-FR" b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6984" y="5814144"/>
            <a:ext cx="2582069" cy="2245449"/>
            <a:chOff x="1789" y="3488"/>
            <a:chExt cx="1304" cy="825"/>
          </a:xfrm>
        </p:grpSpPr>
        <p:graphicFrame>
          <p:nvGraphicFramePr>
            <p:cNvPr id="38" name="Object 8"/>
            <p:cNvGraphicFramePr>
              <a:graphicFrameLocks noChangeAspect="1"/>
            </p:cNvGraphicFramePr>
            <p:nvPr/>
          </p:nvGraphicFramePr>
          <p:xfrm>
            <a:off x="2095" y="3923"/>
            <a:ext cx="998" cy="390"/>
          </p:xfrm>
          <a:graphic>
            <a:graphicData uri="http://schemas.openxmlformats.org/presentationml/2006/ole">
              <p:oleObj spid="_x0000_s312322" name="Equation" r:id="rId4" imgW="457200" imgH="228600" progId="Equation.DSMT4">
                <p:embed/>
              </p:oleObj>
            </a:graphicData>
          </a:graphic>
        </p:graphicFrame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1789" y="3488"/>
              <a:ext cx="8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/>
                <a:t>If  </a:t>
              </a:r>
              <a:r>
                <a:rPr lang="fr-CH" dirty="0" err="1"/>
                <a:t>firing</a:t>
              </a:r>
              <a:r>
                <a:rPr lang="fr-CH" dirty="0"/>
                <a:t>:</a:t>
              </a:r>
              <a:endParaRPr lang="fr-FR" dirty="0"/>
            </a:p>
          </p:txBody>
        </p:sp>
      </p:grp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7654561" y="6290030"/>
            <a:ext cx="4480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 flipH="1" flipV="1">
            <a:off x="7624633" y="2248870"/>
            <a:ext cx="1587" cy="458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9191824" y="1642071"/>
            <a:ext cx="2179638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i="1" dirty="0"/>
              <a:t>I=0</a:t>
            </a:r>
            <a:endParaRPr lang="fr-FR" i="1" dirty="0"/>
          </a:p>
        </p:txBody>
      </p:sp>
      <p:graphicFrame>
        <p:nvGraphicFramePr>
          <p:cNvPr id="43" name="Object 13"/>
          <p:cNvGraphicFramePr>
            <a:graphicFrameLocks noChangeAspect="1"/>
          </p:cNvGraphicFramePr>
          <p:nvPr/>
        </p:nvGraphicFramePr>
        <p:xfrm>
          <a:off x="6298728" y="1791670"/>
          <a:ext cx="1256383" cy="1617732"/>
        </p:xfrm>
        <a:graphic>
          <a:graphicData uri="http://schemas.openxmlformats.org/presentationml/2006/ole">
            <p:oleObj spid="_x0000_s312323" name="Equation" r:id="rId5" imgW="304560" imgH="393480" progId="Equation.3">
              <p:embed/>
            </p:oleObj>
          </a:graphicData>
        </a:graphic>
      </p:graphicFrame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6832636" y="7824086"/>
            <a:ext cx="33655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i="1" dirty="0"/>
              <a:t>u</a:t>
            </a:r>
            <a:endParaRPr lang="fr-FR" i="1" dirty="0"/>
          </a:p>
        </p:txBody>
      </p:sp>
      <p:graphicFrame>
        <p:nvGraphicFramePr>
          <p:cNvPr id="45" name="Object 15"/>
          <p:cNvGraphicFramePr>
            <a:graphicFrameLocks noChangeAspect="1"/>
          </p:cNvGraphicFramePr>
          <p:nvPr/>
        </p:nvGraphicFramePr>
        <p:xfrm>
          <a:off x="10147499" y="5538396"/>
          <a:ext cx="667106" cy="847780"/>
        </p:xfrm>
        <a:graphic>
          <a:graphicData uri="http://schemas.openxmlformats.org/presentationml/2006/ole">
            <p:oleObj spid="_x0000_s312324" name="Equation" r:id="rId6" imgW="139680" imgH="177480" progId="Equation.3">
              <p:embed/>
            </p:oleObj>
          </a:graphicData>
        </a:graphic>
      </p:graphicFrame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7289921" y="4582350"/>
            <a:ext cx="2930603" cy="283341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10220524" y="3293791"/>
            <a:ext cx="0" cy="428615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 flipH="1">
            <a:off x="9426773" y="6285970"/>
            <a:ext cx="60869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>
            <a:off x="7963432" y="6290031"/>
            <a:ext cx="63658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4432654" y="2248870"/>
            <a:ext cx="6096328" cy="5093955"/>
            <a:chOff x="2862" y="1344"/>
            <a:chExt cx="2558" cy="2177"/>
          </a:xfrm>
        </p:grpSpPr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3407" y="3009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 flipV="1">
              <a:off x="3407" y="1467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3893" y="1344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I&gt;0</a:t>
              </a:r>
              <a:endParaRPr lang="fr-FR" i="1"/>
            </a:p>
          </p:txBody>
        </p:sp>
        <p:graphicFrame>
          <p:nvGraphicFramePr>
            <p:cNvPr id="54" name="Object 23"/>
            <p:cNvGraphicFramePr>
              <a:graphicFrameLocks noChangeAspect="1"/>
            </p:cNvGraphicFramePr>
            <p:nvPr/>
          </p:nvGraphicFramePr>
          <p:xfrm>
            <a:off x="2862" y="1467"/>
            <a:ext cx="452" cy="582"/>
          </p:xfrm>
          <a:graphic>
            <a:graphicData uri="http://schemas.openxmlformats.org/presentationml/2006/ole">
              <p:oleObj spid="_x0000_s312325" name="Equation" r:id="rId7" imgW="304560" imgH="393480" progId="Equation.3">
                <p:embed/>
              </p:oleObj>
            </a:graphicData>
          </a:graphic>
        </p:graphicFrame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208" y="302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u</a:t>
              </a:r>
              <a:endParaRPr lang="fr-FR" i="1"/>
            </a:p>
          </p:txBody>
        </p:sp>
        <p:graphicFrame>
          <p:nvGraphicFramePr>
            <p:cNvPr id="56" name="Object 25"/>
            <p:cNvGraphicFramePr>
              <a:graphicFrameLocks noChangeAspect="1"/>
            </p:cNvGraphicFramePr>
            <p:nvPr/>
          </p:nvGraphicFramePr>
          <p:xfrm>
            <a:off x="4468" y="3216"/>
            <a:ext cx="240" cy="305"/>
          </p:xfrm>
          <a:graphic>
            <a:graphicData uri="http://schemas.openxmlformats.org/presentationml/2006/ole">
              <p:oleObj spid="_x0000_s312326" name="Equation" r:id="rId8" imgW="139680" imgH="177480" progId="Equation.3">
                <p:embed/>
              </p:oleObj>
            </a:graphicData>
          </a:graphic>
        </p:graphicFrame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3180" y="2069"/>
              <a:ext cx="1361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4541" y="1707"/>
              <a:ext cx="0" cy="1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4041" y="299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3406" y="299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470" y="1972"/>
              <a:ext cx="1043" cy="233"/>
            </a:xfrm>
            <a:custGeom>
              <a:avLst/>
              <a:gdLst>
                <a:gd name="T0" fmla="*/ 1043 w 1043"/>
                <a:gd name="T1" fmla="*/ 188 h 233"/>
                <a:gd name="T2" fmla="*/ 544 w 1043"/>
                <a:gd name="T3" fmla="*/ 7 h 233"/>
                <a:gd name="T4" fmla="*/ 0 w 1043"/>
                <a:gd name="T5" fmla="*/ 233 h 233"/>
                <a:gd name="T6" fmla="*/ 0 60000 65536"/>
                <a:gd name="T7" fmla="*/ 0 60000 65536"/>
                <a:gd name="T8" fmla="*/ 0 60000 65536"/>
                <a:gd name="T9" fmla="*/ 0 w 1043"/>
                <a:gd name="T10" fmla="*/ 0 h 233"/>
                <a:gd name="T11" fmla="*/ 1043 w 1043"/>
                <a:gd name="T12" fmla="*/ 233 h 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233">
                  <a:moveTo>
                    <a:pt x="1043" y="188"/>
                  </a:moveTo>
                  <a:cubicBezTo>
                    <a:pt x="880" y="94"/>
                    <a:pt x="718" y="0"/>
                    <a:pt x="544" y="7"/>
                  </a:cubicBezTo>
                  <a:cubicBezTo>
                    <a:pt x="370" y="14"/>
                    <a:pt x="185" y="123"/>
                    <a:pt x="0" y="23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Line 31"/>
          <p:cNvSpPr>
            <a:spLocks noChangeShapeType="1"/>
          </p:cNvSpPr>
          <p:nvPr/>
        </p:nvSpPr>
        <p:spPr bwMode="auto">
          <a:xfrm flipV="1">
            <a:off x="9066496" y="6406769"/>
            <a:ext cx="0" cy="1008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7654561" y="7289573"/>
            <a:ext cx="285117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dirty="0" err="1"/>
              <a:t>resting</a:t>
            </a:r>
            <a:endParaRPr lang="fr-FR" dirty="0"/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 flipV="1">
            <a:off x="7578592" y="8161052"/>
            <a:ext cx="0" cy="110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35"/>
          <p:cNvSpPr>
            <a:spLocks noChangeShapeType="1"/>
          </p:cNvSpPr>
          <p:nvPr/>
        </p:nvSpPr>
        <p:spPr bwMode="auto">
          <a:xfrm>
            <a:off x="7578592" y="8980202"/>
            <a:ext cx="42211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2168419" y="8619005"/>
            <a:ext cx="32348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i="1" dirty="0"/>
              <a:t>t</a:t>
            </a:r>
            <a:endParaRPr lang="fr-FR" i="1" dirty="0"/>
          </a:p>
        </p:txBody>
      </p:sp>
      <p:sp>
        <p:nvSpPr>
          <p:cNvPr id="68" name="Freeform 37"/>
          <p:cNvSpPr>
            <a:spLocks/>
          </p:cNvSpPr>
          <p:nvPr/>
        </p:nvSpPr>
        <p:spPr bwMode="auto">
          <a:xfrm>
            <a:off x="7865930" y="8764302"/>
            <a:ext cx="936625" cy="215900"/>
          </a:xfrm>
          <a:custGeom>
            <a:avLst/>
            <a:gdLst>
              <a:gd name="T0" fmla="*/ 0 w 590"/>
              <a:gd name="T1" fmla="*/ 0 h 136"/>
              <a:gd name="T2" fmla="*/ 2147483647 w 590"/>
              <a:gd name="T3" fmla="*/ 2147483647 h 136"/>
              <a:gd name="T4" fmla="*/ 2147483647 w 590"/>
              <a:gd name="T5" fmla="*/ 2147483647 h 136"/>
              <a:gd name="T6" fmla="*/ 0 60000 65536"/>
              <a:gd name="T7" fmla="*/ 0 60000 65536"/>
              <a:gd name="T8" fmla="*/ 0 60000 65536"/>
              <a:gd name="T9" fmla="*/ 0 w 590"/>
              <a:gd name="T10" fmla="*/ 0 h 136"/>
              <a:gd name="T11" fmla="*/ 590 w 590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136">
                <a:moveTo>
                  <a:pt x="0" y="0"/>
                </a:moveTo>
                <a:cubicBezTo>
                  <a:pt x="19" y="34"/>
                  <a:pt x="38" y="68"/>
                  <a:pt x="136" y="91"/>
                </a:cubicBezTo>
                <a:cubicBezTo>
                  <a:pt x="234" y="114"/>
                  <a:pt x="412" y="125"/>
                  <a:pt x="590" y="13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38"/>
          <p:cNvSpPr>
            <a:spLocks/>
          </p:cNvSpPr>
          <p:nvPr/>
        </p:nvSpPr>
        <p:spPr bwMode="auto">
          <a:xfrm flipV="1">
            <a:off x="9666155" y="8980202"/>
            <a:ext cx="936625" cy="215900"/>
          </a:xfrm>
          <a:custGeom>
            <a:avLst/>
            <a:gdLst>
              <a:gd name="T0" fmla="*/ 0 w 590"/>
              <a:gd name="T1" fmla="*/ 0 h 136"/>
              <a:gd name="T2" fmla="*/ 2147483647 w 590"/>
              <a:gd name="T3" fmla="*/ 2147483647 h 136"/>
              <a:gd name="T4" fmla="*/ 2147483647 w 590"/>
              <a:gd name="T5" fmla="*/ 2147483647 h 136"/>
              <a:gd name="T6" fmla="*/ 0 60000 65536"/>
              <a:gd name="T7" fmla="*/ 0 60000 65536"/>
              <a:gd name="T8" fmla="*/ 0 60000 65536"/>
              <a:gd name="T9" fmla="*/ 0 w 590"/>
              <a:gd name="T10" fmla="*/ 0 h 136"/>
              <a:gd name="T11" fmla="*/ 590 w 590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136">
                <a:moveTo>
                  <a:pt x="0" y="0"/>
                </a:moveTo>
                <a:cubicBezTo>
                  <a:pt x="19" y="34"/>
                  <a:pt x="38" y="68"/>
                  <a:pt x="136" y="91"/>
                </a:cubicBezTo>
                <a:cubicBezTo>
                  <a:pt x="234" y="114"/>
                  <a:pt x="412" y="125"/>
                  <a:pt x="590" y="13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7578592" y="8980202"/>
            <a:ext cx="2873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0"/>
          <p:cNvSpPr>
            <a:spLocks noChangeShapeType="1"/>
          </p:cNvSpPr>
          <p:nvPr/>
        </p:nvSpPr>
        <p:spPr bwMode="auto">
          <a:xfrm>
            <a:off x="8802555" y="8980202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14938194" y="7151909"/>
            <a:ext cx="5881651" cy="2351335"/>
            <a:chOff x="2811" y="3249"/>
            <a:chExt cx="2654" cy="1088"/>
          </a:xfrm>
        </p:grpSpPr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2811" y="34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 dirty="0"/>
                <a:t>u</a:t>
              </a:r>
              <a:endParaRPr lang="fr-FR" i="1" dirty="0"/>
            </a:p>
          </p:txBody>
        </p:sp>
        <p:graphicFrame>
          <p:nvGraphicFramePr>
            <p:cNvPr id="85" name="Object 42"/>
            <p:cNvGraphicFramePr>
              <a:graphicFrameLocks noChangeAspect="1"/>
            </p:cNvGraphicFramePr>
            <p:nvPr/>
          </p:nvGraphicFramePr>
          <p:xfrm>
            <a:off x="5225" y="3669"/>
            <a:ext cx="240" cy="305"/>
          </p:xfrm>
          <a:graphic>
            <a:graphicData uri="http://schemas.openxmlformats.org/presentationml/2006/ole">
              <p:oleObj spid="_x0000_s312327" name="Equation" r:id="rId9" imgW="139680" imgH="177480" progId="Equation.3">
                <p:embed/>
              </p:oleObj>
            </a:graphicData>
          </a:graphic>
        </p:graphicFrame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3515" y="3249"/>
              <a:ext cx="8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repetitive</a:t>
              </a:r>
              <a:endParaRPr lang="fr-FR"/>
            </a:p>
          </p:txBody>
        </p:sp>
        <p:sp>
          <p:nvSpPr>
            <p:cNvPr id="99" name="Line 44"/>
            <p:cNvSpPr>
              <a:spLocks noChangeShapeType="1"/>
            </p:cNvSpPr>
            <p:nvPr/>
          </p:nvSpPr>
          <p:spPr bwMode="auto">
            <a:xfrm flipV="1">
              <a:off x="3177" y="3640"/>
              <a:ext cx="0" cy="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3177" y="4069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5296" y="399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t</a:t>
              </a:r>
              <a:endParaRPr lang="fr-FR" i="1"/>
            </a:p>
          </p:txBody>
        </p:sp>
        <p:sp>
          <p:nvSpPr>
            <p:cNvPr id="106" name="Freeform 51"/>
            <p:cNvSpPr>
              <a:spLocks/>
            </p:cNvSpPr>
            <p:nvPr/>
          </p:nvSpPr>
          <p:spPr bwMode="auto">
            <a:xfrm>
              <a:off x="3197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52"/>
            <p:cNvSpPr>
              <a:spLocks/>
            </p:cNvSpPr>
            <p:nvPr/>
          </p:nvSpPr>
          <p:spPr bwMode="auto">
            <a:xfrm>
              <a:off x="3515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53"/>
            <p:cNvSpPr>
              <a:spLocks/>
            </p:cNvSpPr>
            <p:nvPr/>
          </p:nvSpPr>
          <p:spPr bwMode="auto">
            <a:xfrm>
              <a:off x="3833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4"/>
            <p:cNvSpPr>
              <a:spLocks/>
            </p:cNvSpPr>
            <p:nvPr/>
          </p:nvSpPr>
          <p:spPr bwMode="auto">
            <a:xfrm>
              <a:off x="4150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55"/>
            <p:cNvSpPr>
              <a:spLocks/>
            </p:cNvSpPr>
            <p:nvPr/>
          </p:nvSpPr>
          <p:spPr bwMode="auto">
            <a:xfrm>
              <a:off x="4468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6"/>
            <p:cNvSpPr>
              <a:spLocks/>
            </p:cNvSpPr>
            <p:nvPr/>
          </p:nvSpPr>
          <p:spPr bwMode="auto">
            <a:xfrm>
              <a:off x="4785" y="3835"/>
              <a:ext cx="318" cy="317"/>
            </a:xfrm>
            <a:custGeom>
              <a:avLst/>
              <a:gdLst>
                <a:gd name="T0" fmla="*/ 0 w 318"/>
                <a:gd name="T1" fmla="*/ 317 h 317"/>
                <a:gd name="T2" fmla="*/ 136 w 318"/>
                <a:gd name="T3" fmla="*/ 90 h 317"/>
                <a:gd name="T4" fmla="*/ 318 w 318"/>
                <a:gd name="T5" fmla="*/ 0 h 317"/>
                <a:gd name="T6" fmla="*/ 0 60000 65536"/>
                <a:gd name="T7" fmla="*/ 0 60000 65536"/>
                <a:gd name="T8" fmla="*/ 0 60000 65536"/>
                <a:gd name="T9" fmla="*/ 0 w 318"/>
                <a:gd name="T10" fmla="*/ 0 h 317"/>
                <a:gd name="T11" fmla="*/ 318 w 318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317">
                  <a:moveTo>
                    <a:pt x="0" y="317"/>
                  </a:moveTo>
                  <a:cubicBezTo>
                    <a:pt x="41" y="230"/>
                    <a:pt x="83" y="143"/>
                    <a:pt x="136" y="90"/>
                  </a:cubicBezTo>
                  <a:cubicBezTo>
                    <a:pt x="189" y="37"/>
                    <a:pt x="253" y="18"/>
                    <a:pt x="31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7"/>
            <p:cNvSpPr>
              <a:spLocks noChangeShapeType="1"/>
            </p:cNvSpPr>
            <p:nvPr/>
          </p:nvSpPr>
          <p:spPr bwMode="auto">
            <a:xfrm>
              <a:off x="3152" y="3838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8"/>
            <p:cNvSpPr>
              <a:spLocks noChangeShapeType="1"/>
            </p:cNvSpPr>
            <p:nvPr/>
          </p:nvSpPr>
          <p:spPr bwMode="auto">
            <a:xfrm flipV="1">
              <a:off x="3515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9"/>
            <p:cNvSpPr>
              <a:spLocks noChangeShapeType="1"/>
            </p:cNvSpPr>
            <p:nvPr/>
          </p:nvSpPr>
          <p:spPr bwMode="auto">
            <a:xfrm flipV="1">
              <a:off x="3833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60"/>
            <p:cNvSpPr>
              <a:spLocks noChangeShapeType="1"/>
            </p:cNvSpPr>
            <p:nvPr/>
          </p:nvSpPr>
          <p:spPr bwMode="auto">
            <a:xfrm flipV="1">
              <a:off x="4195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61"/>
            <p:cNvSpPr>
              <a:spLocks noChangeShapeType="1"/>
            </p:cNvSpPr>
            <p:nvPr/>
          </p:nvSpPr>
          <p:spPr bwMode="auto">
            <a:xfrm flipV="1">
              <a:off x="4513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62"/>
            <p:cNvSpPr>
              <a:spLocks noChangeShapeType="1"/>
            </p:cNvSpPr>
            <p:nvPr/>
          </p:nvSpPr>
          <p:spPr bwMode="auto">
            <a:xfrm flipV="1">
              <a:off x="4830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63"/>
            <p:cNvSpPr>
              <a:spLocks noChangeShapeType="1"/>
            </p:cNvSpPr>
            <p:nvPr/>
          </p:nvSpPr>
          <p:spPr bwMode="auto">
            <a:xfrm flipV="1">
              <a:off x="5148" y="3653"/>
              <a:ext cx="0" cy="182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9098" name="Object 5"/>
          <p:cNvGraphicFramePr>
            <a:graphicFrameLocks noChangeAspect="1"/>
          </p:cNvGraphicFramePr>
          <p:nvPr/>
        </p:nvGraphicFramePr>
        <p:xfrm>
          <a:off x="0" y="3983754"/>
          <a:ext cx="6701356" cy="1554642"/>
        </p:xfrm>
        <a:graphic>
          <a:graphicData uri="http://schemas.openxmlformats.org/presentationml/2006/ole">
            <p:oleObj spid="_x0000_s312328" name="Equation" r:id="rId10" imgW="16887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63" grpId="0" animBg="1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7598"/>
            <a:ext cx="21559453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sz="5400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4.5.How good are integrate-and-fire models?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97" y="2213811"/>
            <a:ext cx="10362904" cy="551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7337" y="8422105"/>
            <a:ext cx="118208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Aims: - predict spike </a:t>
            </a:r>
            <a:r>
              <a:rPr lang="en-US" dirty="0" err="1" smtClean="0"/>
              <a:t>initation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          - predict </a:t>
            </a:r>
            <a:r>
              <a:rPr lang="en-US" dirty="0" err="1" smtClean="0"/>
              <a:t>subthreshold</a:t>
            </a:r>
            <a:r>
              <a:rPr lang="en-US" dirty="0" smtClean="0"/>
              <a:t> voltage</a:t>
            </a:r>
            <a:endParaRPr lang="en-US" dirty="0"/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0938" y="2213811"/>
            <a:ext cx="14986045" cy="551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9"/>
          <p:cNvSpPr txBox="1">
            <a:spLocks noChangeArrowheads="1"/>
          </p:cNvSpPr>
          <p:nvPr/>
        </p:nvSpPr>
        <p:spPr bwMode="auto">
          <a:xfrm>
            <a:off x="15603557" y="7767867"/>
            <a:ext cx="518896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4800" i="1" dirty="0" err="1" smtClean="0"/>
              <a:t>Badel</a:t>
            </a:r>
            <a:r>
              <a:rPr lang="en-US" sz="4800" i="1" dirty="0" smtClean="0"/>
              <a:t> et </a:t>
            </a:r>
            <a:r>
              <a:rPr lang="en-US" sz="4800" i="1" dirty="0"/>
              <a:t>al., </a:t>
            </a:r>
            <a:r>
              <a:rPr lang="en-US" sz="4800" i="1" dirty="0" smtClean="0"/>
              <a:t>2008</a:t>
            </a:r>
            <a:endParaRPr lang="en-US" sz="4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306926" y="8701317"/>
            <a:ext cx="8252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Add adaptation and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refractoriness (week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97827" y="8322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Quiz 4.7.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07516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27" y="1179434"/>
            <a:ext cx="19802842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b="1" dirty="0" smtClean="0"/>
              <a:t>Exponential integrate-and-fire model.  </a:t>
            </a:r>
          </a:p>
          <a:p>
            <a:pPr marL="742950" indent="-742950"/>
            <a:r>
              <a:rPr lang="en-US" sz="4000" dirty="0" smtClean="0"/>
              <a:t>The model can be derived</a:t>
            </a:r>
          </a:p>
          <a:p>
            <a:pPr marL="742950" indent="-742950"/>
            <a:r>
              <a:rPr lang="en-US" sz="4000" dirty="0" smtClean="0"/>
              <a:t>[ ] from a 2-dimensional model, assuming that the auxiliary variable w is constant.</a:t>
            </a:r>
          </a:p>
          <a:p>
            <a:pPr marL="742950" indent="-742950"/>
            <a:r>
              <a:rPr lang="en-US" sz="4000" dirty="0" smtClean="0"/>
              <a:t>[ ] from the HH model, assuming that the gating variables h and n are constant.</a:t>
            </a:r>
          </a:p>
          <a:p>
            <a:pPr marL="742950" indent="-742950"/>
            <a:r>
              <a:rPr lang="en-US" sz="4000" dirty="0" smtClean="0"/>
              <a:t>[ ] from the HH model, assuming that the gating variables m is constant.</a:t>
            </a:r>
          </a:p>
          <a:p>
            <a:pPr marL="742950" indent="-742950"/>
            <a:r>
              <a:rPr lang="en-US" sz="4000" dirty="0" smtClean="0"/>
              <a:t>[ ] from the HH model, assuming that the gating variables m is instantaneous.</a:t>
            </a:r>
          </a:p>
          <a:p>
            <a:pPr marL="742950" indent="-742950"/>
            <a:endParaRPr lang="en-US" sz="4000" dirty="0" smtClean="0"/>
          </a:p>
          <a:p>
            <a:pPr marL="742950" indent="-742950"/>
            <a:endParaRPr lang="en-US" sz="4000" dirty="0" smtClean="0"/>
          </a:p>
          <a:p>
            <a:pPr marL="742950" indent="-742950"/>
            <a:r>
              <a:rPr lang="en-US" sz="4000" b="1" dirty="0" smtClean="0"/>
              <a:t>B.  Reset. </a:t>
            </a:r>
            <a:endParaRPr lang="en-US" sz="4000" dirty="0" smtClean="0"/>
          </a:p>
          <a:p>
            <a:r>
              <a:rPr lang="en-US" sz="4000" dirty="0" smtClean="0"/>
              <a:t>[ ] In a 2-dimensional model, the auxiliary variable w is necessary to implement a </a:t>
            </a:r>
          </a:p>
          <a:p>
            <a:r>
              <a:rPr lang="en-US" sz="4000" dirty="0" smtClean="0"/>
              <a:t>    reset of the voltage after a spike</a:t>
            </a:r>
          </a:p>
          <a:p>
            <a:r>
              <a:rPr lang="en-US" sz="4000" dirty="0" smtClean="0"/>
              <a:t>[ ] In a nonlinear integrate-and-fire model, the auxiliary variable w is necessary to implement a  reset of the voltage after a spike</a:t>
            </a:r>
          </a:p>
          <a:p>
            <a:r>
              <a:rPr lang="en-US" sz="4000" dirty="0" smtClean="0"/>
              <a:t>[ ] In a nonlinear integrate-and-fire model,  a  reset of the voltage after a spike is implemented algorithmically/explicitly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0" y="1179434"/>
            <a:ext cx="21607463" cy="10547346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0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7827" y="1395663"/>
            <a:ext cx="190361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Reading</a:t>
            </a:r>
            <a:r>
              <a:rPr lang="en-US" sz="3600" dirty="0" smtClean="0"/>
              <a:t>: W. Gerstner, W.M. </a:t>
            </a:r>
            <a:r>
              <a:rPr lang="en-US" sz="3600" dirty="0" err="1" smtClean="0"/>
              <a:t>Kistler</a:t>
            </a:r>
            <a:r>
              <a:rPr lang="en-US" sz="3600" dirty="0" smtClean="0"/>
              <a:t>, R. </a:t>
            </a:r>
            <a:r>
              <a:rPr lang="en-US" sz="3600" dirty="0" err="1" smtClean="0"/>
              <a:t>Naud</a:t>
            </a:r>
            <a:r>
              <a:rPr lang="en-US" sz="3600" dirty="0" smtClean="0"/>
              <a:t> and L. </a:t>
            </a:r>
            <a:r>
              <a:rPr lang="en-US" sz="3600" dirty="0" err="1" smtClean="0"/>
              <a:t>Paninski</a:t>
            </a:r>
            <a:r>
              <a:rPr lang="en-US" sz="3600" dirty="0" smtClean="0"/>
              <a:t>,</a:t>
            </a:r>
          </a:p>
          <a:p>
            <a:r>
              <a:rPr lang="en-US" sz="3600" i="1" dirty="0" smtClean="0"/>
              <a:t>Neuronal Dynamics: from single neurons to networks and </a:t>
            </a:r>
          </a:p>
          <a:p>
            <a:r>
              <a:rPr lang="en-US" sz="3600" i="1" dirty="0" smtClean="0"/>
              <a:t>models of cognition.</a:t>
            </a:r>
            <a:r>
              <a:rPr lang="en-US" sz="3600" dirty="0" smtClean="0"/>
              <a:t> Chapter 4</a:t>
            </a:r>
            <a:r>
              <a:rPr lang="en-US" sz="3600" i="1" dirty="0" smtClean="0"/>
              <a:t>: Introduction</a:t>
            </a:r>
            <a:r>
              <a:rPr lang="en-US" sz="3600" dirty="0" smtClean="0"/>
              <a:t>.  Cambridge Univ. Press, 2014</a:t>
            </a:r>
          </a:p>
          <a:p>
            <a:r>
              <a:rPr lang="en-US" sz="3600" dirty="0" smtClean="0"/>
              <a:t>OR W. Gerstner and W.M. </a:t>
            </a:r>
            <a:r>
              <a:rPr lang="en-US" sz="3600" dirty="0" err="1" smtClean="0"/>
              <a:t>Kistler</a:t>
            </a:r>
            <a:r>
              <a:rPr lang="en-US" sz="3600" dirty="0" smtClean="0"/>
              <a:t>, </a:t>
            </a:r>
            <a:r>
              <a:rPr lang="en-US" sz="3600" i="1" dirty="0" smtClean="0"/>
              <a:t>Spiking Neuron Models</a:t>
            </a:r>
            <a:r>
              <a:rPr lang="en-US" sz="3600" dirty="0" smtClean="0"/>
              <a:t>, Ch.3. Cambridge 2002</a:t>
            </a:r>
          </a:p>
          <a:p>
            <a:r>
              <a:rPr lang="en-US" sz="3600" dirty="0" smtClean="0"/>
              <a:t>OR J. </a:t>
            </a:r>
            <a:r>
              <a:rPr lang="en-US" sz="3600" dirty="0" err="1" smtClean="0"/>
              <a:t>Rinzel</a:t>
            </a:r>
            <a:r>
              <a:rPr lang="en-US" sz="3600" dirty="0" smtClean="0"/>
              <a:t> and G.B. </a:t>
            </a:r>
            <a:r>
              <a:rPr lang="en-US" sz="3600" dirty="0" err="1" smtClean="0"/>
              <a:t>Ermentrout</a:t>
            </a:r>
            <a:r>
              <a:rPr lang="en-US" sz="3600" dirty="0" smtClean="0"/>
              <a:t>,  (1989). Analysis of neuronal excitability and oscillations. </a:t>
            </a:r>
            <a:br>
              <a:rPr lang="en-US" sz="3600" dirty="0" smtClean="0"/>
            </a:br>
            <a:r>
              <a:rPr lang="en-US" sz="3600" dirty="0" smtClean="0"/>
              <a:t>In Koch, C. </a:t>
            </a:r>
            <a:r>
              <a:rPr lang="en-US" sz="3600" dirty="0" err="1" smtClean="0"/>
              <a:t>Segev</a:t>
            </a:r>
            <a:r>
              <a:rPr lang="en-US" sz="3600" dirty="0" smtClean="0"/>
              <a:t>, I., editors, </a:t>
            </a:r>
            <a:r>
              <a:rPr lang="en-US" sz="3600" i="1" dirty="0" smtClean="0"/>
              <a:t>Methods in neuronal modeling</a:t>
            </a:r>
            <a:r>
              <a:rPr lang="en-US" sz="3600" dirty="0" smtClean="0"/>
              <a:t>. MIT Press, Cambridge, MA.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5011" y="5288896"/>
            <a:ext cx="21174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 smtClean="0"/>
              <a:t>Selected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references</a:t>
            </a:r>
            <a:r>
              <a:rPr lang="fr-FR" sz="4000" b="1" dirty="0" smtClean="0"/>
              <a:t>.</a:t>
            </a:r>
            <a:endParaRPr lang="en-US" sz="4000" dirty="0" smtClean="0"/>
          </a:p>
          <a:p>
            <a:r>
              <a:rPr lang="en-US" sz="4000" dirty="0" smtClean="0"/>
              <a:t>-</a:t>
            </a:r>
            <a:r>
              <a:rPr lang="en-US" sz="4000" dirty="0" err="1" smtClean="0"/>
              <a:t>Ermentrout</a:t>
            </a:r>
            <a:r>
              <a:rPr lang="en-US" sz="4000" dirty="0" smtClean="0"/>
              <a:t>, G. B. (1996). </a:t>
            </a:r>
            <a:r>
              <a:rPr lang="en-US" sz="4000" i="1" dirty="0" smtClean="0"/>
              <a:t>Type I membranes, phase resetting curves, and synchrony</a:t>
            </a:r>
            <a:r>
              <a:rPr lang="en-US" sz="4000" dirty="0" smtClean="0"/>
              <a:t>. </a:t>
            </a:r>
          </a:p>
          <a:p>
            <a:r>
              <a:rPr lang="en-US" sz="4000" dirty="0" smtClean="0"/>
              <a:t>Neural Computation, 8(5):979-1001.</a:t>
            </a:r>
          </a:p>
          <a:p>
            <a:pPr>
              <a:buFontTx/>
              <a:buChar char="-"/>
            </a:pPr>
            <a:r>
              <a:rPr lang="en-US" sz="4000" dirty="0" err="1" smtClean="0"/>
              <a:t>Fourcaud-Trocme</a:t>
            </a:r>
            <a:r>
              <a:rPr lang="en-US" sz="4000" dirty="0" smtClean="0"/>
              <a:t>, N., Hansel, D., van </a:t>
            </a:r>
            <a:r>
              <a:rPr lang="en-US" sz="4000" dirty="0" err="1" smtClean="0"/>
              <a:t>Vreeswijk</a:t>
            </a:r>
            <a:r>
              <a:rPr lang="en-US" sz="4000" dirty="0" smtClean="0"/>
              <a:t>, C., and Brunel, N. (2003). </a:t>
            </a:r>
            <a:r>
              <a:rPr lang="en-US" sz="4000" i="1" dirty="0" smtClean="0"/>
              <a:t>How spike generation mechanisms determine the neuronal response to fluctuating input. </a:t>
            </a:r>
          </a:p>
          <a:p>
            <a:r>
              <a:rPr lang="en-US" sz="4000" dirty="0" smtClean="0"/>
              <a:t>J. Neuroscience, 23:11628-11640.</a:t>
            </a:r>
          </a:p>
          <a:p>
            <a:pPr>
              <a:buFontTx/>
              <a:buChar char="-"/>
            </a:pPr>
            <a:r>
              <a:rPr lang="en-US" sz="4000" dirty="0" err="1" smtClean="0"/>
              <a:t>Badel</a:t>
            </a:r>
            <a:r>
              <a:rPr lang="en-US" sz="4000" dirty="0" smtClean="0"/>
              <a:t>, L., </a:t>
            </a:r>
            <a:r>
              <a:rPr lang="en-US" sz="4000" dirty="0" err="1" smtClean="0"/>
              <a:t>Lefort</a:t>
            </a:r>
            <a:r>
              <a:rPr lang="en-US" sz="4000" dirty="0" smtClean="0"/>
              <a:t>, S., Berger, T., Petersen, C., Gerstner, W., and Richardson, M. (2008). Biological Cybernetics,  99(4-5):361-370.</a:t>
            </a:r>
          </a:p>
          <a:p>
            <a:r>
              <a:rPr lang="en-US" sz="4000" dirty="0" smtClean="0"/>
              <a:t>- E.M. </a:t>
            </a:r>
            <a:r>
              <a:rPr lang="en-US" sz="4000" dirty="0" err="1" smtClean="0"/>
              <a:t>Izhikevich</a:t>
            </a:r>
            <a:r>
              <a:rPr lang="en-US" sz="4000" dirty="0" smtClean="0"/>
              <a:t>, Dynamical Systems in Neuroscience, MIT Press (2007)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1.4. Nonlinear Integrate-and Fire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1063374" y="5912032"/>
          <a:ext cx="6468395" cy="1865138"/>
        </p:xfrm>
        <a:graphic>
          <a:graphicData uri="http://schemas.openxmlformats.org/presentationml/2006/ole">
            <p:oleObj spid="_x0000_s314370" name="Equation" r:id="rId4" imgW="1358640" imgH="393480" progId="Equation.3">
              <p:embed/>
            </p:oleObj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71224" y="4865290"/>
            <a:ext cx="91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dirty="0"/>
              <a:t>NLIF</a:t>
            </a:r>
            <a:endParaRPr lang="fr-FR" b="1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7827" y="7825291"/>
            <a:ext cx="6686558" cy="2316157"/>
            <a:chOff x="1789" y="3488"/>
            <a:chExt cx="4212" cy="1459"/>
          </a:xfrm>
        </p:grpSpPr>
        <p:graphicFrame>
          <p:nvGraphicFramePr>
            <p:cNvPr id="41" name="Object 10"/>
            <p:cNvGraphicFramePr>
              <a:graphicFrameLocks noChangeAspect="1"/>
            </p:cNvGraphicFramePr>
            <p:nvPr/>
          </p:nvGraphicFramePr>
          <p:xfrm>
            <a:off x="4277" y="4089"/>
            <a:ext cx="1724" cy="858"/>
          </p:xfrm>
          <a:graphic>
            <a:graphicData uri="http://schemas.openxmlformats.org/presentationml/2006/ole">
              <p:oleObj spid="_x0000_s314371" name="Equation" r:id="rId5" imgW="457200" imgH="228600" progId="Equation.DSMT4">
                <p:embed/>
              </p:oleObj>
            </a:graphicData>
          </a:graphic>
        </p:graphicFrame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1789" y="3488"/>
              <a:ext cx="1243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 err="1" smtClean="0"/>
                <a:t>firing</a:t>
              </a:r>
              <a:r>
                <a:rPr lang="fr-CH" dirty="0"/>
                <a:t>:</a:t>
              </a:r>
              <a:endParaRPr lang="fr-FR" dirty="0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0089768" y="6808740"/>
            <a:ext cx="40062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0302687" y="3863901"/>
            <a:ext cx="0" cy="3449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0346880" y="4809680"/>
            <a:ext cx="3030037" cy="2383235"/>
          </a:xfrm>
          <a:custGeom>
            <a:avLst/>
            <a:gdLst>
              <a:gd name="T0" fmla="*/ 0 w 1406"/>
              <a:gd name="T1" fmla="*/ 2147483647 h 1285"/>
              <a:gd name="T2" fmla="*/ 2147483647 w 1406"/>
              <a:gd name="T3" fmla="*/ 2147483647 h 1285"/>
              <a:gd name="T4" fmla="*/ 2147483647 w 1406"/>
              <a:gd name="T5" fmla="*/ 2147483647 h 1285"/>
              <a:gd name="T6" fmla="*/ 2147483647 w 1406"/>
              <a:gd name="T7" fmla="*/ 2147483647 h 1285"/>
              <a:gd name="T8" fmla="*/ 2147483647 w 1406"/>
              <a:gd name="T9" fmla="*/ 0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1285"/>
              <a:gd name="T17" fmla="*/ 1406 w 1406"/>
              <a:gd name="T18" fmla="*/ 1285 h 1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1285">
                <a:moveTo>
                  <a:pt x="0" y="726"/>
                </a:moveTo>
                <a:cubicBezTo>
                  <a:pt x="83" y="794"/>
                  <a:pt x="166" y="862"/>
                  <a:pt x="317" y="953"/>
                </a:cubicBezTo>
                <a:cubicBezTo>
                  <a:pt x="468" y="1044"/>
                  <a:pt x="756" y="1285"/>
                  <a:pt x="907" y="1270"/>
                </a:cubicBezTo>
                <a:cubicBezTo>
                  <a:pt x="1058" y="1255"/>
                  <a:pt x="1141" y="1074"/>
                  <a:pt x="1224" y="862"/>
                </a:cubicBezTo>
                <a:cubicBezTo>
                  <a:pt x="1307" y="650"/>
                  <a:pt x="1356" y="325"/>
                  <a:pt x="1406" y="0"/>
                </a:cubicBezTo>
              </a:path>
            </a:pathLst>
          </a:custGeom>
          <a:noFill/>
          <a:ln w="38100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1061240" y="3379153"/>
            <a:ext cx="16764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H" i="1" dirty="0"/>
              <a:t>I=0</a:t>
            </a:r>
            <a:endParaRPr lang="fr-FR" i="1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3232454" y="3863902"/>
            <a:ext cx="0" cy="3449664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4304951" y="682937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 dirty="0"/>
              <a:t>u</a:t>
            </a:r>
            <a:endParaRPr lang="fr-FR" i="1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1899440" y="6808740"/>
            <a:ext cx="68531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0361993" y="6808740"/>
            <a:ext cx="68531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12907504" y="6808740"/>
            <a:ext cx="685314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33"/>
          <p:cNvGraphicFramePr>
            <a:graphicFrameLocks noChangeAspect="1"/>
          </p:cNvGraphicFramePr>
          <p:nvPr/>
        </p:nvGraphicFramePr>
        <p:xfrm>
          <a:off x="12837167" y="7100969"/>
          <a:ext cx="1079500" cy="1482725"/>
        </p:xfrm>
        <a:graphic>
          <a:graphicData uri="http://schemas.openxmlformats.org/presentationml/2006/ole">
            <p:oleObj spid="_x0000_s314372" name="Equation" r:id="rId6" imgW="164880" imgH="228600" progId="Equation.DSMT4">
              <p:embed/>
            </p:oleObj>
          </a:graphicData>
        </a:graphic>
      </p:graphicFrame>
      <p:graphicFrame>
        <p:nvGraphicFramePr>
          <p:cNvPr id="91142" name="Object 15"/>
          <p:cNvGraphicFramePr>
            <a:graphicFrameLocks noChangeAspect="1"/>
          </p:cNvGraphicFramePr>
          <p:nvPr/>
        </p:nvGraphicFramePr>
        <p:xfrm>
          <a:off x="9061319" y="3201780"/>
          <a:ext cx="1028449" cy="1324242"/>
        </p:xfrm>
        <a:graphic>
          <a:graphicData uri="http://schemas.openxmlformats.org/presentationml/2006/ole">
            <p:oleObj spid="_x0000_s314373" name="Equation" r:id="rId7" imgW="304560" imgH="393480" progId="Equation.3">
              <p:embed/>
            </p:oleObj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809942" y="3434763"/>
            <a:ext cx="6060726" cy="4199195"/>
            <a:chOff x="2585" y="618"/>
            <a:chExt cx="2654" cy="1983"/>
          </a:xfrm>
        </p:grpSpPr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26" y="935"/>
              <a:ext cx="1406" cy="1285"/>
            </a:xfrm>
            <a:custGeom>
              <a:avLst/>
              <a:gdLst>
                <a:gd name="T0" fmla="*/ 0 w 1406"/>
                <a:gd name="T1" fmla="*/ 726 h 1285"/>
                <a:gd name="T2" fmla="*/ 317 w 1406"/>
                <a:gd name="T3" fmla="*/ 953 h 1285"/>
                <a:gd name="T4" fmla="*/ 907 w 1406"/>
                <a:gd name="T5" fmla="*/ 1270 h 1285"/>
                <a:gd name="T6" fmla="*/ 1224 w 1406"/>
                <a:gd name="T7" fmla="*/ 862 h 1285"/>
                <a:gd name="T8" fmla="*/ 1406 w 1406"/>
                <a:gd name="T9" fmla="*/ 0 h 1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6"/>
                <a:gd name="T16" fmla="*/ 0 h 1285"/>
                <a:gd name="T17" fmla="*/ 1406 w 1406"/>
                <a:gd name="T18" fmla="*/ 1285 h 1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6" h="1285">
                  <a:moveTo>
                    <a:pt x="0" y="726"/>
                  </a:moveTo>
                  <a:cubicBezTo>
                    <a:pt x="83" y="794"/>
                    <a:pt x="166" y="862"/>
                    <a:pt x="317" y="953"/>
                  </a:cubicBezTo>
                  <a:cubicBezTo>
                    <a:pt x="468" y="1044"/>
                    <a:pt x="756" y="1285"/>
                    <a:pt x="907" y="1270"/>
                  </a:cubicBezTo>
                  <a:cubicBezTo>
                    <a:pt x="1058" y="1255"/>
                    <a:pt x="1141" y="1074"/>
                    <a:pt x="1224" y="862"/>
                  </a:cubicBezTo>
                  <a:cubicBezTo>
                    <a:pt x="1307" y="650"/>
                    <a:pt x="1356" y="325"/>
                    <a:pt x="1406" y="0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226" y="2283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3226" y="741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12" y="618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I&gt;0</a:t>
              </a:r>
              <a:endParaRPr lang="fr-FR" i="1"/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2585" y="618"/>
            <a:ext cx="548" cy="705"/>
          </p:xfrm>
          <a:graphic>
            <a:graphicData uri="http://schemas.openxmlformats.org/presentationml/2006/ole">
              <p:oleObj spid="_x0000_s314374" name="Equation" r:id="rId8" imgW="304560" imgH="393480" progId="Equation.3">
                <p:embed/>
              </p:oleObj>
            </a:graphicData>
          </a:graphic>
        </p:graphicFrame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513" y="1194"/>
              <a:ext cx="0" cy="1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027" y="22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u</a:t>
              </a:r>
              <a:endParaRPr lang="fr-FR" i="1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243" y="1344"/>
              <a:ext cx="1270" cy="226"/>
            </a:xfrm>
            <a:custGeom>
              <a:avLst/>
              <a:gdLst>
                <a:gd name="T0" fmla="*/ 2791 w 1043"/>
                <a:gd name="T1" fmla="*/ 162 h 233"/>
                <a:gd name="T2" fmla="*/ 1455 w 1043"/>
                <a:gd name="T3" fmla="*/ 7 h 233"/>
                <a:gd name="T4" fmla="*/ 0 w 1043"/>
                <a:gd name="T5" fmla="*/ 200 h 233"/>
                <a:gd name="T6" fmla="*/ 0 60000 65536"/>
                <a:gd name="T7" fmla="*/ 0 60000 65536"/>
                <a:gd name="T8" fmla="*/ 0 60000 65536"/>
                <a:gd name="T9" fmla="*/ 0 w 1043"/>
                <a:gd name="T10" fmla="*/ 0 h 233"/>
                <a:gd name="T11" fmla="*/ 1043 w 1043"/>
                <a:gd name="T12" fmla="*/ 233 h 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233">
                  <a:moveTo>
                    <a:pt x="1043" y="188"/>
                  </a:moveTo>
                  <a:cubicBezTo>
                    <a:pt x="880" y="94"/>
                    <a:pt x="718" y="0"/>
                    <a:pt x="544" y="7"/>
                  </a:cubicBezTo>
                  <a:cubicBezTo>
                    <a:pt x="370" y="14"/>
                    <a:pt x="185" y="123"/>
                    <a:pt x="0" y="23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288" y="229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04" y="229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71224" y="2903636"/>
            <a:ext cx="640592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dirty="0" err="1" smtClean="0"/>
              <a:t>Nonlinear</a:t>
            </a:r>
            <a:r>
              <a:rPr lang="fr-CH" b="1" dirty="0" smtClean="0"/>
              <a:t> </a:t>
            </a:r>
          </a:p>
          <a:p>
            <a:r>
              <a:rPr lang="fr-CH" b="1" dirty="0" err="1" smtClean="0"/>
              <a:t>Integrate</a:t>
            </a:r>
            <a:r>
              <a:rPr lang="fr-CH" b="1" dirty="0" smtClean="0"/>
              <a:t>-and-</a:t>
            </a:r>
            <a:r>
              <a:rPr lang="fr-CH" b="1" dirty="0" err="1" smtClean="0"/>
              <a:t>Fire</a:t>
            </a:r>
            <a:endParaRPr lang="fr-FR" b="1" dirty="0"/>
          </a:p>
        </p:txBody>
      </p:sp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6438900" y="7604125"/>
          <a:ext cx="1119188" cy="1428750"/>
        </p:xfrm>
        <a:graphic>
          <a:graphicData uri="http://schemas.openxmlformats.org/presentationml/2006/ole">
            <p:oleObj spid="_x0000_s314377" name="Equation" r:id="rId9" imgW="164880" imgH="22860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226303" y="780988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i</a:t>
            </a:r>
            <a:r>
              <a:rPr lang="en-US" sz="5400" i="1" dirty="0" smtClean="0"/>
              <a:t>f u(t) =      then</a:t>
            </a:r>
            <a:endParaRPr lang="en-US" sz="5400" i="1" dirty="0"/>
          </a:p>
        </p:txBody>
      </p:sp>
      <p:graphicFrame>
        <p:nvGraphicFramePr>
          <p:cNvPr id="314378" name="Object 33"/>
          <p:cNvGraphicFramePr>
            <a:graphicFrameLocks noChangeAspect="1"/>
          </p:cNvGraphicFramePr>
          <p:nvPr/>
        </p:nvGraphicFramePr>
        <p:xfrm>
          <a:off x="18673011" y="7597959"/>
          <a:ext cx="1079500" cy="1482725"/>
        </p:xfrm>
        <a:graphic>
          <a:graphicData uri="http://schemas.openxmlformats.org/presentationml/2006/ole">
            <p:oleObj spid="_x0000_s314378" name="Equation" r:id="rId10" imgW="1648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4141432" y="135026"/>
            <a:ext cx="1368169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Nonlinear Integrate-and-fire Model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8823048" y="2970566"/>
          <a:ext cx="1072871" cy="1220857"/>
        </p:xfrm>
        <a:graphic>
          <a:graphicData uri="http://schemas.openxmlformats.org/presentationml/2006/ole">
            <p:oleObj spid="_x0000_s315394" name="Equation" r:id="rId4" imgW="152280" imgH="2286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01556" y="1080205"/>
            <a:ext cx="5683682" cy="1485283"/>
            <a:chOff x="672" y="384"/>
            <a:chExt cx="2208" cy="528"/>
          </a:xfrm>
        </p:grpSpPr>
        <p:sp>
          <p:nvSpPr>
            <p:cNvPr id="17498" name="Oval 6"/>
            <p:cNvSpPr>
              <a:spLocks noChangeArrowheads="1"/>
            </p:cNvSpPr>
            <p:nvPr/>
          </p:nvSpPr>
          <p:spPr bwMode="auto">
            <a:xfrm>
              <a:off x="1344" y="672"/>
              <a:ext cx="240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Freeform 7"/>
            <p:cNvSpPr>
              <a:spLocks/>
            </p:cNvSpPr>
            <p:nvPr/>
          </p:nvSpPr>
          <p:spPr bwMode="auto">
            <a:xfrm flipV="1">
              <a:off x="1536" y="720"/>
              <a:ext cx="1344" cy="144"/>
            </a:xfrm>
            <a:custGeom>
              <a:avLst/>
              <a:gdLst>
                <a:gd name="T0" fmla="*/ 0 w 1344"/>
                <a:gd name="T1" fmla="*/ 1 h 472"/>
                <a:gd name="T2" fmla="*/ 384 w 1344"/>
                <a:gd name="T3" fmla="*/ 1 h 472"/>
                <a:gd name="T4" fmla="*/ 672 w 1344"/>
                <a:gd name="T5" fmla="*/ 1 h 472"/>
                <a:gd name="T6" fmla="*/ 1152 w 1344"/>
                <a:gd name="T7" fmla="*/ 0 h 472"/>
                <a:gd name="T8" fmla="*/ 1344 w 1344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472"/>
                <a:gd name="T17" fmla="*/ 1344 w 1344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472">
                  <a:moveTo>
                    <a:pt x="0" y="288"/>
                  </a:moveTo>
                  <a:cubicBezTo>
                    <a:pt x="136" y="300"/>
                    <a:pt x="272" y="312"/>
                    <a:pt x="384" y="336"/>
                  </a:cubicBezTo>
                  <a:cubicBezTo>
                    <a:pt x="496" y="360"/>
                    <a:pt x="544" y="472"/>
                    <a:pt x="672" y="432"/>
                  </a:cubicBezTo>
                  <a:cubicBezTo>
                    <a:pt x="800" y="392"/>
                    <a:pt x="1040" y="168"/>
                    <a:pt x="1152" y="96"/>
                  </a:cubicBezTo>
                  <a:cubicBezTo>
                    <a:pt x="1264" y="24"/>
                    <a:pt x="1304" y="12"/>
                    <a:pt x="134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Freeform 8"/>
            <p:cNvSpPr>
              <a:spLocks/>
            </p:cNvSpPr>
            <p:nvPr/>
          </p:nvSpPr>
          <p:spPr bwMode="auto">
            <a:xfrm>
              <a:off x="672" y="528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336 w 768"/>
                <a:gd name="T3" fmla="*/ 192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cubicBezTo>
                    <a:pt x="616" y="236"/>
                    <a:pt x="464" y="232"/>
                    <a:pt x="336" y="192"/>
                  </a:cubicBezTo>
                  <a:cubicBezTo>
                    <a:pt x="208" y="152"/>
                    <a:pt x="56" y="32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1" name="Freeform 9"/>
            <p:cNvSpPr>
              <a:spLocks/>
            </p:cNvSpPr>
            <p:nvPr/>
          </p:nvSpPr>
          <p:spPr bwMode="auto">
            <a:xfrm>
              <a:off x="720" y="768"/>
              <a:ext cx="528" cy="144"/>
            </a:xfrm>
            <a:custGeom>
              <a:avLst/>
              <a:gdLst>
                <a:gd name="T0" fmla="*/ 1177 w 432"/>
                <a:gd name="T1" fmla="*/ 0 h 144"/>
                <a:gd name="T2" fmla="*/ 786 w 432"/>
                <a:gd name="T3" fmla="*/ 96 h 144"/>
                <a:gd name="T4" fmla="*/ 0 w 432"/>
                <a:gd name="T5" fmla="*/ 144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0"/>
                  </a:moveTo>
                  <a:cubicBezTo>
                    <a:pt x="396" y="36"/>
                    <a:pt x="360" y="72"/>
                    <a:pt x="288" y="96"/>
                  </a:cubicBezTo>
                  <a:cubicBezTo>
                    <a:pt x="216" y="120"/>
                    <a:pt x="108" y="132"/>
                    <a:pt x="0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2" name="Freeform 10"/>
            <p:cNvSpPr>
              <a:spLocks/>
            </p:cNvSpPr>
            <p:nvPr/>
          </p:nvSpPr>
          <p:spPr bwMode="auto">
            <a:xfrm>
              <a:off x="816" y="384"/>
              <a:ext cx="432" cy="384"/>
            </a:xfrm>
            <a:custGeom>
              <a:avLst/>
              <a:gdLst>
                <a:gd name="T0" fmla="*/ 432 w 432"/>
                <a:gd name="T1" fmla="*/ 384 h 384"/>
                <a:gd name="T2" fmla="*/ 288 w 432"/>
                <a:gd name="T3" fmla="*/ 14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384"/>
                  </a:moveTo>
                  <a:cubicBezTo>
                    <a:pt x="396" y="296"/>
                    <a:pt x="360" y="208"/>
                    <a:pt x="288" y="144"/>
                  </a:cubicBezTo>
                  <a:cubicBezTo>
                    <a:pt x="216" y="80"/>
                    <a:pt x="48" y="24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842363" y="2430463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H="1" flipV="1">
            <a:off x="7382550" y="2160411"/>
            <a:ext cx="2520871" cy="1485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H="1" flipV="1">
            <a:off x="7382550" y="2160411"/>
            <a:ext cx="2340808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1646" name="Line 14"/>
          <p:cNvSpPr>
            <a:spLocks noChangeShapeType="1"/>
          </p:cNvSpPr>
          <p:nvPr/>
        </p:nvSpPr>
        <p:spPr bwMode="auto">
          <a:xfrm>
            <a:off x="10083483" y="6616259"/>
            <a:ext cx="9903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1647" name="Line 15"/>
          <p:cNvSpPr>
            <a:spLocks noChangeShapeType="1"/>
          </p:cNvSpPr>
          <p:nvPr/>
        </p:nvSpPr>
        <p:spPr bwMode="auto">
          <a:xfrm flipV="1">
            <a:off x="10083483" y="2970565"/>
            <a:ext cx="0" cy="364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0083484" y="3389707"/>
            <a:ext cx="9730861" cy="1218044"/>
            <a:chOff x="2688" y="1248"/>
            <a:chExt cx="2594" cy="433"/>
          </a:xfrm>
        </p:grpSpPr>
        <p:graphicFrame>
          <p:nvGraphicFramePr>
            <p:cNvPr id="17414" name="Object 20"/>
            <p:cNvGraphicFramePr>
              <a:graphicFrameLocks noChangeAspect="1"/>
            </p:cNvGraphicFramePr>
            <p:nvPr/>
          </p:nvGraphicFramePr>
          <p:xfrm>
            <a:off x="4968" y="1248"/>
            <a:ext cx="314" cy="433"/>
          </p:xfrm>
          <a:graphic>
            <a:graphicData uri="http://schemas.openxmlformats.org/presentationml/2006/ole">
              <p:oleObj spid="_x0000_s315398" name="Equation" r:id="rId5" imgW="164880" imgH="228600" progId="Equation.DSMT4">
                <p:embed/>
              </p:oleObj>
            </a:graphicData>
          </a:graphic>
        </p:graphicFrame>
        <p:sp>
          <p:nvSpPr>
            <p:cNvPr id="17497" name="Line 21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81654" name="Object 22"/>
          <p:cNvGraphicFramePr>
            <a:graphicFrameLocks noChangeAspect="1"/>
          </p:cNvGraphicFramePr>
          <p:nvPr/>
        </p:nvGraphicFramePr>
        <p:xfrm>
          <a:off x="907815" y="8267513"/>
          <a:ext cx="7062227" cy="1893172"/>
        </p:xfrm>
        <a:graphic>
          <a:graphicData uri="http://schemas.openxmlformats.org/presentationml/2006/ole">
            <p:oleObj spid="_x0000_s315395" name="Equation" r:id="rId6" imgW="1358640" imgH="393480" progId="Equation.3">
              <p:embed/>
            </p:oleObj>
          </a:graphicData>
        </a:graphic>
      </p:graphicFrame>
      <p:sp>
        <p:nvSpPr>
          <p:cNvPr id="581656" name="Text Box 24"/>
          <p:cNvSpPr txBox="1">
            <a:spLocks noChangeArrowheads="1"/>
          </p:cNvSpPr>
          <p:nvPr/>
        </p:nvSpPr>
        <p:spPr bwMode="auto">
          <a:xfrm>
            <a:off x="6482240" y="10396979"/>
            <a:ext cx="37029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Fire+reset</a:t>
            </a:r>
          </a:p>
        </p:txBody>
      </p:sp>
      <p:sp>
        <p:nvSpPr>
          <p:cNvPr id="581657" name="Text Box 25"/>
          <p:cNvSpPr txBox="1">
            <a:spLocks noChangeArrowheads="1"/>
          </p:cNvSpPr>
          <p:nvPr/>
        </p:nvSpPr>
        <p:spPr bwMode="auto">
          <a:xfrm>
            <a:off x="9903420" y="8911696"/>
            <a:ext cx="38023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NONlinear</a:t>
            </a:r>
          </a:p>
        </p:txBody>
      </p: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9903422" y="10396979"/>
            <a:ext cx="34000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581659" name="Text Box 27"/>
          <p:cNvSpPr txBox="1">
            <a:spLocks noChangeArrowheads="1"/>
          </p:cNvSpPr>
          <p:nvPr/>
        </p:nvSpPr>
        <p:spPr bwMode="auto">
          <a:xfrm>
            <a:off x="14044852" y="1890360"/>
            <a:ext cx="530760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Spike emission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0803731" y="5806105"/>
            <a:ext cx="2520871" cy="1620308"/>
            <a:chOff x="2880" y="2064"/>
            <a:chExt cx="672" cy="576"/>
          </a:xfrm>
        </p:grpSpPr>
        <p:sp>
          <p:nvSpPr>
            <p:cNvPr id="17494" name="Line 29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Line 30"/>
            <p:cNvSpPr>
              <a:spLocks noChangeShapeType="1"/>
            </p:cNvSpPr>
            <p:nvPr/>
          </p:nvSpPr>
          <p:spPr bwMode="auto">
            <a:xfrm flipV="1">
              <a:off x="2880" y="206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Freeform 31"/>
            <p:cNvSpPr>
              <a:spLocks/>
            </p:cNvSpPr>
            <p:nvPr/>
          </p:nvSpPr>
          <p:spPr bwMode="auto">
            <a:xfrm>
              <a:off x="2880" y="2064"/>
              <a:ext cx="672" cy="288"/>
            </a:xfrm>
            <a:custGeom>
              <a:avLst/>
              <a:gdLst>
                <a:gd name="T0" fmla="*/ 0 w 912"/>
                <a:gd name="T1" fmla="*/ 0 h 288"/>
                <a:gd name="T2" fmla="*/ 31 w 912"/>
                <a:gd name="T3" fmla="*/ 144 h 288"/>
                <a:gd name="T4" fmla="*/ 114 w 912"/>
                <a:gd name="T5" fmla="*/ 240 h 288"/>
                <a:gd name="T6" fmla="*/ 198 w 91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88"/>
                <a:gd name="T14" fmla="*/ 912 w 91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88">
                  <a:moveTo>
                    <a:pt x="0" y="0"/>
                  </a:moveTo>
                  <a:cubicBezTo>
                    <a:pt x="28" y="52"/>
                    <a:pt x="56" y="104"/>
                    <a:pt x="144" y="144"/>
                  </a:cubicBezTo>
                  <a:cubicBezTo>
                    <a:pt x="232" y="184"/>
                    <a:pt x="400" y="216"/>
                    <a:pt x="528" y="240"/>
                  </a:cubicBezTo>
                  <a:cubicBezTo>
                    <a:pt x="656" y="264"/>
                    <a:pt x="848" y="280"/>
                    <a:pt x="912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1664" name="Line 32"/>
          <p:cNvSpPr>
            <a:spLocks noChangeShapeType="1"/>
          </p:cNvSpPr>
          <p:nvPr/>
        </p:nvSpPr>
        <p:spPr bwMode="auto">
          <a:xfrm flipV="1">
            <a:off x="15226510" y="2557050"/>
            <a:ext cx="0" cy="135025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1665" name="Line 33"/>
          <p:cNvSpPr>
            <a:spLocks noChangeShapeType="1"/>
          </p:cNvSpPr>
          <p:nvPr/>
        </p:nvSpPr>
        <p:spPr bwMode="auto">
          <a:xfrm>
            <a:off x="15226510" y="4320822"/>
            <a:ext cx="0" cy="229543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144540" y="4320823"/>
            <a:ext cx="1444250" cy="2970565"/>
            <a:chOff x="3504" y="1536"/>
            <a:chExt cx="385" cy="1056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3504" y="2352"/>
              <a:ext cx="288" cy="240"/>
              <a:chOff x="3504" y="2352"/>
              <a:chExt cx="336" cy="240"/>
            </a:xfrm>
          </p:grpSpPr>
          <p:sp>
            <p:nvSpPr>
              <p:cNvPr id="17491" name="Line 36"/>
              <p:cNvSpPr>
                <a:spLocks noChangeShapeType="1"/>
              </p:cNvSpPr>
              <p:nvPr/>
            </p:nvSpPr>
            <p:spPr bwMode="auto">
              <a:xfrm flipV="1">
                <a:off x="3504" y="235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2" name="Line 37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3" name="Line 38"/>
              <p:cNvSpPr>
                <a:spLocks noChangeShapeType="1"/>
              </p:cNvSpPr>
              <p:nvPr/>
            </p:nvSpPr>
            <p:spPr bwMode="auto">
              <a:xfrm flipV="1">
                <a:off x="3840" y="235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82" name="Line 39"/>
            <p:cNvSpPr>
              <a:spLocks noChangeShapeType="1"/>
            </p:cNvSpPr>
            <p:nvPr/>
          </p:nvSpPr>
          <p:spPr bwMode="auto">
            <a:xfrm flipV="1">
              <a:off x="3504" y="2064"/>
              <a:ext cx="1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3" name="Freeform 40"/>
            <p:cNvSpPr>
              <a:spLocks/>
            </p:cNvSpPr>
            <p:nvPr/>
          </p:nvSpPr>
          <p:spPr bwMode="auto">
            <a:xfrm>
              <a:off x="3504" y="2064"/>
              <a:ext cx="192" cy="144"/>
            </a:xfrm>
            <a:custGeom>
              <a:avLst/>
              <a:gdLst>
                <a:gd name="T0" fmla="*/ 0 w 192"/>
                <a:gd name="T1" fmla="*/ 0 h 240"/>
                <a:gd name="T2" fmla="*/ 96 w 192"/>
                <a:gd name="T3" fmla="*/ 11 h 240"/>
                <a:gd name="T4" fmla="*/ 192 w 192"/>
                <a:gd name="T5" fmla="*/ 19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32" y="52"/>
                    <a:pt x="64" y="104"/>
                    <a:pt x="96" y="144"/>
                  </a:cubicBezTo>
                  <a:cubicBezTo>
                    <a:pt x="128" y="184"/>
                    <a:pt x="160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4" name="Line 41"/>
            <p:cNvSpPr>
              <a:spLocks noChangeShapeType="1"/>
            </p:cNvSpPr>
            <p:nvPr/>
          </p:nvSpPr>
          <p:spPr bwMode="auto">
            <a:xfrm flipV="1">
              <a:off x="3696" y="1920"/>
              <a:ext cx="1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" name="Line 42"/>
            <p:cNvSpPr>
              <a:spLocks noChangeShapeType="1"/>
            </p:cNvSpPr>
            <p:nvPr/>
          </p:nvSpPr>
          <p:spPr bwMode="auto">
            <a:xfrm flipV="1">
              <a:off x="3792" y="1728"/>
              <a:ext cx="1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" name="Line 43"/>
            <p:cNvSpPr>
              <a:spLocks noChangeShapeType="1"/>
            </p:cNvSpPr>
            <p:nvPr/>
          </p:nvSpPr>
          <p:spPr bwMode="auto">
            <a:xfrm flipV="1">
              <a:off x="3888" y="1536"/>
              <a:ext cx="1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Line 44"/>
            <p:cNvSpPr>
              <a:spLocks noChangeShapeType="1"/>
            </p:cNvSpPr>
            <p:nvPr/>
          </p:nvSpPr>
          <p:spPr bwMode="auto">
            <a:xfrm flipV="1">
              <a:off x="3888" y="2352"/>
              <a:ext cx="1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Freeform 45"/>
            <p:cNvSpPr>
              <a:spLocks/>
            </p:cNvSpPr>
            <p:nvPr/>
          </p:nvSpPr>
          <p:spPr bwMode="auto">
            <a:xfrm>
              <a:off x="3696" y="1920"/>
              <a:ext cx="96" cy="96"/>
            </a:xfrm>
            <a:custGeom>
              <a:avLst/>
              <a:gdLst>
                <a:gd name="T0" fmla="*/ 0 w 192"/>
                <a:gd name="T1" fmla="*/ 0 h 240"/>
                <a:gd name="T2" fmla="*/ 3 w 192"/>
                <a:gd name="T3" fmla="*/ 2 h 240"/>
                <a:gd name="T4" fmla="*/ 6 w 192"/>
                <a:gd name="T5" fmla="*/ 2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32" y="52"/>
                    <a:pt x="64" y="104"/>
                    <a:pt x="96" y="144"/>
                  </a:cubicBezTo>
                  <a:cubicBezTo>
                    <a:pt x="128" y="184"/>
                    <a:pt x="160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Freeform 46"/>
            <p:cNvSpPr>
              <a:spLocks/>
            </p:cNvSpPr>
            <p:nvPr/>
          </p:nvSpPr>
          <p:spPr bwMode="auto">
            <a:xfrm>
              <a:off x="3792" y="1728"/>
              <a:ext cx="96" cy="96"/>
            </a:xfrm>
            <a:custGeom>
              <a:avLst/>
              <a:gdLst>
                <a:gd name="T0" fmla="*/ 0 w 192"/>
                <a:gd name="T1" fmla="*/ 0 h 240"/>
                <a:gd name="T2" fmla="*/ 3 w 192"/>
                <a:gd name="T3" fmla="*/ 2 h 240"/>
                <a:gd name="T4" fmla="*/ 6 w 192"/>
                <a:gd name="T5" fmla="*/ 2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32" y="52"/>
                    <a:pt x="64" y="104"/>
                    <a:pt x="96" y="144"/>
                  </a:cubicBezTo>
                  <a:cubicBezTo>
                    <a:pt x="128" y="184"/>
                    <a:pt x="160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1680" name="Text Box 48"/>
          <p:cNvSpPr txBox="1">
            <a:spLocks noChangeArrowheads="1"/>
          </p:cNvSpPr>
          <p:nvPr/>
        </p:nvSpPr>
        <p:spPr bwMode="auto">
          <a:xfrm>
            <a:off x="15113604" y="4860925"/>
            <a:ext cx="201663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reset</a:t>
            </a:r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5845473" y="5806105"/>
            <a:ext cx="2520871" cy="1620308"/>
            <a:chOff x="2880" y="2064"/>
            <a:chExt cx="672" cy="576"/>
          </a:xfrm>
        </p:grpSpPr>
        <p:sp>
          <p:nvSpPr>
            <p:cNvPr id="17478" name="Line 50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51"/>
            <p:cNvSpPr>
              <a:spLocks noChangeShapeType="1"/>
            </p:cNvSpPr>
            <p:nvPr/>
          </p:nvSpPr>
          <p:spPr bwMode="auto">
            <a:xfrm flipV="1">
              <a:off x="2880" y="206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Freeform 52"/>
            <p:cNvSpPr>
              <a:spLocks/>
            </p:cNvSpPr>
            <p:nvPr/>
          </p:nvSpPr>
          <p:spPr bwMode="auto">
            <a:xfrm>
              <a:off x="2880" y="2064"/>
              <a:ext cx="672" cy="288"/>
            </a:xfrm>
            <a:custGeom>
              <a:avLst/>
              <a:gdLst>
                <a:gd name="T0" fmla="*/ 0 w 912"/>
                <a:gd name="T1" fmla="*/ 0 h 288"/>
                <a:gd name="T2" fmla="*/ 31 w 912"/>
                <a:gd name="T3" fmla="*/ 144 h 288"/>
                <a:gd name="T4" fmla="*/ 114 w 912"/>
                <a:gd name="T5" fmla="*/ 240 h 288"/>
                <a:gd name="T6" fmla="*/ 198 w 91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88"/>
                <a:gd name="T14" fmla="*/ 912 w 91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88">
                  <a:moveTo>
                    <a:pt x="0" y="0"/>
                  </a:moveTo>
                  <a:cubicBezTo>
                    <a:pt x="28" y="52"/>
                    <a:pt x="56" y="104"/>
                    <a:pt x="144" y="144"/>
                  </a:cubicBezTo>
                  <a:cubicBezTo>
                    <a:pt x="232" y="184"/>
                    <a:pt x="400" y="216"/>
                    <a:pt x="528" y="240"/>
                  </a:cubicBezTo>
                  <a:cubicBezTo>
                    <a:pt x="656" y="264"/>
                    <a:pt x="848" y="280"/>
                    <a:pt x="912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34" name="Rectangle 53"/>
          <p:cNvSpPr>
            <a:spLocks noChangeArrowheads="1"/>
          </p:cNvSpPr>
          <p:nvPr/>
        </p:nvSpPr>
        <p:spPr bwMode="auto">
          <a:xfrm>
            <a:off x="5449171" y="4995951"/>
            <a:ext cx="300103" cy="12152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5" name="Line 54"/>
          <p:cNvSpPr>
            <a:spLocks noChangeShapeType="1"/>
          </p:cNvSpPr>
          <p:nvPr/>
        </p:nvSpPr>
        <p:spPr bwMode="auto">
          <a:xfrm>
            <a:off x="6709606" y="5401028"/>
            <a:ext cx="6002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6" name="Line 55"/>
          <p:cNvSpPr>
            <a:spLocks noChangeShapeType="1"/>
          </p:cNvSpPr>
          <p:nvPr/>
        </p:nvSpPr>
        <p:spPr bwMode="auto">
          <a:xfrm>
            <a:off x="6709606" y="5671079"/>
            <a:ext cx="6002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7" name="Oval 56"/>
          <p:cNvSpPr>
            <a:spLocks noChangeArrowheads="1"/>
          </p:cNvSpPr>
          <p:nvPr/>
        </p:nvSpPr>
        <p:spPr bwMode="auto">
          <a:xfrm>
            <a:off x="1847927" y="5401028"/>
            <a:ext cx="900311" cy="94518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38" name="Oval 57"/>
          <p:cNvSpPr>
            <a:spLocks noChangeArrowheads="1"/>
          </p:cNvSpPr>
          <p:nvPr/>
        </p:nvSpPr>
        <p:spPr bwMode="auto">
          <a:xfrm>
            <a:off x="4548861" y="4050771"/>
            <a:ext cx="4415276" cy="3240617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sp>
        <p:nvSpPr>
          <p:cNvPr id="17439" name="Rectangle 58"/>
          <p:cNvSpPr>
            <a:spLocks noChangeArrowheads="1"/>
          </p:cNvSpPr>
          <p:nvPr/>
        </p:nvSpPr>
        <p:spPr bwMode="auto">
          <a:xfrm>
            <a:off x="7970042" y="5130977"/>
            <a:ext cx="750259" cy="945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7413" name="Object 59"/>
          <p:cNvGraphicFramePr>
            <a:graphicFrameLocks noChangeAspect="1"/>
          </p:cNvGraphicFramePr>
          <p:nvPr/>
        </p:nvGraphicFramePr>
        <p:xfrm>
          <a:off x="7970042" y="5130977"/>
          <a:ext cx="994095" cy="942368"/>
        </p:xfrm>
        <a:graphic>
          <a:graphicData uri="http://schemas.openxmlformats.org/presentationml/2006/ole">
            <p:oleObj spid="_x0000_s315397" name="Equation" r:id="rId7" imgW="139680" imgH="177480" progId="Equation.3">
              <p:embed/>
            </p:oleObj>
          </a:graphicData>
        </a:graphic>
      </p:graphicFrame>
      <p:sp>
        <p:nvSpPr>
          <p:cNvPr id="17440" name="Line 60"/>
          <p:cNvSpPr>
            <a:spLocks noChangeShapeType="1"/>
          </p:cNvSpPr>
          <p:nvPr/>
        </p:nvSpPr>
        <p:spPr bwMode="auto">
          <a:xfrm flipV="1">
            <a:off x="3648549" y="3780719"/>
            <a:ext cx="600207" cy="1350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1" name="Line 61"/>
          <p:cNvSpPr>
            <a:spLocks noChangeShapeType="1"/>
          </p:cNvSpPr>
          <p:nvPr/>
        </p:nvSpPr>
        <p:spPr bwMode="auto">
          <a:xfrm flipV="1">
            <a:off x="2388114" y="3915744"/>
            <a:ext cx="0" cy="1485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1847927" y="6886311"/>
            <a:ext cx="900311" cy="135026"/>
            <a:chOff x="576" y="2448"/>
            <a:chExt cx="240" cy="48"/>
          </a:xfrm>
        </p:grpSpPr>
        <p:sp>
          <p:nvSpPr>
            <p:cNvPr id="17476" name="Line 63"/>
            <p:cNvSpPr>
              <a:spLocks noChangeShapeType="1"/>
            </p:cNvSpPr>
            <p:nvPr/>
          </p:nvSpPr>
          <p:spPr bwMode="auto">
            <a:xfrm>
              <a:off x="576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Line 64"/>
            <p:cNvSpPr>
              <a:spLocks noChangeShapeType="1"/>
            </p:cNvSpPr>
            <p:nvPr/>
          </p:nvSpPr>
          <p:spPr bwMode="auto">
            <a:xfrm>
              <a:off x="624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5989358" y="6886311"/>
            <a:ext cx="750259" cy="135026"/>
            <a:chOff x="576" y="2448"/>
            <a:chExt cx="240" cy="48"/>
          </a:xfrm>
        </p:grpSpPr>
        <p:sp>
          <p:nvSpPr>
            <p:cNvPr id="17474" name="Line 66"/>
            <p:cNvSpPr>
              <a:spLocks noChangeShapeType="1"/>
            </p:cNvSpPr>
            <p:nvPr/>
          </p:nvSpPr>
          <p:spPr bwMode="auto">
            <a:xfrm>
              <a:off x="576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>
              <a:off x="624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444" name="AutoShape 68"/>
          <p:cNvCxnSpPr>
            <a:cxnSpLocks noChangeShapeType="1"/>
            <a:endCxn id="17440" idx="0"/>
          </p:cNvCxnSpPr>
          <p:nvPr/>
        </p:nvCxnSpPr>
        <p:spPr bwMode="auto">
          <a:xfrm>
            <a:off x="2388114" y="3915745"/>
            <a:ext cx="126043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45" name="Line 69"/>
          <p:cNvSpPr>
            <a:spLocks noChangeShapeType="1"/>
          </p:cNvSpPr>
          <p:nvPr/>
        </p:nvSpPr>
        <p:spPr bwMode="auto">
          <a:xfrm>
            <a:off x="5629233" y="4590874"/>
            <a:ext cx="0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6" name="Line 70"/>
          <p:cNvSpPr>
            <a:spLocks noChangeShapeType="1"/>
          </p:cNvSpPr>
          <p:nvPr/>
        </p:nvSpPr>
        <p:spPr bwMode="auto">
          <a:xfrm flipV="1">
            <a:off x="7069731" y="4590874"/>
            <a:ext cx="0" cy="810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7" name="Line 71"/>
          <p:cNvSpPr>
            <a:spLocks noChangeShapeType="1"/>
          </p:cNvSpPr>
          <p:nvPr/>
        </p:nvSpPr>
        <p:spPr bwMode="auto">
          <a:xfrm>
            <a:off x="7069731" y="5671079"/>
            <a:ext cx="0" cy="945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48" name="Line 72"/>
          <p:cNvSpPr>
            <a:spLocks noChangeShapeType="1"/>
          </p:cNvSpPr>
          <p:nvPr/>
        </p:nvSpPr>
        <p:spPr bwMode="auto">
          <a:xfrm>
            <a:off x="5629233" y="6211182"/>
            <a:ext cx="0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7449" name="AutoShape 73"/>
          <p:cNvCxnSpPr>
            <a:cxnSpLocks noChangeShapeType="1"/>
            <a:stCxn id="17445" idx="0"/>
            <a:endCxn id="17446" idx="1"/>
          </p:cNvCxnSpPr>
          <p:nvPr/>
        </p:nvCxnSpPr>
        <p:spPr bwMode="auto">
          <a:xfrm>
            <a:off x="5629233" y="4590874"/>
            <a:ext cx="14404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74"/>
          <p:cNvCxnSpPr>
            <a:cxnSpLocks noChangeShapeType="1"/>
            <a:stCxn id="17448" idx="1"/>
            <a:endCxn id="17447" idx="1"/>
          </p:cNvCxnSpPr>
          <p:nvPr/>
        </p:nvCxnSpPr>
        <p:spPr bwMode="auto">
          <a:xfrm>
            <a:off x="5629233" y="6616259"/>
            <a:ext cx="14404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1" name="Line 75"/>
          <p:cNvSpPr>
            <a:spLocks noChangeShapeType="1"/>
          </p:cNvSpPr>
          <p:nvPr/>
        </p:nvSpPr>
        <p:spPr bwMode="auto">
          <a:xfrm>
            <a:off x="6349482" y="6616260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2" name="Line 76"/>
          <p:cNvSpPr>
            <a:spLocks noChangeShapeType="1"/>
          </p:cNvSpPr>
          <p:nvPr/>
        </p:nvSpPr>
        <p:spPr bwMode="auto">
          <a:xfrm>
            <a:off x="8150104" y="6076156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7453" name="AutoShape 77"/>
          <p:cNvCxnSpPr>
            <a:cxnSpLocks noChangeShapeType="1"/>
            <a:stCxn id="17447" idx="1"/>
            <a:endCxn id="17452" idx="1"/>
          </p:cNvCxnSpPr>
          <p:nvPr/>
        </p:nvCxnSpPr>
        <p:spPr bwMode="auto">
          <a:xfrm>
            <a:off x="7069731" y="6616259"/>
            <a:ext cx="108037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4" name="Line 78"/>
          <p:cNvSpPr>
            <a:spLocks noChangeShapeType="1"/>
          </p:cNvSpPr>
          <p:nvPr/>
        </p:nvSpPr>
        <p:spPr bwMode="auto">
          <a:xfrm>
            <a:off x="8150104" y="4860925"/>
            <a:ext cx="0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5" name="Line 79"/>
          <p:cNvSpPr>
            <a:spLocks noChangeShapeType="1"/>
          </p:cNvSpPr>
          <p:nvPr/>
        </p:nvSpPr>
        <p:spPr bwMode="auto">
          <a:xfrm>
            <a:off x="7069731" y="4860925"/>
            <a:ext cx="10803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6" name="Line 80"/>
          <p:cNvSpPr>
            <a:spLocks noChangeShapeType="1"/>
          </p:cNvSpPr>
          <p:nvPr/>
        </p:nvSpPr>
        <p:spPr bwMode="auto">
          <a:xfrm flipV="1">
            <a:off x="6349482" y="3915744"/>
            <a:ext cx="0" cy="67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7" name="Line 81"/>
          <p:cNvSpPr>
            <a:spLocks noChangeShapeType="1"/>
          </p:cNvSpPr>
          <p:nvPr/>
        </p:nvSpPr>
        <p:spPr bwMode="auto">
          <a:xfrm flipH="1">
            <a:off x="4368798" y="3915745"/>
            <a:ext cx="16505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8" name="Line 82"/>
          <p:cNvSpPr>
            <a:spLocks noChangeShapeType="1"/>
          </p:cNvSpPr>
          <p:nvPr/>
        </p:nvSpPr>
        <p:spPr bwMode="auto">
          <a:xfrm>
            <a:off x="2388114" y="6346208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7459" name="Text Box 83"/>
          <p:cNvSpPr txBox="1">
            <a:spLocks noChangeArrowheads="1"/>
          </p:cNvSpPr>
          <p:nvPr/>
        </p:nvSpPr>
        <p:spPr bwMode="auto">
          <a:xfrm>
            <a:off x="1990478" y="5474167"/>
            <a:ext cx="49431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b="1" i="1"/>
              <a:t>I</a:t>
            </a:r>
            <a:endParaRPr lang="en-US"/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1345066" y="1485282"/>
            <a:ext cx="3421183" cy="2025386"/>
            <a:chOff x="288" y="528"/>
            <a:chExt cx="1056" cy="720"/>
          </a:xfrm>
        </p:grpSpPr>
        <p:sp>
          <p:nvSpPr>
            <p:cNvPr id="17466" name="Freeform 85"/>
            <p:cNvSpPr>
              <a:spLocks/>
            </p:cNvSpPr>
            <p:nvPr/>
          </p:nvSpPr>
          <p:spPr bwMode="auto">
            <a:xfrm>
              <a:off x="288" y="624"/>
              <a:ext cx="1056" cy="168"/>
            </a:xfrm>
            <a:custGeom>
              <a:avLst/>
              <a:gdLst>
                <a:gd name="T0" fmla="*/ 0 w 1056"/>
                <a:gd name="T1" fmla="*/ 144 h 168"/>
                <a:gd name="T2" fmla="*/ 624 w 1056"/>
                <a:gd name="T3" fmla="*/ 144 h 168"/>
                <a:gd name="T4" fmla="*/ 1056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288" y="528"/>
              <a:ext cx="672" cy="585"/>
              <a:chOff x="288" y="528"/>
              <a:chExt cx="672" cy="585"/>
            </a:xfrm>
          </p:grpSpPr>
          <p:sp>
            <p:nvSpPr>
              <p:cNvPr id="17470" name="Line 87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Line 88"/>
              <p:cNvSpPr>
                <a:spLocks noChangeShapeType="1"/>
              </p:cNvSpPr>
              <p:nvPr/>
            </p:nvSpPr>
            <p:spPr bwMode="auto">
              <a:xfrm>
                <a:off x="288" y="6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Line 89"/>
              <p:cNvSpPr>
                <a:spLocks noChangeShapeType="1"/>
              </p:cNvSpPr>
              <p:nvPr/>
            </p:nvSpPr>
            <p:spPr bwMode="auto">
              <a:xfrm>
                <a:off x="384" y="52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Text Box 90"/>
              <p:cNvSpPr txBox="1">
                <a:spLocks noChangeArrowheads="1"/>
              </p:cNvSpPr>
              <p:nvPr/>
            </p:nvSpPr>
            <p:spPr bwMode="auto">
              <a:xfrm>
                <a:off x="288" y="768"/>
                <a:ext cx="9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j</a:t>
                </a:r>
              </a:p>
            </p:txBody>
          </p:sp>
        </p:grpSp>
        <p:sp>
          <p:nvSpPr>
            <p:cNvPr id="17468" name="Line 91"/>
            <p:cNvSpPr>
              <a:spLocks noChangeShapeType="1"/>
            </p:cNvSpPr>
            <p:nvPr/>
          </p:nvSpPr>
          <p:spPr bwMode="auto">
            <a:xfrm>
              <a:off x="1104" y="9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Line 92"/>
            <p:cNvSpPr>
              <a:spLocks noChangeShapeType="1"/>
            </p:cNvSpPr>
            <p:nvPr/>
          </p:nvSpPr>
          <p:spPr bwMode="auto">
            <a:xfrm flipH="1">
              <a:off x="672" y="91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61" name="AutoShape 93"/>
          <p:cNvSpPr>
            <a:spLocks noChangeArrowheads="1"/>
          </p:cNvSpPr>
          <p:nvPr/>
        </p:nvSpPr>
        <p:spPr bwMode="auto">
          <a:xfrm>
            <a:off x="82530" y="8236567"/>
            <a:ext cx="14007338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81727" name="Freeform 95"/>
          <p:cNvSpPr>
            <a:spLocks/>
          </p:cNvSpPr>
          <p:nvPr/>
        </p:nvSpPr>
        <p:spPr bwMode="auto">
          <a:xfrm>
            <a:off x="14547524" y="3907309"/>
            <a:ext cx="678986" cy="413514"/>
          </a:xfrm>
          <a:custGeom>
            <a:avLst/>
            <a:gdLst>
              <a:gd name="T0" fmla="*/ 0 w 181"/>
              <a:gd name="T1" fmla="*/ 2147483647 h 181"/>
              <a:gd name="T2" fmla="*/ 2147483647 w 181"/>
              <a:gd name="T3" fmla="*/ 2147483647 h 181"/>
              <a:gd name="T4" fmla="*/ 2147483647 w 181"/>
              <a:gd name="T5" fmla="*/ 0 h 181"/>
              <a:gd name="T6" fmla="*/ 0 60000 65536"/>
              <a:gd name="T7" fmla="*/ 0 60000 65536"/>
              <a:gd name="T8" fmla="*/ 0 60000 65536"/>
              <a:gd name="T9" fmla="*/ 0 w 181"/>
              <a:gd name="T10" fmla="*/ 0 h 181"/>
              <a:gd name="T11" fmla="*/ 181 w 181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181">
                <a:moveTo>
                  <a:pt x="0" y="181"/>
                </a:moveTo>
                <a:cubicBezTo>
                  <a:pt x="30" y="173"/>
                  <a:pt x="61" y="166"/>
                  <a:pt x="91" y="136"/>
                </a:cubicBezTo>
                <a:cubicBezTo>
                  <a:pt x="121" y="106"/>
                  <a:pt x="151" y="53"/>
                  <a:pt x="181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64" name="Line 96"/>
          <p:cNvSpPr>
            <a:spLocks noChangeShapeType="1"/>
          </p:cNvSpPr>
          <p:nvPr/>
        </p:nvSpPr>
        <p:spPr bwMode="auto">
          <a:xfrm flipV="1">
            <a:off x="5047784" y="5181612"/>
            <a:ext cx="850293" cy="638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7465" name="Text Box 97"/>
          <p:cNvSpPr txBox="1">
            <a:spLocks noChangeArrowheads="1"/>
          </p:cNvSpPr>
          <p:nvPr/>
        </p:nvSpPr>
        <p:spPr bwMode="auto">
          <a:xfrm>
            <a:off x="4657650" y="4835609"/>
            <a:ext cx="69735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b="1"/>
              <a:t>F</a:t>
            </a:r>
            <a:endParaRPr lang="fr-FR" b="1"/>
          </a:p>
        </p:txBody>
      </p:sp>
      <p:graphicFrame>
        <p:nvGraphicFramePr>
          <p:cNvPr id="93" name="Object 29"/>
          <p:cNvGraphicFramePr>
            <a:graphicFrameLocks noChangeAspect="1"/>
          </p:cNvGraphicFramePr>
          <p:nvPr/>
        </p:nvGraphicFramePr>
        <p:xfrm>
          <a:off x="3337831" y="10160685"/>
          <a:ext cx="1119188" cy="1428750"/>
        </p:xfrm>
        <a:graphic>
          <a:graphicData uri="http://schemas.openxmlformats.org/presentationml/2006/ole">
            <p:oleObj spid="_x0000_s315399" name="Equation" r:id="rId8" imgW="164880" imgH="228600" progId="Equation.DSMT4">
              <p:embed/>
            </p:oleObj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125234" y="1036644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i</a:t>
            </a:r>
            <a:r>
              <a:rPr lang="en-US" sz="5400" i="1" dirty="0" smtClean="0"/>
              <a:t>f u(t) =      then</a:t>
            </a:r>
            <a:endParaRPr lang="en-US" sz="5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6" grpId="0" animBg="1"/>
      <p:bldP spid="581647" grpId="0" animBg="1"/>
      <p:bldP spid="581656" grpId="0" autoUpdateAnimBg="0"/>
      <p:bldP spid="581657" grpId="0" autoUpdateAnimBg="0"/>
      <p:bldP spid="581658" grpId="0" autoUpdateAnimBg="0"/>
      <p:bldP spid="581659" grpId="0" autoUpdateAnimBg="0"/>
      <p:bldP spid="581664" grpId="0" animBg="1"/>
      <p:bldP spid="581665" grpId="0" animBg="1"/>
      <p:bldP spid="581680" grpId="0" autoUpdateAnimBg="0"/>
      <p:bldP spid="5817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8442" name="Text Box 3"/>
          <p:cNvSpPr txBox="1">
            <a:spLocks noChangeArrowheads="1"/>
          </p:cNvSpPr>
          <p:nvPr/>
        </p:nvSpPr>
        <p:spPr bwMode="auto">
          <a:xfrm>
            <a:off x="4141432" y="135026"/>
            <a:ext cx="1368169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Nonlinear Integrate-and-fire Model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618515" name="Object 19"/>
          <p:cNvGraphicFramePr>
            <a:graphicFrameLocks noChangeAspect="1"/>
          </p:cNvGraphicFramePr>
          <p:nvPr/>
        </p:nvGraphicFramePr>
        <p:xfrm>
          <a:off x="907815" y="8267513"/>
          <a:ext cx="8755524" cy="1893172"/>
        </p:xfrm>
        <a:graphic>
          <a:graphicData uri="http://schemas.openxmlformats.org/presentationml/2006/ole">
            <p:oleObj spid="_x0000_s316418" name="Equation" r:id="rId4" imgW="1358640" imgH="393480" progId="Equation.3">
              <p:embed/>
            </p:oleObj>
          </a:graphicData>
        </a:graphic>
      </p:graphicFrame>
      <p:sp>
        <p:nvSpPr>
          <p:cNvPr id="618517" name="Text Box 21"/>
          <p:cNvSpPr txBox="1">
            <a:spLocks noChangeArrowheads="1"/>
          </p:cNvSpPr>
          <p:nvPr/>
        </p:nvSpPr>
        <p:spPr bwMode="auto">
          <a:xfrm>
            <a:off x="6482240" y="10396979"/>
            <a:ext cx="37029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Fire+reset</a:t>
            </a:r>
          </a:p>
        </p:txBody>
      </p:sp>
      <p:sp>
        <p:nvSpPr>
          <p:cNvPr id="618518" name="Text Box 22"/>
          <p:cNvSpPr txBox="1">
            <a:spLocks noChangeArrowheads="1"/>
          </p:cNvSpPr>
          <p:nvPr/>
        </p:nvSpPr>
        <p:spPr bwMode="auto">
          <a:xfrm>
            <a:off x="9903420" y="8911696"/>
            <a:ext cx="380238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NONlinear</a:t>
            </a:r>
          </a:p>
        </p:txBody>
      </p:sp>
      <p:sp>
        <p:nvSpPr>
          <p:cNvPr id="618519" name="Text Box 23"/>
          <p:cNvSpPr txBox="1">
            <a:spLocks noChangeArrowheads="1"/>
          </p:cNvSpPr>
          <p:nvPr/>
        </p:nvSpPr>
        <p:spPr bwMode="auto">
          <a:xfrm>
            <a:off x="9903422" y="10396979"/>
            <a:ext cx="34000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18446" name="AutoShape 90"/>
          <p:cNvSpPr>
            <a:spLocks noChangeArrowheads="1"/>
          </p:cNvSpPr>
          <p:nvPr/>
        </p:nvSpPr>
        <p:spPr bwMode="auto">
          <a:xfrm>
            <a:off x="82528" y="8236567"/>
            <a:ext cx="13954820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8448" name="Line 95"/>
          <p:cNvSpPr>
            <a:spLocks noChangeShapeType="1"/>
          </p:cNvSpPr>
          <p:nvPr/>
        </p:nvSpPr>
        <p:spPr bwMode="auto">
          <a:xfrm>
            <a:off x="2126986" y="6458729"/>
            <a:ext cx="69736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49" name="Line 96"/>
          <p:cNvSpPr>
            <a:spLocks noChangeShapeType="1"/>
          </p:cNvSpPr>
          <p:nvPr/>
        </p:nvSpPr>
        <p:spPr bwMode="auto">
          <a:xfrm flipV="1">
            <a:off x="2126986" y="2121029"/>
            <a:ext cx="0" cy="5232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50" name="Freeform 98"/>
          <p:cNvSpPr>
            <a:spLocks/>
          </p:cNvSpPr>
          <p:nvPr/>
        </p:nvSpPr>
        <p:spPr bwMode="auto">
          <a:xfrm>
            <a:off x="2126987" y="3651320"/>
            <a:ext cx="6636041" cy="3468474"/>
          </a:xfrm>
          <a:custGeom>
            <a:avLst/>
            <a:gdLst>
              <a:gd name="T0" fmla="*/ 0 w 1769"/>
              <a:gd name="T1" fmla="*/ 0 h 1233"/>
              <a:gd name="T2" fmla="*/ 2147483647 w 1769"/>
              <a:gd name="T3" fmla="*/ 2147483647 h 1233"/>
              <a:gd name="T4" fmla="*/ 2147483647 w 1769"/>
              <a:gd name="T5" fmla="*/ 2147483647 h 1233"/>
              <a:gd name="T6" fmla="*/ 0 60000 65536"/>
              <a:gd name="T7" fmla="*/ 0 60000 65536"/>
              <a:gd name="T8" fmla="*/ 0 60000 65536"/>
              <a:gd name="T9" fmla="*/ 0 w 1769"/>
              <a:gd name="T10" fmla="*/ 0 h 1233"/>
              <a:gd name="T11" fmla="*/ 1769 w 1769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1233">
                <a:moveTo>
                  <a:pt x="0" y="0"/>
                </a:moveTo>
                <a:cubicBezTo>
                  <a:pt x="283" y="608"/>
                  <a:pt x="567" y="1217"/>
                  <a:pt x="862" y="1225"/>
                </a:cubicBezTo>
                <a:cubicBezTo>
                  <a:pt x="1157" y="1233"/>
                  <a:pt x="1463" y="639"/>
                  <a:pt x="1769" y="46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51" name="Text Box 100"/>
          <p:cNvSpPr txBox="1">
            <a:spLocks noChangeArrowheads="1"/>
          </p:cNvSpPr>
          <p:nvPr/>
        </p:nvSpPr>
        <p:spPr bwMode="auto">
          <a:xfrm>
            <a:off x="3950117" y="1775026"/>
            <a:ext cx="142673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I=0</a:t>
            </a:r>
            <a:endParaRPr lang="fr-FR" i="1"/>
          </a:p>
        </p:txBody>
      </p:sp>
      <p:graphicFrame>
        <p:nvGraphicFramePr>
          <p:cNvPr id="18436" name="Object 101"/>
          <p:cNvGraphicFramePr>
            <a:graphicFrameLocks noChangeAspect="1"/>
          </p:cNvGraphicFramePr>
          <p:nvPr/>
        </p:nvGraphicFramePr>
        <p:xfrm>
          <a:off x="82528" y="2121029"/>
          <a:ext cx="1695586" cy="1637187"/>
        </p:xfrm>
        <a:graphic>
          <a:graphicData uri="http://schemas.openxmlformats.org/presentationml/2006/ole">
            <p:oleObj spid="_x0000_s316420" name="Equation" r:id="rId5" imgW="304560" imgH="393480" progId="Equation.3">
              <p:embed/>
            </p:oleObj>
          </a:graphicData>
        </a:graphic>
      </p:graphicFrame>
      <p:sp>
        <p:nvSpPr>
          <p:cNvPr id="618599" name="Line 103"/>
          <p:cNvSpPr>
            <a:spLocks noChangeShapeType="1"/>
          </p:cNvSpPr>
          <p:nvPr/>
        </p:nvSpPr>
        <p:spPr bwMode="auto">
          <a:xfrm>
            <a:off x="7742674" y="3395335"/>
            <a:ext cx="0" cy="395794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53" name="Text Box 104"/>
          <p:cNvSpPr txBox="1">
            <a:spLocks noChangeArrowheads="1"/>
          </p:cNvSpPr>
          <p:nvPr/>
        </p:nvSpPr>
        <p:spPr bwMode="auto">
          <a:xfrm>
            <a:off x="8883068" y="6495300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u</a:t>
            </a:r>
            <a:endParaRPr lang="fr-FR" i="1"/>
          </a:p>
        </p:txBody>
      </p:sp>
      <p:graphicFrame>
        <p:nvGraphicFramePr>
          <p:cNvPr id="618602" name="Object 106"/>
          <p:cNvGraphicFramePr>
            <a:graphicFrameLocks noChangeAspect="1"/>
          </p:cNvGraphicFramePr>
          <p:nvPr/>
        </p:nvGraphicFramePr>
        <p:xfrm>
          <a:off x="7264400" y="7223125"/>
          <a:ext cx="1063625" cy="1101725"/>
        </p:xfrm>
        <a:graphic>
          <a:graphicData uri="http://schemas.openxmlformats.org/presentationml/2006/ole">
            <p:oleObj spid="_x0000_s316421" name="Equation" r:id="rId6" imgW="164880" imgH="228600" progId="Equation.DSMT4">
              <p:embed/>
            </p:oleObj>
          </a:graphicData>
        </a:graphic>
      </p:graphicFrame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0057226" y="1738456"/>
            <a:ext cx="9393244" cy="6551561"/>
            <a:chOff x="2681" y="618"/>
            <a:chExt cx="2504" cy="2329"/>
          </a:xfrm>
        </p:grpSpPr>
        <p:sp>
          <p:nvSpPr>
            <p:cNvPr id="18467" name="Line 107"/>
            <p:cNvSpPr>
              <a:spLocks noChangeShapeType="1"/>
            </p:cNvSpPr>
            <p:nvPr/>
          </p:nvSpPr>
          <p:spPr bwMode="auto">
            <a:xfrm>
              <a:off x="3226" y="2283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108"/>
            <p:cNvSpPr>
              <a:spLocks noChangeShapeType="1"/>
            </p:cNvSpPr>
            <p:nvPr/>
          </p:nvSpPr>
          <p:spPr bwMode="auto">
            <a:xfrm flipV="1">
              <a:off x="3226" y="741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Freeform 109"/>
            <p:cNvSpPr>
              <a:spLocks/>
            </p:cNvSpPr>
            <p:nvPr/>
          </p:nvSpPr>
          <p:spPr bwMode="auto">
            <a:xfrm>
              <a:off x="3226" y="981"/>
              <a:ext cx="1769" cy="1233"/>
            </a:xfrm>
            <a:custGeom>
              <a:avLst/>
              <a:gdLst>
                <a:gd name="T0" fmla="*/ 0 w 1769"/>
                <a:gd name="T1" fmla="*/ 0 h 1233"/>
                <a:gd name="T2" fmla="*/ 862 w 1769"/>
                <a:gd name="T3" fmla="*/ 1225 h 1233"/>
                <a:gd name="T4" fmla="*/ 1769 w 1769"/>
                <a:gd name="T5" fmla="*/ 46 h 1233"/>
                <a:gd name="T6" fmla="*/ 0 60000 65536"/>
                <a:gd name="T7" fmla="*/ 0 60000 65536"/>
                <a:gd name="T8" fmla="*/ 0 60000 65536"/>
                <a:gd name="T9" fmla="*/ 0 w 1769"/>
                <a:gd name="T10" fmla="*/ 0 h 1233"/>
                <a:gd name="T11" fmla="*/ 1769 w 1769"/>
                <a:gd name="T12" fmla="*/ 1233 h 1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9" h="1233">
                  <a:moveTo>
                    <a:pt x="0" y="0"/>
                  </a:moveTo>
                  <a:cubicBezTo>
                    <a:pt x="283" y="608"/>
                    <a:pt x="567" y="1217"/>
                    <a:pt x="862" y="1225"/>
                  </a:cubicBezTo>
                  <a:cubicBezTo>
                    <a:pt x="1157" y="1233"/>
                    <a:pt x="1463" y="639"/>
                    <a:pt x="1769" y="46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Text Box 111"/>
            <p:cNvSpPr txBox="1">
              <a:spLocks noChangeArrowheads="1"/>
            </p:cNvSpPr>
            <p:nvPr/>
          </p:nvSpPr>
          <p:spPr bwMode="auto">
            <a:xfrm>
              <a:off x="3712" y="618"/>
              <a:ext cx="32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I&gt;0</a:t>
              </a:r>
              <a:endParaRPr lang="fr-FR" i="1"/>
            </a:p>
          </p:txBody>
        </p:sp>
        <p:graphicFrame>
          <p:nvGraphicFramePr>
            <p:cNvPr id="18439" name="Object 112"/>
            <p:cNvGraphicFramePr>
              <a:graphicFrameLocks noChangeAspect="1"/>
            </p:cNvGraphicFramePr>
            <p:nvPr/>
          </p:nvGraphicFramePr>
          <p:xfrm>
            <a:off x="2681" y="741"/>
            <a:ext cx="452" cy="582"/>
          </p:xfrm>
          <a:graphic>
            <a:graphicData uri="http://schemas.openxmlformats.org/presentationml/2006/ole">
              <p:oleObj spid="_x0000_s316423" name="Equation" r:id="rId7" imgW="304560" imgH="393480" progId="Equation.3">
                <p:embed/>
              </p:oleObj>
            </a:graphicData>
          </a:graphic>
        </p:graphicFrame>
        <p:sp>
          <p:nvSpPr>
            <p:cNvPr id="18471" name="Line 113"/>
            <p:cNvSpPr>
              <a:spLocks noChangeShapeType="1"/>
            </p:cNvSpPr>
            <p:nvPr/>
          </p:nvSpPr>
          <p:spPr bwMode="auto">
            <a:xfrm>
              <a:off x="4723" y="1194"/>
              <a:ext cx="0" cy="1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Text Box 114"/>
            <p:cNvSpPr txBox="1">
              <a:spLocks noChangeArrowheads="1"/>
            </p:cNvSpPr>
            <p:nvPr/>
          </p:nvSpPr>
          <p:spPr bwMode="auto">
            <a:xfrm>
              <a:off x="5027" y="2296"/>
              <a:ext cx="15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1"/>
                <a:t>u</a:t>
              </a:r>
              <a:endParaRPr lang="fr-FR" i="1"/>
            </a:p>
          </p:txBody>
        </p:sp>
        <p:graphicFrame>
          <p:nvGraphicFramePr>
            <p:cNvPr id="18440" name="Object 115"/>
            <p:cNvGraphicFramePr>
              <a:graphicFrameLocks noChangeAspect="1"/>
            </p:cNvGraphicFramePr>
            <p:nvPr/>
          </p:nvGraphicFramePr>
          <p:xfrm>
            <a:off x="4595" y="2555"/>
            <a:ext cx="284" cy="392"/>
          </p:xfrm>
          <a:graphic>
            <a:graphicData uri="http://schemas.openxmlformats.org/presentationml/2006/ole">
              <p:oleObj spid="_x0000_s316424" name="Equation" r:id="rId8" imgW="164880" imgH="228600" progId="Equation.DSMT4">
                <p:embed/>
              </p:oleObj>
            </a:graphicData>
          </a:graphic>
        </p:graphicFrame>
      </p:grpSp>
      <p:sp>
        <p:nvSpPr>
          <p:cNvPr id="18455" name="Text Box 117"/>
          <p:cNvSpPr txBox="1">
            <a:spLocks noChangeArrowheads="1"/>
          </p:cNvSpPr>
          <p:nvPr/>
        </p:nvSpPr>
        <p:spPr bwMode="auto">
          <a:xfrm>
            <a:off x="15519111" y="8371594"/>
            <a:ext cx="386009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>
                <a:solidFill>
                  <a:schemeClr val="accent2"/>
                </a:solidFill>
              </a:rPr>
              <a:t>Quadratic</a:t>
            </a:r>
            <a:r>
              <a:rPr lang="fr-CH" sz="4200" dirty="0">
                <a:solidFill>
                  <a:schemeClr val="accent2"/>
                </a:solidFill>
              </a:rPr>
              <a:t> I&amp;F:</a:t>
            </a:r>
            <a:endParaRPr lang="fr-FR" sz="4200" dirty="0">
              <a:solidFill>
                <a:schemeClr val="accent2"/>
              </a:solidFill>
            </a:endParaRPr>
          </a:p>
        </p:txBody>
      </p:sp>
      <p:graphicFrame>
        <p:nvGraphicFramePr>
          <p:cNvPr id="618614" name="Object 118"/>
          <p:cNvGraphicFramePr>
            <a:graphicFrameLocks noChangeAspect="1"/>
          </p:cNvGraphicFramePr>
          <p:nvPr/>
        </p:nvGraphicFramePr>
        <p:xfrm>
          <a:off x="14292438" y="9072041"/>
          <a:ext cx="7059938" cy="939554"/>
        </p:xfrm>
        <a:graphic>
          <a:graphicData uri="http://schemas.openxmlformats.org/presentationml/2006/ole">
            <p:oleObj spid="_x0000_s316422" name="Equation" r:id="rId9" imgW="1206360" imgH="215640" progId="Equation.3">
              <p:embed/>
            </p:oleObj>
          </a:graphicData>
        </a:graphic>
      </p:graphicFrame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2295794" y="6458729"/>
            <a:ext cx="5443131" cy="0"/>
            <a:chOff x="612" y="2296"/>
            <a:chExt cx="1451" cy="0"/>
          </a:xfrm>
        </p:grpSpPr>
        <p:sp>
          <p:nvSpPr>
            <p:cNvPr id="18462" name="Line 119"/>
            <p:cNvSpPr>
              <a:spLocks noChangeShapeType="1"/>
            </p:cNvSpPr>
            <p:nvPr/>
          </p:nvSpPr>
          <p:spPr bwMode="auto">
            <a:xfrm>
              <a:off x="612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120"/>
            <p:cNvSpPr>
              <a:spLocks noChangeShapeType="1"/>
            </p:cNvSpPr>
            <p:nvPr/>
          </p:nvSpPr>
          <p:spPr bwMode="auto">
            <a:xfrm>
              <a:off x="1882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121"/>
            <p:cNvSpPr>
              <a:spLocks noChangeShapeType="1"/>
            </p:cNvSpPr>
            <p:nvPr/>
          </p:nvSpPr>
          <p:spPr bwMode="auto">
            <a:xfrm>
              <a:off x="839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122"/>
            <p:cNvSpPr>
              <a:spLocks noChangeShapeType="1"/>
            </p:cNvSpPr>
            <p:nvPr/>
          </p:nvSpPr>
          <p:spPr bwMode="auto">
            <a:xfrm flipH="1">
              <a:off x="1202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123"/>
            <p:cNvSpPr>
              <a:spLocks noChangeShapeType="1"/>
            </p:cNvSpPr>
            <p:nvPr/>
          </p:nvSpPr>
          <p:spPr bwMode="auto">
            <a:xfrm flipH="1">
              <a:off x="1520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12675631" y="6458729"/>
            <a:ext cx="4764145" cy="0"/>
            <a:chOff x="3379" y="2296"/>
            <a:chExt cx="1270" cy="0"/>
          </a:xfrm>
        </p:grpSpPr>
        <p:sp>
          <p:nvSpPr>
            <p:cNvPr id="18458" name="Line 125"/>
            <p:cNvSpPr>
              <a:spLocks noChangeShapeType="1"/>
            </p:cNvSpPr>
            <p:nvPr/>
          </p:nvSpPr>
          <p:spPr bwMode="auto">
            <a:xfrm>
              <a:off x="3379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126"/>
            <p:cNvSpPr>
              <a:spLocks noChangeShapeType="1"/>
            </p:cNvSpPr>
            <p:nvPr/>
          </p:nvSpPr>
          <p:spPr bwMode="auto">
            <a:xfrm>
              <a:off x="4468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127"/>
            <p:cNvSpPr>
              <a:spLocks noChangeShapeType="1"/>
            </p:cNvSpPr>
            <p:nvPr/>
          </p:nvSpPr>
          <p:spPr bwMode="auto">
            <a:xfrm>
              <a:off x="3696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128"/>
            <p:cNvSpPr>
              <a:spLocks noChangeShapeType="1"/>
            </p:cNvSpPr>
            <p:nvPr/>
          </p:nvSpPr>
          <p:spPr bwMode="auto">
            <a:xfrm>
              <a:off x="4196" y="2296"/>
              <a:ext cx="1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" name="Object 29"/>
          <p:cNvGraphicFramePr>
            <a:graphicFrameLocks noChangeAspect="1"/>
          </p:cNvGraphicFramePr>
          <p:nvPr/>
        </p:nvGraphicFramePr>
        <p:xfrm>
          <a:off x="3337831" y="10160685"/>
          <a:ext cx="1119188" cy="1428750"/>
        </p:xfrm>
        <a:graphic>
          <a:graphicData uri="http://schemas.openxmlformats.org/presentationml/2006/ole">
            <p:oleObj spid="_x0000_s316425" name="Equation" r:id="rId10" imgW="164880" imgH="228600" progId="Equation.DSMT4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125234" y="1036644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i</a:t>
            </a:r>
            <a:r>
              <a:rPr lang="en-US" sz="5400" i="1" dirty="0" smtClean="0"/>
              <a:t>f u(t) =      then</a:t>
            </a:r>
            <a:endParaRPr lang="en-US" sz="5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17" grpId="0" autoUpdateAnimBg="0"/>
      <p:bldP spid="618518" grpId="0" autoUpdateAnimBg="0"/>
      <p:bldP spid="618519" grpId="0" autoUpdateAnimBg="0"/>
      <p:bldP spid="6185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9467" name="Text Box 3"/>
          <p:cNvSpPr txBox="1">
            <a:spLocks noChangeArrowheads="1"/>
          </p:cNvSpPr>
          <p:nvPr/>
        </p:nvSpPr>
        <p:spPr bwMode="auto">
          <a:xfrm>
            <a:off x="4141432" y="135026"/>
            <a:ext cx="1368169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Nonlinear Integrate-and-fire Model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907815" y="8267513"/>
          <a:ext cx="8755524" cy="1893172"/>
        </p:xfrm>
        <a:graphic>
          <a:graphicData uri="http://schemas.openxmlformats.org/presentationml/2006/ole">
            <p:oleObj spid="_x0000_s317442" name="Equation" r:id="rId4" imgW="1358640" imgH="393480" progId="Equation.3">
              <p:embed/>
            </p:oleObj>
          </a:graphicData>
        </a:graphic>
      </p:graphicFrame>
      <p:sp>
        <p:nvSpPr>
          <p:cNvPr id="19468" name="Text Box 6"/>
          <p:cNvSpPr txBox="1">
            <a:spLocks noChangeArrowheads="1"/>
          </p:cNvSpPr>
          <p:nvPr/>
        </p:nvSpPr>
        <p:spPr bwMode="auto">
          <a:xfrm>
            <a:off x="6482240" y="10396979"/>
            <a:ext cx="37029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Fire+reset</a:t>
            </a:r>
          </a:p>
        </p:txBody>
      </p:sp>
      <p:sp>
        <p:nvSpPr>
          <p:cNvPr id="19469" name="AutoShape 9"/>
          <p:cNvSpPr>
            <a:spLocks noChangeArrowheads="1"/>
          </p:cNvSpPr>
          <p:nvPr/>
        </p:nvSpPr>
        <p:spPr bwMode="auto">
          <a:xfrm>
            <a:off x="82530" y="8236567"/>
            <a:ext cx="10379836" cy="33756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9471" name="Line 11"/>
          <p:cNvSpPr>
            <a:spLocks noChangeShapeType="1"/>
          </p:cNvSpPr>
          <p:nvPr/>
        </p:nvSpPr>
        <p:spPr bwMode="auto">
          <a:xfrm>
            <a:off x="2126986" y="6458729"/>
            <a:ext cx="69736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2" name="Line 12"/>
          <p:cNvSpPr>
            <a:spLocks noChangeShapeType="1"/>
          </p:cNvSpPr>
          <p:nvPr/>
        </p:nvSpPr>
        <p:spPr bwMode="auto">
          <a:xfrm flipV="1">
            <a:off x="2126986" y="2121029"/>
            <a:ext cx="0" cy="5232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2126987" y="3651320"/>
            <a:ext cx="6636041" cy="3468474"/>
          </a:xfrm>
          <a:custGeom>
            <a:avLst/>
            <a:gdLst>
              <a:gd name="T0" fmla="*/ 0 w 1769"/>
              <a:gd name="T1" fmla="*/ 0 h 1233"/>
              <a:gd name="T2" fmla="*/ 2147483647 w 1769"/>
              <a:gd name="T3" fmla="*/ 2147483647 h 1233"/>
              <a:gd name="T4" fmla="*/ 2147483647 w 1769"/>
              <a:gd name="T5" fmla="*/ 2147483647 h 1233"/>
              <a:gd name="T6" fmla="*/ 0 60000 65536"/>
              <a:gd name="T7" fmla="*/ 0 60000 65536"/>
              <a:gd name="T8" fmla="*/ 0 60000 65536"/>
              <a:gd name="T9" fmla="*/ 0 w 1769"/>
              <a:gd name="T10" fmla="*/ 0 h 1233"/>
              <a:gd name="T11" fmla="*/ 1769 w 1769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1233">
                <a:moveTo>
                  <a:pt x="0" y="0"/>
                </a:moveTo>
                <a:cubicBezTo>
                  <a:pt x="283" y="608"/>
                  <a:pt x="567" y="1217"/>
                  <a:pt x="862" y="1225"/>
                </a:cubicBezTo>
                <a:cubicBezTo>
                  <a:pt x="1157" y="1233"/>
                  <a:pt x="1463" y="639"/>
                  <a:pt x="1769" y="46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32526" name="Freeform 14"/>
          <p:cNvSpPr>
            <a:spLocks/>
          </p:cNvSpPr>
          <p:nvPr/>
        </p:nvSpPr>
        <p:spPr bwMode="auto">
          <a:xfrm>
            <a:off x="2126987" y="3524735"/>
            <a:ext cx="5274322" cy="3614750"/>
          </a:xfrm>
          <a:custGeom>
            <a:avLst/>
            <a:gdLst>
              <a:gd name="T0" fmla="*/ 0 w 1406"/>
              <a:gd name="T1" fmla="*/ 2147483647 h 1285"/>
              <a:gd name="T2" fmla="*/ 2147483647 w 1406"/>
              <a:gd name="T3" fmla="*/ 2147483647 h 1285"/>
              <a:gd name="T4" fmla="*/ 2147483647 w 1406"/>
              <a:gd name="T5" fmla="*/ 2147483647 h 1285"/>
              <a:gd name="T6" fmla="*/ 2147483647 w 1406"/>
              <a:gd name="T7" fmla="*/ 2147483647 h 1285"/>
              <a:gd name="T8" fmla="*/ 2147483647 w 1406"/>
              <a:gd name="T9" fmla="*/ 0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1285"/>
              <a:gd name="T17" fmla="*/ 1406 w 1406"/>
              <a:gd name="T18" fmla="*/ 1285 h 12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1285">
                <a:moveTo>
                  <a:pt x="0" y="726"/>
                </a:moveTo>
                <a:cubicBezTo>
                  <a:pt x="83" y="794"/>
                  <a:pt x="166" y="862"/>
                  <a:pt x="317" y="953"/>
                </a:cubicBezTo>
                <a:cubicBezTo>
                  <a:pt x="468" y="1044"/>
                  <a:pt x="756" y="1285"/>
                  <a:pt x="907" y="1270"/>
                </a:cubicBezTo>
                <a:cubicBezTo>
                  <a:pt x="1058" y="1255"/>
                  <a:pt x="1141" y="1074"/>
                  <a:pt x="1224" y="862"/>
                </a:cubicBezTo>
                <a:cubicBezTo>
                  <a:pt x="1307" y="650"/>
                  <a:pt x="1356" y="325"/>
                  <a:pt x="1406" y="0"/>
                </a:cubicBezTo>
              </a:path>
            </a:pathLst>
          </a:custGeom>
          <a:noFill/>
          <a:ln w="38100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5" name="Text Box 15"/>
          <p:cNvSpPr txBox="1">
            <a:spLocks noChangeArrowheads="1"/>
          </p:cNvSpPr>
          <p:nvPr/>
        </p:nvSpPr>
        <p:spPr bwMode="auto">
          <a:xfrm>
            <a:off x="3950117" y="1775026"/>
            <a:ext cx="142673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I=0</a:t>
            </a:r>
            <a:endParaRPr lang="fr-FR" i="1"/>
          </a:p>
        </p:txBody>
      </p:sp>
      <p:graphicFrame>
        <p:nvGraphicFramePr>
          <p:cNvPr id="19460" name="Object 16"/>
          <p:cNvGraphicFramePr>
            <a:graphicFrameLocks noChangeAspect="1"/>
          </p:cNvGraphicFramePr>
          <p:nvPr/>
        </p:nvGraphicFramePr>
        <p:xfrm>
          <a:off x="82528" y="2121029"/>
          <a:ext cx="1695586" cy="1637187"/>
        </p:xfrm>
        <a:graphic>
          <a:graphicData uri="http://schemas.openxmlformats.org/presentationml/2006/ole">
            <p:oleObj spid="_x0000_s317443" name="Equation" r:id="rId5" imgW="304560" imgH="393480" progId="Equation.3">
              <p:embed/>
            </p:oleObj>
          </a:graphicData>
        </a:graphic>
      </p:graphicFrame>
      <p:sp>
        <p:nvSpPr>
          <p:cNvPr id="19476" name="Line 17"/>
          <p:cNvSpPr>
            <a:spLocks noChangeShapeType="1"/>
          </p:cNvSpPr>
          <p:nvPr/>
        </p:nvSpPr>
        <p:spPr bwMode="auto">
          <a:xfrm>
            <a:off x="7742674" y="3395335"/>
            <a:ext cx="0" cy="395794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77" name="Text Box 18"/>
          <p:cNvSpPr txBox="1">
            <a:spLocks noChangeArrowheads="1"/>
          </p:cNvSpPr>
          <p:nvPr/>
        </p:nvSpPr>
        <p:spPr bwMode="auto">
          <a:xfrm>
            <a:off x="8883068" y="6495300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u</a:t>
            </a:r>
            <a:endParaRPr lang="fr-FR" i="1"/>
          </a:p>
        </p:txBody>
      </p:sp>
      <p:graphicFrame>
        <p:nvGraphicFramePr>
          <p:cNvPr id="19461" name="Object 19"/>
          <p:cNvGraphicFramePr>
            <a:graphicFrameLocks noChangeAspect="1"/>
          </p:cNvGraphicFramePr>
          <p:nvPr/>
        </p:nvGraphicFramePr>
        <p:xfrm>
          <a:off x="7264400" y="7223125"/>
          <a:ext cx="1063625" cy="1101725"/>
        </p:xfrm>
        <a:graphic>
          <a:graphicData uri="http://schemas.openxmlformats.org/presentationml/2006/ole">
            <p:oleObj spid="_x0000_s317444" name="Equation" r:id="rId6" imgW="164880" imgH="228600" progId="Equation.DSMT4">
              <p:embed/>
            </p:oleObj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057226" y="1738456"/>
            <a:ext cx="9393244" cy="6551561"/>
            <a:chOff x="2681" y="618"/>
            <a:chExt cx="2504" cy="2329"/>
          </a:xfrm>
        </p:grpSpPr>
        <p:sp>
          <p:nvSpPr>
            <p:cNvPr id="19481" name="Freeform 20"/>
            <p:cNvSpPr>
              <a:spLocks/>
            </p:cNvSpPr>
            <p:nvPr/>
          </p:nvSpPr>
          <p:spPr bwMode="auto">
            <a:xfrm>
              <a:off x="3226" y="935"/>
              <a:ext cx="1406" cy="1285"/>
            </a:xfrm>
            <a:custGeom>
              <a:avLst/>
              <a:gdLst>
                <a:gd name="T0" fmla="*/ 0 w 1406"/>
                <a:gd name="T1" fmla="*/ 726 h 1285"/>
                <a:gd name="T2" fmla="*/ 317 w 1406"/>
                <a:gd name="T3" fmla="*/ 953 h 1285"/>
                <a:gd name="T4" fmla="*/ 907 w 1406"/>
                <a:gd name="T5" fmla="*/ 1270 h 1285"/>
                <a:gd name="T6" fmla="*/ 1224 w 1406"/>
                <a:gd name="T7" fmla="*/ 862 h 1285"/>
                <a:gd name="T8" fmla="*/ 1406 w 1406"/>
                <a:gd name="T9" fmla="*/ 0 h 1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6"/>
                <a:gd name="T16" fmla="*/ 0 h 1285"/>
                <a:gd name="T17" fmla="*/ 1406 w 1406"/>
                <a:gd name="T18" fmla="*/ 1285 h 1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6" h="1285">
                  <a:moveTo>
                    <a:pt x="0" y="726"/>
                  </a:moveTo>
                  <a:cubicBezTo>
                    <a:pt x="83" y="794"/>
                    <a:pt x="166" y="862"/>
                    <a:pt x="317" y="953"/>
                  </a:cubicBezTo>
                  <a:cubicBezTo>
                    <a:pt x="468" y="1044"/>
                    <a:pt x="756" y="1285"/>
                    <a:pt x="907" y="1270"/>
                  </a:cubicBezTo>
                  <a:cubicBezTo>
                    <a:pt x="1058" y="1255"/>
                    <a:pt x="1141" y="1074"/>
                    <a:pt x="1224" y="862"/>
                  </a:cubicBezTo>
                  <a:cubicBezTo>
                    <a:pt x="1307" y="650"/>
                    <a:pt x="1356" y="325"/>
                    <a:pt x="1406" y="0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681" y="618"/>
              <a:ext cx="2504" cy="2329"/>
              <a:chOff x="2681" y="618"/>
              <a:chExt cx="2504" cy="2329"/>
            </a:xfrm>
          </p:grpSpPr>
          <p:sp>
            <p:nvSpPr>
              <p:cNvPr id="19483" name="Line 22"/>
              <p:cNvSpPr>
                <a:spLocks noChangeShapeType="1"/>
              </p:cNvSpPr>
              <p:nvPr/>
            </p:nvSpPr>
            <p:spPr bwMode="auto">
              <a:xfrm>
                <a:off x="3226" y="2283"/>
                <a:ext cx="18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Line 23"/>
              <p:cNvSpPr>
                <a:spLocks noChangeShapeType="1"/>
              </p:cNvSpPr>
              <p:nvPr/>
            </p:nvSpPr>
            <p:spPr bwMode="auto">
              <a:xfrm flipV="1">
                <a:off x="3226" y="741"/>
                <a:ext cx="0" cy="1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Freeform 24"/>
              <p:cNvSpPr>
                <a:spLocks/>
              </p:cNvSpPr>
              <p:nvPr/>
            </p:nvSpPr>
            <p:spPr bwMode="auto">
              <a:xfrm>
                <a:off x="3226" y="981"/>
                <a:ext cx="1769" cy="1233"/>
              </a:xfrm>
              <a:custGeom>
                <a:avLst/>
                <a:gdLst>
                  <a:gd name="T0" fmla="*/ 0 w 1769"/>
                  <a:gd name="T1" fmla="*/ 0 h 1233"/>
                  <a:gd name="T2" fmla="*/ 862 w 1769"/>
                  <a:gd name="T3" fmla="*/ 1225 h 1233"/>
                  <a:gd name="T4" fmla="*/ 1769 w 1769"/>
                  <a:gd name="T5" fmla="*/ 46 h 1233"/>
                  <a:gd name="T6" fmla="*/ 0 60000 65536"/>
                  <a:gd name="T7" fmla="*/ 0 60000 65536"/>
                  <a:gd name="T8" fmla="*/ 0 60000 65536"/>
                  <a:gd name="T9" fmla="*/ 0 w 1769"/>
                  <a:gd name="T10" fmla="*/ 0 h 1233"/>
                  <a:gd name="T11" fmla="*/ 1769 w 1769"/>
                  <a:gd name="T12" fmla="*/ 1233 h 1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9" h="1233">
                    <a:moveTo>
                      <a:pt x="0" y="0"/>
                    </a:moveTo>
                    <a:cubicBezTo>
                      <a:pt x="283" y="608"/>
                      <a:pt x="567" y="1217"/>
                      <a:pt x="862" y="1225"/>
                    </a:cubicBezTo>
                    <a:cubicBezTo>
                      <a:pt x="1157" y="1233"/>
                      <a:pt x="1463" y="639"/>
                      <a:pt x="1769" y="4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6" name="Text Box 25"/>
              <p:cNvSpPr txBox="1">
                <a:spLocks noChangeArrowheads="1"/>
              </p:cNvSpPr>
              <p:nvPr/>
            </p:nvSpPr>
            <p:spPr bwMode="auto">
              <a:xfrm>
                <a:off x="3712" y="618"/>
                <a:ext cx="326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i="1"/>
                  <a:t>I&gt;0</a:t>
                </a:r>
                <a:endParaRPr lang="fr-FR" i="1"/>
              </a:p>
            </p:txBody>
          </p:sp>
          <p:graphicFrame>
            <p:nvGraphicFramePr>
              <p:cNvPr id="19464" name="Object 26"/>
              <p:cNvGraphicFramePr>
                <a:graphicFrameLocks noChangeAspect="1"/>
              </p:cNvGraphicFramePr>
              <p:nvPr/>
            </p:nvGraphicFramePr>
            <p:xfrm>
              <a:off x="2681" y="741"/>
              <a:ext cx="452" cy="582"/>
            </p:xfrm>
            <a:graphic>
              <a:graphicData uri="http://schemas.openxmlformats.org/presentationml/2006/ole">
                <p:oleObj spid="_x0000_s317447" name="Equation" r:id="rId7" imgW="304560" imgH="393480" progId="Equation.3">
                  <p:embed/>
                </p:oleObj>
              </a:graphicData>
            </a:graphic>
          </p:graphicFrame>
          <p:sp>
            <p:nvSpPr>
              <p:cNvPr id="19487" name="Line 27"/>
              <p:cNvSpPr>
                <a:spLocks noChangeShapeType="1"/>
              </p:cNvSpPr>
              <p:nvPr/>
            </p:nvSpPr>
            <p:spPr bwMode="auto">
              <a:xfrm>
                <a:off x="4723" y="1194"/>
                <a:ext cx="0" cy="14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Text Box 28"/>
              <p:cNvSpPr txBox="1">
                <a:spLocks noChangeArrowheads="1"/>
              </p:cNvSpPr>
              <p:nvPr/>
            </p:nvSpPr>
            <p:spPr bwMode="auto">
              <a:xfrm>
                <a:off x="5027" y="2296"/>
                <a:ext cx="158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i="1"/>
                  <a:t>u</a:t>
                </a:r>
                <a:endParaRPr lang="fr-FR" i="1"/>
              </a:p>
            </p:txBody>
          </p:sp>
          <p:graphicFrame>
            <p:nvGraphicFramePr>
              <p:cNvPr id="19465" name="Object 29"/>
              <p:cNvGraphicFramePr>
                <a:graphicFrameLocks noChangeAspect="1"/>
              </p:cNvGraphicFramePr>
              <p:nvPr/>
            </p:nvGraphicFramePr>
            <p:xfrm>
              <a:off x="4595" y="2555"/>
              <a:ext cx="284" cy="392"/>
            </p:xfrm>
            <a:graphic>
              <a:graphicData uri="http://schemas.openxmlformats.org/presentationml/2006/ole">
                <p:oleObj spid="_x0000_s317448" name="Equation" r:id="rId8" imgW="164880" imgH="228600" progId="Equation.DSMT4">
                  <p:embed/>
                </p:oleObj>
              </a:graphicData>
            </a:graphic>
          </p:graphicFrame>
        </p:grpSp>
      </p:grpSp>
      <p:sp>
        <p:nvSpPr>
          <p:cNvPr id="19479" name="Text Box 30"/>
          <p:cNvSpPr txBox="1">
            <a:spLocks noChangeArrowheads="1"/>
          </p:cNvSpPr>
          <p:nvPr/>
        </p:nvSpPr>
        <p:spPr bwMode="auto">
          <a:xfrm>
            <a:off x="15519111" y="8371594"/>
            <a:ext cx="3860092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>
                <a:solidFill>
                  <a:schemeClr val="accent2"/>
                </a:solidFill>
              </a:rPr>
              <a:t>Quadratic</a:t>
            </a:r>
            <a:r>
              <a:rPr lang="fr-CH" sz="4200" dirty="0">
                <a:solidFill>
                  <a:schemeClr val="accent2"/>
                </a:solidFill>
              </a:rPr>
              <a:t> I&amp;F:</a:t>
            </a:r>
            <a:endParaRPr lang="fr-FR" sz="4200" dirty="0">
              <a:solidFill>
                <a:schemeClr val="accent2"/>
              </a:solidFill>
            </a:endParaRPr>
          </a:p>
        </p:txBody>
      </p:sp>
      <p:graphicFrame>
        <p:nvGraphicFramePr>
          <p:cNvPr id="832544" name="Object 32"/>
          <p:cNvGraphicFramePr>
            <a:graphicFrameLocks noChangeAspect="1"/>
          </p:cNvGraphicFramePr>
          <p:nvPr/>
        </p:nvGraphicFramePr>
        <p:xfrm>
          <a:off x="11280147" y="10748609"/>
          <a:ext cx="10334818" cy="829845"/>
        </p:xfrm>
        <a:graphic>
          <a:graphicData uri="http://schemas.openxmlformats.org/presentationml/2006/ole">
            <p:oleObj spid="_x0000_s317445" name="Equation" r:id="rId9" imgW="1765080" imgH="190440" progId="Equation.3">
              <p:embed/>
            </p:oleObj>
          </a:graphicData>
        </a:graphic>
      </p:graphicFrame>
      <p:sp>
        <p:nvSpPr>
          <p:cNvPr id="832546" name="Text Box 34"/>
          <p:cNvSpPr txBox="1">
            <a:spLocks noChangeArrowheads="1"/>
          </p:cNvSpPr>
          <p:nvPr/>
        </p:nvSpPr>
        <p:spPr bwMode="auto">
          <a:xfrm>
            <a:off x="15399070" y="9966586"/>
            <a:ext cx="428168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>
                <a:solidFill>
                  <a:srgbClr val="009900"/>
                </a:solidFill>
              </a:rPr>
              <a:t>exponential</a:t>
            </a:r>
            <a:r>
              <a:rPr lang="fr-CH" sz="4200" dirty="0">
                <a:solidFill>
                  <a:srgbClr val="009900"/>
                </a:solidFill>
              </a:rPr>
              <a:t> I&amp;F:</a:t>
            </a:r>
            <a:endParaRPr lang="fr-FR" sz="4200" dirty="0">
              <a:solidFill>
                <a:srgbClr val="009900"/>
              </a:solidFill>
            </a:endParaRPr>
          </a:p>
        </p:txBody>
      </p:sp>
      <p:graphicFrame>
        <p:nvGraphicFramePr>
          <p:cNvPr id="19463" name="Object 35"/>
          <p:cNvGraphicFramePr>
            <a:graphicFrameLocks noChangeAspect="1"/>
          </p:cNvGraphicFramePr>
          <p:nvPr/>
        </p:nvGraphicFramePr>
        <p:xfrm>
          <a:off x="14292438" y="9072041"/>
          <a:ext cx="7059938" cy="939554"/>
        </p:xfrm>
        <a:graphic>
          <a:graphicData uri="http://schemas.openxmlformats.org/presentationml/2006/ole">
            <p:oleObj spid="_x0000_s317446" name="Equation" r:id="rId10" imgW="1206360" imgH="215640" progId="Equation.3">
              <p:embed/>
            </p:oleObj>
          </a:graphicData>
        </a:graphic>
      </p:graphicFrame>
      <p:graphicFrame>
        <p:nvGraphicFramePr>
          <p:cNvPr id="32" name="Object 29"/>
          <p:cNvGraphicFramePr>
            <a:graphicFrameLocks noChangeAspect="1"/>
          </p:cNvGraphicFramePr>
          <p:nvPr/>
        </p:nvGraphicFramePr>
        <p:xfrm>
          <a:off x="3337831" y="10160685"/>
          <a:ext cx="1119188" cy="1428750"/>
        </p:xfrm>
        <a:graphic>
          <a:graphicData uri="http://schemas.openxmlformats.org/presentationml/2006/ole">
            <p:oleObj spid="_x0000_s317450" name="Equation" r:id="rId11" imgW="164880" imgH="22860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25234" y="10366440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i</a:t>
            </a:r>
            <a:r>
              <a:rPr lang="en-US" sz="5400" i="1" dirty="0" smtClean="0"/>
              <a:t>f u(t) =      then</a:t>
            </a:r>
            <a:endParaRPr lang="en-US" sz="5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26" grpId="0" animBg="1"/>
      <p:bldP spid="8325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Dynamics: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and Week 4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: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Nonlinear Integrate-and-fire</a:t>
            </a:r>
            <a:r>
              <a:rPr lang="en-US" sz="5400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0539663" y="1299413"/>
            <a:ext cx="11067799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Nonlinear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6000" b="1" noProof="0" dirty="0" err="1" smtClean="0">
                <a:latin typeface="Arial Narrow" pitchFamily="34" charset="0"/>
                <a:cs typeface="ＭＳ Ｐゴシック" charset="0"/>
              </a:rPr>
              <a:t>fire</a:t>
            </a:r>
            <a:r>
              <a:rPr lang="fr-CH" sz="6000" b="1" noProof="0" dirty="0" smtClean="0">
                <a:latin typeface="Arial Narrow" pitchFamily="34" charset="0"/>
                <a:cs typeface="ＭＳ Ｐゴシック" charset="0"/>
              </a:rPr>
              <a:t> (NLIF)</a:t>
            </a:r>
            <a:endParaRPr lang="fr-CH" sz="5400" b="1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 </a:t>
            </a:r>
            <a:r>
              <a:rPr kumimoji="0" lang="fr-CH" sz="5400" b="1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Definition</a:t>
            </a:r>
            <a:endParaRPr kumimoji="0" lang="fr-CH" sz="54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quadratic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and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expon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. IF</a:t>
            </a:r>
            <a:endParaRPr kumimoji="0" lang="fr-CH" sz="54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-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Extracting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NLIF model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data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exponential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-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Extracting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NLIF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from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detailed</a:t>
            </a: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two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to one dimension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Nonlinear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Integrate-and-Fire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85359" y="5919537"/>
            <a:ext cx="10422104" cy="16412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525" y="1119486"/>
            <a:ext cx="16981929" cy="6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4787" name="Object 4"/>
          <p:cNvGraphicFramePr>
            <a:graphicFrameLocks noChangeAspect="1"/>
          </p:cNvGraphicFramePr>
          <p:nvPr/>
        </p:nvGraphicFramePr>
        <p:xfrm>
          <a:off x="3801977" y="7528491"/>
          <a:ext cx="5967663" cy="1665317"/>
        </p:xfrm>
        <a:graphic>
          <a:graphicData uri="http://schemas.openxmlformats.org/presentationml/2006/ole">
            <p:oleObj spid="_x0000_s306178" name="Equation" r:id="rId4" imgW="125712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1539" y="9697650"/>
            <a:ext cx="9460984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What is a good choice of </a:t>
            </a:r>
            <a:r>
              <a:rPr lang="en-US" b="1" dirty="0" smtClean="0"/>
              <a:t>f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6085764" y="8804467"/>
            <a:ext cx="136267" cy="893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15809495" y="8036343"/>
          <a:ext cx="4207419" cy="2903053"/>
        </p:xfrm>
        <a:graphic>
          <a:graphicData uri="http://schemas.openxmlformats.org/presentationml/2006/ole">
            <p:oleObj spid="_x0000_s306179" name="Equation" r:id="rId5" imgW="914400" imgH="685800" progId="Equation.DSMT4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V="1">
            <a:off x="19141396" y="7371764"/>
            <a:ext cx="510469" cy="637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74789" name="Object 4"/>
          <p:cNvGraphicFramePr>
            <a:graphicFrameLocks noChangeAspect="1"/>
          </p:cNvGraphicFramePr>
          <p:nvPr/>
        </p:nvGraphicFramePr>
        <p:xfrm>
          <a:off x="12925611" y="6607322"/>
          <a:ext cx="934074" cy="967684"/>
        </p:xfrm>
        <a:graphic>
          <a:graphicData uri="http://schemas.openxmlformats.org/presentationml/2006/ole">
            <p:oleObj spid="_x0000_s306180" name="Equation" r:id="rId6" imgW="164880" imgH="228600" progId="Equation.DSMT4">
              <p:embed/>
            </p:oleObj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Nonlinear Integrate-and-fire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677" y="3465095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FF0000"/>
                </a:solidFill>
              </a:rPr>
              <a:t>See: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week 1,</a:t>
            </a:r>
          </a:p>
          <a:p>
            <a:r>
              <a:rPr lang="en-US" sz="5400" i="1" dirty="0" smtClean="0">
                <a:solidFill>
                  <a:srgbClr val="FF0000"/>
                </a:solidFill>
              </a:rPr>
              <a:t>lecture 1.5</a:t>
            </a:r>
            <a:endParaRPr lang="en-US" sz="5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67822</TotalTime>
  <Words>1491</Words>
  <Application>Microsoft Office PowerPoint</Application>
  <PresentationFormat>Custom</PresentationFormat>
  <Paragraphs>300</Paragraphs>
  <Slides>32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Thème Office</vt:lpstr>
      <vt:lpstr>Equation</vt:lpstr>
      <vt:lpstr>MathType 6.0 Equation</vt:lpstr>
      <vt:lpstr>Neuronal Dynamics: Computational Neuroscience of Single Neurons</vt:lpstr>
      <vt:lpstr>Neuronal Dynamics – Review: Nonlinear Integrate-and Fire</vt:lpstr>
      <vt:lpstr>Neuronal Dynamics – 1.4. Leaky Integrate-and Fire revisited</vt:lpstr>
      <vt:lpstr>Neuronal Dynamics – 1.4. Nonlinear Integrate-and Fire</vt:lpstr>
      <vt:lpstr>Slide 5</vt:lpstr>
      <vt:lpstr>Slide 6</vt:lpstr>
      <vt:lpstr>Slide 7</vt:lpstr>
      <vt:lpstr>Neuronal Dynamics: Computational Neuroscience of Single Neurons</vt:lpstr>
      <vt:lpstr>Slide 9</vt:lpstr>
      <vt:lpstr>Slide 10</vt:lpstr>
      <vt:lpstr>Neuronal Dynamics – 1.5. Inject current – record voltage</vt:lpstr>
      <vt:lpstr>Neuronal Dynamics – Inject current – record voltage</vt:lpstr>
      <vt:lpstr>Slide 13</vt:lpstr>
      <vt:lpstr>Slide 14</vt:lpstr>
      <vt:lpstr>Neuronal Dynamics: Computational Neuroscience of Single Neurons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Neuronal Dynamics: Computational Neuroscience of Single Neurons</vt:lpstr>
      <vt:lpstr>Slide 29</vt:lpstr>
      <vt:lpstr>Neuronal Dynamics – 4.5.How good are integrate-and-fire models?</vt:lpstr>
      <vt:lpstr>Slide 31</vt:lpstr>
      <vt:lpstr>Slide 32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1149</cp:revision>
  <cp:lastPrinted>2013-05-07T08:05:56Z</cp:lastPrinted>
  <dcterms:created xsi:type="dcterms:W3CDTF">2011-05-09T14:50:50Z</dcterms:created>
  <dcterms:modified xsi:type="dcterms:W3CDTF">2014-07-30T14:01:04Z</dcterms:modified>
</cp:coreProperties>
</file>