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52" r:id="rId2"/>
    <p:sldId id="647" r:id="rId3"/>
    <p:sldId id="648" r:id="rId4"/>
    <p:sldId id="583" r:id="rId5"/>
    <p:sldId id="654" r:id="rId6"/>
    <p:sldId id="554" r:id="rId7"/>
    <p:sldId id="555" r:id="rId8"/>
    <p:sldId id="556" r:id="rId9"/>
    <p:sldId id="652" r:id="rId10"/>
    <p:sldId id="653" r:id="rId11"/>
    <p:sldId id="557" r:id="rId12"/>
    <p:sldId id="558" r:id="rId13"/>
    <p:sldId id="6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655" r:id="rId25"/>
    <p:sldId id="656" r:id="rId26"/>
    <p:sldId id="535" r:id="rId27"/>
    <p:sldId id="536" r:id="rId28"/>
    <p:sldId id="537" r:id="rId29"/>
    <p:sldId id="538" r:id="rId30"/>
    <p:sldId id="659" r:id="rId31"/>
    <p:sldId id="539" r:id="rId32"/>
    <p:sldId id="664" r:id="rId33"/>
    <p:sldId id="540" r:id="rId34"/>
    <p:sldId id="541" r:id="rId35"/>
    <p:sldId id="542" r:id="rId36"/>
    <p:sldId id="543" r:id="rId37"/>
    <p:sldId id="544" r:id="rId38"/>
    <p:sldId id="660" r:id="rId39"/>
    <p:sldId id="545" r:id="rId40"/>
    <p:sldId id="661" r:id="rId41"/>
    <p:sldId id="546" r:id="rId42"/>
    <p:sldId id="662" r:id="rId43"/>
    <p:sldId id="657" r:id="rId44"/>
    <p:sldId id="547" r:id="rId45"/>
    <p:sldId id="548" r:id="rId46"/>
    <p:sldId id="663" r:id="rId47"/>
    <p:sldId id="549" r:id="rId48"/>
    <p:sldId id="651" r:id="rId49"/>
    <p:sldId id="550" r:id="rId50"/>
    <p:sldId id="551" r:id="rId51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pos="68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0FE"/>
    <a:srgbClr val="00602B"/>
    <a:srgbClr val="0076FF"/>
    <a:srgbClr val="87D4F7"/>
    <a:srgbClr val="C30000"/>
    <a:srgbClr val="29ABE2"/>
    <a:srgbClr val="0049FF"/>
    <a:srgbClr val="E346FF"/>
    <a:srgbClr val="AE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78229" autoAdjust="0"/>
  </p:normalViewPr>
  <p:slideViewPr>
    <p:cSldViewPr snapToGrid="0" snapToObjects="1">
      <p:cViewPr varScale="1">
        <p:scale>
          <a:sx n="39" d="100"/>
          <a:sy n="39" d="100"/>
        </p:scale>
        <p:origin x="987" y="63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0.wmf"/><Relationship Id="rId5" Type="http://schemas.openxmlformats.org/officeDocument/2006/relationships/image" Target="../media/image30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20.wmf"/><Relationship Id="rId5" Type="http://schemas.openxmlformats.org/officeDocument/2006/relationships/image" Target="../media/image33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34.wmf"/><Relationship Id="rId4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35.wmf"/><Relationship Id="rId4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37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41.wmf"/><Relationship Id="rId4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17.wmf"/><Relationship Id="rId1" Type="http://schemas.openxmlformats.org/officeDocument/2006/relationships/image" Target="../media/image42.wmf"/><Relationship Id="rId4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17.wmf"/><Relationship Id="rId1" Type="http://schemas.openxmlformats.org/officeDocument/2006/relationships/image" Target="../media/image45.wmf"/><Relationship Id="rId5" Type="http://schemas.openxmlformats.org/officeDocument/2006/relationships/image" Target="../media/image19.wmf"/><Relationship Id="rId4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51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7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12/10/2019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12/10/2019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/>
              <a:t>Cliquez pour modifier les styles du texte du masque</a:t>
            </a:r>
          </a:p>
          <a:p>
            <a:pPr lvl="1"/>
            <a:r>
              <a:rPr lang="fr-CH" noProof="0"/>
              <a:t>Deuxième niveau</a:t>
            </a:r>
          </a:p>
          <a:p>
            <a:pPr lvl="2"/>
            <a:r>
              <a:rPr lang="fr-CH" noProof="0"/>
              <a:t>Troisième niveau</a:t>
            </a:r>
          </a:p>
          <a:p>
            <a:pPr lvl="3"/>
            <a:r>
              <a:rPr lang="fr-CH" noProof="0"/>
              <a:t>Quatrième niveau</a:t>
            </a:r>
          </a:p>
          <a:p>
            <a:pPr lvl="4"/>
            <a:r>
              <a:rPr lang="fr-CH" noProof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447C4-20B8-45B2-AFA9-789258A6F509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447C4-20B8-45B2-AFA9-789258A6F509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447C4-20B8-45B2-AFA9-789258A6F509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BA52A-2AB4-4819-83B7-EDDD2F9F69A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刚刚说的都是</a:t>
            </a:r>
            <a:r>
              <a:rPr lang="en-US" altLang="zh-CN" dirty="0"/>
              <a:t>type 2 </a:t>
            </a:r>
            <a:r>
              <a:rPr lang="zh-CN" altLang="en-US" dirty="0"/>
              <a:t>模型，也就是电流在一定情况下，是不会频率的（也就是没有周期活动）</a:t>
            </a:r>
            <a:endParaRPr lang="en-US" altLang="zh-CN" dirty="0"/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77004-5D2A-434F-8F80-91E02B6A931F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77004-5D2A-434F-8F80-91E02B6A931F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 constant stimulus will shift the curve upwards. It might be a slight change in the shape of the nullcline.</a:t>
            </a:r>
          </a:p>
          <a:p>
            <a:r>
              <a:rPr lang="en-US" dirty="0"/>
              <a:t>But, essentially, it's a shift upwards.</a:t>
            </a:r>
          </a:p>
          <a:p>
            <a:endParaRPr lang="en-US" dirty="0"/>
          </a:p>
          <a:p>
            <a:r>
              <a:rPr lang="en-US" dirty="0"/>
              <a:t>And if you shift a nullcline upwards, what we see is that these fixed points, they disappear.</a:t>
            </a:r>
            <a:endParaRPr lang="fr-F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BA52A-2AB4-4819-83B7-EDDD2F9F69A5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fix point</a:t>
            </a:r>
            <a:r>
              <a:rPr lang="zh-CN" altLang="en-US" dirty="0"/>
              <a:t>没有了，所以也就没有吸引子了，就一定会有一个周期活动。因为</a:t>
            </a:r>
            <a:r>
              <a:rPr lang="en-US" altLang="zh-CN" dirty="0"/>
              <a:t>fix point</a:t>
            </a:r>
            <a:r>
              <a:rPr lang="zh-CN" altLang="en-US" dirty="0"/>
              <a:t>上移，但它还在吸引，因此周期活动很慢。</a:t>
            </a:r>
            <a:endParaRPr lang="fr-F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BA52A-2AB4-4819-83B7-EDDD2F9F69A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6C1BA-A324-412B-BFD9-65C47A4A417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2FFEC-1B96-42A8-AB45-2E61900D4891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7091E-FD2F-4DD8-9497-6394752F9393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summarize, biologists have made a distinction between type 1 neurons, those that have a continuous gain function, those that are able to fire at very low frequency on one side, and type 2 neurons, those that have a minimal firing frequency and which a discontinuous gain function.</a:t>
            </a:r>
            <a:endParaRPr lang="fr-FR" altLang="zh-CN" dirty="0"/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err="1"/>
              <a:t>Ich</a:t>
            </a:r>
            <a:r>
              <a:rPr lang="fr-FR" dirty="0"/>
              <a:t> </a:t>
            </a:r>
            <a:r>
              <a:rPr lang="fr-FR" dirty="0" err="1"/>
              <a:t>war</a:t>
            </a:r>
            <a:r>
              <a:rPr lang="fr-FR" dirty="0"/>
              <a:t> hier </a:t>
            </a:r>
            <a:r>
              <a:rPr lang="fr-FR" dirty="0" err="1"/>
              <a:t>nach</a:t>
            </a:r>
            <a:r>
              <a:rPr lang="fr-FR" dirty="0"/>
              <a:t> 40 </a:t>
            </a:r>
            <a:r>
              <a:rPr lang="fr-FR" dirty="0" err="1"/>
              <a:t>Minuten</a:t>
            </a:r>
            <a:endParaRPr lang="fr-F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the two fixed points have disappeared, a limit cycle emerges around the remaining unstable fixed point.</a:t>
            </a:r>
          </a:p>
          <a:p>
            <a:r>
              <a:rPr lang="en-US" dirty="0"/>
              <a:t>This limit cycle has a part where the trajectory moves incredibly slowly.</a:t>
            </a:r>
          </a:p>
          <a:p>
            <a:r>
              <a:rPr lang="en-US" dirty="0"/>
              <a:t>The reason is that it moves through the region where, just before the bifurcation, there have been fixed points. The flow at the fixed point is, by definition, zero.</a:t>
            </a:r>
            <a:endParaRPr lang="fr-F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77004-5D2A-434F-8F80-91E02B6A931F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77004-5D2A-434F-8F80-91E02B6A931F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小电流在鞍点会变慢，但最终通过还是会</a:t>
            </a:r>
            <a:r>
              <a:rPr lang="en-US" altLang="zh-CN" dirty="0"/>
              <a:t>firing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590E4C-ABD9-406D-9257-D1132C217B21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61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662B-5503-4DF3-A479-1F391E042A33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There's one unique trajectory. A saddle point is characterized by one unique trajectory.</a:t>
            </a:r>
          </a:p>
          <a:p>
            <a:r>
              <a:rPr lang="en-US" altLang="zh-CN" dirty="0"/>
              <a:t>There's only one trajectory from below that will really approach the saddle and stay at the saddle. All other trajectories will either bend to the left or to the right.</a:t>
            </a:r>
          </a:p>
          <a:p>
            <a:r>
              <a:rPr lang="en-US" altLang="zh-CN" dirty="0"/>
              <a:t>This attractive manifold of the saddle, the stable manifold, will serve as a threshold for pulse input.</a:t>
            </a:r>
            <a:endParaRPr lang="fr-F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590E4C-ABD9-406D-9257-D1132C217B21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1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662B-5503-4DF3-A479-1F391E042A33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662B-5503-4DF3-A479-1F391E042A33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95EEC-9616-4906-85E0-869E76F4BD89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05B02-74FE-4BCD-AAF3-94F7BF907976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this kind of model, with a </a:t>
            </a:r>
            <a:r>
              <a:rPr lang="en-US" altLang="zh-CN" dirty="0" err="1"/>
              <a:t>Hopf</a:t>
            </a:r>
            <a:r>
              <a:rPr lang="en-US" altLang="zh-CN" dirty="0"/>
              <a:t> bifurcation in the regime where </a:t>
            </a:r>
            <a:r>
              <a:rPr lang="en-US" altLang="zh-CN" dirty="0" err="1"/>
              <a:t>wehave</a:t>
            </a:r>
            <a:r>
              <a:rPr lang="en-US" altLang="zh-CN" dirty="0"/>
              <a:t> a stable fixed point there's no such thing as a strict threshold. There's no stable manifold that could serve as a threshold.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590E4C-ABD9-406D-9257-D1132C217B21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9540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C19D3-9F4C-43D9-955D-4D388B76CB3D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tau_w</a:t>
            </a:r>
            <a:r>
              <a:rPr lang="zh-CN" altLang="en-US" dirty="0"/>
              <a:t>远大于</a:t>
            </a:r>
            <a:r>
              <a:rPr lang="en-US" altLang="zh-CN" dirty="0" err="1"/>
              <a:t>tau_u</a:t>
            </a:r>
            <a:r>
              <a:rPr lang="zh-CN" altLang="en-US" dirty="0"/>
              <a:t>，所以</a:t>
            </a:r>
            <a:r>
              <a:rPr lang="en-US" altLang="zh-CN" dirty="0"/>
              <a:t>w</a:t>
            </a:r>
            <a:r>
              <a:rPr lang="zh-CN" altLang="en-US" dirty="0"/>
              <a:t>的变化值远小于</a:t>
            </a:r>
            <a:r>
              <a:rPr lang="en-US" altLang="zh-CN" dirty="0"/>
              <a:t>u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在除了</a:t>
            </a:r>
            <a:r>
              <a:rPr lang="en-US" altLang="zh-CN" dirty="0"/>
              <a:t>u-nullcline</a:t>
            </a:r>
            <a:r>
              <a:rPr lang="zh-CN" altLang="en-US" dirty="0"/>
              <a:t>的所有地方，所有变化都是横的，只有在</a:t>
            </a:r>
            <a:r>
              <a:rPr lang="en-US" altLang="zh-CN" dirty="0"/>
              <a:t>u-nullcline</a:t>
            </a:r>
            <a:r>
              <a:rPr lang="zh-CN" altLang="en-US" dirty="0"/>
              <a:t>，变化才是竖的。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590E4C-ABD9-406D-9257-D1132C217B21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5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662B-5503-4DF3-A479-1F391E042A33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middle branch of the u-nullcline acts effectively as a threshold for spike initiation on the pulse input.</a:t>
            </a:r>
          </a:p>
          <a:p>
            <a:r>
              <a:rPr lang="zh-CN" altLang="en-US" dirty="0"/>
              <a:t>在这种情况下，是有</a:t>
            </a:r>
            <a:r>
              <a:rPr lang="en-US" altLang="zh-CN" dirty="0"/>
              <a:t>threshold</a:t>
            </a:r>
            <a:r>
              <a:rPr lang="zh-CN" altLang="en-US" dirty="0"/>
              <a:t>的！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590E4C-ABD9-406D-9257-D1132C217B21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4705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43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662B-5503-4DF3-A479-1F391E042A33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6662B-5503-4DF3-A479-1F391E042A33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EAA29-6085-4A22-9204-56649D270986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err="1"/>
              <a:t>Ich</a:t>
            </a:r>
            <a:r>
              <a:rPr lang="fr-FR" dirty="0"/>
              <a:t> </a:t>
            </a:r>
            <a:r>
              <a:rPr lang="fr-FR" dirty="0" err="1"/>
              <a:t>war</a:t>
            </a:r>
            <a:r>
              <a:rPr lang="fr-FR" dirty="0"/>
              <a:t> hier </a:t>
            </a:r>
            <a:r>
              <a:rPr lang="fr-FR" dirty="0" err="1"/>
              <a:t>um</a:t>
            </a:r>
            <a:r>
              <a:rPr lang="fr-FR" dirty="0"/>
              <a:t> 10:40, </a:t>
            </a:r>
            <a:r>
              <a:rPr lang="fr-FR" dirty="0" err="1"/>
              <a:t>dann</a:t>
            </a:r>
            <a:r>
              <a:rPr lang="fr-FR" dirty="0"/>
              <a:t> 15 </a:t>
            </a:r>
            <a:r>
              <a:rPr lang="fr-FR" dirty="0" err="1"/>
              <a:t>minuten</a:t>
            </a:r>
            <a:r>
              <a:rPr lang="fr-FR" dirty="0"/>
              <a:t> </a:t>
            </a:r>
            <a:r>
              <a:rPr lang="fr-FR" dirty="0" err="1"/>
              <a:t>fuer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err="1"/>
              <a:t>Entweder</a:t>
            </a:r>
            <a:r>
              <a:rPr lang="fr-FR" dirty="0"/>
              <a:t> </a:t>
            </a:r>
            <a:r>
              <a:rPr lang="fr-FR" dirty="0" err="1"/>
              <a:t>noch</a:t>
            </a:r>
            <a:r>
              <a:rPr lang="fr-FR" dirty="0"/>
              <a:t> vor Ende der </a:t>
            </a:r>
            <a:r>
              <a:rPr lang="fr-FR" dirty="0" err="1"/>
              <a:t>Stunde</a:t>
            </a:r>
            <a:r>
              <a:rPr lang="fr-FR" baseline="0" dirty="0"/>
              <a:t> </a:t>
            </a:r>
            <a:r>
              <a:rPr lang="fr-FR" baseline="0" dirty="0" err="1"/>
              <a:t>oder</a:t>
            </a:r>
            <a:r>
              <a:rPr lang="fr-FR" baseline="0" dirty="0"/>
              <a:t> </a:t>
            </a:r>
            <a:r>
              <a:rPr lang="fr-FR" baseline="0" dirty="0" err="1"/>
              <a:t>gar</a:t>
            </a:r>
            <a:r>
              <a:rPr lang="fr-FR" baseline="0" dirty="0"/>
              <a:t> </a:t>
            </a:r>
            <a:r>
              <a:rPr lang="fr-FR" baseline="0" dirty="0" err="1"/>
              <a:t>nicht</a:t>
            </a:r>
            <a:r>
              <a:rPr lang="fr-FR" baseline="0" dirty="0"/>
              <a:t> (in 2014: </a:t>
            </a:r>
            <a:r>
              <a:rPr lang="fr-FR" baseline="0" dirty="0" err="1"/>
              <a:t>gar</a:t>
            </a:r>
            <a:r>
              <a:rPr lang="fr-FR" baseline="0" dirty="0"/>
              <a:t> </a:t>
            </a:r>
            <a:r>
              <a:rPr lang="fr-FR" baseline="0" dirty="0" err="1"/>
              <a:t>nicht</a:t>
            </a:r>
            <a:r>
              <a:rPr lang="fr-FR" baseline="0" dirty="0"/>
              <a:t>)</a:t>
            </a:r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95EEC-9616-4906-85E0-869E76F4BD89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283F7-7873-4ECA-87F7-CAAD17656BBB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C1FFC524-F062-458A-AA3B-E5D734620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/>
              <a:t>Cliquez pour modifier les styles du texte du masque</a:t>
            </a:r>
          </a:p>
          <a:p>
            <a:pPr lvl="1"/>
            <a:r>
              <a:rPr lang="fr-CH" dirty="0"/>
              <a:t>Deuxième niveau</a:t>
            </a:r>
          </a:p>
          <a:p>
            <a:pPr lvl="2"/>
            <a:r>
              <a:rPr lang="fr-CH" dirty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/>
              <a:t>Cliquez pour modifier les styles du texte du masque</a:t>
            </a:r>
          </a:p>
          <a:p>
            <a:pPr lvl="1"/>
            <a:r>
              <a:rPr lang="fr-CH" dirty="0"/>
              <a:t>Deuxième niveau</a:t>
            </a:r>
          </a:p>
          <a:p>
            <a:pPr lvl="2"/>
            <a:r>
              <a:rPr lang="fr-CH" dirty="0"/>
              <a:t>Troisième niveau</a:t>
            </a:r>
          </a:p>
          <a:p>
            <a:pPr lvl="3"/>
            <a:r>
              <a:rPr lang="fr-CH" dirty="0"/>
              <a:t>Quatrième niveau</a:t>
            </a:r>
          </a:p>
          <a:p>
            <a:pPr lvl="4"/>
            <a:r>
              <a:rPr lang="fr-CH" dirty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9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19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19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19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30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19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19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0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19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19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19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4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43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4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48.wmf"/><Relationship Id="rId10" Type="http://schemas.openxmlformats.org/officeDocument/2006/relationships/image" Target="../media/image52.png"/><Relationship Id="rId4" Type="http://schemas.openxmlformats.org/officeDocument/2006/relationships/oleObject" Target="../embeddings/oleObject76.bin"/><Relationship Id="rId9" Type="http://schemas.openxmlformats.org/officeDocument/2006/relationships/image" Target="../media/image1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0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8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9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Impact" charset="0"/>
                <a:cs typeface="Impact" charset="0"/>
              </a:rPr>
              <a:t>Biological Modeling</a:t>
            </a:r>
            <a:br>
              <a:rPr lang="en-US" dirty="0">
                <a:latin typeface="Impact" charset="0"/>
                <a:cs typeface="Impact" charset="0"/>
              </a:rPr>
            </a:br>
            <a:r>
              <a:rPr lang="en-US" dirty="0">
                <a:latin typeface="Impact" charset="0"/>
                <a:cs typeface="Impact" charset="0"/>
              </a:rPr>
              <a:t>of Neural Networks</a:t>
            </a:r>
            <a:br>
              <a:rPr lang="en-US" dirty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Week 4 </a:t>
            </a:r>
          </a:p>
          <a:p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– Reducing detail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-  </a:t>
            </a:r>
            <a:r>
              <a:rPr lang="en-US" sz="6000" dirty="0">
                <a:latin typeface="Arial Narrow" pitchFamily="34" charset="0"/>
                <a:ea typeface="ＭＳ Ｐゴシック" pitchFamily="34" charset="-128"/>
              </a:rPr>
              <a:t>Adding detail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299413"/>
            <a:ext cx="10422104" cy="1085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noProof="0" dirty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noProof="0" dirty="0">
                <a:latin typeface="Arial Narrow" pitchFamily="34" charset="0"/>
                <a:cs typeface="ＭＳ Ｐゴシック" charset="0"/>
              </a:rPr>
              <a:t>4</a:t>
            </a:r>
            <a:r>
              <a:rPr kumimoji="0" lang="fr-CH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6000" b="1" dirty="0">
                <a:latin typeface="Arial Narrow" pitchFamily="34" charset="0"/>
                <a:cs typeface="ＭＳ Ｐゴシック" charset="0"/>
              </a:rPr>
              <a:t>Type I and II </a:t>
            </a:r>
            <a:r>
              <a:rPr lang="fr-CH" sz="6000" b="1" dirty="0" err="1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6000" b="1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limit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cycles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>
                <a:latin typeface="Arial Narrow" pitchFamily="34" charset="0"/>
                <a:cs typeface="ＭＳ Ｐゴシック" charset="0"/>
              </a:rPr>
              <a:t>        - 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separation</a:t>
            </a:r>
            <a:r>
              <a:rPr kumimoji="0" lang="fr-CH" sz="4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time </a:t>
            </a:r>
            <a:r>
              <a:rPr kumimoji="0" lang="fr-CH" sz="44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scales</a:t>
            </a:r>
            <a:endParaRPr kumimoji="0" lang="fr-CH" sz="44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b="1" baseline="0" dirty="0">
                <a:latin typeface="Arial Narrow" pitchFamily="34" charset="0"/>
                <a:cs typeface="ＭＳ Ｐゴシック" charset="0"/>
              </a:rPr>
              <a:t>4.2. </a:t>
            </a:r>
            <a:r>
              <a:rPr lang="fr-CH" sz="6000" b="1" dirty="0" err="1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6000" b="1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>
                <a:latin typeface="Arial Narrow" pitchFamily="34" charset="0"/>
                <a:cs typeface="ＭＳ Ｐゴシック" charset="0"/>
              </a:rPr>
              <a:t>Detail</a:t>
            </a:r>
            <a:endParaRPr lang="fr-CH" sz="6000" b="1" dirty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6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r>
              <a:rPr kumimoji="0" lang="fr-CH" sz="4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synapses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dirty="0">
                <a:latin typeface="Arial Narrow" pitchFamily="34" charset="0"/>
                <a:cs typeface="ＭＳ Ｐゴシック" charset="0"/>
              </a:rPr>
              <a:t>          -dendrites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- </a:t>
            </a:r>
            <a:r>
              <a:rPr kumimoji="0" lang="fr-CH" sz="44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cable</a:t>
            </a:r>
            <a:r>
              <a:rPr kumimoji="0" lang="fr-CH" sz="4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equation</a:t>
            </a:r>
            <a:endParaRPr kumimoji="0" lang="fr-CH" sz="5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4</a:t>
            </a:r>
            <a:r>
              <a:rPr lang="en-US" sz="5400" b="1" dirty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: Reducing Detail – 2D models-Adding Detail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341768" y="2859050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341768" y="6999890"/>
            <a:ext cx="9773651" cy="5667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341768" y="1353347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9"/>
          <p:cNvGrpSpPr/>
          <p:nvPr/>
        </p:nvGrpSpPr>
        <p:grpSpPr>
          <a:xfrm>
            <a:off x="11349790" y="4489559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54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Limit</a:t>
            </a:r>
            <a:r>
              <a:rPr kumimoji="0" lang="en-US" sz="5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Cycle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30021" y="8344906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Image: Neuronal Dynamics, </a:t>
            </a:r>
          </a:p>
          <a:p>
            <a:r>
              <a:rPr lang="en-US" sz="3600" i="1" dirty="0"/>
              <a:t>Gerstner et al.,</a:t>
            </a:r>
          </a:p>
          <a:p>
            <a:r>
              <a:rPr lang="en-US" sz="3600" i="1" dirty="0"/>
              <a:t> Cambridge Univ. Press (2014)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5307" y="6636746"/>
            <a:ext cx="11101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-containing one unstable fixed point</a:t>
            </a:r>
          </a:p>
          <a:p>
            <a:r>
              <a:rPr lang="en-US" sz="5400" dirty="0"/>
              <a:t>-no other fixed point </a:t>
            </a:r>
          </a:p>
          <a:p>
            <a:r>
              <a:rPr lang="en-US" sz="5400" dirty="0"/>
              <a:t>-bounding box with inward flow</a:t>
            </a:r>
          </a:p>
          <a:p>
            <a:r>
              <a:rPr lang="en-US" sz="5400" dirty="0"/>
              <a:t>    </a:t>
            </a:r>
            <a:r>
              <a:rPr lang="en-US" sz="5400" dirty="0">
                <a:sym typeface="Wingdings" pitchFamily="2" charset="2"/>
              </a:rPr>
              <a:t> limit cycle  </a:t>
            </a:r>
            <a:r>
              <a:rPr lang="en-US" sz="4800" i="1" dirty="0">
                <a:sym typeface="Wingdings" pitchFamily="2" charset="2"/>
              </a:rPr>
              <a:t>(Poincare </a:t>
            </a:r>
            <a:r>
              <a:rPr lang="en-US" sz="4800" i="1" dirty="0" err="1">
                <a:sym typeface="Wingdings" pitchFamily="2" charset="2"/>
              </a:rPr>
              <a:t>Bendixson</a:t>
            </a:r>
            <a:r>
              <a:rPr lang="en-US" sz="4800" i="1" dirty="0">
                <a:sym typeface="Wingdings" pitchFamily="2" charset="2"/>
              </a:rPr>
              <a:t>)</a:t>
            </a:r>
            <a:endParaRPr lang="en-US" sz="4800" i="1" dirty="0"/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79651" y="1473200"/>
            <a:ext cx="818197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55307" y="2963917"/>
            <a:ext cx="11657358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2-dimensional equations,</a:t>
            </a:r>
          </a:p>
          <a:p>
            <a:r>
              <a:rPr lang="en-US" b="1" dirty="0"/>
              <a:t>a limit cycle must exist, if we can</a:t>
            </a:r>
          </a:p>
          <a:p>
            <a:r>
              <a:rPr lang="en-US" b="1" dirty="0"/>
              <a:t> find a surface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6152" name="Text Box 3"/>
          <p:cNvSpPr txBox="1">
            <a:spLocks noChangeArrowheads="1"/>
          </p:cNvSpPr>
          <p:nvPr/>
        </p:nvSpPr>
        <p:spPr bwMode="auto">
          <a:xfrm>
            <a:off x="667732" y="379761"/>
            <a:ext cx="6094934" cy="22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Type II Model </a:t>
            </a:r>
          </a:p>
          <a:p>
            <a:r>
              <a:rPr lang="en-US" sz="6800" dirty="0"/>
              <a:t> constant input</a:t>
            </a:r>
            <a:endParaRPr lang="en-US" sz="6800" dirty="0">
              <a:solidFill>
                <a:srgbClr val="FFFF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0437" y="2295437"/>
            <a:ext cx="7708914" cy="4320822"/>
            <a:chOff x="336" y="816"/>
            <a:chExt cx="2055" cy="1536"/>
          </a:xfrm>
        </p:grpSpPr>
        <p:graphicFrame>
          <p:nvGraphicFramePr>
            <p:cNvPr id="6149" name="Object 5"/>
            <p:cNvGraphicFramePr>
              <a:graphicFrameLocks noChangeAspect="1"/>
            </p:cNvGraphicFramePr>
            <p:nvPr/>
          </p:nvGraphicFramePr>
          <p:xfrm>
            <a:off x="432" y="1136"/>
            <a:ext cx="1959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63" name="Equation" r:id="rId4" imgW="1295280" imgH="393480" progId="Equation.3">
                    <p:embed/>
                  </p:oleObj>
                </mc:Choice>
                <mc:Fallback>
                  <p:oleObj name="Equation" r:id="rId4" imgW="129528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136"/>
                          <a:ext cx="1959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6191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2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6150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64" name="Equation" r:id="rId6" imgW="1015920" imgH="393480" progId="Equation.3">
                    <p:embed/>
                  </p:oleObj>
                </mc:Choice>
                <mc:Fallback>
                  <p:oleObj name="Equation" r:id="rId6" imgW="10159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60"/>
                          <a:ext cx="1536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6" name="Freeform 12"/>
          <p:cNvSpPr>
            <a:spLocks/>
          </p:cNvSpPr>
          <p:nvPr/>
        </p:nvSpPr>
        <p:spPr bwMode="auto">
          <a:xfrm>
            <a:off x="13324602" y="378072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H="1">
            <a:off x="13504665" y="4185797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8" name="Freeform 14"/>
          <p:cNvSpPr>
            <a:spLocks/>
          </p:cNvSpPr>
          <p:nvPr/>
        </p:nvSpPr>
        <p:spPr bwMode="auto">
          <a:xfrm>
            <a:off x="13324602" y="2295437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6146" name="Object 15"/>
          <p:cNvGraphicFramePr>
            <a:graphicFrameLocks noChangeAspect="1"/>
          </p:cNvGraphicFramePr>
          <p:nvPr/>
        </p:nvGraphicFramePr>
        <p:xfrm>
          <a:off x="18850262" y="9012967"/>
          <a:ext cx="2010694" cy="131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5" name="Equation" r:id="rId8" imgW="406080" imgH="355320" progId="Equation.3">
                  <p:embed/>
                </p:oleObj>
              </mc:Choice>
              <mc:Fallback>
                <p:oleObj name="Equation" r:id="rId8" imgW="406080" imgH="3553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0262" y="9012967"/>
                        <a:ext cx="2010694" cy="1313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6"/>
          <p:cNvGraphicFramePr>
            <a:graphicFrameLocks noChangeAspect="1"/>
          </p:cNvGraphicFramePr>
          <p:nvPr/>
        </p:nvGraphicFramePr>
        <p:xfrm>
          <a:off x="15657908" y="2835541"/>
          <a:ext cx="2175751" cy="135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6" name="Equation" r:id="rId10" imgW="469800" imgH="393480" progId="Equation.3">
                  <p:embed/>
                </p:oleObj>
              </mc:Choice>
              <mc:Fallback>
                <p:oleObj name="Equation" r:id="rId10" imgW="46980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7908" y="2835541"/>
                        <a:ext cx="2175751" cy="135869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7"/>
          <p:cNvSpPr txBox="1">
            <a:spLocks noChangeArrowheads="1"/>
          </p:cNvSpPr>
          <p:nvPr/>
        </p:nvSpPr>
        <p:spPr bwMode="auto">
          <a:xfrm>
            <a:off x="12026655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6160" name="Text Box 18"/>
          <p:cNvSpPr txBox="1">
            <a:spLocks noChangeArrowheads="1"/>
          </p:cNvSpPr>
          <p:nvPr/>
        </p:nvSpPr>
        <p:spPr bwMode="auto">
          <a:xfrm>
            <a:off x="2012945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18531401" y="6993207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sp>
        <p:nvSpPr>
          <p:cNvPr id="6162" name="Freeform 20"/>
          <p:cNvSpPr>
            <a:spLocks/>
          </p:cNvSpPr>
          <p:nvPr/>
        </p:nvSpPr>
        <p:spPr bwMode="auto">
          <a:xfrm>
            <a:off x="13324602" y="3375643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3" name="Freeform 21"/>
          <p:cNvSpPr>
            <a:spLocks/>
          </p:cNvSpPr>
          <p:nvPr/>
        </p:nvSpPr>
        <p:spPr bwMode="auto">
          <a:xfrm>
            <a:off x="13324602" y="283554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C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7733446" y="10364023"/>
            <a:ext cx="73904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517122" y="7696465"/>
            <a:ext cx="13429639" cy="3105591"/>
            <a:chOff x="671" y="2736"/>
            <a:chExt cx="3580" cy="1104"/>
          </a:xfrm>
        </p:grpSpPr>
        <p:sp>
          <p:nvSpPr>
            <p:cNvPr id="6183" name="Line 24"/>
            <p:cNvSpPr>
              <a:spLocks noChangeShapeType="1"/>
            </p:cNvSpPr>
            <p:nvPr/>
          </p:nvSpPr>
          <p:spPr bwMode="auto">
            <a:xfrm>
              <a:off x="816" y="384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25"/>
            <p:cNvSpPr>
              <a:spLocks noChangeShapeType="1"/>
            </p:cNvSpPr>
            <p:nvPr/>
          </p:nvSpPr>
          <p:spPr bwMode="auto">
            <a:xfrm flipV="1">
              <a:off x="816" y="273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48" name="Object 26"/>
            <p:cNvGraphicFramePr>
              <a:graphicFrameLocks noChangeAspect="1"/>
            </p:cNvGraphicFramePr>
            <p:nvPr/>
          </p:nvGraphicFramePr>
          <p:xfrm>
            <a:off x="671" y="2806"/>
            <a:ext cx="16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67" name="Equation" r:id="rId12" imgW="126720" imgH="139680" progId="Equation.3">
                    <p:embed/>
                  </p:oleObj>
                </mc:Choice>
                <mc:Fallback>
                  <p:oleObj name="Equation" r:id="rId12" imgW="126720" imgH="1396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" y="2806"/>
                          <a:ext cx="16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5" name="Freeform 27"/>
            <p:cNvSpPr>
              <a:spLocks/>
            </p:cNvSpPr>
            <p:nvPr/>
          </p:nvSpPr>
          <p:spPr bwMode="auto">
            <a:xfrm>
              <a:off x="1392" y="307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192 w 528"/>
                <a:gd name="T3" fmla="*/ 48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cubicBezTo>
                    <a:pt x="52" y="164"/>
                    <a:pt x="104" y="88"/>
                    <a:pt x="192" y="48"/>
                  </a:cubicBezTo>
                  <a:cubicBezTo>
                    <a:pt x="280" y="8"/>
                    <a:pt x="404" y="4"/>
                    <a:pt x="528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28"/>
            <p:cNvSpPr>
              <a:spLocks noChangeShapeType="1"/>
            </p:cNvSpPr>
            <p:nvPr/>
          </p:nvSpPr>
          <p:spPr bwMode="auto">
            <a:xfrm>
              <a:off x="1392" y="3408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1402" y="3537"/>
              <a:ext cx="2849" cy="263"/>
              <a:chOff x="1247" y="3537"/>
              <a:chExt cx="2849" cy="263"/>
            </a:xfrm>
          </p:grpSpPr>
          <p:sp>
            <p:nvSpPr>
              <p:cNvPr id="6188" name="Text Box 30"/>
              <p:cNvSpPr txBox="1">
                <a:spLocks noChangeArrowheads="1"/>
              </p:cNvSpPr>
              <p:nvPr/>
            </p:nvSpPr>
            <p:spPr bwMode="auto">
              <a:xfrm>
                <a:off x="2290" y="3537"/>
                <a:ext cx="1806" cy="263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4200" dirty="0" err="1"/>
                  <a:t>Discontinuous</a:t>
                </a:r>
                <a:r>
                  <a:rPr lang="fr-CH" sz="4200" dirty="0"/>
                  <a:t> gain </a:t>
                </a:r>
                <a:r>
                  <a:rPr lang="fr-CH" sz="4200" dirty="0" err="1"/>
                  <a:t>function</a:t>
                </a:r>
                <a:endParaRPr lang="fr-FR" sz="4200" dirty="0"/>
              </a:p>
            </p:txBody>
          </p:sp>
          <p:sp>
            <p:nvSpPr>
              <p:cNvPr id="6189" name="Line 31"/>
              <p:cNvSpPr>
                <a:spLocks noChangeShapeType="1"/>
              </p:cNvSpPr>
              <p:nvPr/>
            </p:nvSpPr>
            <p:spPr bwMode="auto">
              <a:xfrm flipH="1">
                <a:off x="1247" y="3612"/>
                <a:ext cx="1043" cy="1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62272" name="Text Box 32"/>
          <p:cNvSpPr txBox="1">
            <a:spLocks noChangeArrowheads="1"/>
          </p:cNvSpPr>
          <p:nvPr/>
        </p:nvSpPr>
        <p:spPr bwMode="auto">
          <a:xfrm>
            <a:off x="1909411" y="11176191"/>
            <a:ext cx="11366954" cy="841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/>
              <a:t>Stability</a:t>
            </a:r>
            <a:r>
              <a:rPr lang="fr-CH" sz="4200" dirty="0"/>
              <a:t> </a:t>
            </a:r>
            <a:r>
              <a:rPr lang="fr-CH" sz="4200" dirty="0" err="1"/>
              <a:t>lost</a:t>
            </a:r>
            <a:r>
              <a:rPr lang="fr-CH" sz="4200" dirty="0"/>
              <a:t> </a:t>
            </a:r>
            <a:r>
              <a:rPr lang="fr-CH" sz="4200" dirty="0">
                <a:sym typeface="Wingdings" pitchFamily="2" charset="2"/>
              </a:rPr>
              <a:t> oscillation </a:t>
            </a:r>
            <a:r>
              <a:rPr lang="fr-CH" sz="4200" dirty="0" err="1">
                <a:sym typeface="Wingdings" pitchFamily="2" charset="2"/>
              </a:rPr>
              <a:t>with</a:t>
            </a:r>
            <a:r>
              <a:rPr lang="fr-CH" sz="4200" dirty="0">
                <a:sym typeface="Wingdings" pitchFamily="2" charset="2"/>
              </a:rPr>
              <a:t> </a:t>
            </a:r>
            <a:r>
              <a:rPr lang="fr-CH" sz="4200" dirty="0" err="1">
                <a:sym typeface="Wingdings" pitchFamily="2" charset="2"/>
              </a:rPr>
              <a:t>finite</a:t>
            </a:r>
            <a:r>
              <a:rPr lang="fr-CH" sz="4200" dirty="0">
                <a:sym typeface="Wingdings" pitchFamily="2" charset="2"/>
              </a:rPr>
              <a:t> </a:t>
            </a:r>
            <a:r>
              <a:rPr lang="fr-CH" sz="4200" dirty="0" err="1">
                <a:sym typeface="Wingdings" pitchFamily="2" charset="2"/>
              </a:rPr>
              <a:t>frequency</a:t>
            </a:r>
            <a:endParaRPr lang="fr-FR" sz="4200" dirty="0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4389017" y="6582504"/>
            <a:ext cx="6743893" cy="1241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/>
              <a:t> </a:t>
            </a:r>
            <a:r>
              <a:rPr lang="fr-CH" sz="6800" dirty="0" err="1"/>
              <a:t>Hopf</a:t>
            </a:r>
            <a:r>
              <a:rPr lang="fr-CH" sz="6800" dirty="0"/>
              <a:t> bifurcation</a:t>
            </a:r>
            <a:endParaRPr lang="fr-FR" sz="6800" dirty="0"/>
          </a:p>
        </p:txBody>
      </p:sp>
      <p:sp>
        <p:nvSpPr>
          <p:cNvPr id="6168" name="Line 11"/>
          <p:cNvSpPr>
            <a:spLocks noChangeShapeType="1"/>
          </p:cNvSpPr>
          <p:nvPr/>
        </p:nvSpPr>
        <p:spPr bwMode="auto">
          <a:xfrm flipH="1">
            <a:off x="11478966" y="379761"/>
            <a:ext cx="1072871" cy="2278559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6169" name="Straight Connector 33"/>
          <p:cNvCxnSpPr>
            <a:cxnSpLocks noChangeShapeType="1"/>
          </p:cNvCxnSpPr>
          <p:nvPr/>
        </p:nvCxnSpPr>
        <p:spPr bwMode="auto">
          <a:xfrm rot="16200000" flipH="1">
            <a:off x="10930516" y="759404"/>
            <a:ext cx="2278559" cy="1519274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170" name="Straight Arrow Connector 37"/>
          <p:cNvCxnSpPr>
            <a:cxnSpLocks noChangeShapeType="1"/>
          </p:cNvCxnSpPr>
          <p:nvPr/>
        </p:nvCxnSpPr>
        <p:spPr bwMode="auto">
          <a:xfrm rot="5400000">
            <a:off x="11329432" y="1076924"/>
            <a:ext cx="632932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71" name="Straight Arrow Connector 40"/>
          <p:cNvCxnSpPr>
            <a:cxnSpLocks noChangeShapeType="1"/>
          </p:cNvCxnSpPr>
          <p:nvPr/>
        </p:nvCxnSpPr>
        <p:spPr bwMode="auto">
          <a:xfrm rot="16200000" flipV="1">
            <a:off x="12173474" y="1833631"/>
            <a:ext cx="632934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72" name="Straight Arrow Connector 41"/>
          <p:cNvCxnSpPr>
            <a:cxnSpLocks noChangeShapeType="1"/>
          </p:cNvCxnSpPr>
          <p:nvPr/>
        </p:nvCxnSpPr>
        <p:spPr bwMode="auto">
          <a:xfrm rot="10800000" flipV="1">
            <a:off x="11816581" y="506346"/>
            <a:ext cx="844043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73" name="Straight Arrow Connector 42"/>
          <p:cNvCxnSpPr>
            <a:cxnSpLocks noChangeShapeType="1"/>
          </p:cNvCxnSpPr>
          <p:nvPr/>
        </p:nvCxnSpPr>
        <p:spPr bwMode="auto">
          <a:xfrm flipV="1">
            <a:off x="11478965" y="2528921"/>
            <a:ext cx="844043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6712023" y="379761"/>
            <a:ext cx="1856890" cy="2278559"/>
            <a:chOff x="3214678" y="4572008"/>
            <a:chExt cx="785818" cy="1285885"/>
          </a:xfrm>
        </p:grpSpPr>
        <p:sp>
          <p:nvSpPr>
            <p:cNvPr id="6177" name="Line 11"/>
            <p:cNvSpPr>
              <a:spLocks noChangeShapeType="1"/>
            </p:cNvSpPr>
            <p:nvPr/>
          </p:nvSpPr>
          <p:spPr bwMode="auto">
            <a:xfrm flipH="1">
              <a:off x="3357554" y="4572008"/>
              <a:ext cx="357190" cy="1285885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78" name="Straight Connector 50"/>
            <p:cNvCxnSpPr>
              <a:cxnSpLocks noChangeShapeType="1"/>
            </p:cNvCxnSpPr>
            <p:nvPr/>
          </p:nvCxnSpPr>
          <p:spPr bwMode="auto">
            <a:xfrm rot="5400000">
              <a:off x="3214678" y="4786322"/>
              <a:ext cx="785818" cy="78581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79" name="Straight Arrow Connector 51"/>
            <p:cNvCxnSpPr>
              <a:cxnSpLocks noChangeShapeType="1"/>
            </p:cNvCxnSpPr>
            <p:nvPr/>
          </p:nvCxnSpPr>
          <p:spPr bwMode="auto">
            <a:xfrm rot="5400000">
              <a:off x="3179753" y="5464189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80" name="Straight Arrow Connector 52"/>
            <p:cNvCxnSpPr>
              <a:cxnSpLocks noChangeShapeType="1"/>
            </p:cNvCxnSpPr>
            <p:nvPr/>
          </p:nvCxnSpPr>
          <p:spPr bwMode="auto">
            <a:xfrm rot="16200000" flipV="1">
              <a:off x="3679819" y="4892685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81" name="Straight Arrow Connector 53"/>
            <p:cNvCxnSpPr>
              <a:cxnSpLocks noChangeShapeType="1"/>
            </p:cNvCxnSpPr>
            <p:nvPr/>
          </p:nvCxnSpPr>
          <p:spPr bwMode="auto">
            <a:xfrm rot="10800000" flipV="1">
              <a:off x="3500430" y="4643446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82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3357554" y="5784866"/>
              <a:ext cx="35719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6" name="Freeform 55"/>
          <p:cNvSpPr>
            <a:spLocks noChangeArrowheads="1"/>
          </p:cNvSpPr>
          <p:nvPr/>
        </p:nvSpPr>
        <p:spPr bwMode="auto">
          <a:xfrm>
            <a:off x="11553991" y="632935"/>
            <a:ext cx="769017" cy="1344631"/>
          </a:xfrm>
          <a:custGeom>
            <a:avLst/>
            <a:gdLst>
              <a:gd name="T0" fmla="*/ 454 w 481781"/>
              <a:gd name="T1" fmla="*/ 0 h 758723"/>
              <a:gd name="T2" fmla="*/ 648 w 481781"/>
              <a:gd name="T3" fmla="*/ 570964 h 758723"/>
              <a:gd name="T4" fmla="*/ 4345 w 481781"/>
              <a:gd name="T5" fmla="*/ 748158 h 758723"/>
              <a:gd name="T6" fmla="*/ 8236 w 481781"/>
              <a:gd name="T7" fmla="*/ 639871 h 758723"/>
              <a:gd name="T8" fmla="*/ 8819 w 481781"/>
              <a:gd name="T9" fmla="*/ 364235 h 758723"/>
              <a:gd name="T10" fmla="*/ 3956 w 481781"/>
              <a:gd name="T11" fmla="*/ 324861 h 758723"/>
              <a:gd name="T12" fmla="*/ 4150 w 481781"/>
              <a:gd name="T13" fmla="*/ 492207 h 7587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1781"/>
              <a:gd name="T22" fmla="*/ 0 h 758723"/>
              <a:gd name="T23" fmla="*/ 481781 w 481781"/>
              <a:gd name="T24" fmla="*/ 758723 h 7587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1781" h="758723">
                <a:moveTo>
                  <a:pt x="22942" y="0"/>
                </a:moveTo>
                <a:cubicBezTo>
                  <a:pt x="11471" y="222864"/>
                  <a:pt x="0" y="445729"/>
                  <a:pt x="32774" y="570271"/>
                </a:cubicBezTo>
                <a:cubicBezTo>
                  <a:pt x="65548" y="694813"/>
                  <a:pt x="155677" y="735781"/>
                  <a:pt x="219587" y="747252"/>
                </a:cubicBezTo>
                <a:cubicBezTo>
                  <a:pt x="283497" y="758723"/>
                  <a:pt x="378542" y="703006"/>
                  <a:pt x="416232" y="639097"/>
                </a:cubicBezTo>
                <a:cubicBezTo>
                  <a:pt x="453922" y="575188"/>
                  <a:pt x="481781" y="416233"/>
                  <a:pt x="445729" y="363794"/>
                </a:cubicBezTo>
                <a:cubicBezTo>
                  <a:pt x="409677" y="311355"/>
                  <a:pt x="239251" y="303162"/>
                  <a:pt x="199922" y="324465"/>
                </a:cubicBezTo>
                <a:cubicBezTo>
                  <a:pt x="160593" y="345768"/>
                  <a:pt x="185174" y="418690"/>
                  <a:pt x="209755" y="491613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7" name="Freeform 56"/>
          <p:cNvSpPr>
            <a:spLocks noChangeArrowheads="1"/>
          </p:cNvSpPr>
          <p:nvPr/>
        </p:nvSpPr>
        <p:spPr bwMode="auto">
          <a:xfrm>
            <a:off x="16798302" y="759519"/>
            <a:ext cx="3166094" cy="1960687"/>
          </a:xfrm>
          <a:custGeom>
            <a:avLst/>
            <a:gdLst>
              <a:gd name="T0" fmla="*/ 532018 w 1340465"/>
              <a:gd name="T1" fmla="*/ 425665 h 1106129"/>
              <a:gd name="T2" fmla="*/ 532018 w 1340465"/>
              <a:gd name="T3" fmla="*/ 119977 h 1106129"/>
              <a:gd name="T4" fmla="*/ 483059 w 1340465"/>
              <a:gd name="T5" fmla="*/ 50949 h 1106129"/>
              <a:gd name="T6" fmla="*/ 326392 w 1340465"/>
              <a:gd name="T7" fmla="*/ 50949 h 1106129"/>
              <a:gd name="T8" fmla="*/ 52223 w 1340465"/>
              <a:gd name="T9" fmla="*/ 356640 h 1106129"/>
              <a:gd name="T10" fmla="*/ 13056 w 1340465"/>
              <a:gd name="T11" fmla="*/ 889131 h 1106129"/>
              <a:gd name="T12" fmla="*/ 91390 w 1340465"/>
              <a:gd name="T13" fmla="*/ 1076492 h 1106129"/>
              <a:gd name="T14" fmla="*/ 336182 w 1340465"/>
              <a:gd name="T15" fmla="*/ 1086352 h 1106129"/>
              <a:gd name="T16" fmla="*/ 933477 w 1340465"/>
              <a:gd name="T17" fmla="*/ 977880 h 1106129"/>
              <a:gd name="T18" fmla="*/ 1334940 w 1340465"/>
              <a:gd name="T19" fmla="*/ 603164 h 11061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0465"/>
              <a:gd name="T31" fmla="*/ 0 h 1106129"/>
              <a:gd name="T32" fmla="*/ 1340465 w 1340465"/>
              <a:gd name="T33" fmla="*/ 1106129 h 11061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0465" h="1106129">
                <a:moveTo>
                  <a:pt x="534219" y="424426"/>
                </a:moveTo>
                <a:cubicBezTo>
                  <a:pt x="538315" y="303161"/>
                  <a:pt x="542412" y="181897"/>
                  <a:pt x="534219" y="119626"/>
                </a:cubicBezTo>
                <a:cubicBezTo>
                  <a:pt x="526026" y="57355"/>
                  <a:pt x="519471" y="62271"/>
                  <a:pt x="485058" y="50800"/>
                </a:cubicBezTo>
                <a:cubicBezTo>
                  <a:pt x="450645" y="39329"/>
                  <a:pt x="399845" y="0"/>
                  <a:pt x="327742" y="50800"/>
                </a:cubicBezTo>
                <a:cubicBezTo>
                  <a:pt x="255639" y="101600"/>
                  <a:pt x="104878" y="216310"/>
                  <a:pt x="52439" y="355600"/>
                </a:cubicBezTo>
                <a:cubicBezTo>
                  <a:pt x="0" y="494890"/>
                  <a:pt x="6555" y="766916"/>
                  <a:pt x="13110" y="886542"/>
                </a:cubicBezTo>
                <a:cubicBezTo>
                  <a:pt x="19665" y="1006168"/>
                  <a:pt x="37691" y="1040581"/>
                  <a:pt x="91768" y="1073355"/>
                </a:cubicBezTo>
                <a:cubicBezTo>
                  <a:pt x="145845" y="1106129"/>
                  <a:pt x="196645" y="1099574"/>
                  <a:pt x="337574" y="1083187"/>
                </a:cubicBezTo>
                <a:cubicBezTo>
                  <a:pt x="478503" y="1066800"/>
                  <a:pt x="770194" y="1055329"/>
                  <a:pt x="937342" y="975032"/>
                </a:cubicBezTo>
                <a:cubicBezTo>
                  <a:pt x="1104490" y="894735"/>
                  <a:pt x="1222477" y="748070"/>
                  <a:pt x="1340465" y="601406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" grpId="0"/>
      <p:bldP spid="3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pic>
        <p:nvPicPr>
          <p:cNvPr id="2990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4855" y="1625474"/>
            <a:ext cx="12578429" cy="892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err="1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Hopf</a:t>
            </a:r>
            <a:r>
              <a:rPr lang="en-US" sz="6000" noProof="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bifurcation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9014" name="Object 8"/>
          <p:cNvGraphicFramePr>
            <a:graphicFrameLocks noChangeAspect="1"/>
          </p:cNvGraphicFramePr>
          <p:nvPr/>
        </p:nvGraphicFramePr>
        <p:xfrm>
          <a:off x="697827" y="4199607"/>
          <a:ext cx="240633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9"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27" y="4199607"/>
                        <a:ext cx="2406333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5" name="Object 8"/>
          <p:cNvGraphicFramePr>
            <a:graphicFrameLocks noChangeAspect="1"/>
          </p:cNvGraphicFramePr>
          <p:nvPr/>
        </p:nvGraphicFramePr>
        <p:xfrm>
          <a:off x="2455863" y="6743700"/>
          <a:ext cx="12954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0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6743700"/>
                        <a:ext cx="12954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6" name="Object 8"/>
          <p:cNvGraphicFramePr>
            <a:graphicFrameLocks noChangeAspect="1"/>
          </p:cNvGraphicFramePr>
          <p:nvPr/>
        </p:nvGraphicFramePr>
        <p:xfrm>
          <a:off x="17893062" y="6959600"/>
          <a:ext cx="12954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1" name="Equation" r:id="rId9" imgW="355320" imgH="203040" progId="Equation.DSMT4">
                  <p:embed/>
                </p:oleObj>
              </mc:Choice>
              <mc:Fallback>
                <p:oleObj name="Equation" r:id="rId9" imgW="35532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3062" y="6959600"/>
                        <a:ext cx="12954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17893062" y="8028338"/>
            <a:ext cx="1923828" cy="2025387"/>
            <a:chOff x="6485181" y="2667039"/>
            <a:chExt cx="3252373" cy="2340445"/>
          </a:xfrm>
        </p:grpSpPr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6485181" y="2667039"/>
              <a:ext cx="1856890" cy="2278559"/>
              <a:chOff x="3214678" y="4572008"/>
              <a:chExt cx="785818" cy="1285885"/>
            </a:xfrm>
          </p:grpSpPr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 flipH="1">
                <a:off x="3357554" y="4572008"/>
                <a:ext cx="357190" cy="1285885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prstDash val="lgDash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0" name="Straight Connector 50"/>
              <p:cNvCxnSpPr>
                <a:cxnSpLocks noChangeShapeType="1"/>
              </p:cNvCxnSpPr>
              <p:nvPr/>
            </p:nvCxnSpPr>
            <p:spPr bwMode="auto">
              <a:xfrm rot="5400000">
                <a:off x="3214678" y="4786322"/>
                <a:ext cx="785818" cy="785818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41" name="Straight Arrow Connector 51"/>
              <p:cNvCxnSpPr>
                <a:cxnSpLocks noChangeShapeType="1"/>
              </p:cNvCxnSpPr>
              <p:nvPr/>
            </p:nvCxnSpPr>
            <p:spPr bwMode="auto">
              <a:xfrm rot="5400000">
                <a:off x="3179753" y="5464189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" name="Straight Arrow Connector 52"/>
              <p:cNvCxnSpPr>
                <a:cxnSpLocks noChangeShapeType="1"/>
              </p:cNvCxnSpPr>
              <p:nvPr/>
            </p:nvCxnSpPr>
            <p:spPr bwMode="auto">
              <a:xfrm rot="16200000" flipV="1">
                <a:off x="3679819" y="4892685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" name="Straight Arrow Connector 53"/>
              <p:cNvCxnSpPr>
                <a:cxnSpLocks noChangeShapeType="1"/>
              </p:cNvCxnSpPr>
              <p:nvPr/>
            </p:nvCxnSpPr>
            <p:spPr bwMode="auto">
              <a:xfrm rot="10800000" flipV="1">
                <a:off x="3500430" y="4643446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4" name="Straight Arrow Connector 54"/>
              <p:cNvCxnSpPr>
                <a:cxnSpLocks noChangeShapeType="1"/>
              </p:cNvCxnSpPr>
              <p:nvPr/>
            </p:nvCxnSpPr>
            <p:spPr bwMode="auto">
              <a:xfrm flipV="1">
                <a:off x="3357554" y="5784866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8" name="Freeform 37"/>
            <p:cNvSpPr>
              <a:spLocks noChangeArrowheads="1"/>
            </p:cNvSpPr>
            <p:nvPr/>
          </p:nvSpPr>
          <p:spPr bwMode="auto">
            <a:xfrm>
              <a:off x="6571460" y="3046797"/>
              <a:ext cx="3166094" cy="1960687"/>
            </a:xfrm>
            <a:custGeom>
              <a:avLst/>
              <a:gdLst>
                <a:gd name="T0" fmla="*/ 532018 w 1340465"/>
                <a:gd name="T1" fmla="*/ 425665 h 1106129"/>
                <a:gd name="T2" fmla="*/ 532018 w 1340465"/>
                <a:gd name="T3" fmla="*/ 119977 h 1106129"/>
                <a:gd name="T4" fmla="*/ 483059 w 1340465"/>
                <a:gd name="T5" fmla="*/ 50949 h 1106129"/>
                <a:gd name="T6" fmla="*/ 326392 w 1340465"/>
                <a:gd name="T7" fmla="*/ 50949 h 1106129"/>
                <a:gd name="T8" fmla="*/ 52223 w 1340465"/>
                <a:gd name="T9" fmla="*/ 356640 h 1106129"/>
                <a:gd name="T10" fmla="*/ 13056 w 1340465"/>
                <a:gd name="T11" fmla="*/ 889131 h 1106129"/>
                <a:gd name="T12" fmla="*/ 91390 w 1340465"/>
                <a:gd name="T13" fmla="*/ 1076492 h 1106129"/>
                <a:gd name="T14" fmla="*/ 336182 w 1340465"/>
                <a:gd name="T15" fmla="*/ 1086352 h 1106129"/>
                <a:gd name="T16" fmla="*/ 933477 w 1340465"/>
                <a:gd name="T17" fmla="*/ 977880 h 1106129"/>
                <a:gd name="T18" fmla="*/ 1334940 w 1340465"/>
                <a:gd name="T19" fmla="*/ 603164 h 11061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0465"/>
                <a:gd name="T31" fmla="*/ 0 h 1106129"/>
                <a:gd name="T32" fmla="*/ 1340465 w 1340465"/>
                <a:gd name="T33" fmla="*/ 1106129 h 11061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0465" h="1106129">
                  <a:moveTo>
                    <a:pt x="534219" y="424426"/>
                  </a:moveTo>
                  <a:cubicBezTo>
                    <a:pt x="538315" y="303161"/>
                    <a:pt x="542412" y="181897"/>
                    <a:pt x="534219" y="119626"/>
                  </a:cubicBezTo>
                  <a:cubicBezTo>
                    <a:pt x="526026" y="57355"/>
                    <a:pt x="519471" y="62271"/>
                    <a:pt x="485058" y="50800"/>
                  </a:cubicBezTo>
                  <a:cubicBezTo>
                    <a:pt x="450645" y="39329"/>
                    <a:pt x="399845" y="0"/>
                    <a:pt x="327742" y="50800"/>
                  </a:cubicBezTo>
                  <a:cubicBezTo>
                    <a:pt x="255639" y="101600"/>
                    <a:pt x="104878" y="216310"/>
                    <a:pt x="52439" y="355600"/>
                  </a:cubicBezTo>
                  <a:cubicBezTo>
                    <a:pt x="0" y="494890"/>
                    <a:pt x="6555" y="766916"/>
                    <a:pt x="13110" y="886542"/>
                  </a:cubicBezTo>
                  <a:cubicBezTo>
                    <a:pt x="19665" y="1006168"/>
                    <a:pt x="37691" y="1040581"/>
                    <a:pt x="91768" y="1073355"/>
                  </a:cubicBezTo>
                  <a:cubicBezTo>
                    <a:pt x="145845" y="1106129"/>
                    <a:pt x="196645" y="1099574"/>
                    <a:pt x="337574" y="1083187"/>
                  </a:cubicBezTo>
                  <a:cubicBezTo>
                    <a:pt x="478503" y="1066800"/>
                    <a:pt x="770194" y="1055329"/>
                    <a:pt x="937342" y="975032"/>
                  </a:cubicBezTo>
                  <a:cubicBezTo>
                    <a:pt x="1104490" y="894735"/>
                    <a:pt x="1222477" y="748070"/>
                    <a:pt x="1340465" y="601406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  <p:grpSp>
        <p:nvGrpSpPr>
          <p:cNvPr id="4" name="Group 44"/>
          <p:cNvGrpSpPr/>
          <p:nvPr/>
        </p:nvGrpSpPr>
        <p:grpSpPr>
          <a:xfrm>
            <a:off x="2455863" y="8532251"/>
            <a:ext cx="1519274" cy="2278560"/>
            <a:chOff x="1909411" y="2540454"/>
            <a:chExt cx="1519274" cy="2278560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2078217" y="2540454"/>
              <a:ext cx="1072871" cy="2278559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cxnSp>
          <p:nvCxnSpPr>
            <p:cNvPr id="47" name="Straight Connector 33"/>
            <p:cNvCxnSpPr>
              <a:cxnSpLocks noChangeShapeType="1"/>
            </p:cNvCxnSpPr>
            <p:nvPr/>
          </p:nvCxnSpPr>
          <p:spPr bwMode="auto">
            <a:xfrm rot="16200000" flipH="1">
              <a:off x="1529768" y="2920098"/>
              <a:ext cx="2278559" cy="151927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8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1928683" y="3237617"/>
              <a:ext cx="632932" cy="375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Straight Arrow Connector 40"/>
            <p:cNvCxnSpPr>
              <a:cxnSpLocks noChangeShapeType="1"/>
            </p:cNvCxnSpPr>
            <p:nvPr/>
          </p:nvCxnSpPr>
          <p:spPr bwMode="auto">
            <a:xfrm rot="16200000" flipV="1">
              <a:off x="2772725" y="3994324"/>
              <a:ext cx="632934" cy="37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Straight Arrow Connector 41"/>
            <p:cNvCxnSpPr>
              <a:cxnSpLocks noChangeShapeType="1"/>
            </p:cNvCxnSpPr>
            <p:nvPr/>
          </p:nvCxnSpPr>
          <p:spPr bwMode="auto">
            <a:xfrm rot="10800000" flipV="1">
              <a:off x="2415832" y="2667039"/>
              <a:ext cx="844043" cy="28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2078216" y="4689614"/>
              <a:ext cx="844043" cy="28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2153242" y="2793628"/>
              <a:ext cx="769017" cy="1344631"/>
            </a:xfrm>
            <a:custGeom>
              <a:avLst/>
              <a:gdLst>
                <a:gd name="T0" fmla="*/ 454 w 481781"/>
                <a:gd name="T1" fmla="*/ 0 h 758723"/>
                <a:gd name="T2" fmla="*/ 648 w 481781"/>
                <a:gd name="T3" fmla="*/ 570964 h 758723"/>
                <a:gd name="T4" fmla="*/ 4345 w 481781"/>
                <a:gd name="T5" fmla="*/ 748158 h 758723"/>
                <a:gd name="T6" fmla="*/ 8236 w 481781"/>
                <a:gd name="T7" fmla="*/ 639871 h 758723"/>
                <a:gd name="T8" fmla="*/ 8819 w 481781"/>
                <a:gd name="T9" fmla="*/ 364235 h 758723"/>
                <a:gd name="T10" fmla="*/ 3956 w 481781"/>
                <a:gd name="T11" fmla="*/ 324861 h 758723"/>
                <a:gd name="T12" fmla="*/ 4150 w 481781"/>
                <a:gd name="T13" fmla="*/ 492207 h 7587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1781"/>
                <a:gd name="T22" fmla="*/ 0 h 758723"/>
                <a:gd name="T23" fmla="*/ 481781 w 481781"/>
                <a:gd name="T24" fmla="*/ 758723 h 7587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1781" h="758723">
                  <a:moveTo>
                    <a:pt x="22942" y="0"/>
                  </a:moveTo>
                  <a:cubicBezTo>
                    <a:pt x="11471" y="222864"/>
                    <a:pt x="0" y="445729"/>
                    <a:pt x="32774" y="570271"/>
                  </a:cubicBezTo>
                  <a:cubicBezTo>
                    <a:pt x="65548" y="694813"/>
                    <a:pt x="155677" y="735781"/>
                    <a:pt x="219587" y="747252"/>
                  </a:cubicBezTo>
                  <a:cubicBezTo>
                    <a:pt x="283497" y="758723"/>
                    <a:pt x="378542" y="703006"/>
                    <a:pt x="416232" y="639097"/>
                  </a:cubicBezTo>
                  <a:cubicBezTo>
                    <a:pt x="453922" y="575188"/>
                    <a:pt x="481781" y="416233"/>
                    <a:pt x="445729" y="363794"/>
                  </a:cubicBezTo>
                  <a:cubicBezTo>
                    <a:pt x="409677" y="311355"/>
                    <a:pt x="239251" y="303162"/>
                    <a:pt x="199922" y="324465"/>
                  </a:cubicBezTo>
                  <a:cubicBezTo>
                    <a:pt x="160593" y="345768"/>
                    <a:pt x="185174" y="418690"/>
                    <a:pt x="209755" y="491613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F5EEB6-9F2F-491F-823B-4F356A37F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7"/>
            <a:ext cx="21626562" cy="120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2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15869428" y="4984955"/>
            <a:ext cx="73904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I</a:t>
            </a:r>
            <a:r>
              <a:rPr lang="en-US" sz="4200" baseline="-25000" dirty="0">
                <a:solidFill>
                  <a:srgbClr val="FF0000"/>
                </a:solidFill>
              </a:rPr>
              <a:t>0</a:t>
            </a:r>
            <a:endParaRPr lang="en-US" sz="5900" dirty="0">
              <a:solidFill>
                <a:srgbClr val="FF0000"/>
              </a:solidFill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122441" y="2138163"/>
            <a:ext cx="10754966" cy="3105591"/>
            <a:chOff x="608" y="2736"/>
            <a:chExt cx="2867" cy="1104"/>
          </a:xfrm>
        </p:grpSpPr>
        <p:sp>
          <p:nvSpPr>
            <p:cNvPr id="6183" name="Line 24"/>
            <p:cNvSpPr>
              <a:spLocks noChangeShapeType="1"/>
            </p:cNvSpPr>
            <p:nvPr/>
          </p:nvSpPr>
          <p:spPr bwMode="auto">
            <a:xfrm>
              <a:off x="816" y="384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25"/>
            <p:cNvSpPr>
              <a:spLocks noChangeShapeType="1"/>
            </p:cNvSpPr>
            <p:nvPr/>
          </p:nvSpPr>
          <p:spPr bwMode="auto">
            <a:xfrm flipV="1">
              <a:off x="816" y="273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48" name="Object 26"/>
            <p:cNvGraphicFramePr>
              <a:graphicFrameLocks noChangeAspect="1"/>
            </p:cNvGraphicFramePr>
            <p:nvPr/>
          </p:nvGraphicFramePr>
          <p:xfrm>
            <a:off x="608" y="2736"/>
            <a:ext cx="22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75" name="Equation" r:id="rId4" imgW="126720" imgH="139680" progId="Equation.3">
                    <p:embed/>
                  </p:oleObj>
                </mc:Choice>
                <mc:Fallback>
                  <p:oleObj name="Equation" r:id="rId4" imgW="126720" imgH="1396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2736"/>
                          <a:ext cx="22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5" name="Freeform 27"/>
            <p:cNvSpPr>
              <a:spLocks/>
            </p:cNvSpPr>
            <p:nvPr/>
          </p:nvSpPr>
          <p:spPr bwMode="auto">
            <a:xfrm>
              <a:off x="1392" y="307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192 w 528"/>
                <a:gd name="T3" fmla="*/ 48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cubicBezTo>
                    <a:pt x="52" y="164"/>
                    <a:pt x="104" y="88"/>
                    <a:pt x="192" y="48"/>
                  </a:cubicBezTo>
                  <a:cubicBezTo>
                    <a:pt x="280" y="8"/>
                    <a:pt x="404" y="4"/>
                    <a:pt x="528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28"/>
            <p:cNvSpPr>
              <a:spLocks noChangeShapeType="1"/>
            </p:cNvSpPr>
            <p:nvPr/>
          </p:nvSpPr>
          <p:spPr bwMode="auto">
            <a:xfrm>
              <a:off x="1392" y="3408"/>
              <a:ext cx="0" cy="384"/>
            </a:xfrm>
            <a:prstGeom prst="line">
              <a:avLst/>
            </a:prstGeom>
            <a:noFill/>
            <a:ln w="9525">
              <a:solidFill>
                <a:srgbClr val="00602B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402" y="2800"/>
              <a:ext cx="2073" cy="948"/>
              <a:chOff x="1247" y="2800"/>
              <a:chExt cx="2073" cy="948"/>
            </a:xfrm>
          </p:grpSpPr>
          <p:sp>
            <p:nvSpPr>
              <p:cNvPr id="6188" name="Text Box 30"/>
              <p:cNvSpPr txBox="1">
                <a:spLocks noChangeArrowheads="1"/>
              </p:cNvSpPr>
              <p:nvPr/>
            </p:nvSpPr>
            <p:spPr bwMode="auto">
              <a:xfrm>
                <a:off x="1909" y="2800"/>
                <a:ext cx="1411" cy="492"/>
              </a:xfrm>
              <a:prstGeom prst="rect">
                <a:avLst/>
              </a:prstGeom>
              <a:noFill/>
              <a:ln w="9525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4200" dirty="0" err="1">
                    <a:solidFill>
                      <a:srgbClr val="00B050"/>
                    </a:solidFill>
                  </a:rPr>
                  <a:t>Discontinuous</a:t>
                </a:r>
                <a:endParaRPr lang="fr-CH" sz="4200" dirty="0">
                  <a:solidFill>
                    <a:srgbClr val="00B050"/>
                  </a:solidFill>
                </a:endParaRPr>
              </a:p>
              <a:p>
                <a:r>
                  <a:rPr lang="fr-CH" sz="4200" dirty="0">
                    <a:solidFill>
                      <a:srgbClr val="00B050"/>
                    </a:solidFill>
                  </a:rPr>
                  <a:t> gain </a:t>
                </a:r>
                <a:r>
                  <a:rPr lang="fr-CH" sz="4200" dirty="0" err="1">
                    <a:solidFill>
                      <a:srgbClr val="00B050"/>
                    </a:solidFill>
                  </a:rPr>
                  <a:t>function</a:t>
                </a:r>
                <a:r>
                  <a:rPr lang="fr-CH" sz="4200" dirty="0">
                    <a:solidFill>
                      <a:srgbClr val="00B050"/>
                    </a:solidFill>
                  </a:rPr>
                  <a:t>: Type II</a:t>
                </a:r>
                <a:endParaRPr lang="fr-FR" sz="4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189" name="Line 31"/>
              <p:cNvSpPr>
                <a:spLocks noChangeShapeType="1"/>
              </p:cNvSpPr>
              <p:nvPr/>
            </p:nvSpPr>
            <p:spPr bwMode="auto">
              <a:xfrm flipH="1">
                <a:off x="1247" y="3292"/>
                <a:ext cx="662" cy="456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62272" name="Text Box 32"/>
          <p:cNvSpPr txBox="1">
            <a:spLocks noChangeArrowheads="1"/>
          </p:cNvSpPr>
          <p:nvPr/>
        </p:nvSpPr>
        <p:spPr bwMode="auto">
          <a:xfrm>
            <a:off x="8559764" y="9307171"/>
            <a:ext cx="11366954" cy="841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/>
              <a:t>Stability</a:t>
            </a:r>
            <a:r>
              <a:rPr lang="fr-CH" sz="4200" dirty="0"/>
              <a:t> </a:t>
            </a:r>
            <a:r>
              <a:rPr lang="fr-CH" sz="4200" dirty="0" err="1"/>
              <a:t>lost</a:t>
            </a:r>
            <a:r>
              <a:rPr lang="fr-CH" sz="4200" dirty="0"/>
              <a:t> </a:t>
            </a:r>
            <a:r>
              <a:rPr lang="fr-CH" sz="4200" dirty="0">
                <a:sym typeface="Wingdings" pitchFamily="2" charset="2"/>
              </a:rPr>
              <a:t> oscillation </a:t>
            </a:r>
            <a:r>
              <a:rPr lang="fr-CH" sz="4200" dirty="0" err="1">
                <a:sym typeface="Wingdings" pitchFamily="2" charset="2"/>
              </a:rPr>
              <a:t>with</a:t>
            </a:r>
            <a:r>
              <a:rPr lang="fr-CH" sz="4200" dirty="0">
                <a:sym typeface="Wingdings" pitchFamily="2" charset="2"/>
              </a:rPr>
              <a:t> </a:t>
            </a:r>
            <a:r>
              <a:rPr lang="fr-CH" sz="4200" dirty="0" err="1">
                <a:sym typeface="Wingdings" pitchFamily="2" charset="2"/>
              </a:rPr>
              <a:t>finite</a:t>
            </a:r>
            <a:r>
              <a:rPr lang="fr-CH" sz="4200" dirty="0">
                <a:sym typeface="Wingdings" pitchFamily="2" charset="2"/>
              </a:rPr>
              <a:t> </a:t>
            </a:r>
            <a:r>
              <a:rPr lang="fr-CH" sz="4200" dirty="0" err="1">
                <a:sym typeface="Wingdings" pitchFamily="2" charset="2"/>
              </a:rPr>
              <a:t>frequency</a:t>
            </a:r>
            <a:endParaRPr lang="fr-FR" sz="4200" dirty="0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err="1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Hopf</a:t>
            </a:r>
            <a:r>
              <a:rPr lang="en-US" sz="6000" noProof="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bifurcation:  </a:t>
            </a:r>
            <a:r>
              <a:rPr lang="en-US" sz="6000" i="1" noProof="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f-I -</a:t>
            </a:r>
            <a:r>
              <a:rPr lang="en-US" sz="6000" noProof="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curve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017799" y="1578003"/>
            <a:ext cx="282801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f-I</a:t>
            </a:r>
            <a:r>
              <a:rPr lang="en-US" dirty="0"/>
              <a:t> curve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345685" y="3083343"/>
            <a:ext cx="446121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514492" y="5764166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 flipV="1">
            <a:off x="514490" y="4999021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5274887" y="5060908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5282389" y="5125607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4" name="Group 40"/>
          <p:cNvGrpSpPr/>
          <p:nvPr/>
        </p:nvGrpSpPr>
        <p:grpSpPr>
          <a:xfrm>
            <a:off x="5331126" y="1652672"/>
            <a:ext cx="3799072" cy="2716936"/>
            <a:chOff x="2438445" y="2941168"/>
            <a:chExt cx="3799072" cy="271693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48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" name="Rounded Rectangle 44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53" name="Line 28"/>
          <p:cNvSpPr>
            <a:spLocks noChangeShapeType="1"/>
          </p:cNvSpPr>
          <p:nvPr/>
        </p:nvSpPr>
        <p:spPr bwMode="auto">
          <a:xfrm flipH="1">
            <a:off x="13100969" y="5826081"/>
            <a:ext cx="1" cy="2801778"/>
          </a:xfrm>
          <a:prstGeom prst="line">
            <a:avLst/>
          </a:prstGeom>
          <a:noFill/>
          <a:ln w="9525">
            <a:solidFill>
              <a:srgbClr val="00602B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/>
          <p:nvPr/>
        </p:nvGrpSpPr>
        <p:grpSpPr>
          <a:xfrm>
            <a:off x="10981488" y="6034240"/>
            <a:ext cx="1519274" cy="2278560"/>
            <a:chOff x="1909411" y="2540454"/>
            <a:chExt cx="1519274" cy="2278560"/>
          </a:xfrm>
        </p:grpSpPr>
        <p:sp>
          <p:nvSpPr>
            <p:cNvPr id="55" name="Line 11"/>
            <p:cNvSpPr>
              <a:spLocks noChangeShapeType="1"/>
            </p:cNvSpPr>
            <p:nvPr/>
          </p:nvSpPr>
          <p:spPr bwMode="auto">
            <a:xfrm flipH="1">
              <a:off x="2078217" y="2540454"/>
              <a:ext cx="1072871" cy="2278559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cxnSp>
          <p:nvCxnSpPr>
            <p:cNvPr id="58" name="Straight Connector 33"/>
            <p:cNvCxnSpPr>
              <a:cxnSpLocks noChangeShapeType="1"/>
            </p:cNvCxnSpPr>
            <p:nvPr/>
          </p:nvCxnSpPr>
          <p:spPr bwMode="auto">
            <a:xfrm rot="16200000" flipH="1">
              <a:off x="1529768" y="2920098"/>
              <a:ext cx="2278559" cy="151927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9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1928683" y="3237617"/>
              <a:ext cx="632932" cy="375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0" name="Straight Arrow Connector 40"/>
            <p:cNvCxnSpPr>
              <a:cxnSpLocks noChangeShapeType="1"/>
            </p:cNvCxnSpPr>
            <p:nvPr/>
          </p:nvCxnSpPr>
          <p:spPr bwMode="auto">
            <a:xfrm rot="16200000" flipV="1">
              <a:off x="2772725" y="3994324"/>
              <a:ext cx="632934" cy="37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" name="Straight Arrow Connector 41"/>
            <p:cNvCxnSpPr>
              <a:cxnSpLocks noChangeShapeType="1"/>
            </p:cNvCxnSpPr>
            <p:nvPr/>
          </p:nvCxnSpPr>
          <p:spPr bwMode="auto">
            <a:xfrm rot="10800000" flipV="1">
              <a:off x="2415832" y="2667039"/>
              <a:ext cx="844043" cy="28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2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2078216" y="4689614"/>
              <a:ext cx="844043" cy="28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3" name="Freeform 62"/>
            <p:cNvSpPr>
              <a:spLocks noChangeArrowheads="1"/>
            </p:cNvSpPr>
            <p:nvPr/>
          </p:nvSpPr>
          <p:spPr bwMode="auto">
            <a:xfrm>
              <a:off x="2153242" y="2793628"/>
              <a:ext cx="769017" cy="1344631"/>
            </a:xfrm>
            <a:custGeom>
              <a:avLst/>
              <a:gdLst>
                <a:gd name="T0" fmla="*/ 454 w 481781"/>
                <a:gd name="T1" fmla="*/ 0 h 758723"/>
                <a:gd name="T2" fmla="*/ 648 w 481781"/>
                <a:gd name="T3" fmla="*/ 570964 h 758723"/>
                <a:gd name="T4" fmla="*/ 4345 w 481781"/>
                <a:gd name="T5" fmla="*/ 748158 h 758723"/>
                <a:gd name="T6" fmla="*/ 8236 w 481781"/>
                <a:gd name="T7" fmla="*/ 639871 h 758723"/>
                <a:gd name="T8" fmla="*/ 8819 w 481781"/>
                <a:gd name="T9" fmla="*/ 364235 h 758723"/>
                <a:gd name="T10" fmla="*/ 3956 w 481781"/>
                <a:gd name="T11" fmla="*/ 324861 h 758723"/>
                <a:gd name="T12" fmla="*/ 4150 w 481781"/>
                <a:gd name="T13" fmla="*/ 492207 h 7587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1781"/>
                <a:gd name="T22" fmla="*/ 0 h 758723"/>
                <a:gd name="T23" fmla="*/ 481781 w 481781"/>
                <a:gd name="T24" fmla="*/ 758723 h 7587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1781" h="758723">
                  <a:moveTo>
                    <a:pt x="22942" y="0"/>
                  </a:moveTo>
                  <a:cubicBezTo>
                    <a:pt x="11471" y="222864"/>
                    <a:pt x="0" y="445729"/>
                    <a:pt x="32774" y="570271"/>
                  </a:cubicBezTo>
                  <a:cubicBezTo>
                    <a:pt x="65548" y="694813"/>
                    <a:pt x="155677" y="735781"/>
                    <a:pt x="219587" y="747252"/>
                  </a:cubicBezTo>
                  <a:cubicBezTo>
                    <a:pt x="283497" y="758723"/>
                    <a:pt x="378542" y="703006"/>
                    <a:pt x="416232" y="639097"/>
                  </a:cubicBezTo>
                  <a:cubicBezTo>
                    <a:pt x="453922" y="575188"/>
                    <a:pt x="481781" y="416233"/>
                    <a:pt x="445729" y="363794"/>
                  </a:cubicBezTo>
                  <a:cubicBezTo>
                    <a:pt x="409677" y="311355"/>
                    <a:pt x="239251" y="303162"/>
                    <a:pt x="199922" y="324465"/>
                  </a:cubicBezTo>
                  <a:cubicBezTo>
                    <a:pt x="160593" y="345768"/>
                    <a:pt x="185174" y="418690"/>
                    <a:pt x="209755" y="491613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  <p:grpSp>
        <p:nvGrpSpPr>
          <p:cNvPr id="8" name="Group 63"/>
          <p:cNvGrpSpPr/>
          <p:nvPr/>
        </p:nvGrpSpPr>
        <p:grpSpPr>
          <a:xfrm>
            <a:off x="13883903" y="6100248"/>
            <a:ext cx="1923828" cy="2025387"/>
            <a:chOff x="6485181" y="2667039"/>
            <a:chExt cx="3252373" cy="2340445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6485181" y="2667039"/>
              <a:ext cx="1856890" cy="2278559"/>
              <a:chOff x="3214678" y="4572008"/>
              <a:chExt cx="785818" cy="1285885"/>
            </a:xfrm>
          </p:grpSpPr>
          <p:sp>
            <p:nvSpPr>
              <p:cNvPr id="67" name="Line 11"/>
              <p:cNvSpPr>
                <a:spLocks noChangeShapeType="1"/>
              </p:cNvSpPr>
              <p:nvPr/>
            </p:nvSpPr>
            <p:spPr bwMode="auto">
              <a:xfrm flipH="1">
                <a:off x="3357554" y="4572008"/>
                <a:ext cx="357190" cy="1285885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prstDash val="lgDash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8" name="Straight Connector 50"/>
              <p:cNvCxnSpPr>
                <a:cxnSpLocks noChangeShapeType="1"/>
              </p:cNvCxnSpPr>
              <p:nvPr/>
            </p:nvCxnSpPr>
            <p:spPr bwMode="auto">
              <a:xfrm rot="5400000">
                <a:off x="3214678" y="4786322"/>
                <a:ext cx="785818" cy="785818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69" name="Straight Arrow Connector 51"/>
              <p:cNvCxnSpPr>
                <a:cxnSpLocks noChangeShapeType="1"/>
              </p:cNvCxnSpPr>
              <p:nvPr/>
            </p:nvCxnSpPr>
            <p:spPr bwMode="auto">
              <a:xfrm rot="5400000">
                <a:off x="3179753" y="5464189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0" name="Straight Arrow Connector 52"/>
              <p:cNvCxnSpPr>
                <a:cxnSpLocks noChangeShapeType="1"/>
              </p:cNvCxnSpPr>
              <p:nvPr/>
            </p:nvCxnSpPr>
            <p:spPr bwMode="auto">
              <a:xfrm rot="16200000" flipV="1">
                <a:off x="3679819" y="4892685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" name="Straight Arrow Connector 53"/>
              <p:cNvCxnSpPr>
                <a:cxnSpLocks noChangeShapeType="1"/>
              </p:cNvCxnSpPr>
              <p:nvPr/>
            </p:nvCxnSpPr>
            <p:spPr bwMode="auto">
              <a:xfrm rot="10800000" flipV="1">
                <a:off x="3500430" y="4643446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Straight Arrow Connector 54"/>
              <p:cNvCxnSpPr>
                <a:cxnSpLocks noChangeShapeType="1"/>
              </p:cNvCxnSpPr>
              <p:nvPr/>
            </p:nvCxnSpPr>
            <p:spPr bwMode="auto">
              <a:xfrm flipV="1">
                <a:off x="3357554" y="5784866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66" name="Freeform 65"/>
            <p:cNvSpPr>
              <a:spLocks noChangeArrowheads="1"/>
            </p:cNvSpPr>
            <p:nvPr/>
          </p:nvSpPr>
          <p:spPr bwMode="auto">
            <a:xfrm>
              <a:off x="6571460" y="3046797"/>
              <a:ext cx="3166094" cy="1960687"/>
            </a:xfrm>
            <a:custGeom>
              <a:avLst/>
              <a:gdLst>
                <a:gd name="T0" fmla="*/ 532018 w 1340465"/>
                <a:gd name="T1" fmla="*/ 425665 h 1106129"/>
                <a:gd name="T2" fmla="*/ 532018 w 1340465"/>
                <a:gd name="T3" fmla="*/ 119977 h 1106129"/>
                <a:gd name="T4" fmla="*/ 483059 w 1340465"/>
                <a:gd name="T5" fmla="*/ 50949 h 1106129"/>
                <a:gd name="T6" fmla="*/ 326392 w 1340465"/>
                <a:gd name="T7" fmla="*/ 50949 h 1106129"/>
                <a:gd name="T8" fmla="*/ 52223 w 1340465"/>
                <a:gd name="T9" fmla="*/ 356640 h 1106129"/>
                <a:gd name="T10" fmla="*/ 13056 w 1340465"/>
                <a:gd name="T11" fmla="*/ 889131 h 1106129"/>
                <a:gd name="T12" fmla="*/ 91390 w 1340465"/>
                <a:gd name="T13" fmla="*/ 1076492 h 1106129"/>
                <a:gd name="T14" fmla="*/ 336182 w 1340465"/>
                <a:gd name="T15" fmla="*/ 1086352 h 1106129"/>
                <a:gd name="T16" fmla="*/ 933477 w 1340465"/>
                <a:gd name="T17" fmla="*/ 977880 h 1106129"/>
                <a:gd name="T18" fmla="*/ 1334940 w 1340465"/>
                <a:gd name="T19" fmla="*/ 603164 h 11061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0465"/>
                <a:gd name="T31" fmla="*/ 0 h 1106129"/>
                <a:gd name="T32" fmla="*/ 1340465 w 1340465"/>
                <a:gd name="T33" fmla="*/ 1106129 h 11061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0465" h="1106129">
                  <a:moveTo>
                    <a:pt x="534219" y="424426"/>
                  </a:moveTo>
                  <a:cubicBezTo>
                    <a:pt x="538315" y="303161"/>
                    <a:pt x="542412" y="181897"/>
                    <a:pt x="534219" y="119626"/>
                  </a:cubicBezTo>
                  <a:cubicBezTo>
                    <a:pt x="526026" y="57355"/>
                    <a:pt x="519471" y="62271"/>
                    <a:pt x="485058" y="50800"/>
                  </a:cubicBezTo>
                  <a:cubicBezTo>
                    <a:pt x="450645" y="39329"/>
                    <a:pt x="399845" y="0"/>
                    <a:pt x="327742" y="50800"/>
                  </a:cubicBezTo>
                  <a:cubicBezTo>
                    <a:pt x="255639" y="101600"/>
                    <a:pt x="104878" y="216310"/>
                    <a:pt x="52439" y="355600"/>
                  </a:cubicBezTo>
                  <a:cubicBezTo>
                    <a:pt x="0" y="494890"/>
                    <a:pt x="6555" y="766916"/>
                    <a:pt x="13110" y="886542"/>
                  </a:cubicBezTo>
                  <a:cubicBezTo>
                    <a:pt x="19665" y="1006168"/>
                    <a:pt x="37691" y="1040581"/>
                    <a:pt x="91768" y="1073355"/>
                  </a:cubicBezTo>
                  <a:cubicBezTo>
                    <a:pt x="145845" y="1106129"/>
                    <a:pt x="196645" y="1099574"/>
                    <a:pt x="337574" y="1083187"/>
                  </a:cubicBezTo>
                  <a:cubicBezTo>
                    <a:pt x="478503" y="1066800"/>
                    <a:pt x="770194" y="1055329"/>
                    <a:pt x="937342" y="975032"/>
                  </a:cubicBezTo>
                  <a:cubicBezTo>
                    <a:pt x="1104490" y="894735"/>
                    <a:pt x="1222477" y="748070"/>
                    <a:pt x="1340465" y="601406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1" y="0"/>
            <a:ext cx="2007126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   </a:t>
            </a:r>
            <a:r>
              <a:rPr lang="en-US" sz="6000" b="1" dirty="0" err="1">
                <a:solidFill>
                  <a:srgbClr val="FF0000"/>
                </a:solidFill>
              </a:rPr>
              <a:t>FitzHugh-Nagumo</a:t>
            </a:r>
            <a:r>
              <a:rPr lang="en-US" sz="6000" b="1" dirty="0">
                <a:solidFill>
                  <a:srgbClr val="FF0000"/>
                </a:solidFill>
              </a:rPr>
              <a:t>:  type II Model – </a:t>
            </a:r>
            <a:r>
              <a:rPr lang="en-US" sz="6000" b="1" dirty="0" err="1">
                <a:solidFill>
                  <a:srgbClr val="FF0000"/>
                </a:solidFill>
              </a:rPr>
              <a:t>Hopf</a:t>
            </a:r>
            <a:r>
              <a:rPr lang="en-US" sz="6000" b="1" dirty="0">
                <a:solidFill>
                  <a:srgbClr val="FF0000"/>
                </a:solidFill>
              </a:rPr>
              <a:t> bifurcation</a:t>
            </a:r>
            <a:endParaRPr lang="en-US" sz="68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118" y="1575503"/>
            <a:ext cx="1426733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/>
              <a:t>I=0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34660" y="6458950"/>
            <a:ext cx="1383452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/>
              <a:t>I&gt;</a:t>
            </a:r>
            <a:r>
              <a:rPr lang="en-US" dirty="0" err="1"/>
              <a:t>I</a:t>
            </a:r>
            <a:r>
              <a:rPr lang="en-US" sz="2500" dirty="0" err="1"/>
              <a:t>c</a:t>
            </a:r>
            <a:endParaRPr lang="en-US" dirty="0"/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8488" y="1417770"/>
            <a:ext cx="15890488" cy="931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/>
          <p:nvPr/>
        </p:nvGrpSpPr>
        <p:grpSpPr>
          <a:xfrm>
            <a:off x="1339214" y="2647460"/>
            <a:ext cx="1519274" cy="2278560"/>
            <a:chOff x="1909411" y="2540454"/>
            <a:chExt cx="1519274" cy="2278560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2078217" y="2540454"/>
              <a:ext cx="1072871" cy="2278559"/>
            </a:xfrm>
            <a:prstGeom prst="line">
              <a:avLst/>
            </a:prstGeom>
            <a:noFill/>
            <a:ln w="9525">
              <a:solidFill>
                <a:srgbClr val="3550FE"/>
              </a:solidFill>
              <a:prstDash val="lgDashDot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cxnSp>
          <p:nvCxnSpPr>
            <p:cNvPr id="9" name="Straight Connector 33"/>
            <p:cNvCxnSpPr>
              <a:cxnSpLocks noChangeShapeType="1"/>
            </p:cNvCxnSpPr>
            <p:nvPr/>
          </p:nvCxnSpPr>
          <p:spPr bwMode="auto">
            <a:xfrm rot="16200000" flipH="1">
              <a:off x="1529768" y="2920098"/>
              <a:ext cx="2278559" cy="151927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1928683" y="3237617"/>
              <a:ext cx="632932" cy="375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Straight Arrow Connector 40"/>
            <p:cNvCxnSpPr>
              <a:cxnSpLocks noChangeShapeType="1"/>
            </p:cNvCxnSpPr>
            <p:nvPr/>
          </p:nvCxnSpPr>
          <p:spPr bwMode="auto">
            <a:xfrm rot="16200000" flipV="1">
              <a:off x="2772725" y="3994324"/>
              <a:ext cx="632934" cy="37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Straight Arrow Connector 41"/>
            <p:cNvCxnSpPr>
              <a:cxnSpLocks noChangeShapeType="1"/>
            </p:cNvCxnSpPr>
            <p:nvPr/>
          </p:nvCxnSpPr>
          <p:spPr bwMode="auto">
            <a:xfrm rot="10800000" flipV="1">
              <a:off x="2415832" y="2667039"/>
              <a:ext cx="844043" cy="28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2078216" y="4689614"/>
              <a:ext cx="844043" cy="28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2153242" y="2793628"/>
              <a:ext cx="769017" cy="1344631"/>
            </a:xfrm>
            <a:custGeom>
              <a:avLst/>
              <a:gdLst>
                <a:gd name="T0" fmla="*/ 454 w 481781"/>
                <a:gd name="T1" fmla="*/ 0 h 758723"/>
                <a:gd name="T2" fmla="*/ 648 w 481781"/>
                <a:gd name="T3" fmla="*/ 570964 h 758723"/>
                <a:gd name="T4" fmla="*/ 4345 w 481781"/>
                <a:gd name="T5" fmla="*/ 748158 h 758723"/>
                <a:gd name="T6" fmla="*/ 8236 w 481781"/>
                <a:gd name="T7" fmla="*/ 639871 h 758723"/>
                <a:gd name="T8" fmla="*/ 8819 w 481781"/>
                <a:gd name="T9" fmla="*/ 364235 h 758723"/>
                <a:gd name="T10" fmla="*/ 3956 w 481781"/>
                <a:gd name="T11" fmla="*/ 324861 h 758723"/>
                <a:gd name="T12" fmla="*/ 4150 w 481781"/>
                <a:gd name="T13" fmla="*/ 492207 h 7587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1781"/>
                <a:gd name="T22" fmla="*/ 0 h 758723"/>
                <a:gd name="T23" fmla="*/ 481781 w 481781"/>
                <a:gd name="T24" fmla="*/ 758723 h 7587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1781" h="758723">
                  <a:moveTo>
                    <a:pt x="22942" y="0"/>
                  </a:moveTo>
                  <a:cubicBezTo>
                    <a:pt x="11471" y="222864"/>
                    <a:pt x="0" y="445729"/>
                    <a:pt x="32774" y="570271"/>
                  </a:cubicBezTo>
                  <a:cubicBezTo>
                    <a:pt x="65548" y="694813"/>
                    <a:pt x="155677" y="735781"/>
                    <a:pt x="219587" y="747252"/>
                  </a:cubicBezTo>
                  <a:cubicBezTo>
                    <a:pt x="283497" y="758723"/>
                    <a:pt x="378542" y="703006"/>
                    <a:pt x="416232" y="639097"/>
                  </a:cubicBezTo>
                  <a:cubicBezTo>
                    <a:pt x="453922" y="575188"/>
                    <a:pt x="481781" y="416233"/>
                    <a:pt x="445729" y="363794"/>
                  </a:cubicBezTo>
                  <a:cubicBezTo>
                    <a:pt x="409677" y="311355"/>
                    <a:pt x="239251" y="303162"/>
                    <a:pt x="199922" y="324465"/>
                  </a:cubicBezTo>
                  <a:cubicBezTo>
                    <a:pt x="160593" y="345768"/>
                    <a:pt x="185174" y="418690"/>
                    <a:pt x="209755" y="491613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15"/>
          <p:cNvGrpSpPr/>
          <p:nvPr/>
        </p:nvGrpSpPr>
        <p:grpSpPr>
          <a:xfrm>
            <a:off x="934660" y="7628556"/>
            <a:ext cx="1923828" cy="2025387"/>
            <a:chOff x="6485181" y="2667039"/>
            <a:chExt cx="3252373" cy="2340445"/>
          </a:xfrm>
        </p:grpSpPr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6485181" y="2667039"/>
              <a:ext cx="1856890" cy="2278559"/>
              <a:chOff x="3214678" y="4572008"/>
              <a:chExt cx="785818" cy="1285885"/>
            </a:xfrm>
          </p:grpSpPr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 flipH="1">
                <a:off x="3357554" y="4572008"/>
                <a:ext cx="357190" cy="1285885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prstDash val="lgDash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0" name="Straight Connector 50"/>
              <p:cNvCxnSpPr>
                <a:cxnSpLocks noChangeShapeType="1"/>
              </p:cNvCxnSpPr>
              <p:nvPr/>
            </p:nvCxnSpPr>
            <p:spPr bwMode="auto">
              <a:xfrm rot="5400000">
                <a:off x="3214678" y="4786322"/>
                <a:ext cx="785818" cy="785818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1" name="Straight Arrow Connector 51"/>
              <p:cNvCxnSpPr>
                <a:cxnSpLocks noChangeShapeType="1"/>
              </p:cNvCxnSpPr>
              <p:nvPr/>
            </p:nvCxnSpPr>
            <p:spPr bwMode="auto">
              <a:xfrm rot="5400000">
                <a:off x="3179753" y="5464189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" name="Straight Arrow Connector 52"/>
              <p:cNvCxnSpPr>
                <a:cxnSpLocks noChangeShapeType="1"/>
              </p:cNvCxnSpPr>
              <p:nvPr/>
            </p:nvCxnSpPr>
            <p:spPr bwMode="auto">
              <a:xfrm rot="16200000" flipV="1">
                <a:off x="3679819" y="4892685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" name="Straight Arrow Connector 53"/>
              <p:cNvCxnSpPr>
                <a:cxnSpLocks noChangeShapeType="1"/>
              </p:cNvCxnSpPr>
              <p:nvPr/>
            </p:nvCxnSpPr>
            <p:spPr bwMode="auto">
              <a:xfrm rot="10800000" flipV="1">
                <a:off x="3500430" y="4643446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" name="Straight Arrow Connector 54"/>
              <p:cNvCxnSpPr>
                <a:cxnSpLocks noChangeShapeType="1"/>
              </p:cNvCxnSpPr>
              <p:nvPr/>
            </p:nvCxnSpPr>
            <p:spPr bwMode="auto">
              <a:xfrm flipV="1">
                <a:off x="3357554" y="5784866"/>
                <a:ext cx="35719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6571460" y="3046797"/>
              <a:ext cx="3166094" cy="1960687"/>
            </a:xfrm>
            <a:custGeom>
              <a:avLst/>
              <a:gdLst>
                <a:gd name="T0" fmla="*/ 532018 w 1340465"/>
                <a:gd name="T1" fmla="*/ 425665 h 1106129"/>
                <a:gd name="T2" fmla="*/ 532018 w 1340465"/>
                <a:gd name="T3" fmla="*/ 119977 h 1106129"/>
                <a:gd name="T4" fmla="*/ 483059 w 1340465"/>
                <a:gd name="T5" fmla="*/ 50949 h 1106129"/>
                <a:gd name="T6" fmla="*/ 326392 w 1340465"/>
                <a:gd name="T7" fmla="*/ 50949 h 1106129"/>
                <a:gd name="T8" fmla="*/ 52223 w 1340465"/>
                <a:gd name="T9" fmla="*/ 356640 h 1106129"/>
                <a:gd name="T10" fmla="*/ 13056 w 1340465"/>
                <a:gd name="T11" fmla="*/ 889131 h 1106129"/>
                <a:gd name="T12" fmla="*/ 91390 w 1340465"/>
                <a:gd name="T13" fmla="*/ 1076492 h 1106129"/>
                <a:gd name="T14" fmla="*/ 336182 w 1340465"/>
                <a:gd name="T15" fmla="*/ 1086352 h 1106129"/>
                <a:gd name="T16" fmla="*/ 933477 w 1340465"/>
                <a:gd name="T17" fmla="*/ 977880 h 1106129"/>
                <a:gd name="T18" fmla="*/ 1334940 w 1340465"/>
                <a:gd name="T19" fmla="*/ 603164 h 11061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0465"/>
                <a:gd name="T31" fmla="*/ 0 h 1106129"/>
                <a:gd name="T32" fmla="*/ 1340465 w 1340465"/>
                <a:gd name="T33" fmla="*/ 1106129 h 11061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0465" h="1106129">
                  <a:moveTo>
                    <a:pt x="534219" y="424426"/>
                  </a:moveTo>
                  <a:cubicBezTo>
                    <a:pt x="538315" y="303161"/>
                    <a:pt x="542412" y="181897"/>
                    <a:pt x="534219" y="119626"/>
                  </a:cubicBezTo>
                  <a:cubicBezTo>
                    <a:pt x="526026" y="57355"/>
                    <a:pt x="519471" y="62271"/>
                    <a:pt x="485058" y="50800"/>
                  </a:cubicBezTo>
                  <a:cubicBezTo>
                    <a:pt x="450645" y="39329"/>
                    <a:pt x="399845" y="0"/>
                    <a:pt x="327742" y="50800"/>
                  </a:cubicBezTo>
                  <a:cubicBezTo>
                    <a:pt x="255639" y="101600"/>
                    <a:pt x="104878" y="216310"/>
                    <a:pt x="52439" y="355600"/>
                  </a:cubicBezTo>
                  <a:cubicBezTo>
                    <a:pt x="0" y="494890"/>
                    <a:pt x="6555" y="766916"/>
                    <a:pt x="13110" y="886542"/>
                  </a:cubicBezTo>
                  <a:cubicBezTo>
                    <a:pt x="19665" y="1006168"/>
                    <a:pt x="37691" y="1040581"/>
                    <a:pt x="91768" y="1073355"/>
                  </a:cubicBezTo>
                  <a:cubicBezTo>
                    <a:pt x="145845" y="1106129"/>
                    <a:pt x="196645" y="1099574"/>
                    <a:pt x="337574" y="1083187"/>
                  </a:cubicBezTo>
                  <a:cubicBezTo>
                    <a:pt x="478503" y="1066800"/>
                    <a:pt x="770194" y="1055329"/>
                    <a:pt x="937342" y="975032"/>
                  </a:cubicBezTo>
                  <a:cubicBezTo>
                    <a:pt x="1104490" y="894735"/>
                    <a:pt x="1222477" y="748070"/>
                    <a:pt x="1340465" y="601406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4.1,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Type I and II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318798" y="5747594"/>
            <a:ext cx="10709951" cy="1210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sz="6600" dirty="0"/>
              <a:t>Type I and   type II  models</a:t>
            </a: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10162424" y="971116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6048771" y="7415723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16048771" y="971116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3804934" y="9646462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9687529" y="9711161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433559" y="7545122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11355337" y="8180869"/>
            <a:ext cx="3233617" cy="1530291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7920666" y="8946014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" name="Freeform 30"/>
          <p:cNvSpPr>
            <a:spLocks/>
          </p:cNvSpPr>
          <p:nvPr/>
        </p:nvSpPr>
        <p:spPr bwMode="auto">
          <a:xfrm>
            <a:off x="17916918" y="8180868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10965201" y="7027525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7481767" y="7033151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0681367" y="1916072"/>
            <a:ext cx="446121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0850174" y="4596895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10850172" y="3831750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5610569" y="3893637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5618071" y="3958336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613384" y="1431324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neuron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16972287" y="2473282"/>
            <a:ext cx="3799072" cy="2716936"/>
            <a:chOff x="2438445" y="2941168"/>
            <a:chExt cx="3799072" cy="2716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79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0257610" y="7495934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97827" y="5747594"/>
            <a:ext cx="4588949" cy="193899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Now:</a:t>
            </a:r>
          </a:p>
          <a:p>
            <a:r>
              <a:rPr lang="en-US" sz="6000" dirty="0">
                <a:solidFill>
                  <a:srgbClr val="FF0000"/>
                </a:solidFill>
              </a:rPr>
              <a:t>Type I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7175" name="Text Box 3"/>
          <p:cNvSpPr txBox="1">
            <a:spLocks noChangeArrowheads="1"/>
          </p:cNvSpPr>
          <p:nvPr/>
        </p:nvSpPr>
        <p:spPr bwMode="auto">
          <a:xfrm>
            <a:off x="0" y="1652672"/>
            <a:ext cx="1050133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</a:t>
            </a:r>
            <a:r>
              <a:rPr lang="en-US" sz="6000" b="1" dirty="0"/>
              <a:t>type I Model: 3 fixed points</a:t>
            </a:r>
            <a:endParaRPr lang="en-US" sz="6800" b="1" dirty="0">
              <a:solidFill>
                <a:srgbClr val="FFFF00"/>
              </a:solidFill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620561" y="3724994"/>
          <a:ext cx="7348789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6" name="Equation" r:id="rId4" imgW="1295280" imgH="393480" progId="Equation.3">
                  <p:embed/>
                </p:oleObj>
              </mc:Choice>
              <mc:Fallback>
                <p:oleObj name="Equation" r:id="rId4" imgW="1295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561" y="3724994"/>
                        <a:ext cx="7348789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824823"/>
            <a:ext cx="1973182" cy="1350257"/>
            <a:chOff x="4848" y="2112"/>
            <a:chExt cx="526" cy="480"/>
          </a:xfrm>
        </p:grpSpPr>
        <p:sp>
          <p:nvSpPr>
            <p:cNvPr id="7203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1260435" y="5480328"/>
          <a:ext cx="5761990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7" name="Equation" r:id="rId6" imgW="1015920" imgH="393480" progId="Equation.3">
                  <p:embed/>
                </p:oleObj>
              </mc:Choice>
              <mc:Fallback>
                <p:oleObj name="Equation" r:id="rId6" imgW="1015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35" y="5480328"/>
                        <a:ext cx="5761990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3144540" y="989063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 flipV="1">
            <a:off x="13144540" y="475965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13324602" y="4354579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7172" name="Object 13"/>
          <p:cNvGraphicFramePr>
            <a:graphicFrameLocks noChangeAspect="1"/>
          </p:cNvGraphicFramePr>
          <p:nvPr/>
        </p:nvGraphicFramePr>
        <p:xfrm>
          <a:off x="18726469" y="10191629"/>
          <a:ext cx="2262032" cy="14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8" name="Equation" r:id="rId8" imgW="457200" imgH="393480" progId="Equation.3">
                  <p:embed/>
                </p:oleObj>
              </mc:Choice>
              <mc:Fallback>
                <p:oleObj name="Equation" r:id="rId8" imgW="4572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469" y="10191629"/>
                        <a:ext cx="2262032" cy="145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4"/>
          <p:cNvGraphicFramePr>
            <a:graphicFrameLocks noChangeAspect="1"/>
          </p:cNvGraphicFramePr>
          <p:nvPr/>
        </p:nvGraphicFramePr>
        <p:xfrm>
          <a:off x="17991214" y="4616192"/>
          <a:ext cx="2175751" cy="13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9" name="Equation" r:id="rId10" imgW="469800" imgH="393480" progId="Equation.3">
                  <p:embed/>
                </p:oleObj>
              </mc:Choice>
              <mc:Fallback>
                <p:oleObj name="Equation" r:id="rId10" imgW="469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1214" y="4616192"/>
                        <a:ext cx="2175751" cy="135869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12026655" y="420267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20129453" y="892857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18531401" y="8242195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dirty="0"/>
          </a:p>
        </p:txBody>
      </p:sp>
      <p:sp>
        <p:nvSpPr>
          <p:cNvPr id="7183" name="Freeform 25"/>
          <p:cNvSpPr>
            <a:spLocks/>
          </p:cNvSpPr>
          <p:nvPr/>
        </p:nvSpPr>
        <p:spPr bwMode="auto">
          <a:xfrm rot="-240000">
            <a:off x="12604354" y="6177426"/>
            <a:ext cx="7022425" cy="2070394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77926" name="Text Box 38"/>
          <p:cNvSpPr txBox="1">
            <a:spLocks noChangeArrowheads="1"/>
          </p:cNvSpPr>
          <p:nvPr/>
        </p:nvSpPr>
        <p:spPr bwMode="auto">
          <a:xfrm>
            <a:off x="1260435" y="9270016"/>
            <a:ext cx="9610063" cy="1241234"/>
          </a:xfrm>
          <a:prstGeom prst="rect">
            <a:avLst/>
          </a:prstGeom>
          <a:solidFill>
            <a:srgbClr val="87D4F7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 err="1"/>
              <a:t>Saddle</a:t>
            </a:r>
            <a:r>
              <a:rPr lang="fr-CH" sz="6800" dirty="0"/>
              <a:t>-</a:t>
            </a:r>
            <a:r>
              <a:rPr lang="fr-CH" sz="6800" dirty="0" err="1"/>
              <a:t>node</a:t>
            </a:r>
            <a:r>
              <a:rPr lang="fr-CH" sz="6800" dirty="0"/>
              <a:t> bifurcation</a:t>
            </a:r>
            <a:endParaRPr lang="fr-FR" sz="6800" dirty="0"/>
          </a:p>
        </p:txBody>
      </p:sp>
      <p:cxnSp>
        <p:nvCxnSpPr>
          <p:cNvPr id="7185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12344314" y="9160572"/>
            <a:ext cx="2658319" cy="1012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6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13800256" y="9097319"/>
            <a:ext cx="2278559" cy="5064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7" name="Straight Arrow Connector 33"/>
          <p:cNvCxnSpPr>
            <a:cxnSpLocks noChangeShapeType="1"/>
          </p:cNvCxnSpPr>
          <p:nvPr/>
        </p:nvCxnSpPr>
        <p:spPr bwMode="auto">
          <a:xfrm rot="5400000" flipH="1" flipV="1">
            <a:off x="14728742" y="8464385"/>
            <a:ext cx="2784905" cy="50642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8" name="TextBox 35"/>
          <p:cNvSpPr txBox="1">
            <a:spLocks noChangeArrowheads="1"/>
          </p:cNvSpPr>
          <p:nvPr/>
        </p:nvSpPr>
        <p:spPr bwMode="auto">
          <a:xfrm>
            <a:off x="15361558" y="9856877"/>
            <a:ext cx="315637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unstable</a:t>
            </a:r>
          </a:p>
        </p:txBody>
      </p:sp>
      <p:sp>
        <p:nvSpPr>
          <p:cNvPr id="7189" name="TextBox 37"/>
          <p:cNvSpPr txBox="1">
            <a:spLocks noChangeArrowheads="1"/>
          </p:cNvSpPr>
          <p:nvPr/>
        </p:nvSpPr>
        <p:spPr bwMode="auto">
          <a:xfrm>
            <a:off x="13842282" y="10430736"/>
            <a:ext cx="254562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saddle</a:t>
            </a:r>
          </a:p>
        </p:txBody>
      </p:sp>
      <p:sp>
        <p:nvSpPr>
          <p:cNvPr id="7190" name="TextBox 38"/>
          <p:cNvSpPr txBox="1">
            <a:spLocks noChangeArrowheads="1"/>
          </p:cNvSpPr>
          <p:nvPr/>
        </p:nvSpPr>
        <p:spPr bwMode="auto">
          <a:xfrm>
            <a:off x="11816581" y="10810496"/>
            <a:ext cx="234204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stable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816582" y="9983464"/>
            <a:ext cx="6414716" cy="162030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7192" name="Straight Arrow Connector 35"/>
          <p:cNvCxnSpPr>
            <a:cxnSpLocks noChangeShapeType="1"/>
          </p:cNvCxnSpPr>
          <p:nvPr/>
        </p:nvCxnSpPr>
        <p:spPr bwMode="auto">
          <a:xfrm rot="5400000">
            <a:off x="13186323" y="5743750"/>
            <a:ext cx="632934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3" name="Straight Arrow Connector 37"/>
          <p:cNvCxnSpPr>
            <a:cxnSpLocks noChangeShapeType="1"/>
          </p:cNvCxnSpPr>
          <p:nvPr/>
        </p:nvCxnSpPr>
        <p:spPr bwMode="auto">
          <a:xfrm rot="5400000" flipH="1" flipV="1">
            <a:off x="17916707" y="8779015"/>
            <a:ext cx="632932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4" name="Straight Arrow Connector 40"/>
          <p:cNvCxnSpPr>
            <a:cxnSpLocks noChangeShapeType="1"/>
          </p:cNvCxnSpPr>
          <p:nvPr/>
        </p:nvCxnSpPr>
        <p:spPr bwMode="auto">
          <a:xfrm rot="10800000">
            <a:off x="16036791" y="6565625"/>
            <a:ext cx="844040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5" name="Straight Arrow Connector 42"/>
          <p:cNvCxnSpPr>
            <a:cxnSpLocks noChangeShapeType="1"/>
          </p:cNvCxnSpPr>
          <p:nvPr/>
        </p:nvCxnSpPr>
        <p:spPr bwMode="auto">
          <a:xfrm>
            <a:off x="15530365" y="7958079"/>
            <a:ext cx="506426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6" name="Straight Arrow Connector 43"/>
          <p:cNvCxnSpPr>
            <a:cxnSpLocks noChangeShapeType="1"/>
          </p:cNvCxnSpPr>
          <p:nvPr/>
        </p:nvCxnSpPr>
        <p:spPr bwMode="auto">
          <a:xfrm>
            <a:off x="13335857" y="8335026"/>
            <a:ext cx="506424" cy="2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97" name="Line 11"/>
          <p:cNvSpPr>
            <a:spLocks noChangeShapeType="1"/>
          </p:cNvSpPr>
          <p:nvPr/>
        </p:nvSpPr>
        <p:spPr bwMode="auto">
          <a:xfrm flipH="1">
            <a:off x="15192749" y="1645627"/>
            <a:ext cx="3038549" cy="164562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7198" name="Straight Connector 44"/>
          <p:cNvCxnSpPr>
            <a:cxnSpLocks noChangeShapeType="1"/>
          </p:cNvCxnSpPr>
          <p:nvPr/>
        </p:nvCxnSpPr>
        <p:spPr bwMode="auto">
          <a:xfrm rot="5400000">
            <a:off x="15509451" y="1835427"/>
            <a:ext cx="2405144" cy="101285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99" name="Straight Arrow Connector 45"/>
          <p:cNvCxnSpPr>
            <a:cxnSpLocks noChangeShapeType="1"/>
          </p:cNvCxnSpPr>
          <p:nvPr/>
        </p:nvCxnSpPr>
        <p:spPr bwMode="auto">
          <a:xfrm rot="5400000" flipH="1" flipV="1">
            <a:off x="15954300" y="3289375"/>
            <a:ext cx="506346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00" name="Straight Arrow Connector 46"/>
          <p:cNvCxnSpPr>
            <a:cxnSpLocks noChangeShapeType="1"/>
          </p:cNvCxnSpPr>
          <p:nvPr/>
        </p:nvCxnSpPr>
        <p:spPr bwMode="auto">
          <a:xfrm rot="5400000">
            <a:off x="16963400" y="1517164"/>
            <a:ext cx="506346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01" name="Straight Arrow Connector 47"/>
          <p:cNvCxnSpPr>
            <a:cxnSpLocks noChangeShapeType="1"/>
          </p:cNvCxnSpPr>
          <p:nvPr/>
        </p:nvCxnSpPr>
        <p:spPr bwMode="auto">
          <a:xfrm>
            <a:off x="18062490" y="1772212"/>
            <a:ext cx="506424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02" name="Straight Arrow Connector 48"/>
          <p:cNvCxnSpPr>
            <a:cxnSpLocks noChangeShapeType="1"/>
          </p:cNvCxnSpPr>
          <p:nvPr/>
        </p:nvCxnSpPr>
        <p:spPr bwMode="auto">
          <a:xfrm flipH="1">
            <a:off x="15361557" y="3038078"/>
            <a:ext cx="50642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Type I and II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2247029" y="7468611"/>
            <a:ext cx="8858255" cy="11027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/>
              <a:t>apply</a:t>
            </a:r>
            <a:r>
              <a:rPr lang="fr-CH" sz="5900" dirty="0"/>
              <a:t> constant stimulus I</a:t>
            </a:r>
            <a:r>
              <a:rPr lang="fr-CH" sz="2500" dirty="0"/>
              <a:t>0</a:t>
            </a:r>
            <a:endParaRPr lang="fr-FR" sz="2500" dirty="0"/>
          </a:p>
        </p:txBody>
      </p:sp>
      <p:sp>
        <p:nvSpPr>
          <p:cNvPr id="41" name="TextBox 40"/>
          <p:cNvSpPr txBox="1"/>
          <p:nvPr/>
        </p:nvSpPr>
        <p:spPr>
          <a:xfrm>
            <a:off x="13335857" y="3634977"/>
            <a:ext cx="4900701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size of arrows!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26" grpId="0" animBg="1"/>
      <p:bldP spid="40" grpId="0" animBg="1"/>
      <p:bldP spid="39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620561" y="3195608"/>
          <a:ext cx="7348789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0" name="Equation" r:id="rId4" imgW="1295280" imgH="393480" progId="Equation.3">
                  <p:embed/>
                </p:oleObj>
              </mc:Choice>
              <mc:Fallback>
                <p:oleObj name="Equation" r:id="rId4" imgW="1295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561" y="3195608"/>
                        <a:ext cx="7348789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7203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1" name="Equation" r:id="rId6" imgW="1015920" imgH="393480" progId="Equation.3">
                  <p:embed/>
                </p:oleObj>
              </mc:Choice>
              <mc:Fallback>
                <p:oleObj name="Equation" r:id="rId6" imgW="1015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35" y="4950942"/>
                        <a:ext cx="5761990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3144540" y="989063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 flipV="1">
            <a:off x="13144540" y="475965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13324602" y="4255094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7172" name="Object 13"/>
          <p:cNvGraphicFramePr>
            <a:graphicFrameLocks noChangeAspect="1"/>
          </p:cNvGraphicFramePr>
          <p:nvPr/>
        </p:nvGraphicFramePr>
        <p:xfrm>
          <a:off x="18726469" y="10191629"/>
          <a:ext cx="2262032" cy="14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2" name="Equation" r:id="rId8" imgW="457200" imgH="393480" progId="Equation.3">
                  <p:embed/>
                </p:oleObj>
              </mc:Choice>
              <mc:Fallback>
                <p:oleObj name="Equation" r:id="rId8" imgW="4572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469" y="10191629"/>
                        <a:ext cx="2262032" cy="145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4"/>
          <p:cNvGraphicFramePr>
            <a:graphicFrameLocks noChangeAspect="1"/>
          </p:cNvGraphicFramePr>
          <p:nvPr/>
        </p:nvGraphicFramePr>
        <p:xfrm>
          <a:off x="17991214" y="4616192"/>
          <a:ext cx="2175751" cy="13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3" name="Equation" r:id="rId10" imgW="469800" imgH="393480" progId="Equation.3">
                  <p:embed/>
                </p:oleObj>
              </mc:Choice>
              <mc:Fallback>
                <p:oleObj name="Equation" r:id="rId10" imgW="469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1214" y="4616192"/>
                        <a:ext cx="2175751" cy="135869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12026655" y="420267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20129453" y="892857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18531401" y="8242195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dirty="0"/>
          </a:p>
        </p:txBody>
      </p:sp>
      <p:sp>
        <p:nvSpPr>
          <p:cNvPr id="7183" name="Freeform 25"/>
          <p:cNvSpPr>
            <a:spLocks/>
          </p:cNvSpPr>
          <p:nvPr/>
        </p:nvSpPr>
        <p:spPr bwMode="auto">
          <a:xfrm rot="-240000">
            <a:off x="12604354" y="6177426"/>
            <a:ext cx="7022425" cy="2070394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77926" name="Text Box 38"/>
          <p:cNvSpPr txBox="1">
            <a:spLocks noChangeArrowheads="1"/>
          </p:cNvSpPr>
          <p:nvPr/>
        </p:nvSpPr>
        <p:spPr bwMode="auto">
          <a:xfrm>
            <a:off x="2003572" y="404393"/>
            <a:ext cx="9610063" cy="124123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 err="1"/>
              <a:t>Saddle</a:t>
            </a:r>
            <a:r>
              <a:rPr lang="fr-CH" sz="6800" dirty="0"/>
              <a:t>-</a:t>
            </a:r>
            <a:r>
              <a:rPr lang="fr-CH" sz="6800" dirty="0" err="1"/>
              <a:t>node</a:t>
            </a:r>
            <a:r>
              <a:rPr lang="fr-CH" sz="6800" dirty="0"/>
              <a:t> bifurcation</a:t>
            </a:r>
            <a:endParaRPr lang="fr-FR" sz="6800" dirty="0"/>
          </a:p>
        </p:txBody>
      </p:sp>
      <p:sp>
        <p:nvSpPr>
          <p:cNvPr id="7188" name="TextBox 35"/>
          <p:cNvSpPr txBox="1">
            <a:spLocks noChangeArrowheads="1"/>
          </p:cNvSpPr>
          <p:nvPr/>
        </p:nvSpPr>
        <p:spPr bwMode="auto">
          <a:xfrm>
            <a:off x="15361558" y="9856877"/>
            <a:ext cx="315637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unstable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11816581" y="7311497"/>
            <a:ext cx="4571330" cy="4570956"/>
            <a:chOff x="11816581" y="7311497"/>
            <a:chExt cx="4571330" cy="4570956"/>
          </a:xfrm>
        </p:grpSpPr>
        <p:cxnSp>
          <p:nvCxnSpPr>
            <p:cNvPr id="7185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13139753" y="8337731"/>
              <a:ext cx="1272282" cy="27539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86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14686324" y="8211251"/>
              <a:ext cx="339864" cy="227856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87" name="Straight Arrow Connector 33"/>
            <p:cNvCxnSpPr>
              <a:cxnSpLocks noChangeShapeType="1"/>
            </p:cNvCxnSpPr>
            <p:nvPr/>
          </p:nvCxnSpPr>
          <p:spPr bwMode="auto">
            <a:xfrm flipV="1">
              <a:off x="15745150" y="7311497"/>
              <a:ext cx="506428" cy="27849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189" name="TextBox 37"/>
            <p:cNvSpPr txBox="1">
              <a:spLocks noChangeArrowheads="1"/>
            </p:cNvSpPr>
            <p:nvPr/>
          </p:nvSpPr>
          <p:spPr bwMode="auto">
            <a:xfrm>
              <a:off x="13842282" y="10430736"/>
              <a:ext cx="2545629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/>
                <a:t>saddle</a:t>
              </a:r>
            </a:p>
          </p:txBody>
        </p:sp>
        <p:sp>
          <p:nvSpPr>
            <p:cNvPr id="7190" name="TextBox 38"/>
            <p:cNvSpPr txBox="1">
              <a:spLocks noChangeArrowheads="1"/>
            </p:cNvSpPr>
            <p:nvPr/>
          </p:nvSpPr>
          <p:spPr bwMode="auto">
            <a:xfrm>
              <a:off x="11816581" y="10810496"/>
              <a:ext cx="2342047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/>
                <a:t>stable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816582" y="9983464"/>
            <a:ext cx="6414716" cy="162030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7193" name="Straight Arrow Connector 37"/>
          <p:cNvCxnSpPr>
            <a:cxnSpLocks noChangeShapeType="1"/>
          </p:cNvCxnSpPr>
          <p:nvPr/>
        </p:nvCxnSpPr>
        <p:spPr bwMode="auto">
          <a:xfrm rot="5400000" flipH="1" flipV="1">
            <a:off x="17916707" y="8779015"/>
            <a:ext cx="632932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" name="Freeform 11"/>
          <p:cNvSpPr>
            <a:spLocks/>
          </p:cNvSpPr>
          <p:nvPr/>
        </p:nvSpPr>
        <p:spPr bwMode="auto">
          <a:xfrm>
            <a:off x="13332624" y="4025719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850531" y="8029740"/>
            <a:ext cx="5817358" cy="3334115"/>
          </a:xfrm>
          <a:prstGeom prst="rect">
            <a:avLst/>
          </a:prstGeom>
          <a:solidFill>
            <a:srgbClr val="87D4F7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 err="1"/>
              <a:t>Blackboard</a:t>
            </a:r>
            <a:r>
              <a:rPr lang="fr-CH" sz="6800" dirty="0"/>
              <a:t>:</a:t>
            </a:r>
          </a:p>
          <a:p>
            <a:r>
              <a:rPr lang="fr-CH" sz="6800" dirty="0"/>
              <a:t>- flow </a:t>
            </a:r>
            <a:r>
              <a:rPr lang="fr-CH" sz="6800" dirty="0" err="1"/>
              <a:t>arrows</a:t>
            </a:r>
            <a:r>
              <a:rPr lang="fr-CH" sz="6800" dirty="0"/>
              <a:t>, </a:t>
            </a:r>
          </a:p>
          <a:p>
            <a:r>
              <a:rPr lang="fr-CH" sz="6800" dirty="0"/>
              <a:t>- </a:t>
            </a:r>
            <a:r>
              <a:rPr lang="fr-CH" sz="6800" dirty="0" err="1"/>
              <a:t>ghost</a:t>
            </a:r>
            <a:r>
              <a:rPr lang="fr-CH" sz="6800" dirty="0"/>
              <a:t>/</a:t>
            </a:r>
            <a:r>
              <a:rPr lang="fr-CH" sz="6800" dirty="0" err="1"/>
              <a:t>ruins</a:t>
            </a:r>
            <a:endParaRPr lang="fr-FR" sz="6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nimBg="1"/>
      <p:bldP spid="40" grpId="0" animBg="1"/>
      <p:bldP spid="3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2700934" y="270051"/>
            <a:ext cx="1178854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type I Model – constant input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620561" y="3195608"/>
          <a:ext cx="7348789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3" name="Equation" r:id="rId4" imgW="1295280" imgH="393480" progId="Equation.3">
                  <p:embed/>
                </p:oleObj>
              </mc:Choice>
              <mc:Fallback>
                <p:oleObj name="Equation" r:id="rId4" imgW="1295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561" y="3195608"/>
                        <a:ext cx="7348789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8221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4" name="Equation" r:id="rId6" imgW="1015920" imgH="393480" progId="Equation.3">
                  <p:embed/>
                </p:oleObj>
              </mc:Choice>
              <mc:Fallback>
                <p:oleObj name="Equation" r:id="rId6" imgW="1015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35" y="4950942"/>
                        <a:ext cx="5761990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66347" name="Freeform 11"/>
          <p:cNvSpPr>
            <a:spLocks/>
          </p:cNvSpPr>
          <p:nvPr/>
        </p:nvSpPr>
        <p:spPr bwMode="auto">
          <a:xfrm>
            <a:off x="13324602" y="3105591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66348" name="Freeform 12"/>
          <p:cNvSpPr>
            <a:spLocks/>
          </p:cNvSpPr>
          <p:nvPr/>
        </p:nvSpPr>
        <p:spPr bwMode="auto">
          <a:xfrm>
            <a:off x="13324602" y="2829914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66349" name="Object 13"/>
          <p:cNvGraphicFramePr>
            <a:graphicFrameLocks noChangeAspect="1"/>
          </p:cNvGraphicFramePr>
          <p:nvPr/>
        </p:nvGraphicFramePr>
        <p:xfrm>
          <a:off x="18726469" y="8942642"/>
          <a:ext cx="2262032" cy="14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5" name="Equation" r:id="rId8" imgW="457200" imgH="393480" progId="Equation.3">
                  <p:embed/>
                </p:oleObj>
              </mc:Choice>
              <mc:Fallback>
                <p:oleObj name="Equation" r:id="rId8" imgW="4572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469" y="8942642"/>
                        <a:ext cx="2262032" cy="145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6350" name="Object 14"/>
          <p:cNvGraphicFramePr>
            <a:graphicFrameLocks noChangeAspect="1"/>
          </p:cNvGraphicFramePr>
          <p:nvPr/>
        </p:nvGraphicFramePr>
        <p:xfrm>
          <a:off x="17991214" y="3367204"/>
          <a:ext cx="2175751" cy="13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6" name="Equation" r:id="rId10" imgW="469800" imgH="393480" progId="Equation.3">
                  <p:embed/>
                </p:oleObj>
              </mc:Choice>
              <mc:Fallback>
                <p:oleObj name="Equation" r:id="rId10" imgW="469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1214" y="3367204"/>
                        <a:ext cx="2175751" cy="135869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12026655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8207" name="Text Box 16"/>
          <p:cNvSpPr txBox="1">
            <a:spLocks noChangeArrowheads="1"/>
          </p:cNvSpPr>
          <p:nvPr/>
        </p:nvSpPr>
        <p:spPr bwMode="auto">
          <a:xfrm>
            <a:off x="2012945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18531401" y="6993207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sp>
        <p:nvSpPr>
          <p:cNvPr id="1166354" name="Freeform 18"/>
          <p:cNvSpPr>
            <a:spLocks/>
          </p:cNvSpPr>
          <p:nvPr/>
        </p:nvSpPr>
        <p:spPr bwMode="auto">
          <a:xfrm>
            <a:off x="13324602" y="2970566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66355" name="Freeform 19"/>
          <p:cNvSpPr>
            <a:spLocks/>
          </p:cNvSpPr>
          <p:nvPr/>
        </p:nvSpPr>
        <p:spPr bwMode="auto">
          <a:xfrm>
            <a:off x="13324602" y="283554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1" name="Line 20"/>
          <p:cNvSpPr>
            <a:spLocks noChangeShapeType="1"/>
          </p:cNvSpPr>
          <p:nvPr/>
        </p:nvSpPr>
        <p:spPr bwMode="auto">
          <a:xfrm>
            <a:off x="3061057" y="10802056"/>
            <a:ext cx="4681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 flipV="1">
            <a:off x="3061057" y="7696465"/>
            <a:ext cx="0" cy="31055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6913640" y="10773926"/>
            <a:ext cx="73904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graphicFrame>
        <p:nvGraphicFramePr>
          <p:cNvPr id="8198" name="Object 23"/>
          <p:cNvGraphicFramePr>
            <a:graphicFrameLocks noChangeAspect="1"/>
          </p:cNvGraphicFramePr>
          <p:nvPr/>
        </p:nvGraphicFramePr>
        <p:xfrm>
          <a:off x="2517122" y="7893377"/>
          <a:ext cx="622715" cy="51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7" name="Equation" r:id="rId12" imgW="126720" imgH="139680" progId="Equation.3">
                  <p:embed/>
                </p:oleObj>
              </mc:Choice>
              <mc:Fallback>
                <p:oleObj name="Equation" r:id="rId12" imgW="126720" imgH="139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122" y="7893377"/>
                        <a:ext cx="622715" cy="517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Freeform 24"/>
          <p:cNvSpPr>
            <a:spLocks/>
          </p:cNvSpPr>
          <p:nvPr/>
        </p:nvSpPr>
        <p:spPr bwMode="auto">
          <a:xfrm>
            <a:off x="4321493" y="8641645"/>
            <a:ext cx="2880995" cy="2160411"/>
          </a:xfrm>
          <a:custGeom>
            <a:avLst/>
            <a:gdLst>
              <a:gd name="T0" fmla="*/ 0 w 528"/>
              <a:gd name="T1" fmla="*/ 2147483647 h 240"/>
              <a:gd name="T2" fmla="*/ 2147483647 w 528"/>
              <a:gd name="T3" fmla="*/ 2147483647 h 240"/>
              <a:gd name="T4" fmla="*/ 2147483647 w 528"/>
              <a:gd name="T5" fmla="*/ 0 h 240"/>
              <a:gd name="T6" fmla="*/ 0 60000 65536"/>
              <a:gd name="T7" fmla="*/ 0 60000 65536"/>
              <a:gd name="T8" fmla="*/ 0 60000 65536"/>
              <a:gd name="T9" fmla="*/ 0 w 528"/>
              <a:gd name="T10" fmla="*/ 0 h 240"/>
              <a:gd name="T11" fmla="*/ 528 w 52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40">
                <a:moveTo>
                  <a:pt x="0" y="240"/>
                </a:moveTo>
                <a:cubicBezTo>
                  <a:pt x="52" y="164"/>
                  <a:pt x="104" y="88"/>
                  <a:pt x="192" y="48"/>
                </a:cubicBezTo>
                <a:cubicBezTo>
                  <a:pt x="280" y="8"/>
                  <a:pt x="404" y="4"/>
                  <a:pt x="528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5" name="Freeform 25"/>
          <p:cNvSpPr>
            <a:spLocks/>
          </p:cNvSpPr>
          <p:nvPr/>
        </p:nvSpPr>
        <p:spPr bwMode="auto">
          <a:xfrm>
            <a:off x="12675630" y="4815917"/>
            <a:ext cx="6636041" cy="2281373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677868" y="9949704"/>
            <a:ext cx="8950590" cy="739828"/>
            <a:chOff x="1247" y="3537"/>
            <a:chExt cx="2386" cy="263"/>
          </a:xfrm>
        </p:grpSpPr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2290" y="3537"/>
              <a:ext cx="1343" cy="26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4200" dirty="0" err="1"/>
                <a:t>Low</a:t>
              </a:r>
              <a:r>
                <a:rPr lang="fr-CH" sz="4200" dirty="0"/>
                <a:t>-</a:t>
              </a:r>
              <a:r>
                <a:rPr lang="fr-CH" sz="4200" dirty="0" err="1"/>
                <a:t>frequency</a:t>
              </a:r>
              <a:r>
                <a:rPr lang="fr-CH" sz="4200" dirty="0"/>
                <a:t> </a:t>
              </a:r>
              <a:r>
                <a:rPr lang="fr-CH" sz="4200" dirty="0" err="1"/>
                <a:t>firing</a:t>
              </a:r>
              <a:endParaRPr lang="fr-FR" sz="4200" dirty="0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 flipH="1">
              <a:off x="1247" y="3612"/>
              <a:ext cx="1043" cy="1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6365" name="Freeform 29"/>
          <p:cNvSpPr>
            <a:spLocks/>
          </p:cNvSpPr>
          <p:nvPr/>
        </p:nvSpPr>
        <p:spPr bwMode="auto">
          <a:xfrm>
            <a:off x="13834778" y="5311012"/>
            <a:ext cx="3916353" cy="1808783"/>
          </a:xfrm>
          <a:custGeom>
            <a:avLst/>
            <a:gdLst>
              <a:gd name="T0" fmla="*/ 2147483647 w 1044"/>
              <a:gd name="T1" fmla="*/ 2147483647 h 597"/>
              <a:gd name="T2" fmla="*/ 2147483647 w 1044"/>
              <a:gd name="T3" fmla="*/ 2147483647 h 597"/>
              <a:gd name="T4" fmla="*/ 2147483647 w 1044"/>
              <a:gd name="T5" fmla="*/ 2147483647 h 597"/>
              <a:gd name="T6" fmla="*/ 2147483647 w 1044"/>
              <a:gd name="T7" fmla="*/ 2147483647 h 597"/>
              <a:gd name="T8" fmla="*/ 2147483647 w 1044"/>
              <a:gd name="T9" fmla="*/ 2147483647 h 597"/>
              <a:gd name="T10" fmla="*/ 2147483647 w 1044"/>
              <a:gd name="T11" fmla="*/ 2147483647 h 597"/>
              <a:gd name="T12" fmla="*/ 2147483647 w 1044"/>
              <a:gd name="T13" fmla="*/ 2147483647 h 5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4"/>
              <a:gd name="T22" fmla="*/ 0 h 597"/>
              <a:gd name="T23" fmla="*/ 1044 w 1044"/>
              <a:gd name="T24" fmla="*/ 597 h 5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4" h="597">
                <a:moveTo>
                  <a:pt x="235" y="589"/>
                </a:moveTo>
                <a:cubicBezTo>
                  <a:pt x="511" y="593"/>
                  <a:pt x="788" y="597"/>
                  <a:pt x="916" y="544"/>
                </a:cubicBezTo>
                <a:cubicBezTo>
                  <a:pt x="1044" y="491"/>
                  <a:pt x="1014" y="354"/>
                  <a:pt x="1006" y="271"/>
                </a:cubicBezTo>
                <a:cubicBezTo>
                  <a:pt x="998" y="188"/>
                  <a:pt x="1013" y="83"/>
                  <a:pt x="870" y="45"/>
                </a:cubicBezTo>
                <a:cubicBezTo>
                  <a:pt x="727" y="7"/>
                  <a:pt x="289" y="0"/>
                  <a:pt x="145" y="45"/>
                </a:cubicBezTo>
                <a:cubicBezTo>
                  <a:pt x="1" y="90"/>
                  <a:pt x="16" y="226"/>
                  <a:pt x="8" y="317"/>
                </a:cubicBezTo>
                <a:cubicBezTo>
                  <a:pt x="0" y="408"/>
                  <a:pt x="49" y="498"/>
                  <a:pt x="99" y="58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66366" name="Freeform 30"/>
          <p:cNvSpPr>
            <a:spLocks/>
          </p:cNvSpPr>
          <p:nvPr/>
        </p:nvSpPr>
        <p:spPr bwMode="auto">
          <a:xfrm>
            <a:off x="14206158" y="7097290"/>
            <a:ext cx="510176" cy="2812"/>
          </a:xfrm>
          <a:custGeom>
            <a:avLst/>
            <a:gdLst>
              <a:gd name="T0" fmla="*/ 0 w 136"/>
              <a:gd name="T1" fmla="*/ 0 h 1"/>
              <a:gd name="T2" fmla="*/ 2147483647 w 136"/>
              <a:gd name="T3" fmla="*/ 0 h 1"/>
              <a:gd name="T4" fmla="*/ 0 60000 65536"/>
              <a:gd name="T5" fmla="*/ 0 60000 65536"/>
              <a:gd name="T6" fmla="*/ 0 w 136"/>
              <a:gd name="T7" fmla="*/ 0 h 1"/>
              <a:gd name="T8" fmla="*/ 136 w 13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" h="1">
                <a:moveTo>
                  <a:pt x="0" y="0"/>
                </a:moveTo>
                <a:cubicBezTo>
                  <a:pt x="56" y="0"/>
                  <a:pt x="113" y="0"/>
                  <a:pt x="1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116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48" grpId="0" animBg="1"/>
      <p:bldP spid="1166354" grpId="0" animBg="1"/>
      <p:bldP spid="1166355" grpId="0" animBg="1"/>
      <p:bldP spid="1166365" grpId="0" animBg="1"/>
      <p:bldP spid="11663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464602" y="4611405"/>
            <a:ext cx="18748783" cy="471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pPr>
              <a:buFontTx/>
              <a:buChar char="-"/>
            </a:pPr>
            <a:r>
              <a:rPr lang="fr-CH" sz="6600" b="1" dirty="0" err="1"/>
              <a:t>Reduction</a:t>
            </a:r>
            <a:r>
              <a:rPr lang="fr-CH" sz="6600" b="1" dirty="0"/>
              <a:t> of Hodgkin-Huxley to 2 dimension</a:t>
            </a:r>
          </a:p>
          <a:p>
            <a:r>
              <a:rPr lang="fr-CH" dirty="0"/>
              <a:t>    -</a:t>
            </a:r>
            <a:r>
              <a:rPr lang="fr-CH" dirty="0" err="1"/>
              <a:t>step</a:t>
            </a:r>
            <a:r>
              <a:rPr lang="fr-CH" dirty="0"/>
              <a:t> 1: </a:t>
            </a:r>
            <a:r>
              <a:rPr lang="fr-CH" dirty="0" err="1"/>
              <a:t>separation</a:t>
            </a:r>
            <a:r>
              <a:rPr lang="fr-CH" dirty="0"/>
              <a:t> of time </a:t>
            </a:r>
            <a:r>
              <a:rPr lang="fr-CH" dirty="0" err="1"/>
              <a:t>scales</a:t>
            </a:r>
            <a:endParaRPr lang="fr-CH" dirty="0"/>
          </a:p>
          <a:p>
            <a:endParaRPr lang="fr-CH" dirty="0"/>
          </a:p>
          <a:p>
            <a:r>
              <a:rPr lang="fr-CH" dirty="0"/>
              <a:t>    -</a:t>
            </a:r>
            <a:r>
              <a:rPr lang="fr-CH" dirty="0" err="1"/>
              <a:t>step</a:t>
            </a:r>
            <a:r>
              <a:rPr lang="fr-CH" dirty="0"/>
              <a:t> 2: exploit </a:t>
            </a:r>
            <a:r>
              <a:rPr lang="fr-CH" dirty="0" err="1"/>
              <a:t>similarities</a:t>
            </a:r>
            <a:r>
              <a:rPr lang="fr-CH" dirty="0"/>
              <a:t>/</a:t>
            </a:r>
            <a:r>
              <a:rPr lang="fr-CH" dirty="0" err="1"/>
              <a:t>correlations</a:t>
            </a:r>
            <a:endParaRPr lang="fr-CH" dirty="0"/>
          </a:p>
          <a:p>
            <a:endParaRPr lang="fr-FR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 from week 3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31579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2700934" y="270052"/>
            <a:ext cx="1712013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Morris-</a:t>
            </a:r>
            <a:r>
              <a:rPr lang="en-US" sz="6800" dirty="0" err="1"/>
              <a:t>Lecar</a:t>
            </a:r>
            <a:r>
              <a:rPr lang="en-US" sz="6800" dirty="0"/>
              <a:t>,  type I Model – constant input</a:t>
            </a:r>
            <a:endParaRPr lang="en-US" sz="6800" dirty="0">
              <a:solidFill>
                <a:srgbClr val="FFFF00"/>
              </a:solidFill>
            </a:endParaRPr>
          </a:p>
        </p:txBody>
      </p:sp>
      <p:pic>
        <p:nvPicPr>
          <p:cNvPr id="2508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4326" y="1476845"/>
            <a:ext cx="17308478" cy="919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764505" y="2375830"/>
            <a:ext cx="1426733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/>
              <a:t>I=0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34660" y="6458950"/>
            <a:ext cx="1383452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/>
              <a:t>I&gt;</a:t>
            </a:r>
            <a:r>
              <a:rPr lang="en-US" dirty="0" err="1"/>
              <a:t>I</a:t>
            </a:r>
            <a:r>
              <a:rPr lang="en-US" sz="2500" dirty="0" err="1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22536" name="Text Box 3"/>
          <p:cNvSpPr txBox="1">
            <a:spLocks noChangeArrowheads="1"/>
          </p:cNvSpPr>
          <p:nvPr/>
        </p:nvSpPr>
        <p:spPr bwMode="auto">
          <a:xfrm>
            <a:off x="2700934" y="270051"/>
            <a:ext cx="1716822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type I Model – Morris-</a:t>
            </a:r>
            <a:r>
              <a:rPr lang="en-US" sz="6800" dirty="0" err="1"/>
              <a:t>Lecar</a:t>
            </a:r>
            <a:r>
              <a:rPr lang="en-US" sz="6800" dirty="0"/>
              <a:t>: constant input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1620562" y="2419210"/>
          <a:ext cx="6969908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7" name="Equation" r:id="rId4" imgW="1295280" imgH="393480" progId="Equation.3">
                  <p:embed/>
                </p:oleObj>
              </mc:Choice>
              <mc:Fallback>
                <p:oleObj name="Equation" r:id="rId4" imgW="1295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562" y="2419210"/>
                        <a:ext cx="6969908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7344" y="1519039"/>
            <a:ext cx="1973182" cy="1350257"/>
            <a:chOff x="4848" y="2112"/>
            <a:chExt cx="526" cy="480"/>
          </a:xfrm>
        </p:grpSpPr>
        <p:sp>
          <p:nvSpPr>
            <p:cNvPr id="22555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47851" name="Freeform 11"/>
          <p:cNvSpPr>
            <a:spLocks/>
          </p:cNvSpPr>
          <p:nvPr/>
        </p:nvSpPr>
        <p:spPr bwMode="auto">
          <a:xfrm>
            <a:off x="13324602" y="3105591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47853" name="Freeform 13"/>
          <p:cNvSpPr>
            <a:spLocks/>
          </p:cNvSpPr>
          <p:nvPr/>
        </p:nvSpPr>
        <p:spPr bwMode="auto">
          <a:xfrm>
            <a:off x="13324602" y="2565489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547854" name="Object 14"/>
          <p:cNvGraphicFramePr>
            <a:graphicFrameLocks noChangeAspect="1"/>
          </p:cNvGraphicFramePr>
          <p:nvPr/>
        </p:nvGraphicFramePr>
        <p:xfrm>
          <a:off x="18726469" y="8942642"/>
          <a:ext cx="2262032" cy="14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8" name="Equation" r:id="rId6" imgW="457200" imgH="393480" progId="Equation.3">
                  <p:embed/>
                </p:oleObj>
              </mc:Choice>
              <mc:Fallback>
                <p:oleObj name="Equation" r:id="rId6" imgW="4572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469" y="8942642"/>
                        <a:ext cx="2262032" cy="145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55" name="Object 15"/>
          <p:cNvGraphicFramePr>
            <a:graphicFrameLocks noChangeAspect="1"/>
          </p:cNvGraphicFramePr>
          <p:nvPr/>
        </p:nvGraphicFramePr>
        <p:xfrm>
          <a:off x="17991214" y="3367204"/>
          <a:ext cx="2175751" cy="13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9" name="Equation" r:id="rId8" imgW="469800" imgH="393480" progId="Equation.3">
                  <p:embed/>
                </p:oleObj>
              </mc:Choice>
              <mc:Fallback>
                <p:oleObj name="Equation" r:id="rId8" imgW="4698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1214" y="3367204"/>
                        <a:ext cx="2175751" cy="135869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6"/>
          <p:cNvSpPr txBox="1">
            <a:spLocks noChangeArrowheads="1"/>
          </p:cNvSpPr>
          <p:nvPr/>
        </p:nvSpPr>
        <p:spPr bwMode="auto">
          <a:xfrm>
            <a:off x="12026655" y="2953688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22543" name="Text Box 17"/>
          <p:cNvSpPr txBox="1">
            <a:spLocks noChangeArrowheads="1"/>
          </p:cNvSpPr>
          <p:nvPr/>
        </p:nvSpPr>
        <p:spPr bwMode="auto">
          <a:xfrm>
            <a:off x="20129453" y="7679588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18531401" y="6993207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I(t)=I</a:t>
            </a:r>
            <a:r>
              <a:rPr lang="en-US" sz="4200" i="1" baseline="-25000" dirty="0"/>
              <a:t>0</a:t>
            </a:r>
            <a:endParaRPr lang="en-US" dirty="0"/>
          </a:p>
        </p:txBody>
      </p:sp>
      <p:sp>
        <p:nvSpPr>
          <p:cNvPr id="547859" name="Freeform 19"/>
          <p:cNvSpPr>
            <a:spLocks/>
          </p:cNvSpPr>
          <p:nvPr/>
        </p:nvSpPr>
        <p:spPr bwMode="auto">
          <a:xfrm>
            <a:off x="13324602" y="2970566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47860" name="Freeform 20"/>
          <p:cNvSpPr>
            <a:spLocks/>
          </p:cNvSpPr>
          <p:nvPr/>
        </p:nvSpPr>
        <p:spPr bwMode="auto">
          <a:xfrm>
            <a:off x="13324602" y="283554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47" name="Line 21"/>
          <p:cNvSpPr>
            <a:spLocks noChangeShapeType="1"/>
          </p:cNvSpPr>
          <p:nvPr/>
        </p:nvSpPr>
        <p:spPr bwMode="auto">
          <a:xfrm>
            <a:off x="3061057" y="10802056"/>
            <a:ext cx="4681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48" name="Line 22"/>
          <p:cNvSpPr>
            <a:spLocks noChangeShapeType="1"/>
          </p:cNvSpPr>
          <p:nvPr/>
        </p:nvSpPr>
        <p:spPr bwMode="auto">
          <a:xfrm flipV="1">
            <a:off x="3061057" y="7696465"/>
            <a:ext cx="0" cy="31055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49" name="Text Box 23"/>
          <p:cNvSpPr txBox="1">
            <a:spLocks noChangeArrowheads="1"/>
          </p:cNvSpPr>
          <p:nvPr/>
        </p:nvSpPr>
        <p:spPr bwMode="auto">
          <a:xfrm>
            <a:off x="6913640" y="10773926"/>
            <a:ext cx="73904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</a:t>
            </a:r>
            <a:r>
              <a:rPr lang="en-US" sz="4200" i="1" baseline="-25000" dirty="0"/>
              <a:t>0</a:t>
            </a:r>
            <a:endParaRPr lang="en-US" dirty="0"/>
          </a:p>
        </p:txBody>
      </p:sp>
      <p:graphicFrame>
        <p:nvGraphicFramePr>
          <p:cNvPr id="22533" name="Object 24"/>
          <p:cNvGraphicFramePr>
            <a:graphicFrameLocks noChangeAspect="1"/>
          </p:cNvGraphicFramePr>
          <p:nvPr/>
        </p:nvGraphicFramePr>
        <p:xfrm>
          <a:off x="2517122" y="7893377"/>
          <a:ext cx="622715" cy="51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0"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122" y="7893377"/>
                        <a:ext cx="622715" cy="517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Freeform 25"/>
          <p:cNvSpPr>
            <a:spLocks/>
          </p:cNvSpPr>
          <p:nvPr/>
        </p:nvSpPr>
        <p:spPr bwMode="auto">
          <a:xfrm>
            <a:off x="4321493" y="8641645"/>
            <a:ext cx="2880995" cy="2160411"/>
          </a:xfrm>
          <a:custGeom>
            <a:avLst/>
            <a:gdLst>
              <a:gd name="T0" fmla="*/ 0 w 528"/>
              <a:gd name="T1" fmla="*/ 2147483647 h 240"/>
              <a:gd name="T2" fmla="*/ 2147483647 w 528"/>
              <a:gd name="T3" fmla="*/ 2147483647 h 240"/>
              <a:gd name="T4" fmla="*/ 2147483647 w 528"/>
              <a:gd name="T5" fmla="*/ 0 h 240"/>
              <a:gd name="T6" fmla="*/ 0 60000 65536"/>
              <a:gd name="T7" fmla="*/ 0 60000 65536"/>
              <a:gd name="T8" fmla="*/ 0 60000 65536"/>
              <a:gd name="T9" fmla="*/ 0 w 528"/>
              <a:gd name="T10" fmla="*/ 0 h 240"/>
              <a:gd name="T11" fmla="*/ 528 w 52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40">
                <a:moveTo>
                  <a:pt x="0" y="240"/>
                </a:moveTo>
                <a:cubicBezTo>
                  <a:pt x="52" y="164"/>
                  <a:pt x="104" y="88"/>
                  <a:pt x="192" y="48"/>
                </a:cubicBezTo>
                <a:cubicBezTo>
                  <a:pt x="280" y="8"/>
                  <a:pt x="404" y="4"/>
                  <a:pt x="528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2551" name="Freeform 28"/>
          <p:cNvSpPr>
            <a:spLocks/>
          </p:cNvSpPr>
          <p:nvPr/>
        </p:nvSpPr>
        <p:spPr bwMode="auto">
          <a:xfrm rot="-120000">
            <a:off x="12604354" y="4815917"/>
            <a:ext cx="7022425" cy="2070394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677868" y="9949704"/>
            <a:ext cx="8950590" cy="739828"/>
            <a:chOff x="1247" y="3537"/>
            <a:chExt cx="2386" cy="263"/>
          </a:xfrm>
        </p:grpSpPr>
        <p:sp>
          <p:nvSpPr>
            <p:cNvPr id="22553" name="Text Box 29"/>
            <p:cNvSpPr txBox="1">
              <a:spLocks noChangeArrowheads="1"/>
            </p:cNvSpPr>
            <p:nvPr/>
          </p:nvSpPr>
          <p:spPr bwMode="auto">
            <a:xfrm>
              <a:off x="2290" y="3537"/>
              <a:ext cx="1343" cy="26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4200" dirty="0" err="1"/>
                <a:t>Low</a:t>
              </a:r>
              <a:r>
                <a:rPr lang="fr-CH" sz="4200" dirty="0"/>
                <a:t>-</a:t>
              </a:r>
              <a:r>
                <a:rPr lang="fr-CH" sz="4200" dirty="0" err="1"/>
                <a:t>frequency</a:t>
              </a:r>
              <a:r>
                <a:rPr lang="fr-CH" sz="4200" dirty="0"/>
                <a:t> </a:t>
              </a:r>
              <a:r>
                <a:rPr lang="fr-CH" sz="4200" dirty="0" err="1"/>
                <a:t>firing</a:t>
              </a:r>
              <a:endParaRPr lang="fr-FR" sz="4200" dirty="0"/>
            </a:p>
          </p:txBody>
        </p:sp>
        <p:sp>
          <p:nvSpPr>
            <p:cNvPr id="22554" name="Line 30"/>
            <p:cNvSpPr>
              <a:spLocks noChangeShapeType="1"/>
            </p:cNvSpPr>
            <p:nvPr/>
          </p:nvSpPr>
          <p:spPr bwMode="auto">
            <a:xfrm flipH="1">
              <a:off x="1247" y="3612"/>
              <a:ext cx="1043" cy="1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2534" name="Object 32"/>
          <p:cNvGraphicFramePr>
            <a:graphicFrameLocks noChangeAspect="1"/>
          </p:cNvGraphicFramePr>
          <p:nvPr/>
        </p:nvGraphicFramePr>
        <p:xfrm>
          <a:off x="2035576" y="4084527"/>
          <a:ext cx="7930239" cy="329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1" name="Equation" r:id="rId12" imgW="1803240" imgH="685800" progId="Equation.DSMT4">
                  <p:embed/>
                </p:oleObj>
              </mc:Choice>
              <mc:Fallback>
                <p:oleObj name="Equation" r:id="rId12" imgW="1803240" imgH="685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576" y="4084527"/>
                        <a:ext cx="7930239" cy="329125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53" grpId="0" animBg="1"/>
      <p:bldP spid="5478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645142" y="405078"/>
            <a:ext cx="10379504" cy="1241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Type I and type II  models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926489" y="1904426"/>
            <a:ext cx="109629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/>
              <a:t>Response at  firing threshold?</a:t>
            </a:r>
            <a:endParaRPr lang="fr-FR" b="1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23899" y="8371594"/>
            <a:ext cx="446121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592706" y="11052417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592704" y="10287272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5353101" y="10349159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5360603" y="10413858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7911484" y="3142162"/>
            <a:ext cx="9981959" cy="1241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Type I                    type II</a:t>
            </a:r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V="1">
            <a:off x="7780187" y="8883566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7780187" y="11179003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V="1">
            <a:off x="15399070" y="8883566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15399070" y="11179003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11422697" y="11114305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9037828" y="11179004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14783858" y="9012965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7059939" y="9139553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32796" name="Freeform 28"/>
          <p:cNvSpPr>
            <a:spLocks/>
          </p:cNvSpPr>
          <p:nvPr/>
        </p:nvSpPr>
        <p:spPr bwMode="auto">
          <a:xfrm>
            <a:off x="8973100" y="9648712"/>
            <a:ext cx="3233617" cy="1530291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17270965" y="10413857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98" name="Freeform 30"/>
          <p:cNvSpPr>
            <a:spLocks/>
          </p:cNvSpPr>
          <p:nvPr/>
        </p:nvSpPr>
        <p:spPr bwMode="auto">
          <a:xfrm>
            <a:off x="17267217" y="9648711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8582964" y="8495368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16832066" y="8500994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6930" y="5693584"/>
            <a:ext cx="514275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Saddle-Node</a:t>
            </a:r>
          </a:p>
          <a:p>
            <a:r>
              <a:rPr lang="en-US" dirty="0"/>
              <a:t>Onto limit cycle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82844" y="5845984"/>
            <a:ext cx="530626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  <a:p>
            <a:r>
              <a:rPr lang="en-US" dirty="0"/>
              <a:t>Subcritical </a:t>
            </a:r>
            <a:r>
              <a:rPr lang="en-US" dirty="0" err="1"/>
              <a:t>Hopf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Type I and II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318798" y="5747594"/>
            <a:ext cx="10709951" cy="1210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sz="6600" dirty="0"/>
              <a:t>Type I and   type II  models</a:t>
            </a: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10162424" y="971116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6048771" y="7415723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16048771" y="971116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3804934" y="9646462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9687529" y="9711161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433559" y="7545122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11355337" y="8180869"/>
            <a:ext cx="3233617" cy="1530291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7920666" y="8946014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" name="Freeform 30"/>
          <p:cNvSpPr>
            <a:spLocks/>
          </p:cNvSpPr>
          <p:nvPr/>
        </p:nvSpPr>
        <p:spPr bwMode="auto">
          <a:xfrm>
            <a:off x="17916918" y="8180868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10965201" y="7027525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7481767" y="7033151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0681367" y="1916072"/>
            <a:ext cx="446121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0850174" y="4596895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10850172" y="3831750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5610569" y="3893637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5618071" y="3958336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613384" y="1431324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neuron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16972287" y="2473282"/>
            <a:ext cx="3799072" cy="2716936"/>
            <a:chOff x="2438445" y="2941168"/>
            <a:chExt cx="3799072" cy="2716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79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0257610" y="7495934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4.1.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8140" y="1075160"/>
            <a:ext cx="1980284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UcPeriod"/>
            </a:pPr>
            <a:r>
              <a:rPr lang="en-US" sz="4000" b="1" dirty="0"/>
              <a:t>2-dimensional neuron model with (supercritical) saddle-node-onto-limit cycle bifurcation </a:t>
            </a:r>
          </a:p>
          <a:p>
            <a:r>
              <a:rPr lang="en-US" sz="4000" dirty="0"/>
              <a:t>[ ] The neuron model is of type II, because there is a jump in the f-I curve</a:t>
            </a:r>
          </a:p>
          <a:p>
            <a:r>
              <a:rPr lang="en-US" sz="4000" dirty="0"/>
              <a:t>[ ] The neuron model is of type I, because the f-I curve is continuous</a:t>
            </a:r>
          </a:p>
          <a:p>
            <a:r>
              <a:rPr lang="en-US" sz="4000" dirty="0"/>
              <a:t>[ ] The neuron model is of type I, if the limit cycle passes through a regime where the flow is very slow.</a:t>
            </a:r>
          </a:p>
          <a:p>
            <a:r>
              <a:rPr lang="en-US" sz="4000" dirty="0"/>
              <a:t>[ ] in the regime below the saddle-node-onto-limit cycle bifurcation, the neuron is</a:t>
            </a:r>
          </a:p>
          <a:p>
            <a:r>
              <a:rPr lang="en-US" sz="4000" dirty="0"/>
              <a:t>    at rest or will converge to the resting state.</a:t>
            </a:r>
          </a:p>
          <a:p>
            <a:endParaRPr lang="en-US" sz="4000" b="1" dirty="0"/>
          </a:p>
          <a:p>
            <a:r>
              <a:rPr lang="en-US" sz="4000" b="1" dirty="0"/>
              <a:t>B. Threshold in a 2-dimensional neuron model with subcritical </a:t>
            </a:r>
            <a:r>
              <a:rPr lang="en-US" sz="4000" b="1" dirty="0" err="1"/>
              <a:t>Hopf</a:t>
            </a:r>
            <a:r>
              <a:rPr lang="en-US" sz="4000" b="1" dirty="0"/>
              <a:t> bifurcation </a:t>
            </a:r>
          </a:p>
          <a:p>
            <a:r>
              <a:rPr lang="en-US" sz="4000" dirty="0"/>
              <a:t>[ ] The neuron model is of type II, because there is a jump in the f-I curve</a:t>
            </a:r>
          </a:p>
          <a:p>
            <a:r>
              <a:rPr lang="en-US" sz="4000" dirty="0"/>
              <a:t>[ ] The neuron model is of type I, because the f-I curve is continuous</a:t>
            </a:r>
          </a:p>
          <a:p>
            <a:r>
              <a:rPr lang="en-US" sz="4000" dirty="0"/>
              <a:t>[ ] in the regime below the </a:t>
            </a:r>
            <a:r>
              <a:rPr lang="en-US" sz="4000" dirty="0" err="1"/>
              <a:t>Hopf</a:t>
            </a:r>
            <a:r>
              <a:rPr lang="en-US" sz="4000" dirty="0"/>
              <a:t> bifurcation, the neuron is</a:t>
            </a:r>
          </a:p>
          <a:p>
            <a:r>
              <a:rPr lang="en-US" sz="4000" dirty="0"/>
              <a:t>    at rest or will necessarily converge to the resting state</a:t>
            </a:r>
          </a:p>
          <a:p>
            <a:endParaRPr lang="en-US" sz="4000" dirty="0"/>
          </a:p>
        </p:txBody>
      </p: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338140" y="1075160"/>
            <a:ext cx="21221313" cy="11077153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Impact" charset="0"/>
                <a:cs typeface="Impact" charset="0"/>
              </a:rPr>
              <a:t>Biological Modeling</a:t>
            </a:r>
            <a:br>
              <a:rPr lang="en-US" dirty="0">
                <a:latin typeface="Impact" charset="0"/>
                <a:cs typeface="Impact" charset="0"/>
              </a:rPr>
            </a:br>
            <a:r>
              <a:rPr lang="en-US" dirty="0">
                <a:latin typeface="Impact" charset="0"/>
                <a:cs typeface="Impact" charset="0"/>
              </a:rPr>
              <a:t>of Neural Networks</a:t>
            </a:r>
            <a:br>
              <a:rPr lang="en-US" dirty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Week 4 </a:t>
            </a:r>
          </a:p>
          <a:p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– Reducing detail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-  </a:t>
            </a:r>
            <a:r>
              <a:rPr lang="en-US" sz="6000" dirty="0">
                <a:latin typeface="Arial Narrow" pitchFamily="34" charset="0"/>
                <a:ea typeface="ＭＳ Ｐゴシック" pitchFamily="34" charset="-128"/>
              </a:rPr>
              <a:t>Adding detail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299413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noProof="0" dirty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noProof="0" dirty="0">
                <a:latin typeface="Arial Narrow" pitchFamily="34" charset="0"/>
                <a:cs typeface="ＭＳ Ｐゴシック" charset="0"/>
              </a:rPr>
              <a:t>4</a:t>
            </a:r>
            <a:r>
              <a:rPr kumimoji="0" lang="fr-CH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6000" b="1" dirty="0">
                <a:latin typeface="Arial Narrow" pitchFamily="34" charset="0"/>
                <a:cs typeface="ＭＳ Ｐゴシック" charset="0"/>
              </a:rPr>
              <a:t>Type I and II </a:t>
            </a:r>
            <a:r>
              <a:rPr lang="fr-CH" sz="6000" b="1" dirty="0" err="1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6000" b="1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limit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cycles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>
                <a:latin typeface="Arial Narrow" pitchFamily="34" charset="0"/>
                <a:cs typeface="ＭＳ Ｐゴシック" charset="0"/>
              </a:rPr>
              <a:t>        - 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separation</a:t>
            </a:r>
            <a:r>
              <a:rPr kumimoji="0" lang="fr-CH" sz="4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time </a:t>
            </a:r>
            <a:r>
              <a:rPr kumimoji="0" lang="fr-CH" sz="44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scales</a:t>
            </a:r>
            <a:endParaRPr kumimoji="0" lang="fr-CH" sz="44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b="1" baseline="0" dirty="0">
                <a:latin typeface="Arial Narrow" pitchFamily="34" charset="0"/>
                <a:cs typeface="ＭＳ Ｐゴシック" charset="0"/>
              </a:rPr>
              <a:t>4.2. </a:t>
            </a:r>
            <a:r>
              <a:rPr lang="fr-CH" sz="6000" b="1" dirty="0" err="1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6000" b="1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>
                <a:latin typeface="Arial Narrow" pitchFamily="34" charset="0"/>
                <a:cs typeface="ＭＳ Ｐゴシック" charset="0"/>
              </a:rPr>
              <a:t>detail</a:t>
            </a:r>
            <a:endParaRPr lang="fr-CH" sz="6000" b="1" dirty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4 – part</a:t>
            </a:r>
            <a:r>
              <a:rPr lang="en-US" sz="5400" b="1" noProof="0" dirty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1</a:t>
            </a:r>
            <a:r>
              <a:rPr lang="en-US" sz="5400" b="1" dirty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: Reducing Detail – 2D models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341768" y="3647325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80" y="8204454"/>
            <a:ext cx="8587090" cy="6934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341768" y="2141622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9"/>
          <p:cNvGrpSpPr/>
          <p:nvPr/>
        </p:nvGrpSpPr>
        <p:grpSpPr>
          <a:xfrm>
            <a:off x="11349790" y="5277834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9"/>
          <p:cNvGrpSpPr/>
          <p:nvPr/>
        </p:nvGrpSpPr>
        <p:grpSpPr>
          <a:xfrm>
            <a:off x="11815012" y="7544473"/>
            <a:ext cx="312822" cy="659981"/>
            <a:chOff x="11381873" y="2464910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700882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464910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4.1. Threshold in 2dim.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0055395" y="1810163"/>
            <a:ext cx="355391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pulse input</a:t>
            </a: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0224202" y="4490986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0224202" y="2972101"/>
            <a:ext cx="104682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I(t)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987412" y="1325415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neuron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16346315" y="2367373"/>
            <a:ext cx="3799072" cy="2716936"/>
            <a:chOff x="2438445" y="2941168"/>
            <a:chExt cx="3799072" cy="2716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79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1333417" y="3537353"/>
            <a:ext cx="0" cy="953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485817" y="3521312"/>
            <a:ext cx="0" cy="953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333417" y="3513268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223754" y="4083930"/>
            <a:ext cx="463204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ine 33"/>
          <p:cNvSpPr>
            <a:spLocks noChangeShapeType="1"/>
          </p:cNvSpPr>
          <p:nvPr/>
        </p:nvSpPr>
        <p:spPr bwMode="auto">
          <a:xfrm flipV="1">
            <a:off x="10776545" y="7038091"/>
            <a:ext cx="0" cy="2271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10776544" y="9271948"/>
            <a:ext cx="312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10017719" y="6903729"/>
            <a:ext cx="56197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u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 flipH="1">
            <a:off x="11360242" y="8383703"/>
            <a:ext cx="119289" cy="88536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37"/>
          <p:cNvSpPr>
            <a:spLocks/>
          </p:cNvSpPr>
          <p:nvPr/>
        </p:nvSpPr>
        <p:spPr bwMode="auto">
          <a:xfrm>
            <a:off x="11479808" y="6977766"/>
            <a:ext cx="1322768" cy="238045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38"/>
          <p:cNvSpPr>
            <a:spLocks/>
          </p:cNvSpPr>
          <p:nvPr/>
        </p:nvSpPr>
        <p:spPr bwMode="auto">
          <a:xfrm>
            <a:off x="11479807" y="6955540"/>
            <a:ext cx="2404311" cy="2419435"/>
          </a:xfrm>
          <a:custGeom>
            <a:avLst/>
            <a:gdLst>
              <a:gd name="T0" fmla="*/ 0 w 907"/>
              <a:gd name="T1" fmla="*/ 2147483647 h 869"/>
              <a:gd name="T2" fmla="*/ 2147483647 w 907"/>
              <a:gd name="T3" fmla="*/ 2147483647 h 869"/>
              <a:gd name="T4" fmla="*/ 2147483647 w 907"/>
              <a:gd name="T5" fmla="*/ 2147483647 h 869"/>
              <a:gd name="T6" fmla="*/ 2147483647 w 907"/>
              <a:gd name="T7" fmla="*/ 2147483647 h 869"/>
              <a:gd name="T8" fmla="*/ 2147483647 w 907"/>
              <a:gd name="T9" fmla="*/ 2147483647 h 869"/>
              <a:gd name="T10" fmla="*/ 2147483647 w 907"/>
              <a:gd name="T11" fmla="*/ 2147483647 h 869"/>
              <a:gd name="T12" fmla="*/ 2147483647 w 907"/>
              <a:gd name="T13" fmla="*/ 2147483647 h 869"/>
              <a:gd name="T14" fmla="*/ 2147483647 w 907"/>
              <a:gd name="T15" fmla="*/ 2147483647 h 8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7"/>
              <a:gd name="T25" fmla="*/ 0 h 869"/>
              <a:gd name="T26" fmla="*/ 907 w 907"/>
              <a:gd name="T27" fmla="*/ 869 h 8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7" h="869">
                <a:moveTo>
                  <a:pt x="0" y="551"/>
                </a:moveTo>
                <a:cubicBezTo>
                  <a:pt x="98" y="536"/>
                  <a:pt x="197" y="521"/>
                  <a:pt x="272" y="506"/>
                </a:cubicBezTo>
                <a:cubicBezTo>
                  <a:pt x="347" y="491"/>
                  <a:pt x="401" y="499"/>
                  <a:pt x="454" y="461"/>
                </a:cubicBezTo>
                <a:cubicBezTo>
                  <a:pt x="507" y="423"/>
                  <a:pt x="560" y="355"/>
                  <a:pt x="590" y="279"/>
                </a:cubicBezTo>
                <a:cubicBezTo>
                  <a:pt x="620" y="203"/>
                  <a:pt x="612" y="14"/>
                  <a:pt x="635" y="7"/>
                </a:cubicBezTo>
                <a:cubicBezTo>
                  <a:pt x="658" y="0"/>
                  <a:pt x="711" y="143"/>
                  <a:pt x="726" y="234"/>
                </a:cubicBezTo>
                <a:cubicBezTo>
                  <a:pt x="741" y="325"/>
                  <a:pt x="696" y="445"/>
                  <a:pt x="726" y="551"/>
                </a:cubicBezTo>
                <a:cubicBezTo>
                  <a:pt x="756" y="657"/>
                  <a:pt x="831" y="763"/>
                  <a:pt x="907" y="869"/>
                </a:cubicBezTo>
              </a:path>
            </a:pathLst>
          </a:custGeom>
          <a:noFill/>
          <a:ln w="9525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017719" y="5425132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Delayed spike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1389565" y="3689731"/>
            <a:ext cx="1524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412114" y="7457726"/>
            <a:ext cx="5495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Reduced amplitude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16170940" y="8518065"/>
            <a:ext cx="0" cy="2271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170939" y="10751922"/>
            <a:ext cx="312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5412114" y="8383703"/>
            <a:ext cx="56197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u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 flipH="1">
            <a:off x="16754637" y="9863677"/>
            <a:ext cx="119289" cy="88536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16874203" y="8457740"/>
            <a:ext cx="1322768" cy="238045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16932010" y="8736265"/>
            <a:ext cx="1264786" cy="2012776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Bifurcations, simplifications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827" y="2228850"/>
            <a:ext cx="10392589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Bifurcations in neural modeling,</a:t>
            </a:r>
          </a:p>
          <a:p>
            <a:r>
              <a:rPr lang="en-US" dirty="0"/>
              <a:t>Type I/II neuron models,</a:t>
            </a:r>
          </a:p>
          <a:p>
            <a:r>
              <a:rPr lang="en-US" dirty="0"/>
              <a:t>Canonical simplified 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10493" y="5524500"/>
            <a:ext cx="6247223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Nancy </a:t>
            </a:r>
            <a:r>
              <a:rPr lang="en-US" i="1" dirty="0" err="1"/>
              <a:t>Koppell</a:t>
            </a:r>
            <a:r>
              <a:rPr lang="en-US" i="1" dirty="0"/>
              <a:t>,</a:t>
            </a:r>
          </a:p>
          <a:p>
            <a:r>
              <a:rPr lang="en-US" i="1" dirty="0"/>
              <a:t>Bart </a:t>
            </a:r>
            <a:r>
              <a:rPr lang="en-US" i="1" dirty="0" err="1"/>
              <a:t>Ermentrout</a:t>
            </a:r>
            <a:r>
              <a:rPr lang="en-US" i="1" dirty="0"/>
              <a:t>,</a:t>
            </a:r>
          </a:p>
          <a:p>
            <a:r>
              <a:rPr lang="en-US" i="1" dirty="0"/>
              <a:t>John </a:t>
            </a:r>
            <a:r>
              <a:rPr lang="en-US" i="1" dirty="0" err="1"/>
              <a:t>Rinzel</a:t>
            </a:r>
            <a:r>
              <a:rPr lang="en-US" i="1" dirty="0"/>
              <a:t>,</a:t>
            </a:r>
          </a:p>
          <a:p>
            <a:r>
              <a:rPr lang="en-US" i="1" dirty="0"/>
              <a:t>Eugene </a:t>
            </a:r>
            <a:r>
              <a:rPr lang="en-US" i="1" dirty="0" err="1"/>
              <a:t>Izhikevich</a:t>
            </a:r>
            <a:endParaRPr lang="en-US" i="1" dirty="0"/>
          </a:p>
          <a:p>
            <a:r>
              <a:rPr lang="en-US" i="1" dirty="0"/>
              <a:t>   and many others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368425" y="3195638"/>
          <a:ext cx="7853363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66" name="Equation" r:id="rId4" imgW="1384200" imgH="393480" progId="Equation.DSMT4">
                  <p:embed/>
                </p:oleObj>
              </mc:Choice>
              <mc:Fallback>
                <p:oleObj name="Equation" r:id="rId4" imgW="1384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195638"/>
                        <a:ext cx="7853363" cy="166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7203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67" name="Equation" r:id="rId6" imgW="1015920" imgH="393480" progId="Equation.3">
                  <p:embed/>
                </p:oleObj>
              </mc:Choice>
              <mc:Fallback>
                <p:oleObj name="Equation" r:id="rId6" imgW="1015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35" y="4950942"/>
                        <a:ext cx="5761990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3144540" y="989063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 flipV="1">
            <a:off x="13144540" y="475965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13324602" y="4255094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7172" name="Object 13"/>
          <p:cNvGraphicFramePr>
            <a:graphicFrameLocks noChangeAspect="1"/>
          </p:cNvGraphicFramePr>
          <p:nvPr/>
        </p:nvGraphicFramePr>
        <p:xfrm>
          <a:off x="18726469" y="10191629"/>
          <a:ext cx="2262032" cy="14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68" name="Equation" r:id="rId8" imgW="457200" imgH="393480" progId="Equation.3">
                  <p:embed/>
                </p:oleObj>
              </mc:Choice>
              <mc:Fallback>
                <p:oleObj name="Equation" r:id="rId8" imgW="4572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469" y="10191629"/>
                        <a:ext cx="2262032" cy="145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4"/>
          <p:cNvGraphicFramePr>
            <a:graphicFrameLocks noChangeAspect="1"/>
          </p:cNvGraphicFramePr>
          <p:nvPr/>
        </p:nvGraphicFramePr>
        <p:xfrm>
          <a:off x="17991214" y="4616192"/>
          <a:ext cx="2175751" cy="13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69" name="Equation" r:id="rId10" imgW="469800" imgH="393480" progId="Equation.3">
                  <p:embed/>
                </p:oleObj>
              </mc:Choice>
              <mc:Fallback>
                <p:oleObj name="Equation" r:id="rId10" imgW="469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1214" y="4616192"/>
                        <a:ext cx="2175751" cy="135869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12026655" y="420267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20129453" y="892857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18531401" y="8242195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dirty="0"/>
          </a:p>
        </p:txBody>
      </p:sp>
      <p:sp>
        <p:nvSpPr>
          <p:cNvPr id="7183" name="Freeform 25"/>
          <p:cNvSpPr>
            <a:spLocks/>
          </p:cNvSpPr>
          <p:nvPr/>
        </p:nvSpPr>
        <p:spPr bwMode="auto">
          <a:xfrm rot="-240000">
            <a:off x="12604354" y="6177426"/>
            <a:ext cx="7022425" cy="2070394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77926" name="Text Box 38"/>
          <p:cNvSpPr txBox="1">
            <a:spLocks noChangeArrowheads="1"/>
          </p:cNvSpPr>
          <p:nvPr/>
        </p:nvSpPr>
        <p:spPr bwMode="auto">
          <a:xfrm>
            <a:off x="2003572" y="404393"/>
            <a:ext cx="18918701" cy="124123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dirty="0" err="1"/>
              <a:t>Review</a:t>
            </a:r>
            <a:r>
              <a:rPr lang="fr-CH" sz="6800" dirty="0"/>
              <a:t>: </a:t>
            </a:r>
            <a:r>
              <a:rPr lang="fr-CH" sz="6800" dirty="0" err="1"/>
              <a:t>Saddle</a:t>
            </a:r>
            <a:r>
              <a:rPr lang="fr-CH" sz="6800" dirty="0"/>
              <a:t>-</a:t>
            </a:r>
            <a:r>
              <a:rPr lang="fr-CH" sz="6800" dirty="0" err="1"/>
              <a:t>node</a:t>
            </a:r>
            <a:r>
              <a:rPr lang="fr-CH" sz="6800" dirty="0"/>
              <a:t> onto </a:t>
            </a:r>
            <a:r>
              <a:rPr lang="fr-CH" sz="6800" dirty="0" err="1"/>
              <a:t>limit</a:t>
            </a:r>
            <a:r>
              <a:rPr lang="fr-CH" sz="6800" dirty="0"/>
              <a:t> cycle bifurcation</a:t>
            </a:r>
            <a:endParaRPr lang="fr-FR" sz="6800" dirty="0"/>
          </a:p>
        </p:txBody>
      </p:sp>
      <p:sp>
        <p:nvSpPr>
          <p:cNvPr id="7188" name="TextBox 35"/>
          <p:cNvSpPr txBox="1">
            <a:spLocks noChangeArrowheads="1"/>
          </p:cNvSpPr>
          <p:nvPr/>
        </p:nvSpPr>
        <p:spPr bwMode="auto">
          <a:xfrm>
            <a:off x="15361558" y="9856877"/>
            <a:ext cx="315637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unstable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11816581" y="7311497"/>
            <a:ext cx="4571330" cy="4570956"/>
            <a:chOff x="11816581" y="7311497"/>
            <a:chExt cx="4571330" cy="4570956"/>
          </a:xfrm>
        </p:grpSpPr>
        <p:cxnSp>
          <p:nvCxnSpPr>
            <p:cNvPr id="7185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13139753" y="8337731"/>
              <a:ext cx="1272282" cy="27539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86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14686324" y="8211251"/>
              <a:ext cx="339864" cy="227856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87" name="Straight Arrow Connector 33"/>
            <p:cNvCxnSpPr>
              <a:cxnSpLocks noChangeShapeType="1"/>
            </p:cNvCxnSpPr>
            <p:nvPr/>
          </p:nvCxnSpPr>
          <p:spPr bwMode="auto">
            <a:xfrm flipV="1">
              <a:off x="15745150" y="7311497"/>
              <a:ext cx="506428" cy="27849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189" name="TextBox 37"/>
            <p:cNvSpPr txBox="1">
              <a:spLocks noChangeArrowheads="1"/>
            </p:cNvSpPr>
            <p:nvPr/>
          </p:nvSpPr>
          <p:spPr bwMode="auto">
            <a:xfrm>
              <a:off x="13842282" y="10430736"/>
              <a:ext cx="2545629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/>
                <a:t>saddle</a:t>
              </a:r>
            </a:p>
          </p:txBody>
        </p:sp>
        <p:sp>
          <p:nvSpPr>
            <p:cNvPr id="7190" name="TextBox 38"/>
            <p:cNvSpPr txBox="1">
              <a:spLocks noChangeArrowheads="1"/>
            </p:cNvSpPr>
            <p:nvPr/>
          </p:nvSpPr>
          <p:spPr bwMode="auto">
            <a:xfrm>
              <a:off x="11816581" y="10810496"/>
              <a:ext cx="2342047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/>
                <a:t>stable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816581" y="9983464"/>
            <a:ext cx="6701349" cy="162030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7193" name="Straight Arrow Connector 37"/>
          <p:cNvCxnSpPr>
            <a:cxnSpLocks noChangeShapeType="1"/>
          </p:cNvCxnSpPr>
          <p:nvPr/>
        </p:nvCxnSpPr>
        <p:spPr bwMode="auto">
          <a:xfrm rot="5400000" flipH="1" flipV="1">
            <a:off x="17916707" y="8779015"/>
            <a:ext cx="632932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" name="Freeform 11"/>
          <p:cNvSpPr>
            <a:spLocks/>
          </p:cNvSpPr>
          <p:nvPr/>
        </p:nvSpPr>
        <p:spPr bwMode="auto">
          <a:xfrm>
            <a:off x="13332624" y="4025719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13037738" y="6272963"/>
            <a:ext cx="4539068" cy="2064768"/>
          </a:xfrm>
          <a:custGeom>
            <a:avLst/>
            <a:gdLst>
              <a:gd name="T0" fmla="*/ 2147483647 w 1278"/>
              <a:gd name="T1" fmla="*/ 2147483647 h 734"/>
              <a:gd name="T2" fmla="*/ 2147483647 w 1278"/>
              <a:gd name="T3" fmla="*/ 2147483647 h 734"/>
              <a:gd name="T4" fmla="*/ 2147483647 w 1278"/>
              <a:gd name="T5" fmla="*/ 2147483647 h 734"/>
              <a:gd name="T6" fmla="*/ 2147483647 w 1278"/>
              <a:gd name="T7" fmla="*/ 2147483647 h 734"/>
              <a:gd name="T8" fmla="*/ 2147483647 w 1278"/>
              <a:gd name="T9" fmla="*/ 2147483647 h 734"/>
              <a:gd name="T10" fmla="*/ 2147483647 w 1278"/>
              <a:gd name="T11" fmla="*/ 2147483647 h 7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8"/>
              <a:gd name="T19" fmla="*/ 0 h 734"/>
              <a:gd name="T20" fmla="*/ 1278 w 1278"/>
              <a:gd name="T21" fmla="*/ 734 h 7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8" h="734">
                <a:moveTo>
                  <a:pt x="530" y="718"/>
                </a:moveTo>
                <a:cubicBezTo>
                  <a:pt x="836" y="722"/>
                  <a:pt x="1142" y="726"/>
                  <a:pt x="1210" y="628"/>
                </a:cubicBezTo>
                <a:cubicBezTo>
                  <a:pt x="1278" y="530"/>
                  <a:pt x="1119" y="220"/>
                  <a:pt x="938" y="129"/>
                </a:cubicBezTo>
                <a:cubicBezTo>
                  <a:pt x="757" y="38"/>
                  <a:pt x="242" y="0"/>
                  <a:pt x="121" y="83"/>
                </a:cubicBezTo>
                <a:cubicBezTo>
                  <a:pt x="0" y="166"/>
                  <a:pt x="166" y="522"/>
                  <a:pt x="212" y="628"/>
                </a:cubicBezTo>
                <a:cubicBezTo>
                  <a:pt x="258" y="734"/>
                  <a:pt x="326" y="726"/>
                  <a:pt x="394" y="71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4446788" y="8300440"/>
            <a:ext cx="510176" cy="2812"/>
          </a:xfrm>
          <a:custGeom>
            <a:avLst/>
            <a:gdLst>
              <a:gd name="T0" fmla="*/ 0 w 136"/>
              <a:gd name="T1" fmla="*/ 0 h 1"/>
              <a:gd name="T2" fmla="*/ 2147483647 w 136"/>
              <a:gd name="T3" fmla="*/ 0 h 1"/>
              <a:gd name="T4" fmla="*/ 0 60000 65536"/>
              <a:gd name="T5" fmla="*/ 0 60000 65536"/>
              <a:gd name="T6" fmla="*/ 0 w 136"/>
              <a:gd name="T7" fmla="*/ 0 h 1"/>
              <a:gd name="T8" fmla="*/ 136 w 13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" h="1">
                <a:moveTo>
                  <a:pt x="0" y="0"/>
                </a:moveTo>
                <a:cubicBezTo>
                  <a:pt x="56" y="0"/>
                  <a:pt x="113" y="0"/>
                  <a:pt x="1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nimBg="1"/>
      <p:bldP spid="40" grpId="0" animBg="1"/>
      <p:bldP spid="38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368425" y="2109788"/>
          <a:ext cx="7853363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90" name="Equation" r:id="rId4" imgW="1384200" imgH="393480" progId="Equation.DSMT4">
                  <p:embed/>
                </p:oleObj>
              </mc:Choice>
              <mc:Fallback>
                <p:oleObj name="Equation" r:id="rId4" imgW="1384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109788"/>
                        <a:ext cx="7853363" cy="166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1209587"/>
            <a:ext cx="1973182" cy="1350257"/>
            <a:chOff x="4848" y="2112"/>
            <a:chExt cx="526" cy="480"/>
          </a:xfrm>
        </p:grpSpPr>
        <p:sp>
          <p:nvSpPr>
            <p:cNvPr id="7203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1260435" y="3865092"/>
          <a:ext cx="5761990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91" name="Equation" r:id="rId6" imgW="1015920" imgH="393480" progId="Equation.3">
                  <p:embed/>
                </p:oleObj>
              </mc:Choice>
              <mc:Fallback>
                <p:oleObj name="Equation" r:id="rId6" imgW="1015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35" y="3865092"/>
                        <a:ext cx="5761990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3144540" y="989063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 flipV="1">
            <a:off x="13144540" y="475965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13324602" y="4255094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7172" name="Object 13"/>
          <p:cNvGraphicFramePr>
            <a:graphicFrameLocks noChangeAspect="1"/>
          </p:cNvGraphicFramePr>
          <p:nvPr/>
        </p:nvGraphicFramePr>
        <p:xfrm>
          <a:off x="18726469" y="10191629"/>
          <a:ext cx="2262032" cy="14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92" name="Equation" r:id="rId8" imgW="457200" imgH="393480" progId="Equation.3">
                  <p:embed/>
                </p:oleObj>
              </mc:Choice>
              <mc:Fallback>
                <p:oleObj name="Equation" r:id="rId8" imgW="4572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469" y="10191629"/>
                        <a:ext cx="2262032" cy="145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4"/>
          <p:cNvGraphicFramePr>
            <a:graphicFrameLocks noChangeAspect="1"/>
          </p:cNvGraphicFramePr>
          <p:nvPr/>
        </p:nvGraphicFramePr>
        <p:xfrm>
          <a:off x="17991214" y="4616192"/>
          <a:ext cx="2175751" cy="13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93" name="Equation" r:id="rId10" imgW="469800" imgH="393480" progId="Equation.3">
                  <p:embed/>
                </p:oleObj>
              </mc:Choice>
              <mc:Fallback>
                <p:oleObj name="Equation" r:id="rId10" imgW="469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1214" y="4616192"/>
                        <a:ext cx="2175751" cy="135869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12026655" y="420267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20129453" y="892857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18531401" y="8242195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dirty="0"/>
          </a:p>
        </p:txBody>
      </p:sp>
      <p:sp>
        <p:nvSpPr>
          <p:cNvPr id="7183" name="Freeform 25"/>
          <p:cNvSpPr>
            <a:spLocks/>
          </p:cNvSpPr>
          <p:nvPr/>
        </p:nvSpPr>
        <p:spPr bwMode="auto">
          <a:xfrm rot="-240000">
            <a:off x="12604354" y="6177426"/>
            <a:ext cx="7022425" cy="2070394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88" name="TextBox 35"/>
          <p:cNvSpPr txBox="1">
            <a:spLocks noChangeArrowheads="1"/>
          </p:cNvSpPr>
          <p:nvPr/>
        </p:nvSpPr>
        <p:spPr bwMode="auto">
          <a:xfrm>
            <a:off x="15361558" y="9856877"/>
            <a:ext cx="315637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unstable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11816581" y="7311497"/>
            <a:ext cx="4571330" cy="4570956"/>
            <a:chOff x="11816581" y="7311497"/>
            <a:chExt cx="4571330" cy="4570956"/>
          </a:xfrm>
        </p:grpSpPr>
        <p:cxnSp>
          <p:nvCxnSpPr>
            <p:cNvPr id="7185" name="Straight Arrow Connector 30"/>
            <p:cNvCxnSpPr>
              <a:cxnSpLocks noChangeShapeType="1"/>
            </p:cNvCxnSpPr>
            <p:nvPr/>
          </p:nvCxnSpPr>
          <p:spPr bwMode="auto">
            <a:xfrm flipV="1">
              <a:off x="13139753" y="8337731"/>
              <a:ext cx="1272282" cy="27539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86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14686324" y="8211251"/>
              <a:ext cx="339864" cy="227856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87" name="Straight Arrow Connector 33"/>
            <p:cNvCxnSpPr>
              <a:cxnSpLocks noChangeShapeType="1"/>
            </p:cNvCxnSpPr>
            <p:nvPr/>
          </p:nvCxnSpPr>
          <p:spPr bwMode="auto">
            <a:xfrm flipV="1">
              <a:off x="15745150" y="7311497"/>
              <a:ext cx="506428" cy="27849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189" name="TextBox 37"/>
            <p:cNvSpPr txBox="1">
              <a:spLocks noChangeArrowheads="1"/>
            </p:cNvSpPr>
            <p:nvPr/>
          </p:nvSpPr>
          <p:spPr bwMode="auto">
            <a:xfrm>
              <a:off x="13842282" y="10430736"/>
              <a:ext cx="2545629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/>
                <a:t>saddle</a:t>
              </a:r>
            </a:p>
          </p:txBody>
        </p:sp>
        <p:sp>
          <p:nvSpPr>
            <p:cNvPr id="7190" name="TextBox 38"/>
            <p:cNvSpPr txBox="1">
              <a:spLocks noChangeArrowheads="1"/>
            </p:cNvSpPr>
            <p:nvPr/>
          </p:nvSpPr>
          <p:spPr bwMode="auto">
            <a:xfrm>
              <a:off x="11816581" y="10810496"/>
              <a:ext cx="2342047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/>
                <a:t>stable</a:t>
              </a:r>
            </a:p>
          </p:txBody>
        </p:sp>
      </p:grpSp>
      <p:cxnSp>
        <p:nvCxnSpPr>
          <p:cNvPr id="7193" name="Straight Arrow Connector 37"/>
          <p:cNvCxnSpPr>
            <a:cxnSpLocks noChangeShapeType="1"/>
          </p:cNvCxnSpPr>
          <p:nvPr/>
        </p:nvCxnSpPr>
        <p:spPr bwMode="auto">
          <a:xfrm rot="5400000" flipH="1" flipV="1">
            <a:off x="17916707" y="8779015"/>
            <a:ext cx="632932" cy="37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40"/>
          <p:cNvGrpSpPr/>
          <p:nvPr/>
        </p:nvGrpSpPr>
        <p:grpSpPr>
          <a:xfrm>
            <a:off x="2168950" y="6235319"/>
            <a:ext cx="6122114" cy="2356973"/>
            <a:chOff x="2337467" y="8132838"/>
            <a:chExt cx="6122114" cy="2356973"/>
          </a:xfrm>
        </p:grpSpPr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2337467" y="8132838"/>
              <a:ext cx="3553918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100" dirty="0">
                  <a:solidFill>
                    <a:srgbClr val="FF0000"/>
                  </a:solidFill>
                </a:rPr>
                <a:t>pulse input</a:t>
              </a: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2506274" y="10489811"/>
              <a:ext cx="5953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2506274" y="8970926"/>
              <a:ext cx="1046821" cy="84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4200" i="1" dirty="0">
                  <a:solidFill>
                    <a:srgbClr val="FF0000"/>
                  </a:solidFill>
                </a:rPr>
                <a:t>I(t)</a:t>
              </a:r>
              <a:endParaRPr lang="fr-FR" sz="21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615489" y="9536178"/>
              <a:ext cx="0" cy="9536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767889" y="9520137"/>
              <a:ext cx="0" cy="9536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615489" y="9512093"/>
              <a:ext cx="1524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671637" y="9688556"/>
              <a:ext cx="1524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6"/>
          <p:cNvGrpSpPr/>
          <p:nvPr/>
        </p:nvGrpSpPr>
        <p:grpSpPr>
          <a:xfrm>
            <a:off x="2168950" y="9353550"/>
            <a:ext cx="5953307" cy="1738143"/>
            <a:chOff x="2168950" y="9353550"/>
            <a:chExt cx="5953307" cy="1738143"/>
          </a:xfrm>
        </p:grpSpPr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2168950" y="11091693"/>
              <a:ext cx="5953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2168950" y="9353550"/>
              <a:ext cx="0" cy="17381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97827" y="3936502"/>
          <a:ext cx="17892712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44" name="Equation" r:id="rId4" imgW="4368600" imgH="393480" progId="Equation.DSMT4">
                  <p:embed/>
                </p:oleObj>
              </mc:Choice>
              <mc:Fallback>
                <p:oleObj name="Equation" r:id="rId4" imgW="43686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27" y="3936502"/>
                        <a:ext cx="17892712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56020" y="1133083"/>
            <a:ext cx="6497053" cy="1350257"/>
            <a:chOff x="960" y="2352"/>
            <a:chExt cx="1440" cy="480"/>
          </a:xfrm>
        </p:grpSpPr>
        <p:graphicFrame>
          <p:nvGraphicFramePr>
            <p:cNvPr id="6152" name="Object 12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245" name="Equation" r:id="rId6" imgW="228600" imgH="228600" progId="Equation.3">
                    <p:embed/>
                  </p:oleObj>
                </mc:Choice>
                <mc:Fallback>
                  <p:oleObj name="Equation" r:id="rId6" imgW="2286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52"/>
                          <a:ext cx="346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2" name="Freeform 13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Freeform 14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584482" y="1122981"/>
            <a:ext cx="4853467" cy="1279933"/>
            <a:chOff x="2592" y="2377"/>
            <a:chExt cx="1296" cy="455"/>
          </a:xfrm>
        </p:grpSpPr>
        <p:graphicFrame>
          <p:nvGraphicFramePr>
            <p:cNvPr id="6151" name="Object 16"/>
            <p:cNvGraphicFramePr>
              <a:graphicFrameLocks noChangeAspect="1"/>
            </p:cNvGraphicFramePr>
            <p:nvPr/>
          </p:nvGraphicFramePr>
          <p:xfrm>
            <a:off x="2976" y="2377"/>
            <a:ext cx="288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246" name="Equation" r:id="rId8" imgW="190440" imgH="215640" progId="Equation.3">
                    <p:embed/>
                  </p:oleObj>
                </mc:Choice>
                <mc:Fallback>
                  <p:oleObj name="Equation" r:id="rId8" imgW="19044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377"/>
                          <a:ext cx="288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0" name="Freeform 17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Freeform 18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568910" y="1081078"/>
            <a:ext cx="2825984" cy="1369948"/>
            <a:chOff x="4032" y="2345"/>
            <a:chExt cx="912" cy="487"/>
          </a:xfrm>
        </p:grpSpPr>
        <p:graphicFrame>
          <p:nvGraphicFramePr>
            <p:cNvPr id="6150" name="Object 20"/>
            <p:cNvGraphicFramePr>
              <a:graphicFrameLocks noChangeAspect="1"/>
            </p:cNvGraphicFramePr>
            <p:nvPr/>
          </p:nvGraphicFramePr>
          <p:xfrm>
            <a:off x="4416" y="2345"/>
            <a:ext cx="401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247" name="Equation" r:id="rId10" imgW="266400" imgH="228600" progId="Equation.3">
                    <p:embed/>
                  </p:oleObj>
                </mc:Choice>
                <mc:Fallback>
                  <p:oleObj name="Equation" r:id="rId10" imgW="2664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345"/>
                          <a:ext cx="401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Freeform 21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Freeform 22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147024" y="5958466"/>
            <a:ext cx="17402262" cy="1071957"/>
            <a:chOff x="720249" y="8714296"/>
            <a:chExt cx="17402262" cy="1071957"/>
          </a:xfrm>
        </p:grpSpPr>
        <p:sp>
          <p:nvSpPr>
            <p:cNvPr id="6159" name="Text Box 38"/>
            <p:cNvSpPr txBox="1">
              <a:spLocks noChangeArrowheads="1"/>
            </p:cNvSpPr>
            <p:nvPr/>
          </p:nvSpPr>
          <p:spPr bwMode="auto">
            <a:xfrm>
              <a:off x="720249" y="8714296"/>
              <a:ext cx="8604980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dirty="0"/>
                <a:t>1) dynamics of </a:t>
              </a:r>
              <a:r>
                <a:rPr lang="en-US" i="1" dirty="0"/>
                <a:t>m</a:t>
              </a:r>
              <a:r>
                <a:rPr lang="en-US" dirty="0"/>
                <a:t> are fast</a:t>
              </a:r>
            </a:p>
          </p:txBody>
        </p: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12461807" y="8764589"/>
              <a:ext cx="5660704" cy="970498"/>
              <a:chOff x="3322" y="2688"/>
              <a:chExt cx="2102" cy="345"/>
            </a:xfrm>
          </p:grpSpPr>
          <p:sp>
            <p:nvSpPr>
              <p:cNvPr id="6167" name="Line 40"/>
              <p:cNvSpPr>
                <a:spLocks noChangeShapeType="1"/>
              </p:cNvSpPr>
              <p:nvPr/>
            </p:nvSpPr>
            <p:spPr bwMode="auto">
              <a:xfrm>
                <a:off x="3322" y="288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6149" name="Object 41"/>
              <p:cNvGraphicFramePr>
                <a:graphicFrameLocks noChangeAspect="1"/>
              </p:cNvGraphicFramePr>
              <p:nvPr/>
            </p:nvGraphicFramePr>
            <p:xfrm>
              <a:off x="3945" y="2688"/>
              <a:ext cx="1479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248" name="Equation" r:id="rId12" imgW="977760" imgH="228600" progId="Equation.3">
                      <p:embed/>
                    </p:oleObj>
                  </mc:Choice>
                  <mc:Fallback>
                    <p:oleObj name="Equation" r:id="rId12" imgW="977760" imgH="2286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5" y="2688"/>
                            <a:ext cx="1479" cy="3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1888579" y="6984883"/>
            <a:ext cx="5660707" cy="855163"/>
            <a:chOff x="3322" y="3035"/>
            <a:chExt cx="2073" cy="304"/>
          </a:xfrm>
        </p:grpSpPr>
        <p:sp>
          <p:nvSpPr>
            <p:cNvPr id="6166" name="Line 43"/>
            <p:cNvSpPr>
              <a:spLocks noChangeShapeType="1"/>
            </p:cNvSpPr>
            <p:nvPr/>
          </p:nvSpPr>
          <p:spPr bwMode="auto">
            <a:xfrm>
              <a:off x="3322" y="321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48" name="Object 44"/>
            <p:cNvGraphicFramePr>
              <a:graphicFrameLocks noChangeAspect="1"/>
            </p:cNvGraphicFramePr>
            <p:nvPr/>
          </p:nvGraphicFramePr>
          <p:xfrm>
            <a:off x="3955" y="3035"/>
            <a:ext cx="14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249" name="Equation" r:id="rId14" imgW="952200" imgH="203040" progId="Equation.3">
                    <p:embed/>
                  </p:oleObj>
                </mc:Choice>
                <mc:Fallback>
                  <p:oleObj name="Equation" r:id="rId14" imgW="952200" imgH="2030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3035"/>
                          <a:ext cx="144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2" name="AutoShape 46"/>
          <p:cNvSpPr>
            <a:spLocks/>
          </p:cNvSpPr>
          <p:nvPr/>
        </p:nvSpPr>
        <p:spPr bwMode="auto">
          <a:xfrm rot="-5400000">
            <a:off x="14324146" y="7109678"/>
            <a:ext cx="369481" cy="1541459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3" name="AutoShape 47"/>
          <p:cNvSpPr>
            <a:spLocks/>
          </p:cNvSpPr>
          <p:nvPr/>
        </p:nvSpPr>
        <p:spPr bwMode="auto">
          <a:xfrm rot="-5400000">
            <a:off x="16574483" y="7298878"/>
            <a:ext cx="382573" cy="1176151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4" name="Text Box 48"/>
          <p:cNvSpPr txBox="1">
            <a:spLocks noChangeArrowheads="1"/>
          </p:cNvSpPr>
          <p:nvPr/>
        </p:nvSpPr>
        <p:spPr bwMode="auto">
          <a:xfrm>
            <a:off x="14080258" y="7909800"/>
            <a:ext cx="147963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rgbClr val="FF3300"/>
                </a:solidFill>
              </a:rPr>
              <a:t>w(t)</a:t>
            </a:r>
            <a:endParaRPr lang="fr-FR" sz="5100" i="1" dirty="0">
              <a:solidFill>
                <a:srgbClr val="FF3300"/>
              </a:solidFill>
            </a:endParaRPr>
          </a:p>
        </p:txBody>
      </p:sp>
      <p:sp>
        <p:nvSpPr>
          <p:cNvPr id="6165" name="Text Box 49"/>
          <p:cNvSpPr txBox="1">
            <a:spLocks noChangeArrowheads="1"/>
          </p:cNvSpPr>
          <p:nvPr/>
        </p:nvSpPr>
        <p:spPr bwMode="auto">
          <a:xfrm>
            <a:off x="16279166" y="7861674"/>
            <a:ext cx="147963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>
                <a:solidFill>
                  <a:srgbClr val="FF3300"/>
                </a:solidFill>
              </a:rPr>
              <a:t>w(t)</a:t>
            </a:r>
            <a:endParaRPr lang="fr-FR" sz="5100" i="1" dirty="0">
              <a:solidFill>
                <a:srgbClr val="FF3300"/>
              </a:solidFill>
            </a:endParaRPr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Reduction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of Hodgkin-Huxley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0713" name="Object 2"/>
          <p:cNvGraphicFramePr>
            <a:graphicFrameLocks noChangeAspect="1"/>
          </p:cNvGraphicFramePr>
          <p:nvPr/>
        </p:nvGraphicFramePr>
        <p:xfrm>
          <a:off x="697827" y="1866900"/>
          <a:ext cx="20549941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50" name="Equation" r:id="rId16" imgW="4952880" imgH="393480" progId="Equation.DSMT4">
                  <p:embed/>
                </p:oleObj>
              </mc:Choice>
              <mc:Fallback>
                <p:oleObj name="Equation" r:id="rId16" imgW="49528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27" y="1866900"/>
                        <a:ext cx="20549941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203172" y="6969129"/>
            <a:ext cx="1137016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2) dynamics of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are similar</a:t>
            </a:r>
          </a:p>
        </p:txBody>
      </p:sp>
      <p:grpSp>
        <p:nvGrpSpPr>
          <p:cNvPr id="8" name="Group 35"/>
          <p:cNvGrpSpPr/>
          <p:nvPr/>
        </p:nvGrpSpPr>
        <p:grpSpPr>
          <a:xfrm>
            <a:off x="2158163" y="8590936"/>
            <a:ext cx="8426319" cy="3219450"/>
            <a:chOff x="2158163" y="8590936"/>
            <a:chExt cx="8426319" cy="3219450"/>
          </a:xfrm>
        </p:grpSpPr>
        <p:graphicFrame>
          <p:nvGraphicFramePr>
            <p:cNvPr id="200714" name="Object 22"/>
            <p:cNvGraphicFramePr>
              <a:graphicFrameLocks noChangeAspect="1"/>
            </p:cNvGraphicFramePr>
            <p:nvPr/>
          </p:nvGraphicFramePr>
          <p:xfrm>
            <a:off x="2158163" y="10175261"/>
            <a:ext cx="5289550" cy="163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251" name="Equation" r:id="rId18" imgW="1041120" imgH="431640" progId="Equation.3">
                    <p:embed/>
                  </p:oleObj>
                </mc:Choice>
                <mc:Fallback>
                  <p:oleObj name="Equation" r:id="rId18" imgW="1041120" imgH="431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8163" y="10175261"/>
                          <a:ext cx="5289550" cy="163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15" name="Object 23"/>
            <p:cNvGraphicFramePr>
              <a:graphicFrameLocks noChangeAspect="1"/>
            </p:cNvGraphicFramePr>
            <p:nvPr/>
          </p:nvGraphicFramePr>
          <p:xfrm>
            <a:off x="2158163" y="8590936"/>
            <a:ext cx="5057775" cy="156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252" name="Equation" r:id="rId20" imgW="1041120" imgH="431640" progId="Equation.3">
                    <p:embed/>
                  </p:oleObj>
                </mc:Choice>
                <mc:Fallback>
                  <p:oleObj name="Equation" r:id="rId20" imgW="1041120" imgH="431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8163" y="8590936"/>
                          <a:ext cx="5057775" cy="156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9162573" y="10151449"/>
              <a:ext cx="14219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00716" name="Object 5"/>
          <p:cNvGraphicFramePr>
            <a:graphicFrameLocks noChangeAspect="1"/>
          </p:cNvGraphicFramePr>
          <p:nvPr/>
        </p:nvGraphicFramePr>
        <p:xfrm>
          <a:off x="10737782" y="9175750"/>
          <a:ext cx="600075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53" name="Equation" r:id="rId22" imgW="1104840" imgH="444240" progId="Equation.DSMT4">
                  <p:embed/>
                </p:oleObj>
              </mc:Choice>
              <mc:Fallback>
                <p:oleObj name="Equation" r:id="rId22" imgW="11048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7782" y="9175750"/>
                        <a:ext cx="6000750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nimBg="1"/>
      <p:bldP spid="6163" grpId="0" animBg="1"/>
      <p:bldP spid="6164" grpId="0"/>
      <p:bldP spid="616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E8AB34-AA9E-4B5A-99D6-9B1CD002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552309" cy="121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34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368425" y="3195638"/>
          <a:ext cx="7853363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14" name="Equation" r:id="rId4" imgW="1384200" imgH="393480" progId="Equation.DSMT4">
                  <p:embed/>
                </p:oleObj>
              </mc:Choice>
              <mc:Fallback>
                <p:oleObj name="Equation" r:id="rId4" imgW="1384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195638"/>
                        <a:ext cx="7853363" cy="166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11311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11267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15" name="Equation" r:id="rId6" imgW="1015920" imgH="393480" progId="Equation.3">
                  <p:embed/>
                </p:oleObj>
              </mc:Choice>
              <mc:Fallback>
                <p:oleObj name="Equation" r:id="rId6" imgW="1015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35" y="4950942"/>
                        <a:ext cx="5761990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13324602" y="3105592"/>
            <a:ext cx="5401866" cy="5882058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268" name="Object 12"/>
          <p:cNvGraphicFramePr>
            <a:graphicFrameLocks noChangeAspect="1"/>
          </p:cNvGraphicFramePr>
          <p:nvPr/>
        </p:nvGraphicFramePr>
        <p:xfrm>
          <a:off x="18726469" y="8942642"/>
          <a:ext cx="2262032" cy="14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16" name="Equation" r:id="rId8" imgW="457200" imgH="393480" progId="Equation.3">
                  <p:embed/>
                </p:oleObj>
              </mc:Choice>
              <mc:Fallback>
                <p:oleObj name="Equation" r:id="rId8" imgW="4572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469" y="8942642"/>
                        <a:ext cx="2262032" cy="145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3"/>
          <p:cNvGraphicFramePr>
            <a:graphicFrameLocks noChangeAspect="1"/>
          </p:cNvGraphicFramePr>
          <p:nvPr/>
        </p:nvGraphicFramePr>
        <p:xfrm>
          <a:off x="17991214" y="3367204"/>
          <a:ext cx="2175751" cy="13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17" name="Equation" r:id="rId10" imgW="469800" imgH="393480" progId="Equation.3">
                  <p:embed/>
                </p:oleObj>
              </mc:Choice>
              <mc:Fallback>
                <p:oleObj name="Equation" r:id="rId10" imgW="4698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1214" y="3367204"/>
                        <a:ext cx="2175751" cy="135869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12026655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2012945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11278" name="Freeform 17"/>
          <p:cNvSpPr>
            <a:spLocks/>
          </p:cNvSpPr>
          <p:nvPr/>
        </p:nvSpPr>
        <p:spPr bwMode="auto">
          <a:xfrm rot="-240000">
            <a:off x="12386779" y="4934064"/>
            <a:ext cx="7240001" cy="2095712"/>
          </a:xfrm>
          <a:custGeom>
            <a:avLst/>
            <a:gdLst>
              <a:gd name="T0" fmla="*/ 0 w 1872"/>
              <a:gd name="T1" fmla="*/ 2147483647 h 736"/>
              <a:gd name="T2" fmla="*/ 2147483647 w 1872"/>
              <a:gd name="T3" fmla="*/ 2147483647 h 736"/>
              <a:gd name="T4" fmla="*/ 2147483647 w 1872"/>
              <a:gd name="T5" fmla="*/ 2147483647 h 736"/>
              <a:gd name="T6" fmla="*/ 2147483647 w 1872"/>
              <a:gd name="T7" fmla="*/ 2147483647 h 736"/>
              <a:gd name="T8" fmla="*/ 2147483647 w 1872"/>
              <a:gd name="T9" fmla="*/ 2147483647 h 736"/>
              <a:gd name="T10" fmla="*/ 2147483647 w 187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736"/>
              <a:gd name="T20" fmla="*/ 1872 w 187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736">
                <a:moveTo>
                  <a:pt x="0" y="688"/>
                </a:moveTo>
                <a:cubicBezTo>
                  <a:pt x="280" y="712"/>
                  <a:pt x="560" y="736"/>
                  <a:pt x="720" y="688"/>
                </a:cubicBezTo>
                <a:cubicBezTo>
                  <a:pt x="880" y="640"/>
                  <a:pt x="904" y="496"/>
                  <a:pt x="960" y="400"/>
                </a:cubicBezTo>
                <a:cubicBezTo>
                  <a:pt x="1016" y="304"/>
                  <a:pt x="1008" y="176"/>
                  <a:pt x="1056" y="112"/>
                </a:cubicBezTo>
                <a:cubicBezTo>
                  <a:pt x="1104" y="48"/>
                  <a:pt x="1112" y="32"/>
                  <a:pt x="1248" y="16"/>
                </a:cubicBezTo>
                <a:cubicBezTo>
                  <a:pt x="1384" y="0"/>
                  <a:pt x="1628" y="8"/>
                  <a:pt x="1872" y="16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9" name="Text Box 18"/>
          <p:cNvSpPr txBox="1">
            <a:spLocks noChangeArrowheads="1"/>
          </p:cNvSpPr>
          <p:nvPr/>
        </p:nvSpPr>
        <p:spPr bwMode="auto">
          <a:xfrm>
            <a:off x="1234177" y="7094475"/>
            <a:ext cx="392902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0">
                <a:solidFill>
                  <a:srgbClr val="FF0000"/>
                </a:solidFill>
              </a:rPr>
              <a:t>pulse input</a:t>
            </a:r>
            <a:endParaRPr lang="fr-FR" i="0">
              <a:solidFill>
                <a:srgbClr val="FF0000"/>
              </a:solidFill>
            </a:endParaRPr>
          </a:p>
        </p:txBody>
      </p:sp>
      <p:sp>
        <p:nvSpPr>
          <p:cNvPr id="11280" name="Line 19"/>
          <p:cNvSpPr>
            <a:spLocks noChangeShapeType="1"/>
          </p:cNvSpPr>
          <p:nvPr/>
        </p:nvSpPr>
        <p:spPr bwMode="auto">
          <a:xfrm>
            <a:off x="2018197" y="9775299"/>
            <a:ext cx="1699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1" name="Line 20"/>
          <p:cNvSpPr>
            <a:spLocks noChangeShapeType="1"/>
          </p:cNvSpPr>
          <p:nvPr/>
        </p:nvSpPr>
        <p:spPr bwMode="auto">
          <a:xfrm>
            <a:off x="2018197" y="9775299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2" name="Line 21"/>
          <p:cNvSpPr>
            <a:spLocks noChangeShapeType="1"/>
          </p:cNvSpPr>
          <p:nvPr/>
        </p:nvSpPr>
        <p:spPr bwMode="auto">
          <a:xfrm>
            <a:off x="3038550" y="9775299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3" name="Line 22"/>
          <p:cNvSpPr>
            <a:spLocks noChangeShapeType="1"/>
          </p:cNvSpPr>
          <p:nvPr/>
        </p:nvSpPr>
        <p:spPr bwMode="auto">
          <a:xfrm>
            <a:off x="2528373" y="9010153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>
            <a:off x="2528373" y="9010153"/>
            <a:ext cx="0" cy="7651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>
            <a:off x="3038549" y="9010153"/>
            <a:ext cx="0" cy="7651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6" name="Line 25"/>
          <p:cNvSpPr>
            <a:spLocks noChangeShapeType="1"/>
          </p:cNvSpPr>
          <p:nvPr/>
        </p:nvSpPr>
        <p:spPr bwMode="auto">
          <a:xfrm>
            <a:off x="2528373" y="9136739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87" name="Text Box 26"/>
          <p:cNvSpPr txBox="1">
            <a:spLocks noChangeArrowheads="1"/>
          </p:cNvSpPr>
          <p:nvPr/>
        </p:nvSpPr>
        <p:spPr bwMode="auto">
          <a:xfrm>
            <a:off x="1913162" y="8202812"/>
            <a:ext cx="104682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>
                <a:solidFill>
                  <a:srgbClr val="FF0000"/>
                </a:solidFill>
              </a:rPr>
              <a:t>I(t)</a:t>
            </a:r>
            <a:endParaRPr lang="fr-FR" sz="4200" dirty="0">
              <a:solidFill>
                <a:srgbClr val="FF0000"/>
              </a:solidFill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14011091" y="7088849"/>
            <a:ext cx="544688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" name="Freeform 34"/>
          <p:cNvSpPr>
            <a:spLocks/>
          </p:cNvSpPr>
          <p:nvPr/>
        </p:nvSpPr>
        <p:spPr bwMode="auto">
          <a:xfrm>
            <a:off x="13673474" y="5443225"/>
            <a:ext cx="3912600" cy="1659691"/>
          </a:xfrm>
          <a:custGeom>
            <a:avLst/>
            <a:gdLst>
              <a:gd name="T0" fmla="*/ 2147483647 w 1133"/>
              <a:gd name="T1" fmla="*/ 2147483647 h 492"/>
              <a:gd name="T2" fmla="*/ 2147483647 w 1133"/>
              <a:gd name="T3" fmla="*/ 2147483647 h 492"/>
              <a:gd name="T4" fmla="*/ 2147483647 w 1133"/>
              <a:gd name="T5" fmla="*/ 2147483647 h 492"/>
              <a:gd name="T6" fmla="*/ 2147483647 w 1133"/>
              <a:gd name="T7" fmla="*/ 2147483647 h 492"/>
              <a:gd name="T8" fmla="*/ 2147483647 w 1133"/>
              <a:gd name="T9" fmla="*/ 2147483647 h 492"/>
              <a:gd name="T10" fmla="*/ 2147483647 w 1133"/>
              <a:gd name="T11" fmla="*/ 2147483647 h 492"/>
              <a:gd name="T12" fmla="*/ 2147483647 w 1133"/>
              <a:gd name="T13" fmla="*/ 2147483647 h 492"/>
              <a:gd name="T14" fmla="*/ 2147483647 w 1133"/>
              <a:gd name="T15" fmla="*/ 2147483647 h 4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33"/>
              <a:gd name="T25" fmla="*/ 0 h 492"/>
              <a:gd name="T26" fmla="*/ 1133 w 1133"/>
              <a:gd name="T27" fmla="*/ 492 h 4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33" h="492">
                <a:moveTo>
                  <a:pt x="695" y="492"/>
                </a:moveTo>
                <a:cubicBezTo>
                  <a:pt x="842" y="488"/>
                  <a:pt x="990" y="484"/>
                  <a:pt x="1058" y="446"/>
                </a:cubicBezTo>
                <a:cubicBezTo>
                  <a:pt x="1126" y="408"/>
                  <a:pt x="1133" y="333"/>
                  <a:pt x="1103" y="265"/>
                </a:cubicBezTo>
                <a:cubicBezTo>
                  <a:pt x="1073" y="197"/>
                  <a:pt x="1036" y="76"/>
                  <a:pt x="877" y="38"/>
                </a:cubicBezTo>
                <a:cubicBezTo>
                  <a:pt x="718" y="0"/>
                  <a:pt x="295" y="23"/>
                  <a:pt x="151" y="38"/>
                </a:cubicBezTo>
                <a:cubicBezTo>
                  <a:pt x="7" y="53"/>
                  <a:pt x="30" y="76"/>
                  <a:pt x="15" y="129"/>
                </a:cubicBezTo>
                <a:cubicBezTo>
                  <a:pt x="0" y="182"/>
                  <a:pt x="45" y="311"/>
                  <a:pt x="60" y="356"/>
                </a:cubicBezTo>
                <a:cubicBezTo>
                  <a:pt x="75" y="401"/>
                  <a:pt x="90" y="401"/>
                  <a:pt x="105" y="4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15864230" y="6962264"/>
            <a:ext cx="341367" cy="25598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" name="Freeform 32"/>
          <p:cNvSpPr>
            <a:spLocks noChangeArrowheads="1"/>
          </p:cNvSpPr>
          <p:nvPr/>
        </p:nvSpPr>
        <p:spPr bwMode="auto">
          <a:xfrm>
            <a:off x="14686324" y="6908815"/>
            <a:ext cx="720249" cy="3038078"/>
          </a:xfrm>
          <a:custGeom>
            <a:avLst/>
            <a:gdLst>
              <a:gd name="T0" fmla="*/ 0 w 304800"/>
              <a:gd name="T1" fmla="*/ 1714500 h 1714500"/>
              <a:gd name="T2" fmla="*/ 139700 w 304800"/>
              <a:gd name="T3" fmla="*/ 571500 h 1714500"/>
              <a:gd name="T4" fmla="*/ 304800 w 304800"/>
              <a:gd name="T5" fmla="*/ 0 h 1714500"/>
              <a:gd name="T6" fmla="*/ 304800 w 304800"/>
              <a:gd name="T7" fmla="*/ 0 h 1714500"/>
              <a:gd name="T8" fmla="*/ 0 60000 65536"/>
              <a:gd name="T9" fmla="*/ 0 60000 65536"/>
              <a:gd name="T10" fmla="*/ 0 60000 65536"/>
              <a:gd name="T11" fmla="*/ 0 60000 65536"/>
              <a:gd name="T12" fmla="*/ 0 w 304800"/>
              <a:gd name="T13" fmla="*/ 0 h 1714500"/>
              <a:gd name="T14" fmla="*/ 304800 w 304800"/>
              <a:gd name="T15" fmla="*/ 1714500 h 171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800" h="1714500">
                <a:moveTo>
                  <a:pt x="0" y="1714500"/>
                </a:moveTo>
                <a:cubicBezTo>
                  <a:pt x="44450" y="1285875"/>
                  <a:pt x="88900" y="857250"/>
                  <a:pt x="139700" y="571500"/>
                </a:cubicBezTo>
                <a:cubicBezTo>
                  <a:pt x="190500" y="285750"/>
                  <a:pt x="304800" y="0"/>
                  <a:pt x="304800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5400000" flipH="1" flipV="1">
            <a:off x="14709350" y="9428827"/>
            <a:ext cx="632934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" name="Line 11"/>
          <p:cNvSpPr>
            <a:spLocks noChangeShapeType="1"/>
          </p:cNvSpPr>
          <p:nvPr/>
        </p:nvSpPr>
        <p:spPr bwMode="auto">
          <a:xfrm flipH="1">
            <a:off x="15192749" y="1645627"/>
            <a:ext cx="3038549" cy="16456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41" name="Straight Arrow Connector 47"/>
          <p:cNvCxnSpPr>
            <a:cxnSpLocks noChangeShapeType="1"/>
          </p:cNvCxnSpPr>
          <p:nvPr/>
        </p:nvCxnSpPr>
        <p:spPr bwMode="auto">
          <a:xfrm>
            <a:off x="18062490" y="1772212"/>
            <a:ext cx="506424" cy="28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5361557" y="1139280"/>
            <a:ext cx="1856890" cy="2405144"/>
            <a:chOff x="6500826" y="642920"/>
            <a:chExt cx="785818" cy="1358114"/>
          </a:xfrm>
        </p:grpSpPr>
        <p:cxnSp>
          <p:nvCxnSpPr>
            <p:cNvPr id="11306" name="Straight Connector 44"/>
            <p:cNvCxnSpPr>
              <a:cxnSpLocks noChangeShapeType="1"/>
            </p:cNvCxnSpPr>
            <p:nvPr/>
          </p:nvCxnSpPr>
          <p:spPr bwMode="auto">
            <a:xfrm rot="5400000">
              <a:off x="6393670" y="1107266"/>
              <a:ext cx="1357320" cy="42862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1307" name="Straight Arrow Connector 45"/>
            <p:cNvCxnSpPr>
              <a:cxnSpLocks noChangeShapeType="1"/>
            </p:cNvCxnSpPr>
            <p:nvPr/>
          </p:nvCxnSpPr>
          <p:spPr bwMode="auto">
            <a:xfrm rot="5400000" flipH="1" flipV="1">
              <a:off x="6715140" y="1857364"/>
              <a:ext cx="28575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8" name="Straight Arrow Connector 46"/>
            <p:cNvCxnSpPr>
              <a:cxnSpLocks noChangeShapeType="1"/>
            </p:cNvCxnSpPr>
            <p:nvPr/>
          </p:nvCxnSpPr>
          <p:spPr bwMode="auto">
            <a:xfrm rot="5400000">
              <a:off x="7142973" y="857233"/>
              <a:ext cx="28575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9" name="Straight Arrow Connector 48"/>
            <p:cNvCxnSpPr>
              <a:cxnSpLocks noChangeShapeType="1"/>
            </p:cNvCxnSpPr>
            <p:nvPr/>
          </p:nvCxnSpPr>
          <p:spPr bwMode="auto">
            <a:xfrm flipH="1">
              <a:off x="6500826" y="1714488"/>
              <a:ext cx="214312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10" name="Straight Arrow Connector 43"/>
            <p:cNvCxnSpPr>
              <a:cxnSpLocks noChangeShapeType="1"/>
            </p:cNvCxnSpPr>
            <p:nvPr/>
          </p:nvCxnSpPr>
          <p:spPr bwMode="auto">
            <a:xfrm rot="5400000" flipH="1" flipV="1">
              <a:off x="6822297" y="1607331"/>
              <a:ext cx="428628" cy="7143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6" name="Freeform 45"/>
          <p:cNvSpPr>
            <a:spLocks noChangeArrowheads="1"/>
          </p:cNvSpPr>
          <p:nvPr/>
        </p:nvSpPr>
        <p:spPr bwMode="auto">
          <a:xfrm>
            <a:off x="16712024" y="2531732"/>
            <a:ext cx="1350466" cy="1139280"/>
          </a:xfrm>
          <a:custGeom>
            <a:avLst/>
            <a:gdLst>
              <a:gd name="T0" fmla="*/ 0 w 622300"/>
              <a:gd name="T1" fmla="*/ 256597 h 749300"/>
              <a:gd name="T2" fmla="*/ 48979 w 622300"/>
              <a:gd name="T3" fmla="*/ 82633 h 749300"/>
              <a:gd name="T4" fmla="*/ 111955 w 622300"/>
              <a:gd name="T5" fmla="*/ 39142 h 749300"/>
              <a:gd name="T6" fmla="*/ 342861 w 622300"/>
              <a:gd name="T7" fmla="*/ 0 h 7493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749300"/>
              <a:gd name="T14" fmla="*/ 622300 w 622300"/>
              <a:gd name="T15" fmla="*/ 749300 h 749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749300">
                <a:moveTo>
                  <a:pt x="0" y="749300"/>
                </a:moveTo>
                <a:cubicBezTo>
                  <a:pt x="27516" y="548216"/>
                  <a:pt x="55033" y="347133"/>
                  <a:pt x="88900" y="241300"/>
                </a:cubicBezTo>
                <a:cubicBezTo>
                  <a:pt x="122767" y="135467"/>
                  <a:pt x="114300" y="154517"/>
                  <a:pt x="203200" y="114300"/>
                </a:cubicBezTo>
                <a:cubicBezTo>
                  <a:pt x="292100" y="74083"/>
                  <a:pt x="457200" y="37041"/>
                  <a:pt x="622300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7" name="Freeform 46"/>
          <p:cNvSpPr>
            <a:spLocks noChangeArrowheads="1"/>
          </p:cNvSpPr>
          <p:nvPr/>
        </p:nvSpPr>
        <p:spPr bwMode="auto">
          <a:xfrm>
            <a:off x="17072148" y="2531732"/>
            <a:ext cx="1350466" cy="1139280"/>
          </a:xfrm>
          <a:custGeom>
            <a:avLst/>
            <a:gdLst>
              <a:gd name="T0" fmla="*/ 0 w 622300"/>
              <a:gd name="T1" fmla="*/ 256597 h 749300"/>
              <a:gd name="T2" fmla="*/ 48979 w 622300"/>
              <a:gd name="T3" fmla="*/ 82633 h 749300"/>
              <a:gd name="T4" fmla="*/ 111955 w 622300"/>
              <a:gd name="T5" fmla="*/ 39142 h 749300"/>
              <a:gd name="T6" fmla="*/ 342861 w 622300"/>
              <a:gd name="T7" fmla="*/ 0 h 7493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749300"/>
              <a:gd name="T14" fmla="*/ 622300 w 622300"/>
              <a:gd name="T15" fmla="*/ 749300 h 749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749300">
                <a:moveTo>
                  <a:pt x="0" y="749300"/>
                </a:moveTo>
                <a:cubicBezTo>
                  <a:pt x="27516" y="548216"/>
                  <a:pt x="55033" y="347133"/>
                  <a:pt x="88900" y="241300"/>
                </a:cubicBezTo>
                <a:cubicBezTo>
                  <a:pt x="122767" y="135467"/>
                  <a:pt x="114300" y="154517"/>
                  <a:pt x="203200" y="114300"/>
                </a:cubicBezTo>
                <a:cubicBezTo>
                  <a:pt x="292100" y="74083"/>
                  <a:pt x="457200" y="37041"/>
                  <a:pt x="622300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16880832" y="2407958"/>
            <a:ext cx="2363316" cy="12377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99" name="TextBox 52"/>
          <p:cNvSpPr txBox="1">
            <a:spLocks noChangeArrowheads="1"/>
          </p:cNvSpPr>
          <p:nvPr/>
        </p:nvSpPr>
        <p:spPr bwMode="auto">
          <a:xfrm>
            <a:off x="15699175" y="506347"/>
            <a:ext cx="254562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saddle</a:t>
            </a:r>
          </a:p>
        </p:txBody>
      </p: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rot="5400000">
            <a:off x="12998673" y="3628751"/>
            <a:ext cx="5569810" cy="8440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6" name="Freeform 55"/>
          <p:cNvSpPr>
            <a:spLocks noChangeArrowheads="1"/>
          </p:cNvSpPr>
          <p:nvPr/>
        </p:nvSpPr>
        <p:spPr bwMode="auto">
          <a:xfrm>
            <a:off x="15019015" y="2653727"/>
            <a:ext cx="1316706" cy="451865"/>
          </a:xfrm>
          <a:custGeom>
            <a:avLst/>
            <a:gdLst>
              <a:gd name="T0" fmla="*/ 536454 w 556683"/>
              <a:gd name="T1" fmla="*/ 355600 h 355600"/>
              <a:gd name="T2" fmla="*/ 510908 w 556683"/>
              <a:gd name="T3" fmla="*/ 76200 h 355600"/>
              <a:gd name="T4" fmla="*/ 242682 w 556683"/>
              <a:gd name="T5" fmla="*/ 12700 h 355600"/>
              <a:gd name="T6" fmla="*/ 0 w 556683"/>
              <a:gd name="T7" fmla="*/ 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56683"/>
              <a:gd name="T13" fmla="*/ 0 h 355600"/>
              <a:gd name="T14" fmla="*/ 556683 w 556683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6683" h="355600">
                <a:moveTo>
                  <a:pt x="533400" y="355600"/>
                </a:moveTo>
                <a:cubicBezTo>
                  <a:pt x="545041" y="244475"/>
                  <a:pt x="556683" y="133350"/>
                  <a:pt x="508000" y="76200"/>
                </a:cubicBezTo>
                <a:cubicBezTo>
                  <a:pt x="459317" y="19050"/>
                  <a:pt x="325967" y="25400"/>
                  <a:pt x="241300" y="12700"/>
                </a:cubicBezTo>
                <a:cubicBezTo>
                  <a:pt x="156633" y="0"/>
                  <a:pt x="78316" y="0"/>
                  <a:pt x="0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2829433" y="10000342"/>
            <a:ext cx="4987002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Threshold </a:t>
            </a:r>
          </a:p>
          <a:p>
            <a:r>
              <a:rPr lang="en-US"/>
              <a:t>for pulse input</a:t>
            </a:r>
          </a:p>
        </p:txBody>
      </p:sp>
      <p:sp>
        <p:nvSpPr>
          <p:cNvPr id="58" name="Oval 32"/>
          <p:cNvSpPr>
            <a:spLocks noChangeArrowheads="1"/>
          </p:cNvSpPr>
          <p:nvPr/>
        </p:nvSpPr>
        <p:spPr bwMode="auto">
          <a:xfrm>
            <a:off x="15361557" y="6962264"/>
            <a:ext cx="341367" cy="25598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5361557" y="7215438"/>
            <a:ext cx="158222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Slow!</a:t>
            </a:r>
          </a:p>
        </p:txBody>
      </p:sp>
      <p:sp>
        <p:nvSpPr>
          <p:cNvPr id="60" name="Oval 32"/>
          <p:cNvSpPr>
            <a:spLocks noChangeArrowheads="1"/>
          </p:cNvSpPr>
          <p:nvPr/>
        </p:nvSpPr>
        <p:spPr bwMode="auto">
          <a:xfrm>
            <a:off x="15361557" y="6962264"/>
            <a:ext cx="341367" cy="25598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Type I model: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215313" y="1139279"/>
            <a:ext cx="12769263" cy="32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63197" y="9136739"/>
            <a:ext cx="4328429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dirty="0"/>
              <a:t>blackboard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  <p:bldP spid="37" grpId="0" animBg="1"/>
      <p:bldP spid="46" grpId="0" animBg="1"/>
      <p:bldP spid="47" grpId="0" animBg="1"/>
      <p:bldP spid="56" grpId="0" animBg="1"/>
      <p:bldP spid="57" grpId="0"/>
      <p:bldP spid="58" grpId="0" animBg="1"/>
      <p:bldP spid="59" grpId="0"/>
      <p:bldP spid="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274047-2DB2-4014-9EE9-AB105919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600775" cy="121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7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Type I model: Threshold for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215313" y="1171412"/>
            <a:ext cx="22065663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43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2051" y="2270126"/>
            <a:ext cx="18516600" cy="600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/>
          <p:cNvSpPr txBox="1"/>
          <p:nvPr/>
        </p:nvSpPr>
        <p:spPr>
          <a:xfrm>
            <a:off x="3124200" y="8354020"/>
            <a:ext cx="963449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Stable manifold plays role of</a:t>
            </a:r>
          </a:p>
          <a:p>
            <a:r>
              <a:rPr lang="en-US" dirty="0">
                <a:solidFill>
                  <a:srgbClr val="FF0000"/>
                </a:solidFill>
              </a:rPr>
              <a:t>   ‘Threshold’ (for pulse input)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Image: Neuronal Dynamics, </a:t>
            </a:r>
          </a:p>
          <a:p>
            <a:r>
              <a:rPr lang="en-US" sz="3600" i="1" dirty="0"/>
              <a:t>Gerstner et al.,</a:t>
            </a:r>
          </a:p>
          <a:p>
            <a:r>
              <a:rPr lang="en-US" sz="3600" i="1" dirty="0"/>
              <a:t> Cambridge Univ. Press (2014)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3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0722"/>
            <a:ext cx="2143125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Type I model: Delayed spike </a:t>
            </a:r>
            <a:r>
              <a:rPr lang="en-US" sz="6000" dirty="0" err="1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initation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 for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215313" y="1171412"/>
            <a:ext cx="22065663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24200" y="8354020"/>
            <a:ext cx="1039098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Delayed spike initiation close to</a:t>
            </a:r>
          </a:p>
          <a:p>
            <a:r>
              <a:rPr lang="en-US" dirty="0">
                <a:solidFill>
                  <a:srgbClr val="FF0000"/>
                </a:solidFill>
              </a:rPr>
              <a:t>   ‘Threshold’ (for pulse input)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Image: Neuronal Dynamics, </a:t>
            </a:r>
          </a:p>
          <a:p>
            <a:r>
              <a:rPr lang="en-US" sz="3600" i="1" dirty="0"/>
              <a:t>Gerstner et al.,</a:t>
            </a:r>
          </a:p>
          <a:p>
            <a:r>
              <a:rPr lang="en-US" sz="3600" i="1" dirty="0"/>
              <a:t> Cambridge Univ. Press (2014)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Threshold in 2dim.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902495" y="1810163"/>
            <a:ext cx="355391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pulse input</a:t>
            </a: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6071302" y="4490986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6071302" y="2972101"/>
            <a:ext cx="104682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I(t)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34512" y="1325415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neuron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12193415" y="2367373"/>
            <a:ext cx="3799072" cy="2716936"/>
            <a:chOff x="2438445" y="2941168"/>
            <a:chExt cx="3799072" cy="2716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79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7180517" y="3537353"/>
            <a:ext cx="0" cy="953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32917" y="3521312"/>
            <a:ext cx="0" cy="953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80517" y="3513268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70854" y="4083930"/>
            <a:ext cx="463204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ine 33"/>
          <p:cNvSpPr>
            <a:spLocks noChangeShapeType="1"/>
          </p:cNvSpPr>
          <p:nvPr/>
        </p:nvSpPr>
        <p:spPr bwMode="auto">
          <a:xfrm flipV="1">
            <a:off x="6623645" y="7038091"/>
            <a:ext cx="0" cy="2271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6623644" y="9271948"/>
            <a:ext cx="312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5864819" y="6903729"/>
            <a:ext cx="56197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u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 flipH="1">
            <a:off x="7207342" y="8383703"/>
            <a:ext cx="119289" cy="88536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37"/>
          <p:cNvSpPr>
            <a:spLocks/>
          </p:cNvSpPr>
          <p:nvPr/>
        </p:nvSpPr>
        <p:spPr bwMode="auto">
          <a:xfrm>
            <a:off x="7326908" y="6977766"/>
            <a:ext cx="1322768" cy="238045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38"/>
          <p:cNvSpPr>
            <a:spLocks/>
          </p:cNvSpPr>
          <p:nvPr/>
        </p:nvSpPr>
        <p:spPr bwMode="auto">
          <a:xfrm>
            <a:off x="7326907" y="6955540"/>
            <a:ext cx="2404311" cy="2419435"/>
          </a:xfrm>
          <a:custGeom>
            <a:avLst/>
            <a:gdLst>
              <a:gd name="T0" fmla="*/ 0 w 907"/>
              <a:gd name="T1" fmla="*/ 2147483647 h 869"/>
              <a:gd name="T2" fmla="*/ 2147483647 w 907"/>
              <a:gd name="T3" fmla="*/ 2147483647 h 869"/>
              <a:gd name="T4" fmla="*/ 2147483647 w 907"/>
              <a:gd name="T5" fmla="*/ 2147483647 h 869"/>
              <a:gd name="T6" fmla="*/ 2147483647 w 907"/>
              <a:gd name="T7" fmla="*/ 2147483647 h 869"/>
              <a:gd name="T8" fmla="*/ 2147483647 w 907"/>
              <a:gd name="T9" fmla="*/ 2147483647 h 869"/>
              <a:gd name="T10" fmla="*/ 2147483647 w 907"/>
              <a:gd name="T11" fmla="*/ 2147483647 h 869"/>
              <a:gd name="T12" fmla="*/ 2147483647 w 907"/>
              <a:gd name="T13" fmla="*/ 2147483647 h 869"/>
              <a:gd name="T14" fmla="*/ 2147483647 w 907"/>
              <a:gd name="T15" fmla="*/ 2147483647 h 8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7"/>
              <a:gd name="T25" fmla="*/ 0 h 869"/>
              <a:gd name="T26" fmla="*/ 907 w 907"/>
              <a:gd name="T27" fmla="*/ 869 h 8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7" h="869">
                <a:moveTo>
                  <a:pt x="0" y="551"/>
                </a:moveTo>
                <a:cubicBezTo>
                  <a:pt x="98" y="536"/>
                  <a:pt x="197" y="521"/>
                  <a:pt x="272" y="506"/>
                </a:cubicBezTo>
                <a:cubicBezTo>
                  <a:pt x="347" y="491"/>
                  <a:pt x="401" y="499"/>
                  <a:pt x="454" y="461"/>
                </a:cubicBezTo>
                <a:cubicBezTo>
                  <a:pt x="507" y="423"/>
                  <a:pt x="560" y="355"/>
                  <a:pt x="590" y="279"/>
                </a:cubicBezTo>
                <a:cubicBezTo>
                  <a:pt x="620" y="203"/>
                  <a:pt x="612" y="14"/>
                  <a:pt x="635" y="7"/>
                </a:cubicBezTo>
                <a:cubicBezTo>
                  <a:pt x="658" y="0"/>
                  <a:pt x="711" y="143"/>
                  <a:pt x="726" y="234"/>
                </a:cubicBezTo>
                <a:cubicBezTo>
                  <a:pt x="741" y="325"/>
                  <a:pt x="696" y="445"/>
                  <a:pt x="726" y="551"/>
                </a:cubicBezTo>
                <a:cubicBezTo>
                  <a:pt x="756" y="657"/>
                  <a:pt x="831" y="763"/>
                  <a:pt x="907" y="869"/>
                </a:cubicBezTo>
              </a:path>
            </a:pathLst>
          </a:custGeom>
          <a:noFill/>
          <a:ln w="9525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864819" y="5425132"/>
            <a:ext cx="477887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Delayed spike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236665" y="3689731"/>
            <a:ext cx="1524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13850567" y="6997987"/>
            <a:ext cx="0" cy="2271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3850566" y="9231844"/>
            <a:ext cx="312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3091741" y="6863625"/>
            <a:ext cx="56197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u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 flipH="1">
            <a:off x="14434264" y="8383703"/>
            <a:ext cx="119289" cy="845259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14553830" y="6937662"/>
            <a:ext cx="1322768" cy="238045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3091741" y="5385028"/>
            <a:ext cx="669285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amplitude</a:t>
            </a:r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14585915" y="7339265"/>
            <a:ext cx="1264550" cy="188969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19050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319641" y="10625959"/>
            <a:ext cx="9561848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NOW: model with </a:t>
            </a:r>
            <a:r>
              <a:rPr lang="en-US" dirty="0" err="1">
                <a:solidFill>
                  <a:srgbClr val="FF0000"/>
                </a:solidFill>
              </a:rPr>
              <a:t>subc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Hopf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998259" y="0"/>
            <a:ext cx="20031185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Review: </a:t>
            </a:r>
            <a:r>
              <a:rPr lang="en-US" sz="6800" dirty="0" err="1"/>
              <a:t>FitzHugh-Nagumo</a:t>
            </a:r>
            <a:r>
              <a:rPr lang="en-US" sz="6800" dirty="0"/>
              <a:t> Model: </a:t>
            </a:r>
            <a:r>
              <a:rPr lang="en-US" sz="6800" dirty="0" err="1"/>
              <a:t>Hopf</a:t>
            </a:r>
            <a:r>
              <a:rPr lang="en-US" sz="6800" dirty="0"/>
              <a:t> bifurcation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368425" y="3195638"/>
          <a:ext cx="7853363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8" name="Equation" r:id="rId4" imgW="1384200" imgH="393480" progId="Equation.DSMT4">
                  <p:embed/>
                </p:oleObj>
              </mc:Choice>
              <mc:Fallback>
                <p:oleObj name="Equation" r:id="rId4" imgW="1384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195638"/>
                        <a:ext cx="7853363" cy="166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4119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1156104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9" name="Equation" r:id="rId6" imgW="1015920" imgH="393480" progId="Equation.3">
                  <p:embed/>
                </p:oleObj>
              </mc:Choice>
              <mc:Fallback>
                <p:oleObj name="Equation" r:id="rId6" imgW="1015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35" y="4950942"/>
                        <a:ext cx="5761990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07" name="Freeform 11"/>
          <p:cNvSpPr>
            <a:spLocks/>
          </p:cNvSpPr>
          <p:nvPr/>
        </p:nvSpPr>
        <p:spPr bwMode="auto">
          <a:xfrm>
            <a:off x="13324602" y="378072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08" name="Line 12"/>
          <p:cNvSpPr>
            <a:spLocks noChangeShapeType="1"/>
          </p:cNvSpPr>
          <p:nvPr/>
        </p:nvSpPr>
        <p:spPr bwMode="auto">
          <a:xfrm flipH="1">
            <a:off x="13504665" y="4185797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09" name="Freeform 13"/>
          <p:cNvSpPr>
            <a:spLocks/>
          </p:cNvSpPr>
          <p:nvPr/>
        </p:nvSpPr>
        <p:spPr bwMode="auto">
          <a:xfrm>
            <a:off x="13324602" y="3395335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56110" name="Object 14"/>
          <p:cNvGraphicFramePr>
            <a:graphicFrameLocks noChangeAspect="1"/>
          </p:cNvGraphicFramePr>
          <p:nvPr/>
        </p:nvGraphicFramePr>
        <p:xfrm>
          <a:off x="18726469" y="8942642"/>
          <a:ext cx="2262032" cy="14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0" name="Equation" r:id="rId8" imgW="457200" imgH="393480" progId="Equation.3">
                  <p:embed/>
                </p:oleObj>
              </mc:Choice>
              <mc:Fallback>
                <p:oleObj name="Equation" r:id="rId8" imgW="4572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469" y="8942642"/>
                        <a:ext cx="2262032" cy="145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6111" name="Object 15"/>
          <p:cNvGraphicFramePr>
            <a:graphicFrameLocks noChangeAspect="1"/>
          </p:cNvGraphicFramePr>
          <p:nvPr/>
        </p:nvGraphicFramePr>
        <p:xfrm>
          <a:off x="15657908" y="2835541"/>
          <a:ext cx="2175751" cy="135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1" name="Equation" r:id="rId10" imgW="469800" imgH="393480" progId="Equation.3">
                  <p:embed/>
                </p:oleObj>
              </mc:Choice>
              <mc:Fallback>
                <p:oleObj name="Equation" r:id="rId10" imgW="4698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7908" y="2835541"/>
                        <a:ext cx="2175751" cy="135869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6"/>
          <p:cNvSpPr txBox="1">
            <a:spLocks noChangeArrowheads="1"/>
          </p:cNvSpPr>
          <p:nvPr/>
        </p:nvSpPr>
        <p:spPr bwMode="auto">
          <a:xfrm>
            <a:off x="12026655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auto">
          <a:xfrm>
            <a:off x="2012945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auto">
          <a:xfrm>
            <a:off x="18531401" y="6993207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sp>
        <p:nvSpPr>
          <p:cNvPr id="4113" name="Text Box 19"/>
          <p:cNvSpPr txBox="1">
            <a:spLocks noChangeArrowheads="1"/>
          </p:cNvSpPr>
          <p:nvPr/>
        </p:nvSpPr>
        <p:spPr bwMode="auto">
          <a:xfrm>
            <a:off x="17608583" y="10633274"/>
            <a:ext cx="368215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3300"/>
                </a:solidFill>
              </a:rPr>
              <a:t>u</a:t>
            </a:r>
            <a:r>
              <a:rPr lang="fr-CH" i="0">
                <a:solidFill>
                  <a:srgbClr val="FF3300"/>
                </a:solidFill>
              </a:rPr>
              <a:t>-nullcline</a:t>
            </a:r>
            <a:endParaRPr lang="fr-FR" i="0">
              <a:solidFill>
                <a:srgbClr val="FF3300"/>
              </a:solidFill>
            </a:endParaRPr>
          </a:p>
        </p:txBody>
      </p:sp>
      <p:sp>
        <p:nvSpPr>
          <p:cNvPr id="2066" name="Text Box 20"/>
          <p:cNvSpPr txBox="1">
            <a:spLocks noChangeArrowheads="1"/>
          </p:cNvSpPr>
          <p:nvPr/>
        </p:nvSpPr>
        <p:spPr bwMode="auto">
          <a:xfrm>
            <a:off x="17781143" y="2886174"/>
            <a:ext cx="380238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w</a:t>
            </a:r>
            <a:r>
              <a:rPr lang="fr-CH" i="0" dirty="0">
                <a:solidFill>
                  <a:srgbClr val="3550FE"/>
                </a:solidFill>
              </a:rPr>
              <a:t>-</a:t>
            </a:r>
            <a:r>
              <a:rPr lang="fr-CH" i="0" dirty="0" err="1">
                <a:solidFill>
                  <a:srgbClr val="3550FE"/>
                </a:solidFill>
              </a:rPr>
              <a:t>nullcline</a:t>
            </a:r>
            <a:endParaRPr lang="fr-FR" i="0" dirty="0">
              <a:solidFill>
                <a:srgbClr val="3550FE"/>
              </a:solidFill>
            </a:endParaRPr>
          </a:p>
        </p:txBody>
      </p:sp>
      <p:sp>
        <p:nvSpPr>
          <p:cNvPr id="1156117" name="Freeform 21"/>
          <p:cNvSpPr>
            <a:spLocks/>
          </p:cNvSpPr>
          <p:nvPr/>
        </p:nvSpPr>
        <p:spPr bwMode="auto">
          <a:xfrm>
            <a:off x="13354612" y="2956501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18" name="Freeform 22"/>
          <p:cNvSpPr>
            <a:spLocks/>
          </p:cNvSpPr>
          <p:nvPr/>
        </p:nvSpPr>
        <p:spPr bwMode="auto">
          <a:xfrm>
            <a:off x="13354612" y="2630189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19" name="Freeform 23"/>
          <p:cNvSpPr>
            <a:spLocks/>
          </p:cNvSpPr>
          <p:nvPr/>
        </p:nvSpPr>
        <p:spPr bwMode="auto">
          <a:xfrm>
            <a:off x="13354612" y="2247616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20" name="Text Box 24"/>
          <p:cNvSpPr txBox="1">
            <a:spLocks noChangeArrowheads="1"/>
          </p:cNvSpPr>
          <p:nvPr/>
        </p:nvSpPr>
        <p:spPr bwMode="auto">
          <a:xfrm>
            <a:off x="2247029" y="7468611"/>
            <a:ext cx="8858255" cy="11027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/>
              <a:t>apply</a:t>
            </a:r>
            <a:r>
              <a:rPr lang="fr-CH" sz="5900" dirty="0"/>
              <a:t> constant stimulus I</a:t>
            </a:r>
            <a:r>
              <a:rPr lang="fr-CH" sz="2500" dirty="0"/>
              <a:t>0</a:t>
            </a:r>
            <a:endParaRPr lang="fr-FR" sz="25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7" grpId="0" animBg="1"/>
      <p:bldP spid="1156107" grpId="1" animBg="1"/>
      <p:bldP spid="1156108" grpId="0" animBg="1"/>
      <p:bldP spid="1156109" grpId="0" animBg="1"/>
      <p:bldP spid="1156109" grpId="1" animBg="1"/>
      <p:bldP spid="2066" grpId="0"/>
      <p:bldP spid="1156117" grpId="0" animBg="1"/>
      <p:bldP spid="1156117" grpId="1" animBg="1"/>
      <p:bldP spid="1156118" grpId="0" animBg="1"/>
      <p:bldP spid="1156118" grpId="1" animBg="1"/>
      <p:bldP spid="1156119" grpId="0" animBg="1"/>
      <p:bldP spid="11561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12295" name="Text Box 3"/>
          <p:cNvSpPr txBox="1">
            <a:spLocks noChangeArrowheads="1"/>
          </p:cNvSpPr>
          <p:nvPr/>
        </p:nvSpPr>
        <p:spPr bwMode="auto">
          <a:xfrm>
            <a:off x="2773276" y="0"/>
            <a:ext cx="15570028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</a:t>
            </a:r>
            <a:r>
              <a:rPr lang="en-US" sz="6800" dirty="0" err="1"/>
              <a:t>FitzHugh-Nagumo</a:t>
            </a:r>
            <a:r>
              <a:rPr lang="en-US" sz="6800" dirty="0"/>
              <a:t> Model  - pulse input</a:t>
            </a:r>
            <a:endParaRPr lang="en-US" sz="6800" dirty="0">
              <a:solidFill>
                <a:srgbClr val="FFFF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4177" y="1195570"/>
            <a:ext cx="7964002" cy="4000136"/>
            <a:chOff x="336" y="930"/>
            <a:chExt cx="2123" cy="1422"/>
          </a:xfrm>
        </p:grpSpPr>
        <p:graphicFrame>
          <p:nvGraphicFramePr>
            <p:cNvPr id="12292" name="Object 5"/>
            <p:cNvGraphicFramePr>
              <a:graphicFrameLocks noChangeAspect="1"/>
            </p:cNvGraphicFramePr>
            <p:nvPr/>
          </p:nvGraphicFramePr>
          <p:xfrm>
            <a:off x="365" y="1136"/>
            <a:ext cx="2094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62" name="Equation" r:id="rId4" imgW="1384200" imgH="393480" progId="Equation.DSMT4">
                    <p:embed/>
                  </p:oleObj>
                </mc:Choice>
                <mc:Fallback>
                  <p:oleObj name="Equation" r:id="rId4" imgW="138420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" y="1136"/>
                          <a:ext cx="2094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65" y="930"/>
              <a:ext cx="526" cy="366"/>
              <a:chOff x="4898" y="2226"/>
              <a:chExt cx="526" cy="366"/>
            </a:xfrm>
          </p:grpSpPr>
          <p:sp>
            <p:nvSpPr>
              <p:cNvPr id="12323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Text Box 8"/>
              <p:cNvSpPr txBox="1">
                <a:spLocks noChangeArrowheads="1"/>
              </p:cNvSpPr>
              <p:nvPr/>
            </p:nvSpPr>
            <p:spPr bwMode="auto">
              <a:xfrm>
                <a:off x="4898" y="2226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2293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63" name="Equation" r:id="rId6" imgW="1015920" imgH="393480" progId="Equation.3">
                    <p:embed/>
                  </p:oleObj>
                </mc:Choice>
                <mc:Fallback>
                  <p:oleObj name="Equation" r:id="rId6" imgW="10159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60"/>
                          <a:ext cx="1536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10739961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 flipH="1" flipV="1">
            <a:off x="10739961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9" name="Freeform 12"/>
          <p:cNvSpPr>
            <a:spLocks/>
          </p:cNvSpPr>
          <p:nvPr/>
        </p:nvSpPr>
        <p:spPr bwMode="auto">
          <a:xfrm>
            <a:off x="10920023" y="378072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 flipH="1">
            <a:off x="11100085" y="4185797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2290" name="Object 14"/>
          <p:cNvGraphicFramePr>
            <a:graphicFrameLocks noChangeAspect="1"/>
          </p:cNvGraphicFramePr>
          <p:nvPr/>
        </p:nvGraphicFramePr>
        <p:xfrm>
          <a:off x="16445680" y="9012967"/>
          <a:ext cx="2010694" cy="131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4" name="Equation" r:id="rId8" imgW="406080" imgH="355320" progId="Equation.3">
                  <p:embed/>
                </p:oleObj>
              </mc:Choice>
              <mc:Fallback>
                <p:oleObj name="Equation" r:id="rId8" imgW="406080" imgH="355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5680" y="9012967"/>
                        <a:ext cx="2010694" cy="1313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5"/>
          <p:cNvGraphicFramePr>
            <a:graphicFrameLocks noChangeAspect="1"/>
          </p:cNvGraphicFramePr>
          <p:nvPr/>
        </p:nvGraphicFramePr>
        <p:xfrm>
          <a:off x="13253329" y="2835541"/>
          <a:ext cx="2175751" cy="135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5" name="Equation" r:id="rId10" imgW="469800" imgH="393480" progId="Equation.3">
                  <p:embed/>
                </p:oleObj>
              </mc:Choice>
              <mc:Fallback>
                <p:oleObj name="Equation" r:id="rId10" imgW="4698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3329" y="2835541"/>
                        <a:ext cx="2175751" cy="135869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9622076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12302" name="Text Box 17"/>
          <p:cNvSpPr txBox="1">
            <a:spLocks noChangeArrowheads="1"/>
          </p:cNvSpPr>
          <p:nvPr/>
        </p:nvSpPr>
        <p:spPr bwMode="auto">
          <a:xfrm>
            <a:off x="1772487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12303" name="Text Box 18"/>
          <p:cNvSpPr txBox="1">
            <a:spLocks noChangeArrowheads="1"/>
          </p:cNvSpPr>
          <p:nvPr/>
        </p:nvSpPr>
        <p:spPr bwMode="auto">
          <a:xfrm>
            <a:off x="16535712" y="10349159"/>
            <a:ext cx="166077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I(t)=0</a:t>
            </a:r>
            <a:endParaRPr lang="en-US" sz="5900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1073826" y="7989021"/>
            <a:ext cx="3920104" cy="3102779"/>
            <a:chOff x="3593" y="2840"/>
            <a:chExt cx="1045" cy="1103"/>
          </a:xfrm>
        </p:grpSpPr>
        <p:sp>
          <p:nvSpPr>
            <p:cNvPr id="12320" name="Line 20"/>
            <p:cNvSpPr>
              <a:spLocks noChangeShapeType="1"/>
            </p:cNvSpPr>
            <p:nvPr/>
          </p:nvSpPr>
          <p:spPr bwMode="auto">
            <a:xfrm flipH="1" flipV="1">
              <a:off x="3833" y="2840"/>
              <a:ext cx="9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Text Box 21"/>
            <p:cNvSpPr txBox="1">
              <a:spLocks noChangeArrowheads="1"/>
            </p:cNvSpPr>
            <p:nvPr/>
          </p:nvSpPr>
          <p:spPr bwMode="auto">
            <a:xfrm>
              <a:off x="3593" y="3702"/>
              <a:ext cx="1045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Stable </a:t>
              </a:r>
              <a:r>
                <a:rPr lang="fr-CH" sz="3800" dirty="0" err="1"/>
                <a:t>fixed</a:t>
              </a:r>
              <a:r>
                <a:rPr lang="fr-CH" sz="3800" dirty="0"/>
                <a:t> point</a:t>
              </a:r>
              <a:endParaRPr lang="fr-FR" sz="3800" dirty="0"/>
            </a:p>
          </p:txBody>
        </p:sp>
      </p:grpSp>
      <p:sp>
        <p:nvSpPr>
          <p:cNvPr id="12305" name="Text Box 22"/>
          <p:cNvSpPr txBox="1">
            <a:spLocks noChangeArrowheads="1"/>
          </p:cNvSpPr>
          <p:nvPr/>
        </p:nvSpPr>
        <p:spPr bwMode="auto">
          <a:xfrm>
            <a:off x="1207917" y="5673922"/>
            <a:ext cx="392902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0">
                <a:solidFill>
                  <a:srgbClr val="FF0000"/>
                </a:solidFill>
              </a:rPr>
              <a:t>pulse input</a:t>
            </a:r>
            <a:endParaRPr lang="fr-FR" i="0">
              <a:solidFill>
                <a:srgbClr val="FF0000"/>
              </a:solidFill>
            </a:endParaRPr>
          </a:p>
        </p:txBody>
      </p:sp>
      <p:grpSp>
        <p:nvGrpSpPr>
          <p:cNvPr id="5" name="Group 42"/>
          <p:cNvGrpSpPr/>
          <p:nvPr/>
        </p:nvGrpSpPr>
        <p:grpSpPr>
          <a:xfrm>
            <a:off x="1886903" y="6782259"/>
            <a:ext cx="1125388" cy="1572487"/>
            <a:chOff x="1886902" y="6782259"/>
            <a:chExt cx="1804373" cy="1572487"/>
          </a:xfrm>
        </p:grpSpPr>
        <p:sp>
          <p:nvSpPr>
            <p:cNvPr id="12306" name="Line 23"/>
            <p:cNvSpPr>
              <a:spLocks noChangeShapeType="1"/>
            </p:cNvSpPr>
            <p:nvPr/>
          </p:nvSpPr>
          <p:spPr bwMode="auto">
            <a:xfrm>
              <a:off x="1991937" y="8354746"/>
              <a:ext cx="1699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07" name="Line 24"/>
            <p:cNvSpPr>
              <a:spLocks noChangeShapeType="1"/>
            </p:cNvSpPr>
            <p:nvPr/>
          </p:nvSpPr>
          <p:spPr bwMode="auto">
            <a:xfrm>
              <a:off x="1991937" y="835474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08" name="Line 25"/>
            <p:cNvSpPr>
              <a:spLocks noChangeShapeType="1"/>
            </p:cNvSpPr>
            <p:nvPr/>
          </p:nvSpPr>
          <p:spPr bwMode="auto">
            <a:xfrm>
              <a:off x="3012290" y="835474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09" name="Line 26"/>
            <p:cNvSpPr>
              <a:spLocks noChangeShapeType="1"/>
            </p:cNvSpPr>
            <p:nvPr/>
          </p:nvSpPr>
          <p:spPr bwMode="auto">
            <a:xfrm>
              <a:off x="2502113" y="7589600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10" name="Line 27"/>
            <p:cNvSpPr>
              <a:spLocks noChangeShapeType="1"/>
            </p:cNvSpPr>
            <p:nvPr/>
          </p:nvSpPr>
          <p:spPr bwMode="auto">
            <a:xfrm>
              <a:off x="2502113" y="7589600"/>
              <a:ext cx="0" cy="765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11" name="Line 28"/>
            <p:cNvSpPr>
              <a:spLocks noChangeShapeType="1"/>
            </p:cNvSpPr>
            <p:nvPr/>
          </p:nvSpPr>
          <p:spPr bwMode="auto">
            <a:xfrm>
              <a:off x="3012289" y="7589600"/>
              <a:ext cx="0" cy="765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12" name="Line 29"/>
            <p:cNvSpPr>
              <a:spLocks noChangeShapeType="1"/>
            </p:cNvSpPr>
            <p:nvPr/>
          </p:nvSpPr>
          <p:spPr bwMode="auto">
            <a:xfrm>
              <a:off x="2502113" y="771618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2313" name="Text Box 30"/>
            <p:cNvSpPr txBox="1">
              <a:spLocks noChangeArrowheads="1"/>
            </p:cNvSpPr>
            <p:nvPr/>
          </p:nvSpPr>
          <p:spPr bwMode="auto">
            <a:xfrm>
              <a:off x="1886902" y="6782259"/>
              <a:ext cx="1046821" cy="84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4200" dirty="0">
                  <a:solidFill>
                    <a:srgbClr val="FF0000"/>
                  </a:solidFill>
                </a:rPr>
                <a:t>I(t)</a:t>
              </a:r>
              <a:endParaRPr lang="fr-FR" sz="4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64320" name="Oval 32"/>
          <p:cNvSpPr>
            <a:spLocks noChangeArrowheads="1"/>
          </p:cNvSpPr>
          <p:nvPr/>
        </p:nvSpPr>
        <p:spPr bwMode="auto">
          <a:xfrm>
            <a:off x="13332106" y="7606449"/>
            <a:ext cx="341369" cy="2559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64321" name="Line 33"/>
          <p:cNvSpPr>
            <a:spLocks noChangeShapeType="1"/>
          </p:cNvSpPr>
          <p:nvPr/>
        </p:nvSpPr>
        <p:spPr bwMode="auto">
          <a:xfrm>
            <a:off x="11970386" y="7735847"/>
            <a:ext cx="544688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64322" name="Freeform 34"/>
          <p:cNvSpPr>
            <a:spLocks/>
          </p:cNvSpPr>
          <p:nvPr/>
        </p:nvSpPr>
        <p:spPr bwMode="auto">
          <a:xfrm>
            <a:off x="11291401" y="6076157"/>
            <a:ext cx="3912603" cy="1659691"/>
          </a:xfrm>
          <a:custGeom>
            <a:avLst/>
            <a:gdLst>
              <a:gd name="T0" fmla="*/ 2147483647 w 1133"/>
              <a:gd name="T1" fmla="*/ 2147483647 h 492"/>
              <a:gd name="T2" fmla="*/ 2147483647 w 1133"/>
              <a:gd name="T3" fmla="*/ 2147483647 h 492"/>
              <a:gd name="T4" fmla="*/ 2147483647 w 1133"/>
              <a:gd name="T5" fmla="*/ 2147483647 h 492"/>
              <a:gd name="T6" fmla="*/ 2147483647 w 1133"/>
              <a:gd name="T7" fmla="*/ 2147483647 h 492"/>
              <a:gd name="T8" fmla="*/ 2147483647 w 1133"/>
              <a:gd name="T9" fmla="*/ 2147483647 h 492"/>
              <a:gd name="T10" fmla="*/ 2147483647 w 1133"/>
              <a:gd name="T11" fmla="*/ 2147483647 h 492"/>
              <a:gd name="T12" fmla="*/ 2147483647 w 1133"/>
              <a:gd name="T13" fmla="*/ 2147483647 h 492"/>
              <a:gd name="T14" fmla="*/ 2147483647 w 1133"/>
              <a:gd name="T15" fmla="*/ 2147483647 h 4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33"/>
              <a:gd name="T25" fmla="*/ 0 h 492"/>
              <a:gd name="T26" fmla="*/ 1133 w 1133"/>
              <a:gd name="T27" fmla="*/ 492 h 4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33" h="492">
                <a:moveTo>
                  <a:pt x="695" y="492"/>
                </a:moveTo>
                <a:cubicBezTo>
                  <a:pt x="842" y="488"/>
                  <a:pt x="990" y="484"/>
                  <a:pt x="1058" y="446"/>
                </a:cubicBezTo>
                <a:cubicBezTo>
                  <a:pt x="1126" y="408"/>
                  <a:pt x="1133" y="333"/>
                  <a:pt x="1103" y="265"/>
                </a:cubicBezTo>
                <a:cubicBezTo>
                  <a:pt x="1073" y="197"/>
                  <a:pt x="1036" y="76"/>
                  <a:pt x="877" y="38"/>
                </a:cubicBezTo>
                <a:cubicBezTo>
                  <a:pt x="718" y="0"/>
                  <a:pt x="295" y="23"/>
                  <a:pt x="151" y="38"/>
                </a:cubicBezTo>
                <a:cubicBezTo>
                  <a:pt x="7" y="53"/>
                  <a:pt x="30" y="76"/>
                  <a:pt x="15" y="129"/>
                </a:cubicBezTo>
                <a:cubicBezTo>
                  <a:pt x="0" y="182"/>
                  <a:pt x="45" y="311"/>
                  <a:pt x="60" y="356"/>
                </a:cubicBezTo>
                <a:cubicBezTo>
                  <a:pt x="75" y="401"/>
                  <a:pt x="90" y="401"/>
                  <a:pt x="105" y="4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5777460" y="3776909"/>
            <a:ext cx="4987002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No explicit </a:t>
            </a:r>
          </a:p>
          <a:p>
            <a:r>
              <a:rPr lang="en-US" dirty="0"/>
              <a:t>threshold </a:t>
            </a:r>
          </a:p>
          <a:p>
            <a:r>
              <a:rPr lang="en-US" dirty="0"/>
              <a:t>for pulse input</a:t>
            </a:r>
          </a:p>
        </p:txBody>
      </p:sp>
      <p:sp>
        <p:nvSpPr>
          <p:cNvPr id="37" name="Oval 32"/>
          <p:cNvSpPr>
            <a:spLocks noChangeArrowheads="1"/>
          </p:cNvSpPr>
          <p:nvPr/>
        </p:nvSpPr>
        <p:spPr bwMode="auto">
          <a:xfrm>
            <a:off x="12829432" y="7595197"/>
            <a:ext cx="341369" cy="2559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11310158" y="6202745"/>
            <a:ext cx="2697180" cy="1533103"/>
          </a:xfrm>
          <a:custGeom>
            <a:avLst/>
            <a:gdLst>
              <a:gd name="T0" fmla="*/ 2147483647 w 1133"/>
              <a:gd name="T1" fmla="*/ 2147483647 h 492"/>
              <a:gd name="T2" fmla="*/ 2147483647 w 1133"/>
              <a:gd name="T3" fmla="*/ 2147483647 h 492"/>
              <a:gd name="T4" fmla="*/ 2147483647 w 1133"/>
              <a:gd name="T5" fmla="*/ 2147483647 h 492"/>
              <a:gd name="T6" fmla="*/ 2147483647 w 1133"/>
              <a:gd name="T7" fmla="*/ 2147483647 h 492"/>
              <a:gd name="T8" fmla="*/ 2147483647 w 1133"/>
              <a:gd name="T9" fmla="*/ 2147483647 h 492"/>
              <a:gd name="T10" fmla="*/ 2147483647 w 1133"/>
              <a:gd name="T11" fmla="*/ 2147483647 h 492"/>
              <a:gd name="T12" fmla="*/ 2147483647 w 1133"/>
              <a:gd name="T13" fmla="*/ 2147483647 h 492"/>
              <a:gd name="T14" fmla="*/ 2147483647 w 1133"/>
              <a:gd name="T15" fmla="*/ 2147483647 h 4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33"/>
              <a:gd name="T25" fmla="*/ 0 h 492"/>
              <a:gd name="T26" fmla="*/ 1133 w 1133"/>
              <a:gd name="T27" fmla="*/ 492 h 4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33" h="492">
                <a:moveTo>
                  <a:pt x="695" y="492"/>
                </a:moveTo>
                <a:cubicBezTo>
                  <a:pt x="842" y="488"/>
                  <a:pt x="990" y="484"/>
                  <a:pt x="1058" y="446"/>
                </a:cubicBezTo>
                <a:cubicBezTo>
                  <a:pt x="1126" y="408"/>
                  <a:pt x="1133" y="333"/>
                  <a:pt x="1103" y="265"/>
                </a:cubicBezTo>
                <a:cubicBezTo>
                  <a:pt x="1073" y="197"/>
                  <a:pt x="1036" y="76"/>
                  <a:pt x="877" y="38"/>
                </a:cubicBezTo>
                <a:cubicBezTo>
                  <a:pt x="718" y="0"/>
                  <a:pt x="295" y="23"/>
                  <a:pt x="151" y="38"/>
                </a:cubicBezTo>
                <a:cubicBezTo>
                  <a:pt x="7" y="53"/>
                  <a:pt x="30" y="76"/>
                  <a:pt x="15" y="129"/>
                </a:cubicBezTo>
                <a:cubicBezTo>
                  <a:pt x="0" y="182"/>
                  <a:pt x="45" y="311"/>
                  <a:pt x="60" y="356"/>
                </a:cubicBezTo>
                <a:cubicBezTo>
                  <a:pt x="75" y="401"/>
                  <a:pt x="90" y="401"/>
                  <a:pt x="105" y="4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39"/>
          <p:cNvGrpSpPr/>
          <p:nvPr/>
        </p:nvGrpSpPr>
        <p:grpSpPr>
          <a:xfrm>
            <a:off x="1886902" y="9352823"/>
            <a:ext cx="5953307" cy="1738143"/>
            <a:chOff x="2168950" y="9353550"/>
            <a:chExt cx="5953307" cy="1738143"/>
          </a:xfrm>
        </p:grpSpPr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168950" y="11091693"/>
              <a:ext cx="5953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2168950" y="9353550"/>
              <a:ext cx="0" cy="17381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320" grpId="0" animBg="1"/>
      <p:bldP spid="1164321" grpId="0" animBg="1"/>
      <p:bldP spid="1164322" grpId="0" animBg="1"/>
      <p:bldP spid="36" grpId="0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89FB0D-2C77-416E-A005-C314FB221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" y="0"/>
            <a:ext cx="21612469" cy="121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25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13320" name="Text Box 3"/>
          <p:cNvSpPr txBox="1">
            <a:spLocks noChangeArrowheads="1"/>
          </p:cNvSpPr>
          <p:nvPr/>
        </p:nvSpPr>
        <p:spPr bwMode="auto">
          <a:xfrm>
            <a:off x="594544" y="0"/>
            <a:ext cx="19888517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</a:t>
            </a:r>
            <a:r>
              <a:rPr lang="en-US" sz="6800" dirty="0" err="1"/>
              <a:t>FitzHugh-Nagumo</a:t>
            </a:r>
            <a:r>
              <a:rPr lang="en-US" sz="6800" dirty="0"/>
              <a:t> Model  - pulse input threshold?</a:t>
            </a:r>
            <a:endParaRPr lang="en-US" sz="6800" dirty="0">
              <a:solidFill>
                <a:srgbClr val="FFFF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0437" y="1431569"/>
            <a:ext cx="7964002" cy="4022640"/>
            <a:chOff x="336" y="922"/>
            <a:chExt cx="2123" cy="1430"/>
          </a:xfrm>
        </p:grpSpPr>
        <p:graphicFrame>
          <p:nvGraphicFramePr>
            <p:cNvPr id="13317" name="Object 5"/>
            <p:cNvGraphicFramePr>
              <a:graphicFrameLocks noChangeAspect="1"/>
            </p:cNvGraphicFramePr>
            <p:nvPr/>
          </p:nvGraphicFramePr>
          <p:xfrm>
            <a:off x="365" y="1136"/>
            <a:ext cx="2094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95" name="Equation" r:id="rId4" imgW="1384200" imgH="393480" progId="Equation.DSMT4">
                    <p:embed/>
                  </p:oleObj>
                </mc:Choice>
                <mc:Fallback>
                  <p:oleObj name="Equation" r:id="rId4" imgW="138420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" y="1136"/>
                          <a:ext cx="2094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922"/>
              <a:ext cx="526" cy="374"/>
              <a:chOff x="4848" y="2218"/>
              <a:chExt cx="526" cy="374"/>
            </a:xfrm>
          </p:grpSpPr>
          <p:sp>
            <p:nvSpPr>
              <p:cNvPr id="13347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8" name="Text Box 8"/>
              <p:cNvSpPr txBox="1">
                <a:spLocks noChangeArrowheads="1"/>
              </p:cNvSpPr>
              <p:nvPr/>
            </p:nvSpPr>
            <p:spPr bwMode="auto">
              <a:xfrm>
                <a:off x="4848" y="2218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3318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96" name="Equation" r:id="rId6" imgW="1015920" imgH="393480" progId="Equation.3">
                    <p:embed/>
                  </p:oleObj>
                </mc:Choice>
                <mc:Fallback>
                  <p:oleObj name="Equation" r:id="rId6" imgW="10159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60"/>
                          <a:ext cx="1536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0" name="Text Box 22"/>
          <p:cNvSpPr txBox="1">
            <a:spLocks noChangeArrowheads="1"/>
          </p:cNvSpPr>
          <p:nvPr/>
        </p:nvSpPr>
        <p:spPr bwMode="auto">
          <a:xfrm>
            <a:off x="1234177" y="5932425"/>
            <a:ext cx="392902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0">
                <a:solidFill>
                  <a:srgbClr val="FF0000"/>
                </a:solidFill>
              </a:rPr>
              <a:t>pulse input</a:t>
            </a:r>
            <a:endParaRPr lang="fr-FR" i="0">
              <a:solidFill>
                <a:srgbClr val="FF0000"/>
              </a:solidFill>
            </a:endParaRPr>
          </a:p>
        </p:txBody>
      </p:sp>
      <p:sp>
        <p:nvSpPr>
          <p:cNvPr id="13340" name="Text Box 32"/>
          <p:cNvSpPr txBox="1">
            <a:spLocks noChangeArrowheads="1"/>
          </p:cNvSpPr>
          <p:nvPr/>
        </p:nvSpPr>
        <p:spPr bwMode="auto">
          <a:xfrm>
            <a:off x="3297419" y="5080025"/>
            <a:ext cx="921572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i="0" dirty="0" err="1"/>
              <a:t>Separation</a:t>
            </a:r>
            <a:r>
              <a:rPr lang="fr-CH" b="1" i="0" dirty="0"/>
              <a:t> of time </a:t>
            </a:r>
            <a:r>
              <a:rPr lang="fr-CH" b="1" i="0" dirty="0" err="1"/>
              <a:t>scales</a:t>
            </a:r>
            <a:endParaRPr lang="fr-FR" b="1" i="0" dirty="0"/>
          </a:p>
        </p:txBody>
      </p:sp>
      <p:graphicFrame>
        <p:nvGraphicFramePr>
          <p:cNvPr id="13316" name="Object 33"/>
          <p:cNvGraphicFramePr>
            <a:graphicFrameLocks noChangeAspect="1"/>
          </p:cNvGraphicFramePr>
          <p:nvPr/>
        </p:nvGraphicFramePr>
        <p:xfrm>
          <a:off x="5870780" y="6061825"/>
          <a:ext cx="2273285" cy="74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7" name="Equation" r:id="rId8" imgW="495000" imgH="190440" progId="Equation.3">
                  <p:embed/>
                </p:oleObj>
              </mc:Choice>
              <mc:Fallback>
                <p:oleObj name="Equation" r:id="rId8" imgW="495000" imgH="1904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780" y="6061825"/>
                        <a:ext cx="2273285" cy="74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13144540" y="806413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 flipH="1" flipV="1">
            <a:off x="13144540" y="293315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" name="Freeform 12"/>
          <p:cNvSpPr>
            <a:spLocks/>
          </p:cNvSpPr>
          <p:nvPr/>
        </p:nvSpPr>
        <p:spPr bwMode="auto">
          <a:xfrm>
            <a:off x="13324602" y="3203208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2" name="Line 13"/>
          <p:cNvSpPr>
            <a:spLocks noChangeShapeType="1"/>
          </p:cNvSpPr>
          <p:nvPr/>
        </p:nvSpPr>
        <p:spPr bwMode="auto">
          <a:xfrm flipH="1">
            <a:off x="13504665" y="3608285"/>
            <a:ext cx="2160746" cy="580610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63" name="Object 14"/>
          <p:cNvGraphicFramePr>
            <a:graphicFrameLocks noChangeAspect="1"/>
          </p:cNvGraphicFramePr>
          <p:nvPr/>
        </p:nvGraphicFramePr>
        <p:xfrm>
          <a:off x="18850262" y="8435455"/>
          <a:ext cx="2010694" cy="131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8" name="Equation" r:id="rId10" imgW="406080" imgH="355320" progId="Equation.3">
                  <p:embed/>
                </p:oleObj>
              </mc:Choice>
              <mc:Fallback>
                <p:oleObj name="Equation" r:id="rId10" imgW="406080" imgH="355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0262" y="8435455"/>
                        <a:ext cx="2010694" cy="1313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5"/>
          <p:cNvGraphicFramePr>
            <a:graphicFrameLocks noChangeAspect="1"/>
          </p:cNvGraphicFramePr>
          <p:nvPr/>
        </p:nvGraphicFramePr>
        <p:xfrm>
          <a:off x="15657908" y="2258029"/>
          <a:ext cx="2175751" cy="135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99" name="Equation" r:id="rId12" imgW="469800" imgH="393480" progId="Equation.3">
                  <p:embed/>
                </p:oleObj>
              </mc:Choice>
              <mc:Fallback>
                <p:oleObj name="Equation" r:id="rId12" imgW="4698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7908" y="2258029"/>
                        <a:ext cx="2175751" cy="135869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12026655" y="237617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6" name="Text Box 17"/>
          <p:cNvSpPr txBox="1">
            <a:spLocks noChangeArrowheads="1"/>
          </p:cNvSpPr>
          <p:nvPr/>
        </p:nvSpPr>
        <p:spPr bwMode="auto">
          <a:xfrm>
            <a:off x="20129453" y="710207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8531402" y="6415695"/>
            <a:ext cx="166077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I(t)=0</a:t>
            </a:r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3478408" y="7411509"/>
            <a:ext cx="3920104" cy="3102779"/>
            <a:chOff x="3593" y="2840"/>
            <a:chExt cx="1045" cy="1103"/>
          </a:xfrm>
        </p:grpSpPr>
        <p:sp>
          <p:nvSpPr>
            <p:cNvPr id="69" name="Line 20"/>
            <p:cNvSpPr>
              <a:spLocks noChangeShapeType="1"/>
            </p:cNvSpPr>
            <p:nvPr/>
          </p:nvSpPr>
          <p:spPr bwMode="auto">
            <a:xfrm flipH="1" flipV="1">
              <a:off x="3833" y="2840"/>
              <a:ext cx="9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3593" y="3702"/>
              <a:ext cx="1045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Stable </a:t>
              </a:r>
              <a:r>
                <a:rPr lang="fr-CH" sz="3800" dirty="0" err="1"/>
                <a:t>fixed</a:t>
              </a:r>
              <a:r>
                <a:rPr lang="fr-CH" sz="3800" dirty="0"/>
                <a:t> point</a:t>
              </a:r>
              <a:endParaRPr lang="fr-FR" sz="3800" dirty="0"/>
            </a:p>
          </p:txBody>
        </p:sp>
      </p:grpSp>
      <p:sp>
        <p:nvSpPr>
          <p:cNvPr id="71" name="Line 34"/>
          <p:cNvSpPr>
            <a:spLocks noChangeShapeType="1"/>
          </p:cNvSpPr>
          <p:nvPr/>
        </p:nvSpPr>
        <p:spPr bwMode="auto">
          <a:xfrm rot="-120000" flipV="1">
            <a:off x="15422695" y="7284923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 flipV="1">
            <a:off x="17608582" y="6519777"/>
            <a:ext cx="0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H="1" flipV="1">
            <a:off x="14716335" y="4957014"/>
            <a:ext cx="14445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4" name="Line 36"/>
          <p:cNvSpPr>
            <a:spLocks noChangeShapeType="1"/>
          </p:cNvSpPr>
          <p:nvPr/>
        </p:nvSpPr>
        <p:spPr bwMode="auto">
          <a:xfrm flipH="1" flipV="1">
            <a:off x="14579979" y="5446296"/>
            <a:ext cx="14445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 rot="120000" flipH="1" flipV="1">
            <a:off x="17992542" y="5471911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6" name="Line 34"/>
          <p:cNvSpPr>
            <a:spLocks noChangeShapeType="1"/>
          </p:cNvSpPr>
          <p:nvPr/>
        </p:nvSpPr>
        <p:spPr bwMode="auto">
          <a:xfrm rot="120000" flipH="1" flipV="1">
            <a:off x="18878421" y="6038747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7" name="Line 34"/>
          <p:cNvSpPr>
            <a:spLocks noChangeShapeType="1"/>
          </p:cNvSpPr>
          <p:nvPr/>
        </p:nvSpPr>
        <p:spPr bwMode="auto">
          <a:xfrm rot="120000" flipH="1" flipV="1">
            <a:off x="17608135" y="4905786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 rot="120000" flipV="1">
            <a:off x="12512841" y="5598696"/>
            <a:ext cx="9918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9" name="Line 36"/>
          <p:cNvSpPr>
            <a:spLocks noChangeShapeType="1"/>
          </p:cNvSpPr>
          <p:nvPr/>
        </p:nvSpPr>
        <p:spPr bwMode="auto">
          <a:xfrm rot="120000" flipV="1">
            <a:off x="12641178" y="6761742"/>
            <a:ext cx="9918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5" name="Group 80"/>
          <p:cNvGrpSpPr/>
          <p:nvPr/>
        </p:nvGrpSpPr>
        <p:grpSpPr>
          <a:xfrm>
            <a:off x="1886903" y="6782259"/>
            <a:ext cx="1125388" cy="1572487"/>
            <a:chOff x="1886902" y="6782259"/>
            <a:chExt cx="1804373" cy="1572487"/>
          </a:xfrm>
        </p:grpSpPr>
        <p:sp>
          <p:nvSpPr>
            <p:cNvPr id="82" name="Line 23"/>
            <p:cNvSpPr>
              <a:spLocks noChangeShapeType="1"/>
            </p:cNvSpPr>
            <p:nvPr/>
          </p:nvSpPr>
          <p:spPr bwMode="auto">
            <a:xfrm>
              <a:off x="1991937" y="8354746"/>
              <a:ext cx="1699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3" name="Line 24"/>
            <p:cNvSpPr>
              <a:spLocks noChangeShapeType="1"/>
            </p:cNvSpPr>
            <p:nvPr/>
          </p:nvSpPr>
          <p:spPr bwMode="auto">
            <a:xfrm>
              <a:off x="1991937" y="835474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>
              <a:off x="3012290" y="835474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2502113" y="7589600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2502113" y="7589600"/>
              <a:ext cx="0" cy="765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3012289" y="7589600"/>
              <a:ext cx="0" cy="765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2502113" y="7716186"/>
              <a:ext cx="510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89" name="Text Box 30"/>
            <p:cNvSpPr txBox="1">
              <a:spLocks noChangeArrowheads="1"/>
            </p:cNvSpPr>
            <p:nvPr/>
          </p:nvSpPr>
          <p:spPr bwMode="auto">
            <a:xfrm>
              <a:off x="1886902" y="6782259"/>
              <a:ext cx="1046821" cy="84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4200" dirty="0">
                  <a:solidFill>
                    <a:srgbClr val="FF0000"/>
                  </a:solidFill>
                </a:rPr>
                <a:t>I(t)</a:t>
              </a:r>
              <a:endParaRPr lang="fr-FR" sz="4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886902" y="9352823"/>
            <a:ext cx="5953307" cy="1738143"/>
            <a:chOff x="2168950" y="9353550"/>
            <a:chExt cx="5953307" cy="1738143"/>
          </a:xfrm>
        </p:grpSpPr>
        <p:sp>
          <p:nvSpPr>
            <p:cNvPr id="91" name="Line 15"/>
            <p:cNvSpPr>
              <a:spLocks noChangeShapeType="1"/>
            </p:cNvSpPr>
            <p:nvPr/>
          </p:nvSpPr>
          <p:spPr bwMode="auto">
            <a:xfrm>
              <a:off x="2168950" y="11091693"/>
              <a:ext cx="5953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2168950" y="9353550"/>
              <a:ext cx="0" cy="17381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249379" y="7556301"/>
            <a:ext cx="395012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blackboard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Analysis of a 2D neuron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13242" y="6637948"/>
            <a:ext cx="980888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Enables graphical analysis!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70443" y="7483643"/>
            <a:ext cx="102890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/>
              <a:t>Pulse input </a:t>
            </a:r>
          </a:p>
          <a:p>
            <a:r>
              <a:rPr lang="en-US" dirty="0">
                <a:sym typeface="Wingdings" pitchFamily="2" charset="2"/>
              </a:rPr>
              <a:t>       AP firing (or not)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Constant input</a:t>
            </a:r>
          </a:p>
          <a:p>
            <a:r>
              <a:rPr lang="en-US" dirty="0"/>
              <a:t>      </a:t>
            </a:r>
            <a:r>
              <a:rPr lang="en-US" dirty="0">
                <a:sym typeface="Wingdings" pitchFamily="2" charset="2"/>
              </a:rPr>
              <a:t> repetitive firing (or not)</a:t>
            </a:r>
          </a:p>
          <a:p>
            <a:r>
              <a:rPr lang="en-US" dirty="0">
                <a:sym typeface="Wingdings" pitchFamily="2" charset="2"/>
              </a:rPr>
              <a:t>       limit cycle (or not)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13243" y="1460168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2-dimensional equation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52690" y="2102933"/>
            <a:ext cx="6639106" cy="4320822"/>
            <a:chOff x="253" y="816"/>
            <a:chExt cx="2155" cy="1536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5" y="1104"/>
            <a:ext cx="2093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38" name="Equation" r:id="rId4" imgW="1384200" imgH="393480" progId="Equation.DSMT4">
                    <p:embed/>
                  </p:oleObj>
                </mc:Choice>
                <mc:Fallback>
                  <p:oleObj name="Equation" r:id="rId4" imgW="138420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" y="1104"/>
                          <a:ext cx="2093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253" y="1760"/>
            <a:ext cx="1479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39" name="Equation" r:id="rId6" imgW="1015920" imgH="393480" progId="Equation.3">
                    <p:embed/>
                  </p:oleObj>
                </mc:Choice>
                <mc:Fallback>
                  <p:oleObj name="Equation" r:id="rId6" imgW="10159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" y="1760"/>
                          <a:ext cx="1479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815712" y="837159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 flipV="1">
            <a:off x="1815712" y="324061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2175837" y="3915745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8" name="Freeform 12"/>
          <p:cNvSpPr>
            <a:spLocks/>
          </p:cNvSpPr>
          <p:nvPr/>
        </p:nvSpPr>
        <p:spPr bwMode="auto">
          <a:xfrm>
            <a:off x="1995774" y="2025385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7397641" y="8672590"/>
          <a:ext cx="2262032" cy="14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0" name="Equation" r:id="rId8" imgW="457200" imgH="393480" progId="Equation.3">
                  <p:embed/>
                </p:oleObj>
              </mc:Choice>
              <mc:Fallback>
                <p:oleObj name="Equation" r:id="rId8" imgW="4572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641" y="8672590"/>
                        <a:ext cx="2262032" cy="145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4329080" y="2565489"/>
          <a:ext cx="2175751" cy="135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41" name="Equation" r:id="rId10" imgW="469800" imgH="393480" progId="Equation.3">
                  <p:embed/>
                </p:oleObj>
              </mc:Choice>
              <mc:Fallback>
                <p:oleObj name="Equation" r:id="rId10" imgW="469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080" y="2565489"/>
                        <a:ext cx="2175751" cy="135869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697827" y="2683636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8800625" y="7409536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7202573" y="6723155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V="1">
            <a:off x="6497329" y="5401027"/>
            <a:ext cx="0" cy="67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2355899" y="4050771"/>
            <a:ext cx="0" cy="810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 flipV="1">
            <a:off x="3076147" y="7291387"/>
            <a:ext cx="14404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3256210" y="6751284"/>
            <a:ext cx="3601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 flipV="1">
            <a:off x="3256209" y="5266002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>
            <a:off x="3256210" y="4320822"/>
            <a:ext cx="9003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V="1">
            <a:off x="4336583" y="5130976"/>
            <a:ext cx="0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2716023" y="5536053"/>
            <a:ext cx="0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V="1">
            <a:off x="6857453" y="5941130"/>
            <a:ext cx="0" cy="67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38C4A6-62B5-478F-93E7-655A8583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597429" cy="121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45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</a:t>
            </a:r>
            <a:r>
              <a:rPr lang="en-US" sz="6000" dirty="0" err="1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FitzHugh-Nagumo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model: Threshold for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215313" y="1171412"/>
            <a:ext cx="22065663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66900" y="7430690"/>
            <a:ext cx="9634497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 branch of u-</a:t>
            </a:r>
            <a:r>
              <a:rPr lang="en-US" dirty="0" err="1">
                <a:solidFill>
                  <a:srgbClr val="FF0000"/>
                </a:solidFill>
              </a:rPr>
              <a:t>nullcline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plays role of</a:t>
            </a:r>
          </a:p>
          <a:p>
            <a:r>
              <a:rPr lang="en-US" dirty="0">
                <a:solidFill>
                  <a:srgbClr val="FF0000"/>
                </a:solidFill>
              </a:rPr>
              <a:t>   ‘Threshold’ (for pulse input)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Image: Neuronal Dynamics, </a:t>
            </a:r>
          </a:p>
          <a:p>
            <a:r>
              <a:rPr lang="en-US" sz="3600" i="1" dirty="0"/>
              <a:t>Gerstner et al.,</a:t>
            </a:r>
          </a:p>
          <a:p>
            <a:r>
              <a:rPr lang="en-US" sz="3600" i="1" dirty="0"/>
              <a:t> Cambridge Univ. Press (2014)</a:t>
            </a:r>
          </a:p>
        </p:txBody>
      </p:sp>
      <p:pic>
        <p:nvPicPr>
          <p:cNvPr id="3563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1888" y="2052722"/>
            <a:ext cx="155067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6355" name="Object 33"/>
          <p:cNvGraphicFramePr>
            <a:graphicFrameLocks noChangeAspect="1"/>
          </p:cNvGraphicFramePr>
          <p:nvPr/>
        </p:nvGraphicFramePr>
        <p:xfrm>
          <a:off x="9318625" y="2398797"/>
          <a:ext cx="1597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3" name="Equation" r:id="rId5" imgW="495000" imgH="190440" progId="Equation.3">
                  <p:embed/>
                </p:oleObj>
              </mc:Choice>
              <mc:Fallback>
                <p:oleObj name="Equation" r:id="rId5" imgW="495000" imgH="1904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25" y="2398797"/>
                        <a:ext cx="15970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43900" y="1429301"/>
            <a:ext cx="420980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4772C6-4532-4491-9808-3DC94447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677915" cy="121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30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Impact" charset="0"/>
                <a:cs typeface="Impact" charset="0"/>
              </a:rPr>
              <a:t>Biological Modeling</a:t>
            </a:r>
            <a:br>
              <a:rPr lang="en-US" dirty="0">
                <a:latin typeface="Impact" charset="0"/>
                <a:cs typeface="Impact" charset="0"/>
              </a:rPr>
            </a:br>
            <a:r>
              <a:rPr lang="en-US" dirty="0">
                <a:latin typeface="Impact" charset="0"/>
                <a:cs typeface="Impact" charset="0"/>
              </a:rPr>
              <a:t>of Neural Networks</a:t>
            </a:r>
            <a:br>
              <a:rPr lang="en-US" dirty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Week 4 </a:t>
            </a:r>
          </a:p>
          <a:p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– Reducing detail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-  </a:t>
            </a:r>
            <a:r>
              <a:rPr lang="en-US" sz="6000" dirty="0">
                <a:latin typeface="Arial Narrow" pitchFamily="34" charset="0"/>
                <a:ea typeface="ＭＳ Ｐゴシック" pitchFamily="34" charset="-128"/>
              </a:rPr>
              <a:t>Adding detail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299413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noProof="0" dirty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noProof="0" dirty="0">
                <a:latin typeface="Arial Narrow" pitchFamily="34" charset="0"/>
                <a:cs typeface="ＭＳ Ｐゴシック" charset="0"/>
              </a:rPr>
              <a:t>4</a:t>
            </a:r>
            <a:r>
              <a:rPr kumimoji="0" lang="fr-CH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6000" b="1" dirty="0">
                <a:latin typeface="Arial Narrow" pitchFamily="34" charset="0"/>
                <a:cs typeface="ＭＳ Ｐゴシック" charset="0"/>
              </a:rPr>
              <a:t>Type I and II </a:t>
            </a:r>
            <a:r>
              <a:rPr lang="fr-CH" sz="6000" b="1" dirty="0" err="1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6000" b="1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limit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cycles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>
                <a:latin typeface="Arial Narrow" pitchFamily="34" charset="0"/>
                <a:cs typeface="ＭＳ Ｐゴシック" charset="0"/>
              </a:rPr>
              <a:t>        - 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separation</a:t>
            </a:r>
            <a:r>
              <a:rPr kumimoji="0" lang="fr-CH" sz="4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time </a:t>
            </a:r>
            <a:r>
              <a:rPr kumimoji="0" lang="fr-CH" sz="44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scales</a:t>
            </a:r>
            <a:endParaRPr kumimoji="0" lang="fr-CH" sz="44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b="1" baseline="0" dirty="0">
                <a:latin typeface="Arial Narrow" pitchFamily="34" charset="0"/>
                <a:cs typeface="ＭＳ Ｐゴシック" charset="0"/>
              </a:rPr>
              <a:t>4.2. Dendrites</a:t>
            </a:r>
            <a:endParaRPr kumimoji="0" lang="fr-CH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4 – part</a:t>
            </a:r>
            <a:r>
              <a:rPr lang="en-US" sz="5400" b="1" noProof="0" dirty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1</a:t>
            </a:r>
            <a:r>
              <a:rPr lang="en-US" sz="5400" b="1" dirty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: Reducing Detail – 2D models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341768" y="3647325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80" y="9112468"/>
            <a:ext cx="8587090" cy="4791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341768" y="2141622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9"/>
          <p:cNvGrpSpPr/>
          <p:nvPr/>
        </p:nvGrpSpPr>
        <p:grpSpPr>
          <a:xfrm>
            <a:off x="11349790" y="5277834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9"/>
          <p:cNvGrpSpPr/>
          <p:nvPr/>
        </p:nvGrpSpPr>
        <p:grpSpPr>
          <a:xfrm>
            <a:off x="11815012" y="7544473"/>
            <a:ext cx="312822" cy="659981"/>
            <a:chOff x="11381873" y="2464910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700882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464910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872819" y="8327493"/>
            <a:ext cx="312822" cy="659981"/>
            <a:chOff x="11381873" y="2464910"/>
            <a:chExt cx="312822" cy="65998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1381873" y="2700882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694695" y="2464910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Detour: Separation </a:t>
            </a:r>
            <a:r>
              <a:rPr lang="en-US" sz="6000" dirty="0" err="1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fo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time scales in 2dim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215313" y="1171412"/>
            <a:ext cx="22065663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Image: Neuronal Dynamics, </a:t>
            </a:r>
          </a:p>
          <a:p>
            <a:r>
              <a:rPr lang="en-US" sz="3600" i="1" dirty="0"/>
              <a:t>Gerstner et al.,</a:t>
            </a:r>
          </a:p>
          <a:p>
            <a:r>
              <a:rPr lang="en-US" sz="3600" i="1" dirty="0"/>
              <a:t> Cambridge Univ. Press (2014)</a:t>
            </a:r>
          </a:p>
        </p:txBody>
      </p:sp>
      <p:graphicFrame>
        <p:nvGraphicFramePr>
          <p:cNvPr id="356355" name="Object 33"/>
          <p:cNvGraphicFramePr>
            <a:graphicFrameLocks noChangeAspect="1"/>
          </p:cNvGraphicFramePr>
          <p:nvPr/>
        </p:nvGraphicFramePr>
        <p:xfrm>
          <a:off x="2308225" y="6741646"/>
          <a:ext cx="1597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5" name="Equation" r:id="rId4" imgW="495000" imgH="190440" progId="Equation.3">
                  <p:embed/>
                </p:oleObj>
              </mc:Choice>
              <mc:Fallback>
                <p:oleObj name="Equation" r:id="rId4" imgW="495000" imgH="1904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6741646"/>
                        <a:ext cx="15970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60437" y="5772150"/>
            <a:ext cx="420980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0437" y="1431569"/>
            <a:ext cx="7964002" cy="4022640"/>
            <a:chOff x="336" y="922"/>
            <a:chExt cx="2123" cy="1430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365" y="1136"/>
            <a:ext cx="2094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26" name="Equation" r:id="rId6" imgW="1384200" imgH="393480" progId="Equation.DSMT4">
                    <p:embed/>
                  </p:oleObj>
                </mc:Choice>
                <mc:Fallback>
                  <p:oleObj name="Equation" r:id="rId6" imgW="138420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" y="1136"/>
                          <a:ext cx="2094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922"/>
              <a:ext cx="526" cy="374"/>
              <a:chOff x="4848" y="2218"/>
              <a:chExt cx="526" cy="374"/>
            </a:xfrm>
          </p:grpSpPr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4848" y="2218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27" name="Equation" r:id="rId8" imgW="1015920" imgH="393480" progId="Equation.3">
                    <p:embed/>
                  </p:oleObj>
                </mc:Choice>
                <mc:Fallback>
                  <p:oleObj name="Equation" r:id="rId8" imgW="101592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60"/>
                          <a:ext cx="1536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802938" y="1943541"/>
            <a:ext cx="895350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</a:t>
            </a:r>
            <a:r>
              <a:rPr lang="en-US" sz="6000" dirty="0" err="1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FitzHugh-Nagumo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model: Threshold for Pulse input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215313" y="1171412"/>
            <a:ext cx="22065663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66900" y="7430690"/>
            <a:ext cx="978505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trajectory </a:t>
            </a:r>
          </a:p>
          <a:p>
            <a:r>
              <a:rPr lang="en-US" dirty="0">
                <a:solidFill>
                  <a:srgbClr val="FF0000"/>
                </a:solidFill>
              </a:rPr>
              <a:t>   -follows u-</a:t>
            </a:r>
            <a:r>
              <a:rPr lang="en-US" dirty="0" err="1">
                <a:solidFill>
                  <a:srgbClr val="FF0000"/>
                </a:solidFill>
              </a:rPr>
              <a:t>nullcline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   -jumps between branches: 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Image: Neuronal Dynamics, </a:t>
            </a:r>
          </a:p>
          <a:p>
            <a:r>
              <a:rPr lang="en-US" sz="3600" i="1" dirty="0"/>
              <a:t>Gerstner et al.,</a:t>
            </a:r>
          </a:p>
          <a:p>
            <a:r>
              <a:rPr lang="en-US" sz="3600" i="1" dirty="0"/>
              <a:t> Cambridge Univ. Press (2014)</a:t>
            </a:r>
          </a:p>
        </p:txBody>
      </p:sp>
      <p:pic>
        <p:nvPicPr>
          <p:cNvPr id="3563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1888" y="2052722"/>
            <a:ext cx="155067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6355" name="Object 33"/>
          <p:cNvGraphicFramePr>
            <a:graphicFrameLocks noChangeAspect="1"/>
          </p:cNvGraphicFramePr>
          <p:nvPr/>
        </p:nvGraphicFramePr>
        <p:xfrm>
          <a:off x="9318625" y="2398797"/>
          <a:ext cx="1597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1" name="Equation" r:id="rId5" imgW="495000" imgH="190440" progId="Equation.3">
                  <p:embed/>
                </p:oleObj>
              </mc:Choice>
              <mc:Fallback>
                <p:oleObj name="Equation" r:id="rId5" imgW="495000" imgH="1904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25" y="2398797"/>
                        <a:ext cx="15970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43900" y="1429301"/>
            <a:ext cx="420980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2020" y="3401452"/>
            <a:ext cx="1313180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i="1" dirty="0"/>
              <a:t>slow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8570" y="3553852"/>
            <a:ext cx="1313180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i="1" dirty="0"/>
              <a:t>slow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482520" y="5326559"/>
            <a:ext cx="1313180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i="1" dirty="0"/>
              <a:t>slow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873431" y="1668001"/>
            <a:ext cx="1313180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i="1" dirty="0"/>
              <a:t>slow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3431" y="3553852"/>
            <a:ext cx="1095172" cy="76944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4400" i="1" dirty="0"/>
              <a:t>fast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8860" y="2760201"/>
            <a:ext cx="1095172" cy="76944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4400" i="1" dirty="0"/>
              <a:t>fast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85200" y="8369300"/>
            <a:ext cx="1313180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i="1" dirty="0"/>
              <a:t>slow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04365" y="9354185"/>
            <a:ext cx="1095172" cy="76944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4400" i="1" dirty="0"/>
              <a:t>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71E9E0-E1CA-4868-B149-B4063B51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677915" cy="121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1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 Threshold in 2dim.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0055395" y="1810163"/>
            <a:ext cx="355391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pulse input</a:t>
            </a: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0224202" y="4490986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0224202" y="2972101"/>
            <a:ext cx="104682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I(t)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987412" y="1325415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neuron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16346315" y="2367373"/>
            <a:ext cx="3799072" cy="2716936"/>
            <a:chOff x="2438445" y="2941168"/>
            <a:chExt cx="3799072" cy="2716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79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1333417" y="3537353"/>
            <a:ext cx="0" cy="953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485817" y="3521312"/>
            <a:ext cx="0" cy="953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333417" y="3513268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223754" y="4083930"/>
            <a:ext cx="463204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ine 33"/>
          <p:cNvSpPr>
            <a:spLocks noChangeShapeType="1"/>
          </p:cNvSpPr>
          <p:nvPr/>
        </p:nvSpPr>
        <p:spPr bwMode="auto">
          <a:xfrm flipV="1">
            <a:off x="10776545" y="7038091"/>
            <a:ext cx="0" cy="2271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10776544" y="9271948"/>
            <a:ext cx="312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10017719" y="6903729"/>
            <a:ext cx="56197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u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 flipH="1">
            <a:off x="11360242" y="8383703"/>
            <a:ext cx="119289" cy="885363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37"/>
          <p:cNvSpPr>
            <a:spLocks/>
          </p:cNvSpPr>
          <p:nvPr/>
        </p:nvSpPr>
        <p:spPr bwMode="auto">
          <a:xfrm>
            <a:off x="11479808" y="6977766"/>
            <a:ext cx="1322768" cy="238045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38"/>
          <p:cNvSpPr>
            <a:spLocks/>
          </p:cNvSpPr>
          <p:nvPr/>
        </p:nvSpPr>
        <p:spPr bwMode="auto">
          <a:xfrm>
            <a:off x="11479807" y="6955540"/>
            <a:ext cx="2404311" cy="2419435"/>
          </a:xfrm>
          <a:custGeom>
            <a:avLst/>
            <a:gdLst>
              <a:gd name="T0" fmla="*/ 0 w 907"/>
              <a:gd name="T1" fmla="*/ 2147483647 h 869"/>
              <a:gd name="T2" fmla="*/ 2147483647 w 907"/>
              <a:gd name="T3" fmla="*/ 2147483647 h 869"/>
              <a:gd name="T4" fmla="*/ 2147483647 w 907"/>
              <a:gd name="T5" fmla="*/ 2147483647 h 869"/>
              <a:gd name="T6" fmla="*/ 2147483647 w 907"/>
              <a:gd name="T7" fmla="*/ 2147483647 h 869"/>
              <a:gd name="T8" fmla="*/ 2147483647 w 907"/>
              <a:gd name="T9" fmla="*/ 2147483647 h 869"/>
              <a:gd name="T10" fmla="*/ 2147483647 w 907"/>
              <a:gd name="T11" fmla="*/ 2147483647 h 869"/>
              <a:gd name="T12" fmla="*/ 2147483647 w 907"/>
              <a:gd name="T13" fmla="*/ 2147483647 h 869"/>
              <a:gd name="T14" fmla="*/ 2147483647 w 907"/>
              <a:gd name="T15" fmla="*/ 2147483647 h 8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7"/>
              <a:gd name="T25" fmla="*/ 0 h 869"/>
              <a:gd name="T26" fmla="*/ 907 w 907"/>
              <a:gd name="T27" fmla="*/ 869 h 8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7" h="869">
                <a:moveTo>
                  <a:pt x="0" y="551"/>
                </a:moveTo>
                <a:cubicBezTo>
                  <a:pt x="98" y="536"/>
                  <a:pt x="197" y="521"/>
                  <a:pt x="272" y="506"/>
                </a:cubicBezTo>
                <a:cubicBezTo>
                  <a:pt x="347" y="491"/>
                  <a:pt x="401" y="499"/>
                  <a:pt x="454" y="461"/>
                </a:cubicBezTo>
                <a:cubicBezTo>
                  <a:pt x="507" y="423"/>
                  <a:pt x="560" y="355"/>
                  <a:pt x="590" y="279"/>
                </a:cubicBezTo>
                <a:cubicBezTo>
                  <a:pt x="620" y="203"/>
                  <a:pt x="612" y="14"/>
                  <a:pt x="635" y="7"/>
                </a:cubicBezTo>
                <a:cubicBezTo>
                  <a:pt x="658" y="0"/>
                  <a:pt x="711" y="143"/>
                  <a:pt x="726" y="234"/>
                </a:cubicBezTo>
                <a:cubicBezTo>
                  <a:pt x="741" y="325"/>
                  <a:pt x="696" y="445"/>
                  <a:pt x="726" y="551"/>
                </a:cubicBezTo>
                <a:cubicBezTo>
                  <a:pt x="756" y="657"/>
                  <a:pt x="831" y="763"/>
                  <a:pt x="907" y="869"/>
                </a:cubicBezTo>
              </a:path>
            </a:pathLst>
          </a:custGeom>
          <a:noFill/>
          <a:ln w="9525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017719" y="5425132"/>
            <a:ext cx="4054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Delayed spike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1389565" y="3689731"/>
            <a:ext cx="1524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18003467" y="6997987"/>
            <a:ext cx="0" cy="2271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8003466" y="9231844"/>
            <a:ext cx="31279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7244641" y="6863625"/>
            <a:ext cx="56197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u</a:t>
            </a:r>
            <a:endParaRPr lang="fr-FR" dirty="0">
              <a:solidFill>
                <a:srgbClr val="3550FE"/>
              </a:solidFill>
            </a:endParaRPr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 flipH="1">
            <a:off x="18587164" y="8383703"/>
            <a:ext cx="119289" cy="845259"/>
          </a:xfrm>
          <a:prstGeom prst="line">
            <a:avLst/>
          </a:prstGeom>
          <a:noFill/>
          <a:ln w="9525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18706730" y="6937662"/>
            <a:ext cx="1322768" cy="2380457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177509" y="5385028"/>
            <a:ext cx="5495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Reduced amplitude</a:t>
            </a:r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18738815" y="7339264"/>
            <a:ext cx="1322768" cy="1938751"/>
          </a:xfrm>
          <a:custGeom>
            <a:avLst/>
            <a:gdLst>
              <a:gd name="T0" fmla="*/ 0 w 499"/>
              <a:gd name="T1" fmla="*/ 2147483647 h 855"/>
              <a:gd name="T2" fmla="*/ 2147483647 w 499"/>
              <a:gd name="T3" fmla="*/ 2147483647 h 855"/>
              <a:gd name="T4" fmla="*/ 2147483647 w 499"/>
              <a:gd name="T5" fmla="*/ 2147483647 h 855"/>
              <a:gd name="T6" fmla="*/ 2147483647 w 499"/>
              <a:gd name="T7" fmla="*/ 2147483647 h 855"/>
              <a:gd name="T8" fmla="*/ 2147483647 w 499"/>
              <a:gd name="T9" fmla="*/ 2147483647 h 855"/>
              <a:gd name="T10" fmla="*/ 2147483647 w 499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9"/>
              <a:gd name="T19" fmla="*/ 0 h 855"/>
              <a:gd name="T20" fmla="*/ 499 w 499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9" h="855">
                <a:moveTo>
                  <a:pt x="0" y="537"/>
                </a:moveTo>
                <a:cubicBezTo>
                  <a:pt x="72" y="488"/>
                  <a:pt x="144" y="439"/>
                  <a:pt x="182" y="356"/>
                </a:cubicBezTo>
                <a:cubicBezTo>
                  <a:pt x="220" y="273"/>
                  <a:pt x="204" y="76"/>
                  <a:pt x="227" y="38"/>
                </a:cubicBezTo>
                <a:cubicBezTo>
                  <a:pt x="250" y="0"/>
                  <a:pt x="295" y="38"/>
                  <a:pt x="318" y="129"/>
                </a:cubicBezTo>
                <a:cubicBezTo>
                  <a:pt x="341" y="220"/>
                  <a:pt x="333" y="462"/>
                  <a:pt x="363" y="583"/>
                </a:cubicBezTo>
                <a:cubicBezTo>
                  <a:pt x="393" y="704"/>
                  <a:pt x="446" y="779"/>
                  <a:pt x="499" y="855"/>
                </a:cubicBezTo>
              </a:path>
            </a:pathLst>
          </a:custGeom>
          <a:noFill/>
          <a:ln w="38100">
            <a:solidFill>
              <a:srgbClr val="3550FE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66648" y="3813226"/>
            <a:ext cx="868539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Biological input scenario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explanation: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Graphical analysis in 2D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Line 40"/>
          <p:cNvSpPr>
            <a:spLocks noChangeShapeType="1"/>
          </p:cNvSpPr>
          <p:nvPr/>
        </p:nvSpPr>
        <p:spPr bwMode="auto">
          <a:xfrm>
            <a:off x="3061057" y="10160684"/>
            <a:ext cx="4681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9" name="Line 41"/>
          <p:cNvSpPr>
            <a:spLocks noChangeShapeType="1"/>
          </p:cNvSpPr>
          <p:nvPr/>
        </p:nvSpPr>
        <p:spPr bwMode="auto">
          <a:xfrm flipV="1">
            <a:off x="3061057" y="8455985"/>
            <a:ext cx="0" cy="31055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2239525" y="9772486"/>
            <a:ext cx="68935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/>
              <a:t>0</a:t>
            </a:r>
            <a:endParaRPr lang="fr-FR" sz="4200" dirty="0"/>
          </a:p>
        </p:txBody>
      </p:sp>
      <p:sp>
        <p:nvSpPr>
          <p:cNvPr id="9231" name="Text Box 43"/>
          <p:cNvSpPr txBox="1">
            <a:spLocks noChangeArrowheads="1"/>
          </p:cNvSpPr>
          <p:nvPr/>
        </p:nvSpPr>
        <p:spPr bwMode="auto">
          <a:xfrm>
            <a:off x="5521909" y="10605144"/>
            <a:ext cx="104682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</a:t>
            </a:r>
            <a:endParaRPr lang="en-US" dirty="0"/>
          </a:p>
        </p:txBody>
      </p:sp>
      <p:sp>
        <p:nvSpPr>
          <p:cNvPr id="9232" name="Line 44"/>
          <p:cNvSpPr>
            <a:spLocks noChangeShapeType="1"/>
          </p:cNvSpPr>
          <p:nvPr/>
        </p:nvSpPr>
        <p:spPr bwMode="auto">
          <a:xfrm>
            <a:off x="2974779" y="10796430"/>
            <a:ext cx="204070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3" name="Line 45"/>
          <p:cNvSpPr>
            <a:spLocks noChangeShapeType="1"/>
          </p:cNvSpPr>
          <p:nvPr/>
        </p:nvSpPr>
        <p:spPr bwMode="auto">
          <a:xfrm>
            <a:off x="5019234" y="10160684"/>
            <a:ext cx="204070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4" name="Line 46"/>
          <p:cNvSpPr>
            <a:spLocks noChangeShapeType="1"/>
          </p:cNvSpPr>
          <p:nvPr/>
        </p:nvSpPr>
        <p:spPr bwMode="auto">
          <a:xfrm>
            <a:off x="5019234" y="10160685"/>
            <a:ext cx="0" cy="6357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5" name="Line 47"/>
          <p:cNvSpPr>
            <a:spLocks noChangeShapeType="1"/>
          </p:cNvSpPr>
          <p:nvPr/>
        </p:nvSpPr>
        <p:spPr bwMode="auto">
          <a:xfrm>
            <a:off x="3244872" y="8200000"/>
            <a:ext cx="7742674" cy="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6" name="Line 48"/>
          <p:cNvSpPr>
            <a:spLocks noChangeShapeType="1"/>
          </p:cNvSpPr>
          <p:nvPr/>
        </p:nvSpPr>
        <p:spPr bwMode="auto">
          <a:xfrm flipH="1" flipV="1">
            <a:off x="3244873" y="3069022"/>
            <a:ext cx="375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98417" name="Freeform 49"/>
          <p:cNvSpPr>
            <a:spLocks/>
          </p:cNvSpPr>
          <p:nvPr/>
        </p:nvSpPr>
        <p:spPr bwMode="auto">
          <a:xfrm>
            <a:off x="3424934" y="3339074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8" name="Line 50"/>
          <p:cNvSpPr>
            <a:spLocks noChangeShapeType="1"/>
          </p:cNvSpPr>
          <p:nvPr/>
        </p:nvSpPr>
        <p:spPr bwMode="auto">
          <a:xfrm flipH="1">
            <a:off x="3604996" y="3744151"/>
            <a:ext cx="2160746" cy="580610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98419" name="Freeform 51"/>
          <p:cNvSpPr>
            <a:spLocks/>
          </p:cNvSpPr>
          <p:nvPr/>
        </p:nvSpPr>
        <p:spPr bwMode="auto">
          <a:xfrm>
            <a:off x="3424934" y="410422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9218" name="Object 52"/>
          <p:cNvGraphicFramePr>
            <a:graphicFrameLocks noChangeAspect="1"/>
          </p:cNvGraphicFramePr>
          <p:nvPr/>
        </p:nvGraphicFramePr>
        <p:xfrm>
          <a:off x="5758240" y="2393894"/>
          <a:ext cx="2175751" cy="13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27" name="Equation" r:id="rId4" imgW="469800" imgH="393480" progId="Equation.3">
                  <p:embed/>
                </p:oleObj>
              </mc:Choice>
              <mc:Fallback>
                <p:oleObj name="Equation" r:id="rId4" imgW="469800" imgH="3934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8240" y="2393894"/>
                        <a:ext cx="2175751" cy="135869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Text Box 53"/>
          <p:cNvSpPr txBox="1">
            <a:spLocks noChangeArrowheads="1"/>
          </p:cNvSpPr>
          <p:nvPr/>
        </p:nvSpPr>
        <p:spPr bwMode="auto">
          <a:xfrm>
            <a:off x="2126987" y="2512041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9241" name="Text Box 54"/>
          <p:cNvSpPr txBox="1">
            <a:spLocks noChangeArrowheads="1"/>
          </p:cNvSpPr>
          <p:nvPr/>
        </p:nvSpPr>
        <p:spPr bwMode="auto">
          <a:xfrm>
            <a:off x="10229785" y="7237941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9242" name="Text Box 55"/>
          <p:cNvSpPr txBox="1">
            <a:spLocks noChangeArrowheads="1"/>
          </p:cNvSpPr>
          <p:nvPr/>
        </p:nvSpPr>
        <p:spPr bwMode="auto">
          <a:xfrm>
            <a:off x="8050282" y="6551561"/>
            <a:ext cx="166077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I(t)=0</a:t>
            </a:r>
            <a:endParaRPr lang="en-US" dirty="0"/>
          </a:p>
        </p:txBody>
      </p:sp>
      <p:sp>
        <p:nvSpPr>
          <p:cNvPr id="9243" name="Text Box 56"/>
          <p:cNvSpPr txBox="1">
            <a:spLocks noChangeArrowheads="1"/>
          </p:cNvSpPr>
          <p:nvPr/>
        </p:nvSpPr>
        <p:spPr bwMode="auto">
          <a:xfrm>
            <a:off x="8050280" y="8996088"/>
            <a:ext cx="2324415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r>
              <a:rPr lang="en-US" sz="4200" dirty="0"/>
              <a:t>&lt;0</a:t>
            </a:r>
          </a:p>
        </p:txBody>
      </p:sp>
      <p:sp>
        <p:nvSpPr>
          <p:cNvPr id="9244" name="Text Box 57"/>
          <p:cNvSpPr txBox="1">
            <a:spLocks noChangeArrowheads="1"/>
          </p:cNvSpPr>
          <p:nvPr/>
        </p:nvSpPr>
        <p:spPr bwMode="auto">
          <a:xfrm>
            <a:off x="2700933" y="270051"/>
            <a:ext cx="7803479" cy="211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Exercise 1: NOW! </a:t>
            </a:r>
          </a:p>
          <a:p>
            <a:r>
              <a:rPr lang="en-US" b="1" dirty="0"/>
              <a:t> inhibitory rebound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245" name="Rectangle 58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solidFill>
            <a:srgbClr val="FF9900">
              <a:alpha val="2784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dirty="0"/>
          </a:p>
        </p:txBody>
      </p:sp>
      <p:sp>
        <p:nvSpPr>
          <p:cNvPr id="9246" name="TextBox 55"/>
          <p:cNvSpPr txBox="1">
            <a:spLocks noChangeArrowheads="1"/>
          </p:cNvSpPr>
          <p:nvPr/>
        </p:nvSpPr>
        <p:spPr bwMode="auto">
          <a:xfrm>
            <a:off x="9959691" y="10126928"/>
            <a:ext cx="5674691" cy="22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dirty="0"/>
              <a:t>Next lecture:</a:t>
            </a:r>
          </a:p>
          <a:p>
            <a:r>
              <a:rPr lang="en-US" sz="6800" b="1" dirty="0"/>
              <a:t>10:55</a:t>
            </a:r>
          </a:p>
        </p:txBody>
      </p:sp>
      <p:cxnSp>
        <p:nvCxnSpPr>
          <p:cNvPr id="9247" name="Straight Arrow Connector 57"/>
          <p:cNvCxnSpPr>
            <a:cxnSpLocks noChangeShapeType="1"/>
          </p:cNvCxnSpPr>
          <p:nvPr/>
        </p:nvCxnSpPr>
        <p:spPr bwMode="auto">
          <a:xfrm flipV="1">
            <a:off x="3488705" y="7865247"/>
            <a:ext cx="678986" cy="12377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48" name="TextBox 58"/>
          <p:cNvSpPr txBox="1">
            <a:spLocks noChangeArrowheads="1"/>
          </p:cNvSpPr>
          <p:nvPr/>
        </p:nvSpPr>
        <p:spPr bwMode="auto">
          <a:xfrm>
            <a:off x="1785618" y="10543258"/>
            <a:ext cx="100033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-I</a:t>
            </a:r>
            <a:r>
              <a:rPr lang="en-US" sz="2300" dirty="0"/>
              <a:t>0</a:t>
            </a:r>
            <a:endParaRPr lang="en-US" dirty="0"/>
          </a:p>
        </p:txBody>
      </p:sp>
      <p:sp>
        <p:nvSpPr>
          <p:cNvPr id="9249" name="TextBox 59"/>
          <p:cNvSpPr txBox="1">
            <a:spLocks noChangeArrowheads="1"/>
          </p:cNvSpPr>
          <p:nvPr/>
        </p:nvSpPr>
        <p:spPr bwMode="auto">
          <a:xfrm>
            <a:off x="0" y="6841302"/>
            <a:ext cx="4212752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Stable fixed</a:t>
            </a:r>
          </a:p>
          <a:p>
            <a:r>
              <a:rPr lang="en-US" dirty="0"/>
              <a:t>point at -I</a:t>
            </a:r>
            <a:r>
              <a:rPr lang="en-US" sz="2300" dirty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4887485" y="1610244"/>
            <a:ext cx="6652523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/>
              <a:t>Assume separation</a:t>
            </a:r>
          </a:p>
          <a:p>
            <a:r>
              <a:rPr lang="en-US" dirty="0"/>
              <a:t>of time scales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17" grpId="0" animBg="1"/>
      <p:bldP spid="6984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Literature for week 3 and 4.1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7827" y="1395663"/>
            <a:ext cx="190361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Reading</a:t>
            </a:r>
            <a:r>
              <a:rPr lang="en-US" sz="3600" dirty="0"/>
              <a:t>: W. Gerstner, W.M. </a:t>
            </a:r>
            <a:r>
              <a:rPr lang="en-US" sz="3600" dirty="0" err="1"/>
              <a:t>Kistler</a:t>
            </a:r>
            <a:r>
              <a:rPr lang="en-US" sz="3600" dirty="0"/>
              <a:t>, R. </a:t>
            </a:r>
            <a:r>
              <a:rPr lang="en-US" sz="3600" dirty="0" err="1"/>
              <a:t>Naud</a:t>
            </a:r>
            <a:r>
              <a:rPr lang="en-US" sz="3600" dirty="0"/>
              <a:t> and L. </a:t>
            </a:r>
            <a:r>
              <a:rPr lang="en-US" sz="3600" dirty="0" err="1"/>
              <a:t>Paninski</a:t>
            </a:r>
            <a:r>
              <a:rPr lang="en-US" sz="3600" dirty="0"/>
              <a:t>,</a:t>
            </a:r>
          </a:p>
          <a:p>
            <a:r>
              <a:rPr lang="en-US" sz="3600" i="1" dirty="0"/>
              <a:t>Neuronal Dynamics: from single neurons to networks and </a:t>
            </a:r>
          </a:p>
          <a:p>
            <a:r>
              <a:rPr lang="en-US" sz="3600" i="1" dirty="0"/>
              <a:t>models of cognition.</a:t>
            </a:r>
            <a:r>
              <a:rPr lang="en-US" sz="3600" dirty="0"/>
              <a:t> Chapter 4</a:t>
            </a:r>
            <a:r>
              <a:rPr lang="en-US" sz="3600" i="1" dirty="0"/>
              <a:t>: Introduction</a:t>
            </a:r>
            <a:r>
              <a:rPr lang="en-US" sz="3600" dirty="0"/>
              <a:t>.  Cambridge Univ. Press, 2014</a:t>
            </a:r>
          </a:p>
          <a:p>
            <a:r>
              <a:rPr lang="en-US" sz="3600" dirty="0"/>
              <a:t>OR W. Gerstner and W.M. </a:t>
            </a:r>
            <a:r>
              <a:rPr lang="en-US" sz="3600" dirty="0" err="1"/>
              <a:t>Kistler</a:t>
            </a:r>
            <a:r>
              <a:rPr lang="en-US" sz="3600" dirty="0"/>
              <a:t>, </a:t>
            </a:r>
            <a:r>
              <a:rPr lang="en-US" sz="3600" i="1" dirty="0"/>
              <a:t>Spiking Neuron Models</a:t>
            </a:r>
            <a:r>
              <a:rPr lang="en-US" sz="3600" dirty="0"/>
              <a:t>, Ch.3. Cambridge 2002</a:t>
            </a:r>
          </a:p>
          <a:p>
            <a:r>
              <a:rPr lang="en-US" sz="3600" dirty="0"/>
              <a:t>OR J. </a:t>
            </a:r>
            <a:r>
              <a:rPr lang="en-US" sz="3600" dirty="0" err="1"/>
              <a:t>Rinzel</a:t>
            </a:r>
            <a:r>
              <a:rPr lang="en-US" sz="3600" dirty="0"/>
              <a:t> and G.B. </a:t>
            </a:r>
            <a:r>
              <a:rPr lang="en-US" sz="3600" dirty="0" err="1"/>
              <a:t>Ermentrout</a:t>
            </a:r>
            <a:r>
              <a:rPr lang="en-US" sz="3600" dirty="0"/>
              <a:t>,  (1989). Analysis of neuronal excitability and oscillations. </a:t>
            </a:r>
            <a:br>
              <a:rPr lang="en-US" sz="3600" dirty="0"/>
            </a:br>
            <a:r>
              <a:rPr lang="en-US" sz="3600" dirty="0"/>
              <a:t>In Koch, C. </a:t>
            </a:r>
            <a:r>
              <a:rPr lang="en-US" sz="3600" dirty="0" err="1"/>
              <a:t>Segev</a:t>
            </a:r>
            <a:r>
              <a:rPr lang="en-US" sz="3600" dirty="0"/>
              <a:t>, I., editors, </a:t>
            </a:r>
            <a:r>
              <a:rPr lang="en-US" sz="3600" i="1" dirty="0"/>
              <a:t>Methods in neuronal modeling</a:t>
            </a:r>
            <a:r>
              <a:rPr lang="en-US" sz="3600" dirty="0"/>
              <a:t>. MIT Press, Cambridge, MA.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5011" y="5288896"/>
            <a:ext cx="211744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/>
              <a:t>Selected</a:t>
            </a:r>
            <a:r>
              <a:rPr lang="fr-FR" sz="4000" b="1" dirty="0"/>
              <a:t> </a:t>
            </a:r>
            <a:r>
              <a:rPr lang="fr-FR" sz="4000" b="1" dirty="0" err="1"/>
              <a:t>references</a:t>
            </a:r>
            <a:r>
              <a:rPr lang="fr-FR" sz="4000" b="1" dirty="0"/>
              <a:t>.</a:t>
            </a:r>
            <a:endParaRPr lang="en-US" sz="4000" dirty="0"/>
          </a:p>
          <a:p>
            <a:r>
              <a:rPr lang="en-US" sz="4000" dirty="0"/>
              <a:t>-</a:t>
            </a:r>
            <a:r>
              <a:rPr lang="en-US" sz="4000" dirty="0" err="1"/>
              <a:t>Ermentrout</a:t>
            </a:r>
            <a:r>
              <a:rPr lang="en-US" sz="4000" dirty="0"/>
              <a:t>, G. B. (1996). </a:t>
            </a:r>
            <a:r>
              <a:rPr lang="en-US" sz="4000" i="1" dirty="0"/>
              <a:t>Type I membranes, phase resetting curves, and synchrony</a:t>
            </a:r>
            <a:r>
              <a:rPr lang="en-US" sz="4000" dirty="0"/>
              <a:t>. </a:t>
            </a:r>
          </a:p>
          <a:p>
            <a:r>
              <a:rPr lang="en-US" sz="4000" dirty="0"/>
              <a:t>Neural Computation, 8(5):979-1001.</a:t>
            </a:r>
          </a:p>
          <a:p>
            <a:pPr>
              <a:buFontTx/>
              <a:buChar char="-"/>
            </a:pPr>
            <a:r>
              <a:rPr lang="en-US" sz="4000" dirty="0" err="1"/>
              <a:t>Fourcaud-Trocme</a:t>
            </a:r>
            <a:r>
              <a:rPr lang="en-US" sz="4000" dirty="0"/>
              <a:t>, N., Hansel, D., van </a:t>
            </a:r>
            <a:r>
              <a:rPr lang="en-US" sz="4000" dirty="0" err="1"/>
              <a:t>Vreeswijk</a:t>
            </a:r>
            <a:r>
              <a:rPr lang="en-US" sz="4000" dirty="0"/>
              <a:t>, C., and Brunel, N. (2003). </a:t>
            </a:r>
            <a:r>
              <a:rPr lang="en-US" sz="4000" i="1" dirty="0"/>
              <a:t>How spike generation mechanisms determine the neuronal response to fluctuating input. </a:t>
            </a:r>
          </a:p>
          <a:p>
            <a:r>
              <a:rPr lang="en-US" sz="4000" dirty="0"/>
              <a:t>J. Neuroscience, 23:11628-11640.</a:t>
            </a:r>
          </a:p>
          <a:p>
            <a:pPr>
              <a:buFontTx/>
              <a:buChar char="-"/>
            </a:pPr>
            <a:r>
              <a:rPr lang="en-US" sz="4000" dirty="0" err="1"/>
              <a:t>Badel</a:t>
            </a:r>
            <a:r>
              <a:rPr lang="en-US" sz="4000" dirty="0"/>
              <a:t>, L., </a:t>
            </a:r>
            <a:r>
              <a:rPr lang="en-US" sz="4000" dirty="0" err="1"/>
              <a:t>Lefort</a:t>
            </a:r>
            <a:r>
              <a:rPr lang="en-US" sz="4000" dirty="0"/>
              <a:t>, S., Berger, T., Petersen, C., Gerstner, W., and Richardson, M. (2008). Biological Cybernetics,  99(4-5):361-370.</a:t>
            </a:r>
          </a:p>
          <a:p>
            <a:r>
              <a:rPr lang="en-US" sz="4000" dirty="0"/>
              <a:t>- E.M. </a:t>
            </a:r>
            <a:r>
              <a:rPr lang="en-US" sz="4000" dirty="0" err="1"/>
              <a:t>Izhikevich</a:t>
            </a:r>
            <a:r>
              <a:rPr lang="en-US" sz="4000" dirty="0"/>
              <a:t>, Dynamical Systems in Neuroscience, MIT Press (2007)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299413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noProof="0" dirty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noProof="0" dirty="0">
                <a:latin typeface="Arial Narrow" pitchFamily="34" charset="0"/>
                <a:cs typeface="ＭＳ Ｐゴシック" charset="0"/>
              </a:rPr>
              <a:t>4</a:t>
            </a:r>
            <a:r>
              <a:rPr kumimoji="0" lang="fr-CH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6000" b="1" dirty="0">
                <a:latin typeface="Arial Narrow" pitchFamily="34" charset="0"/>
                <a:cs typeface="ＭＳ Ｐゴシック" charset="0"/>
              </a:rPr>
              <a:t>Type I and II </a:t>
            </a:r>
            <a:r>
              <a:rPr lang="fr-CH" sz="6000" b="1" dirty="0" err="1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6000" b="1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limit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cycles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>
                <a:latin typeface="Arial Narrow" pitchFamily="34" charset="0"/>
                <a:cs typeface="ＭＳ Ｐゴシック" charset="0"/>
              </a:rPr>
              <a:t>        - 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separation</a:t>
            </a:r>
            <a:r>
              <a:rPr kumimoji="0" lang="fr-CH" sz="4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time </a:t>
            </a:r>
            <a:r>
              <a:rPr kumimoji="0" lang="fr-CH" sz="44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scales</a:t>
            </a:r>
            <a:endParaRPr kumimoji="0" lang="fr-CH" sz="44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b="1" baseline="0" dirty="0">
                <a:latin typeface="Arial Narrow" pitchFamily="34" charset="0"/>
                <a:cs typeface="ＭＳ Ｐゴシック" charset="0"/>
              </a:rPr>
              <a:t>4.2. Dendrites</a:t>
            </a:r>
            <a:endParaRPr kumimoji="0" lang="fr-CH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4 – part</a:t>
            </a:r>
            <a:r>
              <a:rPr lang="en-US" sz="5400" b="1" noProof="0" dirty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1</a:t>
            </a:r>
            <a:r>
              <a:rPr lang="en-US" sz="5400" b="1" dirty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: Reducing Detail – 2D models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341768" y="3647325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341768" y="6698691"/>
            <a:ext cx="9773651" cy="9625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341768" y="2141622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9"/>
          <p:cNvGrpSpPr/>
          <p:nvPr/>
        </p:nvGrpSpPr>
        <p:grpSpPr>
          <a:xfrm>
            <a:off x="11349790" y="5277834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39773" y="6224965"/>
            <a:ext cx="10709951" cy="1210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sz="6600" dirty="0"/>
              <a:t>Type I and   type II  models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-156374" y="10089502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729973" y="7794065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729973" y="10089502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486136" y="10024804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9368731" y="10089503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114761" y="7923464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1036539" y="8559211"/>
            <a:ext cx="3233617" cy="1530291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601868" y="9324356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7598120" y="8559210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46403" y="7405867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7162969" y="7411493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362569" y="1411546"/>
            <a:ext cx="4461217" cy="17644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1376" y="4975237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31374" y="4210092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5291771" y="4271979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5299273" y="4336678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94586" y="1809666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neuron</a:t>
            </a:r>
          </a:p>
        </p:txBody>
      </p:sp>
      <p:grpSp>
        <p:nvGrpSpPr>
          <p:cNvPr id="39" name="Group 83"/>
          <p:cNvGrpSpPr/>
          <p:nvPr/>
        </p:nvGrpSpPr>
        <p:grpSpPr>
          <a:xfrm>
            <a:off x="6653489" y="2851624"/>
            <a:ext cx="3799072" cy="2716936"/>
            <a:chOff x="2438445" y="2941168"/>
            <a:chExt cx="3799072" cy="2716936"/>
          </a:xfrm>
        </p:grpSpPr>
        <p:grpSp>
          <p:nvGrpSpPr>
            <p:cNvPr id="40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46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2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Rounded Rectangle 42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51" name="Line 22"/>
          <p:cNvSpPr>
            <a:spLocks noChangeShapeType="1"/>
          </p:cNvSpPr>
          <p:nvPr/>
        </p:nvSpPr>
        <p:spPr bwMode="auto">
          <a:xfrm flipV="1">
            <a:off x="-61188" y="7874276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4.2.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8140" y="1075160"/>
            <a:ext cx="19802842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UcPeriod"/>
            </a:pPr>
            <a:r>
              <a:rPr lang="en-US" sz="4000" b="1" dirty="0"/>
              <a:t>Threshold in a 2-dimensional neuron model with saddle-node bifurcation </a:t>
            </a:r>
          </a:p>
          <a:p>
            <a:r>
              <a:rPr lang="en-US" sz="4000" dirty="0"/>
              <a:t>[ ] The voltage threshold for repetitive firing is always the same</a:t>
            </a:r>
          </a:p>
          <a:p>
            <a:r>
              <a:rPr lang="en-US" sz="4000" dirty="0"/>
              <a:t>    as the voltage threshold for pulse input.</a:t>
            </a:r>
          </a:p>
          <a:p>
            <a:r>
              <a:rPr lang="en-US" sz="4000" dirty="0"/>
              <a:t>[ ] in the regime below the saddle-node bifurcation, the voltage threshold for repetitive firing  is given by the stable manifold of the saddle.</a:t>
            </a:r>
          </a:p>
          <a:p>
            <a:r>
              <a:rPr lang="en-US" sz="4000" dirty="0"/>
              <a:t>[ ] in the regime below the saddle-node bifurcation, the voltage threshold for repetitive firing  is given by the middle branch of the u-</a:t>
            </a:r>
            <a:r>
              <a:rPr lang="en-US" sz="4000" dirty="0" err="1"/>
              <a:t>nullcline</a:t>
            </a:r>
            <a:r>
              <a:rPr lang="en-US" sz="4000" dirty="0"/>
              <a:t>.</a:t>
            </a:r>
          </a:p>
          <a:p>
            <a:r>
              <a:rPr lang="en-US" sz="4000" dirty="0"/>
              <a:t>[ ] in the regime below the saddle-node bifurcation, the voltage threshold for action potential firing in response to a short pulse input is given by the middle branch of the u-</a:t>
            </a:r>
            <a:r>
              <a:rPr lang="en-US" sz="4000" dirty="0" err="1"/>
              <a:t>nullcline</a:t>
            </a:r>
            <a:r>
              <a:rPr lang="en-US" sz="4000" dirty="0"/>
              <a:t>.</a:t>
            </a:r>
          </a:p>
          <a:p>
            <a:r>
              <a:rPr lang="en-US" sz="4000" dirty="0"/>
              <a:t>[ ] in the regime below the saddle-node bifurcation, the voltage threshold for action potential firing in response to a short pulse input is given by the stable manifold of the saddle point. </a:t>
            </a:r>
          </a:p>
          <a:p>
            <a:r>
              <a:rPr lang="en-US" sz="4000" b="1" dirty="0"/>
              <a:t>B. Threshold in a 2-dimensional neuron model with subcritical </a:t>
            </a:r>
            <a:r>
              <a:rPr lang="en-US" sz="4000" b="1" dirty="0" err="1"/>
              <a:t>Hopf</a:t>
            </a:r>
            <a:r>
              <a:rPr lang="en-US" sz="4000" b="1" dirty="0"/>
              <a:t> bifurcation </a:t>
            </a:r>
          </a:p>
          <a:p>
            <a:r>
              <a:rPr lang="en-US" sz="4000" dirty="0"/>
              <a:t>[ ]in the regime below the  bifurcation, the voltage threshold for action potential firing in response to a short pulse input is given by the stable manifold of the saddle point.</a:t>
            </a:r>
            <a:endParaRPr lang="en-US" sz="4000" b="1" dirty="0"/>
          </a:p>
          <a:p>
            <a:r>
              <a:rPr lang="en-US" sz="4000" dirty="0"/>
              <a:t>[ ] in the regime below the  bifurcation, a voltage threshold for action potential firing in response to a short pulse input exists only if </a:t>
            </a:r>
          </a:p>
          <a:p>
            <a:endParaRPr lang="en-US" sz="4000" dirty="0"/>
          </a:p>
        </p:txBody>
      </p: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1" y="1075159"/>
            <a:ext cx="23423772" cy="11077153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graphicFrame>
        <p:nvGraphicFramePr>
          <p:cNvPr id="371715" name="Object 33"/>
          <p:cNvGraphicFramePr>
            <a:graphicFrameLocks noChangeAspect="1"/>
          </p:cNvGraphicFramePr>
          <p:nvPr/>
        </p:nvGraphicFramePr>
        <p:xfrm>
          <a:off x="10898773" y="11406188"/>
          <a:ext cx="1597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5" name="Equation" r:id="rId4" imgW="495000" imgH="190440" progId="Equation.3">
                  <p:embed/>
                </p:oleObj>
              </mc:Choice>
              <mc:Fallback>
                <p:oleObj name="Equation" r:id="rId4" imgW="495000" imgH="1904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8773" y="11406188"/>
                        <a:ext cx="15970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Type I and II Neuron Models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318798" y="5747594"/>
            <a:ext cx="10709951" cy="1210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sz="6600" dirty="0"/>
              <a:t>Type I and   type II  models</a:t>
            </a: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10162424" y="971116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6048771" y="7415723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16048771" y="9711160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3804934" y="9646462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9687529" y="9711161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5433559" y="7545122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11355337" y="8180869"/>
            <a:ext cx="3233617" cy="1530291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7920666" y="8946014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" name="Freeform 30"/>
          <p:cNvSpPr>
            <a:spLocks/>
          </p:cNvSpPr>
          <p:nvPr/>
        </p:nvSpPr>
        <p:spPr bwMode="auto">
          <a:xfrm>
            <a:off x="17916918" y="8180868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10965201" y="7027525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7481767" y="7033151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0681367" y="1916072"/>
            <a:ext cx="446121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ramp</a:t>
            </a:r>
            <a:r>
              <a:rPr lang="fr-CH" sz="5100" dirty="0">
                <a:solidFill>
                  <a:srgbClr val="FF0000"/>
                </a:solidFill>
              </a:rPr>
              <a:t> input/</a:t>
            </a:r>
          </a:p>
          <a:p>
            <a:r>
              <a:rPr lang="fr-CH" sz="5100" dirty="0">
                <a:solidFill>
                  <a:srgbClr val="FF0000"/>
                </a:solidFill>
              </a:rPr>
              <a:t>constant input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0850174" y="4596895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10850172" y="3831750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5610569" y="3893637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15618071" y="3958336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613384" y="1431324"/>
            <a:ext cx="35621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neuron</a:t>
            </a:r>
          </a:p>
        </p:txBody>
      </p:sp>
      <p:grpSp>
        <p:nvGrpSpPr>
          <p:cNvPr id="2" name="Group 83"/>
          <p:cNvGrpSpPr/>
          <p:nvPr/>
        </p:nvGrpSpPr>
        <p:grpSpPr>
          <a:xfrm>
            <a:off x="16972287" y="2473282"/>
            <a:ext cx="3799072" cy="2716936"/>
            <a:chOff x="2438445" y="2941168"/>
            <a:chExt cx="3799072" cy="2716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25422" y="3217348"/>
              <a:ext cx="2770073" cy="983180"/>
              <a:chOff x="672" y="384"/>
              <a:chExt cx="2208" cy="528"/>
            </a:xfrm>
          </p:grpSpPr>
          <p:sp>
            <p:nvSpPr>
              <p:cNvPr id="79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88972" y="4111148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54"/>
            <p:cNvGrpSpPr/>
            <p:nvPr/>
          </p:nvGrpSpPr>
          <p:grpSpPr>
            <a:xfrm flipH="1">
              <a:off x="3513565" y="3966458"/>
              <a:ext cx="838937" cy="983181"/>
              <a:chOff x="3184807" y="1351085"/>
              <a:chExt cx="1066800" cy="838201"/>
            </a:xfrm>
          </p:grpSpPr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 flipH="1" flipV="1">
                <a:off x="3184807" y="1351086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 flipH="1" flipV="1">
                <a:off x="3184814" y="1351085"/>
                <a:ext cx="990602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 bwMode="auto">
            <a:xfrm>
              <a:off x="2438445" y="2941168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0257610" y="7495934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2700933" y="270051"/>
            <a:ext cx="1290423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   2 dimensional Neuron Models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620561" y="3195608"/>
          <a:ext cx="7348789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6" name="Equation" r:id="rId4" imgW="1295280" imgH="393480" progId="Equation.3">
                  <p:embed/>
                </p:oleObj>
              </mc:Choice>
              <mc:Fallback>
                <p:oleObj name="Equation" r:id="rId4" imgW="1295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561" y="3195608"/>
                        <a:ext cx="7348789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4119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1156104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7" name="Equation" r:id="rId6" imgW="1015920" imgH="393480" progId="Equation.3">
                  <p:embed/>
                </p:oleObj>
              </mc:Choice>
              <mc:Fallback>
                <p:oleObj name="Equation" r:id="rId6" imgW="1015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35" y="4950942"/>
                        <a:ext cx="5761990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07" name="Freeform 11"/>
          <p:cNvSpPr>
            <a:spLocks/>
          </p:cNvSpPr>
          <p:nvPr/>
        </p:nvSpPr>
        <p:spPr bwMode="auto">
          <a:xfrm>
            <a:off x="13324602" y="3780720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08" name="Line 12"/>
          <p:cNvSpPr>
            <a:spLocks noChangeShapeType="1"/>
          </p:cNvSpPr>
          <p:nvPr/>
        </p:nvSpPr>
        <p:spPr bwMode="auto">
          <a:xfrm flipH="1">
            <a:off x="13504665" y="4185797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09" name="Freeform 13"/>
          <p:cNvSpPr>
            <a:spLocks/>
          </p:cNvSpPr>
          <p:nvPr/>
        </p:nvSpPr>
        <p:spPr bwMode="auto">
          <a:xfrm>
            <a:off x="13324602" y="3395335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56110" name="Object 14"/>
          <p:cNvGraphicFramePr>
            <a:graphicFrameLocks noChangeAspect="1"/>
          </p:cNvGraphicFramePr>
          <p:nvPr/>
        </p:nvGraphicFramePr>
        <p:xfrm>
          <a:off x="18726469" y="8942642"/>
          <a:ext cx="2262032" cy="14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8" name="Equation" r:id="rId8" imgW="457200" imgH="393480" progId="Equation.3">
                  <p:embed/>
                </p:oleObj>
              </mc:Choice>
              <mc:Fallback>
                <p:oleObj name="Equation" r:id="rId8" imgW="4572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469" y="8942642"/>
                        <a:ext cx="2262032" cy="145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6111" name="Object 15"/>
          <p:cNvGraphicFramePr>
            <a:graphicFrameLocks noChangeAspect="1"/>
          </p:cNvGraphicFramePr>
          <p:nvPr/>
        </p:nvGraphicFramePr>
        <p:xfrm>
          <a:off x="15657908" y="2835541"/>
          <a:ext cx="2175751" cy="135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9" name="Equation" r:id="rId10" imgW="469800" imgH="393480" progId="Equation.3">
                  <p:embed/>
                </p:oleObj>
              </mc:Choice>
              <mc:Fallback>
                <p:oleObj name="Equation" r:id="rId10" imgW="4698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7908" y="2835541"/>
                        <a:ext cx="2175751" cy="135869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6"/>
          <p:cNvSpPr txBox="1">
            <a:spLocks noChangeArrowheads="1"/>
          </p:cNvSpPr>
          <p:nvPr/>
        </p:nvSpPr>
        <p:spPr bwMode="auto">
          <a:xfrm>
            <a:off x="12026655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auto">
          <a:xfrm>
            <a:off x="2012945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auto">
          <a:xfrm>
            <a:off x="18531401" y="6993207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sp>
        <p:nvSpPr>
          <p:cNvPr id="4113" name="Text Box 19"/>
          <p:cNvSpPr txBox="1">
            <a:spLocks noChangeArrowheads="1"/>
          </p:cNvSpPr>
          <p:nvPr/>
        </p:nvSpPr>
        <p:spPr bwMode="auto">
          <a:xfrm>
            <a:off x="17608583" y="10633274"/>
            <a:ext cx="368215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3300"/>
                </a:solidFill>
              </a:rPr>
              <a:t>u</a:t>
            </a:r>
            <a:r>
              <a:rPr lang="fr-CH" i="0">
                <a:solidFill>
                  <a:srgbClr val="FF3300"/>
                </a:solidFill>
              </a:rPr>
              <a:t>-nullcline</a:t>
            </a:r>
            <a:endParaRPr lang="fr-FR" i="0">
              <a:solidFill>
                <a:srgbClr val="FF3300"/>
              </a:solidFill>
            </a:endParaRPr>
          </a:p>
        </p:txBody>
      </p:sp>
      <p:sp>
        <p:nvSpPr>
          <p:cNvPr id="2066" name="Text Box 20"/>
          <p:cNvSpPr txBox="1">
            <a:spLocks noChangeArrowheads="1"/>
          </p:cNvSpPr>
          <p:nvPr/>
        </p:nvSpPr>
        <p:spPr bwMode="auto">
          <a:xfrm>
            <a:off x="17781143" y="2886174"/>
            <a:ext cx="380238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>
                <a:solidFill>
                  <a:srgbClr val="3550FE"/>
                </a:solidFill>
              </a:rPr>
              <a:t>w</a:t>
            </a:r>
            <a:r>
              <a:rPr lang="fr-CH" i="0" dirty="0">
                <a:solidFill>
                  <a:srgbClr val="3550FE"/>
                </a:solidFill>
              </a:rPr>
              <a:t>-</a:t>
            </a:r>
            <a:r>
              <a:rPr lang="fr-CH" i="0" dirty="0" err="1">
                <a:solidFill>
                  <a:srgbClr val="3550FE"/>
                </a:solidFill>
              </a:rPr>
              <a:t>nullcline</a:t>
            </a:r>
            <a:endParaRPr lang="fr-FR" i="0" dirty="0">
              <a:solidFill>
                <a:srgbClr val="3550FE"/>
              </a:solidFill>
            </a:endParaRPr>
          </a:p>
        </p:txBody>
      </p:sp>
      <p:sp>
        <p:nvSpPr>
          <p:cNvPr id="1156117" name="Freeform 21"/>
          <p:cNvSpPr>
            <a:spLocks/>
          </p:cNvSpPr>
          <p:nvPr/>
        </p:nvSpPr>
        <p:spPr bwMode="auto">
          <a:xfrm>
            <a:off x="13354612" y="2956501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18" name="Freeform 22"/>
          <p:cNvSpPr>
            <a:spLocks/>
          </p:cNvSpPr>
          <p:nvPr/>
        </p:nvSpPr>
        <p:spPr bwMode="auto">
          <a:xfrm>
            <a:off x="13354612" y="2630189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19" name="Freeform 23"/>
          <p:cNvSpPr>
            <a:spLocks/>
          </p:cNvSpPr>
          <p:nvPr/>
        </p:nvSpPr>
        <p:spPr bwMode="auto">
          <a:xfrm>
            <a:off x="13354612" y="2247616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6120" name="Text Box 24"/>
          <p:cNvSpPr txBox="1">
            <a:spLocks noChangeArrowheads="1"/>
          </p:cNvSpPr>
          <p:nvPr/>
        </p:nvSpPr>
        <p:spPr bwMode="auto">
          <a:xfrm>
            <a:off x="2247029" y="7468611"/>
            <a:ext cx="8858255" cy="11027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/>
              <a:t>apply</a:t>
            </a:r>
            <a:r>
              <a:rPr lang="fr-CH" sz="5900" dirty="0"/>
              <a:t> constant stimulus I</a:t>
            </a:r>
            <a:r>
              <a:rPr lang="fr-CH" sz="2500" dirty="0"/>
              <a:t>0</a:t>
            </a:r>
            <a:endParaRPr lang="fr-FR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7" grpId="0" animBg="1"/>
      <p:bldP spid="1156107" grpId="1" animBg="1"/>
      <p:bldP spid="1156108" grpId="0" animBg="1"/>
      <p:bldP spid="1156109" grpId="0" animBg="1"/>
      <p:bldP spid="1156109" grpId="1" animBg="1"/>
      <p:bldP spid="2066" grpId="0"/>
      <p:bldP spid="1156117" grpId="0" animBg="1"/>
      <p:bldP spid="1156117" grpId="1" animBg="1"/>
      <p:bldP spid="1156118" grpId="0" animBg="1"/>
      <p:bldP spid="1156118" grpId="1" animBg="1"/>
      <p:bldP spid="1156119" grpId="0" animBg="1"/>
      <p:bldP spid="1156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5127" name="Text Box 3"/>
          <p:cNvSpPr txBox="1">
            <a:spLocks noChangeArrowheads="1"/>
          </p:cNvSpPr>
          <p:nvPr/>
        </p:nvSpPr>
        <p:spPr bwMode="auto">
          <a:xfrm>
            <a:off x="2700934" y="270051"/>
            <a:ext cx="1503302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</a:t>
            </a:r>
            <a:r>
              <a:rPr lang="en-US" sz="6800" dirty="0" err="1"/>
              <a:t>FitzHugh</a:t>
            </a:r>
            <a:r>
              <a:rPr lang="en-US" sz="6800" dirty="0"/>
              <a:t> </a:t>
            </a:r>
            <a:r>
              <a:rPr lang="en-US" sz="6800" dirty="0" err="1"/>
              <a:t>Nagumo</a:t>
            </a:r>
            <a:r>
              <a:rPr lang="en-US" sz="6800" dirty="0"/>
              <a:t> Model – limit cycle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620561" y="3195608"/>
          <a:ext cx="7348789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30" name="Equation" r:id="rId4" imgW="1295280" imgH="393480" progId="Equation.3">
                  <p:embed/>
                </p:oleObj>
              </mc:Choice>
              <mc:Fallback>
                <p:oleObj name="Equation" r:id="rId4" imgW="1295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561" y="3195608"/>
                        <a:ext cx="7348789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08604" y="2295437"/>
            <a:ext cx="1973182" cy="1350257"/>
            <a:chOff x="4848" y="2112"/>
            <a:chExt cx="526" cy="480"/>
          </a:xfrm>
        </p:grpSpPr>
        <p:sp>
          <p:nvSpPr>
            <p:cNvPr id="5150" name="Line 6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7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1260435" y="4950942"/>
          <a:ext cx="5761990" cy="1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31" name="Equation" r:id="rId6" imgW="1015920" imgH="393480" progId="Equation.3">
                  <p:embed/>
                </p:oleObj>
              </mc:Choice>
              <mc:Fallback>
                <p:oleObj name="Equation" r:id="rId6" imgW="10159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35" y="4950942"/>
                        <a:ext cx="5761990" cy="166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3144540" y="8641645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 flipV="1">
            <a:off x="13144540" y="3510668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>
            <a:off x="13504665" y="4185797"/>
            <a:ext cx="2160746" cy="5806105"/>
          </a:xfrm>
          <a:prstGeom prst="line">
            <a:avLst/>
          </a:prstGeom>
          <a:noFill/>
          <a:ln w="9525">
            <a:solidFill>
              <a:srgbClr val="3550FE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2" name="Freeform 12"/>
          <p:cNvSpPr>
            <a:spLocks/>
          </p:cNvSpPr>
          <p:nvPr/>
        </p:nvSpPr>
        <p:spPr bwMode="auto">
          <a:xfrm>
            <a:off x="13324602" y="2295437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5124" name="Object 13"/>
          <p:cNvGraphicFramePr>
            <a:graphicFrameLocks noChangeAspect="1"/>
          </p:cNvGraphicFramePr>
          <p:nvPr/>
        </p:nvGraphicFramePr>
        <p:xfrm>
          <a:off x="18726469" y="8942642"/>
          <a:ext cx="2262032" cy="14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32" name="Equation" r:id="rId8" imgW="457200" imgH="393480" progId="Equation.3">
                  <p:embed/>
                </p:oleObj>
              </mc:Choice>
              <mc:Fallback>
                <p:oleObj name="Equation" r:id="rId8" imgW="4572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469" y="8942642"/>
                        <a:ext cx="2262032" cy="145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4"/>
          <p:cNvGraphicFramePr>
            <a:graphicFrameLocks noChangeAspect="1"/>
          </p:cNvGraphicFramePr>
          <p:nvPr/>
        </p:nvGraphicFramePr>
        <p:xfrm>
          <a:off x="15657908" y="2835541"/>
          <a:ext cx="2175751" cy="135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33" name="Equation" r:id="rId10" imgW="469800" imgH="393480" progId="Equation.3">
                  <p:embed/>
                </p:oleObj>
              </mc:Choice>
              <mc:Fallback>
                <p:oleObj name="Equation" r:id="rId10" imgW="469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7908" y="2835541"/>
                        <a:ext cx="2175751" cy="135869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12026655" y="2953688"/>
            <a:ext cx="93621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</a:t>
            </a:r>
          </a:p>
        </p:txBody>
      </p:sp>
      <p:sp>
        <p:nvSpPr>
          <p:cNvPr id="5134" name="Text Box 16"/>
          <p:cNvSpPr txBox="1">
            <a:spLocks noChangeArrowheads="1"/>
          </p:cNvSpPr>
          <p:nvPr/>
        </p:nvSpPr>
        <p:spPr bwMode="auto">
          <a:xfrm>
            <a:off x="20129453" y="7679588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auto">
          <a:xfrm>
            <a:off x="18531401" y="6993207"/>
            <a:ext cx="171046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I(t)=I</a:t>
            </a:r>
            <a:r>
              <a:rPr lang="en-US" sz="4200" baseline="-25000" dirty="0"/>
              <a:t>0</a:t>
            </a:r>
            <a:endParaRPr lang="en-US" sz="5900" dirty="0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V="1">
            <a:off x="17826157" y="5671079"/>
            <a:ext cx="0" cy="67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13684727" y="4320823"/>
            <a:ext cx="0" cy="810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V="1">
            <a:off x="14404975" y="7561439"/>
            <a:ext cx="14404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9" name="Line 21"/>
          <p:cNvSpPr>
            <a:spLocks noChangeShapeType="1"/>
          </p:cNvSpPr>
          <p:nvPr/>
        </p:nvSpPr>
        <p:spPr bwMode="auto">
          <a:xfrm>
            <a:off x="14585038" y="7021336"/>
            <a:ext cx="3601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0" name="Line 22"/>
          <p:cNvSpPr>
            <a:spLocks noChangeShapeType="1"/>
          </p:cNvSpPr>
          <p:nvPr/>
        </p:nvSpPr>
        <p:spPr bwMode="auto">
          <a:xfrm flipH="1" flipV="1">
            <a:off x="14585037" y="5536054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 flipH="1">
            <a:off x="14585038" y="4590874"/>
            <a:ext cx="9003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2" name="Line 24"/>
          <p:cNvSpPr>
            <a:spLocks noChangeShapeType="1"/>
          </p:cNvSpPr>
          <p:nvPr/>
        </p:nvSpPr>
        <p:spPr bwMode="auto">
          <a:xfrm flipV="1">
            <a:off x="15665411" y="5401028"/>
            <a:ext cx="0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3" name="Line 25"/>
          <p:cNvSpPr>
            <a:spLocks noChangeShapeType="1"/>
          </p:cNvSpPr>
          <p:nvPr/>
        </p:nvSpPr>
        <p:spPr bwMode="auto">
          <a:xfrm>
            <a:off x="14044851" y="5806105"/>
            <a:ext cx="0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4" name="Line 26"/>
          <p:cNvSpPr>
            <a:spLocks noChangeShapeType="1"/>
          </p:cNvSpPr>
          <p:nvPr/>
        </p:nvSpPr>
        <p:spPr bwMode="auto">
          <a:xfrm flipV="1">
            <a:off x="18186281" y="6211182"/>
            <a:ext cx="0" cy="67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58171" name="Text Box 27"/>
          <p:cNvSpPr txBox="1">
            <a:spLocks noChangeArrowheads="1"/>
          </p:cNvSpPr>
          <p:nvPr/>
        </p:nvSpPr>
        <p:spPr bwMode="auto">
          <a:xfrm>
            <a:off x="14164325" y="8942642"/>
            <a:ext cx="366933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limit cycle</a:t>
            </a:r>
          </a:p>
        </p:txBody>
      </p:sp>
      <p:sp>
        <p:nvSpPr>
          <p:cNvPr id="5146" name="Text Box 28"/>
          <p:cNvSpPr txBox="1">
            <a:spLocks noChangeArrowheads="1"/>
          </p:cNvSpPr>
          <p:nvPr/>
        </p:nvSpPr>
        <p:spPr bwMode="auto">
          <a:xfrm>
            <a:off x="2419587" y="7268155"/>
            <a:ext cx="7157468" cy="21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/>
              <a:t>-</a:t>
            </a:r>
            <a:r>
              <a:rPr lang="fr-CH" sz="4200" dirty="0" err="1"/>
              <a:t>unstable</a:t>
            </a:r>
            <a:r>
              <a:rPr lang="fr-CH" sz="4200" dirty="0"/>
              <a:t> </a:t>
            </a:r>
            <a:r>
              <a:rPr lang="fr-CH" sz="4200" dirty="0" err="1"/>
              <a:t>fixed</a:t>
            </a:r>
            <a:r>
              <a:rPr lang="fr-CH" sz="4200" dirty="0"/>
              <a:t> point</a:t>
            </a:r>
          </a:p>
          <a:p>
            <a:r>
              <a:rPr lang="fr-CH" sz="4200" dirty="0"/>
              <a:t>-</a:t>
            </a:r>
            <a:r>
              <a:rPr lang="fr-CH" sz="4200" dirty="0" err="1"/>
              <a:t>closed</a:t>
            </a:r>
            <a:r>
              <a:rPr lang="fr-CH" sz="4200" dirty="0"/>
              <a:t> </a:t>
            </a:r>
            <a:r>
              <a:rPr lang="fr-CH" sz="4200" dirty="0" err="1"/>
              <a:t>boundary</a:t>
            </a:r>
            <a:r>
              <a:rPr lang="fr-CH" sz="4200" dirty="0"/>
              <a:t> </a:t>
            </a:r>
          </a:p>
          <a:p>
            <a:r>
              <a:rPr lang="fr-CH" sz="4200" dirty="0"/>
              <a:t>   </a:t>
            </a:r>
            <a:r>
              <a:rPr lang="fr-CH" sz="4200" dirty="0" err="1"/>
              <a:t>with</a:t>
            </a:r>
            <a:r>
              <a:rPr lang="fr-CH" sz="4200" dirty="0"/>
              <a:t> </a:t>
            </a:r>
            <a:r>
              <a:rPr lang="fr-CH" sz="4200" dirty="0" err="1"/>
              <a:t>arrows</a:t>
            </a:r>
            <a:r>
              <a:rPr lang="fr-CH" sz="4200" dirty="0"/>
              <a:t> </a:t>
            </a:r>
            <a:r>
              <a:rPr lang="fr-CH" sz="4200" dirty="0" err="1"/>
              <a:t>pointing</a:t>
            </a:r>
            <a:r>
              <a:rPr lang="fr-CH" sz="4200" dirty="0"/>
              <a:t> </a:t>
            </a:r>
            <a:r>
              <a:rPr lang="fr-CH" sz="4200" dirty="0" err="1"/>
              <a:t>inside</a:t>
            </a:r>
            <a:endParaRPr lang="fr-FR" sz="4200" dirty="0"/>
          </a:p>
        </p:txBody>
      </p:sp>
      <p:sp>
        <p:nvSpPr>
          <p:cNvPr id="5147" name="Line 29"/>
          <p:cNvSpPr>
            <a:spLocks noChangeShapeType="1"/>
          </p:cNvSpPr>
          <p:nvPr/>
        </p:nvSpPr>
        <p:spPr bwMode="auto">
          <a:xfrm>
            <a:off x="2464604" y="9698617"/>
            <a:ext cx="1703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8" name="Text Box 30"/>
          <p:cNvSpPr txBox="1">
            <a:spLocks noChangeArrowheads="1"/>
          </p:cNvSpPr>
          <p:nvPr/>
        </p:nvSpPr>
        <p:spPr bwMode="auto">
          <a:xfrm>
            <a:off x="4291482" y="9310418"/>
            <a:ext cx="2725166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/>
              <a:t>limit</a:t>
            </a:r>
            <a:r>
              <a:rPr lang="fr-CH" sz="4200" dirty="0"/>
              <a:t> cycle</a:t>
            </a:r>
            <a:endParaRPr lang="fr-FR" sz="4200" dirty="0"/>
          </a:p>
        </p:txBody>
      </p:sp>
      <p:sp>
        <p:nvSpPr>
          <p:cNvPr id="1158175" name="Freeform 31"/>
          <p:cNvSpPr>
            <a:spLocks/>
          </p:cNvSpPr>
          <p:nvPr/>
        </p:nvSpPr>
        <p:spPr bwMode="auto">
          <a:xfrm>
            <a:off x="13410884" y="4565558"/>
            <a:ext cx="4539068" cy="2064768"/>
          </a:xfrm>
          <a:custGeom>
            <a:avLst/>
            <a:gdLst>
              <a:gd name="T0" fmla="*/ 2147483647 w 1278"/>
              <a:gd name="T1" fmla="*/ 2147483647 h 734"/>
              <a:gd name="T2" fmla="*/ 2147483647 w 1278"/>
              <a:gd name="T3" fmla="*/ 2147483647 h 734"/>
              <a:gd name="T4" fmla="*/ 2147483647 w 1278"/>
              <a:gd name="T5" fmla="*/ 2147483647 h 734"/>
              <a:gd name="T6" fmla="*/ 2147483647 w 1278"/>
              <a:gd name="T7" fmla="*/ 2147483647 h 734"/>
              <a:gd name="T8" fmla="*/ 2147483647 w 1278"/>
              <a:gd name="T9" fmla="*/ 2147483647 h 734"/>
              <a:gd name="T10" fmla="*/ 2147483647 w 1278"/>
              <a:gd name="T11" fmla="*/ 2147483647 h 7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8"/>
              <a:gd name="T19" fmla="*/ 0 h 734"/>
              <a:gd name="T20" fmla="*/ 1278 w 1278"/>
              <a:gd name="T21" fmla="*/ 734 h 7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8" h="734">
                <a:moveTo>
                  <a:pt x="530" y="718"/>
                </a:moveTo>
                <a:cubicBezTo>
                  <a:pt x="836" y="722"/>
                  <a:pt x="1142" y="726"/>
                  <a:pt x="1210" y="628"/>
                </a:cubicBezTo>
                <a:cubicBezTo>
                  <a:pt x="1278" y="530"/>
                  <a:pt x="1119" y="220"/>
                  <a:pt x="938" y="129"/>
                </a:cubicBezTo>
                <a:cubicBezTo>
                  <a:pt x="757" y="38"/>
                  <a:pt x="242" y="0"/>
                  <a:pt x="121" y="83"/>
                </a:cubicBezTo>
                <a:cubicBezTo>
                  <a:pt x="0" y="166"/>
                  <a:pt x="166" y="522"/>
                  <a:pt x="212" y="628"/>
                </a:cubicBezTo>
                <a:cubicBezTo>
                  <a:pt x="258" y="734"/>
                  <a:pt x="326" y="726"/>
                  <a:pt x="394" y="71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71" grpId="0" autoUpdateAnimBg="0"/>
      <p:bldP spid="11581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5400" dirty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4.1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Limit</a:t>
            </a:r>
            <a:r>
              <a:rPr kumimoji="0" lang="en-US" sz="5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Cycle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30021" y="8344906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Image: Neuronal Dynamics, </a:t>
            </a:r>
          </a:p>
          <a:p>
            <a:r>
              <a:rPr lang="en-US" sz="3600" i="1" dirty="0"/>
              <a:t>Gerstner et al.,</a:t>
            </a:r>
          </a:p>
          <a:p>
            <a:r>
              <a:rPr lang="en-US" sz="3600" i="1" dirty="0"/>
              <a:t> Cambridge Univ. Press (2014)</a:t>
            </a:r>
          </a:p>
        </p:txBody>
      </p:sp>
      <p:pic>
        <p:nvPicPr>
          <p:cNvPr id="266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011" y="991940"/>
            <a:ext cx="17735550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3158" y="8252573"/>
            <a:ext cx="111011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-unstable fixed point in 2D</a:t>
            </a:r>
          </a:p>
          <a:p>
            <a:r>
              <a:rPr lang="en-US" sz="5400" dirty="0"/>
              <a:t>-bounding box with inward flow</a:t>
            </a:r>
          </a:p>
          <a:p>
            <a:r>
              <a:rPr lang="en-US" sz="5400" dirty="0"/>
              <a:t>    </a:t>
            </a:r>
            <a:r>
              <a:rPr lang="en-US" sz="5400" dirty="0">
                <a:sym typeface="Wingdings" pitchFamily="2" charset="2"/>
              </a:rPr>
              <a:t> limit cycle  </a:t>
            </a:r>
            <a:r>
              <a:rPr lang="en-US" sz="4800" i="1" dirty="0">
                <a:sym typeface="Wingdings" pitchFamily="2" charset="2"/>
              </a:rPr>
              <a:t>(Poincare </a:t>
            </a:r>
            <a:r>
              <a:rPr lang="en-US" sz="4800" i="1" dirty="0" err="1">
                <a:sym typeface="Wingdings" pitchFamily="2" charset="2"/>
              </a:rPr>
              <a:t>Bendixson</a:t>
            </a:r>
            <a:r>
              <a:rPr lang="en-US" sz="4800" i="1" dirty="0">
                <a:sym typeface="Wingdings" pitchFamily="2" charset="2"/>
              </a:rPr>
              <a:t>)</a:t>
            </a:r>
            <a:endParaRPr lang="en-US" sz="48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68820</TotalTime>
  <Words>2581</Words>
  <Application>Microsoft Office PowerPoint</Application>
  <PresentationFormat>自定义</PresentationFormat>
  <Paragraphs>513</Paragraphs>
  <Slides>50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HelveticaNeueLT Pro 55 Roman</vt:lpstr>
      <vt:lpstr>Arial</vt:lpstr>
      <vt:lpstr>Arial Narrow</vt:lpstr>
      <vt:lpstr>Calibri</vt:lpstr>
      <vt:lpstr>Impact</vt:lpstr>
      <vt:lpstr>Times New Roman</vt:lpstr>
      <vt:lpstr>Verdana</vt:lpstr>
      <vt:lpstr>Thème Office</vt:lpstr>
      <vt:lpstr>Equation</vt:lpstr>
      <vt:lpstr>Biological Modeling of Neural Networks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Biological Modeling of Neural Networks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Biological Modeling of Neural Networks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marQuis Saki</cp:lastModifiedBy>
  <cp:revision>1182</cp:revision>
  <cp:lastPrinted>2013-05-07T08:05:56Z</cp:lastPrinted>
  <dcterms:created xsi:type="dcterms:W3CDTF">2011-05-09T14:50:50Z</dcterms:created>
  <dcterms:modified xsi:type="dcterms:W3CDTF">2019-10-12T12:50:40Z</dcterms:modified>
</cp:coreProperties>
</file>