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74" r:id="rId4"/>
    <p:sldId id="276" r:id="rId5"/>
    <p:sldId id="291" r:id="rId6"/>
    <p:sldId id="292" r:id="rId7"/>
    <p:sldId id="270" r:id="rId8"/>
    <p:sldId id="279" r:id="rId9"/>
    <p:sldId id="280" r:id="rId10"/>
    <p:sldId id="287" r:id="rId11"/>
    <p:sldId id="288" r:id="rId12"/>
    <p:sldId id="271" r:id="rId13"/>
    <p:sldId id="262" r:id="rId14"/>
    <p:sldId id="263" r:id="rId15"/>
    <p:sldId id="278" r:id="rId16"/>
    <p:sldId id="27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8684" autoAdjust="0"/>
  </p:normalViewPr>
  <p:slideViewPr>
    <p:cSldViewPr snapToGrid="0">
      <p:cViewPr varScale="1">
        <p:scale>
          <a:sx n="78" d="100"/>
          <a:sy n="78" d="100"/>
        </p:scale>
        <p:origin x="16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Orthonormal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2B9301-C026-4833-ACD9-E71239414FF9}" type="presOf" srcId="{661EA7BB-6C05-4945-BBC7-A11DDF9A00CB}" destId="{32F75D36-5B2A-444B-A406-6B6DA727ABA4}" srcOrd="0" destOrd="0" presId="urn:microsoft.com/office/officeart/2005/8/layout/vList2"/>
    <dgm:cxn modelId="{9CC48732-24E4-4A8A-A472-84FA2D7D92FA}" type="presOf" srcId="{49AEB2E9-E4A7-47E4-B4EA-B005C0CF26D1}" destId="{E4597180-F18E-49A9-AEC1-FDCE5010403F}" srcOrd="0" destOrd="0" presId="urn:microsoft.com/office/officeart/2005/8/layout/vList2"/>
    <dgm:cxn modelId="{8395B869-D277-4B0D-B616-5B23B1595D9A}" type="presOf" srcId="{0964D082-B98F-4437-8BF4-50D6DD0CD383}" destId="{3C105BD8-D854-4D24-A1AA-A9CA6F2F81EE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5EB0A8E2-F4DB-4A38-9A09-82A95F74D032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D7E649B4-78D2-4BE6-90EB-191F878AC08D}" type="presParOf" srcId="{3C105BD8-D854-4D24-A1AA-A9CA6F2F81EE}" destId="{E4597180-F18E-49A9-AEC1-FDCE5010403F}" srcOrd="0" destOrd="0" presId="urn:microsoft.com/office/officeart/2005/8/layout/vList2"/>
    <dgm:cxn modelId="{F4079B2C-7437-4FCD-AB17-AD952F5C212B}" type="presParOf" srcId="{3C105BD8-D854-4D24-A1AA-A9CA6F2F81EE}" destId="{7B8A666E-6962-4F74-A1BB-708D1361BCBC}" srcOrd="1" destOrd="0" presId="urn:microsoft.com/office/officeart/2005/8/layout/vList2"/>
    <dgm:cxn modelId="{4AEE511D-9E47-4821-AD49-FB09D860E336}" type="presParOf" srcId="{3C105BD8-D854-4D24-A1AA-A9CA6F2F81EE}" destId="{32F75D36-5B2A-444B-A406-6B6DA727ABA4}" srcOrd="2" destOrd="0" presId="urn:microsoft.com/office/officeart/2005/8/layout/vList2"/>
    <dgm:cxn modelId="{A9514F2C-A29D-454C-93C5-147346681393}" type="presParOf" srcId="{3C105BD8-D854-4D24-A1AA-A9CA6F2F81EE}" destId="{ACA8385B-D7EA-479C-ADAE-22061CC03F1F}" srcOrd="3" destOrd="0" presId="urn:microsoft.com/office/officeart/2005/8/layout/vList2"/>
    <dgm:cxn modelId="{A506AF14-07E8-4EA5-9FC7-A030013C77DB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Orthonormal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7A6A77-C686-402E-A8EB-4A03BCCDDD3F}" type="presOf" srcId="{0964D082-B98F-4437-8BF4-50D6DD0CD383}" destId="{3C105BD8-D854-4D24-A1AA-A9CA6F2F81EE}" srcOrd="0" destOrd="0" presId="urn:microsoft.com/office/officeart/2005/8/layout/vList2"/>
    <dgm:cxn modelId="{8E1F627B-83F5-4B70-A04F-0FECF41DE231}" type="presOf" srcId="{49AEB2E9-E4A7-47E4-B4EA-B005C0CF26D1}" destId="{E4597180-F18E-49A9-AEC1-FDCE5010403F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2A3B94B6-64DA-44FD-B287-A8C685E47648}" type="presOf" srcId="{661EA7BB-6C05-4945-BBC7-A11DDF9A00CB}" destId="{32F75D36-5B2A-444B-A406-6B6DA727ABA4}" srcOrd="0" destOrd="0" presId="urn:microsoft.com/office/officeart/2005/8/layout/vList2"/>
    <dgm:cxn modelId="{FA3FDBDF-F2E1-44DA-84A1-1F329E36484F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0A61F444-0D30-49C7-962F-96FF6001E711}" type="presParOf" srcId="{3C105BD8-D854-4D24-A1AA-A9CA6F2F81EE}" destId="{E4597180-F18E-49A9-AEC1-FDCE5010403F}" srcOrd="0" destOrd="0" presId="urn:microsoft.com/office/officeart/2005/8/layout/vList2"/>
    <dgm:cxn modelId="{92A19EE2-2C61-4102-B6C0-61837A6B68B0}" type="presParOf" srcId="{3C105BD8-D854-4D24-A1AA-A9CA6F2F81EE}" destId="{7B8A666E-6962-4F74-A1BB-708D1361BCBC}" srcOrd="1" destOrd="0" presId="urn:microsoft.com/office/officeart/2005/8/layout/vList2"/>
    <dgm:cxn modelId="{8EA53519-8474-4F87-8D3A-37E59B917C8B}" type="presParOf" srcId="{3C105BD8-D854-4D24-A1AA-A9CA6F2F81EE}" destId="{32F75D36-5B2A-444B-A406-6B6DA727ABA4}" srcOrd="2" destOrd="0" presId="urn:microsoft.com/office/officeart/2005/8/layout/vList2"/>
    <dgm:cxn modelId="{87FF409B-AA63-4421-BA5C-C88FEE49DBEF}" type="presParOf" srcId="{3C105BD8-D854-4D24-A1AA-A9CA6F2F81EE}" destId="{ACA8385B-D7EA-479C-ADAE-22061CC03F1F}" srcOrd="3" destOrd="0" presId="urn:microsoft.com/office/officeart/2005/8/layout/vList2"/>
    <dgm:cxn modelId="{8C22FAF8-0CB2-4E4D-A20A-82849033C6B8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4D082-B98F-4437-8BF4-50D6DD0CD383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9AEB2E9-E4A7-47E4-B4EA-B005C0CF26D1}">
      <dgm:prSet phldrT="[文字]"/>
      <dgm:spPr/>
      <dgm:t>
        <a:bodyPr/>
        <a:lstStyle/>
        <a:p>
          <a:r>
            <a:rPr lang="en-US" altLang="zh-TW" dirty="0"/>
            <a:t>Orthogonal/Orthonormal Basis</a:t>
          </a:r>
          <a:endParaRPr lang="zh-TW" altLang="en-US" dirty="0"/>
        </a:p>
      </dgm:t>
    </dgm:pt>
    <dgm:pt modelId="{527B9F0F-64C3-4A28-A07F-9294DF9B33A5}" type="par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268848A-4CA1-470B-9D22-8D509783B1C9}" type="sibTrans" cxnId="{81CF79A8-88CD-4D89-99C1-7D7A1F479D45}">
      <dgm:prSet/>
      <dgm:spPr/>
      <dgm:t>
        <a:bodyPr/>
        <a:lstStyle/>
        <a:p>
          <a:endParaRPr lang="zh-TW" altLang="en-US"/>
        </a:p>
      </dgm:t>
    </dgm:pt>
    <dgm:pt modelId="{661EA7BB-6C05-4945-BBC7-A11DDF9A00CB}">
      <dgm:prSet phldrT="[文字]"/>
      <dgm:spPr/>
      <dgm:t>
        <a:bodyPr/>
        <a:lstStyle/>
        <a:p>
          <a:r>
            <a:rPr lang="en-US" altLang="zh-TW" dirty="0"/>
            <a:t>Orthogonal Decomposition Theory</a:t>
          </a:r>
          <a:endParaRPr lang="zh-TW" altLang="en-US" dirty="0"/>
        </a:p>
      </dgm:t>
    </dgm:pt>
    <dgm:pt modelId="{BB1CBB80-D6A6-45EB-AF91-DD2008726D51}" type="par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7087878A-0942-464A-80A2-8E5A5A62899E}" type="sibTrans" cxnId="{299C69A0-F846-4274-8CDB-0B9F7B51EBA9}">
      <dgm:prSet/>
      <dgm:spPr/>
      <dgm:t>
        <a:bodyPr/>
        <a:lstStyle/>
        <a:p>
          <a:endParaRPr lang="zh-TW" altLang="en-US"/>
        </a:p>
      </dgm:t>
    </dgm:pt>
    <dgm:pt modelId="{6E728B69-9695-44EB-AEAA-C71D6E252217}">
      <dgm:prSet phldrT="[文字]"/>
      <dgm:spPr/>
      <dgm:t>
        <a:bodyPr/>
        <a:lstStyle/>
        <a:p>
          <a:r>
            <a:rPr lang="en-US" altLang="zh-TW" dirty="0"/>
            <a:t>How to find Orthonormal Basis</a:t>
          </a:r>
          <a:endParaRPr lang="zh-TW" altLang="en-US" dirty="0"/>
        </a:p>
      </dgm:t>
    </dgm:pt>
    <dgm:pt modelId="{BF46C17B-9561-4745-8F4E-A33606BC8170}" type="par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DA42BE60-C9BD-4B1E-8962-D914997296EC}" type="sibTrans" cxnId="{2CC2C8F3-D767-4078-8BA3-F461E88ED5DB}">
      <dgm:prSet/>
      <dgm:spPr/>
      <dgm:t>
        <a:bodyPr/>
        <a:lstStyle/>
        <a:p>
          <a:endParaRPr lang="zh-TW" altLang="en-US"/>
        </a:p>
      </dgm:t>
    </dgm:pt>
    <dgm:pt modelId="{3C105BD8-D854-4D24-A1AA-A9CA6F2F81EE}" type="pres">
      <dgm:prSet presAssocID="{0964D082-B98F-4437-8BF4-50D6DD0CD383}" presName="linear" presStyleCnt="0">
        <dgm:presLayoutVars>
          <dgm:animLvl val="lvl"/>
          <dgm:resizeHandles val="exact"/>
        </dgm:presLayoutVars>
      </dgm:prSet>
      <dgm:spPr/>
    </dgm:pt>
    <dgm:pt modelId="{E4597180-F18E-49A9-AEC1-FDCE5010403F}" type="pres">
      <dgm:prSet presAssocID="{49AEB2E9-E4A7-47E4-B4EA-B005C0CF2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A666E-6962-4F74-A1BB-708D1361BCBC}" type="pres">
      <dgm:prSet presAssocID="{6268848A-4CA1-470B-9D22-8D509783B1C9}" presName="spacer" presStyleCnt="0"/>
      <dgm:spPr/>
    </dgm:pt>
    <dgm:pt modelId="{32F75D36-5B2A-444B-A406-6B6DA727ABA4}" type="pres">
      <dgm:prSet presAssocID="{661EA7BB-6C05-4945-BBC7-A11DDF9A00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A8385B-D7EA-479C-ADAE-22061CC03F1F}" type="pres">
      <dgm:prSet presAssocID="{7087878A-0942-464A-80A2-8E5A5A62899E}" presName="spacer" presStyleCnt="0"/>
      <dgm:spPr/>
    </dgm:pt>
    <dgm:pt modelId="{DFE1CB46-8438-40B2-9F6D-73C976E77A9D}" type="pres">
      <dgm:prSet presAssocID="{6E728B69-9695-44EB-AEAA-C71D6E2522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38B926-2691-4EF7-83F3-2FF7DF7033B1}" type="presOf" srcId="{49AEB2E9-E4A7-47E4-B4EA-B005C0CF26D1}" destId="{E4597180-F18E-49A9-AEC1-FDCE5010403F}" srcOrd="0" destOrd="0" presId="urn:microsoft.com/office/officeart/2005/8/layout/vList2"/>
    <dgm:cxn modelId="{46D93F58-6EFC-4B0B-AEE5-2516F0378631}" type="presOf" srcId="{0964D082-B98F-4437-8BF4-50D6DD0CD383}" destId="{3C105BD8-D854-4D24-A1AA-A9CA6F2F81EE}" srcOrd="0" destOrd="0" presId="urn:microsoft.com/office/officeart/2005/8/layout/vList2"/>
    <dgm:cxn modelId="{19358483-3F35-4969-BA38-ADC68DECBB50}" type="presOf" srcId="{661EA7BB-6C05-4945-BBC7-A11DDF9A00CB}" destId="{32F75D36-5B2A-444B-A406-6B6DA727ABA4}" srcOrd="0" destOrd="0" presId="urn:microsoft.com/office/officeart/2005/8/layout/vList2"/>
    <dgm:cxn modelId="{299C69A0-F846-4274-8CDB-0B9F7B51EBA9}" srcId="{0964D082-B98F-4437-8BF4-50D6DD0CD383}" destId="{661EA7BB-6C05-4945-BBC7-A11DDF9A00CB}" srcOrd="1" destOrd="0" parTransId="{BB1CBB80-D6A6-45EB-AF91-DD2008726D51}" sibTransId="{7087878A-0942-464A-80A2-8E5A5A62899E}"/>
    <dgm:cxn modelId="{81CF79A8-88CD-4D89-99C1-7D7A1F479D45}" srcId="{0964D082-B98F-4437-8BF4-50D6DD0CD383}" destId="{49AEB2E9-E4A7-47E4-B4EA-B005C0CF26D1}" srcOrd="0" destOrd="0" parTransId="{527B9F0F-64C3-4A28-A07F-9294DF9B33A5}" sibTransId="{6268848A-4CA1-470B-9D22-8D509783B1C9}"/>
    <dgm:cxn modelId="{07213AB0-57E8-40C0-A8D8-A1DD4193CCD1}" type="presOf" srcId="{6E728B69-9695-44EB-AEAA-C71D6E252217}" destId="{DFE1CB46-8438-40B2-9F6D-73C976E77A9D}" srcOrd="0" destOrd="0" presId="urn:microsoft.com/office/officeart/2005/8/layout/vList2"/>
    <dgm:cxn modelId="{2CC2C8F3-D767-4078-8BA3-F461E88ED5DB}" srcId="{0964D082-B98F-4437-8BF4-50D6DD0CD383}" destId="{6E728B69-9695-44EB-AEAA-C71D6E252217}" srcOrd="2" destOrd="0" parTransId="{BF46C17B-9561-4745-8F4E-A33606BC8170}" sibTransId="{DA42BE60-C9BD-4B1E-8962-D914997296EC}"/>
    <dgm:cxn modelId="{DC413F9D-4083-43A3-953E-B3042913B9A9}" type="presParOf" srcId="{3C105BD8-D854-4D24-A1AA-A9CA6F2F81EE}" destId="{E4597180-F18E-49A9-AEC1-FDCE5010403F}" srcOrd="0" destOrd="0" presId="urn:microsoft.com/office/officeart/2005/8/layout/vList2"/>
    <dgm:cxn modelId="{AD35E56B-B47B-4E34-8527-9E66E7F167FE}" type="presParOf" srcId="{3C105BD8-D854-4D24-A1AA-A9CA6F2F81EE}" destId="{7B8A666E-6962-4F74-A1BB-708D1361BCBC}" srcOrd="1" destOrd="0" presId="urn:microsoft.com/office/officeart/2005/8/layout/vList2"/>
    <dgm:cxn modelId="{9A875639-11AE-445D-BD5C-E15896B38D12}" type="presParOf" srcId="{3C105BD8-D854-4D24-A1AA-A9CA6F2F81EE}" destId="{32F75D36-5B2A-444B-A406-6B6DA727ABA4}" srcOrd="2" destOrd="0" presId="urn:microsoft.com/office/officeart/2005/8/layout/vList2"/>
    <dgm:cxn modelId="{3734D2C2-B959-4CA7-A807-027443AE770C}" type="presParOf" srcId="{3C105BD8-D854-4D24-A1AA-A9CA6F2F81EE}" destId="{ACA8385B-D7EA-479C-ADAE-22061CC03F1F}" srcOrd="3" destOrd="0" presId="urn:microsoft.com/office/officeart/2005/8/layout/vList2"/>
    <dgm:cxn modelId="{A25CA1E4-E2E6-4EFA-8164-3F0D9FACCC60}" type="presParOf" srcId="{3C105BD8-D854-4D24-A1AA-A9CA6F2F81EE}" destId="{DFE1CB46-8438-40B2-9F6D-73C976E77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Orthonormal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Orthonormal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7180-F18E-49A9-AEC1-FDCE5010403F}">
      <dsp:nvSpPr>
        <dsp:cNvPr id="0" name=""/>
        <dsp:cNvSpPr/>
      </dsp:nvSpPr>
      <dsp:spPr>
        <a:xfrm>
          <a:off x="0" y="78855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Orthogonal/Orthonormal Basis</a:t>
          </a:r>
          <a:endParaRPr lang="zh-TW" altLang="en-US" sz="3200" kern="1200" dirty="0"/>
        </a:p>
      </dsp:txBody>
      <dsp:txXfrm>
        <a:off x="37467" y="826026"/>
        <a:ext cx="6021066" cy="692586"/>
      </dsp:txXfrm>
    </dsp:sp>
    <dsp:sp modelId="{32F75D36-5B2A-444B-A406-6B6DA727ABA4}">
      <dsp:nvSpPr>
        <dsp:cNvPr id="0" name=""/>
        <dsp:cNvSpPr/>
      </dsp:nvSpPr>
      <dsp:spPr>
        <a:xfrm>
          <a:off x="0" y="1648239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Orthogonal Decomposition Theory</a:t>
          </a:r>
          <a:endParaRPr lang="zh-TW" altLang="en-US" sz="3200" kern="1200" dirty="0"/>
        </a:p>
      </dsp:txBody>
      <dsp:txXfrm>
        <a:off x="37467" y="1685706"/>
        <a:ext cx="6021066" cy="692586"/>
      </dsp:txXfrm>
    </dsp:sp>
    <dsp:sp modelId="{DFE1CB46-8438-40B2-9F6D-73C976E77A9D}">
      <dsp:nvSpPr>
        <dsp:cNvPr id="0" name=""/>
        <dsp:cNvSpPr/>
      </dsp:nvSpPr>
      <dsp:spPr>
        <a:xfrm>
          <a:off x="0" y="2507920"/>
          <a:ext cx="6096000" cy="76752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find Orthonormal Basis</a:t>
          </a:r>
          <a:endParaRPr lang="zh-TW" altLang="en-US" sz="3200" kern="1200" dirty="0"/>
        </a:p>
      </dsp:txBody>
      <dsp:txXfrm>
        <a:off x="37467" y="2545387"/>
        <a:ext cx="60210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867A-FAF2-452A-B22E-D0875037311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F5A2-2986-4561-AC8B-4EA898F97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more </a:t>
            </a:r>
            <a:r>
              <a:rPr lang="en-US" altLang="zh-TW" dirty="0" err="1"/>
              <a:t>exzmplea</a:t>
            </a:r>
            <a:r>
              <a:rPr lang="en-US" altLang="zh-TW" dirty="0"/>
              <a:t> and another proof,</a:t>
            </a:r>
            <a:r>
              <a:rPr lang="en-US" altLang="zh-TW" baseline="0" dirty="0"/>
              <a:t> that we can use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5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6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diagonal 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TW" dirty="0"/>
              <a:t>2</a:t>
            </a:r>
            <a:r>
              <a:rPr lang="zh-CN" altLang="en-US" dirty="0"/>
              <a:t>对</a:t>
            </a:r>
            <a:r>
              <a:rPr lang="en-US" altLang="zh-CN" dirty="0"/>
              <a:t>v1</a:t>
            </a:r>
            <a:r>
              <a:rPr lang="zh-CN" altLang="en-US" dirty="0"/>
              <a:t>做</a:t>
            </a:r>
            <a:r>
              <a:rPr lang="en-US" altLang="zh-CN" dirty="0"/>
              <a:t>orthogonal projection</a:t>
            </a:r>
            <a:r>
              <a:rPr lang="zh-CN" altLang="en-US" dirty="0"/>
              <a:t>，减去得到的结果，剩下在</a:t>
            </a:r>
            <a:r>
              <a:rPr lang="en-US" altLang="zh-CN" dirty="0"/>
              <a:t>v1_perp</a:t>
            </a:r>
            <a:r>
              <a:rPr lang="zh-CN" altLang="en-US" dirty="0"/>
              <a:t>的部分就是</a:t>
            </a:r>
            <a:r>
              <a:rPr lang="en-US" altLang="zh-CN" dirty="0"/>
              <a:t>v2</a:t>
            </a:r>
          </a:p>
          <a:p>
            <a:r>
              <a:rPr lang="en-US" altLang="zh-CN" dirty="0"/>
              <a:t>V3</a:t>
            </a:r>
            <a:r>
              <a:rPr lang="zh-CN" altLang="en-US" dirty="0"/>
              <a:t>就是</a:t>
            </a:r>
            <a:r>
              <a:rPr lang="en-US" altLang="zh-CN" dirty="0"/>
              <a:t>u3</a:t>
            </a:r>
            <a:r>
              <a:rPr lang="zh-CN" altLang="en-US" dirty="0"/>
              <a:t>把前面两个的</a:t>
            </a:r>
            <a:r>
              <a:rPr lang="en-US" altLang="zh-CN" dirty="0"/>
              <a:t>orthogonal projection</a:t>
            </a:r>
            <a:r>
              <a:rPr lang="zh-CN" altLang="en-US" dirty="0"/>
              <a:t>减去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F5A2-2986-4561-AC8B-4EA898F979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91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6BE6B-2C90-479E-9EC8-B78A30BD4C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4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9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8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02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0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8C0B-97D6-4C0B-997A-422D31D3058A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0BAC-569D-4628-891E-3444DF513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emf"/><Relationship Id="rId7" Type="http://schemas.openxmlformats.org/officeDocument/2006/relationships/image" Target="../media/image32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4800" dirty="0"/>
              <a:t>Hung-yi</a:t>
            </a:r>
            <a:r>
              <a:rPr lang="zh-TW" altLang="en-US" sz="4800" dirty="0"/>
              <a:t> </a:t>
            </a:r>
            <a:r>
              <a:rPr lang="en-US" altLang="zh-TW" sz="4800" dirty="0"/>
              <a:t>Lee</a:t>
            </a:r>
            <a:endParaRPr lang="zh-TW" altLang="en-US" sz="4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12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W, and let u be a vector in W.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u be any vector, and w is the orthogonal projection of u on W.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3711957" y="3084877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35881" y="3095454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220327" y="3112926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529579" y="5152612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579" y="5152612"/>
                <a:ext cx="46005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317983" y="58164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83" y="5816444"/>
                <a:ext cx="836191" cy="6935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399813" y="5816444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13" y="5816444"/>
                <a:ext cx="836191" cy="6935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23813" y="5816444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13" y="5816444"/>
                <a:ext cx="856324" cy="695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endCxn id="13" idx="0"/>
          </p:cNvCxnSpPr>
          <p:nvPr/>
        </p:nvCxnSpPr>
        <p:spPr>
          <a:xfrm>
            <a:off x="3707505" y="5568756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31429" y="5579333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215875" y="5596805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W. Let u be any vector, and w is the orthogonal projection of u on W.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14775" y="2708956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2708956"/>
                <a:ext cx="460057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03179" y="3372788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79" y="3372788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85009" y="3372788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09" y="3372788"/>
                <a:ext cx="836191" cy="6935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09009" y="3372788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09" y="3372788"/>
                <a:ext cx="856324" cy="6955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endCxn id="5" idx="0"/>
          </p:cNvCxnSpPr>
          <p:nvPr/>
        </p:nvCxnSpPr>
        <p:spPr>
          <a:xfrm>
            <a:off x="5092701" y="3125100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016625" y="3135677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601071" y="3153149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174643" y="3816628"/>
                <a:ext cx="2540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3" y="3816628"/>
                <a:ext cx="254037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404" r="-7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76915" y="5179125"/>
                <a:ext cx="244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15" y="5179125"/>
                <a:ext cx="2446311" cy="369332"/>
              </a:xfrm>
              <a:prstGeom prst="rect">
                <a:avLst/>
              </a:prstGeom>
              <a:blipFill>
                <a:blip r:embed="rId9"/>
                <a:stretch>
                  <a:fillRect l="-124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74643" y="4603134"/>
                <a:ext cx="1427570" cy="1558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/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3" y="4603134"/>
                <a:ext cx="1427570" cy="1558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68477" y="4475339"/>
                <a:ext cx="22761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477" y="4475339"/>
                <a:ext cx="227613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5609747" y="5202589"/>
            <a:ext cx="2911652" cy="954107"/>
            <a:chOff x="5609747" y="5202589"/>
            <a:chExt cx="2911652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215062" y="5725809"/>
                  <a:ext cx="23063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62" y="5725809"/>
                  <a:ext cx="2306337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5609747" y="5202589"/>
              <a:ext cx="1874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Projected: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5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3889418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3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7903" y="0"/>
            <a:ext cx="3110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Orthogonal Basis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6010" y="584775"/>
                <a:ext cx="8263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W. How to transform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into an orthogonal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0" y="584775"/>
                <a:ext cx="8263719" cy="830997"/>
              </a:xfrm>
              <a:prstGeom prst="rect">
                <a:avLst/>
              </a:prstGeom>
              <a:blipFill>
                <a:blip r:embed="rId3"/>
                <a:stretch>
                  <a:fillRect l="-1181" t="-5882" r="-443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96" y="1507429"/>
            <a:ext cx="7023209" cy="28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6008" y="4435616"/>
                <a:ext cx="6944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an orthogonal basis for W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8" y="4435616"/>
                <a:ext cx="694433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0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84" y="5290148"/>
            <a:ext cx="6927796" cy="6263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412657" y="5840331"/>
            <a:ext cx="177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978203" y="1956094"/>
            <a:ext cx="2390398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latin typeface="Arial" charset="0"/>
              </a:rPr>
              <a:t>Gram-Schmidt </a:t>
            </a:r>
          </a:p>
          <a:p>
            <a:pPr algn="ctr"/>
            <a:r>
              <a:rPr lang="en-US" altLang="zh-TW" sz="2400" b="1" dirty="0">
                <a:latin typeface="Arial" charset="0"/>
              </a:rPr>
              <a:t>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49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upload.wikimedia.org/wikipedia/commons/e/ee/Gram-Schmidt_orthonormalization_proces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7" y="334707"/>
            <a:ext cx="8251446" cy="61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46277" y="504687"/>
            <a:ext cx="305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Visualization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1644306" y="5915555"/>
            <a:ext cx="599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https://www.youtube.com/watch?v=Ys28-Yq21B8</a:t>
            </a:r>
          </a:p>
        </p:txBody>
      </p:sp>
    </p:spTree>
    <p:extLst>
      <p:ext uri="{BB962C8B-B14F-4D97-AF65-F5344CB8AC3E}">
        <p14:creationId xmlns:p14="http://schemas.microsoft.com/office/powerpoint/2010/main" val="259966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89" y="3454917"/>
            <a:ext cx="6704890" cy="6062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94" y="397660"/>
            <a:ext cx="7023209" cy="2884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902" y="5563210"/>
            <a:ext cx="7785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theorem holds for </a:t>
            </a:r>
            <a:r>
              <a:rPr lang="en-US" altLang="zh-TW" sz="2400" i="1" dirty="0"/>
              <a:t>k=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, and consider the case for 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+1</a:t>
            </a:r>
            <a:r>
              <a:rPr lang="en-US" altLang="zh-TW" sz="2400" dirty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911902" y="5039954"/>
            <a:ext cx="3707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 theorem holds for </a:t>
            </a:r>
            <a:r>
              <a:rPr lang="en-US" altLang="zh-TW" sz="2400" i="1" dirty="0"/>
              <a:t>k</a:t>
            </a:r>
            <a:r>
              <a:rPr lang="en-US" altLang="zh-TW" sz="2400" dirty="0"/>
              <a:t> = 1.</a:t>
            </a:r>
          </a:p>
        </p:txBody>
      </p:sp>
      <p:sp>
        <p:nvSpPr>
          <p:cNvPr id="7" name="矩形 6"/>
          <p:cNvSpPr/>
          <p:nvPr/>
        </p:nvSpPr>
        <p:spPr>
          <a:xfrm>
            <a:off x="4692141" y="4978364"/>
            <a:ext cx="137101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obviously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67156" y="4363326"/>
            <a:ext cx="177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004941" y="351396"/>
            <a:ext cx="7129869" cy="304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basis of a subspace V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20" y="827597"/>
                <a:ext cx="300374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23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821114" y="6006350"/>
                <a:ext cx="1929311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14" y="6006350"/>
                <a:ext cx="19293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757179" y="6001127"/>
            <a:ext cx="14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</a:t>
            </a:r>
            <a:r>
              <a:rPr lang="zh-TW" altLang="en-US" sz="2400" dirty="0"/>
              <a:t> </a:t>
            </a:r>
            <a:r>
              <a:rPr lang="en-US" altLang="zh-TW" sz="2400" dirty="0"/>
              <a:t>+ 1)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CB7E51-AEC2-4FFD-9B7C-B3E67629690B}"/>
              </a:ext>
            </a:extLst>
          </p:cNvPr>
          <p:cNvSpPr txBox="1"/>
          <p:nvPr/>
        </p:nvSpPr>
        <p:spPr>
          <a:xfrm>
            <a:off x="582531" y="4350834"/>
            <a:ext cx="177618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none zero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5" grpId="0" animBg="1"/>
      <p:bldP spid="3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1" y="2933280"/>
            <a:ext cx="1866900" cy="1231900"/>
          </a:xfrm>
          <a:prstGeom prst="rect">
            <a:avLst/>
          </a:prstGeom>
        </p:spPr>
      </p:pic>
      <p:pic>
        <p:nvPicPr>
          <p:cNvPr id="5" name="Picture 1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50493"/>
            <a:ext cx="5905500" cy="1231900"/>
          </a:xfrm>
          <a:prstGeom prst="rect">
            <a:avLst/>
          </a:prstGeom>
        </p:spPr>
      </p:pic>
      <p:pic>
        <p:nvPicPr>
          <p:cNvPr id="6" name="Picture 1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71284"/>
            <a:ext cx="8915400" cy="12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404" y="5271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Example</a:t>
            </a:r>
            <a:endParaRPr lang="zh-TW" altLang="en-US" sz="32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28650" y="693144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4600" y="69314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Is a basis for subspace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47166" y="1690041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(L.I. vectors)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24526" y="1257907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6" y="1257907"/>
                <a:ext cx="1210268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371132" y="1262024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2" y="1262024"/>
                <a:ext cx="1210268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19439" y="1257907"/>
                <a:ext cx="121026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39" y="1257907"/>
                <a:ext cx="1210268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529596" y="2875432"/>
            <a:ext cx="62905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Then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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is an orthogonal basis for W</a:t>
            </a:r>
            <a:r>
              <a:rPr lang="en-US" altLang="zh-TW" sz="2400" i="1" baseline="-25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17" name="矩形 16"/>
          <p:cNvSpPr/>
          <p:nvPr/>
        </p:nvSpPr>
        <p:spPr>
          <a:xfrm>
            <a:off x="2529597" y="3410664"/>
            <a:ext cx="55857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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4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} is also an orthogonal basis.</a:t>
            </a:r>
          </a:p>
        </p:txBody>
      </p:sp>
      <p:sp>
        <p:nvSpPr>
          <p:cNvPr id="15" name="矩形 14"/>
          <p:cNvSpPr/>
          <p:nvPr/>
        </p:nvSpPr>
        <p:spPr>
          <a:xfrm>
            <a:off x="1183941" y="2875432"/>
            <a:ext cx="1187191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471829" y="3872329"/>
            <a:ext cx="2273592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46118" y="3927119"/>
            <a:ext cx="1237493" cy="1352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673574" y="5255206"/>
            <a:ext cx="3830812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504386" y="5195898"/>
            <a:ext cx="1639614" cy="14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4" y="5675655"/>
            <a:ext cx="3738940" cy="6231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57650" y="29309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182339" y="6081066"/>
            <a:ext cx="4779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Reference: Textbook Chapter 7.2, 7.3</a:t>
            </a:r>
            <a:endParaRPr lang="zh-TW" altLang="en-US" sz="2400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2176530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3539"/>
          </a:xfrm>
        </p:spPr>
        <p:txBody>
          <a:bodyPr>
            <a:normAutofit/>
          </a:bodyPr>
          <a:lstStyle/>
          <a:p>
            <a:r>
              <a:rPr lang="en-US" altLang="zh-TW" dirty="0"/>
              <a:t>A set of vectors is called an orthogonal set if every pair of distinct vectors in the set is orthogonal.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1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96773"/>
            <a:ext cx="3784600" cy="927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1154" y="3098713"/>
            <a:ext cx="295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An orthogonal set?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367524" y="4079040"/>
            <a:ext cx="640895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By definition, a set with only one vector is an orthogonal set.</a:t>
            </a:r>
          </a:p>
        </p:txBody>
      </p:sp>
      <p:sp>
        <p:nvSpPr>
          <p:cNvPr id="8" name="矩形 7"/>
          <p:cNvSpPr/>
          <p:nvPr/>
        </p:nvSpPr>
        <p:spPr>
          <a:xfrm>
            <a:off x="1367523" y="5094944"/>
            <a:ext cx="6408951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Is orthogonal set independent?</a:t>
            </a:r>
          </a:p>
        </p:txBody>
      </p:sp>
    </p:spTree>
    <p:extLst>
      <p:ext uri="{BB962C8B-B14F-4D97-AF65-F5344CB8AC3E}">
        <p14:creationId xmlns:p14="http://schemas.microsoft.com/office/powerpoint/2010/main" val="224046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orthogonal set of </a:t>
            </a:r>
            <a:r>
              <a:rPr lang="en-US" altLang="zh-TW" dirty="0">
                <a:solidFill>
                  <a:srgbClr val="FF0000"/>
                </a:solidFill>
              </a:rPr>
              <a:t>nonzero</a:t>
            </a:r>
            <a:r>
              <a:rPr lang="en-US" altLang="zh-TW" dirty="0"/>
              <a:t> vectors is linearly independent.  </a:t>
            </a:r>
            <a:endParaRPr lang="zh-TW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00154" y="3669539"/>
            <a:ext cx="6580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Assume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 make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/>
              <a:t>c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dirty="0">
                <a:sym typeface="MT Extra" pitchFamily="18" charset="2"/>
              </a:rPr>
              <a:t> +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b="1" dirty="0" err="1"/>
              <a:t>v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i="1" baseline="-25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endParaRPr lang="en-US" altLang="zh-TW" sz="2400" dirty="0">
              <a:sym typeface="MT Extra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6773" y="5294170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c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= 0</a:t>
            </a:r>
          </a:p>
        </p:txBody>
      </p:sp>
      <p:sp>
        <p:nvSpPr>
          <p:cNvPr id="9" name="矩形 8"/>
          <p:cNvSpPr/>
          <p:nvPr/>
        </p:nvSpPr>
        <p:spPr>
          <a:xfrm>
            <a:off x="1196979" y="2838542"/>
            <a:ext cx="665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400" baseline="30000" dirty="0">
                <a:sym typeface="Symbol" pitchFamily="18" charset="2"/>
              </a:rPr>
              <a:t> 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b="1" dirty="0" err="1"/>
              <a:t>v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} be an orthogonal set 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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for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= 1, 2, </a:t>
            </a:r>
            <a:r>
              <a:rPr lang="en-US" altLang="zh-TW" sz="2400" dirty="0">
                <a:sym typeface="MT Extra" pitchFamily="18" charset="2"/>
              </a:rPr>
              <a:t>, </a:t>
            </a:r>
            <a:r>
              <a:rPr lang="en-US" altLang="zh-TW" sz="2400" i="1" dirty="0">
                <a:sym typeface="MT Extra" pitchFamily="18" charset="2"/>
              </a:rPr>
              <a:t>k</a:t>
            </a:r>
            <a:r>
              <a:rPr lang="en-US" altLang="zh-TW" sz="2400" dirty="0">
                <a:sym typeface="MT Extra" pitchFamily="18" charset="2"/>
              </a:rPr>
              <a:t>.</a:t>
            </a:r>
            <a:r>
              <a:rPr lang="en-US" altLang="zh-TW" sz="2400" dirty="0">
                <a:sym typeface="Symbol" pitchFamily="18" charset="2"/>
              </a:rPr>
              <a:t> 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8" y="4264554"/>
            <a:ext cx="4752975" cy="361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9" y="4770942"/>
            <a:ext cx="6286500" cy="3333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5339266"/>
            <a:ext cx="1695450" cy="3714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39" y="5297863"/>
            <a:ext cx="1466850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789364" y="5758454"/>
                <a:ext cx="55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4" y="5758454"/>
                <a:ext cx="55354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1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3789364" y="5697913"/>
            <a:ext cx="5508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4616453" y="5317685"/>
            <a:ext cx="733425" cy="438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616453" y="5988859"/>
            <a:ext cx="733425" cy="4381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49878" y="5945688"/>
                <a:ext cx="3121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78" y="5945688"/>
                <a:ext cx="312149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6" grpId="0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Orthonormal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set of vectors is called an orthonormal set if it is an orthogonal set, and the norm of all the vectors is 1</a:t>
            </a:r>
          </a:p>
          <a:p>
            <a:endParaRPr lang="zh-TW" altLang="en-US" dirty="0"/>
          </a:p>
        </p:txBody>
      </p:sp>
      <p:pic>
        <p:nvPicPr>
          <p:cNvPr id="4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47347"/>
            <a:ext cx="4207522" cy="1030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5323" y="3269500"/>
            <a:ext cx="3293377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Is orthonormal set independent?</a:t>
            </a:r>
          </a:p>
        </p:txBody>
      </p:sp>
      <p:sp>
        <p:nvSpPr>
          <p:cNvPr id="6" name="矩形 5"/>
          <p:cNvSpPr/>
          <p:nvPr/>
        </p:nvSpPr>
        <p:spPr>
          <a:xfrm>
            <a:off x="7607300" y="4430489"/>
            <a:ext cx="1041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Yes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746249" y="3970126"/>
            <a:ext cx="520700" cy="729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2815323" y="3924095"/>
            <a:ext cx="520700" cy="77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009123" y="3924096"/>
            <a:ext cx="520700" cy="775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84391" y="4718464"/>
                <a:ext cx="107766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91" y="4718464"/>
                <a:ext cx="1077667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45564" y="4718464"/>
                <a:ext cx="1136978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64" y="4718464"/>
                <a:ext cx="1136978" cy="9742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06737" y="4737298"/>
                <a:ext cx="1306896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37" y="4737298"/>
                <a:ext cx="1306896" cy="9817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81000" y="5926255"/>
            <a:ext cx="8382000" cy="539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vector that has norm equal to 1 is called a unit vector.</a:t>
            </a:r>
            <a:endParaRPr lang="zh-TW" altLang="en-US" sz="2800" dirty="0"/>
          </a:p>
        </p:txBody>
      </p:sp>
      <p:pic>
        <p:nvPicPr>
          <p:cNvPr id="13" name="How to Pronounce Orthonormal">
            <a:hlinkClick r:id="" action="ppaction://media"/>
            <a:extLst>
              <a:ext uri="{FF2B5EF4-FFF2-40B4-BE49-F238E27FC236}">
                <a16:creationId xmlns:a16="http://schemas.microsoft.com/office/drawing/2014/main" id="{EEAE5E9F-71F6-4EA6-B261-696F60D325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90633" y="498232"/>
            <a:ext cx="1535879" cy="863932"/>
          </a:xfrm>
          <a:prstGeom prst="rect">
            <a:avLst/>
          </a:prstGeom>
        </p:spPr>
      </p:pic>
      <p:pic>
        <p:nvPicPr>
          <p:cNvPr id="15" name="How to Pronounce orthonormal - American English">
            <a:hlinkClick r:id="" action="ppaction://media"/>
            <a:extLst>
              <a:ext uri="{FF2B5EF4-FFF2-40B4-BE49-F238E27FC236}">
                <a16:creationId xmlns:a16="http://schemas.microsoft.com/office/drawing/2014/main" id="{D02C5A0B-14B9-41C7-B7D8-11C23FBECB4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96839" y="403718"/>
            <a:ext cx="1431161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502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945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basis that is an orthogonal (orthonormal) set is called an orthogonal (orthonormal)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44806" y="3868315"/>
                <a:ext cx="168270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06" y="3868315"/>
                <a:ext cx="1682704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112976" y="3914802"/>
            <a:ext cx="369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Orthogonal basis of R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2975" y="4526538"/>
            <a:ext cx="369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Orthonormal basis of R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1057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476777" y="3013655"/>
            <a:ext cx="6143223" cy="81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2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11977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an orthogonal basis for a subspace W, and let u be a vector in W.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11977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89427" y="3651539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Proof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31" y="2668733"/>
                <a:ext cx="460057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5" y="3332565"/>
                <a:ext cx="836191" cy="693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65" y="3332565"/>
                <a:ext cx="836191" cy="6935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65" y="3332565"/>
                <a:ext cx="856324" cy="695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endCxn id="21" idx="0"/>
          </p:cNvCxnSpPr>
          <p:nvPr/>
        </p:nvCxnSpPr>
        <p:spPr>
          <a:xfrm>
            <a:off x="3711957" y="3084877"/>
            <a:ext cx="28574" cy="24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35881" y="3095454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20327" y="3112926"/>
            <a:ext cx="69850" cy="23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1669" y="4232833"/>
                <a:ext cx="1939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69" y="4232833"/>
                <a:ext cx="193913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7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286853" y="4726632"/>
                <a:ext cx="6457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53" y="4726632"/>
                <a:ext cx="645721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005409" y="5300657"/>
                <a:ext cx="6904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09" y="5300657"/>
                <a:ext cx="69043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64531" y="5886401"/>
                <a:ext cx="16204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31" y="5886401"/>
                <a:ext cx="16204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09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10343" y="5887200"/>
                <a:ext cx="13469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43" y="5887200"/>
                <a:ext cx="13469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10" t="-1667" r="-135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255469" y="5898960"/>
            <a:ext cx="672796" cy="438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066316" y="5770268"/>
                <a:ext cx="1432443" cy="695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316" y="5770268"/>
                <a:ext cx="1432443" cy="695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91655" y="4113204"/>
            <a:ext cx="4673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orthonormal basis?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7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i="1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30000" dirty="0"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= {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v</a:t>
            </a:r>
            <a:r>
              <a:rPr lang="en-US" altLang="zh-TW" baseline="-25000" dirty="0">
                <a:sym typeface="Symbol" pitchFamily="18" charset="2"/>
              </a:rPr>
              <a:t>3</a:t>
            </a:r>
            <a:r>
              <a:rPr lang="en-US" altLang="zh-TW" dirty="0">
                <a:sym typeface="Symbol" pitchFamily="18" charset="2"/>
              </a:rPr>
              <a:t>} </a:t>
            </a:r>
            <a:r>
              <a:rPr lang="en-US" altLang="zh-TW" dirty="0"/>
              <a:t>is an orthogonal basis for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3</a:t>
            </a:r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53" y="2586891"/>
            <a:ext cx="5331025" cy="1075041"/>
          </a:xfrm>
          <a:prstGeom prst="rect">
            <a:avLst/>
          </a:prstGeom>
        </p:spPr>
      </p:pic>
      <p:pic>
        <p:nvPicPr>
          <p:cNvPr id="5" name="Picture 2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81" y="3851242"/>
            <a:ext cx="6017291" cy="1143912"/>
          </a:xfrm>
          <a:prstGeom prst="rect">
            <a:avLst/>
          </a:prstGeom>
        </p:spPr>
      </p:pic>
      <p:pic>
        <p:nvPicPr>
          <p:cNvPr id="6" name="Picture 28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98240"/>
            <a:ext cx="8119565" cy="8136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16000" y="5498240"/>
            <a:ext cx="13589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76500" y="5457930"/>
            <a:ext cx="8636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00475" y="5459177"/>
            <a:ext cx="13589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59375" y="5498211"/>
            <a:ext cx="863600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64720" y="5498182"/>
            <a:ext cx="1512993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86687" y="5498211"/>
            <a:ext cx="961528" cy="81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723</Words>
  <Application>Microsoft Office PowerPoint</Application>
  <PresentationFormat>全屏显示(4:3)</PresentationFormat>
  <Paragraphs>127</Paragraphs>
  <Slides>16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Script MT Bold</vt:lpstr>
      <vt:lpstr>Office 佈景主題</vt:lpstr>
      <vt:lpstr>Orthogonal Basis</vt:lpstr>
      <vt:lpstr>Outline</vt:lpstr>
      <vt:lpstr>Orthogonal Set</vt:lpstr>
      <vt:lpstr>Independent?</vt:lpstr>
      <vt:lpstr>Orthonormal Set</vt:lpstr>
      <vt:lpstr>Orthogonal Basis</vt:lpstr>
      <vt:lpstr>Outline</vt:lpstr>
      <vt:lpstr>Orthogonal Basis</vt:lpstr>
      <vt:lpstr>Example</vt:lpstr>
      <vt:lpstr>Orthogonal Projection</vt:lpstr>
      <vt:lpstr>Orthogonal Projection</vt:lpstr>
      <vt:lpstr>Outline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Basis</dc:title>
  <dc:creator>Lee Hung-yi</dc:creator>
  <cp:lastModifiedBy>marQuis Saki</cp:lastModifiedBy>
  <cp:revision>50</cp:revision>
  <dcterms:created xsi:type="dcterms:W3CDTF">2016-05-09T14:26:29Z</dcterms:created>
  <dcterms:modified xsi:type="dcterms:W3CDTF">2020-01-31T14:26:07Z</dcterms:modified>
</cp:coreProperties>
</file>