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57" r:id="rId4"/>
    <p:sldId id="284" r:id="rId5"/>
    <p:sldId id="259" r:id="rId6"/>
    <p:sldId id="258" r:id="rId7"/>
    <p:sldId id="260" r:id="rId8"/>
    <p:sldId id="261" r:id="rId9"/>
    <p:sldId id="262" r:id="rId10"/>
    <p:sldId id="309" r:id="rId11"/>
    <p:sldId id="282" r:id="rId12"/>
    <p:sldId id="281" r:id="rId13"/>
    <p:sldId id="286" r:id="rId14"/>
    <p:sldId id="270" r:id="rId15"/>
    <p:sldId id="287" r:id="rId16"/>
    <p:sldId id="293" r:id="rId17"/>
    <p:sldId id="306" r:id="rId18"/>
    <p:sldId id="308" r:id="rId19"/>
    <p:sldId id="305" r:id="rId20"/>
    <p:sldId id="298" r:id="rId21"/>
    <p:sldId id="276" r:id="rId22"/>
    <p:sldId id="289" r:id="rId23"/>
    <p:sldId id="290" r:id="rId24"/>
    <p:sldId id="292" r:id="rId25"/>
    <p:sldId id="304" r:id="rId26"/>
    <p:sldId id="302" r:id="rId27"/>
    <p:sldId id="303" r:id="rId28"/>
    <p:sldId id="31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7" autoAdjust="0"/>
    <p:restoredTop sz="78844" autoAdjust="0"/>
  </p:normalViewPr>
  <p:slideViewPr>
    <p:cSldViewPr snapToGrid="0">
      <p:cViewPr varScale="1">
        <p:scale>
          <a:sx n="69" d="100"/>
          <a:sy n="69" d="100"/>
        </p:scale>
        <p:origin x="183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8A2CEF76-413E-4BDE-B90A-E3297417AA6E}" type="presOf" srcId="{13642416-BAAF-473C-A96F-0E95381BA3DB}" destId="{3DE8E414-7CD5-4732-ACB2-7567AC1CF868}" srcOrd="0" destOrd="0" presId="urn:microsoft.com/office/officeart/2005/8/layout/vList2"/>
    <dgm:cxn modelId="{9BA38590-CA25-4134-9AEE-BC402019BA80}" type="presOf" srcId="{2BEF5A87-18E2-48C9-A074-88DC42858105}" destId="{54242F29-56A8-4159-896D-2E62109A922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B422DECF-9E70-450B-9431-A4CAD8A4D2B2}" type="presOf" srcId="{32A596B9-539F-42E7-AAE8-D43EAC595645}" destId="{2BD9EEEF-49C7-4AE1-8007-0B848D48BFCD}" srcOrd="0" destOrd="0" presId="urn:microsoft.com/office/officeart/2005/8/layout/vList2"/>
    <dgm:cxn modelId="{D801FFF2-2B7B-4716-9BC5-7829AA038736}" type="presOf" srcId="{201E35C7-EFAA-4308-B009-170E390D7301}" destId="{5071E836-B7EE-4147-B552-1C26486C5A76}" srcOrd="0" destOrd="0" presId="urn:microsoft.com/office/officeart/2005/8/layout/vList2"/>
    <dgm:cxn modelId="{085A64FE-CBD3-4B43-912D-33964152F3EB}" type="presOf" srcId="{E69DDF36-16F0-43E4-B856-8695ADDCBA90}" destId="{3AF492FE-68B8-418B-8A4C-5AAAD6303E3B}" srcOrd="0" destOrd="0" presId="urn:microsoft.com/office/officeart/2005/8/layout/vList2"/>
    <dgm:cxn modelId="{8E8FE022-4332-45E4-B0AD-74CFDDCB88C7}" type="presParOf" srcId="{3AF492FE-68B8-418B-8A4C-5AAAD6303E3B}" destId="{3DE8E414-7CD5-4732-ACB2-7567AC1CF868}" srcOrd="0" destOrd="0" presId="urn:microsoft.com/office/officeart/2005/8/layout/vList2"/>
    <dgm:cxn modelId="{459AA181-1FA9-4124-932F-AC95E383319A}" type="presParOf" srcId="{3AF492FE-68B8-418B-8A4C-5AAAD6303E3B}" destId="{54242F29-56A8-4159-896D-2E62109A9228}" srcOrd="1" destOrd="0" presId="urn:microsoft.com/office/officeart/2005/8/layout/vList2"/>
    <dgm:cxn modelId="{F618A47E-B9E5-4F45-B2F0-6C5F7E99DCDC}" type="presParOf" srcId="{3AF492FE-68B8-418B-8A4C-5AAAD6303E3B}" destId="{5071E836-B7EE-4147-B552-1C26486C5A76}" srcOrd="2" destOrd="0" presId="urn:microsoft.com/office/officeart/2005/8/layout/vList2"/>
    <dgm:cxn modelId="{AF9C1017-D645-484B-AFC8-18572288DDAC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57849C2C-D98A-48CB-A6CB-A7A036800598}" type="presOf" srcId="{201E35C7-EFAA-4308-B009-170E390D7301}" destId="{5071E836-B7EE-4147-B552-1C26486C5A76}" srcOrd="0" destOrd="0" presId="urn:microsoft.com/office/officeart/2005/8/layout/vList2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3D4A914A-62B1-41B2-8489-7D604A1CF3BA}" type="presOf" srcId="{2BEF5A87-18E2-48C9-A074-88DC42858105}" destId="{54242F29-56A8-4159-896D-2E62109A9228}" srcOrd="0" destOrd="0" presId="urn:microsoft.com/office/officeart/2005/8/layout/vList2"/>
    <dgm:cxn modelId="{8813FD79-380A-4564-BECD-A548B47AB1ED}" type="presOf" srcId="{13642416-BAAF-473C-A96F-0E95381BA3DB}" destId="{3DE8E414-7CD5-4732-ACB2-7567AC1CF86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E0EC0B93-5881-40A1-9EA6-07D6DDBB6BF0}" type="presOf" srcId="{32A596B9-539F-42E7-AAE8-D43EAC595645}" destId="{2BD9EEEF-49C7-4AE1-8007-0B848D48BFCD}" srcOrd="0" destOrd="0" presId="urn:microsoft.com/office/officeart/2005/8/layout/vList2"/>
    <dgm:cxn modelId="{D30F51EE-3C0E-4C81-857D-A5C5B4A8C6D5}" type="presOf" srcId="{E69DDF36-16F0-43E4-B856-8695ADDCBA90}" destId="{3AF492FE-68B8-418B-8A4C-5AAAD6303E3B}" srcOrd="0" destOrd="0" presId="urn:microsoft.com/office/officeart/2005/8/layout/vList2"/>
    <dgm:cxn modelId="{D4522E3F-22E2-49C7-AAB8-0A88F1C5B103}" type="presParOf" srcId="{3AF492FE-68B8-418B-8A4C-5AAAD6303E3B}" destId="{3DE8E414-7CD5-4732-ACB2-7567AC1CF868}" srcOrd="0" destOrd="0" presId="urn:microsoft.com/office/officeart/2005/8/layout/vList2"/>
    <dgm:cxn modelId="{A725D892-AB0F-4C8E-8983-276F9BB8EDB0}" type="presParOf" srcId="{3AF492FE-68B8-418B-8A4C-5AAAD6303E3B}" destId="{54242F29-56A8-4159-896D-2E62109A9228}" srcOrd="1" destOrd="0" presId="urn:microsoft.com/office/officeart/2005/8/layout/vList2"/>
    <dgm:cxn modelId="{25DE9241-8739-40FD-9BCE-643438D230F4}" type="presParOf" srcId="{3AF492FE-68B8-418B-8A4C-5AAAD6303E3B}" destId="{5071E836-B7EE-4147-B552-1C26486C5A76}" srcOrd="2" destOrd="0" presId="urn:microsoft.com/office/officeart/2005/8/layout/vList2"/>
    <dgm:cxn modelId="{D1133FBF-3657-41F9-AF45-CFF26A3D2578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B2F0-DD4E-4396-846C-4A0C55485EBA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F1889-0954-47D3-BA04-6C5AABCA7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9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/>
              <a:t>对所有的输入</a:t>
            </a:r>
            <a:endParaRPr lang="en-US" altLang="zh-TW" sz="1200" dirty="0"/>
          </a:p>
          <a:p>
            <a:pPr algn="l"/>
            <a:r>
              <a:rPr lang="en-US" altLang="zh-TW" sz="1200" dirty="0"/>
              <a:t>Anything in  Common?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1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>
                <a:latin typeface="Arial" charset="0"/>
              </a:rPr>
              <a:t>Gram-Schmidt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0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there is no </a:t>
            </a:r>
            <a:r>
              <a:rPr lang="en-US" altLang="zh-TW" dirty="0" err="1"/>
              <a:t>northonormal</a:t>
            </a:r>
            <a:r>
              <a:rPr lang="en-US" altLang="zh-TW" baseline="0" dirty="0"/>
              <a:t> matrix??????????????????????????????????????????????????????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7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b="1" i="1" dirty="0"/>
              <a:t>Proof</a:t>
            </a:r>
            <a:r>
              <a:rPr lang="en-US" altLang="zh-TW" dirty="0"/>
              <a:t>  (b) </a:t>
            </a:r>
            <a:r>
              <a:rPr lang="en-US" altLang="zh-TW" dirty="0">
                <a:sym typeface="Wingdings" pitchFamily="2" charset="2"/>
              </a:rPr>
              <a:t> (c) By definition of invertible matrices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	(a) </a:t>
            </a:r>
            <a:r>
              <a:rPr lang="en-US" altLang="zh-TW" dirty="0">
                <a:sym typeface="Symbol" pitchFamily="18" charset="2"/>
              </a:rPr>
              <a:t> (b) with </a:t>
            </a:r>
            <a:r>
              <a:rPr lang="en-US" altLang="zh-TW" i="1" dirty="0"/>
              <a:t>Q</a:t>
            </a:r>
            <a:r>
              <a:rPr lang="en-US" altLang="zh-TW" dirty="0"/>
              <a:t> = [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dirty="0">
                <a:sym typeface="MT Extra" pitchFamily="18" charset="2"/>
              </a:rPr>
              <a:t>  </a:t>
            </a:r>
            <a:r>
              <a:rPr lang="en-US" altLang="zh-TW" b="1" dirty="0" err="1"/>
              <a:t>q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],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/>
              <a:t>q</a:t>
            </a:r>
            <a:r>
              <a:rPr lang="en-US" altLang="zh-TW" i="1" baseline="-25000" dirty="0"/>
              <a:t>i</a:t>
            </a:r>
            <a:r>
              <a:rPr lang="en-US" altLang="zh-TW" dirty="0">
                <a:sym typeface="Symbol" pitchFamily="18" charset="2"/>
              </a:rPr>
              <a:t> = 1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>
                <a:sym typeface="Symbol" pitchFamily="18" charset="2"/>
              </a:rPr>
              <a:t>ii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 and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 err="1"/>
              <a:t>q</a:t>
            </a:r>
            <a:r>
              <a:rPr lang="en-US" altLang="zh-TW" i="1" baseline="-25000" dirty="0" err="1"/>
              <a:t>j</a:t>
            </a:r>
            <a:r>
              <a:rPr lang="en-US" altLang="zh-TW" dirty="0">
                <a:sym typeface="Symbol" pitchFamily="18" charset="2"/>
              </a:rPr>
              <a:t> = 0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 err="1">
                <a:sym typeface="Symbol" pitchFamily="18" charset="2"/>
              </a:rPr>
              <a:t>ij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 </a:t>
            </a:r>
            <a:r>
              <a:rPr lang="en-US" altLang="zh-TW" i="1" dirty="0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i="1" dirty="0">
                <a:sym typeface="Symbol" pitchFamily="18" charset="2"/>
              </a:rPr>
              <a:t>I</a:t>
            </a:r>
            <a:r>
              <a:rPr lang="en-US" altLang="zh-TW" i="1" baseline="-25000" dirty="0">
                <a:sym typeface="Symbol" pitchFamily="18" charset="2"/>
              </a:rPr>
              <a:t>n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baseline="-25000" dirty="0">
                <a:sym typeface="Symbol" pitchFamily="18" charset="2"/>
              </a:rPr>
              <a:t>	     </a:t>
            </a:r>
            <a:r>
              <a:rPr lang="zh-CN" altLang="en-US" b="1" i="0" dirty="0"/>
              <a:t>对角线的都是</a:t>
            </a:r>
            <a:r>
              <a:rPr lang="en-US" altLang="zh-CN" b="1" i="0" dirty="0"/>
              <a:t>1</a:t>
            </a:r>
            <a:r>
              <a:rPr lang="zh-CN" altLang="en-US" b="1" i="0" dirty="0"/>
              <a:t>，因为相当于算一次自己的</a:t>
            </a:r>
            <a:r>
              <a:rPr lang="en-US" altLang="zh-CN" b="1" i="0" dirty="0"/>
              <a:t>norm</a:t>
            </a:r>
            <a:r>
              <a:rPr lang="zh-CN" altLang="en-US" b="1" i="0" dirty="0"/>
              <a:t>，非对角线的都是</a:t>
            </a:r>
            <a:r>
              <a:rPr lang="en-US" altLang="zh-CN" b="1" i="0" dirty="0"/>
              <a:t>0</a:t>
            </a:r>
            <a:r>
              <a:rPr lang="zh-CN" altLang="en-US" b="1" i="0" dirty="0"/>
              <a:t>，因为他们正交。</a:t>
            </a:r>
            <a:endParaRPr lang="en-US" altLang="zh-TW" i="0" baseline="-250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            (c)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i="1" baseline="40000" dirty="0" err="1">
                <a:sym typeface="Symbol" pitchFamily="18" charset="2"/>
              </a:rPr>
              <a:t>T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b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(e)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</a:t>
            </a:r>
            <a:r>
              <a:rPr lang="en-US" altLang="zh-TW" i="1" dirty="0"/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 = (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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(e)  </a:t>
            </a:r>
            <a:r>
              <a:rPr lang="en-US" altLang="zh-TW" dirty="0"/>
              <a:t>(a) The above necessary conditions.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col</a:t>
            </a:r>
            <a:r>
              <a:rPr lang="zh-CN" altLang="en-US" dirty="0"/>
              <a:t>（边）长度是</a:t>
            </a:r>
            <a:r>
              <a:rPr lang="en-US" altLang="zh-CN" dirty="0"/>
              <a:t>1</a:t>
            </a:r>
            <a:r>
              <a:rPr lang="zh-CN" altLang="en-US" dirty="0"/>
              <a:t>，又各自垂直，面积（体积）肯定是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，先通过</a:t>
            </a:r>
            <a:r>
              <a:rPr lang="en-US" altLang="zh-CN" dirty="0"/>
              <a:t>Q</a:t>
            </a:r>
            <a:r>
              <a:rPr lang="zh-CN" altLang="en-US" dirty="0"/>
              <a:t>，再通过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inverse</a:t>
            </a:r>
            <a:r>
              <a:rPr lang="zh-CN" altLang="en-US" dirty="0"/>
              <a:t>代表从输出到输入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col</a:t>
            </a:r>
            <a:r>
              <a:rPr lang="zh-CN" altLang="en-US" dirty="0"/>
              <a:t>的长度是</a:t>
            </a:r>
            <a:r>
              <a:rPr lang="en-US" altLang="zh-CN" dirty="0"/>
              <a:t>1</a:t>
            </a:r>
            <a:r>
              <a:rPr lang="zh-CN" altLang="en-US" dirty="0"/>
              <a:t>，彼此之间正交；但是考虑他们</a:t>
            </a:r>
            <a:r>
              <a:rPr lang="en-US" altLang="zh-CN" dirty="0"/>
              <a:t>row</a:t>
            </a:r>
            <a:r>
              <a:rPr lang="zh-CN" altLang="en-US" dirty="0"/>
              <a:t>，也有这样的性质。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6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对称有实根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20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是对称的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5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如果对称，那么他一定可以被对角化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32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对称矩阵可以拆分成</a:t>
            </a:r>
            <a:r>
              <a:rPr lang="en-US" altLang="zh-CN" dirty="0"/>
              <a:t>weighted sum of rank 1 symmetric matrix</a:t>
            </a:r>
            <a:r>
              <a:rPr lang="zh-CN" altLang="en-US" dirty="0"/>
              <a:t>，</a:t>
            </a:r>
            <a:r>
              <a:rPr lang="en-US" altLang="zh-CN" dirty="0"/>
              <a:t>where weights are eigenvalues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4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6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224D-F337-44A2-9DE9-98164B07D29E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0.wmf"/><Relationship Id="rId10" Type="http://schemas.openxmlformats.org/officeDocument/2006/relationships/image" Target="../media/image42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emf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1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400.png"/><Relationship Id="rId2" Type="http://schemas.openxmlformats.org/officeDocument/2006/relationships/image" Target="../media/image17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90.png"/><Relationship Id="rId5" Type="http://schemas.openxmlformats.org/officeDocument/2006/relationships/image" Target="../media/image20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6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Matrices &amp;</a:t>
            </a:r>
            <a:br>
              <a:rPr lang="en-US" altLang="zh-TW" dirty="0"/>
            </a:br>
            <a:r>
              <a:rPr lang="en-US" altLang="zh-TW" dirty="0"/>
              <a:t>Symmetric Matrices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49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1424" y="198332"/>
            <a:ext cx="7117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Find an orthogonal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such that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84005" y="1096080"/>
            <a:ext cx="257942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Norm-preserving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86" r="-21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553" r="-170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first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7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666103" y="3436778"/>
            <a:ext cx="226982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Also orthogonal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709530" y="4582458"/>
            <a:ext cx="177764" cy="43698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5" idx="0"/>
          </p:cNvCxnSpPr>
          <p:nvPr/>
        </p:nvCxnSpPr>
        <p:spPr>
          <a:xfrm flipH="1" flipV="1">
            <a:off x="3354089" y="4580103"/>
            <a:ext cx="103949" cy="6583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023608" y="5121353"/>
                <a:ext cx="12617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08" y="5121353"/>
                <a:ext cx="1261756" cy="117384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15824" y="5238417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4" y="5238417"/>
                <a:ext cx="484427" cy="9766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784005" y="5346802"/>
            <a:ext cx="3194895" cy="140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  <p:bldP spid="2" grpId="0"/>
      <p:bldP spid="15" grpId="0"/>
      <p:bldP spid="5" grpId="0"/>
      <p:bldP spid="16" grpId="0" animBg="1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Orthogonal Matrix (Operator)</a:t>
            </a:r>
          </a:p>
          <a:p>
            <a:pPr lvl="1"/>
            <a:r>
              <a:rPr lang="en-US" altLang="zh-TW" sz="2800" dirty="0"/>
              <a:t>Columns and rows are orthogonal unit vectors</a:t>
            </a:r>
          </a:p>
          <a:p>
            <a:pPr lvl="1"/>
            <a:r>
              <a:rPr lang="en-US" altLang="zh-TW" sz="2800" dirty="0"/>
              <a:t>Preserving norms, dot products</a:t>
            </a:r>
          </a:p>
          <a:p>
            <a:pPr lvl="1"/>
            <a:r>
              <a:rPr lang="en-US" altLang="zh-TW" sz="2800" dirty="0"/>
              <a:t>Its inverse is equal its transpose</a:t>
            </a:r>
          </a:p>
        </p:txBody>
      </p:sp>
    </p:spTree>
    <p:extLst>
      <p:ext uri="{BB962C8B-B14F-4D97-AF65-F5344CB8AC3E}">
        <p14:creationId xmlns:p14="http://schemas.microsoft.com/office/powerpoint/2010/main" val="42385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3917658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are real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eigenvalues for symmetric matrices are always </a:t>
            </a:r>
            <a:r>
              <a:rPr lang="en-US" altLang="zh-TW" dirty="0">
                <a:solidFill>
                  <a:srgbClr val="0070C0"/>
                </a:solidFill>
              </a:rPr>
              <a:t>real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8780" y="2852942"/>
            <a:ext cx="4456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Consider 2 x 2 symmetric matrices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47" y="3421009"/>
            <a:ext cx="3303159" cy="10204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47" y="5277393"/>
            <a:ext cx="6349848" cy="4545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227206" y="5834909"/>
            <a:ext cx="69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symmetric matrices always have real eigenvalues.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609445" y="3570941"/>
            <a:ext cx="32624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400" dirty="0"/>
              <a:t>實係數多項式虛根共軛</a:t>
            </a:r>
          </a:p>
        </p:txBody>
      </p:sp>
      <p:sp>
        <p:nvSpPr>
          <p:cNvPr id="14" name="矩形 13"/>
          <p:cNvSpPr/>
          <p:nvPr/>
        </p:nvSpPr>
        <p:spPr>
          <a:xfrm>
            <a:off x="5588225" y="2632623"/>
            <a:ext cx="235684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How about more general cases?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/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blipFill>
                <a:blip r:embed="rId5"/>
                <a:stretch>
                  <a:fillRect l="-9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  <p:bldP spid="1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768461" y="3961204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444117" y="3934860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29152" y="3954916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80753" y="2291540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53" y="2291540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975870" y="3503973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70" y="3503973"/>
                <a:ext cx="42659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579718" y="350397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718" y="3503973"/>
                <a:ext cx="43486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61499" y="4008980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499" y="4008980"/>
                <a:ext cx="471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01009" y="2906038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9" y="2906038"/>
                <a:ext cx="66302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039900" y="2276152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71350" y="348200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0456" y="401623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67010" y="446448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005420" y="4008981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20" y="4008981"/>
                <a:ext cx="44903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69369" y="4033595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69" y="4033595"/>
                <a:ext cx="4573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45874" y="3503973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74" y="3503973"/>
                <a:ext cx="44896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73950" y="4057408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0" y="4057408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375" r="-312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049961" y="4042696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61" y="4042696"/>
                <a:ext cx="7788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332910" y="4039757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10" y="4039757"/>
                <a:ext cx="79893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600829" y="3188156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229603" y="3188156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229853" y="315715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874471" y="3411640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94465" y="3945150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2744787" y="5435712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35" name="橢圓 34"/>
          <p:cNvSpPr/>
          <p:nvPr/>
        </p:nvSpPr>
        <p:spPr>
          <a:xfrm>
            <a:off x="3428217" y="4623118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405438" y="4581583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293334" y="4589440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537441" y="4780532"/>
            <a:ext cx="143233" cy="65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6" idx="3"/>
          </p:cNvCxnSpPr>
          <p:nvPr/>
        </p:nvCxnSpPr>
        <p:spPr>
          <a:xfrm flipH="1">
            <a:off x="3863351" y="4704829"/>
            <a:ext cx="1563233" cy="683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3"/>
          </p:cNvCxnSpPr>
          <p:nvPr/>
        </p:nvCxnSpPr>
        <p:spPr>
          <a:xfrm flipH="1">
            <a:off x="4152022" y="4712686"/>
            <a:ext cx="3162458" cy="659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989406" y="5418359"/>
            <a:ext cx="2215595" cy="668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orthogonal</a:t>
            </a:r>
            <a:endParaRPr lang="zh-TW" altLang="en-US" sz="2800" dirty="0"/>
          </a:p>
        </p:txBody>
      </p:sp>
      <p:sp>
        <p:nvSpPr>
          <p:cNvPr id="52" name="向右箭號 51"/>
          <p:cNvSpPr/>
          <p:nvPr/>
        </p:nvSpPr>
        <p:spPr>
          <a:xfrm>
            <a:off x="5124825" y="5435712"/>
            <a:ext cx="778803" cy="668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733251" y="1944584"/>
            <a:ext cx="2666853" cy="688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6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symmetric. </a:t>
                </a:r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are eigenvectors corresponding to eigenvalues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3604986" y="3162599"/>
            <a:ext cx="4543816" cy="523220"/>
            <a:chOff x="3604986" y="3162599"/>
            <a:chExt cx="454381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zh-TW" sz="2800" dirty="0"/>
                    <a:t> 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zh-TW" sz="2800" dirty="0"/>
                    <a:t> are orthogonal.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628" r="-2167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向右箭號 8"/>
            <p:cNvSpPr/>
            <p:nvPr/>
          </p:nvSpPr>
          <p:spPr>
            <a:xfrm>
              <a:off x="3604986" y="3270606"/>
              <a:ext cx="740228" cy="300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91" y="4766630"/>
            <a:ext cx="1191941" cy="45168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939" y="4252394"/>
            <a:ext cx="3550662" cy="533841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10" idx="3"/>
          </p:cNvCxnSpPr>
          <p:nvPr/>
        </p:nvCxnSpPr>
        <p:spPr>
          <a:xfrm flipV="1">
            <a:off x="2401332" y="4395649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2362307" y="5002888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939" y="5434353"/>
            <a:ext cx="3425177" cy="46988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082" y="5904233"/>
            <a:ext cx="3348068" cy="48876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671319" y="4117457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9962" y="5832310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890672" y="4610841"/>
            <a:ext cx="1749824" cy="11467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A1B16CE-0873-4CD0-A6D7-335C12679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0424" y="5516300"/>
            <a:ext cx="472336" cy="3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896" y="1970082"/>
            <a:ext cx="1870437" cy="874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489828" y="2005782"/>
            <a:ext cx="1945629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3489828" y="2499376"/>
            <a:ext cx="1887334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958712" y="3256706"/>
            <a:ext cx="915546" cy="523220"/>
            <a:chOff x="738840" y="3172840"/>
            <a:chExt cx="915546" cy="523220"/>
          </a:xfrm>
        </p:grpSpPr>
        <p:sp>
          <p:nvSpPr>
            <p:cNvPr id="10" name="向右箭號 9"/>
            <p:cNvSpPr/>
            <p:nvPr/>
          </p:nvSpPr>
          <p:spPr>
            <a:xfrm flipH="1">
              <a:off x="738840" y="3279494"/>
              <a:ext cx="49644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46622" y="3172840"/>
              <a:ext cx="30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757814" y="3287483"/>
            <a:ext cx="11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10637" y="2898567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17657" y="1947030"/>
                <a:ext cx="1999366" cy="8747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947030"/>
                <a:ext cx="1999366" cy="874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144899" y="1573575"/>
            <a:ext cx="129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86175" y="1555161"/>
            <a:ext cx="129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P560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47175" y="3363988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 is a diagonal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28753" y="4081015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3" y="4081015"/>
                <a:ext cx="1999366" cy="5954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4899" y="413894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138947"/>
                <a:ext cx="1999366" cy="595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3105524" y="4111793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44899" y="4879941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879941"/>
                <a:ext cx="1999366" cy="595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105524" y="4852787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71181" y="4942929"/>
            <a:ext cx="256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Diagonalization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108559" y="6124452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76733" y="6126747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44899" y="554053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5540539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617657" y="129383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293837"/>
                <a:ext cx="1999366" cy="595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5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5" grpId="0" animBg="1"/>
      <p:bldP spid="19" grpId="0"/>
      <p:bldP spid="3" grpId="0"/>
      <p:bldP spid="20" grpId="0"/>
      <p:bldP spid="21" grpId="0" animBg="1"/>
      <p:bldP spid="22" grpId="0" animBg="1"/>
      <p:bldP spid="4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2674" y="4775354"/>
            <a:ext cx="556915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 and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2  </a:t>
            </a:r>
            <a:r>
              <a:rPr lang="en-US" altLang="zh-TW" sz="2400" dirty="0"/>
              <a:t>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33195"/>
              </p:ext>
            </p:extLst>
          </p:nvPr>
        </p:nvGraphicFramePr>
        <p:xfrm>
          <a:off x="1473815" y="2310497"/>
          <a:ext cx="18240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4" imgW="901700" imgH="457200" progId="">
                  <p:embed/>
                </p:oleObj>
              </mc:Choice>
              <mc:Fallback>
                <p:oleObj name="Equation" r:id="rId4" imgW="901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815" y="2310497"/>
                        <a:ext cx="18240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6639"/>
              </p:ext>
            </p:extLst>
          </p:nvPr>
        </p:nvGraphicFramePr>
        <p:xfrm>
          <a:off x="4044187" y="5512139"/>
          <a:ext cx="4238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6" imgW="2082800" imgH="457200" progId="Equation.3">
                  <p:embed/>
                </p:oleObj>
              </mc:Choice>
              <mc:Fallback>
                <p:oleObj name="Equation" r:id="rId6" imgW="20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187" y="5512139"/>
                        <a:ext cx="4238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002674" y="3349396"/>
            <a:ext cx="4590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A has 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6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1</a:t>
            </a:r>
            <a:r>
              <a:rPr lang="en-US" altLang="zh-TW" sz="24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02674" y="3884789"/>
            <a:ext cx="7782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with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and</a:t>
            </a:r>
          </a:p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[ 2  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5832179" y="2408672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01078" y="4558681"/>
            <a:ext cx="1753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1"/>
          </p:cNvCxnSpPr>
          <p:nvPr/>
        </p:nvCxnSpPr>
        <p:spPr>
          <a:xfrm flipH="1" flipV="1">
            <a:off x="3450869" y="4487176"/>
            <a:ext cx="3450209" cy="302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1"/>
          </p:cNvCxnSpPr>
          <p:nvPr/>
        </p:nvCxnSpPr>
        <p:spPr>
          <a:xfrm flipH="1" flipV="1">
            <a:off x="6581328" y="4300287"/>
            <a:ext cx="319750" cy="4892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 animBg="1"/>
      <p:bldP spid="16" grpId="0" animBg="1"/>
      <p:bldP spid="1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blipFill rotWithShape="0">
                <a:blip r:embed="rId2"/>
                <a:stretch>
                  <a:fillRect r="-3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" y="909531"/>
            <a:ext cx="2311400" cy="1104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5036" y="2238441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2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35" y="357897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blipFill rotWithShape="0"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blipFill rotWithShape="0">
                <a:blip r:embed="rId5"/>
                <a:stretch>
                  <a:fillRect l="-2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025510" y="1533552"/>
            <a:ext cx="241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 is an orthogonal </a:t>
            </a:r>
          </a:p>
          <a:p>
            <a:pPr algn="ctr"/>
            <a:r>
              <a:rPr lang="en-US" altLang="zh-TW" sz="2400" dirty="0"/>
              <a:t>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5517162" y="961307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4075045" y="2881974"/>
            <a:ext cx="1091803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008517" y="2099682"/>
            <a:ext cx="126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Gram-</a:t>
            </a:r>
          </a:p>
          <a:p>
            <a:r>
              <a:rPr lang="en-US" altLang="zh-TW" sz="2400" dirty="0">
                <a:sym typeface="Symbol" pitchFamily="18" charset="2"/>
              </a:rPr>
              <a:t>Schmidt </a:t>
            </a:r>
            <a:endParaRPr lang="zh-TW" altLang="en-US" sz="2400" dirty="0"/>
          </a:p>
        </p:txBody>
      </p:sp>
      <p:sp>
        <p:nvSpPr>
          <p:cNvPr id="27" name="向右箭號 26"/>
          <p:cNvSpPr/>
          <p:nvPr/>
        </p:nvSpPr>
        <p:spPr>
          <a:xfrm>
            <a:off x="3230861" y="4329817"/>
            <a:ext cx="1935987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72578" y="3269408"/>
            <a:ext cx="1199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156982" y="4628227"/>
            <a:ext cx="2115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20965" y="73928"/>
            <a:ext cx="7121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/>
              <a:t>Example of Diagonalization of Symmetric Matrix</a:t>
            </a:r>
            <a:endParaRPr lang="zh-TW" altLang="en-US" sz="28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1572262" y="3486596"/>
            <a:ext cx="245343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orthogonal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81984" y="2116455"/>
            <a:ext cx="192440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</a:t>
            </a:r>
            <a:r>
              <a:rPr lang="en-US" altLang="zh-CN" sz="2400" dirty="0"/>
              <a:t>dep</a:t>
            </a:r>
            <a:r>
              <a:rPr lang="en-US" altLang="zh-TW" sz="2400" dirty="0"/>
              <a:t>endent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3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  <p:bldP spid="13" grpId="0"/>
      <p:bldP spid="14" grpId="0"/>
      <p:bldP spid="16" grpId="0"/>
      <p:bldP spid="19" grpId="0"/>
      <p:bldP spid="21" grpId="0" animBg="1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/>
      <p:bldP spid="31" grpId="0"/>
      <p:bldP spid="32" grpId="0"/>
      <p:bldP spid="36" grpId="0"/>
      <p:bldP spid="25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378896" y="1947030"/>
            <a:ext cx="6238127" cy="901444"/>
            <a:chOff x="1378896" y="1947030"/>
            <a:chExt cx="6238127" cy="901444"/>
          </a:xfrm>
        </p:grpSpPr>
        <p:sp>
          <p:nvSpPr>
            <p:cNvPr id="4" name="矩形 3"/>
            <p:cNvSpPr/>
            <p:nvPr/>
          </p:nvSpPr>
          <p:spPr>
            <a:xfrm>
              <a:off x="1378896" y="1970082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3489828" y="2005782"/>
              <a:ext cx="1945629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flipH="1">
              <a:off x="3489828" y="2499376"/>
              <a:ext cx="1887334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786961" y="4453362"/>
            <a:ext cx="78966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Finding an orthonormal basis consisting of eigenvectors of </a:t>
            </a:r>
            <a:r>
              <a:rPr lang="en-US" altLang="zh-TW" sz="2400" i="1" dirty="0"/>
              <a:t>A</a:t>
            </a:r>
            <a:br>
              <a:rPr lang="en-US" altLang="zh-TW" sz="2400" i="1" dirty="0"/>
            </a:br>
            <a:r>
              <a:rPr lang="en-US" altLang="zh-TW" sz="2400" dirty="0">
                <a:sym typeface="Symbol" pitchFamily="18" charset="2"/>
              </a:rPr>
              <a:t>  (1) Compute all distinct eigenvalues 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(2) Determine the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(3) Get an orthonormal basis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 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for each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(4)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Academy Engraved LET" pitchFamily="2" charset="0"/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is an orthonormal basis for </a:t>
            </a:r>
            <a:r>
              <a:rPr lang="en-US" altLang="zh-TW" sz="2400" i="1" dirty="0"/>
              <a:t>A</a:t>
            </a:r>
            <a:r>
              <a:rPr lang="en-US" altLang="zh-TW" sz="2400" dirty="0"/>
              <a:t>.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8896" y="3704412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7070" y="3706707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21004" y="1370866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914587" y="4919828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49872" y="5272015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14587" y="5656091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9872" y="5968067"/>
            <a:ext cx="7472856" cy="47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759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1825625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</a:t>
            </a:r>
            <a:br>
              <a:rPr lang="en-US" altLang="zh-TW" dirty="0"/>
            </a:br>
            <a:r>
              <a:rPr lang="en-US" altLang="zh-TW" dirty="0"/>
              <a:t>Symmetric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74077" y="55706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88371" y="41226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62035" y="41944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95592" y="26853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76093" y="42799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93172" y="42799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40274" y="29739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201686" y="35141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30184" y="38099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67780" y="37844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165986" y="5961824"/>
            <a:ext cx="281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A is symmetric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" y="1932620"/>
            <a:ext cx="216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Orthonormal  basis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696003" y="879238"/>
            <a:ext cx="4600575" cy="1108459"/>
            <a:chOff x="4696003" y="879238"/>
            <a:chExt cx="4600575" cy="11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88" r="-234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469" r="-312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580" r="-229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>
              <a:endCxn id="30" idx="0"/>
            </p:cNvCxnSpPr>
            <p:nvPr/>
          </p:nvCxnSpPr>
          <p:spPr>
            <a:xfrm flipH="1">
              <a:off x="5730793" y="1306147"/>
              <a:ext cx="95999" cy="2859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6715125" y="1289816"/>
              <a:ext cx="78047" cy="3285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8299571" y="1275742"/>
              <a:ext cx="66250" cy="360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手繪多邊形 37"/>
          <p:cNvSpPr/>
          <p:nvPr/>
        </p:nvSpPr>
        <p:spPr>
          <a:xfrm>
            <a:off x="2146300" y="2248576"/>
            <a:ext cx="948075" cy="507324"/>
          </a:xfrm>
          <a:custGeom>
            <a:avLst/>
            <a:gdLst>
              <a:gd name="connsiteX0" fmla="*/ 736600 w 948075"/>
              <a:gd name="connsiteY0" fmla="*/ 507324 h 507324"/>
              <a:gd name="connsiteX1" fmla="*/ 901700 w 948075"/>
              <a:gd name="connsiteY1" fmla="*/ 24724 h 507324"/>
              <a:gd name="connsiteX2" fmla="*/ 0 w 948075"/>
              <a:gd name="connsiteY2" fmla="*/ 113624 h 5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075" h="507324">
                <a:moveTo>
                  <a:pt x="736600" y="507324"/>
                </a:moveTo>
                <a:cubicBezTo>
                  <a:pt x="880533" y="298832"/>
                  <a:pt x="1024467" y="90341"/>
                  <a:pt x="901700" y="24724"/>
                </a:cubicBezTo>
                <a:cubicBezTo>
                  <a:pt x="778933" y="-40893"/>
                  <a:pt x="389466" y="36365"/>
                  <a:pt x="0" y="113624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  <p:bldP spid="27" grpId="0"/>
      <p:bldP spid="28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5081" y="3478163"/>
            <a:ext cx="701461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i="1" dirty="0" err="1"/>
              <a:t>P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= 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9463" y="2086665"/>
            <a:ext cx="716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1400" y="1625000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81" y="4102994"/>
            <a:ext cx="7890767" cy="196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symmetric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202" t="-25806" r="-7803" b="-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7774" y="2090530"/>
            <a:ext cx="137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 A</a:t>
            </a:r>
            <a:r>
              <a:rPr lang="en-US" altLang="zh-TW" sz="2400" dirty="0"/>
              <a:t> = </a:t>
            </a:r>
            <a:r>
              <a:rPr lang="en-US" altLang="zh-TW" sz="2400" i="1" dirty="0"/>
              <a:t>PDP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619" y="2761831"/>
            <a:ext cx="3471400" cy="502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i="1" dirty="0"/>
              <a:t>P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</a:p>
        </p:txBody>
      </p:sp>
      <p:sp>
        <p:nvSpPr>
          <p:cNvPr id="15" name="矩形 14"/>
          <p:cNvSpPr/>
          <p:nvPr/>
        </p:nvSpPr>
        <p:spPr>
          <a:xfrm>
            <a:off x="4516062" y="3478386"/>
            <a:ext cx="3303631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14" grpId="0" animBg="1"/>
      <p:bldP spid="3" grpId="0"/>
      <p:bldP spid="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0656" y="1775916"/>
            <a:ext cx="1826526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    A</a:t>
            </a:r>
            <a:r>
              <a:rPr lang="en-US" altLang="zh-TW" sz="2800" dirty="0"/>
              <a:t> = </a:t>
            </a:r>
            <a:r>
              <a:rPr lang="en-US" altLang="zh-TW" sz="2800" i="1" dirty="0"/>
              <a:t>PDP</a:t>
            </a:r>
            <a:r>
              <a:rPr lang="en-US" altLang="zh-TW" sz="2800" i="1" baseline="40000" dirty="0">
                <a:sym typeface="Symbol" pitchFamily="18" charset="2"/>
              </a:rPr>
              <a:t>T </a:t>
            </a:r>
          </a:p>
        </p:txBody>
      </p:sp>
      <p:sp>
        <p:nvSpPr>
          <p:cNvPr id="5" name="矩形 4"/>
          <p:cNvSpPr/>
          <p:nvPr/>
        </p:nvSpPr>
        <p:spPr>
          <a:xfrm>
            <a:off x="2217182" y="1832533"/>
            <a:ext cx="660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31" y="2915761"/>
            <a:ext cx="3686175" cy="552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1" y="3644059"/>
            <a:ext cx="2520505" cy="58844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2247673" y="4169957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26" y="3628718"/>
            <a:ext cx="1885950" cy="6191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21" y="4401431"/>
            <a:ext cx="2600325" cy="638175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2287583" y="5023369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175" y="4490336"/>
            <a:ext cx="638175" cy="504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03" y="5121308"/>
            <a:ext cx="4924425" cy="6953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403" y="5896835"/>
            <a:ext cx="5553075" cy="6096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633354" y="1396715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585129" y="3695991"/>
            <a:ext cx="808748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26028" y="5224637"/>
            <a:ext cx="135309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059892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704557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19269" y="5919961"/>
            <a:ext cx="1340624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110276" y="5894343"/>
            <a:ext cx="1728423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11439" y="5931712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85539" y="5987277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930650" y="2470775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spectrum decomposition.</a:t>
            </a:r>
            <a:endParaRPr lang="zh-TW" altLang="en-US" sz="2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2060" y="3475051"/>
            <a:ext cx="4010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5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</a:t>
            </a:r>
            <a:r>
              <a:rPr lang="en-US" altLang="zh-TW" sz="2400" dirty="0"/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 dirty="0">
                    <a:sym typeface="Symbol" pitchFamily="18" charset="2"/>
                  </a:rPr>
                  <a:t>An orthonormal basis consisting of eigenvectors of </a:t>
                </a:r>
                <a:r>
                  <a:rPr lang="en-US" altLang="zh-TW" sz="2400" i="1" dirty="0">
                    <a:sym typeface="Symbol" pitchFamily="18" charset="2"/>
                  </a:rPr>
                  <a:t>A</a:t>
                </a:r>
                <a:r>
                  <a:rPr lang="en-US" altLang="zh-TW" sz="2400" dirty="0">
                    <a:sym typeface="Symbol" pitchFamily="18" charset="2"/>
                  </a:rPr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888" r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40" r="-82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19900" y="2932440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76948" y="4431772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2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Any symmetric matrix </a:t>
            </a:r>
          </a:p>
          <a:p>
            <a:pPr lvl="1"/>
            <a:r>
              <a:rPr lang="en-US" altLang="zh-TW" sz="2800" dirty="0"/>
              <a:t>has only real eigenvalues </a:t>
            </a:r>
          </a:p>
          <a:p>
            <a:pPr lvl="1"/>
            <a:r>
              <a:rPr lang="en-US" altLang="zh-TW" sz="2800" dirty="0"/>
              <a:t>has orthogonal eigenvectors.</a:t>
            </a:r>
          </a:p>
          <a:p>
            <a:pPr lvl="1"/>
            <a:r>
              <a:rPr lang="en-US" altLang="zh-TW" sz="2800" dirty="0"/>
              <a:t>is always diagonalizable </a:t>
            </a:r>
          </a:p>
          <a:p>
            <a:pPr lvl="1"/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05691" y="4310033"/>
            <a:ext cx="7532618" cy="1217364"/>
            <a:chOff x="606829" y="4232760"/>
            <a:chExt cx="7532618" cy="1217364"/>
          </a:xfrm>
        </p:grpSpPr>
        <p:sp>
          <p:nvSpPr>
            <p:cNvPr id="14" name="矩形 13"/>
            <p:cNvSpPr/>
            <p:nvPr/>
          </p:nvSpPr>
          <p:spPr>
            <a:xfrm>
              <a:off x="606829" y="4232760"/>
              <a:ext cx="2372859" cy="6415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17" name="左-右雙向箭號 16"/>
            <p:cNvSpPr/>
            <p:nvPr/>
          </p:nvSpPr>
          <p:spPr>
            <a:xfrm>
              <a:off x="3018725" y="4282929"/>
              <a:ext cx="771087" cy="568324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828848" y="4255774"/>
              <a:ext cx="4310599" cy="1194350"/>
              <a:chOff x="3828848" y="4255774"/>
              <a:chExt cx="4310599" cy="1194350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3828848" y="4926904"/>
                <a:ext cx="4310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P is an orthogonal matrix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5316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5636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By induction on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i="1" dirty="0"/>
              <a:t>n</a:t>
            </a:r>
            <a:r>
              <a:rPr lang="en-US" altLang="zh-TW" dirty="0"/>
              <a:t> = 1 is obvious.</a:t>
            </a:r>
          </a:p>
          <a:p>
            <a:r>
              <a:rPr lang="en-US" altLang="zh-TW" dirty="0"/>
              <a:t>Assume it holds for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dirty="0"/>
              <a:t> 1, and consider 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(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+1)(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+1)</a:t>
            </a:r>
            <a:r>
              <a:rPr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i="1" dirty="0"/>
              <a:t>A</a:t>
            </a:r>
            <a:r>
              <a:rPr lang="en-US" altLang="zh-TW" dirty="0"/>
              <a:t> has an eigenvector </a:t>
            </a:r>
            <a:r>
              <a:rPr lang="en-US" altLang="zh-TW" b="1" dirty="0"/>
              <a:t>b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</a:t>
            </a:r>
            <a:r>
              <a:rPr lang="en-US" altLang="zh-TW" dirty="0"/>
              <a:t> corresponding to a real eigenvalue </a:t>
            </a:r>
            <a:r>
              <a:rPr lang="en-US" altLang="zh-TW" dirty="0">
                <a:sym typeface="Symbol" pitchFamily="18" charset="2"/>
              </a:rPr>
              <a:t>, so  an orthonormal basis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 = {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>
                <a:sym typeface="MT Extra" pitchFamily="18" charset="2"/>
              </a:rPr>
              <a:t>, </a:t>
            </a:r>
            <a:r>
              <a:rPr lang="en-US" altLang="zh-TW" b="1" dirty="0"/>
              <a:t>b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  <a:r>
              <a:rPr lang="en-US" altLang="zh-TW" baseline="-25000" dirty="0">
                <a:sym typeface="Symbol" pitchFamily="18" charset="2"/>
              </a:rPr>
              <a:t>+1</a:t>
            </a:r>
            <a:r>
              <a:rPr lang="en-US" altLang="zh-TW" dirty="0">
                <a:sym typeface="Symbol" pitchFamily="18" charset="2"/>
              </a:rPr>
              <a:t>} 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/>
              <a:t>by the </a:t>
            </a:r>
            <a:r>
              <a:rPr lang="en-US" altLang="zh-TW" sz="2800" b="1" dirty="0">
                <a:latin typeface="Arial Rounded MT Bold" pitchFamily="34" charset="0"/>
              </a:rPr>
              <a:t>Extension Theorem</a:t>
            </a:r>
            <a:r>
              <a:rPr lang="en-US" altLang="zh-TW" sz="2800" dirty="0"/>
              <a:t> and Gram-Schmidt Process.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79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7120" y="824139"/>
          <a:ext cx="873442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方程式" r:id="rId4" imgW="4507512" imgH="1447387" progId="Equation.3">
                  <p:embed/>
                </p:oleObj>
              </mc:Choice>
              <mc:Fallback>
                <p:oleObj name="方程式" r:id="rId4" imgW="4507512" imgH="14473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20" y="824139"/>
                        <a:ext cx="8734425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4204" y="3979414"/>
            <a:ext cx="861485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/>
              <a:t>S</a:t>
            </a:r>
            <a:r>
              <a:rPr lang="en-US" altLang="zh-TW" sz="2400" dirty="0"/>
              <a:t> = </a:t>
            </a:r>
            <a:r>
              <a:rPr lang="en-US" altLang="zh-TW" sz="2400" i="1" dirty="0"/>
              <a:t>S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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 an orthogonal </a:t>
            </a:r>
            <a:r>
              <a:rPr lang="en-US" altLang="zh-TW" sz="2400" i="1" dirty="0"/>
              <a:t>C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/>
              <a:t> and a diagonal </a:t>
            </a:r>
            <a:r>
              <a:rPr lang="en-US" altLang="zh-TW" sz="2400" i="1" dirty="0"/>
              <a:t>L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2400" dirty="0"/>
              <a:t>such that </a:t>
            </a:r>
            <a:r>
              <a:rPr lang="en-US" altLang="zh-TW" sz="2400" i="1" dirty="0"/>
              <a:t>C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/>
              <a:t>SC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L</a:t>
            </a:r>
            <a:r>
              <a:rPr lang="en-US" altLang="zh-TW" sz="2400" dirty="0"/>
              <a:t> by the induction hypothesis.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4204" y="5216751"/>
          <a:ext cx="8482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方程式" r:id="rId6" imgW="4494835" imgH="685662" progId="Equation.3">
                  <p:embed/>
                </p:oleObj>
              </mc:Choice>
              <mc:Fallback>
                <p:oleObj name="方程式" r:id="rId6" imgW="4494835" imgH="685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04" y="5216751"/>
                        <a:ext cx="84820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9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9288" y="1182015"/>
            <a:ext cx="8548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a line </a:t>
            </a:r>
            <a:r>
              <a:rPr lang="en-US" altLang="zh-TW" dirty="0">
                <a:latin typeface="Script MT Bold" pitchFamily="66" charset="0"/>
              </a:rPr>
              <a:t>L </a:t>
            </a:r>
            <a:r>
              <a:rPr lang="en-US" altLang="zh-TW" dirty="0">
                <a:latin typeface="Times New Roman"/>
                <a:cs typeface="Times New Roman"/>
              </a:rPr>
              <a:t>passing the origin.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319189" y="2840244"/>
            <a:ext cx="55130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unit</a:t>
            </a:r>
            <a:r>
              <a:rPr lang="en-US" altLang="zh-TW" dirty="0"/>
              <a:t> vector </a:t>
            </a:r>
            <a:r>
              <a:rPr lang="en-US" altLang="zh-TW" dirty="0">
                <a:solidFill>
                  <a:srgbClr val="FF0000"/>
                </a:solidFill>
              </a:rPr>
              <a:t>along </a:t>
            </a:r>
            <a:r>
              <a:rPr lang="en-US" altLang="zh-TW" dirty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altLang="zh-TW" i="1" baseline="-25000" dirty="0"/>
              <a:t> 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unit</a:t>
            </a:r>
            <a:r>
              <a:rPr lang="en-US" altLang="zh-TW" dirty="0"/>
              <a:t> vector </a:t>
            </a:r>
            <a:r>
              <a:rPr lang="en-US" altLang="zh-TW" dirty="0">
                <a:solidFill>
                  <a:srgbClr val="FF0000"/>
                </a:solidFill>
              </a:rPr>
              <a:t>perpendicular to </a:t>
            </a:r>
            <a:r>
              <a:rPr lang="en-US" altLang="zh-TW" dirty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altLang="zh-TW" baseline="-25000" dirty="0"/>
              <a:t> </a:t>
            </a:r>
            <a:r>
              <a:rPr lang="en-US" altLang="zh-TW" dirty="0"/>
              <a:t>.</a:t>
            </a:r>
          </a:p>
          <a:p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 = [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]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an orthogonal matrix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latin typeface="Script MT Bold" pitchFamily="66" charset="0"/>
              </a:rPr>
              <a:t>B</a:t>
            </a:r>
            <a:r>
              <a:rPr lang="en-US" altLang="zh-TW" dirty="0">
                <a:sym typeface="Symbol" pitchFamily="18" charset="2"/>
              </a:rPr>
              <a:t> = {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} is an orthonormal basis of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dirty="0"/>
              <a:t> = </a:t>
            </a:r>
            <a:r>
              <a:rPr lang="en-US" altLang="zh-TW" dirty="0" err="1"/>
              <a:t>diag</a:t>
            </a:r>
            <a:r>
              <a:rPr lang="en-US" altLang="zh-TW" dirty="0"/>
              <a:t>[1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1]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an orthogonal matrix</a:t>
            </a:r>
            <a:r>
              <a:rPr lang="en-US" altLang="zh-TW" dirty="0">
                <a:sym typeface="Symbol" pitchFamily="18" charset="2"/>
              </a:rPr>
              <a:t>.</a:t>
            </a:r>
            <a:endParaRPr lang="en-US" altLang="zh-TW" i="1" dirty="0">
              <a:latin typeface="Academy Engraved LET" pitchFamily="2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3473" y="4868377"/>
            <a:ext cx="895052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Let the standard matrix of </a:t>
            </a:r>
            <a:r>
              <a:rPr lang="en-US" altLang="zh-TW" i="1" dirty="0"/>
              <a:t>T</a:t>
            </a:r>
            <a:r>
              <a:rPr lang="en-US" altLang="zh-TW" dirty="0"/>
              <a:t> be </a:t>
            </a:r>
            <a:r>
              <a:rPr lang="en-US" altLang="zh-TW" i="1" dirty="0"/>
              <a:t>Q</a:t>
            </a:r>
            <a:r>
              <a:rPr lang="en-US" altLang="zh-TW" dirty="0"/>
              <a:t>.  Then 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/>
              <a:t>QP</a:t>
            </a:r>
            <a:r>
              <a:rPr lang="en-US" altLang="zh-TW" dirty="0">
                <a:sym typeface="Symbol" pitchFamily="18" charset="2"/>
              </a:rPr>
              <a:t>, or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en-US" altLang="zh-TW" i="1" dirty="0"/>
              <a:t>P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baseline="30000" dirty="0"/>
              <a:t> </a:t>
            </a:r>
            <a:r>
              <a:rPr lang="en-US" altLang="zh-TW" i="1" dirty="0"/>
              <a:t>P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/>
              <a:t>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is an orthogonal matrix. 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is an orthogonal operator.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01986" y="1680787"/>
            <a:ext cx="4942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Question: Is </a:t>
            </a:r>
            <a:r>
              <a:rPr lang="en-US" altLang="zh-TW" i="1" dirty="0"/>
              <a:t>T</a:t>
            </a:r>
            <a:r>
              <a:rPr lang="en-US" altLang="zh-TW" dirty="0"/>
              <a:t> an orthogonal operator?</a:t>
            </a:r>
            <a:endParaRPr lang="en-US" altLang="zh-TW" dirty="0">
              <a:latin typeface="Script MT Bold" pitchFamily="66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07456" y="2074595"/>
            <a:ext cx="42847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(An easier) Question: </a:t>
            </a:r>
          </a:p>
          <a:p>
            <a:r>
              <a:rPr lang="en-US" altLang="zh-TW" dirty="0"/>
              <a:t>Is </a:t>
            </a:r>
            <a:r>
              <a:rPr lang="en-US" altLang="zh-TW" i="1" dirty="0"/>
              <a:t>T</a:t>
            </a:r>
            <a:r>
              <a:rPr lang="en-US" altLang="zh-TW" dirty="0"/>
              <a:t> orthogonal if </a:t>
            </a:r>
            <a:r>
              <a:rPr lang="en-US" altLang="zh-TW" dirty="0">
                <a:latin typeface="Script MT Bold"/>
                <a:cs typeface="Script MT Bold"/>
              </a:rPr>
              <a:t>L</a:t>
            </a:r>
            <a:r>
              <a:rPr lang="en-US" altLang="zh-TW" dirty="0"/>
              <a:t> is the </a:t>
            </a:r>
            <a:r>
              <a:rPr lang="en-US" altLang="zh-TW" i="1" dirty="0"/>
              <a:t>x</a:t>
            </a:r>
            <a:r>
              <a:rPr lang="en-US" altLang="zh-TW" dirty="0"/>
              <a:t>-axis?</a:t>
            </a:r>
            <a:endParaRPr lang="en-US" altLang="zh-TW" dirty="0">
              <a:latin typeface="Script MT Bold" pitchFamily="66" charset="0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22979" y="1565888"/>
            <a:ext cx="3286963" cy="2257771"/>
            <a:chOff x="486348" y="4505325"/>
            <a:chExt cx="3286963" cy="2257771"/>
          </a:xfrm>
        </p:grpSpPr>
        <p:cxnSp>
          <p:nvCxnSpPr>
            <p:cNvPr id="10" name="Straight Connector 21"/>
            <p:cNvCxnSpPr/>
            <p:nvPr/>
          </p:nvCxnSpPr>
          <p:spPr>
            <a:xfrm>
              <a:off x="1662237" y="4529028"/>
              <a:ext cx="0" cy="2234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2"/>
            <p:cNvCxnSpPr/>
            <p:nvPr/>
          </p:nvCxnSpPr>
          <p:spPr>
            <a:xfrm flipH="1" flipV="1">
              <a:off x="486348" y="5987051"/>
              <a:ext cx="3245453" cy="11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3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311" y="5826125"/>
              <a:ext cx="127000" cy="114300"/>
            </a:xfrm>
            <a:prstGeom prst="rect">
              <a:avLst/>
            </a:prstGeom>
          </p:spPr>
        </p:pic>
        <p:pic>
          <p:nvPicPr>
            <p:cNvPr id="13" name="Picture 24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136" y="4505325"/>
              <a:ext cx="127000" cy="165100"/>
            </a:xfrm>
            <a:prstGeom prst="rect">
              <a:avLst/>
            </a:prstGeom>
          </p:spPr>
        </p:pic>
        <p:cxnSp>
          <p:nvCxnSpPr>
            <p:cNvPr id="14" name="Straight Connector 25"/>
            <p:cNvCxnSpPr/>
            <p:nvPr/>
          </p:nvCxnSpPr>
          <p:spPr>
            <a:xfrm flipH="1">
              <a:off x="618048" y="5265091"/>
              <a:ext cx="2539920" cy="1211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6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572" y="5112102"/>
              <a:ext cx="152400" cy="177800"/>
            </a:xfrm>
            <a:prstGeom prst="rect">
              <a:avLst/>
            </a:prstGeom>
          </p:spPr>
        </p:pic>
        <p:sp>
          <p:nvSpPr>
            <p:cNvPr id="16" name="Line 10"/>
            <p:cNvSpPr>
              <a:spLocks noChangeShapeType="1"/>
            </p:cNvSpPr>
            <p:nvPr/>
          </p:nvSpPr>
          <p:spPr bwMode="auto">
            <a:xfrm rot="18886727">
              <a:off x="1644330" y="5690951"/>
              <a:ext cx="717483" cy="244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13486727">
              <a:off x="1111205" y="5503835"/>
              <a:ext cx="751345" cy="2510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8" name="Picture 29" descr="latex-image-1.pd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11" y="5262033"/>
              <a:ext cx="254000" cy="228600"/>
            </a:xfrm>
            <a:prstGeom prst="rect">
              <a:avLst/>
            </a:prstGeom>
          </p:spPr>
        </p:pic>
        <p:pic>
          <p:nvPicPr>
            <p:cNvPr id="19" name="Picture 30" descr="latex-image-1.pd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922" y="5691717"/>
              <a:ext cx="990600" cy="215900"/>
            </a:xfrm>
            <a:prstGeom prst="rect">
              <a:avLst/>
            </a:prstGeom>
          </p:spPr>
        </p:pic>
        <p:pic>
          <p:nvPicPr>
            <p:cNvPr id="20" name="Picture 31" descr="latex-image-1.pd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151" y="6510161"/>
              <a:ext cx="1155700" cy="215900"/>
            </a:xfrm>
            <a:prstGeom prst="rect">
              <a:avLst/>
            </a:prstGeom>
          </p:spPr>
        </p:pic>
        <p:sp>
          <p:nvSpPr>
            <p:cNvPr id="21" name="Line 11"/>
            <p:cNvSpPr>
              <a:spLocks noChangeShapeType="1"/>
            </p:cNvSpPr>
            <p:nvPr/>
          </p:nvSpPr>
          <p:spPr bwMode="auto">
            <a:xfrm rot="13486727" flipH="1" flipV="1">
              <a:off x="1472214" y="6212408"/>
              <a:ext cx="755860" cy="2543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88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8650" y="3609790"/>
            <a:ext cx="77285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/>
              <a:t> that rotates a vector by </a:t>
            </a:r>
            <a:r>
              <a:rPr lang="en-US" altLang="zh-TW" sz="2400" dirty="0">
                <a:sym typeface="Symbol" pitchFamily="18" charset="2"/>
              </a:rPr>
              <a:t>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p:pic>
        <p:nvPicPr>
          <p:cNvPr id="8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05" y="4448353"/>
            <a:ext cx="3429793" cy="827881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8650" y="5515987"/>
            <a:ext cx="4935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refection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1839" y="5053846"/>
            <a:ext cx="84850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U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n</a:t>
            </a:r>
            <a:r>
              <a:rPr lang="en-US" altLang="zh-TW" sz="2400" dirty="0"/>
              <a:t> that has an eigenvalue </a:t>
            </a:r>
            <a:r>
              <a:rPr lang="en-US" altLang="zh-TW" sz="2400" dirty="0">
                <a:sym typeface="Symbol" pitchFamily="18" charset="2"/>
              </a:rPr>
              <a:t>  ±1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dirty="0">
                <a:sym typeface="Symbol" pitchFamily="18" charset="2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TW" sz="2400" dirty="0">
                <a:sym typeface="Symbol" pitchFamily="18" charset="2"/>
              </a:rPr>
              <a:t> norm-preserving, since for the corresponding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eigenvector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, </a:t>
            </a:r>
            <a:r>
              <a:rPr lang="en-US" altLang="zh-TW" sz="2400" i="1" dirty="0"/>
              <a:t>U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) = 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= ·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 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1839" y="3802497"/>
            <a:ext cx="5094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projection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487837" y="5517397"/>
            <a:ext cx="7237709" cy="9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nxn</a:t>
            </a:r>
            <a:r>
              <a:rPr lang="en-US" altLang="zh-TW" dirty="0"/>
              <a:t> matrix Q is called an orthogonal matrix (or simply orthogonal) if the columns of Q form an </a:t>
            </a:r>
            <a:r>
              <a:rPr lang="en-US" altLang="zh-TW" dirty="0">
                <a:solidFill>
                  <a:srgbClr val="FF0000"/>
                </a:solidFill>
              </a:rPr>
              <a:t>orthonormal basis </a:t>
            </a:r>
            <a:r>
              <a:rPr lang="en-US" altLang="zh-TW" dirty="0"/>
              <a:t>for R</a:t>
            </a:r>
            <a:r>
              <a:rPr lang="en-US" altLang="zh-TW" baseline="30000" dirty="0"/>
              <a:t>n</a:t>
            </a:r>
          </a:p>
          <a:p>
            <a:r>
              <a:rPr lang="en-US" altLang="zh-TW" dirty="0"/>
              <a:t>Orthogonal operator: standard matrix is an orthogonal matrix.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09721" y="5063498"/>
            <a:ext cx="6397239" cy="747528"/>
            <a:chOff x="1054930" y="2826658"/>
            <a:chExt cx="6397239" cy="74752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300537" y="2969589"/>
              <a:ext cx="31516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is an orthogonal matrix.</a:t>
              </a:r>
            </a:p>
          </p:txBody>
        </p:sp>
        <p:pic>
          <p:nvPicPr>
            <p:cNvPr id="5" name="Picture 18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930" y="2826658"/>
              <a:ext cx="3096902" cy="74752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2603715" y="5905743"/>
            <a:ext cx="1968285" cy="542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89397" y="438612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22480" y="438612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13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Necessary conditions: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788" y="2463118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926563" y="2483917"/>
            <a:ext cx="942975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722717" y="2603948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15573" y="3024634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39319" y="3238148"/>
            <a:ext cx="78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73187" y="4472361"/>
            <a:ext cx="239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43782" y="3799084"/>
            <a:ext cx="4880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Linear operator Q is norm-preserving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468383" y="4449882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1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62766" y="5123662"/>
            <a:ext cx="3142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and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are orthogonal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34416" y="5928362"/>
            <a:ext cx="88775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)</a:t>
            </a:r>
            <a:r>
              <a:rPr lang="en-US" altLang="zh-TW" sz="2400" baseline="40000" dirty="0">
                <a:sym typeface="Symbol" pitchFamily="18" charset="2"/>
              </a:rPr>
              <a:t>2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2 = 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7405" y="2481413"/>
            <a:ext cx="211331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765246" y="4472242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65246" y="5177624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772847" y="5118212"/>
            <a:ext cx="184492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畢式定理</a:t>
            </a:r>
          </a:p>
        </p:txBody>
      </p:sp>
    </p:spTree>
    <p:extLst>
      <p:ext uri="{BB962C8B-B14F-4D97-AF65-F5344CB8AC3E}">
        <p14:creationId xmlns:p14="http://schemas.microsoft.com/office/powerpoint/2010/main" val="10092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 is an orthogonal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/>
                  <a:t> is invertible,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for any u and v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𝑄𝑢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any u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285326" y="5192146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676255" y="5332976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669111" y="5753662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5163" y="5192146"/>
            <a:ext cx="19767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78630" y="3385068"/>
            <a:ext cx="323899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dot projects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77919" y="3914206"/>
            <a:ext cx="253560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norms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2445" y="325724"/>
            <a:ext cx="33982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Those properties are used to check orthogonal matrix.</a:t>
            </a:r>
            <a:endParaRPr lang="zh-TW" altLang="en-US" sz="2400" dirty="0"/>
          </a:p>
        </p:txBody>
      </p:sp>
      <p:sp>
        <p:nvSpPr>
          <p:cNvPr id="4" name="弧形向右箭號 3"/>
          <p:cNvSpPr/>
          <p:nvPr/>
        </p:nvSpPr>
        <p:spPr>
          <a:xfrm>
            <a:off x="193222" y="2032000"/>
            <a:ext cx="435428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>
            <a:off x="193222" y="2555174"/>
            <a:ext cx="435428" cy="11003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向右箭號 17"/>
          <p:cNvSpPr/>
          <p:nvPr/>
        </p:nvSpPr>
        <p:spPr>
          <a:xfrm>
            <a:off x="193222" y="3542380"/>
            <a:ext cx="435428" cy="6087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 flipH="1" flipV="1">
            <a:off x="4236371" y="2258399"/>
            <a:ext cx="435428" cy="1861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1326156">
            <a:off x="2336800" y="2478314"/>
            <a:ext cx="812800" cy="29754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450958" y="2825802"/>
            <a:ext cx="20967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Simple inverse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5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P and Q be n x n orthogonal matrices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𝑑𝑒𝑡𝑄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8650" y="3916998"/>
            <a:ext cx="7175169" cy="12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b="1" i="1" dirty="0">
                <a:sym typeface="Symbol" pitchFamily="18" charset="2"/>
              </a:rPr>
              <a:t>Proof</a:t>
            </a:r>
            <a:r>
              <a:rPr lang="en-US" altLang="zh-TW" sz="2400" dirty="0">
                <a:sym typeface="Symbol" pitchFamily="18" charset="2"/>
              </a:rPr>
              <a:t>  (a) 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 det(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    =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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 = ±1.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(b)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 </a:t>
            </a:r>
            <a:r>
              <a:rPr lang="en-US" altLang="zh-TW" sz="2400" dirty="0">
                <a:sym typeface="Symbol" pitchFamily="18" charset="2"/>
              </a:rPr>
              <a:t>=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09098" y="6204121"/>
            <a:ext cx="26996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Rows and columns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98" y="5086268"/>
            <a:ext cx="247650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  <a:blipFill>
                <a:blip r:embed="rId5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  <a:blipFill>
                <a:blip r:embed="rId6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Applying the properties of orthogonal matrices on orthogonal operators</a:t>
                </a:r>
              </a:p>
              <a:p>
                <a:r>
                  <a:rPr lang="en-US" altLang="zh-TW" dirty="0"/>
                  <a:t>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an orthogonal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T and U are orthogonal operators,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orthogonal operators.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069640" y="3570695"/>
            <a:ext cx="29437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dot product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95296" y="4157176"/>
            <a:ext cx="276273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norms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1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</TotalTime>
  <Words>1817</Words>
  <Application>Microsoft Office PowerPoint</Application>
  <PresentationFormat>全屏显示(4:3)</PresentationFormat>
  <Paragraphs>303</Paragraphs>
  <Slides>28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Academy Engraved LET</vt:lpstr>
      <vt:lpstr>Arial</vt:lpstr>
      <vt:lpstr>Arial Rounded MT Bold</vt:lpstr>
      <vt:lpstr>Calibri</vt:lpstr>
      <vt:lpstr>Calibri Light</vt:lpstr>
      <vt:lpstr>Cambria Math</vt:lpstr>
      <vt:lpstr>Script MT Bold</vt:lpstr>
      <vt:lpstr>Times New Roman</vt:lpstr>
      <vt:lpstr>Office 佈景主題</vt:lpstr>
      <vt:lpstr>Equation</vt:lpstr>
      <vt:lpstr>方程式</vt:lpstr>
      <vt:lpstr>Orthogonal Matrices &amp; Symmetric Matrices</vt:lpstr>
      <vt:lpstr>Outline</vt:lpstr>
      <vt:lpstr>Norm-preserving</vt:lpstr>
      <vt:lpstr>Norm-preserving</vt:lpstr>
      <vt:lpstr>Orthogonal Matrix</vt:lpstr>
      <vt:lpstr>Norm-preserving</vt:lpstr>
      <vt:lpstr>Orthogonal Matrix</vt:lpstr>
      <vt:lpstr>Orthogonal Matrix</vt:lpstr>
      <vt:lpstr>Orthogonal Operator</vt:lpstr>
      <vt:lpstr>PowerPoint 演示文稿</vt:lpstr>
      <vt:lpstr>Conclusion</vt:lpstr>
      <vt:lpstr>Outline</vt:lpstr>
      <vt:lpstr>Eigenvalues are real</vt:lpstr>
      <vt:lpstr>Orthogonal Eigenvectors</vt:lpstr>
      <vt:lpstr>Orthogonal Eigenvectors</vt:lpstr>
      <vt:lpstr>Diagonalization</vt:lpstr>
      <vt:lpstr>Diagonalization</vt:lpstr>
      <vt:lpstr>PowerPoint 演示文稿</vt:lpstr>
      <vt:lpstr>Diagonalization</vt:lpstr>
      <vt:lpstr>Diagonalization of  Symmetric Matrix</vt:lpstr>
      <vt:lpstr>Spectral Decomposition</vt:lpstr>
      <vt:lpstr>Spectral Decomposition</vt:lpstr>
      <vt:lpstr>Spectral Decomposition</vt:lpstr>
      <vt:lpstr>Conclusion</vt:lpstr>
      <vt:lpstr>Appendix</vt:lpstr>
      <vt:lpstr>Diagonalization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Matrices</dc:title>
  <dc:creator>Lee Hung-yi</dc:creator>
  <cp:lastModifiedBy>marQuis Saki</cp:lastModifiedBy>
  <cp:revision>93</cp:revision>
  <dcterms:created xsi:type="dcterms:W3CDTF">2016-05-16T01:35:30Z</dcterms:created>
  <dcterms:modified xsi:type="dcterms:W3CDTF">2020-02-01T04:46:31Z</dcterms:modified>
</cp:coreProperties>
</file>