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306" r:id="rId3"/>
    <p:sldId id="307" r:id="rId4"/>
    <p:sldId id="314" r:id="rId5"/>
    <p:sldId id="339" r:id="rId6"/>
    <p:sldId id="344" r:id="rId7"/>
    <p:sldId id="350" r:id="rId8"/>
    <p:sldId id="347" r:id="rId9"/>
    <p:sldId id="345" r:id="rId10"/>
    <p:sldId id="370" r:id="rId11"/>
    <p:sldId id="371" r:id="rId12"/>
    <p:sldId id="372" r:id="rId13"/>
    <p:sldId id="373" r:id="rId14"/>
    <p:sldId id="351" r:id="rId15"/>
    <p:sldId id="346" r:id="rId16"/>
    <p:sldId id="352" r:id="rId17"/>
    <p:sldId id="353" r:id="rId18"/>
    <p:sldId id="354" r:id="rId19"/>
    <p:sldId id="367" r:id="rId20"/>
    <p:sldId id="369" r:id="rId21"/>
    <p:sldId id="368" r:id="rId22"/>
    <p:sldId id="357" r:id="rId23"/>
    <p:sldId id="376" r:id="rId24"/>
    <p:sldId id="377" r:id="rId25"/>
    <p:sldId id="378" r:id="rId26"/>
    <p:sldId id="379" r:id="rId27"/>
    <p:sldId id="380" r:id="rId28"/>
    <p:sldId id="398" r:id="rId29"/>
    <p:sldId id="399" r:id="rId30"/>
    <p:sldId id="381" r:id="rId31"/>
    <p:sldId id="383" r:id="rId32"/>
    <p:sldId id="400" r:id="rId33"/>
    <p:sldId id="401" r:id="rId34"/>
    <p:sldId id="386" r:id="rId35"/>
    <p:sldId id="387" r:id="rId36"/>
    <p:sldId id="388" r:id="rId37"/>
    <p:sldId id="402" r:id="rId38"/>
    <p:sldId id="403" r:id="rId39"/>
    <p:sldId id="390" r:id="rId40"/>
    <p:sldId id="409" r:id="rId41"/>
    <p:sldId id="392" r:id="rId42"/>
    <p:sldId id="393" r:id="rId43"/>
    <p:sldId id="404" r:id="rId44"/>
    <p:sldId id="405" r:id="rId45"/>
    <p:sldId id="408" r:id="rId46"/>
    <p:sldId id="407" r:id="rId4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37" autoAdjust="0"/>
    <p:restoredTop sz="74755" autoAdjust="0"/>
  </p:normalViewPr>
  <p:slideViewPr>
    <p:cSldViewPr snapToGrid="0">
      <p:cViewPr varScale="1">
        <p:scale>
          <a:sx n="66" d="100"/>
          <a:sy n="66" d="100"/>
        </p:scale>
        <p:origin x="1534" y="63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D156A-AD44-4602-879F-83A5847AFECA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BD3B3-830A-4B08-9D53-832E7BF58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844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rriam-webster.com/dictionary/singular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Textbook: Chapter 2.3, 2.4</a:t>
            </a:r>
          </a:p>
          <a:p>
            <a:endParaRPr lang="en-US" altLang="zh-TW" dirty="0"/>
          </a:p>
          <a:p>
            <a:r>
              <a:rPr lang="en-US" altLang="zh-TW" dirty="0"/>
              <a:t>Outline:</a:t>
            </a:r>
          </a:p>
          <a:p>
            <a:r>
              <a:rPr lang="en-US" altLang="zh-TW" dirty="0"/>
              <a:t>	Inverse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Invertibility</a:t>
            </a:r>
            <a:endParaRPr lang="en-US" altLang="zh-TW" dirty="0"/>
          </a:p>
          <a:p>
            <a:r>
              <a:rPr lang="en-US" altLang="zh-TW" dirty="0"/>
              <a:t>	elementary row operation</a:t>
            </a:r>
          </a:p>
          <a:p>
            <a:r>
              <a:rPr lang="en-US" altLang="zh-TW" dirty="0"/>
              <a:t>	in </a:t>
            </a:r>
            <a:r>
              <a:rPr lang="en-US" altLang="zh-TW" dirty="0" err="1"/>
              <a:t>generatl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670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When A is square, one side is sufficient.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0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張三豐使了一次太極劍，張無忌看清楚了，張三豐叫他想想，過了一會兒，張無忌已忘了一大半。 張三豐微笑演示了第二次，但這次和第一次竟沒一招相同，張無忌表示還有三招沒忘，沉思半晌後，滿臉喜色叫道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這我可全忘了，忘得乾乾淨的。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415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One-to-one</a:t>
            </a:r>
            <a:r>
              <a:rPr lang="zh-CN" altLang="en-US" sz="1200" dirty="0"/>
              <a:t>：</a:t>
            </a:r>
            <a:r>
              <a:rPr lang="en-US" altLang="zh-CN" sz="1200" dirty="0"/>
              <a:t>input domain</a:t>
            </a:r>
            <a:r>
              <a:rPr lang="zh-CN" altLang="en-US" sz="1200" dirty="0"/>
              <a:t>的</a:t>
            </a:r>
            <a:r>
              <a:rPr lang="en-US" altLang="zh-CN" sz="1200" dirty="0"/>
              <a:t>object</a:t>
            </a:r>
            <a:r>
              <a:rPr lang="zh-CN" altLang="en-US" sz="1200" dirty="0"/>
              <a:t>和</a:t>
            </a:r>
            <a:r>
              <a:rPr lang="en-US" altLang="zh-CN" sz="1200" dirty="0"/>
              <a:t>output domain</a:t>
            </a:r>
            <a:r>
              <a:rPr lang="zh-CN" altLang="en-US" sz="1200" dirty="0"/>
              <a:t>的</a:t>
            </a:r>
            <a:r>
              <a:rPr lang="en-US" altLang="zh-CN" sz="1200" dirty="0"/>
              <a:t>object</a:t>
            </a:r>
            <a:r>
              <a:rPr lang="zh-CN" altLang="en-US" sz="1200" dirty="0"/>
              <a:t>有一对一的关系</a:t>
            </a:r>
            <a:endParaRPr lang="en-US" altLang="zh-CN" sz="1200" dirty="0"/>
          </a:p>
          <a:p>
            <a:r>
              <a:rPr lang="en-US" altLang="zh-CN" sz="1200" dirty="0"/>
              <a:t>Smaller</a:t>
            </a:r>
            <a:r>
              <a:rPr lang="zh-CN" altLang="en-US" sz="1200" dirty="0"/>
              <a:t>：一个萝卜不够一个坑；</a:t>
            </a:r>
            <a:r>
              <a:rPr lang="en-US" altLang="zh-CN" sz="1200" dirty="0"/>
              <a:t>output</a:t>
            </a:r>
            <a:r>
              <a:rPr lang="zh-CN" altLang="en-US" sz="1200" dirty="0"/>
              <a:t>的维度比</a:t>
            </a:r>
            <a:r>
              <a:rPr lang="en-US" altLang="zh-CN" sz="1200" dirty="0"/>
              <a:t>input</a:t>
            </a:r>
            <a:r>
              <a:rPr lang="zh-CN" altLang="en-US" sz="1200" dirty="0"/>
              <a:t>低，不够了！</a:t>
            </a:r>
            <a:endParaRPr lang="en-US" altLang="zh-CN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函数</a:t>
            </a:r>
            <a:r>
              <a:rPr lang="en-US" altLang="zh-CN" sz="1200" dirty="0"/>
              <a:t>f</a:t>
            </a:r>
            <a:r>
              <a:rPr lang="zh-CN" altLang="en-US" sz="1200" dirty="0"/>
              <a:t>可以对应一个矩阵</a:t>
            </a:r>
            <a:r>
              <a:rPr lang="en-US" altLang="zh-CN" sz="1200" dirty="0"/>
              <a:t>A(</a:t>
            </a:r>
            <a:r>
              <a:rPr lang="en-US" altLang="zh-CN" sz="1200" dirty="0" err="1"/>
              <a:t>m×n</a:t>
            </a:r>
            <a:r>
              <a:rPr lang="en-US" altLang="zh-CN" sz="1200" dirty="0"/>
              <a:t>)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output</a:t>
            </a:r>
            <a:r>
              <a:rPr lang="zh-CN" altLang="en-US" sz="1200" dirty="0"/>
              <a:t>小于</a:t>
            </a:r>
            <a:r>
              <a:rPr lang="en-US" altLang="zh-CN" sz="1200" dirty="0"/>
              <a:t>input</a:t>
            </a:r>
            <a:r>
              <a:rPr lang="zh-CN" altLang="en-US" sz="1200" dirty="0"/>
              <a:t>：</a:t>
            </a:r>
            <a:r>
              <a:rPr lang="en-US" altLang="zh-CN" sz="1200" dirty="0"/>
              <a:t>row</a:t>
            </a:r>
            <a:r>
              <a:rPr lang="zh-CN" altLang="en-US" sz="1200" dirty="0"/>
              <a:t>数量小于</a:t>
            </a:r>
            <a:r>
              <a:rPr lang="en-US" altLang="zh-CN" sz="1200" dirty="0"/>
              <a:t>column</a:t>
            </a:r>
            <a:r>
              <a:rPr lang="zh-CN" altLang="en-US" sz="1200" dirty="0"/>
              <a:t>，矮胖，</a:t>
            </a:r>
            <a:r>
              <a:rPr lang="en-US" altLang="zh-CN" sz="1200" dirty="0"/>
              <a:t>m &lt; n</a:t>
            </a:r>
            <a:r>
              <a:rPr lang="zh-CN" altLang="en-US" sz="1200" dirty="0"/>
              <a:t>。将一个向量或者矩阵输入（右乘！！）</a:t>
            </a:r>
            <a:r>
              <a:rPr lang="en-US" altLang="zh-CN" sz="1200" dirty="0"/>
              <a:t>A(</a:t>
            </a:r>
            <a:r>
              <a:rPr lang="en-US" altLang="zh-CN" sz="1200" dirty="0" err="1"/>
              <a:t>m×n</a:t>
            </a:r>
            <a:r>
              <a:rPr lang="en-US" altLang="zh-CN" sz="1200" dirty="0"/>
              <a:t>)</a:t>
            </a:r>
            <a:r>
              <a:rPr lang="zh-CN" altLang="en-US" sz="1200" dirty="0"/>
              <a:t> </a:t>
            </a:r>
            <a:r>
              <a:rPr lang="en-US" altLang="zh-CN" sz="1200" dirty="0"/>
              <a:t>@ v(</a:t>
            </a:r>
            <a:r>
              <a:rPr lang="en-US" altLang="zh-CN" sz="1200" dirty="0" err="1"/>
              <a:t>n×w</a:t>
            </a:r>
            <a:r>
              <a:rPr lang="en-US" altLang="zh-CN" sz="1200" dirty="0"/>
              <a:t>)</a:t>
            </a:r>
            <a:r>
              <a:rPr lang="zh-CN" altLang="en-US" sz="1200" dirty="0"/>
              <a:t> </a:t>
            </a:r>
            <a:r>
              <a:rPr lang="en-US" altLang="zh-CN" sz="1200" dirty="0"/>
              <a:t>= f(v)</a:t>
            </a:r>
            <a:r>
              <a:rPr lang="zh-CN" altLang="en-US" sz="1200" dirty="0"/>
              <a:t> 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m×w</a:t>
            </a:r>
            <a:r>
              <a:rPr lang="en-US" altLang="zh-CN" sz="1200" dirty="0"/>
              <a:t>)</a:t>
            </a:r>
            <a:r>
              <a:rPr lang="zh-CN" altLang="en-US" sz="1200" dirty="0"/>
              <a:t> ，</a:t>
            </a:r>
            <a:r>
              <a:rPr lang="en-US" altLang="zh-CN" sz="1200" dirty="0" err="1"/>
              <a:t>m×w</a:t>
            </a:r>
            <a:r>
              <a:rPr lang="zh-CN" altLang="en-US" sz="1200" dirty="0"/>
              <a:t>小于</a:t>
            </a:r>
            <a:r>
              <a:rPr lang="en-US" altLang="zh-CN" sz="1200" dirty="0" err="1"/>
              <a:t>n×w</a:t>
            </a:r>
            <a:endParaRPr lang="en-US" altLang="zh-CN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矩阵</a:t>
            </a:r>
            <a:r>
              <a:rPr lang="en-US" altLang="zh-CN" sz="1200" dirty="0"/>
              <a:t>A</a:t>
            </a:r>
            <a:r>
              <a:rPr lang="zh-CN" altLang="en-US" sz="1200" dirty="0"/>
              <a:t>将高维矩阵压缩到低维，比如将一个正方体压缩成正方形，此时正方形中一个点对应正方体面积中的很多点，这些点坍缩到一起了，因此无法</a:t>
            </a:r>
            <a:r>
              <a:rPr lang="en-US" altLang="zh-TW" dirty="0"/>
              <a:t>One-to-one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r>
              <a:rPr lang="en-US" altLang="zh-TW" sz="1200" dirty="0"/>
              <a:t>one-to-one</a:t>
            </a:r>
            <a:r>
              <a:rPr lang="zh-CN" altLang="en-US" sz="1200" dirty="0"/>
              <a:t>的时候有唯一解，此时</a:t>
            </a:r>
            <a:r>
              <a:rPr lang="en-US" altLang="zh-TW" sz="1200" dirty="0"/>
              <a:t>columns are independent.</a:t>
            </a:r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793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所有</a:t>
            </a:r>
            <a:r>
              <a:rPr lang="en-US" altLang="zh-CN" dirty="0"/>
              <a:t>input</a:t>
            </a:r>
            <a:r>
              <a:rPr lang="zh-CN" altLang="en-US" dirty="0"/>
              <a:t>的</a:t>
            </a:r>
            <a:r>
              <a:rPr lang="en-US" altLang="zh-CN" dirty="0"/>
              <a:t>domain</a:t>
            </a:r>
            <a:r>
              <a:rPr lang="zh-CN" altLang="en-US" dirty="0"/>
              <a:t>每一个</a:t>
            </a:r>
            <a:r>
              <a:rPr lang="en-US" altLang="zh-CN" dirty="0"/>
              <a:t>object</a:t>
            </a:r>
            <a:r>
              <a:rPr lang="zh-CN" altLang="en-US" dirty="0"/>
              <a:t>的</a:t>
            </a:r>
            <a:r>
              <a:rPr lang="en-US" altLang="zh-CN" dirty="0"/>
              <a:t>mapping</a:t>
            </a:r>
            <a:r>
              <a:rPr lang="zh-CN" altLang="en-US" dirty="0"/>
              <a:t>可以</a:t>
            </a:r>
            <a:r>
              <a:rPr lang="en-US" altLang="zh-CN" dirty="0"/>
              <a:t>span</a:t>
            </a:r>
            <a:r>
              <a:rPr lang="zh-CN" altLang="en-US" dirty="0"/>
              <a:t>所有的</a:t>
            </a:r>
            <a:r>
              <a:rPr lang="en-US" altLang="zh-CN" dirty="0"/>
              <a:t>output</a:t>
            </a:r>
            <a:r>
              <a:rPr lang="zh-CN" altLang="en-US" dirty="0"/>
              <a:t>的</a:t>
            </a:r>
            <a:r>
              <a:rPr lang="en-US" altLang="zh-CN" dirty="0"/>
              <a:t>co-domain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Larger</a:t>
            </a:r>
            <a:r>
              <a:rPr lang="zh-CN" altLang="en-US" dirty="0"/>
              <a:t>：</a:t>
            </a:r>
            <a:r>
              <a:rPr lang="zh-CN" altLang="en-US" sz="1200" dirty="0"/>
              <a:t>坑太多了，萝卜不够放了；</a:t>
            </a:r>
            <a:r>
              <a:rPr lang="zh-CN" altLang="en-US" dirty="0"/>
              <a:t>低维的怎么也没法占满高维的空间</a:t>
            </a:r>
            <a:endParaRPr lang="en-US" altLang="zh-CN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函数</a:t>
            </a:r>
            <a:r>
              <a:rPr lang="en-US" altLang="zh-CN" sz="1200" dirty="0"/>
              <a:t>f</a:t>
            </a:r>
            <a:r>
              <a:rPr lang="zh-CN" altLang="en-US" sz="1200" dirty="0"/>
              <a:t>可以对应一个矩阵</a:t>
            </a:r>
            <a:r>
              <a:rPr lang="en-US" altLang="zh-CN" sz="1200" dirty="0"/>
              <a:t>A(</a:t>
            </a:r>
            <a:r>
              <a:rPr lang="en-US" altLang="zh-CN" sz="1200" dirty="0" err="1"/>
              <a:t>m×n</a:t>
            </a:r>
            <a:r>
              <a:rPr lang="en-US" altLang="zh-CN" sz="1200" dirty="0"/>
              <a:t>)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Output</a:t>
            </a:r>
            <a:r>
              <a:rPr lang="zh-CN" altLang="en-US" sz="1200" dirty="0"/>
              <a:t>大于</a:t>
            </a:r>
            <a:r>
              <a:rPr lang="en-US" altLang="zh-CN" sz="1200" dirty="0"/>
              <a:t>input</a:t>
            </a:r>
            <a:r>
              <a:rPr lang="zh-CN" altLang="en-US" sz="1200" dirty="0"/>
              <a:t>：</a:t>
            </a:r>
            <a:r>
              <a:rPr lang="en-US" altLang="zh-CN" sz="1200" dirty="0"/>
              <a:t>row</a:t>
            </a:r>
            <a:r>
              <a:rPr lang="zh-CN" altLang="en-US" sz="1200" dirty="0"/>
              <a:t>数量大于</a:t>
            </a:r>
            <a:r>
              <a:rPr lang="en-US" altLang="zh-CN" sz="1200" dirty="0"/>
              <a:t>column</a:t>
            </a:r>
            <a:r>
              <a:rPr lang="zh-CN" altLang="en-US" sz="1200" dirty="0"/>
              <a:t>，高瘦，</a:t>
            </a:r>
            <a:r>
              <a:rPr lang="en-US" altLang="zh-CN" sz="1200" dirty="0"/>
              <a:t>m &gt; n</a:t>
            </a:r>
            <a:r>
              <a:rPr lang="zh-CN" altLang="en-US" sz="1200" dirty="0"/>
              <a:t>。将一个向量或者矩阵输入（右乘！！）</a:t>
            </a:r>
            <a:r>
              <a:rPr lang="en-US" altLang="zh-CN" sz="1200" dirty="0"/>
              <a:t>A(</a:t>
            </a:r>
            <a:r>
              <a:rPr lang="en-US" altLang="zh-CN" sz="1200" dirty="0" err="1"/>
              <a:t>m×n</a:t>
            </a:r>
            <a:r>
              <a:rPr lang="en-US" altLang="zh-CN" sz="1200" dirty="0"/>
              <a:t>)</a:t>
            </a:r>
            <a:r>
              <a:rPr lang="zh-CN" altLang="en-US" sz="1200" dirty="0"/>
              <a:t> </a:t>
            </a:r>
            <a:r>
              <a:rPr lang="en-US" altLang="zh-CN" sz="1200" dirty="0"/>
              <a:t>@ v(</a:t>
            </a:r>
            <a:r>
              <a:rPr lang="en-US" altLang="zh-CN" sz="1200" dirty="0" err="1"/>
              <a:t>n×w</a:t>
            </a:r>
            <a:r>
              <a:rPr lang="en-US" altLang="zh-CN" sz="1200" dirty="0"/>
              <a:t>)</a:t>
            </a:r>
            <a:r>
              <a:rPr lang="zh-CN" altLang="en-US" sz="1200" dirty="0"/>
              <a:t> </a:t>
            </a:r>
            <a:r>
              <a:rPr lang="en-US" altLang="zh-CN" sz="1200" dirty="0"/>
              <a:t>= f(v)</a:t>
            </a:r>
            <a:r>
              <a:rPr lang="zh-CN" altLang="en-US" sz="1200" dirty="0"/>
              <a:t> 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m×w</a:t>
            </a:r>
            <a:r>
              <a:rPr lang="en-US" altLang="zh-CN" sz="1200" dirty="0"/>
              <a:t>)</a:t>
            </a:r>
            <a:r>
              <a:rPr lang="zh-CN" altLang="en-US" sz="1200" dirty="0"/>
              <a:t> ，</a:t>
            </a:r>
            <a:r>
              <a:rPr lang="en-US" altLang="zh-CN" sz="1200" dirty="0" err="1"/>
              <a:t>m×w</a:t>
            </a:r>
            <a:r>
              <a:rPr lang="zh-CN" altLang="en-US" sz="1200" dirty="0"/>
              <a:t>大于</a:t>
            </a:r>
            <a:r>
              <a:rPr lang="en-US" altLang="zh-CN" sz="1200" dirty="0" err="1"/>
              <a:t>n×w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矩阵</a:t>
            </a:r>
            <a:r>
              <a:rPr lang="en-US" altLang="zh-CN" sz="1200" dirty="0"/>
              <a:t>A</a:t>
            </a:r>
            <a:r>
              <a:rPr lang="zh-CN" altLang="en-US" sz="1200" dirty="0"/>
              <a:t>将低维矩阵</a:t>
            </a:r>
            <a:r>
              <a:rPr lang="en-US" altLang="zh-CN" sz="1200" dirty="0"/>
              <a:t>map</a:t>
            </a:r>
            <a:r>
              <a:rPr lang="zh-CN" altLang="en-US" sz="1200" dirty="0"/>
              <a:t>到高维，比如将一个正方形拉伸成正方形，</a:t>
            </a:r>
            <a:r>
              <a:rPr lang="zh-CN" altLang="en-US" dirty="0"/>
              <a:t>低维的怎么也没法占满高维的空间，有冗杂，所以坑不够放萝卜。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rank A = no. of rows</a:t>
            </a:r>
            <a:r>
              <a:rPr lang="zh-CN" altLang="en-US" sz="1200" dirty="0"/>
              <a:t>：意味着信息（方程）足够解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352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One-to-one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：可以还原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here, "singular" is not being taken in the sense of "single", but rather in the sense of "special", "not common". See the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dictionary definition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it includes "odd", "exceptional", "unusual", "peculiar".</a:t>
            </a:r>
            <a:endParaRPr lang="en-US" altLang="zh-TW" baseline="0" dirty="0"/>
          </a:p>
          <a:p>
            <a:r>
              <a:rPr lang="en-US" altLang="zh-TW" dirty="0"/>
              <a:t>http://math.stackexchange.com/questions/42649/why-are-invertible-matrices-called-non-singular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610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one-to-one</a:t>
            </a:r>
            <a:r>
              <a:rPr lang="zh-CN" altLang="en-US" dirty="0"/>
              <a:t>：“一个萝卜一个坑”</a:t>
            </a:r>
            <a:endParaRPr lang="en-US" altLang="zh-CN" dirty="0"/>
          </a:p>
          <a:p>
            <a:r>
              <a:rPr lang="en-US" altLang="zh-CN" dirty="0"/>
              <a:t>onto</a:t>
            </a:r>
            <a:r>
              <a:rPr lang="zh-CN" altLang="en-US" dirty="0"/>
              <a:t>：“所有的坑都被放满了”</a:t>
            </a:r>
            <a:endParaRPr lang="en-US" altLang="zh-CN" dirty="0"/>
          </a:p>
          <a:p>
            <a:r>
              <a:rPr lang="zh-CN" altLang="en-US" dirty="0"/>
              <a:t>“萝卜和坑的数量一样多”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744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148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When A is square, one side is sufficient.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897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Another way</a:t>
            </a:r>
          </a:p>
          <a:p>
            <a:r>
              <a:rPr lang="en-US" altLang="zh-TW" dirty="0"/>
              <a:t>E1 is linear combination</a:t>
            </a:r>
          </a:p>
          <a:p>
            <a:r>
              <a:rPr lang="en-US" altLang="zh-TW" dirty="0"/>
              <a:t>E2</a:t>
            </a:r>
          </a:p>
          <a:p>
            <a:r>
              <a:rPr lang="en-US" altLang="zh-TW" dirty="0"/>
              <a:t>…</a:t>
            </a:r>
          </a:p>
          <a:p>
            <a:r>
              <a:rPr lang="en-US" altLang="zh-TW" dirty="0" err="1"/>
              <a:t>en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808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When A is square, one side is sufficient.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727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Outline:</a:t>
            </a:r>
          </a:p>
          <a:p>
            <a:r>
              <a:rPr lang="en-US" altLang="zh-TW" dirty="0"/>
              <a:t>	Inverse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Invertibility</a:t>
            </a:r>
            <a:endParaRPr lang="en-US" altLang="zh-TW" dirty="0"/>
          </a:p>
          <a:p>
            <a:r>
              <a:rPr lang="en-US" altLang="zh-TW" dirty="0"/>
              <a:t>	elementary row operation</a:t>
            </a:r>
          </a:p>
          <a:p>
            <a:r>
              <a:rPr lang="en-US" altLang="zh-TW" dirty="0"/>
              <a:t>	in </a:t>
            </a:r>
            <a:r>
              <a:rPr lang="en-US" altLang="zh-TW" dirty="0" err="1"/>
              <a:t>generatl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484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</a:t>
            </a:r>
          </a:p>
          <a:p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478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Outline:</a:t>
            </a:r>
          </a:p>
          <a:p>
            <a:r>
              <a:rPr lang="en-US" altLang="zh-TW" dirty="0"/>
              <a:t>	Inverse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Invertibility</a:t>
            </a:r>
            <a:endParaRPr lang="en-US" altLang="zh-TW" dirty="0"/>
          </a:p>
          <a:p>
            <a:r>
              <a:rPr lang="en-US" altLang="zh-TW" dirty="0"/>
              <a:t>	elementary row operation</a:t>
            </a:r>
          </a:p>
          <a:p>
            <a:r>
              <a:rPr lang="en-US" altLang="zh-TW" dirty="0"/>
              <a:t>	in </a:t>
            </a:r>
            <a:r>
              <a:rPr lang="en-US" altLang="zh-TW" dirty="0" err="1"/>
              <a:t>generatl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48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Inverse</a:t>
            </a:r>
            <a:r>
              <a:rPr lang="en-US" altLang="zh-TW" baseline="0" dirty="0"/>
              <a:t> of a function is unique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236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Inverse</a:t>
            </a:r>
            <a:r>
              <a:rPr lang="en-US" altLang="zh-TW" baseline="0" dirty="0"/>
              <a:t> of a function is unique</a:t>
            </a:r>
          </a:p>
          <a:p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FF0000"/>
                </a:solidFill>
              </a:rPr>
              <a:t>Compose is matrix multiplication</a:t>
            </a:r>
            <a:endParaRPr lang="zh-TW" altLang="en-US" sz="12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889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 </a:t>
            </a:r>
            <a:r>
              <a:rPr lang="en-US" altLang="zh-TW" dirty="0" err="1"/>
              <a:t>nxn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Inverse</a:t>
            </a:r>
            <a:r>
              <a:rPr lang="en-US" altLang="zh-TW" baseline="0" dirty="0"/>
              <a:t> of a function is unique</a:t>
            </a:r>
          </a:p>
          <a:p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FF0000"/>
                </a:solidFill>
              </a:rPr>
              <a:t>Compose is matrix multiplication</a:t>
            </a:r>
            <a:endParaRPr lang="zh-TW" altLang="en-US" sz="12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749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 </a:t>
            </a:r>
            <a:r>
              <a:rPr lang="en-US" altLang="zh-TW" dirty="0" err="1"/>
              <a:t>nxn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Inverse</a:t>
            </a:r>
            <a:r>
              <a:rPr lang="en-US" altLang="zh-TW" baseline="0" dirty="0"/>
              <a:t> of a function is unique</a:t>
            </a:r>
          </a:p>
          <a:p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FF0000"/>
                </a:solidFill>
              </a:rPr>
              <a:t>Compose is matrix multiplication</a:t>
            </a:r>
            <a:endParaRPr lang="zh-TW" altLang="en-US" sz="12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434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Outline:</a:t>
            </a:r>
          </a:p>
          <a:p>
            <a:r>
              <a:rPr lang="en-US" altLang="zh-TW" dirty="0"/>
              <a:t>	Inverse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Invertibility</a:t>
            </a:r>
            <a:endParaRPr lang="en-US" altLang="zh-TW" dirty="0"/>
          </a:p>
          <a:p>
            <a:r>
              <a:rPr lang="en-US" altLang="zh-TW" dirty="0"/>
              <a:t>	elementary row operation</a:t>
            </a:r>
          </a:p>
          <a:p>
            <a:r>
              <a:rPr lang="en-US" altLang="zh-TW" dirty="0"/>
              <a:t>	in </a:t>
            </a:r>
            <a:r>
              <a:rPr lang="en-US" altLang="zh-TW" dirty="0" err="1"/>
              <a:t>generatl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867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The inverse of elementary matrix is another elementary matrix that do the reverse row operation.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328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sz="1200" dirty="0"/>
              <a:t>Check by Theorem 2.6 (P126 ~ 127)</a:t>
            </a:r>
          </a:p>
          <a:p>
            <a:pPr algn="ctr"/>
            <a:endParaRPr lang="en-US" altLang="zh-TW" sz="1200" dirty="0"/>
          </a:p>
          <a:p>
            <a:pPr marL="228600" indent="-228600">
              <a:buAutoNum type="alphaLcParenBoth"/>
            </a:pPr>
            <a:r>
              <a:rPr lang="en-US" altLang="zh-TW" dirty="0">
                <a:sym typeface="Wingdings" pitchFamily="2" charset="2"/>
              </a:rPr>
              <a:t> (b)</a:t>
            </a:r>
            <a:r>
              <a:rPr lang="en-US" altLang="zh-TW" baseline="0" dirty="0">
                <a:sym typeface="Wingdings" pitchFamily="2" charset="2"/>
              </a:rPr>
              <a:t> </a:t>
            </a:r>
            <a:r>
              <a:rPr lang="en-US" altLang="zh-TW" baseline="0" dirty="0" err="1">
                <a:sym typeface="Wingdings" pitchFamily="2" charset="2"/>
              </a:rPr>
              <a:t>Thm</a:t>
            </a:r>
            <a:r>
              <a:rPr lang="en-US" altLang="zh-TW" baseline="0" dirty="0">
                <a:sym typeface="Wingdings" pitchFamily="2" charset="2"/>
              </a:rPr>
              <a:t> 2.5</a:t>
            </a:r>
          </a:p>
          <a:p>
            <a:pPr marL="228600" indent="-228600">
              <a:buAutoNum type="alphaLcParenBoth"/>
            </a:pPr>
            <a:endParaRPr lang="en-US" altLang="zh-TW" baseline="0" dirty="0">
              <a:sym typeface="Wingdings" pitchFamily="2" charset="2"/>
            </a:endParaRPr>
          </a:p>
          <a:p>
            <a:pPr marL="228600" indent="-228600">
              <a:buAutoNum type="alphaLcParenBoth"/>
            </a:pPr>
            <a:r>
              <a:rPr lang="en-US" altLang="zh-TW" baseline="0" dirty="0">
                <a:sym typeface="Wingdings" pitchFamily="2" charset="2"/>
              </a:rPr>
              <a:t> (e) x = A</a:t>
            </a:r>
            <a:r>
              <a:rPr lang="en-US" altLang="zh-TW" baseline="30000" dirty="0">
                <a:sym typeface="Wingdings" pitchFamily="2" charset="2"/>
              </a:rPr>
              <a:t>-1</a:t>
            </a:r>
            <a:r>
              <a:rPr lang="en-US" altLang="zh-TW" baseline="0" dirty="0">
                <a:sym typeface="Wingdings" pitchFamily="2" charset="2"/>
              </a:rPr>
              <a:t> b. (e)(a) Suppose A = PR, where the last row of R is zero. Let b = Pen. Then Ax=</a:t>
            </a:r>
            <a:r>
              <a:rPr lang="en-US" altLang="zh-TW" baseline="0" dirty="0" err="1">
                <a:sym typeface="Wingdings" pitchFamily="2" charset="2"/>
              </a:rPr>
              <a:t>bRx</a:t>
            </a:r>
            <a:r>
              <a:rPr lang="en-US" altLang="zh-TW" baseline="0" dirty="0">
                <a:sym typeface="Wingdings" pitchFamily="2" charset="2"/>
              </a:rPr>
              <a:t>=</a:t>
            </a:r>
            <a:r>
              <a:rPr lang="en-US" altLang="zh-TW" baseline="0" dirty="0" err="1">
                <a:sym typeface="Wingdings" pitchFamily="2" charset="2"/>
              </a:rPr>
              <a:t>en</a:t>
            </a:r>
            <a:endParaRPr lang="en-US" altLang="zh-TW" baseline="0" dirty="0">
              <a:sym typeface="Wingdings" pitchFamily="2" charset="2"/>
            </a:endParaRPr>
          </a:p>
          <a:p>
            <a:pPr marL="228600" indent="-228600">
              <a:buNone/>
            </a:pPr>
            <a:r>
              <a:rPr lang="en-US" altLang="zh-TW" baseline="0" dirty="0">
                <a:sym typeface="Wingdings" pitchFamily="2" charset="2"/>
              </a:rPr>
              <a:t>(c)  (f) Nullity = n – rank(A) = n- n = 0. (# of free variables = 0)</a:t>
            </a:r>
          </a:p>
          <a:p>
            <a:pPr marL="228600" indent="-228600">
              <a:buNone/>
            </a:pPr>
            <a:r>
              <a:rPr lang="en-US" altLang="zh-TW" baseline="0" dirty="0">
                <a:sym typeface="Wingdings" pitchFamily="2" charset="2"/>
              </a:rPr>
              <a:t>(g)  (c) </a:t>
            </a:r>
            <a:r>
              <a:rPr lang="en-US" altLang="zh-TW" baseline="0" dirty="0" err="1">
                <a:sym typeface="Wingdings" pitchFamily="2" charset="2"/>
              </a:rPr>
              <a:t>Thm</a:t>
            </a:r>
            <a:r>
              <a:rPr lang="en-US" altLang="zh-TW" baseline="0" dirty="0">
                <a:sym typeface="Wingdings" pitchFamily="2" charset="2"/>
              </a:rPr>
              <a:t> 1.8 (a)(d)</a:t>
            </a:r>
          </a:p>
          <a:p>
            <a:pPr marL="228600" indent="-228600">
              <a:buAutoNum type="alphaLcParenBoth"/>
            </a:pPr>
            <a:r>
              <a:rPr lang="en-US" altLang="zh-TW" baseline="0" dirty="0">
                <a:sym typeface="Wingdings" pitchFamily="2" charset="2"/>
              </a:rPr>
              <a:t> (h) x = A</a:t>
            </a:r>
            <a:r>
              <a:rPr lang="en-US" altLang="zh-TW" baseline="30000" dirty="0">
                <a:sym typeface="Wingdings" pitchFamily="2" charset="2"/>
              </a:rPr>
              <a:t>-1</a:t>
            </a:r>
            <a:r>
              <a:rPr lang="en-US" altLang="zh-TW" baseline="0" dirty="0">
                <a:sym typeface="Wingdings" pitchFamily="2" charset="2"/>
              </a:rPr>
              <a:t> 0 = 0; (h)(a)Suppose some x\</a:t>
            </a:r>
            <a:r>
              <a:rPr lang="en-US" altLang="zh-TW" baseline="0" dirty="0" err="1">
                <a:sym typeface="Wingdings" pitchFamily="2" charset="2"/>
              </a:rPr>
              <a:t>neq</a:t>
            </a:r>
            <a:r>
              <a:rPr lang="en-US" altLang="zh-TW" baseline="0" dirty="0">
                <a:sym typeface="Wingdings" pitchFamily="2" charset="2"/>
              </a:rPr>
              <a:t> 0 </a:t>
            </a:r>
            <a:r>
              <a:rPr lang="en-US" altLang="zh-TW" baseline="0" dirty="0" err="1">
                <a:sym typeface="Wingdings" pitchFamily="2" charset="2"/>
              </a:rPr>
              <a:t>s.t.</a:t>
            </a:r>
            <a:r>
              <a:rPr lang="en-US" altLang="zh-TW" baseline="0" dirty="0">
                <a:sym typeface="Wingdings" pitchFamily="2" charset="2"/>
              </a:rPr>
              <a:t> Ax=0</a:t>
            </a:r>
          </a:p>
          <a:p>
            <a:pPr marL="228600" indent="-228600">
              <a:buNone/>
            </a:pPr>
            <a:r>
              <a:rPr lang="en-US" altLang="zh-TW" baseline="0" dirty="0">
                <a:sym typeface="Wingdings" pitchFamily="2" charset="2"/>
              </a:rPr>
              <a:t>(</a:t>
            </a:r>
            <a:r>
              <a:rPr lang="en-US" altLang="zh-TW" baseline="0" dirty="0" err="1">
                <a:sym typeface="Wingdings" pitchFamily="2" charset="2"/>
              </a:rPr>
              <a:t>i</a:t>
            </a:r>
            <a:r>
              <a:rPr lang="en-US" altLang="zh-TW" baseline="0" dirty="0">
                <a:sym typeface="Wingdings" pitchFamily="2" charset="2"/>
              </a:rPr>
              <a:t>)  (h)  (a) : Let v be any vector in R</a:t>
            </a:r>
            <a:r>
              <a:rPr lang="en-US" altLang="zh-TW" baseline="30000" dirty="0">
                <a:sym typeface="Wingdings" pitchFamily="2" charset="2"/>
              </a:rPr>
              <a:t>n</a:t>
            </a:r>
            <a:r>
              <a:rPr lang="en-US" altLang="zh-TW" baseline="0" dirty="0">
                <a:sym typeface="Wingdings" pitchFamily="2" charset="2"/>
              </a:rPr>
              <a:t> such that Av = 0. Then </a:t>
            </a:r>
          </a:p>
          <a:p>
            <a:pPr marL="228600" indent="-228600">
              <a:buNone/>
            </a:pPr>
            <a:r>
              <a:rPr lang="en-US" altLang="zh-TW" baseline="0" dirty="0">
                <a:sym typeface="Wingdings" pitchFamily="2" charset="2"/>
              </a:rPr>
              <a:t>v = I</a:t>
            </a:r>
            <a:r>
              <a:rPr lang="en-US" altLang="zh-TW" baseline="-25000" dirty="0">
                <a:sym typeface="Wingdings" pitchFamily="2" charset="2"/>
              </a:rPr>
              <a:t>n</a:t>
            </a:r>
            <a:r>
              <a:rPr lang="en-US" altLang="zh-TW" baseline="0" dirty="0">
                <a:sym typeface="Wingdings" pitchFamily="2" charset="2"/>
              </a:rPr>
              <a:t> v = (BA)v = B (Av) = B 0 = 0</a:t>
            </a:r>
          </a:p>
          <a:p>
            <a:pPr marL="228600" indent="-228600">
              <a:buNone/>
            </a:pPr>
            <a:r>
              <a:rPr lang="en-US" altLang="zh-TW" baseline="0" dirty="0">
                <a:sym typeface="Wingdings" pitchFamily="2" charset="2"/>
              </a:rPr>
              <a:t>(j)  (e)  (a): Let b be any vector in Rn  and let v = </a:t>
            </a:r>
            <a:r>
              <a:rPr lang="en-US" altLang="zh-TW" baseline="0" dirty="0" err="1">
                <a:sym typeface="Wingdings" pitchFamily="2" charset="2"/>
              </a:rPr>
              <a:t>Cb</a:t>
            </a:r>
            <a:r>
              <a:rPr lang="en-US" altLang="zh-TW" baseline="0" dirty="0">
                <a:sym typeface="Wingdings" pitchFamily="2" charset="2"/>
              </a:rPr>
              <a:t>.</a:t>
            </a:r>
          </a:p>
          <a:p>
            <a:pPr marL="228600" indent="-228600">
              <a:buNone/>
            </a:pPr>
            <a:r>
              <a:rPr lang="en-US" altLang="zh-TW" baseline="0" dirty="0">
                <a:sym typeface="Wingdings" pitchFamily="2" charset="2"/>
              </a:rPr>
              <a:t>Then Av = A(</a:t>
            </a:r>
            <a:r>
              <a:rPr lang="en-US" altLang="zh-TW" baseline="0" dirty="0" err="1">
                <a:sym typeface="Wingdings" pitchFamily="2" charset="2"/>
              </a:rPr>
              <a:t>Cb</a:t>
            </a:r>
            <a:r>
              <a:rPr lang="en-US" altLang="zh-TW" baseline="0" dirty="0">
                <a:sym typeface="Wingdings" pitchFamily="2" charset="2"/>
              </a:rPr>
              <a:t>) = (AC) b = In b = b.  (e)</a:t>
            </a:r>
          </a:p>
          <a:p>
            <a:pPr marL="228600" indent="-228600">
              <a:buNone/>
            </a:pPr>
            <a:r>
              <a:rPr lang="en-US" altLang="zh-TW" baseline="0" dirty="0">
                <a:sym typeface="Wingdings" pitchFamily="2" charset="2"/>
              </a:rPr>
              <a:t>(b)  (k) In = </a:t>
            </a:r>
            <a:r>
              <a:rPr lang="en-US" altLang="zh-TW" baseline="0" dirty="0" err="1">
                <a:sym typeface="Wingdings" pitchFamily="2" charset="2"/>
              </a:rPr>
              <a:t>Ek</a:t>
            </a:r>
            <a:r>
              <a:rPr lang="en-US" altLang="zh-TW" baseline="0" dirty="0">
                <a:sym typeface="Wingdings" pitchFamily="2" charset="2"/>
              </a:rPr>
              <a:t> … E2 E1 A  Ek</a:t>
            </a:r>
            <a:r>
              <a:rPr lang="en-US" altLang="zh-TW" baseline="30000" dirty="0">
                <a:sym typeface="Wingdings" pitchFamily="2" charset="2"/>
              </a:rPr>
              <a:t>-1</a:t>
            </a:r>
            <a:r>
              <a:rPr lang="en-US" altLang="zh-TW" baseline="0" dirty="0">
                <a:sym typeface="Wingdings" pitchFamily="2" charset="2"/>
              </a:rPr>
              <a:t> = </a:t>
            </a:r>
            <a:r>
              <a:rPr lang="en-US" altLang="zh-TW" baseline="0" dirty="0" err="1">
                <a:sym typeface="Wingdings" pitchFamily="2" charset="2"/>
              </a:rPr>
              <a:t>Ek</a:t>
            </a:r>
            <a:r>
              <a:rPr lang="en-US" altLang="zh-TW" baseline="0" dirty="0">
                <a:sym typeface="Wingdings" pitchFamily="2" charset="2"/>
              </a:rPr>
              <a:t>…E2E1A  A = E1</a:t>
            </a:r>
            <a:r>
              <a:rPr lang="en-US" altLang="zh-TW" baseline="30000" dirty="0">
                <a:sym typeface="Wingdings" pitchFamily="2" charset="2"/>
              </a:rPr>
              <a:t>-1</a:t>
            </a:r>
            <a:r>
              <a:rPr lang="en-US" altLang="zh-TW" baseline="0" dirty="0">
                <a:sym typeface="Wingdings" pitchFamily="2" charset="2"/>
              </a:rPr>
              <a:t> E2</a:t>
            </a:r>
            <a:r>
              <a:rPr lang="en-US" altLang="zh-TW" baseline="30000" dirty="0">
                <a:sym typeface="Wingdings" pitchFamily="2" charset="2"/>
              </a:rPr>
              <a:t>-1</a:t>
            </a:r>
            <a:r>
              <a:rPr lang="en-US" altLang="zh-TW" baseline="0" dirty="0">
                <a:sym typeface="Wingdings" pitchFamily="2" charset="2"/>
              </a:rPr>
              <a:t>… Ek</a:t>
            </a:r>
            <a:r>
              <a:rPr lang="en-US" altLang="zh-TW" baseline="30000" dirty="0">
                <a:sym typeface="Wingdings" pitchFamily="2" charset="2"/>
              </a:rPr>
              <a:t>-1</a:t>
            </a:r>
          </a:p>
          <a:p>
            <a:pPr marL="228600" indent="-228600">
              <a:buNone/>
            </a:pPr>
            <a:endParaRPr lang="zh-TW" altLang="en-US" dirty="0"/>
          </a:p>
          <a:p>
            <a:pPr algn="ctr"/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BD3B3-830A-4B08-9D53-832E7BF58AD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56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8448-F7D9-4678-95EC-D14EAC3E6E3E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05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8448-F7D9-4678-95EC-D14EAC3E6E3E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66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8448-F7D9-4678-95EC-D14EAC3E6E3E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00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8448-F7D9-4678-95EC-D14EAC3E6E3E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28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8448-F7D9-4678-95EC-D14EAC3E6E3E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95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8448-F7D9-4678-95EC-D14EAC3E6E3E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05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8448-F7D9-4678-95EC-D14EAC3E6E3E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02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8448-F7D9-4678-95EC-D14EAC3E6E3E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90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8448-F7D9-4678-95EC-D14EAC3E6E3E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85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8448-F7D9-4678-95EC-D14EAC3E6E3E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58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8448-F7D9-4678-95EC-D14EAC3E6E3E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75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98448-F7D9-4678-95EC-D14EAC3E6E3E}" type="datetimeFigureOut">
              <a:rPr lang="zh-TW" altLang="en-US" smtClean="0"/>
              <a:t>2019/7/15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08935-9C3C-4BE3-A8DD-E83D233D29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94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390.png"/><Relationship Id="rId7" Type="http://schemas.openxmlformats.org/officeDocument/2006/relationships/image" Target="../media/image43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10" Type="http://schemas.openxmlformats.org/officeDocument/2006/relationships/image" Target="../media/image460.png"/><Relationship Id="rId4" Type="http://schemas.openxmlformats.org/officeDocument/2006/relationships/image" Target="../media/image400.png"/><Relationship Id="rId9" Type="http://schemas.openxmlformats.org/officeDocument/2006/relationships/image" Target="../media/image45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8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2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87.png"/><Relationship Id="rId7" Type="http://schemas.openxmlformats.org/officeDocument/2006/relationships/image" Target="../media/image9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8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9" Type="http://schemas.openxmlformats.org/officeDocument/2006/relationships/image" Target="../media/image1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40.emf"/><Relationship Id="rId4" Type="http://schemas.openxmlformats.org/officeDocument/2006/relationships/image" Target="../media/image139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3" Type="http://schemas.openxmlformats.org/officeDocument/2006/relationships/image" Target="../media/image142.emf"/><Relationship Id="rId7" Type="http://schemas.openxmlformats.org/officeDocument/2006/relationships/image" Target="../media/image146.emf"/><Relationship Id="rId2" Type="http://schemas.openxmlformats.org/officeDocument/2006/relationships/image" Target="../media/image14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emf"/><Relationship Id="rId5" Type="http://schemas.openxmlformats.org/officeDocument/2006/relationships/image" Target="../media/image144.emf"/><Relationship Id="rId4" Type="http://schemas.openxmlformats.org/officeDocument/2006/relationships/image" Target="../media/image143.emf"/><Relationship Id="rId9" Type="http://schemas.openxmlformats.org/officeDocument/2006/relationships/image" Target="../media/image16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10" Type="http://schemas.openxmlformats.org/officeDocument/2006/relationships/image" Target="../media/image187.png"/><Relationship Id="rId4" Type="http://schemas.openxmlformats.org/officeDocument/2006/relationships/image" Target="../media/image181.png"/><Relationship Id="rId9" Type="http://schemas.openxmlformats.org/officeDocument/2006/relationships/image" Target="../media/image18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1.emf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2.emf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Inverse of a Matrix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Hung-yi Lee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051288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Input-output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假設世界上只有食物、黃金、木材三種資源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07084"/>
              </p:ext>
            </p:extLst>
          </p:nvPr>
        </p:nvGraphicFramePr>
        <p:xfrm>
          <a:off x="360948" y="2359351"/>
          <a:ext cx="842210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5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需要食物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需要黃金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需要木材˙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生產一單位食物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0.3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生產一單位黃金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生產一單位木材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69740" y="4702827"/>
                <a:ext cx="2500236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740" y="4702827"/>
                <a:ext cx="2500236" cy="11365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369976" y="4689755"/>
                <a:ext cx="722634" cy="1140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976" y="4689755"/>
                <a:ext cx="722634" cy="11405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78207" y="4594792"/>
                <a:ext cx="3698128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+0.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+0.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+0.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+0.1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07" y="4594792"/>
                <a:ext cx="3698128" cy="13694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6985334" y="5911442"/>
            <a:ext cx="149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想生產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939609" y="5886343"/>
            <a:ext cx="149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須投入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537351" y="5064086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351" y="5064086"/>
                <a:ext cx="34945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7484645" y="4172513"/>
            <a:ext cx="41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931644" y="4173694"/>
            <a:ext cx="60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382913" y="4153463"/>
            <a:ext cx="60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Cx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149176" y="5860642"/>
            <a:ext cx="1882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Consumption matrix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117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Input-output Model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698332" y="4777589"/>
            <a:ext cx="149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淨收益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945331" y="5261456"/>
                <a:ext cx="14945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331" y="5261456"/>
                <a:ext cx="1494576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567280" y="4907192"/>
                <a:ext cx="96455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280" y="4907192"/>
                <a:ext cx="964559" cy="11394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597279" y="4907192"/>
                <a:ext cx="1093313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279" y="4907192"/>
                <a:ext cx="1093313" cy="113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5810252" y="4870002"/>
                <a:ext cx="1133259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2" y="4870002"/>
                <a:ext cx="1133259" cy="11766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6959266" y="5099654"/>
            <a:ext cx="15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Demand </a:t>
            </a:r>
          </a:p>
          <a:p>
            <a:r>
              <a:rPr lang="en-US" altLang="zh-TW" sz="2400" dirty="0"/>
              <a:t>Vector</a:t>
            </a:r>
            <a:r>
              <a:rPr lang="zh-TW" altLang="en-US" sz="2400" dirty="0"/>
              <a:t> </a:t>
            </a:r>
            <a:r>
              <a:rPr lang="en-US" altLang="zh-TW" sz="2400" dirty="0"/>
              <a:t>d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3757254" y="2039595"/>
                <a:ext cx="2500236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254" y="2039595"/>
                <a:ext cx="2500236" cy="11365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6257490" y="2026523"/>
                <a:ext cx="96455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490" y="2026523"/>
                <a:ext cx="964559" cy="11394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2055297" y="2108796"/>
                <a:ext cx="765787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297" y="2108796"/>
                <a:ext cx="765787" cy="11394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/>
          <p:cNvSpPr txBox="1"/>
          <p:nvPr/>
        </p:nvSpPr>
        <p:spPr>
          <a:xfrm>
            <a:off x="5993811" y="3239333"/>
            <a:ext cx="149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想生產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1698332" y="3245240"/>
            <a:ext cx="1491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須投入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424865" y="2400854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65" y="2400854"/>
                <a:ext cx="349455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6372159" y="1509281"/>
            <a:ext cx="41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819158" y="1510462"/>
            <a:ext cx="60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215775" y="1627941"/>
            <a:ext cx="60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Cx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036690" y="3197410"/>
            <a:ext cx="1882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Consumption matrix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98723" y="4163017"/>
            <a:ext cx="232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須考慮成本：</a:t>
            </a:r>
          </a:p>
        </p:txBody>
      </p:sp>
    </p:spTree>
    <p:extLst>
      <p:ext uri="{BB962C8B-B14F-4D97-AF65-F5344CB8AC3E}">
        <p14:creationId xmlns:p14="http://schemas.microsoft.com/office/powerpoint/2010/main" val="108903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6" grpId="0"/>
      <p:bldP spid="18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Input-output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154859" y="4070423"/>
                <a:ext cx="18141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59" y="4070423"/>
                <a:ext cx="181415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086731" y="4714951"/>
                <a:ext cx="19504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𝐼𝑥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31" y="4714951"/>
                <a:ext cx="195040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63171" y="5359479"/>
                <a:ext cx="20739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71" y="5359479"/>
                <a:ext cx="207396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141828" y="1825625"/>
                <a:ext cx="319805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828" y="1825625"/>
                <a:ext cx="3198055" cy="11394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834925" y="1825625"/>
                <a:ext cx="1452834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925" y="1825625"/>
                <a:ext cx="1452834" cy="11365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668195" y="3807261"/>
                <a:ext cx="5239127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.9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−0.3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195" y="3807261"/>
                <a:ext cx="5239127" cy="11394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351369" y="5219411"/>
                <a:ext cx="1633460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369" y="5219411"/>
                <a:ext cx="1633460" cy="11394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6428745" y="1991793"/>
            <a:ext cx="15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Demand </a:t>
            </a:r>
          </a:p>
          <a:p>
            <a:r>
              <a:rPr lang="en-US" altLang="zh-TW" sz="2400" dirty="0"/>
              <a:t>Vector</a:t>
            </a:r>
            <a:r>
              <a:rPr lang="zh-TW" altLang="en-US" sz="2400" dirty="0"/>
              <a:t> </a:t>
            </a:r>
            <a:r>
              <a:rPr lang="en-US" altLang="zh-TW" sz="2400" dirty="0"/>
              <a:t>d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63171" y="3244867"/>
            <a:ext cx="493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生產目標 </a:t>
            </a:r>
            <a:r>
              <a:rPr lang="en-US" altLang="zh-TW" sz="2400" dirty="0"/>
              <a:t>x </a:t>
            </a:r>
            <a:r>
              <a:rPr lang="zh-TW" altLang="en-US" sz="2400" dirty="0"/>
              <a:t>應該訂為多少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668195" y="5219411"/>
                <a:ext cx="1434880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195" y="5219411"/>
                <a:ext cx="1434880" cy="113941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895694" y="6004007"/>
            <a:ext cx="2332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A</a:t>
            </a:r>
            <a:r>
              <a:rPr lang="en-US" altLang="zh-TW" sz="2800" dirty="0">
                <a:solidFill>
                  <a:srgbClr val="FF0000"/>
                </a:solidFill>
              </a:rPr>
              <a:t>x</a:t>
            </a:r>
            <a:r>
              <a:rPr lang="en-US" altLang="zh-TW" sz="2800" dirty="0"/>
              <a:t>=</a:t>
            </a:r>
            <a:r>
              <a:rPr lang="en-US" altLang="zh-TW" sz="2800" dirty="0">
                <a:solidFill>
                  <a:srgbClr val="00B050"/>
                </a:solidFill>
              </a:rPr>
              <a:t>b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Input-output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提升一單位食物的淨產值，需要多生產多少資源？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851569" y="3063913"/>
                <a:ext cx="17757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569" y="3063913"/>
                <a:ext cx="1775743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3436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199795" y="3020070"/>
                <a:ext cx="20818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795" y="3020070"/>
                <a:ext cx="208185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60" r="-293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93716" y="4125350"/>
                <a:ext cx="25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16" y="4125350"/>
                <a:ext cx="25660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8571" r="-26190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向右箭號 6"/>
          <p:cNvSpPr/>
          <p:nvPr/>
        </p:nvSpPr>
        <p:spPr>
          <a:xfrm>
            <a:off x="1125413" y="4067438"/>
            <a:ext cx="625642" cy="485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898497" y="3821709"/>
                <a:ext cx="1038169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497" y="3821709"/>
                <a:ext cx="1038169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936666" y="4131606"/>
                <a:ext cx="12161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666" y="4131606"/>
                <a:ext cx="121610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10" r="-251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686464" y="3807427"/>
                <a:ext cx="3044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464" y="3807427"/>
                <a:ext cx="304493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002" t="-166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988854" y="4355931"/>
                <a:ext cx="37206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854" y="4355931"/>
                <a:ext cx="372063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91" t="-1667" r="-32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613581" y="2321376"/>
                <a:ext cx="51591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 err="1"/>
                  <a:t>Ans</a:t>
                </a:r>
                <a:r>
                  <a:rPr lang="en-US" altLang="zh-TW" sz="2800" dirty="0"/>
                  <a:t>: The first column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581" y="2321376"/>
                <a:ext cx="5159115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2482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223977" y="5034095"/>
                <a:ext cx="4483984" cy="10764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0.475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1.950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0.50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0.375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1.25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977" y="5034095"/>
                <a:ext cx="4483984" cy="107644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向右箭號 13"/>
          <p:cNvSpPr/>
          <p:nvPr/>
        </p:nvSpPr>
        <p:spPr>
          <a:xfrm>
            <a:off x="3966092" y="2982037"/>
            <a:ext cx="999755" cy="493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/>
          <p:nvPr/>
        </p:nvCxnSpPr>
        <p:spPr>
          <a:xfrm>
            <a:off x="7199389" y="4798323"/>
            <a:ext cx="149104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833290" y="6127970"/>
            <a:ext cx="88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食物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4773208" y="6137897"/>
            <a:ext cx="88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黃金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5749202" y="6176963"/>
            <a:ext cx="88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木材</a:t>
            </a:r>
          </a:p>
        </p:txBody>
      </p:sp>
    </p:spTree>
    <p:extLst>
      <p:ext uri="{BB962C8B-B14F-4D97-AF65-F5344CB8AC3E}">
        <p14:creationId xmlns:p14="http://schemas.microsoft.com/office/powerpoint/2010/main" val="242964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Inverse for matrix product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A and B are invertible </a:t>
                </a:r>
                <a:r>
                  <a:rPr lang="en-US" altLang="zh-TW" sz="2400" dirty="0" err="1"/>
                  <a:t>nxn</a:t>
                </a:r>
                <a:r>
                  <a:rPr lang="en-US" altLang="zh-TW" sz="2400" dirty="0"/>
                  <a:t> matrices, is AB invertible?</a:t>
                </a:r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endParaRPr lang="en-US" altLang="zh-TW" sz="2400" dirty="0"/>
              </a:p>
              <a:p>
                <a:r>
                  <a:rPr lang="en-US" altLang="zh-TW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be </a:t>
                </a:r>
                <a:r>
                  <a:rPr lang="en-US" altLang="zh-TW" sz="2400" dirty="0" err="1"/>
                  <a:t>nxn</a:t>
                </a:r>
                <a:r>
                  <a:rPr lang="en-US" altLang="zh-TW" sz="2400" dirty="0"/>
                  <a:t> invertible matrices. The 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</a:t>
                </a:r>
                <a:r>
                  <a:rPr lang="en-US" altLang="zh-TW" sz="2400" b="1" dirty="0"/>
                  <a:t> </a:t>
                </a:r>
                <a:r>
                  <a:rPr lang="en-US" altLang="zh-TW" sz="2400" dirty="0"/>
                  <a:t>invertible, and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7541041" y="1773943"/>
            <a:ext cx="783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yes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250442" y="2489057"/>
                <a:ext cx="24515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442" y="2489057"/>
                <a:ext cx="2451505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746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589262" y="3224517"/>
                <a:ext cx="17452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262" y="3224517"/>
                <a:ext cx="174522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846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455058" y="3234869"/>
                <a:ext cx="21484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058" y="3234869"/>
                <a:ext cx="214840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36" t="-1667" r="-255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719156" y="3234869"/>
                <a:ext cx="11957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156" y="3234869"/>
                <a:ext cx="119571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41" t="-1667" r="-5102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7030125" y="3231449"/>
                <a:ext cx="5103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125" y="3231449"/>
                <a:ext cx="51039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952" r="-11905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589261" y="3887949"/>
                <a:ext cx="17452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261" y="3887949"/>
                <a:ext cx="1745221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139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455058" y="3887949"/>
                <a:ext cx="2062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058" y="3887949"/>
                <a:ext cx="206293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183" r="-1183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701947" y="3887949"/>
                <a:ext cx="11467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947" y="3887949"/>
                <a:ext cx="114678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660" r="-212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7030645" y="3887949"/>
                <a:ext cx="5103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645" y="3887949"/>
                <a:ext cx="510396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5952" r="-1190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747670" y="5607356"/>
                <a:ext cx="57935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670" y="5607356"/>
                <a:ext cx="5793509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105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16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Inverse for matrix transpose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A is invertible, is A</a:t>
            </a:r>
            <a:r>
              <a:rPr lang="en-US" altLang="zh-TW" baseline="30000" dirty="0"/>
              <a:t>T</a:t>
            </a:r>
            <a:r>
              <a:rPr lang="en-US" altLang="zh-TW" dirty="0"/>
              <a:t> invertible?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01997" y="4257272"/>
                <a:ext cx="15099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97" y="4257272"/>
                <a:ext cx="150990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05524" y="5323858"/>
                <a:ext cx="15063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4" y="5323858"/>
                <a:ext cx="150637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20056" y="3199356"/>
                <a:ext cx="2338717" cy="43088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56" y="3199356"/>
                <a:ext cx="233871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257415" y="4257271"/>
                <a:ext cx="19910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415" y="4257271"/>
                <a:ext cx="1991058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257415" y="5299965"/>
                <a:ext cx="19875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415" y="5299965"/>
                <a:ext cx="198753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172016" y="4257272"/>
                <a:ext cx="21671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016" y="4257272"/>
                <a:ext cx="216719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025735" y="2542559"/>
                <a:ext cx="16647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735" y="2542559"/>
                <a:ext cx="1664751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880314" y="2542558"/>
                <a:ext cx="11449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314" y="2542558"/>
                <a:ext cx="1144993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172016" y="5299965"/>
                <a:ext cx="21671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016" y="5299965"/>
                <a:ext cx="2167196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向右箭號 3"/>
          <p:cNvSpPr/>
          <p:nvPr/>
        </p:nvSpPr>
        <p:spPr>
          <a:xfrm>
            <a:off x="2428407" y="4257271"/>
            <a:ext cx="730366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2428407" y="5335085"/>
            <a:ext cx="730366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5343298" y="4257271"/>
            <a:ext cx="730366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5343298" y="5335085"/>
            <a:ext cx="730366" cy="43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97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/>
      <p:bldP spid="10" grpId="0"/>
      <p:bldP spid="11" grpId="0"/>
      <p:bldP spid="13" grpId="0"/>
      <p:bldP spid="4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Inverse of a Matrix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solidFill>
                  <a:srgbClr val="0000FF"/>
                </a:solidFill>
              </a:rPr>
              <a:t>Inverse of </a:t>
            </a:r>
          </a:p>
          <a:p>
            <a:r>
              <a:rPr lang="en-US" altLang="zh-TW" sz="4800" dirty="0">
                <a:solidFill>
                  <a:srgbClr val="0000FF"/>
                </a:solidFill>
              </a:rPr>
              <a:t>elementary matrices</a:t>
            </a:r>
          </a:p>
        </p:txBody>
      </p:sp>
    </p:spTree>
    <p:extLst>
      <p:ext uri="{BB962C8B-B14F-4D97-AF65-F5344CB8AC3E}">
        <p14:creationId xmlns:p14="http://schemas.microsoft.com/office/powerpoint/2010/main" val="937080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Elementary Row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400" dirty="0"/>
              <a:t>Every elementary row operation can be performed by matrix multiplication. 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400" dirty="0"/>
              <a:t>1. Interchange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sz="2400" dirty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sz="2400" dirty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400" dirty="0"/>
              <a:t>2. Scaling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sz="2400" dirty="0"/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sz="2400" dirty="0"/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400" dirty="0"/>
              <a:t>3. Adding </a:t>
            </a:r>
            <a:r>
              <a:rPr lang="en-US" altLang="zh-TW" sz="2400" i="1" dirty="0"/>
              <a:t>k</a:t>
            </a:r>
            <a:r>
              <a:rPr lang="en-US" altLang="zh-TW" sz="2400" dirty="0"/>
              <a:t> times row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to row j:</a:t>
            </a:r>
            <a:endParaRPr lang="zh-TW" altLang="en-US" sz="2400" dirty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sz="2400" dirty="0"/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lang="en-US" altLang="zh-TW" sz="2400" dirty="0"/>
          </a:p>
          <a:p>
            <a:pPr marL="0" lvl="0" indent="0">
              <a:spcBef>
                <a:spcPts val="580"/>
              </a:spcBef>
              <a:buClr>
                <a:schemeClr val="accent1"/>
              </a:buClr>
              <a:buSzPct val="85000"/>
              <a:buNone/>
              <a:defRPr/>
            </a:pPr>
            <a:endParaRPr lang="en-US" altLang="zh-TW" sz="2400" dirty="0"/>
          </a:p>
          <a:p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52" y="3098213"/>
            <a:ext cx="3500689" cy="6516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152" y="4241366"/>
            <a:ext cx="3529965" cy="609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94" y="5591888"/>
            <a:ext cx="4706075" cy="65333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248302" y="3079163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0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638827" y="3410244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0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48302" y="3390801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638826" y="3072023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191152" y="4201198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581677" y="4532279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k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191152" y="4512836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0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581676" y="4194058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0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191152" y="5567188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581677" y="5898269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191152" y="5878826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k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581676" y="5560048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0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930366" y="2396191"/>
            <a:ext cx="258498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elementary matrix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60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Elementary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400" dirty="0"/>
              <a:t>Every elementary row operation can be performed by matrix multiplication. 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altLang="zh-TW" sz="2400" dirty="0"/>
              <a:t>How to find elementary matrix?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387972" y="4059999"/>
                <a:ext cx="1980992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972" y="4059999"/>
                <a:ext cx="1980992" cy="11394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923183" y="3110897"/>
            <a:ext cx="7736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E.g. the elementary matrix that exchange the 1</a:t>
            </a:r>
            <a:r>
              <a:rPr lang="en-US" altLang="zh-TW" sz="2400" baseline="30000" dirty="0"/>
              <a:t>st</a:t>
            </a:r>
            <a:r>
              <a:rPr lang="en-US" altLang="zh-TW" sz="2400" dirty="0"/>
              <a:t> and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rows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832646" y="4059999"/>
                <a:ext cx="1682704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646" y="4059999"/>
                <a:ext cx="1682704" cy="11394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6389092" y="4391456"/>
            <a:ext cx="369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930366" y="2396191"/>
            <a:ext cx="258498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elementary matrix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737194" y="4078967"/>
                <a:ext cx="2933495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94" y="4078967"/>
                <a:ext cx="2933495" cy="11481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326211" y="5350738"/>
                <a:ext cx="2388411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211" y="5350738"/>
                <a:ext cx="2388411" cy="11394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向右箭號 7"/>
          <p:cNvSpPr/>
          <p:nvPr/>
        </p:nvSpPr>
        <p:spPr>
          <a:xfrm>
            <a:off x="4387972" y="5682336"/>
            <a:ext cx="752094" cy="476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/>
          <p:nvPr/>
        </p:nvCxnSpPr>
        <p:spPr>
          <a:xfrm>
            <a:off x="4742764" y="4010430"/>
            <a:ext cx="1501949" cy="12167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08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3" grpId="0"/>
      <p:bldP spid="14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Elementary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How to find elementary matrix?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</a:rPr>
              <a:t>Apply the desired elementary row operation on Identity matrix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983056" y="3272804"/>
                <a:ext cx="215129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056" y="3272804"/>
                <a:ext cx="2151294" cy="976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983056" y="4358671"/>
                <a:ext cx="238764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056" y="4358671"/>
                <a:ext cx="2387640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983056" y="5496482"/>
                <a:ext cx="215841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056" y="5496482"/>
                <a:ext cx="2158411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976721" y="3418421"/>
            <a:ext cx="233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Exchange the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and 3</a:t>
            </a:r>
            <a:r>
              <a:rPr lang="en-US" altLang="zh-TW" sz="2400" baseline="30000" dirty="0"/>
              <a:t>rd</a:t>
            </a:r>
            <a:r>
              <a:rPr lang="en-US" altLang="zh-TW" sz="2400" dirty="0"/>
              <a:t> rows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74577" y="4458837"/>
            <a:ext cx="2341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Multiply the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row by -4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74577" y="5503575"/>
            <a:ext cx="2313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Adding 2 times row 1 to row 3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661591" y="3272804"/>
                <a:ext cx="143981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591" y="3272804"/>
                <a:ext cx="1439818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661591" y="4392025"/>
                <a:ext cx="143981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591" y="4392025"/>
                <a:ext cx="1439818" cy="9766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661591" y="5537257"/>
                <a:ext cx="143981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591" y="5537257"/>
                <a:ext cx="1439818" cy="9766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向右箭號 12"/>
          <p:cNvSpPr/>
          <p:nvPr/>
        </p:nvSpPr>
        <p:spPr>
          <a:xfrm>
            <a:off x="5221400" y="3454678"/>
            <a:ext cx="641665" cy="612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5211059" y="4573899"/>
            <a:ext cx="641665" cy="612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5221400" y="5690211"/>
            <a:ext cx="641665" cy="612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68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Inverse of a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What is the inverse of a matrix?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sz="2800" dirty="0"/>
              <a:t>Elementary matrix</a:t>
            </a:r>
          </a:p>
          <a:p>
            <a:r>
              <a:rPr lang="en-US" altLang="zh-TW" dirty="0"/>
              <a:t>What kinds of matrices are invertible</a:t>
            </a:r>
          </a:p>
          <a:p>
            <a:r>
              <a:rPr lang="en-US" altLang="zh-TW" dirty="0"/>
              <a:t>Find the inverse of a general invertible matrix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704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Elementary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How to find elementary matrix?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</a:rPr>
              <a:t>Apply the desired elementary row operation on Identity matrix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983056" y="3272804"/>
                <a:ext cx="215129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056" y="3272804"/>
                <a:ext cx="2151294" cy="976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983056" y="4358671"/>
                <a:ext cx="238764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056" y="4358671"/>
                <a:ext cx="2387640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983056" y="5496482"/>
                <a:ext cx="215841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056" y="5496482"/>
                <a:ext cx="2158411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37101" y="3382057"/>
                <a:ext cx="156087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01" y="3382057"/>
                <a:ext cx="1560877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448395" y="3382057"/>
                <a:ext cx="1872179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95" y="3382057"/>
                <a:ext cx="1872179" cy="9766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448395" y="4519868"/>
                <a:ext cx="2500556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95" y="4519868"/>
                <a:ext cx="2500556" cy="9766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448395" y="5688656"/>
                <a:ext cx="2049215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95" y="5688656"/>
                <a:ext cx="2049215" cy="9766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3413002" y="3272804"/>
            <a:ext cx="1155031" cy="1109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416668" y="4453614"/>
            <a:ext cx="1532283" cy="1109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413002" y="5669874"/>
            <a:ext cx="1276157" cy="1109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93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  <p:bldP spid="22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995186" y="1911363"/>
                <a:ext cx="215129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86" y="1911363"/>
                <a:ext cx="2151294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002924" y="3699533"/>
                <a:ext cx="238764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924" y="3699533"/>
                <a:ext cx="2387640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232168" y="5549718"/>
                <a:ext cx="215841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168" y="5549718"/>
                <a:ext cx="2158411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227212" y="1397797"/>
            <a:ext cx="428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Exchange the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and 3</a:t>
            </a:r>
            <a:r>
              <a:rPr lang="en-US" altLang="zh-TW" sz="2400" baseline="30000" dirty="0"/>
              <a:t>rd</a:t>
            </a:r>
            <a:r>
              <a:rPr lang="en-US" altLang="zh-TW" sz="2400" dirty="0"/>
              <a:t> rows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2479" y="3156515"/>
            <a:ext cx="3628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Multiply the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row by -4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74074" y="4980058"/>
            <a:ext cx="407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Adding 2 times row 1 to row 3</a:t>
            </a:r>
            <a:endParaRPr lang="zh-TW" altLang="en-US" sz="2400" dirty="0"/>
          </a:p>
        </p:txBody>
      </p:sp>
      <p:sp>
        <p:nvSpPr>
          <p:cNvPr id="17" name="左-右雙向箭號 16"/>
          <p:cNvSpPr/>
          <p:nvPr/>
        </p:nvSpPr>
        <p:spPr>
          <a:xfrm>
            <a:off x="3924941" y="2177567"/>
            <a:ext cx="1122947" cy="4953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4844236" y="1427492"/>
            <a:ext cx="4118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Exchange the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and 3</a:t>
            </a:r>
            <a:r>
              <a:rPr lang="en-US" altLang="zh-TW" sz="2400" baseline="30000" dirty="0"/>
              <a:t>rd</a:t>
            </a:r>
            <a:r>
              <a:rPr lang="en-US" altLang="zh-TW" sz="2400" dirty="0"/>
              <a:t> rows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595891" y="1918444"/>
                <a:ext cx="2350515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891" y="1918444"/>
                <a:ext cx="2350515" cy="9766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145737" y="105128"/>
            <a:ext cx="45154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Inverse of Elementary Matrix</a:t>
            </a:r>
            <a:endParaRPr lang="zh-TW" altLang="en-US" sz="2800" b="1" i="1" u="sng" dirty="0"/>
          </a:p>
        </p:txBody>
      </p:sp>
      <p:sp>
        <p:nvSpPr>
          <p:cNvPr id="22" name="矩形 21"/>
          <p:cNvSpPr/>
          <p:nvPr/>
        </p:nvSpPr>
        <p:spPr>
          <a:xfrm>
            <a:off x="6637074" y="1918444"/>
            <a:ext cx="1155031" cy="1109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5055627" y="3172151"/>
            <a:ext cx="4293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Multiply the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row by -1/4</a:t>
            </a:r>
            <a:endParaRPr lang="zh-TW" altLang="en-US" sz="2400" dirty="0"/>
          </a:p>
        </p:txBody>
      </p:sp>
      <p:sp>
        <p:nvSpPr>
          <p:cNvPr id="25" name="左-右雙向箭號 24"/>
          <p:cNvSpPr/>
          <p:nvPr/>
        </p:nvSpPr>
        <p:spPr>
          <a:xfrm>
            <a:off x="3924940" y="3940173"/>
            <a:ext cx="1122947" cy="4953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582263" y="3713180"/>
                <a:ext cx="2900346" cy="986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−1/4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263" y="3713180"/>
                <a:ext cx="2900346" cy="9861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6643658" y="3627702"/>
            <a:ext cx="1647623" cy="1109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4858681" y="4980058"/>
            <a:ext cx="407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Adding -2 times row 1 to row 3</a:t>
            </a:r>
            <a:endParaRPr lang="zh-TW" altLang="en-US" sz="2400" dirty="0"/>
          </a:p>
        </p:txBody>
      </p:sp>
      <p:sp>
        <p:nvSpPr>
          <p:cNvPr id="29" name="左-右雙向箭號 28"/>
          <p:cNvSpPr/>
          <p:nvPr/>
        </p:nvSpPr>
        <p:spPr>
          <a:xfrm>
            <a:off x="3980703" y="5815394"/>
            <a:ext cx="1122947" cy="4953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413523" y="5536823"/>
                <a:ext cx="2579745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523" y="5536823"/>
                <a:ext cx="2579745" cy="9766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6549634" y="5490965"/>
            <a:ext cx="1304999" cy="1109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5056223" y="137541"/>
            <a:ext cx="3741153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Reverse elementary row operation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041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7" grpId="0" animBg="1"/>
      <p:bldP spid="18" grpId="0"/>
      <p:bldP spid="19" grpId="0"/>
      <p:bldP spid="22" grpId="0" animBg="1"/>
      <p:bldP spid="23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RREF </a:t>
            </a:r>
            <a:r>
              <a:rPr lang="en-US" altLang="zh-TW" dirty="0" err="1"/>
              <a:t>v.s</a:t>
            </a:r>
            <a:r>
              <a:rPr lang="en-US" altLang="zh-TW" dirty="0"/>
              <a:t>. Elementary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 A be an </a:t>
            </a:r>
            <a:r>
              <a:rPr lang="en-US" altLang="zh-TW" dirty="0" err="1"/>
              <a:t>mxn</a:t>
            </a:r>
            <a:r>
              <a:rPr lang="en-US" altLang="zh-TW" dirty="0"/>
              <a:t> matrix with reduced row echelon form R.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There exists an invertible m x m matrix P such that PA=R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222536" y="2838166"/>
                <a:ext cx="26347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536" y="2838166"/>
                <a:ext cx="2634760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374564" y="4880581"/>
                <a:ext cx="23307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564" y="4880581"/>
                <a:ext cx="233070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894457" y="5729918"/>
                <a:ext cx="3355085" cy="44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457" y="5729918"/>
                <a:ext cx="3355085" cy="4470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68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Inverse of a Matrix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solidFill>
                  <a:srgbClr val="0000FF"/>
                </a:solidFill>
              </a:rPr>
              <a:t>Invertible</a:t>
            </a:r>
          </a:p>
        </p:txBody>
      </p:sp>
    </p:spTree>
    <p:extLst>
      <p:ext uri="{BB962C8B-B14F-4D97-AF65-F5344CB8AC3E}">
        <p14:creationId xmlns:p14="http://schemas.microsoft.com/office/powerpoint/2010/main" val="887961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Let A be an n x n matrix. A is invertible if and only if</a:t>
            </a:r>
          </a:p>
          <a:p>
            <a:pPr lvl="1"/>
            <a:r>
              <a:rPr lang="en-US" altLang="zh-TW" dirty="0"/>
              <a:t>The columns of A span R</a:t>
            </a:r>
            <a:r>
              <a:rPr lang="en-US" altLang="zh-TW" baseline="30000" dirty="0"/>
              <a:t>n</a:t>
            </a:r>
          </a:p>
          <a:p>
            <a:pPr lvl="1"/>
            <a:r>
              <a:rPr lang="en-US" altLang="zh-TW" dirty="0"/>
              <a:t>For every b in R</a:t>
            </a:r>
            <a:r>
              <a:rPr lang="en-US" altLang="zh-TW" baseline="30000" dirty="0"/>
              <a:t>n</a:t>
            </a:r>
            <a:r>
              <a:rPr lang="en-US" altLang="zh-TW" dirty="0"/>
              <a:t>, the system Ax=b is consistent</a:t>
            </a:r>
          </a:p>
          <a:p>
            <a:pPr lvl="1"/>
            <a:r>
              <a:rPr lang="en-US" altLang="zh-TW" dirty="0"/>
              <a:t>The rank of A is n</a:t>
            </a:r>
          </a:p>
          <a:p>
            <a:pPr lvl="1"/>
            <a:r>
              <a:rPr lang="en-US" altLang="zh-TW" dirty="0"/>
              <a:t>The columns of A are linear independent</a:t>
            </a:r>
          </a:p>
          <a:p>
            <a:pPr lvl="1"/>
            <a:r>
              <a:rPr lang="en-US" altLang="zh-TW" dirty="0"/>
              <a:t>The only solution to Ax=0 is the zero vector</a:t>
            </a:r>
          </a:p>
          <a:p>
            <a:pPr lvl="1"/>
            <a:r>
              <a:rPr lang="en-US" altLang="zh-TW" dirty="0"/>
              <a:t>The nullity of A is zero</a:t>
            </a:r>
          </a:p>
          <a:p>
            <a:pPr lvl="1"/>
            <a:r>
              <a:rPr lang="en-US" altLang="zh-TW" dirty="0"/>
              <a:t>The reduced row echelon form of A is I</a:t>
            </a:r>
            <a:r>
              <a:rPr lang="en-US" altLang="zh-TW" baseline="-25000" dirty="0"/>
              <a:t>n</a:t>
            </a:r>
          </a:p>
          <a:p>
            <a:pPr lvl="1"/>
            <a:r>
              <a:rPr lang="en-US" altLang="zh-TW" dirty="0"/>
              <a:t>A is a product of elementary matrices</a:t>
            </a:r>
          </a:p>
          <a:p>
            <a:pPr lvl="1"/>
            <a:r>
              <a:rPr lang="en-US" altLang="zh-TW" dirty="0"/>
              <a:t>There exists an n x n matrix B such that BA = I</a:t>
            </a:r>
            <a:r>
              <a:rPr lang="en-US" altLang="zh-TW" baseline="-25000" dirty="0"/>
              <a:t>n</a:t>
            </a:r>
          </a:p>
          <a:p>
            <a:pPr lvl="1"/>
            <a:r>
              <a:rPr lang="en-US" altLang="zh-TW" dirty="0"/>
              <a:t>There exists an n x n matrix C such that AC = I</a:t>
            </a:r>
            <a:r>
              <a:rPr lang="en-US" altLang="zh-TW" baseline="-25000" dirty="0"/>
              <a:t>n</a:t>
            </a:r>
          </a:p>
          <a:p>
            <a:pPr lvl="1"/>
            <a:endParaRPr lang="en-US" altLang="zh-TW" sz="2000" dirty="0"/>
          </a:p>
          <a:p>
            <a:pPr lvl="1"/>
            <a:endParaRPr lang="zh-TW" altLang="en-US" sz="2000" baseline="-25000" dirty="0"/>
          </a:p>
          <a:p>
            <a:pPr lvl="1"/>
            <a:endParaRPr lang="zh-TW" altLang="en-US" sz="2000" baseline="-25000" dirty="0"/>
          </a:p>
        </p:txBody>
      </p:sp>
      <p:sp>
        <p:nvSpPr>
          <p:cNvPr id="9" name="矩形 8"/>
          <p:cNvSpPr/>
          <p:nvPr/>
        </p:nvSpPr>
        <p:spPr>
          <a:xfrm>
            <a:off x="1045030" y="5355771"/>
            <a:ext cx="6212114" cy="821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58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://goo.gl/z3J5R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495197"/>
            <a:ext cx="5362575" cy="599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019200" y="6117091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http://goo.gl/z3J5Rb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123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5831115" y="2322285"/>
            <a:ext cx="1306286" cy="261257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6117243" y="2699657"/>
            <a:ext cx="734026" cy="191827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Given a function f</a:t>
            </a:r>
            <a:endParaRPr lang="zh-TW" altLang="en-US" sz="24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2180770" y="2322285"/>
            <a:ext cx="1306286" cy="2612572"/>
            <a:chOff x="2133599" y="2554514"/>
            <a:chExt cx="1306286" cy="2612572"/>
          </a:xfrm>
        </p:grpSpPr>
        <p:sp>
          <p:nvSpPr>
            <p:cNvPr id="4" name="橢圓 3"/>
            <p:cNvSpPr/>
            <p:nvPr/>
          </p:nvSpPr>
          <p:spPr>
            <a:xfrm>
              <a:off x="2133599" y="2554514"/>
              <a:ext cx="1306286" cy="26125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2663371" y="293188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2663371" y="3737429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2663371" y="454875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6360885" y="3191670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360885" y="4002997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>
            <a:stCxn id="6" idx="6"/>
          </p:cNvCxnSpPr>
          <p:nvPr/>
        </p:nvCxnSpPr>
        <p:spPr>
          <a:xfrm>
            <a:off x="2957285" y="2823029"/>
            <a:ext cx="3403600" cy="49485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957285" y="3639453"/>
            <a:ext cx="3403600" cy="45078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2957285" y="4187265"/>
            <a:ext cx="3403600" cy="25263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365373" y="2595021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373" y="2595021"/>
                <a:ext cx="36811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1667" r="-833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346683" y="3443905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683" y="3443905"/>
                <a:ext cx="37523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290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365373" y="4248603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373" y="4248603"/>
                <a:ext cx="37523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290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648596" y="2962046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596" y="2962046"/>
                <a:ext cx="80252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740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1469570" y="5018611"/>
            <a:ext cx="2728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Domain (</a:t>
            </a:r>
            <a:r>
              <a:rPr lang="zh-TW" altLang="en-US" sz="2400" dirty="0"/>
              <a:t>定義域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125261" y="5013884"/>
            <a:ext cx="2728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Co-domain (</a:t>
            </a:r>
            <a:r>
              <a:rPr lang="zh-TW" altLang="en-US" sz="2400" dirty="0"/>
              <a:t>對應域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665822" y="3729640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822" y="3729640"/>
                <a:ext cx="80252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879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7434430" y="3757036"/>
                <a:ext cx="11243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430" y="3757036"/>
                <a:ext cx="112434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717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5831115" y="1626491"/>
            <a:ext cx="2728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Range (</a:t>
            </a:r>
            <a:r>
              <a:rPr lang="zh-TW" altLang="en-US" sz="2400" dirty="0"/>
              <a:t>值域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33" name="直線接點 32"/>
          <p:cNvCxnSpPr>
            <a:endCxn id="32" idx="2"/>
          </p:cNvCxnSpPr>
          <p:nvPr/>
        </p:nvCxnSpPr>
        <p:spPr>
          <a:xfrm flipV="1">
            <a:off x="6647013" y="2088156"/>
            <a:ext cx="548445" cy="77174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942541" y="5532982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Given a linear function corresponding to a </a:t>
            </a:r>
            <a:r>
              <a:rPr lang="en-US" altLang="zh-TW" sz="2400" dirty="0" err="1"/>
              <a:t>mxn</a:t>
            </a:r>
            <a:r>
              <a:rPr lang="en-US" altLang="zh-TW" sz="2400" dirty="0"/>
              <a:t> matrix A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169955" y="6115276"/>
            <a:ext cx="2516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Domain=R</a:t>
            </a:r>
            <a:r>
              <a:rPr lang="en-US" altLang="zh-TW" sz="2400" baseline="30000" dirty="0"/>
              <a:t>n</a:t>
            </a:r>
            <a:endParaRPr lang="zh-TW" altLang="en-US" sz="2400" baseline="30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487056" y="6110638"/>
            <a:ext cx="2516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Co-domain=R</a:t>
            </a:r>
            <a:r>
              <a:rPr lang="en-US" altLang="zh-TW" sz="2400" baseline="30000" dirty="0"/>
              <a:t>m</a:t>
            </a:r>
            <a:endParaRPr lang="zh-TW" altLang="en-US" sz="2400" baseline="30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5863130" y="6115276"/>
            <a:ext cx="219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Range=?</a:t>
            </a:r>
            <a:endParaRPr lang="zh-TW" alt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67868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 animBg="1"/>
      <p:bldP spid="12" grpId="0" animBg="1"/>
      <p:bldP spid="13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5" grpId="0"/>
      <p:bldP spid="36" grpId="0"/>
      <p:bldP spid="37" grpId="0"/>
      <p:bldP spid="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One-to-one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function f is one-to-one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3376012" y="2565396"/>
            <a:ext cx="1306286" cy="261257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662140" y="2942768"/>
            <a:ext cx="734026" cy="191827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904422" y="2554514"/>
            <a:ext cx="1306286" cy="2612572"/>
            <a:chOff x="2133599" y="2554514"/>
            <a:chExt cx="1306286" cy="2612572"/>
          </a:xfrm>
        </p:grpSpPr>
        <p:sp>
          <p:nvSpPr>
            <p:cNvPr id="8" name="橢圓 7"/>
            <p:cNvSpPr/>
            <p:nvPr/>
          </p:nvSpPr>
          <p:spPr>
            <a:xfrm>
              <a:off x="2133599" y="2554514"/>
              <a:ext cx="1306286" cy="26125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2663371" y="293188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663371" y="3737429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663371" y="454875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3939888" y="3237370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936425" y="3873086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>
            <a:stCxn id="9" idx="6"/>
            <a:endCxn id="12" idx="2"/>
          </p:cNvCxnSpPr>
          <p:nvPr/>
        </p:nvCxnSpPr>
        <p:spPr>
          <a:xfrm>
            <a:off x="1680937" y="3055258"/>
            <a:ext cx="2258951" cy="30548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endCxn id="13" idx="2"/>
          </p:cNvCxnSpPr>
          <p:nvPr/>
        </p:nvCxnSpPr>
        <p:spPr>
          <a:xfrm>
            <a:off x="1680937" y="3871682"/>
            <a:ext cx="2255488" cy="1247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endCxn id="23" idx="2"/>
          </p:cNvCxnSpPr>
          <p:nvPr/>
        </p:nvCxnSpPr>
        <p:spPr>
          <a:xfrm flipV="1">
            <a:off x="1680937" y="4566130"/>
            <a:ext cx="2255488" cy="1059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089025" y="2827250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25" y="2827250"/>
                <a:ext cx="36811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667" r="-833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070335" y="3676134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335" y="3676134"/>
                <a:ext cx="37523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089025" y="4480832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25" y="4480832"/>
                <a:ext cx="37523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246238" y="3148458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238" y="3148458"/>
                <a:ext cx="80252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740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4269187" y="3811791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87" y="3811791"/>
                <a:ext cx="80252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2879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4286447" y="4426167"/>
                <a:ext cx="8096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447" y="4426167"/>
                <a:ext cx="80964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782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橢圓 22"/>
          <p:cNvSpPr/>
          <p:nvPr/>
        </p:nvSpPr>
        <p:spPr>
          <a:xfrm>
            <a:off x="3936425" y="4442758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675708" y="5463572"/>
                <a:ext cx="33064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has one solution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08" y="5463572"/>
                <a:ext cx="330641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428" t="-24590" r="-4428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76733" y="5932725"/>
                <a:ext cx="43179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has at most one solution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33" y="5932725"/>
                <a:ext cx="4317977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249" t="-24590" r="-3249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接點 29"/>
          <p:cNvCxnSpPr/>
          <p:nvPr/>
        </p:nvCxnSpPr>
        <p:spPr>
          <a:xfrm>
            <a:off x="662778" y="5664933"/>
            <a:ext cx="33534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527966" y="1926916"/>
            <a:ext cx="3293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co-domain is “smaller” than the domain, f cannot be one-to-one.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527966" y="3321930"/>
            <a:ext cx="3293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a matrix A is </a:t>
            </a:r>
            <a:r>
              <a:rPr lang="zh-TW" altLang="en-US" sz="2400" dirty="0"/>
              <a:t>矮胖</a:t>
            </a:r>
            <a:r>
              <a:rPr lang="en-US" altLang="zh-TW" sz="2400" dirty="0"/>
              <a:t>, it cannot be one-to-one.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527966" y="4976634"/>
            <a:ext cx="3293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a matrix A is one-to-one, its columns are independent.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522522" y="4320150"/>
            <a:ext cx="3127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400"/>
            </a:lvl1pPr>
          </a:lstStyle>
          <a:p>
            <a:r>
              <a:rPr lang="en-US" altLang="zh-TW" dirty="0"/>
              <a:t>The reverse is not true.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585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 animBg="1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7" grpId="0"/>
      <p:bldP spid="28" grpId="0"/>
      <p:bldP spid="31" grpId="0"/>
      <p:bldP spid="32" grpId="0"/>
      <p:bldP spid="33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Onto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function f is onto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3376012" y="2565396"/>
            <a:ext cx="1306286" cy="261257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393898" y="2572723"/>
            <a:ext cx="1288400" cy="25943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904422" y="2554514"/>
            <a:ext cx="1306286" cy="2612572"/>
            <a:chOff x="2133599" y="2554514"/>
            <a:chExt cx="1306286" cy="2612572"/>
          </a:xfrm>
        </p:grpSpPr>
        <p:sp>
          <p:nvSpPr>
            <p:cNvPr id="8" name="橢圓 7"/>
            <p:cNvSpPr/>
            <p:nvPr/>
          </p:nvSpPr>
          <p:spPr>
            <a:xfrm>
              <a:off x="2133599" y="2554514"/>
              <a:ext cx="1306286" cy="26125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2663371" y="293188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663371" y="3737429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663371" y="454875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3939888" y="3237370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936425" y="3873086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>
            <a:stCxn id="9" idx="6"/>
            <a:endCxn id="12" idx="2"/>
          </p:cNvCxnSpPr>
          <p:nvPr/>
        </p:nvCxnSpPr>
        <p:spPr>
          <a:xfrm>
            <a:off x="1680937" y="3055258"/>
            <a:ext cx="2258951" cy="30548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endCxn id="13" idx="2"/>
          </p:cNvCxnSpPr>
          <p:nvPr/>
        </p:nvCxnSpPr>
        <p:spPr>
          <a:xfrm>
            <a:off x="1680937" y="3871682"/>
            <a:ext cx="2255488" cy="1247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endCxn id="13" idx="3"/>
          </p:cNvCxnSpPr>
          <p:nvPr/>
        </p:nvCxnSpPr>
        <p:spPr>
          <a:xfrm flipV="1">
            <a:off x="1680937" y="4083694"/>
            <a:ext cx="2291623" cy="58843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089025" y="2827250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25" y="2827250"/>
                <a:ext cx="36811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667" r="-833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070335" y="3676134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335" y="3676134"/>
                <a:ext cx="37523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089025" y="4480832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25" y="4480832"/>
                <a:ext cx="37523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246238" y="3148458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238" y="3148458"/>
                <a:ext cx="80252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740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4269187" y="3811791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87" y="3811791"/>
                <a:ext cx="80252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2879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4013517" y="4262841"/>
                <a:ext cx="11243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517" y="4262841"/>
                <a:ext cx="112434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703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1055436" y="5932725"/>
                <a:ext cx="38953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always have solution</a:t>
                </a:r>
                <a:r>
                  <a:rPr lang="zh-TW" altLang="en-US" sz="2400" dirty="0"/>
                  <a:t> </a:t>
                </a: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36" y="5932725"/>
                <a:ext cx="389536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599" t="-24590" r="-1878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/>
          <p:cNvSpPr txBox="1"/>
          <p:nvPr/>
        </p:nvSpPr>
        <p:spPr>
          <a:xfrm>
            <a:off x="5527966" y="1834542"/>
            <a:ext cx="3293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co-domain is “larger” than the domain, f cannot be onto.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527966" y="3229556"/>
            <a:ext cx="3293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a matrix A is </a:t>
            </a:r>
            <a:r>
              <a:rPr lang="zh-TW" altLang="en-US" sz="2400" dirty="0"/>
              <a:t>高瘦</a:t>
            </a:r>
            <a:r>
              <a:rPr lang="en-US" altLang="zh-TW" sz="2400" dirty="0"/>
              <a:t>, it cannot be onto.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527966" y="4732396"/>
            <a:ext cx="3293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a matrix A is onto, </a:t>
            </a:r>
          </a:p>
          <a:p>
            <a:r>
              <a:rPr lang="en-US" altLang="zh-TW" sz="2400" dirty="0"/>
              <a:t>rank A = no. of rows. 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656315" y="5301298"/>
            <a:ext cx="23668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Co-domain = range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527966" y="4200554"/>
            <a:ext cx="2987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400"/>
            </a:lvl1pPr>
          </a:lstStyle>
          <a:p>
            <a:r>
              <a:rPr lang="en-US" altLang="zh-TW" dirty="0"/>
              <a:t>The reverse is not true.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691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 animBg="1"/>
      <p:bldP spid="17" grpId="0"/>
      <p:bldP spid="18" grpId="0"/>
      <p:bldP spid="19" grpId="0"/>
      <p:bldP spid="20" grpId="0"/>
      <p:bldP spid="21" grpId="0"/>
      <p:bldP spid="22" grpId="0"/>
      <p:bldP spid="28" grpId="0"/>
      <p:bldP spid="31" grpId="0"/>
      <p:bldP spid="32" grpId="0"/>
      <p:bldP spid="33" grpId="0"/>
      <p:bldP spid="29" grpId="0"/>
      <p:bldP spid="3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Invertible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 is called invertible if there is a matrix B such that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橢圓 4"/>
          <p:cNvSpPr/>
          <p:nvPr/>
        </p:nvSpPr>
        <p:spPr>
          <a:xfrm>
            <a:off x="512536" y="3321763"/>
            <a:ext cx="982436" cy="180274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080401" y="3222473"/>
            <a:ext cx="1065380" cy="200133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097965" y="3220825"/>
                <a:ext cx="3129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965" y="3220825"/>
                <a:ext cx="31290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119953" y="4792917"/>
                <a:ext cx="663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953" y="4792917"/>
                <a:ext cx="66383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橢圓 8"/>
          <p:cNvSpPr/>
          <p:nvPr/>
        </p:nvSpPr>
        <p:spPr>
          <a:xfrm>
            <a:off x="4748774" y="3321763"/>
            <a:ext cx="982436" cy="180274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316639" y="3222473"/>
            <a:ext cx="1065380" cy="200133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334203" y="3220825"/>
                <a:ext cx="3129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203" y="3220825"/>
                <a:ext cx="31290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356191" y="4792917"/>
                <a:ext cx="663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191" y="4792917"/>
                <a:ext cx="66383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橢圓 12"/>
          <p:cNvSpPr/>
          <p:nvPr/>
        </p:nvSpPr>
        <p:spPr>
          <a:xfrm>
            <a:off x="3498328" y="4078297"/>
            <a:ext cx="246743" cy="246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80382" y="4078296"/>
            <a:ext cx="246743" cy="246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7775722" y="4084550"/>
            <a:ext cx="246743" cy="246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5157776" y="4084549"/>
            <a:ext cx="246743" cy="24674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797001" y="3812469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001" y="3812469"/>
                <a:ext cx="24468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451294" y="3710011"/>
                <a:ext cx="4402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94" y="3710011"/>
                <a:ext cx="44024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6667" r="-15278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883324" y="3833937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324" y="3833937"/>
                <a:ext cx="24468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858449" y="3673180"/>
                <a:ext cx="7433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449" y="3673180"/>
                <a:ext cx="74334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9016" t="-1667" r="-409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手繪多邊形 20"/>
          <p:cNvSpPr/>
          <p:nvPr/>
        </p:nvSpPr>
        <p:spPr>
          <a:xfrm>
            <a:off x="1074057" y="3676072"/>
            <a:ext cx="2467429" cy="479144"/>
          </a:xfrm>
          <a:custGeom>
            <a:avLst/>
            <a:gdLst>
              <a:gd name="connsiteX0" fmla="*/ 2467429 w 2467429"/>
              <a:gd name="connsiteY0" fmla="*/ 479144 h 479144"/>
              <a:gd name="connsiteX1" fmla="*/ 1161143 w 2467429"/>
              <a:gd name="connsiteY1" fmla="*/ 173 h 479144"/>
              <a:gd name="connsiteX2" fmla="*/ 0 w 2467429"/>
              <a:gd name="connsiteY2" fmla="*/ 435602 h 47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479144">
                <a:moveTo>
                  <a:pt x="2467429" y="479144"/>
                </a:moveTo>
                <a:cubicBezTo>
                  <a:pt x="2019905" y="243287"/>
                  <a:pt x="1572381" y="7430"/>
                  <a:pt x="1161143" y="173"/>
                </a:cubicBezTo>
                <a:cubicBezTo>
                  <a:pt x="749905" y="-7084"/>
                  <a:pt x="374952" y="214259"/>
                  <a:pt x="0" y="43560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 21"/>
          <p:cNvSpPr/>
          <p:nvPr/>
        </p:nvSpPr>
        <p:spPr>
          <a:xfrm flipH="1" flipV="1">
            <a:off x="1086560" y="4279858"/>
            <a:ext cx="2467429" cy="479144"/>
          </a:xfrm>
          <a:custGeom>
            <a:avLst/>
            <a:gdLst>
              <a:gd name="connsiteX0" fmla="*/ 2467429 w 2467429"/>
              <a:gd name="connsiteY0" fmla="*/ 479144 h 479144"/>
              <a:gd name="connsiteX1" fmla="*/ 1161143 w 2467429"/>
              <a:gd name="connsiteY1" fmla="*/ 173 h 479144"/>
              <a:gd name="connsiteX2" fmla="*/ 0 w 2467429"/>
              <a:gd name="connsiteY2" fmla="*/ 435602 h 47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479144">
                <a:moveTo>
                  <a:pt x="2467429" y="479144"/>
                </a:moveTo>
                <a:cubicBezTo>
                  <a:pt x="2019905" y="243287"/>
                  <a:pt x="1572381" y="7430"/>
                  <a:pt x="1161143" y="173"/>
                </a:cubicBezTo>
                <a:cubicBezTo>
                  <a:pt x="749905" y="-7084"/>
                  <a:pt x="374952" y="214259"/>
                  <a:pt x="0" y="43560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 22"/>
          <p:cNvSpPr/>
          <p:nvPr/>
        </p:nvSpPr>
        <p:spPr>
          <a:xfrm>
            <a:off x="5309456" y="3662861"/>
            <a:ext cx="2467429" cy="479144"/>
          </a:xfrm>
          <a:custGeom>
            <a:avLst/>
            <a:gdLst>
              <a:gd name="connsiteX0" fmla="*/ 2467429 w 2467429"/>
              <a:gd name="connsiteY0" fmla="*/ 479144 h 479144"/>
              <a:gd name="connsiteX1" fmla="*/ 1161143 w 2467429"/>
              <a:gd name="connsiteY1" fmla="*/ 173 h 479144"/>
              <a:gd name="connsiteX2" fmla="*/ 0 w 2467429"/>
              <a:gd name="connsiteY2" fmla="*/ 435602 h 47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479144">
                <a:moveTo>
                  <a:pt x="2467429" y="479144"/>
                </a:moveTo>
                <a:cubicBezTo>
                  <a:pt x="2019905" y="243287"/>
                  <a:pt x="1572381" y="7430"/>
                  <a:pt x="1161143" y="173"/>
                </a:cubicBezTo>
                <a:cubicBezTo>
                  <a:pt x="749905" y="-7084"/>
                  <a:pt x="374952" y="214259"/>
                  <a:pt x="0" y="43560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 flipH="1" flipV="1">
            <a:off x="5405435" y="4283837"/>
            <a:ext cx="2467429" cy="479144"/>
          </a:xfrm>
          <a:custGeom>
            <a:avLst/>
            <a:gdLst>
              <a:gd name="connsiteX0" fmla="*/ 2467429 w 2467429"/>
              <a:gd name="connsiteY0" fmla="*/ 479144 h 479144"/>
              <a:gd name="connsiteX1" fmla="*/ 1161143 w 2467429"/>
              <a:gd name="connsiteY1" fmla="*/ 173 h 479144"/>
              <a:gd name="connsiteX2" fmla="*/ 0 w 2467429"/>
              <a:gd name="connsiteY2" fmla="*/ 435602 h 47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7429" h="479144">
                <a:moveTo>
                  <a:pt x="2467429" y="479144"/>
                </a:moveTo>
                <a:cubicBezTo>
                  <a:pt x="2019905" y="243287"/>
                  <a:pt x="1572381" y="7430"/>
                  <a:pt x="1161143" y="173"/>
                </a:cubicBezTo>
                <a:cubicBezTo>
                  <a:pt x="749905" y="-7084"/>
                  <a:pt x="374952" y="214259"/>
                  <a:pt x="0" y="43560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718333" y="5415155"/>
            <a:ext cx="330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 must be one-to-one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883324" y="5412358"/>
            <a:ext cx="3306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 must be onto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512918" y="5850234"/>
                <a:ext cx="43503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(</a:t>
                </a:r>
                <a:r>
                  <a:rPr lang="zh-TW" altLang="en-US" sz="2400" dirty="0"/>
                  <a:t>不然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TW" altLang="en-US" sz="2400" dirty="0"/>
                  <a:t> 的 </a:t>
                </a:r>
                <a:r>
                  <a:rPr lang="en-US" altLang="zh-TW" sz="2400" dirty="0"/>
                  <a:t>input </a:t>
                </a:r>
                <a:r>
                  <a:rPr lang="zh-TW" altLang="en-US" sz="2400" dirty="0"/>
                  <a:t>就會有限制</a:t>
                </a:r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918" y="5850234"/>
                <a:ext cx="4350382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700" t="-12000" r="-700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字方塊 27"/>
          <p:cNvSpPr txBox="1"/>
          <p:nvPr/>
        </p:nvSpPr>
        <p:spPr>
          <a:xfrm>
            <a:off x="4401641" y="509987"/>
            <a:ext cx="3447688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An invertible matrix A is always square.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59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Inverse of a Matrix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solidFill>
                  <a:srgbClr val="0000FF"/>
                </a:solidFill>
              </a:rPr>
              <a:t>What is the inverse </a:t>
            </a:r>
          </a:p>
          <a:p>
            <a:r>
              <a:rPr lang="en-US" altLang="zh-TW" sz="4800" dirty="0">
                <a:solidFill>
                  <a:srgbClr val="0000FF"/>
                </a:solidFill>
              </a:rPr>
              <a:t>of a matrix?</a:t>
            </a:r>
          </a:p>
        </p:txBody>
      </p:sp>
    </p:spTree>
    <p:extLst>
      <p:ext uri="{BB962C8B-B14F-4D97-AF65-F5344CB8AC3E}">
        <p14:creationId xmlns:p14="http://schemas.microsoft.com/office/powerpoint/2010/main" val="866976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One-to-one and onto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function f is one-to-one and onto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280523" y="2446673"/>
            <a:ext cx="1306286" cy="261257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298409" y="2454000"/>
            <a:ext cx="1288400" cy="259436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808933" y="2435791"/>
            <a:ext cx="1306286" cy="2612572"/>
            <a:chOff x="2133599" y="2554514"/>
            <a:chExt cx="1306286" cy="2612572"/>
          </a:xfrm>
        </p:grpSpPr>
        <p:sp>
          <p:nvSpPr>
            <p:cNvPr id="7" name="橢圓 6"/>
            <p:cNvSpPr/>
            <p:nvPr/>
          </p:nvSpPr>
          <p:spPr>
            <a:xfrm>
              <a:off x="2133599" y="2554514"/>
              <a:ext cx="1306286" cy="26125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2663371" y="293188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2663371" y="3737429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663371" y="4548756"/>
              <a:ext cx="246743" cy="24674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橢圓 10"/>
          <p:cNvSpPr/>
          <p:nvPr/>
        </p:nvSpPr>
        <p:spPr>
          <a:xfrm>
            <a:off x="3844399" y="3118647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3840936" y="3754363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>
            <a:stCxn id="8" idx="6"/>
            <a:endCxn id="11" idx="2"/>
          </p:cNvCxnSpPr>
          <p:nvPr/>
        </p:nvCxnSpPr>
        <p:spPr>
          <a:xfrm>
            <a:off x="1585448" y="2936535"/>
            <a:ext cx="2258951" cy="30548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endCxn id="12" idx="2"/>
          </p:cNvCxnSpPr>
          <p:nvPr/>
        </p:nvCxnSpPr>
        <p:spPr>
          <a:xfrm>
            <a:off x="1585448" y="3752959"/>
            <a:ext cx="2255488" cy="12477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V="1">
            <a:off x="1569319" y="4506820"/>
            <a:ext cx="2285045" cy="7991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993536" y="2708527"/>
                <a:ext cx="3681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36" y="2708527"/>
                <a:ext cx="36811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667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974846" y="3557411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846" y="3557411"/>
                <a:ext cx="37523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993536" y="4362109"/>
                <a:ext cx="3752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36" y="4362109"/>
                <a:ext cx="37523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290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150749" y="3029735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749" y="3029735"/>
                <a:ext cx="80252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636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173698" y="3693068"/>
                <a:ext cx="8025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698" y="3693068"/>
                <a:ext cx="80252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3740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4170138" y="4296839"/>
                <a:ext cx="8096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138" y="4296839"/>
                <a:ext cx="80964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782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橢圓 39"/>
          <p:cNvSpPr/>
          <p:nvPr/>
        </p:nvSpPr>
        <p:spPr>
          <a:xfrm>
            <a:off x="3868521" y="4358134"/>
            <a:ext cx="246743" cy="2467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5354586" y="2631332"/>
            <a:ext cx="3371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domain and co-domain must have “the same size”.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354586" y="3786258"/>
            <a:ext cx="3534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corresponding matrix A is square.</a:t>
            </a:r>
            <a:endParaRPr lang="zh-TW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5273387" y="2545805"/>
            <a:ext cx="3464683" cy="2203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1901600" y="5584433"/>
            <a:ext cx="2195524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One-to-one</a:t>
            </a:r>
            <a:endParaRPr lang="zh-TW" altLang="en-US" sz="28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276912" y="5565928"/>
            <a:ext cx="2195524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Onto</a:t>
            </a:r>
            <a:endParaRPr lang="zh-TW" altLang="en-US" sz="2800" dirty="0"/>
          </a:p>
        </p:txBody>
      </p:sp>
      <p:sp>
        <p:nvSpPr>
          <p:cNvPr id="47" name="左-右雙向箭號 46"/>
          <p:cNvSpPr/>
          <p:nvPr/>
        </p:nvSpPr>
        <p:spPr>
          <a:xfrm>
            <a:off x="4118789" y="5561727"/>
            <a:ext cx="1109141" cy="55245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1551706" y="5387835"/>
            <a:ext cx="6281369" cy="89460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向下箭號 48"/>
          <p:cNvSpPr/>
          <p:nvPr/>
        </p:nvSpPr>
        <p:spPr>
          <a:xfrm>
            <a:off x="6445299" y="4810747"/>
            <a:ext cx="1010961" cy="49100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1551706" y="6320887"/>
            <a:ext cx="633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在滿足 </a:t>
            </a:r>
            <a:r>
              <a:rPr lang="en-US" altLang="zh-TW" dirty="0"/>
              <a:t>Square </a:t>
            </a:r>
            <a:r>
              <a:rPr lang="zh-TW" altLang="en-US" dirty="0"/>
              <a:t>的前提下，要就都成立，要就都不成立</a:t>
            </a:r>
          </a:p>
        </p:txBody>
      </p:sp>
    </p:spTree>
    <p:extLst>
      <p:ext uri="{BB962C8B-B14F-4D97-AF65-F5344CB8AC3E}">
        <p14:creationId xmlns:p14="http://schemas.microsoft.com/office/powerpoint/2010/main" val="196965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2" grpId="0" animBg="1"/>
      <p:bldP spid="16" grpId="0"/>
      <p:bldP spid="17" grpId="0"/>
      <p:bldP spid="18" grpId="0"/>
      <p:bldP spid="19" grpId="0"/>
      <p:bldP spid="20" grpId="0"/>
      <p:bldP spid="21" grpId="0"/>
      <p:bldP spid="40" grpId="0" animBg="1"/>
      <p:bldP spid="42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Invertible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Let A be an n x n matrix.</a:t>
            </a:r>
          </a:p>
          <a:p>
            <a:pPr lvl="1"/>
            <a:r>
              <a:rPr lang="en-US" altLang="zh-TW" dirty="0"/>
              <a:t>Onto → One-to-one → invertible</a:t>
            </a:r>
          </a:p>
          <a:p>
            <a:pPr lvl="2"/>
            <a:r>
              <a:rPr lang="en-US" altLang="zh-TW" sz="2400" dirty="0">
                <a:solidFill>
                  <a:srgbClr val="FF0000"/>
                </a:solidFill>
              </a:rPr>
              <a:t>The columns of A span R</a:t>
            </a:r>
            <a:r>
              <a:rPr lang="en-US" altLang="zh-TW" sz="2400" baseline="30000" dirty="0">
                <a:solidFill>
                  <a:srgbClr val="FF0000"/>
                </a:solidFill>
              </a:rPr>
              <a:t>n</a:t>
            </a:r>
          </a:p>
          <a:p>
            <a:pPr lvl="2"/>
            <a:r>
              <a:rPr lang="en-US" altLang="zh-TW" sz="2400" dirty="0">
                <a:solidFill>
                  <a:srgbClr val="FF0000"/>
                </a:solidFill>
              </a:rPr>
              <a:t>For every b in R</a:t>
            </a:r>
            <a:r>
              <a:rPr lang="en-US" altLang="zh-TW" sz="2400" baseline="30000" dirty="0">
                <a:solidFill>
                  <a:srgbClr val="FF0000"/>
                </a:solidFill>
              </a:rPr>
              <a:t>n</a:t>
            </a:r>
            <a:r>
              <a:rPr lang="en-US" altLang="zh-TW" sz="2400" dirty="0">
                <a:solidFill>
                  <a:srgbClr val="FF0000"/>
                </a:solidFill>
              </a:rPr>
              <a:t>, the system Ax=b is consistent</a:t>
            </a:r>
          </a:p>
          <a:p>
            <a:pPr lvl="2"/>
            <a:r>
              <a:rPr lang="en-US" altLang="zh-TW" sz="2400" dirty="0">
                <a:solidFill>
                  <a:srgbClr val="FF0000"/>
                </a:solidFill>
              </a:rPr>
              <a:t>The rank of A is the number of rows</a:t>
            </a:r>
            <a:endParaRPr lang="zh-TW" altLang="en-US" sz="2400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One-to-one → Onto → invertible</a:t>
            </a:r>
          </a:p>
          <a:p>
            <a:pPr lvl="2"/>
            <a:r>
              <a:rPr lang="en-US" altLang="zh-TW" sz="2400" dirty="0">
                <a:solidFill>
                  <a:srgbClr val="0000FF"/>
                </a:solidFill>
              </a:rPr>
              <a:t>The columns of A are linear independent</a:t>
            </a:r>
          </a:p>
          <a:p>
            <a:pPr lvl="2"/>
            <a:r>
              <a:rPr lang="en-US" altLang="zh-TW" sz="2400" dirty="0">
                <a:solidFill>
                  <a:srgbClr val="0000FF"/>
                </a:solidFill>
              </a:rPr>
              <a:t>The rank of A is the number of columns</a:t>
            </a:r>
          </a:p>
          <a:p>
            <a:pPr lvl="2"/>
            <a:r>
              <a:rPr lang="en-US" altLang="zh-TW" sz="2400" dirty="0">
                <a:solidFill>
                  <a:srgbClr val="0000FF"/>
                </a:solidFill>
              </a:rPr>
              <a:t>The nullity of A is zero</a:t>
            </a:r>
          </a:p>
          <a:p>
            <a:pPr lvl="2"/>
            <a:r>
              <a:rPr lang="en-US" altLang="zh-TW" sz="2400" dirty="0">
                <a:solidFill>
                  <a:srgbClr val="0000FF"/>
                </a:solidFill>
              </a:rPr>
              <a:t>The only solution to Ax=0 is the zero vector</a:t>
            </a:r>
          </a:p>
          <a:p>
            <a:pPr lvl="2"/>
            <a:r>
              <a:rPr lang="en-US" altLang="zh-TW" sz="2400" dirty="0">
                <a:solidFill>
                  <a:srgbClr val="0000FF"/>
                </a:solidFill>
              </a:rPr>
              <a:t>The reduced row echelon form of A is I</a:t>
            </a:r>
            <a:r>
              <a:rPr lang="en-US" altLang="zh-TW" sz="2400" baseline="-25000" dirty="0">
                <a:solidFill>
                  <a:srgbClr val="0000FF"/>
                </a:solidFill>
              </a:rPr>
              <a:t>n</a:t>
            </a:r>
          </a:p>
          <a:p>
            <a:pPr lvl="2"/>
            <a:endParaRPr lang="en-US" altLang="zh-TW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239000" y="3829050"/>
            <a:ext cx="169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Rank A = n</a:t>
            </a:r>
            <a:endParaRPr lang="zh-TW" altLang="en-US" sz="2400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6347948" y="3631726"/>
            <a:ext cx="1043452" cy="3695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6814673" y="4155212"/>
            <a:ext cx="576727" cy="66565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47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Invertible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 A be an n x n matrix. A is invertible if and only if</a:t>
            </a:r>
          </a:p>
          <a:p>
            <a:pPr lvl="1"/>
            <a:r>
              <a:rPr lang="en-US" altLang="zh-TW" sz="2800" dirty="0">
                <a:solidFill>
                  <a:srgbClr val="0000FF"/>
                </a:solidFill>
              </a:rPr>
              <a:t>The reduced row echelon form of A is I</a:t>
            </a:r>
            <a:r>
              <a:rPr lang="en-US" altLang="zh-TW" sz="2800" baseline="-25000" dirty="0">
                <a:solidFill>
                  <a:srgbClr val="0000FF"/>
                </a:solidFill>
              </a:rPr>
              <a:t>n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36" y="4639282"/>
            <a:ext cx="2125980" cy="912495"/>
          </a:xfrm>
          <a:prstGeom prst="rect">
            <a:avLst/>
          </a:prstGeom>
        </p:spPr>
      </p:pic>
      <p:pic>
        <p:nvPicPr>
          <p:cNvPr id="7" name="Picture 1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07" y="3011231"/>
            <a:ext cx="2089439" cy="1010126"/>
          </a:xfrm>
          <a:prstGeom prst="rect">
            <a:avLst/>
          </a:prstGeom>
        </p:spPr>
      </p:pic>
      <p:pic>
        <p:nvPicPr>
          <p:cNvPr id="8" name="Picture 12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40" y="4703078"/>
            <a:ext cx="1524000" cy="927100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3457848" y="3364569"/>
            <a:ext cx="1698172" cy="36285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3461297" y="4964440"/>
            <a:ext cx="1698172" cy="36285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780802" y="3265650"/>
            <a:ext cx="537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</a:t>
            </a:r>
            <a:r>
              <a:rPr lang="en-US" altLang="zh-TW" sz="2800" baseline="-25000" dirty="0"/>
              <a:t>n</a:t>
            </a:r>
            <a:endParaRPr lang="zh-TW" altLang="en-US" sz="2800" baseline="-25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421953" y="3498137"/>
            <a:ext cx="1568359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Invertible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780802" y="5788679"/>
            <a:ext cx="220951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Not Invertible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497682" y="3613010"/>
            <a:ext cx="145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RREF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497682" y="5200623"/>
            <a:ext cx="145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RREF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597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Let A be an n x n matrix. A is invertible if and only if</a:t>
            </a:r>
          </a:p>
          <a:p>
            <a:pPr lvl="1"/>
            <a:r>
              <a:rPr lang="en-US" altLang="zh-TW" dirty="0"/>
              <a:t>The columns of A span R</a:t>
            </a:r>
            <a:r>
              <a:rPr lang="en-US" altLang="zh-TW" baseline="30000" dirty="0"/>
              <a:t>n</a:t>
            </a:r>
          </a:p>
          <a:p>
            <a:pPr lvl="1"/>
            <a:r>
              <a:rPr lang="en-US" altLang="zh-TW" dirty="0"/>
              <a:t>For every b in R</a:t>
            </a:r>
            <a:r>
              <a:rPr lang="en-US" altLang="zh-TW" baseline="30000" dirty="0"/>
              <a:t>n</a:t>
            </a:r>
            <a:r>
              <a:rPr lang="en-US" altLang="zh-TW" dirty="0"/>
              <a:t>, the system Ax=b is consistent</a:t>
            </a:r>
          </a:p>
          <a:p>
            <a:pPr lvl="1"/>
            <a:r>
              <a:rPr lang="en-US" altLang="zh-TW" dirty="0"/>
              <a:t>The rank of A is n</a:t>
            </a:r>
          </a:p>
          <a:p>
            <a:pPr lvl="1"/>
            <a:r>
              <a:rPr lang="en-US" altLang="zh-TW" dirty="0"/>
              <a:t>The columns of A are linear independent</a:t>
            </a:r>
          </a:p>
          <a:p>
            <a:pPr lvl="1"/>
            <a:r>
              <a:rPr lang="en-US" altLang="zh-TW" dirty="0"/>
              <a:t>The only solution to Ax=0 is the zero vector</a:t>
            </a:r>
          </a:p>
          <a:p>
            <a:pPr lvl="1"/>
            <a:r>
              <a:rPr lang="en-US" altLang="zh-TW" dirty="0"/>
              <a:t>The nullity of A is zero</a:t>
            </a:r>
          </a:p>
          <a:p>
            <a:pPr lvl="1"/>
            <a:r>
              <a:rPr lang="en-US" altLang="zh-TW" dirty="0"/>
              <a:t>The reduced row echelon form of A is I</a:t>
            </a:r>
            <a:r>
              <a:rPr lang="en-US" altLang="zh-TW" baseline="-25000" dirty="0"/>
              <a:t>n</a:t>
            </a:r>
          </a:p>
          <a:p>
            <a:pPr lvl="1"/>
            <a:r>
              <a:rPr lang="en-US" altLang="zh-TW" dirty="0"/>
              <a:t>A is a product of elementary matrices</a:t>
            </a:r>
          </a:p>
          <a:p>
            <a:pPr lvl="1"/>
            <a:r>
              <a:rPr lang="en-US" altLang="zh-TW" dirty="0"/>
              <a:t>There exists an n x n matrix B such that BA = I</a:t>
            </a:r>
            <a:r>
              <a:rPr lang="en-US" altLang="zh-TW" baseline="-25000" dirty="0"/>
              <a:t>n</a:t>
            </a:r>
          </a:p>
          <a:p>
            <a:pPr lvl="1"/>
            <a:r>
              <a:rPr lang="en-US" altLang="zh-TW" dirty="0"/>
              <a:t>There exists an n x n matrix C such that AC = I</a:t>
            </a:r>
            <a:r>
              <a:rPr lang="en-US" altLang="zh-TW" baseline="-25000" dirty="0"/>
              <a:t>n</a:t>
            </a:r>
          </a:p>
          <a:p>
            <a:pPr lvl="1"/>
            <a:endParaRPr lang="en-US" altLang="zh-TW" sz="2000" dirty="0"/>
          </a:p>
          <a:p>
            <a:pPr lvl="1"/>
            <a:endParaRPr lang="zh-TW" altLang="en-US" sz="2000" baseline="-25000" dirty="0"/>
          </a:p>
          <a:p>
            <a:pPr lvl="1"/>
            <a:endParaRPr lang="zh-TW" altLang="en-US" sz="2000" baseline="-25000" dirty="0"/>
          </a:p>
        </p:txBody>
      </p:sp>
      <p:sp>
        <p:nvSpPr>
          <p:cNvPr id="9" name="矩形 8"/>
          <p:cNvSpPr/>
          <p:nvPr/>
        </p:nvSpPr>
        <p:spPr>
          <a:xfrm>
            <a:off x="1103087" y="2249713"/>
            <a:ext cx="6212114" cy="1161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03087" y="3052195"/>
            <a:ext cx="6212114" cy="191169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80068" y="2590530"/>
            <a:ext cx="79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onto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3601896"/>
            <a:ext cx="1158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One-to-one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 rot="5400000">
            <a:off x="7327315" y="3230985"/>
            <a:ext cx="55043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916857" y="3052195"/>
            <a:ext cx="1167957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square matrix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857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7" grpId="0"/>
      <p:bldP spid="8" grpId="0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Invertible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4573" y="3608922"/>
            <a:ext cx="3563256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>
                <a:solidFill>
                  <a:srgbClr val="0000FF"/>
                </a:solidFill>
              </a:rPr>
              <a:t>The reduced row echelon form of A is I</a:t>
            </a:r>
            <a:r>
              <a:rPr lang="en-US" altLang="zh-TW" sz="2800" baseline="-25000" dirty="0">
                <a:solidFill>
                  <a:srgbClr val="0000FF"/>
                </a:solidFill>
              </a:rPr>
              <a:t>n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34571" y="5245277"/>
            <a:ext cx="3236685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/>
              <a:t>A is a product of elementary matrices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34571" y="1882453"/>
            <a:ext cx="3236685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/>
              <a:t>An n x n matrix A is invertible.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566372" y="2413106"/>
            <a:ext cx="243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R=RREF(A)=I</a:t>
            </a:r>
            <a:r>
              <a:rPr lang="en-US" altLang="zh-TW" sz="2800" baseline="-25000" dirty="0"/>
              <a:t>n</a:t>
            </a:r>
            <a:endParaRPr lang="zh-TW" altLang="en-US" sz="2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371584" y="3378577"/>
                <a:ext cx="26347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584" y="3378577"/>
                <a:ext cx="2634760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022834" y="4326293"/>
                <a:ext cx="3301225" cy="44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834" y="4326293"/>
                <a:ext cx="3301225" cy="4470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340550" y="5066644"/>
                <a:ext cx="2665794" cy="44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550" y="5066644"/>
                <a:ext cx="2665794" cy="4470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-右雙向箭號 3"/>
          <p:cNvSpPr/>
          <p:nvPr/>
        </p:nvSpPr>
        <p:spPr>
          <a:xfrm rot="5400000">
            <a:off x="1963059" y="2999790"/>
            <a:ext cx="793950" cy="51233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左-右雙向箭號 13"/>
          <p:cNvSpPr/>
          <p:nvPr/>
        </p:nvSpPr>
        <p:spPr>
          <a:xfrm rot="5400000">
            <a:off x="1971222" y="4637025"/>
            <a:ext cx="793950" cy="51233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9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4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Invertible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88950" y="2103853"/>
            <a:ext cx="3236685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/>
              <a:t>An n x n matrix A is invertible.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978400" y="2103854"/>
            <a:ext cx="3911600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/>
              <a:t>There exists an n x n matrix B such that BA = I</a:t>
            </a:r>
            <a:r>
              <a:rPr lang="en-US" altLang="zh-TW" sz="2800" baseline="-25000" dirty="0"/>
              <a:t>n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3824967" y="2103853"/>
            <a:ext cx="1054100" cy="477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flipH="1">
            <a:off x="3782784" y="2584093"/>
            <a:ext cx="1054100" cy="477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074884" y="2860719"/>
            <a:ext cx="46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88950" y="3611212"/>
            <a:ext cx="3585934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>
                <a:solidFill>
                  <a:srgbClr val="0000FF"/>
                </a:solidFill>
              </a:rPr>
              <a:t>The only solution to Ax=0 is the zero vector</a:t>
            </a:r>
          </a:p>
        </p:txBody>
      </p:sp>
      <p:sp>
        <p:nvSpPr>
          <p:cNvPr id="15" name="上彎箭號 14"/>
          <p:cNvSpPr/>
          <p:nvPr/>
        </p:nvSpPr>
        <p:spPr>
          <a:xfrm rot="5400000" flipV="1">
            <a:off x="4972612" y="2238798"/>
            <a:ext cx="1358325" cy="2996650"/>
          </a:xfrm>
          <a:prstGeom prst="bentUpArrow">
            <a:avLst>
              <a:gd name="adj1" fmla="val 1939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892201" y="4971582"/>
                <a:ext cx="22670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400" dirty="0"/>
                  <a:t>, then ….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1" y="4971582"/>
                <a:ext cx="226709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8065" t="-26667" r="-752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054475" y="6116510"/>
                <a:ext cx="1212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𝐵𝐴𝑣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475" y="6116510"/>
                <a:ext cx="121232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030" r="-6030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4544784" y="6116510"/>
                <a:ext cx="10820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784" y="6116510"/>
                <a:ext cx="108209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780" r="-2825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773939" y="5444393"/>
                <a:ext cx="11311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939" y="5444393"/>
                <a:ext cx="113114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914" r="-538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/>
          <p:cNvCxnSpPr/>
          <p:nvPr/>
        </p:nvCxnSpPr>
        <p:spPr>
          <a:xfrm>
            <a:off x="3773939" y="5813725"/>
            <a:ext cx="4196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4540474" y="5813725"/>
            <a:ext cx="3646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17" idx="0"/>
          </p:cNvCxnSpPr>
          <p:nvPr/>
        </p:nvCxnSpPr>
        <p:spPr>
          <a:xfrm flipH="1">
            <a:off x="3660635" y="5813725"/>
            <a:ext cx="323131" cy="30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endCxn id="18" idx="0"/>
          </p:cNvCxnSpPr>
          <p:nvPr/>
        </p:nvCxnSpPr>
        <p:spPr>
          <a:xfrm>
            <a:off x="4718829" y="5815470"/>
            <a:ext cx="367001" cy="301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6746050" y="5450144"/>
                <a:ext cx="8147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050" y="5450144"/>
                <a:ext cx="81477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263" r="-902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左-右雙向箭號 21"/>
          <p:cNvSpPr/>
          <p:nvPr/>
        </p:nvSpPr>
        <p:spPr>
          <a:xfrm rot="5400000">
            <a:off x="1884941" y="3078420"/>
            <a:ext cx="793950" cy="51233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5853813" y="5444393"/>
            <a:ext cx="652888" cy="478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21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3" grpId="0" animBg="1"/>
      <p:bldP spid="15" grpId="0" animBg="1"/>
      <p:bldP spid="16" grpId="0"/>
      <p:bldP spid="17" grpId="0"/>
      <p:bldP spid="18" grpId="0"/>
      <p:bldP spid="19" grpId="0"/>
      <p:bldP spid="31" grpId="0"/>
      <p:bldP spid="22" grpId="0" animBg="1"/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Invertible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88950" y="2103853"/>
            <a:ext cx="3236685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/>
              <a:t>An n x n matrix A is invertible.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978400" y="2103854"/>
            <a:ext cx="3911600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/>
              <a:t>There exists an n x n matrix C such that AC = I</a:t>
            </a:r>
            <a:r>
              <a:rPr lang="en-US" altLang="zh-TW" sz="2800" baseline="-25000" dirty="0"/>
              <a:t>n</a:t>
            </a:r>
          </a:p>
        </p:txBody>
      </p:sp>
      <p:sp>
        <p:nvSpPr>
          <p:cNvPr id="6" name="向右箭號 5"/>
          <p:cNvSpPr/>
          <p:nvPr/>
        </p:nvSpPr>
        <p:spPr>
          <a:xfrm>
            <a:off x="3824967" y="2103853"/>
            <a:ext cx="1054100" cy="477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flipH="1">
            <a:off x="3782784" y="2584093"/>
            <a:ext cx="1054100" cy="477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074884" y="2860719"/>
            <a:ext cx="46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8950" y="3611212"/>
            <a:ext cx="3585934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>
                <a:solidFill>
                  <a:srgbClr val="0000FF"/>
                </a:solidFill>
              </a:rPr>
              <a:t>For every b in R</a:t>
            </a:r>
            <a:r>
              <a:rPr lang="en-US" altLang="zh-TW" sz="2800" baseline="30000" dirty="0">
                <a:solidFill>
                  <a:srgbClr val="0000FF"/>
                </a:solidFill>
              </a:rPr>
              <a:t>n</a:t>
            </a:r>
            <a:r>
              <a:rPr lang="en-US" altLang="zh-TW" sz="2800" dirty="0">
                <a:solidFill>
                  <a:srgbClr val="0000FF"/>
                </a:solidFill>
              </a:rPr>
              <a:t>, Ax=b is consistent</a:t>
            </a:r>
          </a:p>
        </p:txBody>
      </p:sp>
      <p:sp>
        <p:nvSpPr>
          <p:cNvPr id="11" name="上彎箭號 10"/>
          <p:cNvSpPr/>
          <p:nvPr/>
        </p:nvSpPr>
        <p:spPr>
          <a:xfrm rot="5400000" flipV="1">
            <a:off x="4972612" y="2238798"/>
            <a:ext cx="1358325" cy="2996650"/>
          </a:xfrm>
          <a:prstGeom prst="bentUpArrow">
            <a:avLst>
              <a:gd name="adj1" fmla="val 1939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57210" y="5031339"/>
            <a:ext cx="208396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/>
              <a:t>For any vector b,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550219" y="6209028"/>
                <a:ext cx="6222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𝐴𝐶𝑏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219" y="6209028"/>
                <a:ext cx="62228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65" r="-10784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040528" y="6209028"/>
                <a:ext cx="10723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528" y="6209028"/>
                <a:ext cx="107234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818" r="-6250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269683" y="5536911"/>
                <a:ext cx="11240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683" y="5536911"/>
                <a:ext cx="112402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946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/>
          <p:cNvCxnSpPr/>
          <p:nvPr/>
        </p:nvCxnSpPr>
        <p:spPr>
          <a:xfrm>
            <a:off x="2269683" y="5906243"/>
            <a:ext cx="4196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3036218" y="5906243"/>
            <a:ext cx="3646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13" idx="0"/>
          </p:cNvCxnSpPr>
          <p:nvPr/>
        </p:nvCxnSpPr>
        <p:spPr>
          <a:xfrm flipH="1">
            <a:off x="1861362" y="5906243"/>
            <a:ext cx="618150" cy="302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14" idx="0"/>
          </p:cNvCxnSpPr>
          <p:nvPr/>
        </p:nvCxnSpPr>
        <p:spPr>
          <a:xfrm>
            <a:off x="3214573" y="5907988"/>
            <a:ext cx="362128" cy="301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向右箭號 19"/>
          <p:cNvSpPr/>
          <p:nvPr/>
        </p:nvSpPr>
        <p:spPr>
          <a:xfrm>
            <a:off x="4074884" y="5542200"/>
            <a:ext cx="652888" cy="478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4942839" y="5596999"/>
                <a:ext cx="34846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𝐶𝑏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always a solution for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839" y="5596999"/>
                <a:ext cx="348467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152" t="-24590" r="-2102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左-右雙向箭號 21"/>
          <p:cNvSpPr/>
          <p:nvPr/>
        </p:nvSpPr>
        <p:spPr>
          <a:xfrm rot="5400000">
            <a:off x="1884941" y="3078420"/>
            <a:ext cx="793950" cy="51233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13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1" grpId="0" animBg="1"/>
      <p:bldP spid="12" grpId="0"/>
      <p:bldP spid="13" grpId="0"/>
      <p:bldP spid="14" grpId="0"/>
      <p:bldP spid="15" grpId="0"/>
      <p:bldP spid="20" grpId="0" animBg="1"/>
      <p:bldP spid="21" grpId="0"/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Let A be an n x n matrix. A is invertible if and only if</a:t>
            </a:r>
          </a:p>
          <a:p>
            <a:pPr lvl="1"/>
            <a:r>
              <a:rPr lang="en-US" altLang="zh-TW" dirty="0"/>
              <a:t>The columns of A span R</a:t>
            </a:r>
            <a:r>
              <a:rPr lang="en-US" altLang="zh-TW" baseline="30000" dirty="0"/>
              <a:t>n</a:t>
            </a:r>
          </a:p>
          <a:p>
            <a:pPr lvl="1"/>
            <a:r>
              <a:rPr lang="en-US" altLang="zh-TW" dirty="0"/>
              <a:t>For every b in R</a:t>
            </a:r>
            <a:r>
              <a:rPr lang="en-US" altLang="zh-TW" baseline="30000" dirty="0"/>
              <a:t>n</a:t>
            </a:r>
            <a:r>
              <a:rPr lang="en-US" altLang="zh-TW" dirty="0"/>
              <a:t>, the system Ax=b is consistent</a:t>
            </a:r>
          </a:p>
          <a:p>
            <a:pPr lvl="1"/>
            <a:r>
              <a:rPr lang="en-US" altLang="zh-TW" dirty="0"/>
              <a:t>The rank of A is n</a:t>
            </a:r>
          </a:p>
          <a:p>
            <a:pPr lvl="1"/>
            <a:r>
              <a:rPr lang="en-US" altLang="zh-TW" dirty="0"/>
              <a:t>The columns of A are linear independent</a:t>
            </a:r>
          </a:p>
          <a:p>
            <a:pPr lvl="1"/>
            <a:r>
              <a:rPr lang="en-US" altLang="zh-TW" dirty="0"/>
              <a:t>The only solution to Ax=0 is the zero vector</a:t>
            </a:r>
          </a:p>
          <a:p>
            <a:pPr lvl="1"/>
            <a:r>
              <a:rPr lang="en-US" altLang="zh-TW" dirty="0"/>
              <a:t>The nullity of A is zero</a:t>
            </a:r>
          </a:p>
          <a:p>
            <a:pPr lvl="1"/>
            <a:r>
              <a:rPr lang="en-US" altLang="zh-TW" dirty="0"/>
              <a:t>The reduced row echelon form of A is I</a:t>
            </a:r>
            <a:r>
              <a:rPr lang="en-US" altLang="zh-TW" baseline="-25000" dirty="0"/>
              <a:t>n</a:t>
            </a:r>
          </a:p>
          <a:p>
            <a:pPr lvl="1"/>
            <a:r>
              <a:rPr lang="en-US" altLang="zh-TW" dirty="0"/>
              <a:t>A is a product of elementary matrices</a:t>
            </a:r>
          </a:p>
          <a:p>
            <a:pPr lvl="1"/>
            <a:r>
              <a:rPr lang="en-US" altLang="zh-TW" dirty="0"/>
              <a:t>There exists an n x n matrix B such that BA = I</a:t>
            </a:r>
            <a:r>
              <a:rPr lang="en-US" altLang="zh-TW" baseline="-25000" dirty="0"/>
              <a:t>n</a:t>
            </a:r>
          </a:p>
          <a:p>
            <a:pPr lvl="1"/>
            <a:r>
              <a:rPr lang="en-US" altLang="zh-TW" dirty="0"/>
              <a:t>There exists an n x n matrix C such that AC = I</a:t>
            </a:r>
            <a:r>
              <a:rPr lang="en-US" altLang="zh-TW" baseline="-25000" dirty="0"/>
              <a:t>n</a:t>
            </a:r>
          </a:p>
          <a:p>
            <a:pPr lvl="1"/>
            <a:endParaRPr lang="en-US" altLang="zh-TW" sz="2000" dirty="0"/>
          </a:p>
          <a:p>
            <a:pPr lvl="1"/>
            <a:endParaRPr lang="zh-TW" altLang="en-US" sz="2000" baseline="-25000" dirty="0"/>
          </a:p>
          <a:p>
            <a:pPr lvl="1"/>
            <a:endParaRPr lang="zh-TW" altLang="en-US" sz="2000" baseline="-25000" dirty="0"/>
          </a:p>
        </p:txBody>
      </p:sp>
      <p:sp>
        <p:nvSpPr>
          <p:cNvPr id="9" name="矩形 8"/>
          <p:cNvSpPr/>
          <p:nvPr/>
        </p:nvSpPr>
        <p:spPr>
          <a:xfrm>
            <a:off x="1103087" y="2249713"/>
            <a:ext cx="6212114" cy="1161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03087" y="3052195"/>
            <a:ext cx="6212114" cy="191169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80068" y="2590530"/>
            <a:ext cx="79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onto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0" y="3601896"/>
            <a:ext cx="1158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One-to-one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 rot="5400000">
            <a:off x="7327315" y="3230985"/>
            <a:ext cx="550434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916857" y="3052195"/>
            <a:ext cx="1167957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square matrix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103087" y="5014127"/>
            <a:ext cx="6212114" cy="116283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13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A and B are matrices such that AB=I</a:t>
            </a:r>
            <a:r>
              <a:rPr lang="en-US" altLang="zh-TW" baseline="-25000" dirty="0"/>
              <a:t>n</a:t>
            </a:r>
            <a:r>
              <a:rPr lang="en-US" altLang="zh-TW" dirty="0"/>
              <a:t> for some n, then both A and B are invertible. </a:t>
            </a:r>
          </a:p>
          <a:p>
            <a:endParaRPr lang="en-US" altLang="zh-TW" dirty="0"/>
          </a:p>
          <a:p>
            <a:r>
              <a:rPr lang="en-US" altLang="zh-TW" dirty="0"/>
              <a:t>For any two n by n matrices A and B, if AB=I</a:t>
            </a:r>
            <a:r>
              <a:rPr lang="en-US" altLang="zh-TW" baseline="-25000" dirty="0"/>
              <a:t>n</a:t>
            </a:r>
            <a:r>
              <a:rPr lang="en-US" altLang="zh-TW" dirty="0"/>
              <a:t>, then both A and B are invertible. </a:t>
            </a:r>
          </a:p>
        </p:txBody>
      </p:sp>
    </p:spTree>
    <p:extLst>
      <p:ext uri="{BB962C8B-B14F-4D97-AF65-F5344CB8AC3E}">
        <p14:creationId xmlns:p14="http://schemas.microsoft.com/office/powerpoint/2010/main" val="7843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Inverse of a Matrix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z="4800" dirty="0">
                <a:solidFill>
                  <a:srgbClr val="0000FF"/>
                </a:solidFill>
              </a:rPr>
              <a:t>Inverse of </a:t>
            </a:r>
          </a:p>
          <a:p>
            <a:r>
              <a:rPr lang="en-US" altLang="zh-TW" sz="4800" dirty="0">
                <a:solidFill>
                  <a:srgbClr val="0000FF"/>
                </a:solidFill>
              </a:rPr>
              <a:t>General invertible matrices</a:t>
            </a:r>
          </a:p>
        </p:txBody>
      </p:sp>
    </p:spTree>
    <p:extLst>
      <p:ext uri="{BB962C8B-B14F-4D97-AF65-F5344CB8AC3E}">
        <p14:creationId xmlns:p14="http://schemas.microsoft.com/office/powerpoint/2010/main" val="147624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Inverse of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Two function f and g are inverse of each other (f=g</a:t>
            </a:r>
            <a:r>
              <a:rPr lang="en-US" altLang="zh-TW" baseline="30000" dirty="0"/>
              <a:t>-1</a:t>
            </a:r>
            <a:r>
              <a:rPr lang="en-US" altLang="zh-TW" dirty="0"/>
              <a:t>, g=f</a:t>
            </a:r>
            <a:r>
              <a:rPr lang="en-US" altLang="zh-TW" baseline="30000" dirty="0"/>
              <a:t>-1</a:t>
            </a:r>
            <a:r>
              <a:rPr lang="en-US" altLang="zh-TW" dirty="0"/>
              <a:t>) if ……</a:t>
            </a: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 flipH="1">
            <a:off x="5856623" y="3996178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 flipH="1">
            <a:off x="7387902" y="3986747"/>
            <a:ext cx="555309" cy="9901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 flipH="1">
            <a:off x="2378822" y="3986747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485273" y="3641907"/>
            <a:ext cx="827314" cy="7240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endParaRPr lang="zh-TW" altLang="en-US" sz="2800" dirty="0"/>
          </a:p>
        </p:txBody>
      </p:sp>
      <p:sp>
        <p:nvSpPr>
          <p:cNvPr id="54" name="矩形 53"/>
          <p:cNvSpPr/>
          <p:nvPr/>
        </p:nvSpPr>
        <p:spPr>
          <a:xfrm>
            <a:off x="2943248" y="3616370"/>
            <a:ext cx="827314" cy="724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8027117" y="3776544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117" y="3776544"/>
                <a:ext cx="24468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500" r="-15000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4529234" y="3802081"/>
                <a:ext cx="12520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234" y="3802081"/>
                <a:ext cx="125207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92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Line 12"/>
          <p:cNvSpPr>
            <a:spLocks noChangeShapeType="1"/>
          </p:cNvSpPr>
          <p:nvPr/>
        </p:nvSpPr>
        <p:spPr bwMode="auto">
          <a:xfrm flipH="1">
            <a:off x="3845878" y="4015581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1124511" y="4145876"/>
                <a:ext cx="9616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11" y="4145876"/>
                <a:ext cx="961610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1030817" y="3760474"/>
                <a:ext cx="12669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17" y="3760474"/>
                <a:ext cx="126694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28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Line 12"/>
          <p:cNvSpPr>
            <a:spLocks noChangeShapeType="1"/>
          </p:cNvSpPr>
          <p:nvPr/>
        </p:nvSpPr>
        <p:spPr bwMode="auto">
          <a:xfrm flipH="1">
            <a:off x="5856623" y="5292760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 flipH="1">
            <a:off x="7387902" y="5283329"/>
            <a:ext cx="555309" cy="9901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 flipH="1">
            <a:off x="2378822" y="5283329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2943248" y="4896882"/>
            <a:ext cx="827314" cy="7240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</a:t>
            </a:r>
            <a:endParaRPr lang="zh-TW" altLang="en-US" sz="2800" dirty="0"/>
          </a:p>
        </p:txBody>
      </p:sp>
      <p:sp>
        <p:nvSpPr>
          <p:cNvPr id="64" name="矩形 63"/>
          <p:cNvSpPr/>
          <p:nvPr/>
        </p:nvSpPr>
        <p:spPr>
          <a:xfrm>
            <a:off x="6476684" y="4912952"/>
            <a:ext cx="827314" cy="724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8027117" y="5073126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117" y="5073126"/>
                <a:ext cx="24468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/>
              <p:cNvSpPr txBox="1"/>
              <p:nvPr/>
            </p:nvSpPr>
            <p:spPr>
              <a:xfrm>
                <a:off x="4529234" y="5098663"/>
                <a:ext cx="1265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6" name="文字方塊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234" y="5098663"/>
                <a:ext cx="126592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88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Line 12"/>
          <p:cNvSpPr>
            <a:spLocks noChangeShapeType="1"/>
          </p:cNvSpPr>
          <p:nvPr/>
        </p:nvSpPr>
        <p:spPr bwMode="auto">
          <a:xfrm flipH="1">
            <a:off x="3845878" y="5312163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1124511" y="5442458"/>
                <a:ext cx="9616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11" y="5442458"/>
                <a:ext cx="961610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1030817" y="5057056"/>
                <a:ext cx="12669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17" y="5057056"/>
                <a:ext cx="126694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808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628650" y="2964414"/>
                <a:ext cx="14544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b="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𝑎𝑛𝑦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964414"/>
                <a:ext cx="1454437" cy="430887"/>
              </a:xfrm>
              <a:prstGeom prst="rect">
                <a:avLst/>
              </a:prstGeom>
              <a:blipFill rotWithShape="0">
                <a:blip r:embed="rId11"/>
                <a:stretch>
                  <a:fillRect l="-1464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2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 animBg="1"/>
      <p:bldP spid="58" grpId="0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 animBg="1"/>
      <p:bldP spid="68" grpId="0"/>
      <p:bldP spid="69" grpId="0"/>
      <p:bldP spid="7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 X 2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775795" y="2241321"/>
                <a:ext cx="1830437" cy="72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95" y="2241321"/>
                <a:ext cx="1830437" cy="7271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082280" y="5839551"/>
                <a:ext cx="49794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800" dirty="0"/>
                  <a:t>, A is not invertible.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280" y="5839551"/>
                <a:ext cx="4979440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4412" t="-23944" r="-2941" b="-492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328495" y="2191243"/>
                <a:ext cx="2195729" cy="827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495" y="2191243"/>
                <a:ext cx="2195729" cy="8273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051891" y="2300698"/>
                <a:ext cx="24634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Find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891" y="2300698"/>
                <a:ext cx="2463459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5198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555045" y="3459171"/>
                <a:ext cx="3742627" cy="827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045" y="3459171"/>
                <a:ext cx="3742627" cy="8273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600050" y="4592400"/>
                <a:ext cx="3943900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050" y="4592400"/>
                <a:ext cx="3943900" cy="80958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53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for Matrix Inversion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 A be an n x n matrix. A is invertible if and only if</a:t>
            </a:r>
          </a:p>
          <a:p>
            <a:pPr lvl="1"/>
            <a:r>
              <a:rPr lang="en-US" altLang="zh-TW" sz="2800" dirty="0">
                <a:solidFill>
                  <a:srgbClr val="0000FF"/>
                </a:solidFill>
              </a:rPr>
              <a:t>The reduced row echelon form of A is I</a:t>
            </a:r>
            <a:r>
              <a:rPr lang="en-US" altLang="zh-TW" sz="2800" baseline="-25000" dirty="0">
                <a:solidFill>
                  <a:srgbClr val="0000FF"/>
                </a:solidFill>
              </a:rPr>
              <a:t>n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656343" y="3607863"/>
                <a:ext cx="26347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343" y="3607863"/>
                <a:ext cx="2634760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292452" y="4173686"/>
                <a:ext cx="663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452" y="4173686"/>
                <a:ext cx="66383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291103" y="3607862"/>
                <a:ext cx="7537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103" y="3607862"/>
                <a:ext cx="75373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接點 9"/>
          <p:cNvCxnSpPr/>
          <p:nvPr/>
        </p:nvCxnSpPr>
        <p:spPr>
          <a:xfrm>
            <a:off x="2695874" y="4038749"/>
            <a:ext cx="159231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077239" y="5137224"/>
                <a:ext cx="26811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239" y="5137224"/>
                <a:ext cx="2681183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80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for Matrix Inversion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Let A be an n x n matrix. Transform [ A I</a:t>
            </a:r>
            <a:r>
              <a:rPr lang="en-US" altLang="zh-TW" baseline="-25000" dirty="0"/>
              <a:t>n</a:t>
            </a:r>
            <a:r>
              <a:rPr lang="en-US" altLang="zh-TW" dirty="0"/>
              <a:t> ] into its RREF [ R B ]</a:t>
            </a:r>
          </a:p>
          <a:p>
            <a:pPr lvl="1"/>
            <a:r>
              <a:rPr lang="en-US" altLang="zh-TW" sz="2800" dirty="0"/>
              <a:t>R is the RREF</a:t>
            </a:r>
            <a:r>
              <a:rPr lang="zh-TW" altLang="en-US" sz="2800" dirty="0"/>
              <a:t> </a:t>
            </a:r>
            <a:r>
              <a:rPr lang="en-US" altLang="zh-TW" sz="2800" dirty="0"/>
              <a:t>of A </a:t>
            </a:r>
          </a:p>
          <a:p>
            <a:pPr lvl="1"/>
            <a:r>
              <a:rPr lang="en-US" altLang="zh-TW" sz="2800" dirty="0"/>
              <a:t>B is an </a:t>
            </a:r>
            <a:r>
              <a:rPr lang="en-US" altLang="zh-TW" sz="2800" dirty="0" err="1"/>
              <a:t>nxn</a:t>
            </a:r>
            <a:r>
              <a:rPr lang="en-US" altLang="zh-TW" sz="2800" dirty="0"/>
              <a:t> matrix (not RREF)</a:t>
            </a:r>
            <a:endParaRPr lang="zh-TW" altLang="en-US" sz="2800" dirty="0"/>
          </a:p>
          <a:p>
            <a:r>
              <a:rPr lang="en-US" altLang="zh-TW" dirty="0"/>
              <a:t>If R = I</a:t>
            </a:r>
            <a:r>
              <a:rPr lang="en-US" altLang="zh-TW" baseline="-25000" dirty="0"/>
              <a:t>n</a:t>
            </a:r>
            <a:r>
              <a:rPr lang="en-US" altLang="zh-TW" dirty="0"/>
              <a:t>, then A is invertible</a:t>
            </a:r>
          </a:p>
          <a:p>
            <a:pPr lvl="1"/>
            <a:r>
              <a:rPr lang="en-US" altLang="zh-TW" sz="2800" dirty="0"/>
              <a:t>B = A</a:t>
            </a:r>
            <a:r>
              <a:rPr lang="en-US" altLang="zh-TW" sz="2800" baseline="30000" dirty="0"/>
              <a:t>-1</a:t>
            </a:r>
            <a:endParaRPr lang="zh-TW" altLang="en-US" sz="2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934664" y="4548119"/>
                <a:ext cx="27780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664" y="4548119"/>
                <a:ext cx="2778068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934664" y="5147097"/>
                <a:ext cx="28496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664" y="5147097"/>
                <a:ext cx="284962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536560" y="5734561"/>
                <a:ext cx="663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560" y="5734561"/>
                <a:ext cx="66383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接點 14"/>
          <p:cNvCxnSpPr/>
          <p:nvPr/>
        </p:nvCxnSpPr>
        <p:spPr>
          <a:xfrm>
            <a:off x="5072320" y="5595959"/>
            <a:ext cx="159231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445879" y="5706150"/>
                <a:ext cx="3862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879" y="5706150"/>
                <a:ext cx="386260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接點 16"/>
          <p:cNvCxnSpPr/>
          <p:nvPr/>
        </p:nvCxnSpPr>
        <p:spPr>
          <a:xfrm>
            <a:off x="4386173" y="5611724"/>
            <a:ext cx="46625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32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  <p:bldP spid="14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for Matrix Inversion</a:t>
            </a:r>
            <a:endParaRPr lang="zh-TW" altLang="en-US" dirty="0"/>
          </a:p>
        </p:txBody>
      </p:sp>
      <p:pic>
        <p:nvPicPr>
          <p:cNvPr id="5" name="Picture 2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106680"/>
            <a:ext cx="3875947" cy="902831"/>
          </a:xfrm>
          <a:prstGeom prst="rect">
            <a:avLst/>
          </a:prstGeom>
        </p:spPr>
      </p:pic>
      <p:pic>
        <p:nvPicPr>
          <p:cNvPr id="6" name="Picture 6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394" y="3119797"/>
            <a:ext cx="3371959" cy="901261"/>
          </a:xfrm>
          <a:prstGeom prst="rect">
            <a:avLst/>
          </a:prstGeom>
        </p:spPr>
      </p:pic>
      <p:pic>
        <p:nvPicPr>
          <p:cNvPr id="7" name="Picture 13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56" y="4286443"/>
            <a:ext cx="2886134" cy="816565"/>
          </a:xfrm>
          <a:prstGeom prst="rect">
            <a:avLst/>
          </a:prstGeom>
        </p:spPr>
      </p:pic>
      <p:pic>
        <p:nvPicPr>
          <p:cNvPr id="8" name="Picture 14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19" y="4217991"/>
            <a:ext cx="3277751" cy="876081"/>
          </a:xfrm>
          <a:prstGeom prst="rect">
            <a:avLst/>
          </a:prstGeom>
        </p:spPr>
      </p:pic>
      <p:pic>
        <p:nvPicPr>
          <p:cNvPr id="9" name="Picture 15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65" y="5360983"/>
            <a:ext cx="3204525" cy="826055"/>
          </a:xfrm>
          <a:prstGeom prst="rect">
            <a:avLst/>
          </a:prstGeom>
        </p:spPr>
      </p:pic>
      <p:pic>
        <p:nvPicPr>
          <p:cNvPr id="11" name="Picture 18" descr="latex-image-1.pd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823" y="6345788"/>
            <a:ext cx="431800" cy="215900"/>
          </a:xfrm>
          <a:prstGeom prst="rect">
            <a:avLst/>
          </a:prstGeom>
        </p:spPr>
      </p:pic>
      <p:pic>
        <p:nvPicPr>
          <p:cNvPr id="12" name="Picture 1" descr="latex-image-1.pd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81" y="1819621"/>
            <a:ext cx="2089439" cy="1010126"/>
          </a:xfrm>
          <a:prstGeom prst="rect">
            <a:avLst/>
          </a:prstGeom>
        </p:spPr>
      </p:pic>
      <p:sp>
        <p:nvSpPr>
          <p:cNvPr id="13" name="向右箭號 12"/>
          <p:cNvSpPr/>
          <p:nvPr/>
        </p:nvSpPr>
        <p:spPr>
          <a:xfrm>
            <a:off x="3034222" y="2172959"/>
            <a:ext cx="1698172" cy="36285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792313" y="2041719"/>
            <a:ext cx="537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</a:t>
            </a:r>
            <a:r>
              <a:rPr lang="en-US" altLang="zh-TW" sz="2800" baseline="-25000" dirty="0"/>
              <a:t>n</a:t>
            </a:r>
            <a:endParaRPr lang="zh-TW" altLang="en-US" sz="2800" baseline="-25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433464" y="2274206"/>
            <a:ext cx="1568359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Invertible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074056" y="2421400"/>
            <a:ext cx="145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RREF</a:t>
            </a:r>
            <a:endParaRPr lang="zh-TW" altLang="en-US" sz="2800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6791" y="5285014"/>
            <a:ext cx="3410091" cy="90202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371794" y="5252822"/>
            <a:ext cx="1638876" cy="902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24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for Matrix Inversion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 A be an n x n matrix. Transform [ A I</a:t>
            </a:r>
            <a:r>
              <a:rPr lang="en-US" altLang="zh-TW" baseline="-25000" dirty="0"/>
              <a:t>n</a:t>
            </a:r>
            <a:r>
              <a:rPr lang="en-US" altLang="zh-TW" dirty="0"/>
              <a:t> ] into its RREF [ R B ]</a:t>
            </a:r>
          </a:p>
          <a:p>
            <a:pPr lvl="1"/>
            <a:r>
              <a:rPr lang="en-US" altLang="zh-TW" sz="2800" dirty="0"/>
              <a:t>R is the RREF</a:t>
            </a:r>
            <a:r>
              <a:rPr lang="zh-TW" altLang="en-US" sz="2800" dirty="0"/>
              <a:t> </a:t>
            </a:r>
            <a:r>
              <a:rPr lang="en-US" altLang="zh-TW" sz="2800" dirty="0"/>
              <a:t>of A </a:t>
            </a:r>
          </a:p>
          <a:p>
            <a:pPr lvl="1"/>
            <a:r>
              <a:rPr lang="en-US" altLang="zh-TW" sz="2800" dirty="0"/>
              <a:t>B is a </a:t>
            </a:r>
            <a:r>
              <a:rPr lang="en-US" altLang="zh-TW" sz="2800" dirty="0" err="1"/>
              <a:t>nxn</a:t>
            </a:r>
            <a:r>
              <a:rPr lang="en-US" altLang="zh-TW" sz="2800" dirty="0"/>
              <a:t> matrix (not RREF)</a:t>
            </a:r>
            <a:endParaRPr lang="zh-TW" altLang="en-US" sz="2800" dirty="0"/>
          </a:p>
          <a:p>
            <a:r>
              <a:rPr lang="en-US" altLang="zh-TW" dirty="0"/>
              <a:t>If R = I</a:t>
            </a:r>
            <a:r>
              <a:rPr lang="en-US" altLang="zh-TW" baseline="-25000" dirty="0"/>
              <a:t>n</a:t>
            </a:r>
            <a:r>
              <a:rPr lang="en-US" altLang="zh-TW" dirty="0"/>
              <a:t>, then A is invertible</a:t>
            </a:r>
          </a:p>
          <a:p>
            <a:pPr lvl="1"/>
            <a:r>
              <a:rPr lang="en-US" altLang="zh-TW" sz="2800" dirty="0"/>
              <a:t>B = A</a:t>
            </a:r>
            <a:r>
              <a:rPr lang="en-US" altLang="zh-TW" sz="2800" baseline="30000" dirty="0"/>
              <a:t>-1</a:t>
            </a:r>
            <a:endParaRPr lang="zh-TW" altLang="en-US" sz="2800" baseline="30000" dirty="0"/>
          </a:p>
          <a:p>
            <a:r>
              <a:rPr lang="en-US" altLang="zh-TW" dirty="0"/>
              <a:t>To find A</a:t>
            </a:r>
            <a:r>
              <a:rPr lang="en-US" altLang="zh-TW" baseline="30000" dirty="0"/>
              <a:t>-1</a:t>
            </a:r>
            <a:r>
              <a:rPr lang="en-US" altLang="zh-TW" dirty="0"/>
              <a:t>C, transform [ A C ] into its RREF [ R C’ ]</a:t>
            </a:r>
          </a:p>
          <a:p>
            <a:pPr lvl="1"/>
            <a:r>
              <a:rPr lang="en-US" altLang="zh-TW" sz="2800" dirty="0"/>
              <a:t>C’ = A</a:t>
            </a:r>
            <a:r>
              <a:rPr lang="en-US" altLang="zh-TW" sz="2800" baseline="30000" dirty="0"/>
              <a:t>-1</a:t>
            </a:r>
            <a:r>
              <a:rPr lang="en-US" altLang="zh-TW" sz="2800" dirty="0"/>
              <a:t>C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675105" y="5742199"/>
                <a:ext cx="27188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105" y="5742199"/>
                <a:ext cx="271882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453173" y="5746076"/>
                <a:ext cx="3157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173" y="5746076"/>
                <a:ext cx="315740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/>
          <p:cNvCxnSpPr/>
          <p:nvPr/>
        </p:nvCxnSpPr>
        <p:spPr>
          <a:xfrm>
            <a:off x="5607871" y="6176963"/>
            <a:ext cx="14692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7094811" y="6281119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P139 - 140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088504" y="6311897"/>
                <a:ext cx="663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504" y="6311897"/>
                <a:ext cx="66383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910229" y="6311898"/>
                <a:ext cx="3862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229" y="6311898"/>
                <a:ext cx="386260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/>
          <p:cNvCxnSpPr/>
          <p:nvPr/>
        </p:nvCxnSpPr>
        <p:spPr>
          <a:xfrm>
            <a:off x="4870234" y="6181238"/>
            <a:ext cx="46625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/>
        </p:nvGrpSpPr>
        <p:grpSpPr>
          <a:xfrm>
            <a:off x="5578411" y="5082125"/>
            <a:ext cx="1884421" cy="682960"/>
            <a:chOff x="5578411" y="5082125"/>
            <a:chExt cx="1884421" cy="6829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6073415" y="5082125"/>
                  <a:ext cx="89441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3415" y="5082125"/>
                  <a:ext cx="894412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左大括弧 13"/>
            <p:cNvSpPr/>
            <p:nvPr/>
          </p:nvSpPr>
          <p:spPr>
            <a:xfrm rot="5400000">
              <a:off x="6449535" y="4751788"/>
              <a:ext cx="142173" cy="1884421"/>
            </a:xfrm>
            <a:prstGeom prst="leftBrace">
              <a:avLst>
                <a:gd name="adj1" fmla="val 113774"/>
                <a:gd name="adj2" fmla="val 500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738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8" grpId="0"/>
      <p:bldP spid="10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Appendix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481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 X 2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775795" y="1833969"/>
                <a:ext cx="1830437" cy="72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95" y="1833969"/>
                <a:ext cx="1830437" cy="7271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274828" y="1794919"/>
                <a:ext cx="1771575" cy="727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828" y="1794919"/>
                <a:ext cx="1771575" cy="7270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537029" y="1794919"/>
                <a:ext cx="977960" cy="737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029" y="1794919"/>
                <a:ext cx="977960" cy="73795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274828" y="2916098"/>
                <a:ext cx="13396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828" y="2916098"/>
                <a:ext cx="133966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532156" y="2869480"/>
                <a:ext cx="19656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56" y="2869480"/>
                <a:ext cx="196566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75795" y="3704899"/>
                <a:ext cx="2195729" cy="827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95" y="3704899"/>
                <a:ext cx="2195729" cy="82734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660725" y="3899031"/>
                <a:ext cx="24634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Find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725" y="3899031"/>
                <a:ext cx="2463459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5198"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75795" y="5036210"/>
                <a:ext cx="3742627" cy="827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95" y="5036210"/>
                <a:ext cx="3742627" cy="82734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892454" y="5036210"/>
                <a:ext cx="3943900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454" y="5036210"/>
                <a:ext cx="3943900" cy="80958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07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Inverse of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</a:t>
            </a:r>
            <a:r>
              <a:rPr lang="en-US" altLang="zh-TW" i="1" dirty="0"/>
              <a:t>B</a:t>
            </a:r>
            <a:r>
              <a:rPr lang="en-US" altLang="zh-TW" dirty="0"/>
              <a:t> is an inverse of </a:t>
            </a:r>
            <a:r>
              <a:rPr lang="en-US" altLang="zh-TW" i="1" dirty="0"/>
              <a:t>A</a:t>
            </a:r>
            <a:r>
              <a:rPr lang="en-US" altLang="zh-TW" dirty="0"/>
              <a:t>, then </a:t>
            </a:r>
            <a:r>
              <a:rPr lang="en-US" altLang="zh-TW" i="1" dirty="0"/>
              <a:t>A</a:t>
            </a:r>
            <a:r>
              <a:rPr lang="en-US" altLang="zh-TW" dirty="0"/>
              <a:t> is an inverse of </a:t>
            </a:r>
            <a:r>
              <a:rPr lang="en-US" altLang="zh-TW" i="1" dirty="0"/>
              <a:t>B</a:t>
            </a:r>
            <a:r>
              <a:rPr lang="en-US" altLang="zh-TW" dirty="0"/>
              <a:t>, i.e., </a:t>
            </a:r>
            <a:r>
              <a:rPr lang="en-US" altLang="zh-TW" i="1" dirty="0"/>
              <a:t>A</a:t>
            </a:r>
            <a:r>
              <a:rPr lang="en-US" altLang="zh-TW" dirty="0"/>
              <a:t> and </a:t>
            </a:r>
            <a:r>
              <a:rPr lang="en-US" altLang="zh-TW" i="1" dirty="0"/>
              <a:t>B</a:t>
            </a:r>
            <a:r>
              <a:rPr lang="en-US" altLang="zh-TW" dirty="0"/>
              <a:t> are inverses to each other.</a:t>
            </a:r>
          </a:p>
          <a:p>
            <a:endParaRPr lang="en-US" altLang="zh-TW" dirty="0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5856623" y="3996178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7387902" y="3986747"/>
            <a:ext cx="555309" cy="9901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2378822" y="3986747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485273" y="3641907"/>
            <a:ext cx="827314" cy="7240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2943248" y="3616370"/>
            <a:ext cx="827314" cy="724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8027117" y="3776544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117" y="3776544"/>
                <a:ext cx="24468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500" r="-15000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4529234" y="3802081"/>
                <a:ext cx="12520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234" y="3802081"/>
                <a:ext cx="125207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92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3845878" y="4015581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1124511" y="4145876"/>
                <a:ext cx="9616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11" y="4145876"/>
                <a:ext cx="961610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628650" y="2893188"/>
                <a:ext cx="14544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b="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𝑎𝑛𝑦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893188"/>
                <a:ext cx="1454437" cy="430887"/>
              </a:xfrm>
              <a:prstGeom prst="rect">
                <a:avLst/>
              </a:prstGeom>
              <a:blipFill rotWithShape="0">
                <a:blip r:embed="rId6"/>
                <a:stretch>
                  <a:fillRect l="-14644" t="-24286" b="-5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1030817" y="3760474"/>
                <a:ext cx="12669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17" y="3760474"/>
                <a:ext cx="126694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28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Line 12"/>
          <p:cNvSpPr>
            <a:spLocks noChangeShapeType="1"/>
          </p:cNvSpPr>
          <p:nvPr/>
        </p:nvSpPr>
        <p:spPr bwMode="auto">
          <a:xfrm flipH="1">
            <a:off x="5856623" y="5292760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 flipH="1">
            <a:off x="7387902" y="5283329"/>
            <a:ext cx="555309" cy="9901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 flipH="1">
            <a:off x="2378822" y="5283329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2943248" y="4896882"/>
            <a:ext cx="827314" cy="7240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44" name="矩形 43"/>
          <p:cNvSpPr/>
          <p:nvPr/>
        </p:nvSpPr>
        <p:spPr>
          <a:xfrm>
            <a:off x="6476684" y="4912952"/>
            <a:ext cx="827314" cy="724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8027117" y="5073126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117" y="5073126"/>
                <a:ext cx="24468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4529234" y="5098663"/>
                <a:ext cx="1265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234" y="5098663"/>
                <a:ext cx="126592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88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Line 12"/>
          <p:cNvSpPr>
            <a:spLocks noChangeShapeType="1"/>
          </p:cNvSpPr>
          <p:nvPr/>
        </p:nvSpPr>
        <p:spPr bwMode="auto">
          <a:xfrm flipH="1">
            <a:off x="3845878" y="5312163"/>
            <a:ext cx="564426" cy="0"/>
          </a:xfrm>
          <a:prstGeom prst="line">
            <a:avLst/>
          </a:prstGeom>
          <a:noFill/>
          <a:ln w="28575" cmpd="sng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1124511" y="5442458"/>
                <a:ext cx="9616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11" y="5442458"/>
                <a:ext cx="961610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1030817" y="5057056"/>
                <a:ext cx="12669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17" y="5057056"/>
                <a:ext cx="1266949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4808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4471405" y="2676816"/>
                <a:ext cx="11695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405" y="2676816"/>
                <a:ext cx="1169551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4471405" y="6133272"/>
                <a:ext cx="11634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405" y="6133272"/>
                <a:ext cx="1163460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大括弧 3"/>
          <p:cNvSpPr/>
          <p:nvPr/>
        </p:nvSpPr>
        <p:spPr>
          <a:xfrm rot="16200000">
            <a:off x="4823391" y="1221876"/>
            <a:ext cx="539926" cy="4568473"/>
          </a:xfrm>
          <a:prstGeom prst="rightBrace">
            <a:avLst>
              <a:gd name="adj1" fmla="val 54629"/>
              <a:gd name="adj2" fmla="val 50000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右大括弧 29"/>
          <p:cNvSpPr/>
          <p:nvPr/>
        </p:nvSpPr>
        <p:spPr>
          <a:xfrm rot="5400000" flipV="1">
            <a:off x="4815738" y="3450626"/>
            <a:ext cx="539926" cy="4568473"/>
          </a:xfrm>
          <a:prstGeom prst="rightBrace">
            <a:avLst>
              <a:gd name="adj1" fmla="val 54629"/>
              <a:gd name="adj2" fmla="val 50000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5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/>
      <p:bldP spid="28" grpId="0"/>
      <p:bldP spid="4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Inverse of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</a:t>
            </a:r>
            <a:r>
              <a:rPr lang="en-US" altLang="zh-TW" i="1" dirty="0"/>
              <a:t>B</a:t>
            </a:r>
            <a:r>
              <a:rPr lang="en-US" altLang="zh-TW" dirty="0"/>
              <a:t> is an inverse of </a:t>
            </a:r>
            <a:r>
              <a:rPr lang="en-US" altLang="zh-TW" i="1" dirty="0"/>
              <a:t>A</a:t>
            </a:r>
            <a:r>
              <a:rPr lang="en-US" altLang="zh-TW" dirty="0"/>
              <a:t>, then </a:t>
            </a:r>
            <a:r>
              <a:rPr lang="en-US" altLang="zh-TW" i="1" dirty="0"/>
              <a:t>A</a:t>
            </a:r>
            <a:r>
              <a:rPr lang="en-US" altLang="zh-TW" dirty="0"/>
              <a:t> is an inverse of </a:t>
            </a:r>
            <a:r>
              <a:rPr lang="en-US" altLang="zh-TW" i="1" dirty="0"/>
              <a:t>B</a:t>
            </a:r>
            <a:r>
              <a:rPr lang="en-US" altLang="zh-TW" dirty="0"/>
              <a:t>, i.e., </a:t>
            </a:r>
            <a:r>
              <a:rPr lang="en-US" altLang="zh-TW" i="1" dirty="0"/>
              <a:t>A</a:t>
            </a:r>
            <a:r>
              <a:rPr lang="en-US" altLang="zh-TW" dirty="0"/>
              <a:t> and </a:t>
            </a:r>
            <a:r>
              <a:rPr lang="en-US" altLang="zh-TW" i="1" dirty="0"/>
              <a:t>B</a:t>
            </a:r>
            <a:r>
              <a:rPr lang="en-US" altLang="zh-TW" dirty="0"/>
              <a:t> are inverses to each other.</a:t>
            </a:r>
          </a:p>
          <a:p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271665" y="2801495"/>
                <a:ext cx="6295869" cy="95410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A is called invertible if there is a matrix B such that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665" y="2801495"/>
                <a:ext cx="6295869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2033" t="-6369" b="-17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/>
          <p:cNvSpPr txBox="1"/>
          <p:nvPr/>
        </p:nvSpPr>
        <p:spPr>
          <a:xfrm>
            <a:off x="1267138" y="3912178"/>
            <a:ext cx="3033635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B is an inverse of A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1416282" y="5195328"/>
                <a:ext cx="1540102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282" y="5195328"/>
                <a:ext cx="1540102" cy="6158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3208507" y="5205589"/>
                <a:ext cx="2010230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507" y="5205589"/>
                <a:ext cx="2010230" cy="6233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5749323" y="4749473"/>
                <a:ext cx="1747338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323" y="4749473"/>
                <a:ext cx="1747338" cy="6158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5749323" y="5725225"/>
                <a:ext cx="1742079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323" y="5725225"/>
                <a:ext cx="1742079" cy="6158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572000" y="3990442"/>
                <a:ext cx="13763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990442"/>
                <a:ext cx="1376339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6190939" y="3990441"/>
                <a:ext cx="13506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39" y="3990441"/>
                <a:ext cx="1350691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69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 animBg="1"/>
      <p:bldP spid="32" grpId="0"/>
      <p:bldP spid="33" grpId="0"/>
      <p:bldP spid="34" grpId="0"/>
      <p:bldP spid="35" grpId="0"/>
      <p:bldP spid="6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Inverse of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</a:t>
            </a:r>
            <a:r>
              <a:rPr lang="en-US" altLang="zh-TW" i="1" dirty="0"/>
              <a:t>B</a:t>
            </a:r>
            <a:r>
              <a:rPr lang="en-US" altLang="zh-TW" dirty="0"/>
              <a:t> is an inverse of </a:t>
            </a:r>
            <a:r>
              <a:rPr lang="en-US" altLang="zh-TW" i="1" dirty="0"/>
              <a:t>A</a:t>
            </a:r>
            <a:r>
              <a:rPr lang="en-US" altLang="zh-TW" dirty="0"/>
              <a:t>, then </a:t>
            </a:r>
            <a:r>
              <a:rPr lang="en-US" altLang="zh-TW" i="1" dirty="0"/>
              <a:t>A</a:t>
            </a:r>
            <a:r>
              <a:rPr lang="en-US" altLang="zh-TW" dirty="0"/>
              <a:t> is an inverse of </a:t>
            </a:r>
            <a:r>
              <a:rPr lang="en-US" altLang="zh-TW" i="1" dirty="0"/>
              <a:t>B</a:t>
            </a:r>
            <a:r>
              <a:rPr lang="en-US" altLang="zh-TW" dirty="0"/>
              <a:t>, i.e., </a:t>
            </a:r>
            <a:r>
              <a:rPr lang="en-US" altLang="zh-TW" i="1" dirty="0"/>
              <a:t>A</a:t>
            </a:r>
            <a:r>
              <a:rPr lang="en-US" altLang="zh-TW" dirty="0"/>
              <a:t> and </a:t>
            </a:r>
            <a:r>
              <a:rPr lang="en-US" altLang="zh-TW" i="1" dirty="0"/>
              <a:t>B</a:t>
            </a:r>
            <a:r>
              <a:rPr lang="en-US" altLang="zh-TW" dirty="0"/>
              <a:t> are inverses to each other.</a:t>
            </a:r>
          </a:p>
          <a:p>
            <a:endParaRPr lang="en-US" altLang="zh-TW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267138" y="4591974"/>
            <a:ext cx="6452796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Non-square matrix cannot be invertible</a:t>
            </a:r>
            <a:endParaRPr lang="zh-TW" altLang="en-US" sz="2800" dirty="0"/>
          </a:p>
        </p:txBody>
      </p:sp>
      <p:pic>
        <p:nvPicPr>
          <p:cNvPr id="13" name="圖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84" y="5383898"/>
            <a:ext cx="5158831" cy="10279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271665" y="2801495"/>
                <a:ext cx="6295869" cy="95410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A is called invertible if there is an matrix B such that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665" y="2801495"/>
                <a:ext cx="6295869" cy="954107"/>
              </a:xfrm>
              <a:prstGeom prst="rect">
                <a:avLst/>
              </a:prstGeom>
              <a:blipFill rotWithShape="0">
                <a:blip r:embed="rId5"/>
                <a:stretch>
                  <a:fillRect l="-2033" t="-6369" r="-1839" b="-17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1267138" y="3912178"/>
            <a:ext cx="3033635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B is an inverse of A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572000" y="3990442"/>
                <a:ext cx="13763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990442"/>
                <a:ext cx="137633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190939" y="3990441"/>
                <a:ext cx="13506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39" y="3990441"/>
                <a:ext cx="135069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323849" y="3093882"/>
            <a:ext cx="83418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 x n?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568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Inverse of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Not all the square matrix is invertible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Unique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46" y="2671206"/>
            <a:ext cx="1485900" cy="622300"/>
          </a:xfrm>
          <a:prstGeom prst="rect">
            <a:avLst/>
          </a:prstGeom>
        </p:spPr>
      </p:pic>
      <p:pic>
        <p:nvPicPr>
          <p:cNvPr id="5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12" y="2702956"/>
            <a:ext cx="4013200" cy="558800"/>
          </a:xfrm>
          <a:prstGeom prst="rect">
            <a:avLst/>
          </a:prstGeom>
        </p:spPr>
      </p:pic>
      <p:pic>
        <p:nvPicPr>
          <p:cNvPr id="6" name="Picture 1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714" y="2702956"/>
            <a:ext cx="1104900" cy="55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718323" y="4548993"/>
                <a:ext cx="10016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323" y="4548993"/>
                <a:ext cx="100168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317" r="-5488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289447" y="4548993"/>
                <a:ext cx="9964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447" y="4548993"/>
                <a:ext cx="99642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7362" r="-552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987567" y="4548993"/>
                <a:ext cx="9893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567" y="4548993"/>
                <a:ext cx="98931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6790" r="-617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546317" y="4548993"/>
                <a:ext cx="9787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317" y="4548993"/>
                <a:ext cx="97879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7500" r="-625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133890" y="5362978"/>
                <a:ext cx="10080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890" y="5362978"/>
                <a:ext cx="100809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6667" r="-666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165293" y="5362978"/>
                <a:ext cx="12427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293" y="5362978"/>
                <a:ext cx="1242776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451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368808" y="5362978"/>
                <a:ext cx="12375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808" y="5362978"/>
                <a:ext cx="123751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970" r="-4433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606326" y="5362978"/>
                <a:ext cx="6985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𝐼𝐶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326" y="5362978"/>
                <a:ext cx="698525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4386" r="-789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337853" y="5362978"/>
                <a:ext cx="5815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853" y="5362978"/>
                <a:ext cx="581505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5263" r="-947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4760686" y="2554514"/>
            <a:ext cx="2158672" cy="92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035714" y="2554514"/>
            <a:ext cx="1360717" cy="928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83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Solving Linear Equations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inverse can be used to solve system of linear equations.</a:t>
            </a:r>
          </a:p>
          <a:p>
            <a:endParaRPr lang="zh-TW" altLang="en-US" dirty="0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874652" y="5990921"/>
            <a:ext cx="7777387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TW" sz="2800" dirty="0"/>
              <a:t>However, this method is computationally inefficient.</a:t>
            </a:r>
          </a:p>
        </p:txBody>
      </p:sp>
      <p:pic>
        <p:nvPicPr>
          <p:cNvPr id="7" name="Picture 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955" y="2517158"/>
            <a:ext cx="2276773" cy="71986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57179"/>
            <a:ext cx="1521942" cy="76097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334" y="4892995"/>
            <a:ext cx="2760863" cy="70842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679" y="4879854"/>
            <a:ext cx="1219189" cy="6957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749865" y="3672317"/>
                <a:ext cx="1010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865" y="3672317"/>
                <a:ext cx="101091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627" r="-602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大括弧 13"/>
          <p:cNvSpPr/>
          <p:nvPr/>
        </p:nvSpPr>
        <p:spPr>
          <a:xfrm rot="5400000">
            <a:off x="6040092" y="2171678"/>
            <a:ext cx="465982" cy="2494954"/>
          </a:xfrm>
          <a:prstGeom prst="rightBrace">
            <a:avLst>
              <a:gd name="adj1" fmla="val 7210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2095" y="2887447"/>
            <a:ext cx="1819275" cy="3143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6167" y="3820358"/>
            <a:ext cx="2914650" cy="181927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750766" y="3269240"/>
            <a:ext cx="280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A is invertible.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799489" y="4326073"/>
            <a:ext cx="3501920" cy="434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45823" y="4812593"/>
            <a:ext cx="3501920" cy="434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28650" y="5323240"/>
            <a:ext cx="3501920" cy="434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30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4" grpId="0" animBg="1"/>
      <p:bldP spid="13" grpId="0"/>
      <p:bldP spid="15" grpId="0" animBg="1"/>
      <p:bldP spid="16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 A = \left[\begin{array}{ccc}1&amp;1&amp;0\\1&amp;2&amp;1\end{array}\right]$ and &#10;$ C = \left[\begin{array}{cc}2&amp;1\\-1&amp;-1\\0&amp;2\end{array}\right]$.&#10;&#10;\end{document}"/>
  <p:tag name="IGUANATEXSIZE" val="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 \left[\begin{array}{cc}\mbox{ }&amp;\mbox{ }\\\mbox{ }&amp;\mbox{ }\end{array}\right] \left[\begin{array}{cc}a&amp;b\\c&amp;d\end{array}\right]= \left[\begin{array}{cc}c&amp;d\\a&amp;b\end{array}\right]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 \left[\begin{array}{cc}\mbox{ }&amp;\mbox{ }\\\mbox{ }&amp;\mbox{ }\end{array}\right] \left[\begin{array}{cc}a&amp;b\\c&amp;d\end{array}\right]= \left[\begin{array}{cc}a&amp;b\\kc&amp;kd\end{array}\right]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 \left[\begin{array}{cc}\mbox{ }&amp;\mbox{ }\\\mbox{ }&amp;\mbox{ }\end{array}\right] \left[\begin{array}{cc}a&amp;b\\c&amp;d\end{array}\right]= \left[\begin{array}{cc}a&amp;b\\ka+c&amp;kb+d\end{array}\right]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$ B = \left[\begin{array}{ccc}1&amp;1&amp;2\\2&amp;1&amp;1\\1&amp;0&amp;-1\end{array}\right]$&#10;&#10;\end{document}"/>
  <p:tag name="IGUANATEXSIZE" val="20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5446</TotalTime>
  <Words>3178</Words>
  <Application>Microsoft Office PowerPoint</Application>
  <PresentationFormat>全屏显示(4:3)</PresentationFormat>
  <Paragraphs>597</Paragraphs>
  <Slides>46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Wingdings 2</vt:lpstr>
      <vt:lpstr>Office 佈景主題</vt:lpstr>
      <vt:lpstr>Inverse of a Matrix</vt:lpstr>
      <vt:lpstr>Inverse of a Matrix</vt:lpstr>
      <vt:lpstr>Inverse of a Matrix</vt:lpstr>
      <vt:lpstr>Inverse of Function</vt:lpstr>
      <vt:lpstr>Inverse of Matrix</vt:lpstr>
      <vt:lpstr>Inverse of Matrix</vt:lpstr>
      <vt:lpstr>Inverse of Matrix</vt:lpstr>
      <vt:lpstr>Inverse of Matrix</vt:lpstr>
      <vt:lpstr>Solving Linear Equations</vt:lpstr>
      <vt:lpstr>Input-output Model</vt:lpstr>
      <vt:lpstr>Input-output Model</vt:lpstr>
      <vt:lpstr>Input-output Model</vt:lpstr>
      <vt:lpstr>Input-output Model</vt:lpstr>
      <vt:lpstr>Inverse for matrix product</vt:lpstr>
      <vt:lpstr>Inverse for matrix transpose</vt:lpstr>
      <vt:lpstr>Inverse of a Matrix</vt:lpstr>
      <vt:lpstr>Elementary Row Operation</vt:lpstr>
      <vt:lpstr>Elementary Matrix</vt:lpstr>
      <vt:lpstr>Elementary Matrix</vt:lpstr>
      <vt:lpstr>Elementary Matrix</vt:lpstr>
      <vt:lpstr>PowerPoint 演示文稿</vt:lpstr>
      <vt:lpstr>RREF v.s. Elementary Matrix</vt:lpstr>
      <vt:lpstr>Inverse of a Matrix</vt:lpstr>
      <vt:lpstr>Summary</vt:lpstr>
      <vt:lpstr>PowerPoint 演示文稿</vt:lpstr>
      <vt:lpstr>Review </vt:lpstr>
      <vt:lpstr>One-to-one</vt:lpstr>
      <vt:lpstr>Onto</vt:lpstr>
      <vt:lpstr>Invertible</vt:lpstr>
      <vt:lpstr>One-to-one and onto</vt:lpstr>
      <vt:lpstr>Invertible</vt:lpstr>
      <vt:lpstr>Invertible</vt:lpstr>
      <vt:lpstr>Summary</vt:lpstr>
      <vt:lpstr>Invertible</vt:lpstr>
      <vt:lpstr>Invertible</vt:lpstr>
      <vt:lpstr>Invertible</vt:lpstr>
      <vt:lpstr>Summary</vt:lpstr>
      <vt:lpstr>Questions</vt:lpstr>
      <vt:lpstr>Inverse of a Matrix</vt:lpstr>
      <vt:lpstr>2 X 2 Matrix</vt:lpstr>
      <vt:lpstr>Algorithm for Matrix Inversion</vt:lpstr>
      <vt:lpstr>Algorithm for Matrix Inversion</vt:lpstr>
      <vt:lpstr>Algorithm for Matrix Inversion</vt:lpstr>
      <vt:lpstr>Algorithm for Matrix Inversion</vt:lpstr>
      <vt:lpstr>Appendix</vt:lpstr>
      <vt:lpstr>2 X 2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 Hung-yi</dc:creator>
  <cp:lastModifiedBy>marQuis Saki</cp:lastModifiedBy>
  <cp:revision>128</cp:revision>
  <dcterms:created xsi:type="dcterms:W3CDTF">2016-02-04T12:43:04Z</dcterms:created>
  <dcterms:modified xsi:type="dcterms:W3CDTF">2019-07-16T16:12:11Z</dcterms:modified>
</cp:coreProperties>
</file>