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9" r:id="rId4"/>
    <p:sldId id="290" r:id="rId5"/>
    <p:sldId id="293" r:id="rId6"/>
    <p:sldId id="282" r:id="rId7"/>
    <p:sldId id="281" r:id="rId8"/>
    <p:sldId id="284" r:id="rId9"/>
    <p:sldId id="283" r:id="rId10"/>
    <p:sldId id="298" r:id="rId11"/>
    <p:sldId id="296" r:id="rId12"/>
    <p:sldId id="294" r:id="rId13"/>
    <p:sldId id="286" r:id="rId14"/>
    <p:sldId id="299" r:id="rId15"/>
    <p:sldId id="30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7745" autoAdjust="0"/>
  </p:normalViewPr>
  <p:slideViewPr>
    <p:cSldViewPr snapToGrid="0">
      <p:cViewPr varScale="1">
        <p:scale>
          <a:sx n="88" d="100"/>
          <a:sy n="88" d="100"/>
        </p:scale>
        <p:origin x="137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4DDB5-15AB-484D-B693-7C78B3ADE6AA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A19F0B6-BB96-40A9-A070-FE5CF7342C55}">
      <dgm:prSet phldrT="[文字]" custT="1"/>
      <dgm:spPr/>
      <dgm:t>
        <a:bodyPr/>
        <a:lstStyle/>
        <a:p>
          <a:r>
            <a:rPr lang="en-US" altLang="zh-TW" sz="2800" dirty="0"/>
            <a:t>Ax = b have solution (consistent) </a:t>
          </a:r>
          <a:endParaRPr lang="zh-TW" altLang="en-US" sz="2800" dirty="0"/>
        </a:p>
      </dgm:t>
    </dgm:pt>
    <dgm:pt modelId="{82B91042-D14B-48F8-922C-6A2EE14F1C09}" type="parTrans" cxnId="{9A635E8A-82FE-4809-AC12-DC5E815304B3}">
      <dgm:prSet/>
      <dgm:spPr/>
      <dgm:t>
        <a:bodyPr/>
        <a:lstStyle/>
        <a:p>
          <a:endParaRPr lang="zh-TW" altLang="en-US"/>
        </a:p>
      </dgm:t>
    </dgm:pt>
    <dgm:pt modelId="{707C132E-B7BC-4F51-A016-A28FC1F0681C}" type="sibTrans" cxnId="{9A635E8A-82FE-4809-AC12-DC5E815304B3}">
      <dgm:prSet/>
      <dgm:spPr/>
      <dgm:t>
        <a:bodyPr/>
        <a:lstStyle/>
        <a:p>
          <a:endParaRPr lang="zh-TW" altLang="en-US"/>
        </a:p>
      </dgm:t>
    </dgm:pt>
    <dgm:pt modelId="{A309C663-7EA3-4F12-BF50-3514781A80B5}">
      <dgm:prSet phldrT="[文字]" custT="1"/>
      <dgm:spPr/>
      <dgm:t>
        <a:bodyPr/>
        <a:lstStyle/>
        <a:p>
          <a:r>
            <a:rPr lang="en-US" altLang="zh-TW" sz="2800" dirty="0"/>
            <a:t>b is the linear combination of columns of A</a:t>
          </a:r>
          <a:endParaRPr lang="zh-TW" altLang="en-US" sz="2800" dirty="0"/>
        </a:p>
      </dgm:t>
    </dgm:pt>
    <dgm:pt modelId="{1059238C-C89F-42B6-B228-A3604DA20934}" type="parTrans" cxnId="{3550DA4E-53B6-4CD2-8933-4A159F5B0486}">
      <dgm:prSet/>
      <dgm:spPr/>
      <dgm:t>
        <a:bodyPr/>
        <a:lstStyle/>
        <a:p>
          <a:endParaRPr lang="zh-TW" altLang="en-US"/>
        </a:p>
      </dgm:t>
    </dgm:pt>
    <dgm:pt modelId="{E64F1A67-951B-400A-BBDC-71A26E06A378}" type="sibTrans" cxnId="{3550DA4E-53B6-4CD2-8933-4A159F5B0486}">
      <dgm:prSet/>
      <dgm:spPr/>
      <dgm:t>
        <a:bodyPr/>
        <a:lstStyle/>
        <a:p>
          <a:endParaRPr lang="zh-TW" altLang="en-US"/>
        </a:p>
      </dgm:t>
    </dgm:pt>
    <dgm:pt modelId="{C6C24C37-B8E4-4D50-9995-B4285DE91DB8}">
      <dgm:prSet phldrT="[文字]" custT="1"/>
      <dgm:spPr/>
      <dgm:t>
        <a:bodyPr/>
        <a:lstStyle/>
        <a:p>
          <a:r>
            <a:rPr lang="en-US" altLang="zh-TW" sz="2800" dirty="0"/>
            <a:t>b is in the span of the columns of A</a:t>
          </a:r>
          <a:endParaRPr lang="zh-TW" altLang="en-US" sz="2800" dirty="0"/>
        </a:p>
      </dgm:t>
    </dgm:pt>
    <dgm:pt modelId="{3DF990E4-0D84-4E8B-A987-CC866E1A9FDA}" type="parTrans" cxnId="{1492E763-C7B7-4687-B769-482F366F2F02}">
      <dgm:prSet/>
      <dgm:spPr/>
      <dgm:t>
        <a:bodyPr/>
        <a:lstStyle/>
        <a:p>
          <a:endParaRPr lang="zh-TW" altLang="en-US"/>
        </a:p>
      </dgm:t>
    </dgm:pt>
    <dgm:pt modelId="{5E3E3382-195A-449D-ABF2-10F487D78F2C}" type="sibTrans" cxnId="{1492E763-C7B7-4687-B769-482F366F2F02}">
      <dgm:prSet/>
      <dgm:spPr/>
      <dgm:t>
        <a:bodyPr/>
        <a:lstStyle/>
        <a:p>
          <a:endParaRPr lang="zh-TW" altLang="en-US"/>
        </a:p>
      </dgm:t>
    </dgm:pt>
    <dgm:pt modelId="{5562D8D7-142F-4F87-BFFF-747E9A327B2B}">
      <dgm:prSet phldrT="[文字]" custT="1"/>
      <dgm:spPr/>
      <dgm:t>
        <a:bodyPr/>
        <a:lstStyle/>
        <a:p>
          <a:r>
            <a:rPr lang="en-US" altLang="zh-TW" sz="2800" dirty="0"/>
            <a:t>b is in Col A</a:t>
          </a:r>
          <a:endParaRPr lang="zh-TW" altLang="en-US" sz="2800" dirty="0"/>
        </a:p>
      </dgm:t>
    </dgm:pt>
    <dgm:pt modelId="{3A01AB55-0971-4570-BAB6-52536DC003AE}" type="parTrans" cxnId="{6B1AE431-2538-4EF6-AFD1-C4FC87F8CCB8}">
      <dgm:prSet/>
      <dgm:spPr/>
      <dgm:t>
        <a:bodyPr/>
        <a:lstStyle/>
        <a:p>
          <a:endParaRPr lang="zh-TW" altLang="en-US"/>
        </a:p>
      </dgm:t>
    </dgm:pt>
    <dgm:pt modelId="{E84E24BB-9791-49E2-83C6-1CC16B1D332B}" type="sibTrans" cxnId="{6B1AE431-2538-4EF6-AFD1-C4FC87F8CCB8}">
      <dgm:prSet/>
      <dgm:spPr/>
      <dgm:t>
        <a:bodyPr/>
        <a:lstStyle/>
        <a:p>
          <a:endParaRPr lang="zh-TW" altLang="en-US"/>
        </a:p>
      </dgm:t>
    </dgm:pt>
    <dgm:pt modelId="{C9CF63AF-85D8-41B5-BAF5-B5B603202567}" type="pres">
      <dgm:prSet presAssocID="{1E24DDB5-15AB-484D-B693-7C78B3ADE6AA}" presName="linear" presStyleCnt="0">
        <dgm:presLayoutVars>
          <dgm:animLvl val="lvl"/>
          <dgm:resizeHandles val="exact"/>
        </dgm:presLayoutVars>
      </dgm:prSet>
      <dgm:spPr/>
    </dgm:pt>
    <dgm:pt modelId="{503D1AB2-F83F-48DA-B1A2-972DD55BD12E}" type="pres">
      <dgm:prSet presAssocID="{7A19F0B6-BB96-40A9-A070-FE5CF7342C5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BC5854-BA61-47DF-9CEB-F99408ADE269}" type="pres">
      <dgm:prSet presAssocID="{707C132E-B7BC-4F51-A016-A28FC1F0681C}" presName="spacer" presStyleCnt="0"/>
      <dgm:spPr/>
    </dgm:pt>
    <dgm:pt modelId="{C6AD8556-FD46-4554-BF16-3769BDF04D12}" type="pres">
      <dgm:prSet presAssocID="{A309C663-7EA3-4F12-BF50-3514781A80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747AE3-B13E-4736-A84C-EF1F46A81444}" type="pres">
      <dgm:prSet presAssocID="{E64F1A67-951B-400A-BBDC-71A26E06A378}" presName="spacer" presStyleCnt="0"/>
      <dgm:spPr/>
    </dgm:pt>
    <dgm:pt modelId="{66A74153-EBE8-439C-877D-77BF886AF730}" type="pres">
      <dgm:prSet presAssocID="{C6C24C37-B8E4-4D50-9995-B4285DE91D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B41131-C6E6-4DB9-85D2-6276DDDD1C96}" type="pres">
      <dgm:prSet presAssocID="{5E3E3382-195A-449D-ABF2-10F487D78F2C}" presName="spacer" presStyleCnt="0"/>
      <dgm:spPr/>
    </dgm:pt>
    <dgm:pt modelId="{7EB467DF-077A-4568-8EEA-EFE927FEF734}" type="pres">
      <dgm:prSet presAssocID="{5562D8D7-142F-4F87-BFFF-747E9A327B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213502-0235-4707-AFFA-BBA13629ABFF}" type="presOf" srcId="{7A19F0B6-BB96-40A9-A070-FE5CF7342C55}" destId="{503D1AB2-F83F-48DA-B1A2-972DD55BD12E}" srcOrd="0" destOrd="0" presId="urn:microsoft.com/office/officeart/2005/8/layout/vList2"/>
    <dgm:cxn modelId="{6B1AE431-2538-4EF6-AFD1-C4FC87F8CCB8}" srcId="{1E24DDB5-15AB-484D-B693-7C78B3ADE6AA}" destId="{5562D8D7-142F-4F87-BFFF-747E9A327B2B}" srcOrd="3" destOrd="0" parTransId="{3A01AB55-0971-4570-BAB6-52536DC003AE}" sibTransId="{E84E24BB-9791-49E2-83C6-1CC16B1D332B}"/>
    <dgm:cxn modelId="{3C4C7033-B4B2-4013-9A5C-C7BBFE726A1F}" type="presOf" srcId="{A309C663-7EA3-4F12-BF50-3514781A80B5}" destId="{C6AD8556-FD46-4554-BF16-3769BDF04D12}" srcOrd="0" destOrd="0" presId="urn:microsoft.com/office/officeart/2005/8/layout/vList2"/>
    <dgm:cxn modelId="{350D6E5B-765D-4155-9521-A31647020F76}" type="presOf" srcId="{C6C24C37-B8E4-4D50-9995-B4285DE91DB8}" destId="{66A74153-EBE8-439C-877D-77BF886AF730}" srcOrd="0" destOrd="0" presId="urn:microsoft.com/office/officeart/2005/8/layout/vList2"/>
    <dgm:cxn modelId="{1492E763-C7B7-4687-B769-482F366F2F02}" srcId="{1E24DDB5-15AB-484D-B693-7C78B3ADE6AA}" destId="{C6C24C37-B8E4-4D50-9995-B4285DE91DB8}" srcOrd="2" destOrd="0" parTransId="{3DF990E4-0D84-4E8B-A987-CC866E1A9FDA}" sibTransId="{5E3E3382-195A-449D-ABF2-10F487D78F2C}"/>
    <dgm:cxn modelId="{3550DA4E-53B6-4CD2-8933-4A159F5B0486}" srcId="{1E24DDB5-15AB-484D-B693-7C78B3ADE6AA}" destId="{A309C663-7EA3-4F12-BF50-3514781A80B5}" srcOrd="1" destOrd="0" parTransId="{1059238C-C89F-42B6-B228-A3604DA20934}" sibTransId="{E64F1A67-951B-400A-BBDC-71A26E06A378}"/>
    <dgm:cxn modelId="{9A635E8A-82FE-4809-AC12-DC5E815304B3}" srcId="{1E24DDB5-15AB-484D-B693-7C78B3ADE6AA}" destId="{7A19F0B6-BB96-40A9-A070-FE5CF7342C55}" srcOrd="0" destOrd="0" parTransId="{82B91042-D14B-48F8-922C-6A2EE14F1C09}" sibTransId="{707C132E-B7BC-4F51-A016-A28FC1F0681C}"/>
    <dgm:cxn modelId="{E5218CB5-A349-41DE-8979-A67B7EE0C806}" type="presOf" srcId="{5562D8D7-142F-4F87-BFFF-747E9A327B2B}" destId="{7EB467DF-077A-4568-8EEA-EFE927FEF734}" srcOrd="0" destOrd="0" presId="urn:microsoft.com/office/officeart/2005/8/layout/vList2"/>
    <dgm:cxn modelId="{C130E1E7-688E-4C96-BEDA-D221DE9639B7}" type="presOf" srcId="{1E24DDB5-15AB-484D-B693-7C78B3ADE6AA}" destId="{C9CF63AF-85D8-41B5-BAF5-B5B603202567}" srcOrd="0" destOrd="0" presId="urn:microsoft.com/office/officeart/2005/8/layout/vList2"/>
    <dgm:cxn modelId="{F8CF252D-041D-47CE-AF18-E5D8C0E0A594}" type="presParOf" srcId="{C9CF63AF-85D8-41B5-BAF5-B5B603202567}" destId="{503D1AB2-F83F-48DA-B1A2-972DD55BD12E}" srcOrd="0" destOrd="0" presId="urn:microsoft.com/office/officeart/2005/8/layout/vList2"/>
    <dgm:cxn modelId="{4EB0C1BE-3B3D-4651-9418-13B8104F729B}" type="presParOf" srcId="{C9CF63AF-85D8-41B5-BAF5-B5B603202567}" destId="{F1BC5854-BA61-47DF-9CEB-F99408ADE269}" srcOrd="1" destOrd="0" presId="urn:microsoft.com/office/officeart/2005/8/layout/vList2"/>
    <dgm:cxn modelId="{A93C5855-DAC9-4CBF-B60C-F4AEAFD1723F}" type="presParOf" srcId="{C9CF63AF-85D8-41B5-BAF5-B5B603202567}" destId="{C6AD8556-FD46-4554-BF16-3769BDF04D12}" srcOrd="2" destOrd="0" presId="urn:microsoft.com/office/officeart/2005/8/layout/vList2"/>
    <dgm:cxn modelId="{A1464EC5-8EF6-4D01-903A-0D47088D0E2E}" type="presParOf" srcId="{C9CF63AF-85D8-41B5-BAF5-B5B603202567}" destId="{28747AE3-B13E-4736-A84C-EF1F46A81444}" srcOrd="3" destOrd="0" presId="urn:microsoft.com/office/officeart/2005/8/layout/vList2"/>
    <dgm:cxn modelId="{88C8A24D-7CCF-4F96-923D-E00A49DE7D66}" type="presParOf" srcId="{C9CF63AF-85D8-41B5-BAF5-B5B603202567}" destId="{66A74153-EBE8-439C-877D-77BF886AF730}" srcOrd="4" destOrd="0" presId="urn:microsoft.com/office/officeart/2005/8/layout/vList2"/>
    <dgm:cxn modelId="{5F3AD2A6-4826-4B11-B0A8-40F61CFCCC55}" type="presParOf" srcId="{C9CF63AF-85D8-41B5-BAF5-B5B603202567}" destId="{ECB41131-C6E6-4DB9-85D2-6276DDDD1C96}" srcOrd="5" destOrd="0" presId="urn:microsoft.com/office/officeart/2005/8/layout/vList2"/>
    <dgm:cxn modelId="{13EA4334-633A-4DF6-B0E2-95CCE8CB4114}" type="presParOf" srcId="{C9CF63AF-85D8-41B5-BAF5-B5B603202567}" destId="{7EB467DF-077A-4568-8EEA-EFE927FEF73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D1AB2-F83F-48DA-B1A2-972DD55BD12E}">
      <dsp:nvSpPr>
        <dsp:cNvPr id="0" name=""/>
        <dsp:cNvSpPr/>
      </dsp:nvSpPr>
      <dsp:spPr>
        <a:xfrm>
          <a:off x="0" y="1075"/>
          <a:ext cx="7886700" cy="48310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Ax = b have solution (consistent) </a:t>
          </a:r>
          <a:endParaRPr lang="zh-TW" altLang="en-US" sz="2800" kern="1200" dirty="0"/>
        </a:p>
      </dsp:txBody>
      <dsp:txXfrm>
        <a:off x="23583" y="24658"/>
        <a:ext cx="7839534" cy="435938"/>
      </dsp:txXfrm>
    </dsp:sp>
    <dsp:sp modelId="{C6AD8556-FD46-4554-BF16-3769BDF04D12}">
      <dsp:nvSpPr>
        <dsp:cNvPr id="0" name=""/>
        <dsp:cNvSpPr/>
      </dsp:nvSpPr>
      <dsp:spPr>
        <a:xfrm>
          <a:off x="0" y="494431"/>
          <a:ext cx="7886700" cy="483104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b is the linear combination of columns of A</a:t>
          </a:r>
          <a:endParaRPr lang="zh-TW" altLang="en-US" sz="2800" kern="1200" dirty="0"/>
        </a:p>
      </dsp:txBody>
      <dsp:txXfrm>
        <a:off x="23583" y="518014"/>
        <a:ext cx="7839534" cy="435938"/>
      </dsp:txXfrm>
    </dsp:sp>
    <dsp:sp modelId="{66A74153-EBE8-439C-877D-77BF886AF730}">
      <dsp:nvSpPr>
        <dsp:cNvPr id="0" name=""/>
        <dsp:cNvSpPr/>
      </dsp:nvSpPr>
      <dsp:spPr>
        <a:xfrm>
          <a:off x="0" y="987788"/>
          <a:ext cx="7886700" cy="483104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b is in the span of the columns of A</a:t>
          </a:r>
          <a:endParaRPr lang="zh-TW" altLang="en-US" sz="2800" kern="1200" dirty="0"/>
        </a:p>
      </dsp:txBody>
      <dsp:txXfrm>
        <a:off x="23583" y="1011371"/>
        <a:ext cx="7839534" cy="435938"/>
      </dsp:txXfrm>
    </dsp:sp>
    <dsp:sp modelId="{7EB467DF-077A-4568-8EEA-EFE927FEF734}">
      <dsp:nvSpPr>
        <dsp:cNvPr id="0" name=""/>
        <dsp:cNvSpPr/>
      </dsp:nvSpPr>
      <dsp:spPr>
        <a:xfrm>
          <a:off x="0" y="1481144"/>
          <a:ext cx="7886700" cy="483104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b is in Col A</a:t>
          </a:r>
          <a:endParaRPr lang="zh-TW" altLang="en-US" sz="2800" kern="1200" dirty="0"/>
        </a:p>
      </dsp:txBody>
      <dsp:txXfrm>
        <a:off x="23583" y="1504727"/>
        <a:ext cx="7839534" cy="435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A6D65-EB82-41FF-A670-B905348D5F1F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5B73-BC65-4DC3-B604-FDE19E129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45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Think:</a:t>
            </a:r>
          </a:p>
          <a:p>
            <a:r>
              <a:rPr lang="en-US" altLang="zh-TW" dirty="0"/>
              <a:t>	beginning</a:t>
            </a:r>
          </a:p>
          <a:p>
            <a:r>
              <a:rPr lang="en-US" altLang="zh-TW" dirty="0"/>
              <a:t>	subspace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5B73-BC65-4DC3-B604-FDE19E1294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26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ㄑ一ㄡ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ㄆㄧㄢˋ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zh-CN" altLang="en-US" dirty="0"/>
              <a:t>ㄐㄩ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 換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神話傳說中的野獸。形似猿猴。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莊子．齊物論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：「猨，猵狙以為雌。」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5B73-BC65-4DC3-B604-FDE19E1294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63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Is kind of </a:t>
            </a:r>
            <a:r>
              <a:rPr lang="en-US" altLang="zh-TW" dirty="0" err="1"/>
              <a:t>redundent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5B73-BC65-4DC3-B604-FDE19E1294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0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latin typeface="Academy Engraved LET" pitchFamily="2" charset="0"/>
                <a:sym typeface="Symbol" pitchFamily="18" charset="2"/>
              </a:rPr>
              <a:t>S</a:t>
            </a:r>
            <a:r>
              <a:rPr lang="en-US" altLang="zh-TW" i="1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= {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, , </a:t>
            </a:r>
            <a:r>
              <a:rPr lang="en-US" altLang="zh-TW" b="1" dirty="0" err="1"/>
              <a:t>w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}.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ym typeface="Symbol" pitchFamily="18" charset="2"/>
              </a:rPr>
              <a:t>   </a:t>
            </a:r>
            <a:r>
              <a:rPr lang="en-US" altLang="zh-TW" b="1" dirty="0">
                <a:sym typeface="Symbol" pitchFamily="18" charset="2"/>
              </a:rPr>
              <a:t>0</a:t>
            </a:r>
            <a:r>
              <a:rPr lang="en-US" altLang="zh-TW" dirty="0">
                <a:sym typeface="Symbol" pitchFamily="18" charset="2"/>
              </a:rPr>
              <a:t> = 0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+ 0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2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dirty="0">
                <a:sym typeface="MT Extra" pitchFamily="18" charset="2"/>
              </a:rPr>
              <a:t> </a:t>
            </a:r>
            <a:r>
              <a:rPr lang="en-US" altLang="zh-TW" dirty="0">
                <a:sym typeface="Symbol" pitchFamily="18" charset="2"/>
              </a:rPr>
              <a:t>+ 0</a:t>
            </a:r>
            <a:r>
              <a:rPr lang="en-US" altLang="zh-TW" b="1" dirty="0"/>
              <a:t>w</a:t>
            </a:r>
            <a:r>
              <a:rPr lang="en-US" altLang="zh-TW" i="1" baseline="-25000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  </a:t>
            </a:r>
            <a:r>
              <a:rPr lang="en-US" altLang="zh-TW" dirty="0" err="1">
                <a:sym typeface="Symbol" pitchFamily="18" charset="2"/>
              </a:rPr>
              <a:t>Span</a:t>
            </a:r>
            <a:r>
              <a:rPr lang="en-US" altLang="zh-TW" i="1" dirty="0" err="1">
                <a:latin typeface="Academy Engraved LET" pitchFamily="2" charset="0"/>
                <a:sym typeface="Symbol" pitchFamily="18" charset="2"/>
              </a:rPr>
              <a:t>S</a:t>
            </a:r>
            <a:r>
              <a:rPr lang="en-US" altLang="zh-TW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ym typeface="Symbol" pitchFamily="18" charset="2"/>
              </a:rPr>
              <a:t>  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i="1" dirty="0">
                <a:sym typeface="Symbol" pitchFamily="18" charset="2"/>
              </a:rPr>
              <a:t>a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+ </a:t>
            </a:r>
            <a:r>
              <a:rPr lang="en-US" altLang="zh-TW" i="1" dirty="0">
                <a:sym typeface="Symbol" pitchFamily="18" charset="2"/>
              </a:rPr>
              <a:t>a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2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dirty="0">
                <a:sym typeface="MT Extra" pitchFamily="18" charset="2"/>
              </a:rPr>
              <a:t>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b="1" dirty="0" err="1"/>
              <a:t>w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,   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i="1" dirty="0">
                <a:sym typeface="Symbol" pitchFamily="18" charset="2"/>
              </a:rPr>
              <a:t>b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+ </a:t>
            </a:r>
            <a:r>
              <a:rPr lang="en-US" altLang="zh-TW" i="1" dirty="0">
                <a:sym typeface="Symbol" pitchFamily="18" charset="2"/>
              </a:rPr>
              <a:t>b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2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dirty="0">
                <a:sym typeface="MT Extra" pitchFamily="18" charset="2"/>
              </a:rPr>
              <a:t>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b="1" dirty="0" err="1"/>
              <a:t>w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,</a:t>
            </a:r>
            <a:endParaRPr lang="en-US" altLang="zh-TW" i="1" baseline="-25000" dirty="0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sym typeface="Symbol" pitchFamily="18" charset="2"/>
              </a:rPr>
              <a:t>   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 + 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(</a:t>
            </a:r>
            <a:r>
              <a:rPr lang="en-US" altLang="zh-TW" i="1" dirty="0">
                <a:sym typeface="Symbol" pitchFamily="18" charset="2"/>
              </a:rPr>
              <a:t>a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+</a:t>
            </a:r>
            <a:r>
              <a:rPr lang="en-US" altLang="zh-TW" i="1" dirty="0">
                <a:sym typeface="Symbol" pitchFamily="18" charset="2"/>
              </a:rPr>
              <a:t>b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+ (</a:t>
            </a:r>
            <a:r>
              <a:rPr lang="en-US" altLang="zh-TW" i="1" dirty="0">
                <a:sym typeface="Symbol" pitchFamily="18" charset="2"/>
              </a:rPr>
              <a:t>a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+</a:t>
            </a:r>
            <a:r>
              <a:rPr lang="en-US" altLang="zh-TW" i="1" dirty="0">
                <a:sym typeface="Symbol" pitchFamily="18" charset="2"/>
              </a:rPr>
              <a:t>b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2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dirty="0">
                <a:sym typeface="MT Extra" pitchFamily="18" charset="2"/>
              </a:rPr>
              <a:t> </a:t>
            </a:r>
            <a:r>
              <a:rPr lang="en-US" altLang="zh-TW" dirty="0">
                <a:sym typeface="Symbol" pitchFamily="18" charset="2"/>
              </a:rPr>
              <a:t>+ (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dirty="0" err="1">
                <a:sym typeface="Symbol" pitchFamily="18" charset="2"/>
              </a:rPr>
              <a:t>+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en-US" altLang="zh-TW" b="1" dirty="0" err="1"/>
              <a:t>w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i="1" baseline="-25000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 </a:t>
            </a:r>
            <a:r>
              <a:rPr lang="en-US" altLang="zh-TW" dirty="0" err="1">
                <a:sym typeface="Symbol" pitchFamily="18" charset="2"/>
              </a:rPr>
              <a:t>Span</a:t>
            </a:r>
            <a:r>
              <a:rPr lang="en-US" altLang="zh-TW" i="1" dirty="0" err="1">
                <a:latin typeface="Academy Engraved LET" pitchFamily="2" charset="0"/>
                <a:sym typeface="Symbol" pitchFamily="18" charset="2"/>
              </a:rPr>
              <a:t>S</a:t>
            </a:r>
            <a:r>
              <a:rPr lang="en-US" altLang="zh-TW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ym typeface="Symbol" pitchFamily="18" charset="2"/>
              </a:rPr>
              <a:t>        </a:t>
            </a:r>
            <a:r>
              <a:rPr lang="en-US" altLang="zh-TW" i="1" dirty="0">
                <a:sym typeface="Symbol" pitchFamily="18" charset="2"/>
              </a:rPr>
              <a:t>c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i="1" dirty="0">
                <a:sym typeface="Symbol" pitchFamily="18" charset="2"/>
              </a:rPr>
              <a:t>ca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+ </a:t>
            </a:r>
            <a:r>
              <a:rPr lang="en-US" altLang="zh-TW" i="1" dirty="0">
                <a:sym typeface="Symbol" pitchFamily="18" charset="2"/>
              </a:rPr>
              <a:t>ca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2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dirty="0">
                <a:sym typeface="MT Extra" pitchFamily="18" charset="2"/>
              </a:rPr>
              <a:t>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i="1" dirty="0" err="1">
                <a:sym typeface="Symbol" pitchFamily="18" charset="2"/>
              </a:rPr>
              <a:t>ca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b="1" dirty="0" err="1"/>
              <a:t>w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i="1" baseline="-25000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 </a:t>
            </a:r>
            <a:r>
              <a:rPr lang="en-US" altLang="zh-TW" dirty="0" err="1">
                <a:sym typeface="Symbol" pitchFamily="18" charset="2"/>
              </a:rPr>
              <a:t>Span</a:t>
            </a:r>
            <a:r>
              <a:rPr lang="en-US" altLang="zh-TW" i="1" dirty="0" err="1">
                <a:latin typeface="Academy Engraved LET" pitchFamily="2" charset="0"/>
                <a:sym typeface="Symbol" pitchFamily="18" charset="2"/>
              </a:rPr>
              <a:t>S</a:t>
            </a:r>
            <a:r>
              <a:rPr lang="en-US" altLang="zh-TW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5B73-BC65-4DC3-B604-FDE19E1294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86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某個線性 </a:t>
            </a:r>
            <a:r>
              <a:rPr lang="en-US" altLang="zh-TW" dirty="0"/>
              <a:t>function </a:t>
            </a:r>
            <a:r>
              <a:rPr lang="zh-TW" altLang="en-US" dirty="0"/>
              <a:t>得值域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5B73-BC65-4DC3-B604-FDE19E1294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00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5B73-BC65-4DC3-B604-FDE19E1294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3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76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92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24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44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56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86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54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12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2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8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F291-4267-4BC3-988A-7DC402D64F85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7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4.em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3.emf"/><Relationship Id="rId4" Type="http://schemas.openxmlformats.org/officeDocument/2006/relationships/diagramLayout" Target="../diagrams/layout1.xml"/><Relationship Id="rId9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Subspace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1122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 Space - Example</a:t>
            </a:r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23" y="1794218"/>
            <a:ext cx="6288353" cy="939639"/>
          </a:xfrm>
          <a:prstGeom prst="rect">
            <a:avLst/>
          </a:prstGeo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35150" y="2781529"/>
            <a:ext cx="5615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Find a generating set for the null space of </a:t>
            </a:r>
            <a:r>
              <a:rPr lang="en-US" altLang="zh-TW" sz="2400" i="1" dirty="0"/>
              <a:t>T</a:t>
            </a:r>
            <a:r>
              <a:rPr lang="en-US" altLang="zh-TW" sz="2400" dirty="0"/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8650" y="3414153"/>
            <a:ext cx="65407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The null space of </a:t>
            </a:r>
            <a:r>
              <a:rPr lang="en-US" altLang="zh-TW" sz="2400" i="1" dirty="0"/>
              <a:t>T</a:t>
            </a:r>
            <a:r>
              <a:rPr lang="en-US" altLang="zh-TW" sz="2400" dirty="0"/>
              <a:t> is the set of solutions to </a:t>
            </a:r>
            <a:r>
              <a:rPr lang="en-US" altLang="zh-TW" sz="2400" i="1" dirty="0"/>
              <a:t>A</a:t>
            </a:r>
            <a:r>
              <a:rPr lang="en-US" altLang="zh-TW" sz="2400" b="1" dirty="0"/>
              <a:t>x</a:t>
            </a:r>
            <a:r>
              <a:rPr lang="en-US" altLang="zh-TW" sz="2400" dirty="0"/>
              <a:t> = </a:t>
            </a:r>
            <a:r>
              <a:rPr lang="en-US" altLang="zh-TW" sz="2400" b="1" dirty="0"/>
              <a:t>0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35150" y="4010754"/>
                <a:ext cx="2705484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150" y="4010754"/>
                <a:ext cx="2705484" cy="615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416505" y="3991518"/>
                <a:ext cx="225305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05" y="3991518"/>
                <a:ext cx="2253053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>
            <a:off x="4542970" y="4096870"/>
            <a:ext cx="725715" cy="459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15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" y="5349119"/>
            <a:ext cx="2307441" cy="621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650477" y="4967858"/>
                <a:ext cx="10681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477" y="4967858"/>
                <a:ext cx="106817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28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979879" y="5482499"/>
            <a:ext cx="24093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右箭號 13"/>
          <p:cNvSpPr/>
          <p:nvPr/>
        </p:nvSpPr>
        <p:spPr>
          <a:xfrm>
            <a:off x="4542970" y="4067531"/>
            <a:ext cx="725715" cy="459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3811937" y="5252877"/>
            <a:ext cx="725715" cy="459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36876" y="6001808"/>
            <a:ext cx="4480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a generating set for the null space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760494" y="4994894"/>
                <a:ext cx="617605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494" y="4994894"/>
                <a:ext cx="617605" cy="9775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416505" y="4987788"/>
                <a:ext cx="115352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05" y="4987788"/>
                <a:ext cx="1153521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49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1" grpId="0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Space and Row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Column space of a matrix A is the span of its columns. It is denoted as Col A.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Row space of a matrix A is the span of its rows. It is denoted as Row A.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12" y="2873518"/>
            <a:ext cx="5482113" cy="3323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736" y="5908992"/>
            <a:ext cx="2329467" cy="26797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86971" y="3332613"/>
            <a:ext cx="526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matrix A</a:t>
            </a:r>
            <a:r>
              <a:rPr lang="zh-TW" altLang="en-US" sz="2800" dirty="0"/>
              <a:t> </a:t>
            </a:r>
            <a:r>
              <a:rPr lang="en-US" altLang="zh-TW" sz="2800" dirty="0"/>
              <a:t>represents a function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72737" y="3982603"/>
            <a:ext cx="5142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Col A is the range of the function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96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Space = 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range of a linear transformation is the same as the column space of its matrix.</a:t>
            </a:r>
            <a:endParaRPr lang="zh-TW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9753" y="2765582"/>
            <a:ext cx="29973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Linear Transformation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9753" y="4050655"/>
            <a:ext cx="22601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Standard matrix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68095" y="4858545"/>
            <a:ext cx="2096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Range of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=</a:t>
            </a:r>
            <a:endParaRPr lang="en-US" altLang="zh-TW" sz="2400" dirty="0"/>
          </a:p>
        </p:txBody>
      </p:sp>
      <p:pic>
        <p:nvPicPr>
          <p:cNvPr id="7" name="Picture 26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68" y="4656410"/>
            <a:ext cx="2558227" cy="952809"/>
          </a:xfrm>
          <a:prstGeom prst="rect">
            <a:avLst/>
          </a:prstGeom>
        </p:spPr>
      </p:pic>
      <p:pic>
        <p:nvPicPr>
          <p:cNvPr id="8" name="Picture 28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39" y="2883850"/>
            <a:ext cx="4457700" cy="1231900"/>
          </a:xfrm>
          <a:prstGeom prst="rect">
            <a:avLst/>
          </a:prstGeom>
        </p:spPr>
      </p:pic>
      <p:pic>
        <p:nvPicPr>
          <p:cNvPr id="9" name="Picture 32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31" y="5417524"/>
            <a:ext cx="4782334" cy="9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6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RREF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Original Matrix A </a:t>
            </a:r>
            <a:r>
              <a:rPr lang="en-US" altLang="zh-TW" dirty="0" err="1"/>
              <a:t>v.s</a:t>
            </a:r>
            <a:r>
              <a:rPr lang="en-US" altLang="zh-TW" dirty="0"/>
              <a:t>. its RREF R</a:t>
            </a:r>
          </a:p>
          <a:p>
            <a:pPr lvl="1"/>
            <a:r>
              <a:rPr lang="en-US" altLang="zh-TW" sz="2800" dirty="0"/>
              <a:t>Columns:</a:t>
            </a:r>
          </a:p>
          <a:p>
            <a:pPr lvl="2"/>
            <a:r>
              <a:rPr lang="en-US" altLang="zh-TW" sz="2800" dirty="0"/>
              <a:t>The relations between the columns are the same.</a:t>
            </a:r>
          </a:p>
          <a:p>
            <a:pPr lvl="2"/>
            <a:r>
              <a:rPr lang="en-US" altLang="zh-TW" sz="2800" dirty="0"/>
              <a:t>The span of the columns are different.</a:t>
            </a:r>
          </a:p>
          <a:p>
            <a:pPr lvl="1"/>
            <a:endParaRPr lang="en-US" altLang="zh-TW" sz="2800" dirty="0"/>
          </a:p>
          <a:p>
            <a:pPr lvl="1"/>
            <a:r>
              <a:rPr lang="en-US" altLang="zh-TW" sz="2800" dirty="0"/>
              <a:t>Rows:</a:t>
            </a:r>
          </a:p>
          <a:p>
            <a:pPr lvl="2"/>
            <a:r>
              <a:rPr lang="en-US" altLang="zh-TW" sz="2800" dirty="0"/>
              <a:t>The relations between the rows are changed.</a:t>
            </a:r>
          </a:p>
          <a:p>
            <a:pPr lvl="2"/>
            <a:r>
              <a:rPr lang="en-US" altLang="zh-TW" sz="2800" dirty="0"/>
              <a:t>The span of the rows are the same.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59314" y="4001294"/>
                <a:ext cx="38898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𝐶𝑜𝑙</m:t>
                      </m:r>
                      <m:r>
                        <a:rPr lang="zh-TW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𝐶𝑜𝑙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TW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14" y="4001294"/>
                <a:ext cx="388982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859313" y="5788679"/>
                <a:ext cx="38898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𝑅𝑜𝑤</m:t>
                      </m:r>
                      <m:r>
                        <a:rPr lang="zh-TW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𝑅𝑜𝑤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TW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13" y="5788679"/>
                <a:ext cx="388982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361311"/>
              </p:ext>
            </p:extLst>
          </p:nvPr>
        </p:nvGraphicFramePr>
        <p:xfrm>
          <a:off x="628650" y="1489838"/>
          <a:ext cx="7886700" cy="1965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096025"/>
              </p:ext>
            </p:extLst>
          </p:nvPr>
        </p:nvGraphicFramePr>
        <p:xfrm>
          <a:off x="4247634" y="3651857"/>
          <a:ext cx="377348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方程式" r:id="rId8" imgW="1777541" imgH="596923" progId="Equation.3">
                  <p:embed/>
                </p:oleObj>
              </mc:Choice>
              <mc:Fallback>
                <p:oleObj name="方程式" r:id="rId8" imgW="1777541" imgH="596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634" y="3651857"/>
                        <a:ext cx="3773487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2" descr="latex-image-1.pdf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4" y="3750163"/>
            <a:ext cx="2938091" cy="108873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56734" y="5016622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Solving Ax = u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79532" y="5016621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Solving Ax = v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02492" y="5794863"/>
            <a:ext cx="221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RREF([A u]) = 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71051" y="5784746"/>
            <a:ext cx="221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RREF([A v]) = </a:t>
            </a:r>
            <a:endParaRPr lang="zh-TW" altLang="en-US" sz="2400" dirty="0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247634" y="6205791"/>
            <a:ext cx="223838" cy="254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2" name="Picture 14" descr="latex-image-1.pd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17" y="5566207"/>
            <a:ext cx="2286000" cy="927100"/>
          </a:xfrm>
          <a:prstGeom prst="rect">
            <a:avLst/>
          </a:prstGeom>
        </p:spPr>
      </p:pic>
      <p:pic>
        <p:nvPicPr>
          <p:cNvPr id="13" name="Picture 16" descr="latex-image-1.pdf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34" y="5532691"/>
            <a:ext cx="2476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0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Conclusion: Subspace is Closed under </a:t>
            </a:r>
            <a:br>
              <a:rPr lang="en-US" altLang="zh-TW" dirty="0"/>
            </a:br>
            <a:r>
              <a:rPr lang="en-US" altLang="zh-TW" dirty="0"/>
              <a:t>addition and multiplication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7" y="1690689"/>
            <a:ext cx="8934393" cy="48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Chapter 4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濕寢則腰疾偏死，鰌然乎哉？木處則惴慄恂懼，猨猴然乎哉？三者孰知正處？民食芻豢，麋鹿食薦，蝍蛆甘帶，鴟鴉嗜鼠，四者孰知正味？猨猵狙以為雌，麋與鹿交，鰌與魚游。毛嬙、西施，人之所美也；魚見之深入，鳥見之高飛，麋鹿見之決驟，四者孰知天下之正色哉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莊子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齊物論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901271" y="2044005"/>
            <a:ext cx="7341458" cy="1384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The same vector or operation is represented differently when they are in different coordinate systems.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058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Subspace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91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Textbook: chapter 4.1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61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vector set V is called a subspace if it has the following three properties:</a:t>
            </a:r>
          </a:p>
          <a:p>
            <a:r>
              <a:rPr lang="en-US" altLang="zh-TW" dirty="0"/>
              <a:t>1. The zero vector </a:t>
            </a:r>
            <a:r>
              <a:rPr lang="en-US" altLang="zh-TW" b="1" dirty="0"/>
              <a:t>0</a:t>
            </a:r>
            <a:r>
              <a:rPr lang="en-US" altLang="zh-TW" dirty="0"/>
              <a:t> belongs to V</a:t>
            </a:r>
          </a:p>
          <a:p>
            <a:r>
              <a:rPr lang="en-US" altLang="zh-TW" dirty="0"/>
              <a:t>2. If </a:t>
            </a:r>
            <a:r>
              <a:rPr lang="en-US" altLang="zh-TW" b="1" dirty="0"/>
              <a:t>u</a:t>
            </a:r>
            <a:r>
              <a:rPr lang="en-US" altLang="zh-TW" dirty="0"/>
              <a:t> and </a:t>
            </a:r>
            <a:r>
              <a:rPr lang="en-US" altLang="zh-TW" b="1" dirty="0"/>
              <a:t>w</a:t>
            </a:r>
            <a:r>
              <a:rPr lang="en-US" altLang="zh-TW" dirty="0"/>
              <a:t> belong to V, then </a:t>
            </a:r>
            <a:r>
              <a:rPr lang="en-US" altLang="zh-TW" b="1" dirty="0" err="1"/>
              <a:t>u+w</a:t>
            </a:r>
            <a:r>
              <a:rPr lang="en-US" altLang="zh-TW" dirty="0"/>
              <a:t> belongs to V</a:t>
            </a:r>
          </a:p>
          <a:p>
            <a:endParaRPr lang="en-US" altLang="zh-TW" dirty="0"/>
          </a:p>
          <a:p>
            <a:r>
              <a:rPr lang="en-US" altLang="zh-TW" dirty="0"/>
              <a:t>3. If </a:t>
            </a:r>
            <a:r>
              <a:rPr lang="en-US" altLang="zh-TW" b="1" dirty="0"/>
              <a:t>u</a:t>
            </a:r>
            <a:r>
              <a:rPr lang="en-US" altLang="zh-TW" dirty="0"/>
              <a:t> belongs to V, and c is a scalar, then c</a:t>
            </a:r>
            <a:r>
              <a:rPr lang="en-US" altLang="zh-TW" b="1" dirty="0"/>
              <a:t>u</a:t>
            </a:r>
            <a:r>
              <a:rPr lang="en-US" altLang="zh-TW" dirty="0"/>
              <a:t> belongs to V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02050" y="3739684"/>
            <a:ext cx="48133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Closed under (vector) addition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25263" y="4829716"/>
            <a:ext cx="549008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Closed under scalar multiplication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63757" y="5675539"/>
            <a:ext cx="54900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2+3 is linear combination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86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</a:t>
            </a:r>
            <a:endParaRPr lang="zh-TW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77802" y="3157199"/>
            <a:ext cx="24303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Property 1. </a:t>
            </a:r>
            <a:r>
              <a:rPr lang="en-US" altLang="zh-TW" sz="2400" b="1" dirty="0"/>
              <a:t>0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i="1" dirty="0">
                <a:sym typeface="Symbol" pitchFamily="18" charset="2"/>
              </a:rPr>
              <a:t>W</a:t>
            </a:r>
            <a:endParaRPr lang="en-US" altLang="zh-TW" sz="2400" dirty="0">
              <a:sym typeface="Symbol" pitchFamily="18" charset="2"/>
            </a:endParaRPr>
          </a:p>
        </p:txBody>
      </p:sp>
      <p:pic>
        <p:nvPicPr>
          <p:cNvPr id="8" name="Picture 1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3" y="1978648"/>
            <a:ext cx="5647423" cy="1025527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21821" y="2217439"/>
            <a:ext cx="1725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Subspace?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093029" y="3157199"/>
            <a:ext cx="27206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6(0)  5(0) + 4(0) = 0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3120345" y="3246358"/>
            <a:ext cx="972684" cy="348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77802" y="3730007"/>
            <a:ext cx="4268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Property 2. </a:t>
            </a:r>
            <a:r>
              <a:rPr lang="en-US" altLang="zh-TW" sz="2400" b="1" dirty="0"/>
              <a:t>u</a:t>
            </a:r>
            <a:r>
              <a:rPr lang="en-US" altLang="zh-TW" sz="2400" dirty="0"/>
              <a:t>,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i="1" dirty="0">
                <a:sym typeface="Symbol" pitchFamily="18" charset="2"/>
              </a:rPr>
              <a:t>W </a:t>
            </a:r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b="1" dirty="0" err="1">
                <a:sym typeface="Symbol" pitchFamily="18" charset="2"/>
              </a:rPr>
              <a:t>u</a:t>
            </a:r>
            <a:r>
              <a:rPr lang="en-US" altLang="zh-TW" sz="2400" dirty="0" err="1">
                <a:sym typeface="Symbol" pitchFamily="18" charset="2"/>
              </a:rPr>
              <a:t>+</a:t>
            </a:r>
            <a:r>
              <a:rPr lang="en-US" altLang="zh-TW" sz="2400" b="1" dirty="0" err="1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  </a:t>
            </a:r>
            <a:r>
              <a:rPr lang="en-US" altLang="zh-TW" sz="2400" i="1" dirty="0">
                <a:sym typeface="Symbol" pitchFamily="18" charset="2"/>
              </a:rPr>
              <a:t>W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309254" y="4193480"/>
            <a:ext cx="41440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/>
              <a:t>u </a:t>
            </a:r>
            <a:r>
              <a:rPr lang="en-US" altLang="zh-TW" sz="2400" dirty="0">
                <a:sym typeface="Symbol" pitchFamily="18" charset="2"/>
              </a:rPr>
              <a:t>= [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baseline="40000" dirty="0"/>
              <a:t>T</a:t>
            </a:r>
            <a:r>
              <a:rPr lang="en-US" altLang="zh-TW" sz="2400" dirty="0"/>
              <a:t>, </a:t>
            </a:r>
            <a:r>
              <a:rPr lang="en-US" altLang="zh-TW" sz="2400" b="1" dirty="0"/>
              <a:t>v </a:t>
            </a:r>
            <a:r>
              <a:rPr lang="en-US" altLang="zh-TW" sz="2400" dirty="0">
                <a:sym typeface="Symbol" pitchFamily="18" charset="2"/>
              </a:rPr>
              <a:t>= [ 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baseline="40000" dirty="0"/>
              <a:t>T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309254" y="4625962"/>
            <a:ext cx="3783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6(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)  5(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) + 4(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77802" y="5471335"/>
            <a:ext cx="3805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Property 3. </a:t>
            </a:r>
            <a:r>
              <a:rPr lang="en-US" altLang="zh-TW" sz="2400" b="1" dirty="0"/>
              <a:t>u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i="1" dirty="0">
                <a:sym typeface="Symbol" pitchFamily="18" charset="2"/>
              </a:rPr>
              <a:t>W </a:t>
            </a:r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>
                <a:sym typeface="Symbol" pitchFamily="18" charset="2"/>
              </a:rPr>
              <a:t>c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dirty="0">
                <a:sym typeface="Symbol" pitchFamily="18" charset="2"/>
              </a:rPr>
              <a:t>  </a:t>
            </a:r>
            <a:r>
              <a:rPr lang="en-US" altLang="zh-TW" sz="2400" i="1" dirty="0">
                <a:sym typeface="Symbol" pitchFamily="18" charset="2"/>
              </a:rPr>
              <a:t>W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03221" y="5946130"/>
            <a:ext cx="29803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6(</a:t>
            </a:r>
            <a:r>
              <a:rPr lang="en-US" altLang="zh-TW" sz="2400" i="1" dirty="0">
                <a:sym typeface="Symbol" pitchFamily="18" charset="2"/>
              </a:rPr>
              <a:t>cu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)  5(</a:t>
            </a:r>
            <a:r>
              <a:rPr lang="en-US" altLang="zh-TW" sz="2400" i="1" dirty="0">
                <a:sym typeface="Symbol" pitchFamily="18" charset="2"/>
              </a:rPr>
              <a:t>cu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) + 4(</a:t>
            </a:r>
            <a:r>
              <a:rPr lang="en-US" altLang="zh-TW" sz="2400" i="1" dirty="0">
                <a:sym typeface="Symbol" pitchFamily="18" charset="2"/>
              </a:rPr>
              <a:t>cu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453337" y="4212922"/>
            <a:ext cx="34820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ym typeface="Symbol" pitchFamily="18" charset="2"/>
              </a:rPr>
              <a:t>u</a:t>
            </a:r>
            <a:r>
              <a:rPr lang="en-US" altLang="zh-TW" sz="2400" dirty="0" err="1">
                <a:sym typeface="Symbol" pitchFamily="18" charset="2"/>
              </a:rPr>
              <a:t>+</a:t>
            </a:r>
            <a:r>
              <a:rPr lang="en-US" altLang="zh-TW" sz="2400" b="1" dirty="0" err="1">
                <a:sym typeface="Symbol" pitchFamily="18" charset="2"/>
              </a:rPr>
              <a:t>v</a:t>
            </a:r>
            <a:r>
              <a:rPr lang="en-US" altLang="zh-TW" sz="2400" b="1" dirty="0">
                <a:sym typeface="Symbol" pitchFamily="18" charset="2"/>
              </a:rPr>
              <a:t>=</a:t>
            </a:r>
            <a:r>
              <a:rPr lang="en-US" altLang="zh-TW" sz="2400" dirty="0">
                <a:sym typeface="Symbol" pitchFamily="18" charset="2"/>
              </a:rPr>
              <a:t>[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baseline="40000" dirty="0"/>
              <a:t>T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309254" y="5060791"/>
            <a:ext cx="4852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(6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 5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+ 4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 )</a:t>
            </a:r>
            <a:r>
              <a:rPr lang="zh-TW" altLang="en-US" sz="2400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+ (6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 5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+ 4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 )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077842" y="5060791"/>
            <a:ext cx="1457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0 + 0 = 0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355925" y="5952696"/>
            <a:ext cx="2574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c</a:t>
            </a:r>
            <a:r>
              <a:rPr lang="en-US" altLang="zh-TW" sz="2400" dirty="0">
                <a:sym typeface="Symbol" pitchFamily="18" charset="2"/>
              </a:rPr>
              <a:t>(6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 5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+ 4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6869573" y="5988365"/>
            <a:ext cx="1138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c</a:t>
            </a:r>
            <a:r>
              <a:rPr lang="en-US" altLang="zh-TW" sz="2400" dirty="0">
                <a:sym typeface="Symbol" pitchFamily="18" charset="2"/>
              </a:rPr>
              <a:t>0 = 0</a:t>
            </a:r>
          </a:p>
        </p:txBody>
      </p:sp>
    </p:spTree>
    <p:extLst>
      <p:ext uri="{BB962C8B-B14F-4D97-AF65-F5344CB8AC3E}">
        <p14:creationId xmlns:p14="http://schemas.microsoft.com/office/powerpoint/2010/main" val="39777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 animBg="1"/>
      <p:bldP spid="15" grpId="0"/>
      <p:bldP spid="17" grpId="0"/>
      <p:bldP spid="18" grpId="0"/>
      <p:bldP spid="19" grpId="0"/>
      <p:bldP spid="20" grpId="0"/>
      <p:bldP spid="14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</a:t>
            </a:r>
            <a:endParaRPr lang="zh-TW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14875" y="3236460"/>
            <a:ext cx="1725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Subspace?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141864" y="3236460"/>
            <a:ext cx="36792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/>
              <a:t>u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 </a:t>
            </a:r>
            <a:r>
              <a:rPr lang="en-US" altLang="zh-TW" sz="2800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</a:t>
            </a:r>
            <a:r>
              <a:rPr lang="en-US" altLang="zh-TW" sz="2800" dirty="0">
                <a:sym typeface="Symbol" pitchFamily="18" charset="2"/>
              </a:rPr>
              <a:t> </a:t>
            </a:r>
            <a:r>
              <a:rPr lang="en-US" altLang="zh-TW" sz="2800" b="1" dirty="0"/>
              <a:t>u</a:t>
            </a:r>
            <a:r>
              <a:rPr lang="en-US" altLang="zh-TW" sz="2800" dirty="0">
                <a:sym typeface="Symbol" pitchFamily="18" charset="2"/>
              </a:rPr>
              <a:t>  </a:t>
            </a:r>
            <a:r>
              <a:rPr lang="en-US" altLang="zh-TW" sz="2800" b="1" dirty="0">
                <a:sym typeface="Symbol" pitchFamily="18" charset="2"/>
              </a:rPr>
              <a:t>0 </a:t>
            </a:r>
            <a:r>
              <a:rPr lang="en-US" altLang="zh-TW" sz="2800" dirty="0">
                <a:sym typeface="Symbol" pitchFamily="18" charset="2"/>
              </a:rPr>
              <a:t> </a:t>
            </a:r>
            <a:r>
              <a:rPr lang="en-US" altLang="zh-TW" sz="2800" b="1" dirty="0"/>
              <a:t>u</a:t>
            </a:r>
            <a:r>
              <a:rPr lang="en-US" altLang="zh-TW" sz="2800" dirty="0">
                <a:sym typeface="Symbol" pitchFamily="18" charset="2"/>
              </a:rPr>
              <a:t>  </a:t>
            </a:r>
            <a:r>
              <a:rPr lang="en-US" altLang="zh-TW" sz="2800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sz="2800" baseline="-25000" dirty="0"/>
              <a:t>1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021326"/>
              </p:ext>
            </p:extLst>
          </p:nvPr>
        </p:nvGraphicFramePr>
        <p:xfrm>
          <a:off x="5078851" y="4376039"/>
          <a:ext cx="38052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方程式" r:id="rId3" imgW="2056987" imgH="456924" progId="Equation.3">
                  <p:embed/>
                </p:oleObj>
              </mc:Choice>
              <mc:Fallback>
                <p:oleObj name="方程式" r:id="rId3" imgW="2056987" imgH="4569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851" y="4376039"/>
                        <a:ext cx="3805238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2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94" y="2644738"/>
            <a:ext cx="5192744" cy="682032"/>
          </a:xfrm>
          <a:prstGeom prst="rect">
            <a:avLst/>
          </a:prstGeom>
        </p:spPr>
      </p:pic>
      <p:pic>
        <p:nvPicPr>
          <p:cNvPr id="8" name="Picture 13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6" y="3840294"/>
            <a:ext cx="4002487" cy="698847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026852" y="5589336"/>
            <a:ext cx="5918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{</a:t>
            </a:r>
            <a:r>
              <a:rPr lang="en-US" altLang="zh-TW" sz="2800" b="1" dirty="0"/>
              <a:t>0</a:t>
            </a:r>
            <a:r>
              <a:rPr lang="en-US" altLang="zh-TW" sz="2800" dirty="0"/>
              <a:t>}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215601" y="4485284"/>
            <a:ext cx="1725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Subspace?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34778" y="5572443"/>
            <a:ext cx="5966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Script MT Bold"/>
                <a:cs typeface="Script MT Bold"/>
                <a:sym typeface="Symbol" pitchFamily="18" charset="2"/>
              </a:rPr>
              <a:t>R</a:t>
            </a:r>
            <a:r>
              <a:rPr lang="en-US" altLang="zh-TW" sz="2800" i="1" baseline="40000" dirty="0">
                <a:sym typeface="Symbol" pitchFamily="18" charset="2"/>
              </a:rPr>
              <a:t>n</a:t>
            </a:r>
            <a:endParaRPr lang="en-US" altLang="zh-TW" sz="2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563873" y="5589336"/>
            <a:ext cx="1725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Subspace?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444550" y="5650891"/>
            <a:ext cx="194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zero subspace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719526" y="5603220"/>
            <a:ext cx="1725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Subspace?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84446" y="1823684"/>
            <a:ext cx="21323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dirty="0"/>
              <a:t> = {</a:t>
            </a:r>
            <a:r>
              <a:rPr lang="en-US" altLang="zh-TW" sz="2400" i="1" dirty="0" err="1"/>
              <a:t>c</a:t>
            </a:r>
            <a:r>
              <a:rPr lang="en-US" altLang="zh-TW" sz="2400" b="1" dirty="0" err="1"/>
              <a:t>w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 </a:t>
            </a:r>
            <a:r>
              <a:rPr lang="en-US" altLang="zh-TW" sz="2400" i="1" dirty="0"/>
              <a:t>c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R</a:t>
            </a:r>
            <a:r>
              <a:rPr lang="en-US" altLang="zh-TW" sz="2400" dirty="0">
                <a:sym typeface="Symbol" pitchFamily="18" charset="2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787229" y="1803871"/>
            <a:ext cx="1725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Subspace?</a:t>
            </a:r>
          </a:p>
        </p:txBody>
      </p:sp>
    </p:spTree>
    <p:extLst>
      <p:ext uri="{BB962C8B-B14F-4D97-AF65-F5344CB8AC3E}">
        <p14:creationId xmlns:p14="http://schemas.microsoft.com/office/powerpoint/2010/main" val="280255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Subspace </a:t>
            </a:r>
            <a:r>
              <a:rPr lang="en-US" altLang="zh-TW" dirty="0" err="1"/>
              <a:t>v.s</a:t>
            </a:r>
            <a:r>
              <a:rPr lang="en-US" altLang="zh-TW" dirty="0"/>
              <a:t>. Span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span of a vector set is a subspace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0771" y="5566394"/>
            <a:ext cx="17878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Subspace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35445" y="5569457"/>
            <a:ext cx="17878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Span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3725033" y="5503447"/>
            <a:ext cx="1542197" cy="3457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flipH="1">
            <a:off x="3646842" y="5916714"/>
            <a:ext cx="1542197" cy="3457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186110" y="2449128"/>
                <a:ext cx="3003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110" y="2449128"/>
                <a:ext cx="300332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301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92668" y="2449128"/>
                <a:ext cx="1596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68" y="2449128"/>
                <a:ext cx="159620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817" r="-343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009673" y="3128920"/>
                <a:ext cx="2980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Property 1.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73" y="3128920"/>
                <a:ext cx="298000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27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09673" y="3890922"/>
                <a:ext cx="4613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Property 2.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V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73" y="3890922"/>
                <a:ext cx="461316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11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009673" y="4691116"/>
                <a:ext cx="4613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Property 3.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400" dirty="0"/>
                  <a:t>, c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73" y="4691116"/>
                <a:ext cx="461316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116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3581628" y="6221387"/>
            <a:ext cx="1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Next lecture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696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4" grpId="0"/>
      <p:bldP spid="15" grpId="0"/>
      <p:bldP spid="17" grpId="0"/>
      <p:bldP spid="18" grpId="0"/>
      <p:bldP spid="19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null space of a matrix A is the solution set of Ax=0. It is denoted as Null A.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Null A is a subspace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7040" y="2776628"/>
            <a:ext cx="34804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Null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dirty="0">
                <a:sym typeface="Symbol" pitchFamily="18" charset="2"/>
              </a:rPr>
              <a:t> = {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R</a:t>
            </a:r>
            <a:r>
              <a:rPr lang="en-US" altLang="zh-TW" sz="2400" i="1" baseline="40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: 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0 }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20517" y="3251833"/>
            <a:ext cx="62312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400" dirty="0"/>
              <a:t>The</a:t>
            </a:r>
            <a:r>
              <a:rPr lang="en-US" altLang="zh-TW" sz="2400" i="1" dirty="0"/>
              <a:t> </a:t>
            </a:r>
            <a:r>
              <a:rPr lang="en-US" altLang="zh-TW" sz="2400" dirty="0">
                <a:sym typeface="Symbol" pitchFamily="18" charset="2"/>
              </a:rPr>
              <a:t>solution set of the homogeneous linear equations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497480" y="5093540"/>
            <a:ext cx="2595716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 linear function is one-to-one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07480" y="5093539"/>
            <a:ext cx="2595716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Null space only contain </a:t>
            </a:r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6" name="向右箭號 5"/>
          <p:cNvSpPr/>
          <p:nvPr/>
        </p:nvSpPr>
        <p:spPr>
          <a:xfrm>
            <a:off x="4193055" y="5169824"/>
            <a:ext cx="1022555" cy="3392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flipH="1">
            <a:off x="4185065" y="5571783"/>
            <a:ext cx="1022555" cy="3392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8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5" grpId="0" animBg="1"/>
      <p:bldP spid="8" grpId="0" animBg="1"/>
      <p:bldP spid="6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noindent $A\in{\cal R}^{m\times n} \Rightarrow \mbox{Col }A = \{A{\bf v}:{\bf v}\in{\cal R}^n\}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noindent $\mbox{Row }A =\mbox{Col }A^T  $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3137</TotalTime>
  <Words>900</Words>
  <Application>Microsoft Office PowerPoint</Application>
  <PresentationFormat>全屏显示(4:3)</PresentationFormat>
  <Paragraphs>131</Paragraphs>
  <Slides>15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Academy Engraved LET</vt:lpstr>
      <vt:lpstr>微軟正黑體</vt:lpstr>
      <vt:lpstr>Arial</vt:lpstr>
      <vt:lpstr>Calibri</vt:lpstr>
      <vt:lpstr>Calibri Light</vt:lpstr>
      <vt:lpstr>Cambria Math</vt:lpstr>
      <vt:lpstr>Script MT Bold</vt:lpstr>
      <vt:lpstr>Office 佈景主題</vt:lpstr>
      <vt:lpstr>方程式</vt:lpstr>
      <vt:lpstr>Subspace</vt:lpstr>
      <vt:lpstr>In Chapter 4 ……</vt:lpstr>
      <vt:lpstr>Subspace</vt:lpstr>
      <vt:lpstr>Reference</vt:lpstr>
      <vt:lpstr>Subspace</vt:lpstr>
      <vt:lpstr>Examples</vt:lpstr>
      <vt:lpstr>Examples</vt:lpstr>
      <vt:lpstr>Subspace v.s. Span</vt:lpstr>
      <vt:lpstr>Null Space</vt:lpstr>
      <vt:lpstr>Null Space - Example</vt:lpstr>
      <vt:lpstr>Column Space and Row Space</vt:lpstr>
      <vt:lpstr>Column Space = Range</vt:lpstr>
      <vt:lpstr>RREF</vt:lpstr>
      <vt:lpstr>Consistent</vt:lpstr>
      <vt:lpstr>Conclusion: Subspace is Closed under  addition and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marQuis Saki</cp:lastModifiedBy>
  <cp:revision>45</cp:revision>
  <dcterms:created xsi:type="dcterms:W3CDTF">2016-03-24T15:48:50Z</dcterms:created>
  <dcterms:modified xsi:type="dcterms:W3CDTF">2019-07-16T17:00:05Z</dcterms:modified>
</cp:coreProperties>
</file>