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6" r:id="rId2"/>
    <p:sldId id="296" r:id="rId3"/>
    <p:sldId id="321" r:id="rId4"/>
    <p:sldId id="322" r:id="rId5"/>
    <p:sldId id="323" r:id="rId6"/>
    <p:sldId id="298" r:id="rId7"/>
    <p:sldId id="312" r:id="rId8"/>
    <p:sldId id="311" r:id="rId9"/>
    <p:sldId id="300" r:id="rId10"/>
    <p:sldId id="297" r:id="rId11"/>
    <p:sldId id="286" r:id="rId12"/>
    <p:sldId id="326" r:id="rId13"/>
    <p:sldId id="283" r:id="rId14"/>
    <p:sldId id="292" r:id="rId15"/>
    <p:sldId id="327" r:id="rId16"/>
    <p:sldId id="290" r:id="rId17"/>
    <p:sldId id="299" r:id="rId18"/>
    <p:sldId id="293" r:id="rId19"/>
    <p:sldId id="295" r:id="rId20"/>
    <p:sldId id="304" r:id="rId21"/>
    <p:sldId id="305" r:id="rId22"/>
    <p:sldId id="306" r:id="rId23"/>
    <p:sldId id="307" r:id="rId24"/>
    <p:sldId id="328" r:id="rId25"/>
    <p:sldId id="325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 autoAdjust="0"/>
    <p:restoredTop sz="94118" autoAdjust="0"/>
  </p:normalViewPr>
  <p:slideViewPr>
    <p:cSldViewPr snapToGrid="0">
      <p:cViewPr varScale="1">
        <p:scale>
          <a:sx n="83" d="100"/>
          <a:sy n="83" d="100"/>
        </p:scale>
        <p:origin x="15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9F37-24D0-417A-B5DF-E46E68EECCEF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D4E-D740-4383-8A3D-1ECF51F5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2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inverse problem</a:t>
            </a:r>
            <a:r>
              <a:rPr lang="zh-CN" altLang="en-US"/>
              <a:t>：知道</a:t>
            </a:r>
            <a:r>
              <a:rPr lang="zh-CN" altLang="en-US" dirty="0"/>
              <a:t>输入和输出，求</a:t>
            </a:r>
            <a:r>
              <a:rPr lang="en-US" altLang="zh-CN" dirty="0"/>
              <a:t>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Infinite many solutions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2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Span{</a:t>
            </a:r>
            <a:r>
              <a:rPr kumimoji="1" lang="en-US" altLang="zh-TW" b="1" dirty="0"/>
              <a:t>e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} = </a:t>
            </a:r>
            <a:r>
              <a:rPr kumimoji="1" lang="en-US" altLang="zh-TW" i="1" dirty="0"/>
              <a:t>z</a:t>
            </a:r>
            <a:r>
              <a:rPr kumimoji="1" lang="en-US" altLang="zh-TW" dirty="0"/>
              <a:t>-axis in </a:t>
            </a:r>
            <a:r>
              <a:rPr kumimoji="1" lang="en-US" altLang="zh-TW" dirty="0">
                <a:latin typeface="Script MT Bold" pitchFamily="66" charset="0"/>
              </a:rPr>
              <a:t>R</a:t>
            </a:r>
            <a:r>
              <a:rPr kumimoji="1" lang="en-US" altLang="zh-TW" baseline="40000" dirty="0">
                <a:sym typeface="Symbol" pitchFamily="18" charset="2"/>
              </a:rPr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Span{</a:t>
            </a:r>
            <a:r>
              <a:rPr kumimoji="1" lang="en-US" altLang="zh-TW" b="1" dirty="0"/>
              <a:t>e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</a:t>
            </a:r>
            <a:r>
              <a:rPr kumimoji="1" lang="en-US" altLang="zh-TW" b="1" dirty="0"/>
              <a:t>e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} = </a:t>
            </a:r>
            <a:r>
              <a:rPr kumimoji="1" lang="en-US" altLang="zh-TW" i="1" dirty="0" err="1"/>
              <a:t>xy</a:t>
            </a:r>
            <a:r>
              <a:rPr kumimoji="1" lang="en-US" altLang="zh-TW" dirty="0"/>
              <a:t>-plane in </a:t>
            </a:r>
            <a:r>
              <a:rPr kumimoji="1" lang="en-US" altLang="zh-TW" dirty="0">
                <a:latin typeface="Script MT Bold" pitchFamily="66" charset="0"/>
              </a:rPr>
              <a:t>R</a:t>
            </a:r>
            <a:r>
              <a:rPr kumimoji="1" lang="en-US" altLang="zh-TW" baseline="40000" dirty="0">
                <a:sym typeface="Symbol" pitchFamily="18" charset="2"/>
              </a:rPr>
              <a:t>3</a:t>
            </a:r>
            <a:r>
              <a:rPr kumimoji="1"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0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8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 8]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3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 8]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0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coefficient</a:t>
            </a:r>
            <a:r>
              <a:rPr lang="en-US" altLang="zh-TW" baseline="0" dirty="0"/>
              <a:t> is the solution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76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90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3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Unique 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在第二項限如何、在第三項限如何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2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easy</a:t>
            </a:r>
            <a:r>
              <a:rPr lang="en-US" altLang="zh-TW" baseline="0" dirty="0"/>
              <a:t> to understand for e1 and e2</a:t>
            </a:r>
          </a:p>
          <a:p>
            <a:endParaRPr lang="en-US" altLang="zh-TW" dirty="0"/>
          </a:p>
          <a:p>
            <a:pPr lvl="1"/>
            <a:r>
              <a:rPr lang="en-US" altLang="zh-TW" b="1" dirty="0"/>
              <a:t>Unique coefficient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Obviously, every vector in </a:t>
            </a:r>
            <a:r>
              <a:rPr lang="en-US" altLang="zh-TW" dirty="0">
                <a:latin typeface="Script MT Bold"/>
                <a:cs typeface="Script MT Bold"/>
              </a:rPr>
              <a:t>R</a:t>
            </a:r>
            <a:r>
              <a:rPr lang="en-US" altLang="zh-TW" i="1" baseline="40000" dirty="0"/>
              <a:t>n</a:t>
            </a:r>
            <a:r>
              <a:rPr lang="en-US" altLang="zh-TW" dirty="0"/>
              <a:t> may be </a:t>
            </a:r>
            <a:r>
              <a:rPr lang="en-US" altLang="zh-TW" dirty="0">
                <a:solidFill>
                  <a:srgbClr val="800000"/>
                </a:solidFill>
              </a:rPr>
              <a:t>uniquely linearly combined </a:t>
            </a:r>
            <a:r>
              <a:rPr lang="en-US" altLang="zh-TW" dirty="0"/>
              <a:t>by these standard vectors.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劍圍</a:t>
            </a:r>
            <a:r>
              <a:rPr lang="en-US" altLang="zh-TW" dirty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2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4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2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85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2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8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0D0-F838-4032-B4EB-28E1EE7647B1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51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1.png"/><Relationship Id="rId11" Type="http://schemas.openxmlformats.org/officeDocument/2006/relationships/image" Target="../media/image2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5.png"/><Relationship Id="rId11" Type="http://schemas.openxmlformats.org/officeDocument/2006/relationships/image" Target="../media/image2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290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0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64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511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4.emf"/><Relationship Id="rId7" Type="http://schemas.openxmlformats.org/officeDocument/2006/relationships/image" Target="../media/image72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15.emf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711.png"/><Relationship Id="rId7" Type="http://schemas.openxmlformats.org/officeDocument/2006/relationships/image" Target="../media/image7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1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50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4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620.png"/><Relationship Id="rId5" Type="http://schemas.openxmlformats.org/officeDocument/2006/relationships/image" Target="../media/image680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0.png"/><Relationship Id="rId5" Type="http://schemas.openxmlformats.org/officeDocument/2006/relationships/image" Target="../media/image2.png"/><Relationship Id="rId10" Type="http://schemas.openxmlformats.org/officeDocument/2006/relationships/image" Target="../media/image84.png"/><Relationship Id="rId4" Type="http://schemas.openxmlformats.org/officeDocument/2006/relationships/image" Target="../media/image1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5.png"/><Relationship Id="rId5" Type="http://schemas.openxmlformats.org/officeDocument/2006/relationships/image" Target="../media/image76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200.png"/><Relationship Id="rId10" Type="http://schemas.openxmlformats.org/officeDocument/2006/relationships/image" Target="../media/image24.png"/><Relationship Id="rId4" Type="http://schemas.openxmlformats.org/officeDocument/2006/relationships/image" Target="../media/image190.png"/><Relationship Id="rId9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5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Having Solution or Not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 </a:t>
            </a:r>
            <a:endParaRPr lang="en-US" altLang="zh-TW" sz="40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solidFill>
                  <a:srgbClr val="0000FF"/>
                </a:solidFill>
              </a:rPr>
              <a:t>Hung-yi Lee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252" y="2191467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2" y="2191467"/>
                <a:ext cx="1943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65252" y="2683344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2" y="2683344"/>
                <a:ext cx="194399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29679" y="2853031"/>
                <a:ext cx="1221937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79" y="2853031"/>
                <a:ext cx="1221937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7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7" cy="8079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82451" y="3309918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0620" y="2076273"/>
            <a:ext cx="2293257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294061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08654" y="5207341"/>
                <a:ext cx="727442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54" y="5207341"/>
                <a:ext cx="727442" cy="8079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?</a:t>
                </a:r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>
            <a:off x="2548256" y="5405842"/>
            <a:ext cx="5025217" cy="0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4384210" y="3575233"/>
            <a:ext cx="0" cy="2596674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4384209" y="4860009"/>
            <a:ext cx="1275467" cy="5458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6540" y="4873912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40" y="4873912"/>
                <a:ext cx="504188" cy="705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5666827" y="4402403"/>
            <a:ext cx="1056510" cy="47299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44264" y="4436055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64" y="4436055"/>
                <a:ext cx="504188" cy="705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515056" y="3575064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56" y="3575064"/>
                <a:ext cx="504188" cy="705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V="1">
            <a:off x="4413763" y="3936745"/>
            <a:ext cx="1131947" cy="14690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94321" y="2549438"/>
            <a:ext cx="7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48561" y="410699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1" y="410699"/>
                <a:ext cx="19439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35" r="-34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8561" y="902576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1" y="902576"/>
                <a:ext cx="19439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35" r="-34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765760" y="1529150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173929" y="295505"/>
            <a:ext cx="2293257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163397" y="3747589"/>
            <a:ext cx="6104611" cy="2596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62841" y="3802238"/>
            <a:ext cx="326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The linear combination is always on the dotted line.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2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48230" y="2165805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165805"/>
                <a:ext cx="1943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39473" y="3236855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598" y="2050611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408676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9698" y="5221649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98" y="5221649"/>
                <a:ext cx="995144" cy="8064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146299" y="4065016"/>
            <a:ext cx="5025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6200000">
            <a:off x="1469644" y="4203297"/>
            <a:ext cx="5025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82252" y="2267712"/>
            <a:ext cx="644612" cy="17973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005728" y="3402014"/>
            <a:ext cx="1493342" cy="6630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56296" y="2112747"/>
                <a:ext cx="504188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96" y="2112747"/>
                <a:ext cx="504188" cy="708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494046" y="3346828"/>
                <a:ext cx="648319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6" y="3346828"/>
                <a:ext cx="648319" cy="705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49876" y="4670162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76" y="4670162"/>
                <a:ext cx="877548" cy="7044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>
            <a:off x="3958777" y="4065016"/>
            <a:ext cx="1859428" cy="5526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523784" y="2729265"/>
            <a:ext cx="1493342" cy="6630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308209" y="4112731"/>
            <a:ext cx="650568" cy="150168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804075" y="2781799"/>
                <a:ext cx="734881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75" y="2781799"/>
                <a:ext cx="734881" cy="705771"/>
              </a:xfrm>
              <a:prstGeom prst="rect">
                <a:avLst/>
              </a:prstGeom>
              <a:blipFill rotWithShape="0">
                <a:blip r:embed="rId6"/>
                <a:stretch>
                  <a:fillRect l="-12397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24908" y="5241872"/>
                <a:ext cx="1112733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(-1)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08" y="5241872"/>
                <a:ext cx="1112733" cy="708143"/>
              </a:xfrm>
              <a:prstGeom prst="rect">
                <a:avLst/>
              </a:prstGeom>
              <a:blipFill rotWithShape="0">
                <a:blip r:embed="rId7"/>
                <a:stretch>
                  <a:fillRect l="-8743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758035" y="363860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35" y="363860"/>
                <a:ext cx="194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59" r="-345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758035" y="855737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35" y="855737"/>
                <a:ext cx="21732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249278" y="1434910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5583403" y="248666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19840" y="1693223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" y="1693223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9840" y="2595575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" y="2595575"/>
                <a:ext cx="995144" cy="80643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 flipV="1">
            <a:off x="3337641" y="4609929"/>
            <a:ext cx="2480564" cy="9918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5801495" y="2781798"/>
            <a:ext cx="1208052" cy="184448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5" grpId="0"/>
      <p:bldP spid="26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  <a:r>
              <a:rPr lang="en-US" altLang="zh-TW" sz="2400" dirty="0"/>
              <a:t> are any nonparallel vectors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then every vector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 linear combination of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</a:p>
          <a:p>
            <a:pPr lvl="1"/>
            <a:r>
              <a:rPr lang="en-US" altLang="zh-TW" dirty="0"/>
              <a:t>Nonparallel: </a:t>
            </a:r>
            <a:r>
              <a:rPr lang="en-US" altLang="zh-TW" b="1" dirty="0"/>
              <a:t>u</a:t>
            </a:r>
            <a:r>
              <a:rPr lang="en-US" altLang="zh-TW" dirty="0"/>
              <a:t> and </a:t>
            </a:r>
            <a:r>
              <a:rPr lang="en-US" altLang="zh-TW" b="1" dirty="0"/>
              <a:t>v</a:t>
            </a:r>
            <a:r>
              <a:rPr lang="en-US" altLang="zh-TW" dirty="0"/>
              <a:t> are nonzero vectors, and </a:t>
            </a:r>
            <a:r>
              <a:rPr lang="en-US" altLang="zh-TW" b="1" dirty="0"/>
              <a:t>u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/>
              <a:t>c</a:t>
            </a:r>
            <a:r>
              <a:rPr lang="en-US" altLang="zh-TW" b="1" dirty="0"/>
              <a:t>v</a:t>
            </a:r>
            <a:r>
              <a:rPr lang="en-US" altLang="zh-TW" dirty="0"/>
              <a:t>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u,</a:t>
            </a:r>
            <a:r>
              <a:rPr lang="en-US" altLang="zh-TW" sz="2400" dirty="0"/>
              <a:t> </a:t>
            </a:r>
            <a:r>
              <a:rPr lang="en-US" altLang="zh-TW" sz="2400" b="1" dirty="0"/>
              <a:t>v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w </a:t>
            </a:r>
            <a:r>
              <a:rPr lang="en-US" altLang="zh-TW" sz="2400" dirty="0"/>
              <a:t>are any nonparallel vectors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, then every vector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is a linear combination of </a:t>
            </a:r>
            <a:r>
              <a:rPr lang="en-US" altLang="zh-TW" sz="2400" b="1" dirty="0"/>
              <a:t>u,</a:t>
            </a:r>
            <a:r>
              <a:rPr lang="en-US" altLang="zh-TW" sz="2400" dirty="0"/>
              <a:t> </a:t>
            </a:r>
            <a:r>
              <a:rPr lang="en-US" altLang="zh-TW" sz="2400" b="1" dirty="0"/>
              <a:t>v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w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r>
              <a:rPr lang="en-US" altLang="zh-TW" sz="2400" b="1" dirty="0"/>
              <a:t> </a:t>
            </a:r>
          </a:p>
        </p:txBody>
      </p:sp>
      <p:sp>
        <p:nvSpPr>
          <p:cNvPr id="32" name="矩形 31"/>
          <p:cNvSpPr/>
          <p:nvPr/>
        </p:nvSpPr>
        <p:spPr>
          <a:xfrm>
            <a:off x="1327276" y="2959656"/>
            <a:ext cx="3032177" cy="2700645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0704" y="367812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5063798" y="797074"/>
            <a:ext cx="249497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How about in </a:t>
            </a:r>
            <a:r>
              <a:rPr lang="en-US" altLang="zh-TW" sz="2400" dirty="0">
                <a:latin typeface="Script MT Bold" pitchFamily="66" charset="0"/>
              </a:rPr>
              <a:t>R</a:t>
            </a:r>
            <a:r>
              <a:rPr lang="en-US" altLang="zh-TW" sz="2400" baseline="40000" dirty="0"/>
              <a:t>4</a:t>
            </a:r>
            <a:r>
              <a:rPr lang="en-US" altLang="zh-TW" sz="24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91345" y="3058271"/>
                <a:ext cx="2745175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45" y="3058271"/>
                <a:ext cx="2745175" cy="698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 rot="5400000">
            <a:off x="5868261" y="4543962"/>
            <a:ext cx="811936" cy="50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6456267" y="4514123"/>
            <a:ext cx="857111" cy="51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34662" y="4566531"/>
            <a:ext cx="62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13766" y="5146475"/>
            <a:ext cx="18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solution</a:t>
            </a:r>
            <a:endParaRPr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435685" y="4423839"/>
            <a:ext cx="28157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803762" y="3106184"/>
            <a:ext cx="0" cy="2554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809329" y="3245028"/>
            <a:ext cx="627852" cy="12156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830705" y="3926922"/>
            <a:ext cx="1160667" cy="4604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461589" y="3235163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89" y="3235163"/>
                <a:ext cx="2530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854230" y="394064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30" y="3940647"/>
                <a:ext cx="25308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116988" y="3884654"/>
            <a:ext cx="313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  <a:r>
              <a:rPr lang="en-US" altLang="zh-TW" sz="2400" dirty="0"/>
              <a:t> are not parallel 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6563932" y="4391396"/>
            <a:ext cx="682787" cy="755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29" grpId="0"/>
      <p:bldP spid="30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48230" y="2165805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165805"/>
                <a:ext cx="2173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39473" y="3236855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598" y="2050611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408676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9698" y="5203044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98" y="5203044"/>
                <a:ext cx="995144" cy="8064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?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296815" y="2574248"/>
            <a:ext cx="75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Yes</a:t>
            </a:r>
            <a:endParaRPr lang="zh-TW" altLang="en-US" sz="24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856343" y="5059109"/>
            <a:ext cx="6514171" cy="0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4181251" y="3590012"/>
            <a:ext cx="0" cy="2796274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181250" y="4644571"/>
            <a:ext cx="1413595" cy="41453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1314" y="3903378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14" y="3903378"/>
                <a:ext cx="504188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93328" y="3295523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328" y="3295523"/>
                <a:ext cx="504188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873959" y="5224989"/>
                <a:ext cx="504188" cy="70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59" y="5224989"/>
                <a:ext cx="504188" cy="704424"/>
              </a:xfrm>
              <a:prstGeom prst="rect">
                <a:avLst/>
              </a:prstGeom>
              <a:blipFill rotWithShape="0">
                <a:blip r:embed="rId8"/>
                <a:stretch>
                  <a:fillRect r="-36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H="1">
            <a:off x="2631245" y="5059109"/>
            <a:ext cx="1550004" cy="4879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590017" y="4001294"/>
            <a:ext cx="2193601" cy="6432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680071" y="464458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1" y="464458"/>
                <a:ext cx="21732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680071" y="956335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1" y="956335"/>
                <a:ext cx="217322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090" r="-280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171314" y="1535508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Has solution or not?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505439" y="349264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440871" y="3793782"/>
            <a:ext cx="8074479" cy="23887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Does a system of linear equations have solutions?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Span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8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9215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 vector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Span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vector set of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Denoted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𝑝𝑎𝑛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b="0" dirty="0"/>
                  <a:t>Vector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“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 generating set 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800" dirty="0"/>
                  <a:t>” or “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generates V”</a:t>
                </a:r>
              </a:p>
              <a:p>
                <a:pPr lvl="1"/>
                <a:r>
                  <a:rPr lang="en-US" altLang="zh-TW" sz="2800" dirty="0"/>
                  <a:t>A vector set generated by another vector set is called </a:t>
                </a:r>
                <a:r>
                  <a:rPr lang="en-US" altLang="zh-TW" sz="2800" b="1" i="1" dirty="0">
                    <a:solidFill>
                      <a:srgbClr val="FF0000"/>
                    </a:solidFill>
                  </a:rPr>
                  <a:t>Space</a:t>
                </a:r>
                <a:endParaRPr lang="zh-TW" alt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92151"/>
              </a:xfrm>
              <a:blipFill rotWithShape="0">
                <a:blip r:embed="rId2"/>
                <a:stretch>
                  <a:fillRect l="-1391" t="-2033" r="-2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 err="1"/>
                  <a:t>Ans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}</m:t>
                    </m:r>
                  </m:oMath>
                </a14:m>
                <a:r>
                  <a:rPr lang="en-US" altLang="zh-TW" sz="2800" dirty="0"/>
                  <a:t> (only one member)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/>
                  <a:t>If S contains a non zero vector, then Span S has infinitely many vectors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44"/>
          <p:cNvCxnSpPr/>
          <p:nvPr/>
        </p:nvCxnSpPr>
        <p:spPr>
          <a:xfrm flipV="1">
            <a:off x="6352444" y="2812319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5"/>
          <p:cNvCxnSpPr/>
          <p:nvPr/>
        </p:nvCxnSpPr>
        <p:spPr>
          <a:xfrm>
            <a:off x="7403415" y="1925472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6"/>
          <p:cNvCxnSpPr/>
          <p:nvPr/>
        </p:nvCxnSpPr>
        <p:spPr>
          <a:xfrm>
            <a:off x="6455464" y="1859032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/>
          <p:nvPr/>
        </p:nvCxnSpPr>
        <p:spPr>
          <a:xfrm>
            <a:off x="7414362" y="2801370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73" y="2858306"/>
            <a:ext cx="127000" cy="127000"/>
          </a:xfrm>
          <a:prstGeom prst="rect">
            <a:avLst/>
          </a:prstGeom>
        </p:spPr>
      </p:pic>
      <p:pic>
        <p:nvPicPr>
          <p:cNvPr id="17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34" y="1825625"/>
            <a:ext cx="127000" cy="17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36579" y="2773997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79" y="2773997"/>
                <a:ext cx="707566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816205" y="1452860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05" y="1452860"/>
                <a:ext cx="12523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8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0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8650" y="1690689"/>
            <a:ext cx="8021864" cy="322217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r>
              <a:rPr lang="en-US" altLang="zh-TW" sz="2400" dirty="0"/>
              <a:t>Given </a:t>
            </a:r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r>
              <a:rPr lang="en-US" altLang="zh-TW" sz="2400" dirty="0"/>
              <a:t>, sometimes </a:t>
            </a:r>
            <a:r>
              <a:rPr lang="en-US" altLang="zh-TW" sz="2400" b="1" dirty="0">
                <a:solidFill>
                  <a:srgbClr val="FF0000"/>
                </a:solidFill>
              </a:rPr>
              <a:t>x</a:t>
            </a:r>
            <a:r>
              <a:rPr lang="en-US" altLang="zh-TW" sz="2400" dirty="0"/>
              <a:t> exists (having solution), and sometimes doesn’t (no solution)</a:t>
            </a:r>
          </a:p>
          <a:p>
            <a:r>
              <a:rPr lang="en-US" altLang="zh-TW" sz="2400" dirty="0"/>
              <a:t>New terms: “</a:t>
            </a:r>
            <a:r>
              <a:rPr lang="en-US" altLang="zh-TW" sz="2400" i="1" dirty="0">
                <a:solidFill>
                  <a:srgbClr val="0000FF"/>
                </a:solidFill>
              </a:rPr>
              <a:t>linear combination</a:t>
            </a:r>
            <a:r>
              <a:rPr lang="en-US" altLang="zh-TW" sz="2400" dirty="0"/>
              <a:t>” and “</a:t>
            </a:r>
            <a:r>
              <a:rPr lang="en-US" altLang="zh-TW" sz="2400" i="1" dirty="0">
                <a:solidFill>
                  <a:srgbClr val="0000FF"/>
                </a:solidFill>
              </a:rPr>
              <a:t>span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7" y="2116048"/>
            <a:ext cx="4353372" cy="13129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61499" y="2763097"/>
            <a:ext cx="121362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Linear 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183469" y="4268318"/>
            <a:ext cx="4650730" cy="461665"/>
            <a:chOff x="2046921" y="4000366"/>
            <a:chExt cx="4650730" cy="461665"/>
          </a:xfrm>
        </p:grpSpPr>
        <p:pic>
          <p:nvPicPr>
            <p:cNvPr id="5" name="圖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137" y="4034143"/>
              <a:ext cx="1443514" cy="323374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2046921" y="4000366"/>
              <a:ext cx="296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Matrix-vector product:</a:t>
              </a:r>
              <a:endParaRPr lang="zh-TW" altLang="en-US" sz="2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87931" y="1825624"/>
            <a:ext cx="182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Review</a:t>
            </a:r>
            <a:endParaRPr lang="zh-TW" altLang="en-US" sz="2800" b="1" i="1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46B811-2122-4701-B7FA-C116238AA62F}"/>
              </a:ext>
            </a:extLst>
          </p:cNvPr>
          <p:cNvSpPr/>
          <p:nvPr/>
        </p:nvSpPr>
        <p:spPr>
          <a:xfrm>
            <a:off x="4248090" y="3529201"/>
            <a:ext cx="361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u="sng" dirty="0"/>
              <a:t>System of Linear Equations</a:t>
            </a:r>
            <a:endParaRPr lang="zh-TW" altLang="en-US" sz="2400" i="1" u="sng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F038C5-2A7A-4050-899D-C33D3F57B116}"/>
              </a:ext>
            </a:extLst>
          </p:cNvPr>
          <p:cNvSpPr/>
          <p:nvPr/>
        </p:nvSpPr>
        <p:spPr>
          <a:xfrm>
            <a:off x="980891" y="2908417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x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CA7EF-6B2F-4323-B175-F22094ECE259}"/>
              </a:ext>
            </a:extLst>
          </p:cNvPr>
          <p:cNvSpPr/>
          <p:nvPr/>
        </p:nvSpPr>
        <p:spPr>
          <a:xfrm>
            <a:off x="3171601" y="2917844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EC9F034-599F-420E-96A3-1DE917466051}"/>
              </a:ext>
            </a:extLst>
          </p:cNvPr>
          <p:cNvCxnSpPr/>
          <p:nvPr/>
        </p:nvCxnSpPr>
        <p:spPr>
          <a:xfrm>
            <a:off x="1306621" y="3167530"/>
            <a:ext cx="3548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928F4E7-1A8C-4704-A0E6-80ACF8E5C5F9}"/>
              </a:ext>
            </a:extLst>
          </p:cNvPr>
          <p:cNvCxnSpPr/>
          <p:nvPr/>
        </p:nvCxnSpPr>
        <p:spPr>
          <a:xfrm>
            <a:off x="2875125" y="3167530"/>
            <a:ext cx="3548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29"/>
          <p:cNvCxnSpPr/>
          <p:nvPr/>
        </p:nvCxnSpPr>
        <p:spPr>
          <a:xfrm flipV="1">
            <a:off x="5651737" y="4630040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0"/>
          <p:cNvCxnSpPr/>
          <p:nvPr/>
        </p:nvCxnSpPr>
        <p:spPr>
          <a:xfrm>
            <a:off x="6702708" y="3743193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1"/>
          <p:cNvCxnSpPr/>
          <p:nvPr/>
        </p:nvCxnSpPr>
        <p:spPr>
          <a:xfrm>
            <a:off x="5754757" y="3676753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6713655" y="4619091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6" y="4676027"/>
            <a:ext cx="127000" cy="127000"/>
          </a:xfrm>
          <a:prstGeom prst="rect">
            <a:avLst/>
          </a:prstGeom>
        </p:spPr>
      </p:pic>
      <p:cxnSp>
        <p:nvCxnSpPr>
          <p:cNvPr id="10" name="Straight Arrow Connector 36"/>
          <p:cNvCxnSpPr/>
          <p:nvPr/>
        </p:nvCxnSpPr>
        <p:spPr>
          <a:xfrm flipH="1" flipV="1">
            <a:off x="5985652" y="3907670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4"/>
          <p:cNvCxnSpPr/>
          <p:nvPr/>
        </p:nvCxnSpPr>
        <p:spPr>
          <a:xfrm flipV="1">
            <a:off x="1876419" y="4615062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5"/>
          <p:cNvCxnSpPr/>
          <p:nvPr/>
        </p:nvCxnSpPr>
        <p:spPr>
          <a:xfrm>
            <a:off x="2927390" y="3728215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6"/>
          <p:cNvCxnSpPr/>
          <p:nvPr/>
        </p:nvCxnSpPr>
        <p:spPr>
          <a:xfrm>
            <a:off x="1979439" y="3661775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/>
          <p:nvPr/>
        </p:nvCxnSpPr>
        <p:spPr>
          <a:xfrm>
            <a:off x="2938337" y="4604113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48" y="4661049"/>
            <a:ext cx="127000" cy="127000"/>
          </a:xfrm>
          <a:prstGeom prst="rect">
            <a:avLst/>
          </a:prstGeom>
        </p:spPr>
      </p:pic>
      <p:pic>
        <p:nvPicPr>
          <p:cNvPr id="17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9" y="3628368"/>
            <a:ext cx="127000" cy="17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60551" y="3575335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1" y="3575335"/>
                <a:ext cx="125239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85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19496" y="3494119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96" y="3494119"/>
                <a:ext cx="12523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971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252712" y="5676581"/>
                <a:ext cx="30735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8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12" y="5676581"/>
                <a:ext cx="307359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400974" y="4010113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74" y="4010113"/>
                <a:ext cx="707565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027061" y="4591718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61" y="4591718"/>
                <a:ext cx="707566" cy="5524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90902" y="4615062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902" y="4615062"/>
                <a:ext cx="707566" cy="5524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57" y="3753096"/>
            <a:ext cx="127000" cy="177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98561" y="6159563"/>
            <a:ext cx="75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(Different number of vectors can generate the same space.)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2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5176" y="3158071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30"/>
          <p:cNvCxnSpPr/>
          <p:nvPr/>
        </p:nvCxnSpPr>
        <p:spPr>
          <a:xfrm>
            <a:off x="3012128" y="3158071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3027652" y="4806542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6"/>
          <p:cNvCxnSpPr/>
          <p:nvPr/>
        </p:nvCxnSpPr>
        <p:spPr>
          <a:xfrm flipH="1" flipV="1">
            <a:off x="2299649" y="4095121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TW" sz="28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6"/>
          <p:cNvCxnSpPr/>
          <p:nvPr/>
        </p:nvCxnSpPr>
        <p:spPr>
          <a:xfrm flipV="1">
            <a:off x="2983944" y="4479550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800" dirty="0">
                          <a:latin typeface="Script MT Bold"/>
                          <a:cs typeface="Script MT Bold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800" baseline="30000" dirty="0"/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817213" y="2579894"/>
            <a:ext cx="914400" cy="404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4407763" y="2584656"/>
            <a:ext cx="323850" cy="400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727621" y="2758021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nonparallel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vector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/>
                        <a:cs typeface="Script MT Bold"/>
                      </a:rPr>
                      <m:t>R</m:t>
                    </m:r>
                    <m:r>
                      <m:rPr>
                        <m:nor/>
                      </m:rPr>
                      <a:rPr lang="en-US" altLang="zh-TW" sz="2800" baseline="30000" dirty="0"/>
                      <m:t>2</m:t>
                    </m:r>
                  </m:oMath>
                </a14:m>
                <a:endParaRPr lang="zh-TW" altLang="en-US" sz="2800" dirty="0"/>
              </a:p>
              <a:p>
                <a:r>
                  <a:rPr lang="en-US" altLang="zh-TW" sz="2800" dirty="0"/>
                  <a:t>is their linear combination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3636" t="-440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29"/>
          <p:cNvCxnSpPr/>
          <p:nvPr/>
        </p:nvCxnSpPr>
        <p:spPr>
          <a:xfrm>
            <a:off x="916394" y="4795150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/>
      <p:bldP spid="13" grpId="0"/>
      <p:bldP spid="17" grpId="0"/>
      <p:bldP spid="18" grpId="0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r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29338" y="3424102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Straight Connector 30"/>
          <p:cNvCxnSpPr/>
          <p:nvPr/>
        </p:nvCxnSpPr>
        <p:spPr>
          <a:xfrm>
            <a:off x="2316290" y="3424102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1814" y="5072573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6"/>
          <p:cNvCxnSpPr/>
          <p:nvPr/>
        </p:nvCxnSpPr>
        <p:spPr>
          <a:xfrm flipH="1" flipV="1">
            <a:off x="1603811" y="4361152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29378" y="4306723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78" y="4306723"/>
                <a:ext cx="707565" cy="552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6"/>
          <p:cNvCxnSpPr/>
          <p:nvPr/>
        </p:nvCxnSpPr>
        <p:spPr>
          <a:xfrm flipV="1">
            <a:off x="2288106" y="4745581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15113" y="4356156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13" y="4356156"/>
                <a:ext cx="534442" cy="552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610305" y="5269486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05" y="5269486"/>
                <a:ext cx="707566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29"/>
          <p:cNvCxnSpPr/>
          <p:nvPr/>
        </p:nvCxnSpPr>
        <p:spPr>
          <a:xfrm>
            <a:off x="220556" y="5061181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201624" y="5651924"/>
            <a:ext cx="1965010" cy="461665"/>
            <a:chOff x="-172247" y="6716596"/>
            <a:chExt cx="196501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-172247" y="6716596"/>
                  <a:ext cx="1252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smtClean="0">
                            <a:latin typeface="Cambria Math" panose="02040503050406030204" pitchFamily="18" charset="0"/>
                          </a:rPr>
                          <m:t>Span</m:t>
                        </m:r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2247" y="6716596"/>
                  <a:ext cx="125239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71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24512" y="6716596"/>
                  <a:ext cx="868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Script MT Bold"/>
                            <a:cs typeface="Script MT Bold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TW" sz="2400" baseline="30000" dirty="0"/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12" y="6716596"/>
                  <a:ext cx="86825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矩形 40"/>
          <p:cNvSpPr/>
          <p:nvPr/>
        </p:nvSpPr>
        <p:spPr>
          <a:xfrm>
            <a:off x="4824849" y="3424102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Straight Connector 30"/>
          <p:cNvCxnSpPr/>
          <p:nvPr/>
        </p:nvCxnSpPr>
        <p:spPr>
          <a:xfrm>
            <a:off x="6811801" y="3424102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2"/>
          <p:cNvCxnSpPr/>
          <p:nvPr/>
        </p:nvCxnSpPr>
        <p:spPr>
          <a:xfrm>
            <a:off x="6827325" y="5072573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6"/>
          <p:cNvCxnSpPr/>
          <p:nvPr/>
        </p:nvCxnSpPr>
        <p:spPr>
          <a:xfrm flipH="1" flipV="1">
            <a:off x="6099322" y="4361152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324889" y="4306723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89" y="4306723"/>
                <a:ext cx="707565" cy="5524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36"/>
          <p:cNvCxnSpPr/>
          <p:nvPr/>
        </p:nvCxnSpPr>
        <p:spPr>
          <a:xfrm flipV="1">
            <a:off x="6783617" y="4745581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710624" y="4356156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24" y="4356156"/>
                <a:ext cx="534442" cy="5524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105816" y="5269486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16" y="5269486"/>
                <a:ext cx="707566" cy="5524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29"/>
          <p:cNvCxnSpPr/>
          <p:nvPr/>
        </p:nvCxnSpPr>
        <p:spPr>
          <a:xfrm>
            <a:off x="4716067" y="5061181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4644117" y="5742263"/>
            <a:ext cx="1949479" cy="475666"/>
            <a:chOff x="5685318" y="5990215"/>
            <a:chExt cx="1949479" cy="475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685318" y="5990215"/>
                  <a:ext cx="1252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smtClean="0">
                            <a:latin typeface="Cambria Math" panose="02040503050406030204" pitchFamily="18" charset="0"/>
                          </a:rPr>
                          <m:t>Span</m:t>
                        </m:r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318" y="5990215"/>
                  <a:ext cx="1252394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76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6766546" y="6004216"/>
                  <a:ext cx="868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Script MT Bold"/>
                            <a:cs typeface="Script MT Bold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TW" sz="2400" baseline="30000" dirty="0"/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46" y="6004216"/>
                  <a:ext cx="868251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32"/>
          <p:cNvCxnSpPr/>
          <p:nvPr/>
        </p:nvCxnSpPr>
        <p:spPr>
          <a:xfrm flipH="1" flipV="1">
            <a:off x="6413277" y="3907300"/>
            <a:ext cx="374954" cy="1140528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705711" y="3545960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11" y="3545960"/>
                <a:ext cx="707566" cy="55245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7" grpId="0"/>
      <p:bldP spid="48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p:pic>
        <p:nvPicPr>
          <p:cNvPr id="8" name="Picture 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3" y="2041222"/>
            <a:ext cx="4744975" cy="1049059"/>
          </a:xfrm>
          <a:prstGeom prst="rect">
            <a:avLst/>
          </a:prstGeom>
        </p:spPr>
      </p:pic>
      <p:cxnSp>
        <p:nvCxnSpPr>
          <p:cNvPr id="9" name="直線單箭頭接點 19"/>
          <p:cNvCxnSpPr/>
          <p:nvPr/>
        </p:nvCxnSpPr>
        <p:spPr>
          <a:xfrm>
            <a:off x="5472278" y="5241607"/>
            <a:ext cx="248194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21"/>
          <p:cNvCxnSpPr/>
          <p:nvPr/>
        </p:nvCxnSpPr>
        <p:spPr>
          <a:xfrm flipV="1">
            <a:off x="6713249" y="3899695"/>
            <a:ext cx="0" cy="252944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24"/>
          <p:cNvCxnSpPr/>
          <p:nvPr/>
        </p:nvCxnSpPr>
        <p:spPr>
          <a:xfrm flipV="1">
            <a:off x="5859809" y="4528375"/>
            <a:ext cx="1706880" cy="142646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邊形 6"/>
          <p:cNvSpPr/>
          <p:nvPr/>
        </p:nvSpPr>
        <p:spPr>
          <a:xfrm>
            <a:off x="5091592" y="4677340"/>
            <a:ext cx="3218847" cy="1182624"/>
          </a:xfrm>
          <a:prstGeom prst="parallelogram">
            <a:avLst>
              <a:gd name="adj" fmla="val 118815"/>
            </a:avLst>
          </a:prstGeom>
          <a:solidFill>
            <a:srgbClr val="FF0000">
              <a:alpha val="41176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8000"/>
              </a:solidFill>
            </a:endParaRPr>
          </a:p>
        </p:txBody>
      </p:sp>
      <p:cxnSp>
        <p:nvCxnSpPr>
          <p:cNvPr id="16" name="直線單箭頭接點 19"/>
          <p:cNvCxnSpPr/>
          <p:nvPr/>
        </p:nvCxnSpPr>
        <p:spPr>
          <a:xfrm>
            <a:off x="1313758" y="5242429"/>
            <a:ext cx="248194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21"/>
          <p:cNvCxnSpPr/>
          <p:nvPr/>
        </p:nvCxnSpPr>
        <p:spPr>
          <a:xfrm flipV="1">
            <a:off x="2554729" y="3900517"/>
            <a:ext cx="0" cy="2529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24"/>
          <p:cNvCxnSpPr/>
          <p:nvPr/>
        </p:nvCxnSpPr>
        <p:spPr>
          <a:xfrm flipV="1">
            <a:off x="1701289" y="4529197"/>
            <a:ext cx="1706880" cy="142646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" y="3899695"/>
            <a:ext cx="1621300" cy="375667"/>
          </a:xfrm>
          <a:prstGeom prst="rect">
            <a:avLst/>
          </a:prstGeom>
        </p:spPr>
      </p:pic>
      <p:pic>
        <p:nvPicPr>
          <p:cNvPr id="22" name="Picture 3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38" y="3899695"/>
            <a:ext cx="1915357" cy="340110"/>
          </a:xfrm>
          <a:prstGeom prst="rect">
            <a:avLst/>
          </a:prstGeom>
        </p:spPr>
      </p:pic>
      <p:cxnSp>
        <p:nvCxnSpPr>
          <p:cNvPr id="25" name="直線單箭頭接點 19"/>
          <p:cNvCxnSpPr/>
          <p:nvPr/>
        </p:nvCxnSpPr>
        <p:spPr>
          <a:xfrm>
            <a:off x="5770060" y="1959884"/>
            <a:ext cx="248194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/>
          <p:cNvCxnSpPr/>
          <p:nvPr/>
        </p:nvCxnSpPr>
        <p:spPr>
          <a:xfrm flipV="1">
            <a:off x="7011031" y="617972"/>
            <a:ext cx="0" cy="252944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4"/>
          <p:cNvCxnSpPr/>
          <p:nvPr/>
        </p:nvCxnSpPr>
        <p:spPr>
          <a:xfrm flipV="1">
            <a:off x="6157591" y="1246652"/>
            <a:ext cx="1706880" cy="1426463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"/>
          <p:cNvSpPr/>
          <p:nvPr/>
        </p:nvSpPr>
        <p:spPr>
          <a:xfrm rot="20804816">
            <a:off x="5602207" y="941075"/>
            <a:ext cx="3295513" cy="1438781"/>
          </a:xfrm>
          <a:prstGeom prst="parallelogram">
            <a:avLst>
              <a:gd name="adj" fmla="val 55504"/>
            </a:avLst>
          </a:prstGeom>
          <a:solidFill>
            <a:srgbClr val="FAD9CD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2"/>
          <p:cNvCxnSpPr/>
          <p:nvPr/>
        </p:nvCxnSpPr>
        <p:spPr>
          <a:xfrm flipV="1">
            <a:off x="7036475" y="1597712"/>
            <a:ext cx="1224118" cy="35454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3"/>
          <p:cNvCxnSpPr/>
          <p:nvPr/>
        </p:nvCxnSpPr>
        <p:spPr>
          <a:xfrm flipV="1">
            <a:off x="7020952" y="967936"/>
            <a:ext cx="211105" cy="97928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6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41" y="651700"/>
            <a:ext cx="1206500" cy="241300"/>
          </a:xfrm>
          <a:prstGeom prst="rect">
            <a:avLst/>
          </a:prstGeom>
        </p:spPr>
      </p:pic>
      <p:pic>
        <p:nvPicPr>
          <p:cNvPr id="33" name="Picture 27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72" y="1383118"/>
            <a:ext cx="139700" cy="114300"/>
          </a:xfrm>
          <a:prstGeom prst="rect">
            <a:avLst/>
          </a:prstGeom>
        </p:spPr>
      </p:pic>
      <p:pic>
        <p:nvPicPr>
          <p:cNvPr id="34" name="Picture 28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26" y="816319"/>
            <a:ext cx="139700" cy="11430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3835619" y="500133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22329" y="423980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05463" y="3489594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954220" y="4993299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40930" y="4231774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524064" y="3481563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26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84" y="886525"/>
            <a:ext cx="4301490" cy="1297305"/>
          </a:xfrm>
          <a:prstGeom prst="rect">
            <a:avLst/>
          </a:prstGeom>
        </p:spPr>
      </p:pic>
      <p:pic>
        <p:nvPicPr>
          <p:cNvPr id="5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25" y="843038"/>
            <a:ext cx="1443514" cy="323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29907" y="1269065"/>
            <a:ext cx="297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solution or not?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-328322" y="2452128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90243" y="3018326"/>
                <a:ext cx="2883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43" y="3018326"/>
                <a:ext cx="2883792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38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-下雙向箭號 8"/>
          <p:cNvSpPr/>
          <p:nvPr/>
        </p:nvSpPr>
        <p:spPr>
          <a:xfrm>
            <a:off x="6753182" y="1916588"/>
            <a:ext cx="457200" cy="9896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44060" y="1995920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88873" y="3095271"/>
                <a:ext cx="5847113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3" y="3095271"/>
                <a:ext cx="5847113" cy="10464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14546" y="5301079"/>
                <a:ext cx="28895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in the span of the columns of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46" y="5301079"/>
                <a:ext cx="288950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3376" t="-5882" r="-4430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-328322" y="4703645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780839" y="5138639"/>
                <a:ext cx="3947234" cy="977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39" y="5138639"/>
                <a:ext cx="3947234" cy="9777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7998" y="5058104"/>
                <a:ext cx="116057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" y="5058104"/>
                <a:ext cx="1160574" cy="11387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上-下雙向箭號 22"/>
          <p:cNvSpPr/>
          <p:nvPr/>
        </p:nvSpPr>
        <p:spPr>
          <a:xfrm>
            <a:off x="6753182" y="4244315"/>
            <a:ext cx="457200" cy="9896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344060" y="4323647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32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" grpId="0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2426" y="5575384"/>
            <a:ext cx="204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 solution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22426" y="2468819"/>
            <a:ext cx="235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Have solution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694248" y="1001474"/>
            <a:ext cx="482110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Does a system of linear equations have solution?</a:t>
            </a:r>
            <a:endParaRPr lang="zh-TW" altLang="en-US" sz="2400" dirty="0"/>
          </a:p>
        </p:txBody>
      </p:sp>
      <p:pic>
        <p:nvPicPr>
          <p:cNvPr id="1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48" y="473906"/>
            <a:ext cx="1443514" cy="323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33003" y="33057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3" y="3305733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3003" y="4299107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3" y="4299107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弧 2"/>
          <p:cNvSpPr/>
          <p:nvPr/>
        </p:nvSpPr>
        <p:spPr>
          <a:xfrm>
            <a:off x="4216400" y="2468819"/>
            <a:ext cx="711200" cy="3599543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96459" y="246881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YES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62030" y="5575384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5587233" y="2531725"/>
            <a:ext cx="537029" cy="3974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5587233" y="5638291"/>
            <a:ext cx="537029" cy="3974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2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system of linear equation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0154" y="5274509"/>
            <a:ext cx="763291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TW" sz="2400" dirty="0"/>
              <a:t>The </a:t>
            </a:r>
            <a:r>
              <a:rPr kumimoji="1" lang="en-US" altLang="zh-TW" sz="2400" b="1" dirty="0">
                <a:solidFill>
                  <a:srgbClr val="0070C0"/>
                </a:solidFill>
              </a:rPr>
              <a:t>set</a:t>
            </a:r>
            <a:r>
              <a:rPr kumimoji="1" lang="en-US" altLang="zh-TW" sz="2400" b="1" dirty="0">
                <a:solidFill>
                  <a:srgbClr val="002060"/>
                </a:solidFill>
              </a:rPr>
              <a:t> </a:t>
            </a:r>
            <a:r>
              <a:rPr kumimoji="1" lang="en-US" altLang="zh-TW" sz="2400" dirty="0"/>
              <a:t>of </a:t>
            </a:r>
            <a:r>
              <a:rPr kumimoji="1" lang="en-US" altLang="zh-TW" sz="2400" b="1" dirty="0">
                <a:solidFill>
                  <a:srgbClr val="008000"/>
                </a:solidFill>
              </a:rPr>
              <a:t>all solutions</a:t>
            </a:r>
            <a:r>
              <a:rPr kumimoji="1" lang="en-US" altLang="zh-TW" sz="2400" dirty="0"/>
              <a:t> of a </a:t>
            </a:r>
            <a:r>
              <a:rPr kumimoji="1" lang="en-US" altLang="zh-TW" sz="2400" b="1" dirty="0">
                <a:solidFill>
                  <a:srgbClr val="7030A0"/>
                </a:solidFill>
              </a:rPr>
              <a:t>system of linear equations</a:t>
            </a:r>
            <a:r>
              <a:rPr kumimoji="1" lang="en-US" altLang="zh-TW" sz="2400" b="1" dirty="0"/>
              <a:t> </a:t>
            </a:r>
            <a:r>
              <a:rPr kumimoji="1" lang="en-US" altLang="zh-TW" sz="2400" dirty="0"/>
              <a:t>is called the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solution set</a:t>
            </a:r>
            <a:r>
              <a:rPr kumimoji="1" lang="en-US" altLang="zh-TW" sz="2400" dirty="0"/>
              <a:t>.</a:t>
            </a:r>
          </a:p>
        </p:txBody>
      </p:sp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24" y="2306153"/>
            <a:ext cx="38100" cy="215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96" y="2432769"/>
            <a:ext cx="4301128" cy="906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35470" y="3775012"/>
                <a:ext cx="1972015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70" y="3775012"/>
                <a:ext cx="1972015" cy="974241"/>
              </a:xfrm>
              <a:prstGeom prst="rect">
                <a:avLst/>
              </a:prstGeom>
              <a:blipFill rotWithShape="0">
                <a:blip r:embed="rId4"/>
                <a:stretch>
                  <a:fillRect r="-83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398292" y="3771067"/>
                <a:ext cx="2770310" cy="973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also a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92" y="3771067"/>
                <a:ext cx="2770310" cy="973985"/>
              </a:xfrm>
              <a:prstGeom prst="rect">
                <a:avLst/>
              </a:prstGeom>
              <a:blipFill rotWithShape="0">
                <a:blip r:embed="rId5"/>
                <a:stretch>
                  <a:fillRect r="-5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559409" y="3753114"/>
            <a:ext cx="209818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There are other possible solutions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sz="2400" dirty="0"/>
              <a:t>A system of linear equations is called </a:t>
            </a:r>
            <a:r>
              <a:rPr kumimoji="1" lang="en-US" altLang="zh-TW" sz="2400" dirty="0">
                <a:solidFill>
                  <a:srgbClr val="FF0000"/>
                </a:solidFill>
              </a:rPr>
              <a:t>consistent </a:t>
            </a:r>
            <a:r>
              <a:rPr kumimoji="1" lang="en-US" altLang="zh-TW" sz="2400" dirty="0"/>
              <a:t>if it has one or more solutions.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/>
              <a:t>A system of linear equations is called </a:t>
            </a:r>
            <a:r>
              <a:rPr kumimoji="1" lang="en-US" altLang="zh-TW" sz="2400" dirty="0">
                <a:solidFill>
                  <a:srgbClr val="FF0000"/>
                </a:solidFill>
              </a:rPr>
              <a:t>inconsistent</a:t>
            </a:r>
            <a:r>
              <a:rPr kumimoji="1" lang="en-US" altLang="zh-TW" sz="2400" dirty="0"/>
              <a:t> if its solution set is empty.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3367"/>
              </p:ext>
            </p:extLst>
          </p:nvPr>
        </p:nvGraphicFramePr>
        <p:xfrm>
          <a:off x="987308" y="3987165"/>
          <a:ext cx="7347384" cy="251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2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217">
                <a:tc>
                  <a:txBody>
                    <a:bodyPr/>
                    <a:lstStyle/>
                    <a:p>
                      <a:pPr algn="ctr"/>
                      <a:br>
                        <a:rPr lang="en-US" altLang="zh-TW" dirty="0"/>
                      </a:br>
                      <a:r>
                        <a:rPr lang="en-US" altLang="zh-TW" dirty="0"/>
                        <a:t>Solution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Consistent 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or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Inconsistent?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altLang="zh-TW" dirty="0"/>
                      </a:b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2" y="4965197"/>
            <a:ext cx="787400" cy="495300"/>
          </a:xfrm>
          <a:prstGeom prst="rect">
            <a:avLst/>
          </a:prstGeom>
        </p:spPr>
      </p:pic>
      <p:pic>
        <p:nvPicPr>
          <p:cNvPr id="6" name="Picture 2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30" y="4956512"/>
            <a:ext cx="2392656" cy="457419"/>
          </a:xfrm>
          <a:prstGeom prst="rect">
            <a:avLst/>
          </a:prstGeom>
        </p:spPr>
      </p:pic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34" y="5133870"/>
            <a:ext cx="685800" cy="215900"/>
          </a:xfrm>
          <a:prstGeom prst="rect">
            <a:avLst/>
          </a:prstGeom>
        </p:spPr>
      </p:pic>
      <p:pic>
        <p:nvPicPr>
          <p:cNvPr id="8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8" y="4177632"/>
            <a:ext cx="1333500" cy="419100"/>
          </a:xfrm>
          <a:prstGeom prst="rect">
            <a:avLst/>
          </a:prstGeom>
        </p:spPr>
      </p:pic>
      <p:pic>
        <p:nvPicPr>
          <p:cNvPr id="9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60" y="4177633"/>
            <a:ext cx="1422400" cy="419100"/>
          </a:xfrm>
          <a:prstGeom prst="rect">
            <a:avLst/>
          </a:prstGeom>
        </p:spPr>
      </p:pic>
      <p:pic>
        <p:nvPicPr>
          <p:cNvPr id="10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9" y="4186512"/>
            <a:ext cx="1422400" cy="419100"/>
          </a:xfrm>
          <a:prstGeom prst="rect">
            <a:avLst/>
          </a:prstGeom>
        </p:spPr>
      </p:pic>
      <p:pic>
        <p:nvPicPr>
          <p:cNvPr id="11" name="Picture 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77" y="5972278"/>
            <a:ext cx="914400" cy="165100"/>
          </a:xfrm>
          <a:prstGeom prst="rect">
            <a:avLst/>
          </a:prstGeom>
        </p:spPr>
      </p:pic>
      <p:pic>
        <p:nvPicPr>
          <p:cNvPr id="12" name="Picture 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18" y="5959450"/>
            <a:ext cx="914400" cy="165100"/>
          </a:xfrm>
          <a:prstGeom prst="rect">
            <a:avLst/>
          </a:prstGeom>
        </p:spPr>
      </p:pic>
      <p:pic>
        <p:nvPicPr>
          <p:cNvPr id="13" name="Picture 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29" y="5952972"/>
            <a:ext cx="10541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(High School)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Considering any system of linear equations with 2 variables and 2 equations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28188" y="2672280"/>
                <a:ext cx="2621743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88" y="2672280"/>
                <a:ext cx="2621743" cy="6987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689600" y="2559973"/>
            <a:ext cx="145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line 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89600" y="2975488"/>
            <a:ext cx="145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line 2</a:t>
            </a:r>
            <a:endParaRPr lang="zh-TW" altLang="en-US" sz="24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3090547" y="3795306"/>
            <a:ext cx="2696987" cy="2390745"/>
            <a:chOff x="8246037" y="2432436"/>
            <a:chExt cx="2696987" cy="2390745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9313523" y="4365981"/>
              <a:ext cx="1546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1" lang="en-US" altLang="zh-TW" dirty="0"/>
                <a:t>no solution</a:t>
              </a:r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9153180" y="3540472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rot="16200000">
              <a:off x="9155173" y="3443774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9153180" y="3149781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9416273" y="2720083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8246037" y="2899445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2</a:t>
              </a:r>
              <a:endParaRPr lang="zh-TW" altLang="en-US" sz="2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460487" y="2432436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  <a:endParaRPr lang="zh-TW" altLang="en-US" sz="2400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802433" y="3941859"/>
            <a:ext cx="2476248" cy="2223549"/>
            <a:chOff x="3373711" y="4124862"/>
            <a:chExt cx="2476248" cy="2223549"/>
          </a:xfrm>
        </p:grpSpPr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3779859" y="5891211"/>
              <a:ext cx="2070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1" lang="en-US" altLang="zh-TW" dirty="0"/>
                <a:t>unique solution</a:t>
              </a:r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3858410" y="5059951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rot="16200000">
              <a:off x="3858410" y="5019784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4282016" y="4360569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304142" y="4669260"/>
              <a:ext cx="1039792" cy="7764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3373711" y="5250787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2</a:t>
              </a:r>
              <a:endParaRPr lang="zh-TW" altLang="en-US" sz="2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02448" y="4363942"/>
              <a:ext cx="103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  <a:endParaRPr lang="zh-TW" altLang="en-US" sz="2400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928711" y="3738995"/>
            <a:ext cx="2598478" cy="2788446"/>
            <a:chOff x="5928711" y="3927532"/>
            <a:chExt cx="2598478" cy="2788446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6523125" y="5884981"/>
              <a:ext cx="200406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1" lang="en-US" altLang="zh-TW" dirty="0"/>
                <a:t>infinitely many solution</a:t>
              </a:r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6589486" y="5065485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rot="16200000">
              <a:off x="6589486" y="5025319"/>
              <a:ext cx="1789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6887745" y="4466547"/>
              <a:ext cx="1398615" cy="111753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5928711" y="3927532"/>
              <a:ext cx="10370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1ine 1</a:t>
              </a:r>
            </a:p>
            <a:p>
              <a:r>
                <a:rPr lang="en-US" altLang="zh-TW" sz="2400" dirty="0"/>
                <a:t>=line 2</a:t>
              </a:r>
              <a:endParaRPr lang="zh-TW" altLang="en-US" sz="2400"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C1DC52-056A-4342-AA0E-1009D0FE3811}"/>
              </a:ext>
            </a:extLst>
          </p:cNvPr>
          <p:cNvSpPr txBox="1"/>
          <p:nvPr/>
        </p:nvSpPr>
        <p:spPr>
          <a:xfrm>
            <a:off x="6415314" y="547749"/>
            <a:ext cx="16110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Variables?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4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Does a system of linear equations have solutions?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Linear Combination 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Given a vector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linear combination of the vectors in the 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800" dirty="0"/>
                  <a:t>  </a:t>
                </a:r>
                <a:r>
                  <a:rPr lang="en-US" altLang="zh-TW" sz="2800" dirty="0"/>
                  <a:t>are scalars (Coefficients of linear combination)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22350" y="4234586"/>
                <a:ext cx="3593193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4234586"/>
                <a:ext cx="3593193" cy="708143"/>
              </a:xfrm>
              <a:prstGeom prst="rect">
                <a:avLst/>
              </a:prstGeom>
              <a:blipFill rotWithShape="0">
                <a:blip r:embed="rId4"/>
                <a:stretch>
                  <a:fillRect l="-2716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22350" y="5077665"/>
                <a:ext cx="3296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coefficients: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3,4,1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5077665"/>
                <a:ext cx="329683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22350" y="5761464"/>
            <a:ext cx="4398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latin typeface="+mn-lt"/>
              </a:rPr>
              <a:t>What is the result of linear combination?</a:t>
            </a:r>
          </a:p>
        </p:txBody>
      </p:sp>
    </p:spTree>
    <p:extLst>
      <p:ext uri="{BB962C8B-B14F-4D97-AF65-F5344CB8AC3E}">
        <p14:creationId xmlns:p14="http://schemas.microsoft.com/office/powerpoint/2010/main" val="10808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Aspect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33604" y="3946515"/>
                <a:ext cx="35922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04" y="3946515"/>
                <a:ext cx="35922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09180" y="3851827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80" y="3851827"/>
                <a:ext cx="1429815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48" y="1658086"/>
            <a:ext cx="5147249" cy="1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25" y="5744075"/>
            <a:ext cx="822574" cy="47983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377314" y="5615818"/>
            <a:ext cx="181042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Linear Combination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23507" y="4474826"/>
            <a:ext cx="190107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set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38995" y="4384966"/>
            <a:ext cx="192964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coefficients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244384" y="1658086"/>
            <a:ext cx="585651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462486" y="1647157"/>
            <a:ext cx="495310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44626" y="1617405"/>
            <a:ext cx="449590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16700" y="3265084"/>
                <a:ext cx="441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00" y="3265084"/>
                <a:ext cx="4410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16778" y="3265084"/>
                <a:ext cx="4492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78" y="3265084"/>
                <a:ext cx="44929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4926" y="3265084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926" y="3265084"/>
                <a:ext cx="47141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907827" y="5782528"/>
                <a:ext cx="4212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5782528"/>
                <a:ext cx="421224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of Linear Equations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Linear Combination</a:t>
            </a:r>
            <a:endParaRPr lang="zh-TW" altLang="en-US" dirty="0"/>
          </a:p>
        </p:txBody>
      </p:sp>
      <p:pic>
        <p:nvPicPr>
          <p:cNvPr id="5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74" y="2288443"/>
            <a:ext cx="1443514" cy="323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89099" y="2297904"/>
            <a:ext cx="310959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Has solution or not?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-509504" y="3770951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33879" y="5651125"/>
                <a:ext cx="3110903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79" y="5651125"/>
                <a:ext cx="311090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935" t="-5839" r="-1370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03430" y="4650885"/>
                <a:ext cx="2121370" cy="12003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430" y="4650885"/>
                <a:ext cx="2121370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-下雙向箭號 9"/>
          <p:cNvSpPr/>
          <p:nvPr/>
        </p:nvSpPr>
        <p:spPr>
          <a:xfrm>
            <a:off x="6127040" y="3380231"/>
            <a:ext cx="457200" cy="11801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43896" y="3554783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00791" y="5082687"/>
                <a:ext cx="651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91" y="5082687"/>
                <a:ext cx="65107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189099" y="2842845"/>
            <a:ext cx="310959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Consistent?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89099" y="1742249"/>
            <a:ext cx="310959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Non empty solution set?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7871" y="2717140"/>
            <a:ext cx="402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(A system of linear equations)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4949" y="3839878"/>
            <a:ext cx="243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Column Aspect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88549" y="5058979"/>
                <a:ext cx="4212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9" y="5058979"/>
                <a:ext cx="421224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5">
            <a:extLst>
              <a:ext uri="{FF2B5EF4-FFF2-40B4-BE49-F238E27FC236}">
                <a16:creationId xmlns:a16="http://schemas.microsoft.com/office/drawing/2014/main" id="{4B877514-D3B4-482C-9F58-CC4601FB88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8" y="4620647"/>
            <a:ext cx="1443514" cy="3233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937BE0-0878-4836-9B5C-2D72DD4385F6}"/>
              </a:ext>
            </a:extLst>
          </p:cNvPr>
          <p:cNvSpPr/>
          <p:nvPr/>
        </p:nvSpPr>
        <p:spPr>
          <a:xfrm>
            <a:off x="1334245" y="4550907"/>
            <a:ext cx="937615" cy="498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3681</TotalTime>
  <Words>1125</Words>
  <Application>Microsoft Office PowerPoint</Application>
  <PresentationFormat>全屏显示(4:3)</PresentationFormat>
  <Paragraphs>263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Having Solution or Not</vt:lpstr>
      <vt:lpstr>Learning Target</vt:lpstr>
      <vt:lpstr>Solution</vt:lpstr>
      <vt:lpstr>Solution</vt:lpstr>
      <vt:lpstr>Solution (High School)</vt:lpstr>
      <vt:lpstr>Does a system of linear equations have solutions?</vt:lpstr>
      <vt:lpstr>Linear Combination</vt:lpstr>
      <vt:lpstr>Column Aspect</vt:lpstr>
      <vt:lpstr>System of Linear Equations v.s.  Linear Combination</vt:lpstr>
      <vt:lpstr>Example 1</vt:lpstr>
      <vt:lpstr>Example 1</vt:lpstr>
      <vt:lpstr>Example 2</vt:lpstr>
      <vt:lpstr>Example 2</vt:lpstr>
      <vt:lpstr>Example 2</vt:lpstr>
      <vt:lpstr>Example 3</vt:lpstr>
      <vt:lpstr>Example 3</vt:lpstr>
      <vt:lpstr>Does a system of linear equations have solutions?</vt:lpstr>
      <vt:lpstr>Span</vt:lpstr>
      <vt:lpstr>Span</vt:lpstr>
      <vt:lpstr>Span</vt:lpstr>
      <vt:lpstr>Span</vt:lpstr>
      <vt:lpstr>Span</vt:lpstr>
      <vt:lpstr>Span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marQuis Saki</cp:lastModifiedBy>
  <cp:revision>87</cp:revision>
  <dcterms:created xsi:type="dcterms:W3CDTF">2016-02-04T04:28:54Z</dcterms:created>
  <dcterms:modified xsi:type="dcterms:W3CDTF">2019-07-16T03:56:51Z</dcterms:modified>
</cp:coreProperties>
</file>