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552" r:id="rId2"/>
    <p:sldId id="554" r:id="rId3"/>
    <p:sldId id="555" r:id="rId4"/>
    <p:sldId id="556" r:id="rId5"/>
    <p:sldId id="557" r:id="rId6"/>
    <p:sldId id="558" r:id="rId7"/>
    <p:sldId id="592" r:id="rId8"/>
    <p:sldId id="559" r:id="rId9"/>
    <p:sldId id="560" r:id="rId10"/>
    <p:sldId id="561" r:id="rId11"/>
    <p:sldId id="589" r:id="rId12"/>
    <p:sldId id="593" r:id="rId13"/>
    <p:sldId id="563" r:id="rId14"/>
    <p:sldId id="564" r:id="rId15"/>
    <p:sldId id="565" r:id="rId16"/>
    <p:sldId id="566" r:id="rId17"/>
    <p:sldId id="568" r:id="rId18"/>
    <p:sldId id="569" r:id="rId19"/>
    <p:sldId id="594" r:id="rId20"/>
    <p:sldId id="571" r:id="rId21"/>
    <p:sldId id="572" r:id="rId22"/>
    <p:sldId id="598" r:id="rId23"/>
    <p:sldId id="573" r:id="rId24"/>
    <p:sldId id="597" r:id="rId25"/>
    <p:sldId id="595" r:id="rId26"/>
    <p:sldId id="574" r:id="rId27"/>
    <p:sldId id="575" r:id="rId28"/>
    <p:sldId id="576" r:id="rId29"/>
    <p:sldId id="577" r:id="rId30"/>
    <p:sldId id="578" r:id="rId31"/>
    <p:sldId id="579" r:id="rId32"/>
    <p:sldId id="580" r:id="rId33"/>
    <p:sldId id="581" r:id="rId34"/>
    <p:sldId id="596" r:id="rId35"/>
    <p:sldId id="583" r:id="rId36"/>
    <p:sldId id="584" r:id="rId37"/>
    <p:sldId id="586" r:id="rId38"/>
    <p:sldId id="601" r:id="rId39"/>
    <p:sldId id="602" r:id="rId40"/>
    <p:sldId id="599" r:id="rId41"/>
    <p:sldId id="600" r:id="rId42"/>
    <p:sldId id="603" r:id="rId43"/>
    <p:sldId id="604" r:id="rId44"/>
    <p:sldId id="605" r:id="rId45"/>
    <p:sldId id="606" r:id="rId46"/>
    <p:sldId id="607" r:id="rId47"/>
    <p:sldId id="625" r:id="rId48"/>
    <p:sldId id="608" r:id="rId49"/>
    <p:sldId id="609" r:id="rId50"/>
    <p:sldId id="610" r:id="rId51"/>
    <p:sldId id="626" r:id="rId52"/>
    <p:sldId id="612" r:id="rId53"/>
    <p:sldId id="613" r:id="rId54"/>
    <p:sldId id="614" r:id="rId55"/>
    <p:sldId id="615" r:id="rId56"/>
    <p:sldId id="627" r:id="rId57"/>
    <p:sldId id="616" r:id="rId58"/>
    <p:sldId id="617" r:id="rId59"/>
    <p:sldId id="618" r:id="rId60"/>
    <p:sldId id="619" r:id="rId61"/>
    <p:sldId id="620" r:id="rId62"/>
    <p:sldId id="621" r:id="rId63"/>
    <p:sldId id="622" r:id="rId64"/>
    <p:sldId id="623" r:id="rId65"/>
    <p:sldId id="624" r:id="rId66"/>
    <p:sldId id="587" r:id="rId67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3550FE"/>
    <a:srgbClr val="87D4F7"/>
    <a:srgbClr val="0076FF"/>
    <a:srgbClr val="00602B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80692" autoAdjust="0"/>
  </p:normalViewPr>
  <p:slideViewPr>
    <p:cSldViewPr snapToGrid="0" snapToObjects="1">
      <p:cViewPr>
        <p:scale>
          <a:sx n="30" d="100"/>
          <a:sy n="30" d="100"/>
        </p:scale>
        <p:origin x="-1416" y="-438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8426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30/07/2014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dirty="0" smtClean="0"/>
              <a:t>The first part now took  less than 35 minutes and leads up to the Swiss-cross exercise (1 pattern only!)</a:t>
            </a:r>
          </a:p>
          <a:p>
            <a:pPr marL="228600" indent="-228600">
              <a:buFontTx/>
              <a:buAutoNum type="alphaLcParenR"/>
            </a:pPr>
            <a:r>
              <a:rPr lang="en-US" dirty="0" smtClean="0"/>
              <a:t>Second part: I started at 10:15 and took questions for exercise 1, and introduced the notation </a:t>
            </a:r>
            <a:r>
              <a:rPr lang="en-US" dirty="0" err="1" smtClean="0"/>
              <a:t>w_ij</a:t>
            </a:r>
            <a:r>
              <a:rPr lang="en-US" dirty="0" smtClean="0"/>
              <a:t> = </a:t>
            </a:r>
            <a:r>
              <a:rPr lang="en-US" dirty="0" err="1" smtClean="0"/>
              <a:t>p_i</a:t>
            </a:r>
            <a:r>
              <a:rPr lang="en-US" dirty="0" smtClean="0"/>
              <a:t> </a:t>
            </a:r>
            <a:r>
              <a:rPr lang="en-US" dirty="0" err="1" smtClean="0"/>
              <a:t>p_j</a:t>
            </a:r>
            <a:r>
              <a:rPr lang="en-US" dirty="0" smtClean="0"/>
              <a:t>  that lead then naturally to the question of what can we do with several patters. I plugged in the weights in the dynamics and  introduced the overlap; then  I showed the demo, and explained why you should use random patterns. Then exercise 2 and 3</a:t>
            </a:r>
          </a:p>
          <a:p>
            <a:pPr marL="228600" indent="-228600"/>
            <a:r>
              <a:rPr lang="en-US" dirty="0" smtClean="0"/>
              <a:t>c)   Third part: I started at 11:15 and showed how to do the calculation for exercise 3, explained </a:t>
            </a:r>
            <a:r>
              <a:rPr lang="en-US" dirty="0" err="1" smtClean="0"/>
              <a:t>orthogonality</a:t>
            </a:r>
            <a:r>
              <a:rPr lang="en-US" dirty="0" smtClean="0"/>
              <a:t> and why random patterns are nearly orthogonal. This then led over to the storage capacity for random patterns. I finished at 12:00</a:t>
            </a:r>
          </a:p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D85E2C-572D-4C08-A3F3-9925AE2CB8F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826C0-D1F3-4BC7-B64C-A7CDFAD0DAE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EA0E1-3F83-4F2A-97AD-2FF4784AFC1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808C9-286F-4A03-9E7D-BE8F8FEE613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2460F-B547-455B-86A3-B389EB5B956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A0F5-BBFD-4298-B042-9DFF7A3B976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228600" indent="-228600">
              <a:buFontTx/>
              <a:buNone/>
            </a:pPr>
            <a:r>
              <a:rPr lang="en-US" dirty="0" smtClean="0"/>
              <a:t>THIS</a:t>
            </a:r>
            <a:r>
              <a:rPr lang="en-US" baseline="0" dirty="0" smtClean="0"/>
              <a:t> IS THE </a:t>
            </a:r>
            <a:r>
              <a:rPr lang="en-US" dirty="0" smtClean="0"/>
              <a:t>Second part: I started at 10:15 and took questions for exercise 1, and introduced the notation </a:t>
            </a:r>
            <a:r>
              <a:rPr lang="en-US" dirty="0" err="1" smtClean="0"/>
              <a:t>w_ij</a:t>
            </a:r>
            <a:r>
              <a:rPr lang="en-US" dirty="0" smtClean="0"/>
              <a:t> = </a:t>
            </a:r>
            <a:r>
              <a:rPr lang="en-US" dirty="0" err="1" smtClean="0"/>
              <a:t>p_i</a:t>
            </a:r>
            <a:r>
              <a:rPr lang="en-US" dirty="0" smtClean="0"/>
              <a:t> </a:t>
            </a:r>
            <a:r>
              <a:rPr lang="en-US" dirty="0" err="1" smtClean="0"/>
              <a:t>p_j</a:t>
            </a:r>
            <a:r>
              <a:rPr lang="en-US" dirty="0" smtClean="0"/>
              <a:t>  that lead then naturally to the question of what can we do with several patters. I plugged in the weights in the dynamics and  introduced the overlap; then  I showed the demo, and explained why you should use random patterns. Then exercise 3 (four orthogonal patterns).</a:t>
            </a:r>
          </a:p>
          <a:p>
            <a:pPr marL="228600" indent="-228600"/>
            <a:r>
              <a:rPr lang="en-US" dirty="0" smtClean="0"/>
              <a:t>c)   Third part: I started at 11:15 and showed how to do the calculation for exercise 3, explained </a:t>
            </a:r>
            <a:r>
              <a:rPr lang="en-US" dirty="0" err="1" smtClean="0"/>
              <a:t>orthogonality</a:t>
            </a:r>
            <a:r>
              <a:rPr lang="en-US" dirty="0" smtClean="0"/>
              <a:t> and why random patterns are nearly orthogonal. This then led over to the storage capacity for random patterns. I finished at 12:00</a:t>
            </a:r>
          </a:p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E5514-57AE-4280-A44D-65D149421F0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23EE2-CD8B-45F8-8B38-CA16CB83854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23EE2-CD8B-45F8-8B38-CA16CB83854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6C37-A63B-4A9B-AAB7-102C778F38E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429A7-CB6F-42AE-B651-FA374097CB2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6B9B7C-FAC0-479E-AE38-2873DDDE491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r>
              <a:rPr lang="fr-FR" dirty="0" smtClean="0"/>
              <a:t>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arrived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smtClean="0"/>
              <a:t> 10:45</a:t>
            </a:r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228600" indent="-228600"/>
            <a:r>
              <a:rPr lang="en-US" dirty="0" smtClean="0"/>
              <a:t>c)   Third part: I started at 11:15 and showed how to do the calculation for exercise 3, explained </a:t>
            </a:r>
            <a:r>
              <a:rPr lang="en-US" dirty="0" err="1" smtClean="0"/>
              <a:t>orthogonality</a:t>
            </a:r>
            <a:r>
              <a:rPr lang="en-US" dirty="0" smtClean="0"/>
              <a:t> and why random patterns are nearly orthogonal. This then led over to the storage capacity for random patterns. I finished at 12:00</a:t>
            </a:r>
          </a:p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7F681-F91A-43FF-981E-6AE438EE365B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661DDE-16E7-4202-90A8-E7F450870E53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5282E3-F7F6-4179-A3F3-9DDDB949C560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9A2BBE-5CD4-41AD-9AEE-5B924733515F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57BBA-748B-4882-93FA-549B3A1F8764}" type="slidenum">
              <a:rPr lang="fr-FR" smtClean="0"/>
              <a:pPr/>
              <a:t>30</a:t>
            </a:fld>
            <a:endParaRPr lang="fr-F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ED229-C41E-425A-8BD0-85AE52B81709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BEE22-5F21-47DB-827C-8901BFF56643}" type="slidenum">
              <a:rPr lang="fr-FR" smtClean="0"/>
              <a:pPr/>
              <a:t>32</a:t>
            </a:fld>
            <a:endParaRPr lang="fr-F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EC4F92-4539-4E54-96C6-E5C2F765E6C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AC61F-3E5F-4F62-A025-978DAD8BB6F4}" type="slidenum">
              <a:rPr lang="fr-FR" smtClean="0"/>
              <a:pPr/>
              <a:t>33</a:t>
            </a:fld>
            <a:endParaRPr lang="fr-F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228600" indent="-228600"/>
            <a:r>
              <a:rPr lang="en-US" dirty="0" smtClean="0"/>
              <a:t>THIS</a:t>
            </a:r>
            <a:r>
              <a:rPr lang="en-US" baseline="0" dirty="0" smtClean="0"/>
              <a:t> IS THE</a:t>
            </a:r>
            <a:r>
              <a:rPr lang="en-US" dirty="0" smtClean="0"/>
              <a:t> Third part: I started at 11:30 and moved</a:t>
            </a:r>
            <a:r>
              <a:rPr lang="en-US" baseline="0" dirty="0" smtClean="0"/>
              <a:t> </a:t>
            </a:r>
            <a:r>
              <a:rPr lang="en-US" dirty="0" smtClean="0"/>
              <a:t>to the storage capacity for random patterns. I finished at 12:00</a:t>
            </a:r>
          </a:p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34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48FC05-A372-4076-BB12-5C3F508F7AD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B16B1-2481-427B-B516-B79701DE6A9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49A5-28DC-4272-83B5-F6CBA21BB4E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25DC4-8271-4292-B035-C65910641B31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2C8231-6ACE-4638-8315-B2B04330AC7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40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6E4D7-AB3B-4E50-87F7-DD37E899B3A2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C2EB1-B87B-4787-B8EC-F388BF4BD30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dirty="0" smtClean="0"/>
              <a:t>The first part now took  less than 35 minutes and leads up to the Swiss-cross exercise (1 pattern only!)</a:t>
            </a:r>
          </a:p>
          <a:p>
            <a:pPr marL="228600" indent="-228600">
              <a:buFontTx/>
              <a:buAutoNum type="alphaLcParenR"/>
            </a:pPr>
            <a:r>
              <a:rPr lang="en-US" dirty="0" smtClean="0"/>
              <a:t>Second part: I started at 10:15 and took questions for exercise 1, and introduced the notation </a:t>
            </a:r>
            <a:r>
              <a:rPr lang="en-US" dirty="0" err="1" smtClean="0"/>
              <a:t>w_ij</a:t>
            </a:r>
            <a:r>
              <a:rPr lang="en-US" dirty="0" smtClean="0"/>
              <a:t> = </a:t>
            </a:r>
            <a:r>
              <a:rPr lang="en-US" dirty="0" err="1" smtClean="0"/>
              <a:t>p_i</a:t>
            </a:r>
            <a:r>
              <a:rPr lang="en-US" dirty="0" smtClean="0"/>
              <a:t> </a:t>
            </a:r>
            <a:r>
              <a:rPr lang="en-US" dirty="0" err="1" smtClean="0"/>
              <a:t>p_j</a:t>
            </a:r>
            <a:r>
              <a:rPr lang="en-US" dirty="0" smtClean="0"/>
              <a:t>  that lead then naturally to the question of what can we do with several patters. I plugged in the weights in the dynamics and  introduced the overlap; then  I showed the demo, and explained why you should use random patterns. Then exercise 2 and 3</a:t>
            </a:r>
          </a:p>
          <a:p>
            <a:pPr marL="228600" indent="-228600"/>
            <a:r>
              <a:rPr lang="en-US" dirty="0" smtClean="0"/>
              <a:t>c)   Third part: I started at 11:15 and showed how to do the calculation for exercise 3, explained </a:t>
            </a:r>
            <a:r>
              <a:rPr lang="en-US" dirty="0" err="1" smtClean="0"/>
              <a:t>orthogonality</a:t>
            </a:r>
            <a:r>
              <a:rPr lang="en-US" dirty="0" smtClean="0"/>
              <a:t> and why random patterns are nearly orthogonal. This then led over to the storage capacity for random patterns. I finished at 12:00</a:t>
            </a:r>
          </a:p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CE82D-B3F6-4E4A-A3CA-BD0F38898804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CBBF3-2852-434B-994E-F681A0114F13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C2EB1-B87B-4787-B8EC-F388BF4BD304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CE82D-B3F6-4E4A-A3CA-BD0F38898804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47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CBBF3-2852-434B-994E-F681A0114F13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07E68-74DA-4D86-9137-EDDDCD498D17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2541D-5F6D-4A1F-9A71-83F2EC13A70D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r>
              <a:rPr lang="fr-FR" dirty="0" smtClean="0"/>
              <a:t>The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third</a:t>
            </a:r>
            <a:r>
              <a:rPr lang="fr-FR" baseline="0" dirty="0" smtClean="0"/>
              <a:t> lecture </a:t>
            </a:r>
            <a:r>
              <a:rPr lang="fr-FR" baseline="0" dirty="0" err="1" smtClean="0"/>
              <a:t>takes</a:t>
            </a:r>
            <a:r>
              <a:rPr lang="fr-FR" baseline="0" dirty="0" smtClean="0"/>
              <a:t> 30 minutes. </a:t>
            </a:r>
            <a:r>
              <a:rPr lang="fr-FR" baseline="0" dirty="0" err="1" smtClean="0"/>
              <a:t>Therefore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possiblities</a:t>
            </a:r>
            <a:endParaRPr lang="fr-FR" baseline="0" dirty="0" smtClean="0"/>
          </a:p>
          <a:p>
            <a:pPr>
              <a:buFontTx/>
              <a:buChar char="-"/>
            </a:pPr>
            <a:r>
              <a:rPr lang="fr-FR" baseline="0" dirty="0" err="1" smtClean="0"/>
              <a:t>Exercise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until</a:t>
            </a:r>
            <a:r>
              <a:rPr lang="fr-FR" baseline="0" dirty="0" smtClean="0"/>
              <a:t> 11:25 and 5 minute </a:t>
            </a:r>
            <a:r>
              <a:rPr lang="fr-FR" baseline="0" dirty="0" err="1" smtClean="0"/>
              <a:t>explanation</a:t>
            </a:r>
            <a:endParaRPr lang="fr-FR" baseline="0" dirty="0" smtClean="0"/>
          </a:p>
          <a:p>
            <a:pPr>
              <a:buFontTx/>
              <a:buChar char="-"/>
            </a:pPr>
            <a:r>
              <a:rPr lang="fr-FR" baseline="0" dirty="0" smtClean="0"/>
              <a:t>No </a:t>
            </a:r>
            <a:r>
              <a:rPr lang="fr-FR" baseline="0" dirty="0" err="1" smtClean="0"/>
              <a:t>exercise</a:t>
            </a:r>
            <a:endParaRPr lang="fr-FR" baseline="0" dirty="0" smtClean="0"/>
          </a:p>
          <a:p>
            <a:pPr>
              <a:buFontTx/>
              <a:buChar char="-"/>
            </a:pPr>
            <a:r>
              <a:rPr lang="fr-FR" baseline="0" dirty="0" err="1" smtClean="0"/>
              <a:t>Exercise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starts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before</a:t>
            </a:r>
            <a:r>
              <a:rPr lang="fr-FR" baseline="0" dirty="0" smtClean="0"/>
              <a:t> break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51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CBBF3-2852-434B-994E-F681A0114F13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7176A7-1D28-4F62-8DF0-CD7EE956591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3F436C-8471-43D3-928C-8F18F6F2B502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68BA0B-3BE4-47F0-916F-69C87BADB101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56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6249C-B99A-43E7-BE31-480DA40D6488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38144-BA48-4657-B2AD-B04F5D0BE3B7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79154-B2CD-46DC-B093-9B1E4EBCD0DB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8E78A-725E-401B-89AE-767F5159DAC1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59E0D-5C4F-431E-B2BA-B17254B0AA59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7E318-4FBE-4620-B882-813E23069416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D235B2-B588-4BAF-9095-B81CBCECDF7C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E0D695-C3E5-4348-A1BC-8DE4C13CD6F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96E1-8F68-4AF5-940C-B0FCBAE0373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A0F5-BBFD-4298-B042-9DFF7A3B976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dirty="0" smtClean="0"/>
              <a:t>The first part now took  less than 35 minutes and leads up to the Swiss-cross exercise (1 pattern only!)</a:t>
            </a:r>
          </a:p>
          <a:p>
            <a:pPr marL="228600" indent="-228600">
              <a:buFontTx/>
              <a:buAutoNum type="alphaLcParenR"/>
            </a:pPr>
            <a:r>
              <a:rPr lang="en-US" dirty="0" smtClean="0"/>
              <a:t>Second part: I started at 10:15 and took questions for exercise 1, and introduced the notation </a:t>
            </a:r>
            <a:r>
              <a:rPr lang="en-US" dirty="0" err="1" smtClean="0"/>
              <a:t>w_ij</a:t>
            </a:r>
            <a:r>
              <a:rPr lang="en-US" dirty="0" smtClean="0"/>
              <a:t> = </a:t>
            </a:r>
            <a:r>
              <a:rPr lang="en-US" dirty="0" err="1" smtClean="0"/>
              <a:t>p_i</a:t>
            </a:r>
            <a:r>
              <a:rPr lang="en-US" dirty="0" smtClean="0"/>
              <a:t> </a:t>
            </a:r>
            <a:r>
              <a:rPr lang="en-US" dirty="0" err="1" smtClean="0"/>
              <a:t>p_j</a:t>
            </a:r>
            <a:r>
              <a:rPr lang="en-US" dirty="0" smtClean="0"/>
              <a:t>  that lead then naturally to the question of what can we do with several patters. I plugged in the weights in the dynamics and  introduced the overlap; then  I showed the demo, and explained why you should use random patterns. Then exercise 2 and 3</a:t>
            </a:r>
          </a:p>
          <a:p>
            <a:pPr marL="228600" indent="-228600"/>
            <a:r>
              <a:rPr lang="en-US" dirty="0" smtClean="0"/>
              <a:t>c)   Third part: I started at 11:15 and showed how to do the calculation for exercise 3, explained </a:t>
            </a:r>
            <a:r>
              <a:rPr lang="en-US" dirty="0" err="1" smtClean="0"/>
              <a:t>orthogonality</a:t>
            </a:r>
            <a:r>
              <a:rPr lang="en-US" dirty="0" smtClean="0"/>
              <a:t> and why random patterns are nearly orthogonal. This then led over to the storage capacity for random patterns. I finished at 12:00</a:t>
            </a:r>
          </a:p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D89C1905-8978-44AB-B453-E0349C297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5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59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60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62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2910016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5 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NETWORKS of NEURONS and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ASSOCIATIVE MEMORY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984103"/>
            <a:ext cx="10422104" cy="1085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Introduction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- networks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-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systems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for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computing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 associative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memory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36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Classification by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similarity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Detour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Magnetic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Materials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000" b="1" dirty="0" smtClean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5.4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Hopfield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6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4000" b="1" baseline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5.5 Learning of Associations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28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5.6 Storage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Capacity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29390" y="0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Week 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5: Networks of Neurons-Introduction</a:t>
            </a:r>
            <a:endParaRPr kumimoji="0" 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506201" y="960037"/>
            <a:ext cx="9765629" cy="37380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193379" y="-1749461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482239" y="2596269"/>
            <a:ext cx="6122115" cy="351066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3781306" y="4081552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080373" y="3676476"/>
            <a:ext cx="2992867" cy="19491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Noisy </a:t>
            </a:r>
          </a:p>
          <a:p>
            <a:r>
              <a:rPr lang="en-US">
                <a:solidFill>
                  <a:srgbClr val="000099"/>
                </a:solidFill>
              </a:rPr>
              <a:t>   image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845473" y="5836886"/>
            <a:ext cx="2987094" cy="2700514"/>
            <a:chOff x="432" y="528"/>
            <a:chExt cx="1056" cy="960"/>
          </a:xfrm>
        </p:grpSpPr>
        <p:sp>
          <p:nvSpPr>
            <p:cNvPr id="23669" name="Rectangle 7" descr="Dotted grid"/>
            <p:cNvSpPr>
              <a:spLocks noChangeArrowheads="1"/>
            </p:cNvSpPr>
            <p:nvPr/>
          </p:nvSpPr>
          <p:spPr bwMode="auto">
            <a:xfrm>
              <a:off x="432" y="528"/>
              <a:ext cx="1056" cy="960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0" name="Rectangle 8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1" name="Rectangle 9"/>
            <p:cNvSpPr>
              <a:spLocks noChangeArrowheads="1"/>
            </p:cNvSpPr>
            <p:nvPr/>
          </p:nvSpPr>
          <p:spPr bwMode="auto">
            <a:xfrm>
              <a:off x="912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2" name="Rectangle 10"/>
            <p:cNvSpPr>
              <a:spLocks noChangeArrowheads="1"/>
            </p:cNvSpPr>
            <p:nvPr/>
          </p:nvSpPr>
          <p:spPr bwMode="auto">
            <a:xfrm>
              <a:off x="912" y="81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3" name="Rectangle 11"/>
            <p:cNvSpPr>
              <a:spLocks noChangeArrowheads="1"/>
            </p:cNvSpPr>
            <p:nvPr/>
          </p:nvSpPr>
          <p:spPr bwMode="auto">
            <a:xfrm>
              <a:off x="912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4" name="Rectangle 12"/>
            <p:cNvSpPr>
              <a:spLocks noChangeArrowheads="1"/>
            </p:cNvSpPr>
            <p:nvPr/>
          </p:nvSpPr>
          <p:spPr bwMode="auto">
            <a:xfrm>
              <a:off x="912" y="91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5" name="Rectangle 13"/>
            <p:cNvSpPr>
              <a:spLocks noChangeArrowheads="1"/>
            </p:cNvSpPr>
            <p:nvPr/>
          </p:nvSpPr>
          <p:spPr bwMode="auto">
            <a:xfrm>
              <a:off x="816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6" name="Rectangle 14"/>
            <p:cNvSpPr>
              <a:spLocks noChangeArrowheads="1"/>
            </p:cNvSpPr>
            <p:nvPr/>
          </p:nvSpPr>
          <p:spPr bwMode="auto">
            <a:xfrm>
              <a:off x="720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7" name="Rectangle 15"/>
            <p:cNvSpPr>
              <a:spLocks noChangeArrowheads="1"/>
            </p:cNvSpPr>
            <p:nvPr/>
          </p:nvSpPr>
          <p:spPr bwMode="auto">
            <a:xfrm>
              <a:off x="1008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8" name="Rectangle 16"/>
            <p:cNvSpPr>
              <a:spLocks noChangeArrowheads="1"/>
            </p:cNvSpPr>
            <p:nvPr/>
          </p:nvSpPr>
          <p:spPr bwMode="auto">
            <a:xfrm>
              <a:off x="912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9" name="Rectangle 17"/>
            <p:cNvSpPr>
              <a:spLocks noChangeArrowheads="1"/>
            </p:cNvSpPr>
            <p:nvPr/>
          </p:nvSpPr>
          <p:spPr bwMode="auto">
            <a:xfrm>
              <a:off x="1104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37825" y="5701860"/>
            <a:ext cx="2946472" cy="2700514"/>
            <a:chOff x="3648" y="528"/>
            <a:chExt cx="1056" cy="960"/>
          </a:xfrm>
        </p:grpSpPr>
        <p:sp>
          <p:nvSpPr>
            <p:cNvPr id="23655" name="Rectangle 19" descr="Dotted grid"/>
            <p:cNvSpPr>
              <a:spLocks noChangeArrowheads="1"/>
            </p:cNvSpPr>
            <p:nvPr/>
          </p:nvSpPr>
          <p:spPr bwMode="auto">
            <a:xfrm>
              <a:off x="3648" y="528"/>
              <a:ext cx="1056" cy="960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" name="Rectangle 20"/>
            <p:cNvSpPr>
              <a:spLocks noChangeArrowheads="1"/>
            </p:cNvSpPr>
            <p:nvPr/>
          </p:nvSpPr>
          <p:spPr bwMode="auto">
            <a:xfrm>
              <a:off x="4128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7" name="Rectangle 21"/>
            <p:cNvSpPr>
              <a:spLocks noChangeArrowheads="1"/>
            </p:cNvSpPr>
            <p:nvPr/>
          </p:nvSpPr>
          <p:spPr bwMode="auto">
            <a:xfrm>
              <a:off x="4128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8" name="Rectangle 22"/>
            <p:cNvSpPr>
              <a:spLocks noChangeArrowheads="1"/>
            </p:cNvSpPr>
            <p:nvPr/>
          </p:nvSpPr>
          <p:spPr bwMode="auto">
            <a:xfrm>
              <a:off x="4128" y="81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9" name="Rectangle 23"/>
            <p:cNvSpPr>
              <a:spLocks noChangeArrowheads="1"/>
            </p:cNvSpPr>
            <p:nvPr/>
          </p:nvSpPr>
          <p:spPr bwMode="auto">
            <a:xfrm>
              <a:off x="4128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0" name="Rectangle 24"/>
            <p:cNvSpPr>
              <a:spLocks noChangeArrowheads="1"/>
            </p:cNvSpPr>
            <p:nvPr/>
          </p:nvSpPr>
          <p:spPr bwMode="auto">
            <a:xfrm>
              <a:off x="3744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1" name="Rectangle 25"/>
            <p:cNvSpPr>
              <a:spLocks noChangeArrowheads="1"/>
            </p:cNvSpPr>
            <p:nvPr/>
          </p:nvSpPr>
          <p:spPr bwMode="auto">
            <a:xfrm>
              <a:off x="4032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2" name="Rectangle 26"/>
            <p:cNvSpPr>
              <a:spLocks noChangeArrowheads="1"/>
            </p:cNvSpPr>
            <p:nvPr/>
          </p:nvSpPr>
          <p:spPr bwMode="auto">
            <a:xfrm>
              <a:off x="3936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3" name="Rectangle 27"/>
            <p:cNvSpPr>
              <a:spLocks noChangeArrowheads="1"/>
            </p:cNvSpPr>
            <p:nvPr/>
          </p:nvSpPr>
          <p:spPr bwMode="auto">
            <a:xfrm>
              <a:off x="4224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4" name="Rectangle 28"/>
            <p:cNvSpPr>
              <a:spLocks noChangeArrowheads="1"/>
            </p:cNvSpPr>
            <p:nvPr/>
          </p:nvSpPr>
          <p:spPr bwMode="auto">
            <a:xfrm>
              <a:off x="4512" y="91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5" name="Rectangle 29"/>
            <p:cNvSpPr>
              <a:spLocks noChangeArrowheads="1"/>
            </p:cNvSpPr>
            <p:nvPr/>
          </p:nvSpPr>
          <p:spPr bwMode="auto">
            <a:xfrm>
              <a:off x="4320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6" name="Rectangle 30"/>
            <p:cNvSpPr>
              <a:spLocks noChangeArrowheads="1"/>
            </p:cNvSpPr>
            <p:nvPr/>
          </p:nvSpPr>
          <p:spPr bwMode="auto">
            <a:xfrm>
              <a:off x="4608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7" name="Rectangle 31"/>
            <p:cNvSpPr>
              <a:spLocks noChangeArrowheads="1"/>
            </p:cNvSpPr>
            <p:nvPr/>
          </p:nvSpPr>
          <p:spPr bwMode="auto">
            <a:xfrm>
              <a:off x="4464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8" name="Rectangle 32"/>
            <p:cNvSpPr>
              <a:spLocks noChangeArrowheads="1"/>
            </p:cNvSpPr>
            <p:nvPr/>
          </p:nvSpPr>
          <p:spPr bwMode="auto">
            <a:xfrm>
              <a:off x="4368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9" name="Text Box 33"/>
          <p:cNvSpPr txBox="1">
            <a:spLocks noChangeArrowheads="1"/>
          </p:cNvSpPr>
          <p:nvPr/>
        </p:nvSpPr>
        <p:spPr bwMode="auto">
          <a:xfrm>
            <a:off x="1034953" y="1123715"/>
            <a:ext cx="19750787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8400" b="1" dirty="0"/>
              <a:t>Aim: Understand Associative </a:t>
            </a:r>
            <a:r>
              <a:rPr lang="en-US" sz="8400" b="1" dirty="0" smtClean="0"/>
              <a:t>Memory</a:t>
            </a:r>
            <a:endParaRPr lang="en-US" sz="8400" b="1" dirty="0"/>
          </a:p>
        </p:txBody>
      </p:sp>
      <p:sp>
        <p:nvSpPr>
          <p:cNvPr id="23560" name="Text Box 34"/>
          <p:cNvSpPr txBox="1">
            <a:spLocks noChangeArrowheads="1"/>
          </p:cNvSpPr>
          <p:nvPr/>
        </p:nvSpPr>
        <p:spPr bwMode="auto">
          <a:xfrm>
            <a:off x="6624789" y="2551012"/>
            <a:ext cx="5394165" cy="370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Associative</a:t>
            </a:r>
          </a:p>
          <a:p>
            <a:r>
              <a:rPr lang="en-US" dirty="0"/>
              <a:t>      memory/</a:t>
            </a:r>
          </a:p>
          <a:p>
            <a:r>
              <a:rPr lang="en-US" dirty="0"/>
              <a:t>collective</a:t>
            </a:r>
          </a:p>
          <a:p>
            <a:r>
              <a:rPr lang="en-US" dirty="0"/>
              <a:t>     computation</a:t>
            </a:r>
          </a:p>
        </p:txBody>
      </p:sp>
      <p:sp>
        <p:nvSpPr>
          <p:cNvPr id="23561" name="Line 39"/>
          <p:cNvSpPr>
            <a:spLocks noChangeShapeType="1"/>
          </p:cNvSpPr>
          <p:nvPr/>
        </p:nvSpPr>
        <p:spPr bwMode="auto">
          <a:xfrm>
            <a:off x="12604353" y="4081552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2266" name="Text Box 58"/>
          <p:cNvSpPr txBox="1">
            <a:spLocks noChangeArrowheads="1"/>
          </p:cNvSpPr>
          <p:nvPr/>
        </p:nvSpPr>
        <p:spPr bwMode="auto">
          <a:xfrm>
            <a:off x="5019233" y="9696371"/>
            <a:ext cx="1057026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>
                <a:solidFill>
                  <a:srgbClr val="FF0000"/>
                </a:solidFill>
              </a:rPr>
              <a:t>Brain-style computation</a:t>
            </a:r>
          </a:p>
        </p:txBody>
      </p:sp>
      <p:sp>
        <p:nvSpPr>
          <p:cNvPr id="23563" name="Text Box 65"/>
          <p:cNvSpPr txBox="1">
            <a:spLocks noChangeArrowheads="1"/>
          </p:cNvSpPr>
          <p:nvPr/>
        </p:nvSpPr>
        <p:spPr bwMode="auto">
          <a:xfrm>
            <a:off x="15770447" y="3676476"/>
            <a:ext cx="2992867" cy="19491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Full  </a:t>
            </a:r>
          </a:p>
          <a:p>
            <a:r>
              <a:rPr lang="en-US">
                <a:solidFill>
                  <a:srgbClr val="000099"/>
                </a:solidFill>
              </a:rPr>
              <a:t>   image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 rot="5400000">
            <a:off x="7590692" y="5662973"/>
            <a:ext cx="3510668" cy="4668649"/>
            <a:chOff x="144" y="2016"/>
            <a:chExt cx="1680" cy="1824"/>
          </a:xfrm>
        </p:grpSpPr>
        <p:sp>
          <p:nvSpPr>
            <p:cNvPr id="23567" name="Oval 67"/>
            <p:cNvSpPr>
              <a:spLocks noChangeArrowheads="1"/>
            </p:cNvSpPr>
            <p:nvPr/>
          </p:nvSpPr>
          <p:spPr bwMode="auto">
            <a:xfrm>
              <a:off x="720" y="244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Oval 68"/>
            <p:cNvSpPr>
              <a:spLocks noChangeArrowheads="1"/>
            </p:cNvSpPr>
            <p:nvPr/>
          </p:nvSpPr>
          <p:spPr bwMode="auto">
            <a:xfrm>
              <a:off x="960" y="216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Oval 69"/>
            <p:cNvSpPr>
              <a:spLocks noChangeArrowheads="1"/>
            </p:cNvSpPr>
            <p:nvPr/>
          </p:nvSpPr>
          <p:spPr bwMode="auto">
            <a:xfrm>
              <a:off x="1248" y="244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Oval 70"/>
            <p:cNvSpPr>
              <a:spLocks noChangeArrowheads="1"/>
            </p:cNvSpPr>
            <p:nvPr/>
          </p:nvSpPr>
          <p:spPr bwMode="auto">
            <a:xfrm>
              <a:off x="912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71"/>
            <p:cNvSpPr>
              <a:spLocks noChangeArrowheads="1"/>
            </p:cNvSpPr>
            <p:nvPr/>
          </p:nvSpPr>
          <p:spPr bwMode="auto">
            <a:xfrm>
              <a:off x="720" y="211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72"/>
            <p:cNvSpPr>
              <a:spLocks noChangeArrowheads="1"/>
            </p:cNvSpPr>
            <p:nvPr/>
          </p:nvSpPr>
          <p:spPr bwMode="auto">
            <a:xfrm>
              <a:off x="1392" y="201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73"/>
            <p:cNvSpPr>
              <a:spLocks noChangeShapeType="1"/>
            </p:cNvSpPr>
            <p:nvPr/>
          </p:nvSpPr>
          <p:spPr bwMode="auto">
            <a:xfrm flipV="1">
              <a:off x="1056" y="2064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Line 74"/>
            <p:cNvSpPr>
              <a:spLocks noChangeShapeType="1"/>
            </p:cNvSpPr>
            <p:nvPr/>
          </p:nvSpPr>
          <p:spPr bwMode="auto">
            <a:xfrm>
              <a:off x="1008" y="220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Line 75"/>
            <p:cNvSpPr>
              <a:spLocks noChangeShapeType="1"/>
            </p:cNvSpPr>
            <p:nvPr/>
          </p:nvSpPr>
          <p:spPr bwMode="auto">
            <a:xfrm flipV="1">
              <a:off x="1344" y="2064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Line 76"/>
            <p:cNvSpPr>
              <a:spLocks noChangeShapeType="1"/>
            </p:cNvSpPr>
            <p:nvPr/>
          </p:nvSpPr>
          <p:spPr bwMode="auto">
            <a:xfrm>
              <a:off x="768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Line 77"/>
            <p:cNvSpPr>
              <a:spLocks noChangeShapeType="1"/>
            </p:cNvSpPr>
            <p:nvPr/>
          </p:nvSpPr>
          <p:spPr bwMode="auto">
            <a:xfrm>
              <a:off x="816" y="21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78"/>
            <p:cNvSpPr>
              <a:spLocks noChangeShapeType="1"/>
            </p:cNvSpPr>
            <p:nvPr/>
          </p:nvSpPr>
          <p:spPr bwMode="auto">
            <a:xfrm flipH="1">
              <a:off x="960" y="220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79"/>
            <p:cNvSpPr>
              <a:spLocks noChangeShapeType="1"/>
            </p:cNvSpPr>
            <p:nvPr/>
          </p:nvSpPr>
          <p:spPr bwMode="auto">
            <a:xfrm flipV="1">
              <a:off x="1008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Line 80"/>
            <p:cNvSpPr>
              <a:spLocks noChangeShapeType="1"/>
            </p:cNvSpPr>
            <p:nvPr/>
          </p:nvSpPr>
          <p:spPr bwMode="auto">
            <a:xfrm>
              <a:off x="816" y="25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81"/>
            <p:cNvSpPr>
              <a:spLocks noChangeShapeType="1"/>
            </p:cNvSpPr>
            <p:nvPr/>
          </p:nvSpPr>
          <p:spPr bwMode="auto">
            <a:xfrm>
              <a:off x="768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82"/>
            <p:cNvSpPr>
              <a:spLocks noChangeShapeType="1"/>
            </p:cNvSpPr>
            <p:nvPr/>
          </p:nvSpPr>
          <p:spPr bwMode="auto">
            <a:xfrm flipV="1">
              <a:off x="960" y="2112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Oval 83"/>
            <p:cNvSpPr>
              <a:spLocks noChangeArrowheads="1"/>
            </p:cNvSpPr>
            <p:nvPr/>
          </p:nvSpPr>
          <p:spPr bwMode="auto">
            <a:xfrm>
              <a:off x="1488" y="336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Oval 84"/>
            <p:cNvSpPr>
              <a:spLocks noChangeArrowheads="1"/>
            </p:cNvSpPr>
            <p:nvPr/>
          </p:nvSpPr>
          <p:spPr bwMode="auto">
            <a:xfrm>
              <a:off x="1584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Oval 85"/>
            <p:cNvSpPr>
              <a:spLocks noChangeArrowheads="1"/>
            </p:cNvSpPr>
            <p:nvPr/>
          </p:nvSpPr>
          <p:spPr bwMode="auto">
            <a:xfrm>
              <a:off x="1680" y="220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Oval 86"/>
            <p:cNvSpPr>
              <a:spLocks noChangeArrowheads="1"/>
            </p:cNvSpPr>
            <p:nvPr/>
          </p:nvSpPr>
          <p:spPr bwMode="auto">
            <a:xfrm>
              <a:off x="144" y="360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87"/>
            <p:cNvSpPr>
              <a:spLocks noChangeArrowheads="1"/>
            </p:cNvSpPr>
            <p:nvPr/>
          </p:nvSpPr>
          <p:spPr bwMode="auto">
            <a:xfrm>
              <a:off x="480" y="360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88"/>
            <p:cNvSpPr>
              <a:spLocks noChangeArrowheads="1"/>
            </p:cNvSpPr>
            <p:nvPr/>
          </p:nvSpPr>
          <p:spPr bwMode="auto">
            <a:xfrm>
              <a:off x="1392" y="307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Oval 89"/>
            <p:cNvSpPr>
              <a:spLocks noChangeArrowheads="1"/>
            </p:cNvSpPr>
            <p:nvPr/>
          </p:nvSpPr>
          <p:spPr bwMode="auto">
            <a:xfrm>
              <a:off x="144" y="3264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Oval 90"/>
            <p:cNvSpPr>
              <a:spLocks noChangeArrowheads="1"/>
            </p:cNvSpPr>
            <p:nvPr/>
          </p:nvSpPr>
          <p:spPr bwMode="auto">
            <a:xfrm>
              <a:off x="1248" y="283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Oval 91"/>
            <p:cNvSpPr>
              <a:spLocks noChangeArrowheads="1"/>
            </p:cNvSpPr>
            <p:nvPr/>
          </p:nvSpPr>
          <p:spPr bwMode="auto">
            <a:xfrm>
              <a:off x="912" y="340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Oval 92"/>
            <p:cNvSpPr>
              <a:spLocks noChangeArrowheads="1"/>
            </p:cNvSpPr>
            <p:nvPr/>
          </p:nvSpPr>
          <p:spPr bwMode="auto">
            <a:xfrm>
              <a:off x="912" y="369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Oval 93"/>
            <p:cNvSpPr>
              <a:spLocks noChangeArrowheads="1"/>
            </p:cNvSpPr>
            <p:nvPr/>
          </p:nvSpPr>
          <p:spPr bwMode="auto">
            <a:xfrm>
              <a:off x="1392" y="369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Line 94"/>
            <p:cNvSpPr>
              <a:spLocks noChangeShapeType="1"/>
            </p:cNvSpPr>
            <p:nvPr/>
          </p:nvSpPr>
          <p:spPr bwMode="auto">
            <a:xfrm flipV="1">
              <a:off x="960" y="3168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Oval 95"/>
            <p:cNvSpPr>
              <a:spLocks noChangeArrowheads="1"/>
            </p:cNvSpPr>
            <p:nvPr/>
          </p:nvSpPr>
          <p:spPr bwMode="auto">
            <a:xfrm>
              <a:off x="912" y="340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Oval 96"/>
            <p:cNvSpPr>
              <a:spLocks noChangeArrowheads="1"/>
            </p:cNvSpPr>
            <p:nvPr/>
          </p:nvSpPr>
          <p:spPr bwMode="auto">
            <a:xfrm>
              <a:off x="1152" y="312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Oval 97"/>
            <p:cNvSpPr>
              <a:spLocks noChangeArrowheads="1"/>
            </p:cNvSpPr>
            <p:nvPr/>
          </p:nvSpPr>
          <p:spPr bwMode="auto">
            <a:xfrm>
              <a:off x="1440" y="340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Oval 98"/>
            <p:cNvSpPr>
              <a:spLocks noChangeArrowheads="1"/>
            </p:cNvSpPr>
            <p:nvPr/>
          </p:nvSpPr>
          <p:spPr bwMode="auto">
            <a:xfrm>
              <a:off x="1104" y="355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Oval 99"/>
            <p:cNvSpPr>
              <a:spLocks noChangeArrowheads="1"/>
            </p:cNvSpPr>
            <p:nvPr/>
          </p:nvSpPr>
          <p:spPr bwMode="auto">
            <a:xfrm>
              <a:off x="1584" y="297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Line 100"/>
            <p:cNvSpPr>
              <a:spLocks noChangeShapeType="1"/>
            </p:cNvSpPr>
            <p:nvPr/>
          </p:nvSpPr>
          <p:spPr bwMode="auto">
            <a:xfrm flipV="1">
              <a:off x="1248" y="3024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Line 101"/>
            <p:cNvSpPr>
              <a:spLocks noChangeShapeType="1"/>
            </p:cNvSpPr>
            <p:nvPr/>
          </p:nvSpPr>
          <p:spPr bwMode="auto">
            <a:xfrm>
              <a:off x="1200" y="316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Line 102"/>
            <p:cNvSpPr>
              <a:spLocks noChangeShapeType="1"/>
            </p:cNvSpPr>
            <p:nvPr/>
          </p:nvSpPr>
          <p:spPr bwMode="auto">
            <a:xfrm flipV="1">
              <a:off x="1536" y="3024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Line 103"/>
            <p:cNvSpPr>
              <a:spLocks noChangeShapeType="1"/>
            </p:cNvSpPr>
            <p:nvPr/>
          </p:nvSpPr>
          <p:spPr bwMode="auto">
            <a:xfrm>
              <a:off x="960" y="307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Line 104"/>
            <p:cNvSpPr>
              <a:spLocks noChangeShapeType="1"/>
            </p:cNvSpPr>
            <p:nvPr/>
          </p:nvSpPr>
          <p:spPr bwMode="auto">
            <a:xfrm>
              <a:off x="1008" y="30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Line 105"/>
            <p:cNvSpPr>
              <a:spLocks noChangeShapeType="1"/>
            </p:cNvSpPr>
            <p:nvPr/>
          </p:nvSpPr>
          <p:spPr bwMode="auto">
            <a:xfrm flipH="1">
              <a:off x="1152" y="316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Line 106"/>
            <p:cNvSpPr>
              <a:spLocks noChangeShapeType="1"/>
            </p:cNvSpPr>
            <p:nvPr/>
          </p:nvSpPr>
          <p:spPr bwMode="auto">
            <a:xfrm flipV="1">
              <a:off x="1200" y="340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Line 107"/>
            <p:cNvSpPr>
              <a:spLocks noChangeShapeType="1"/>
            </p:cNvSpPr>
            <p:nvPr/>
          </p:nvSpPr>
          <p:spPr bwMode="auto">
            <a:xfrm>
              <a:off x="1008" y="35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Line 108"/>
            <p:cNvSpPr>
              <a:spLocks noChangeShapeType="1"/>
            </p:cNvSpPr>
            <p:nvPr/>
          </p:nvSpPr>
          <p:spPr bwMode="auto">
            <a:xfrm>
              <a:off x="960" y="34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Line 109"/>
            <p:cNvSpPr>
              <a:spLocks noChangeShapeType="1"/>
            </p:cNvSpPr>
            <p:nvPr/>
          </p:nvSpPr>
          <p:spPr bwMode="auto">
            <a:xfrm flipV="1">
              <a:off x="1200" y="3072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Oval 110"/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Oval 111"/>
            <p:cNvSpPr>
              <a:spLocks noChangeArrowheads="1"/>
            </p:cNvSpPr>
            <p:nvPr/>
          </p:nvSpPr>
          <p:spPr bwMode="auto">
            <a:xfrm>
              <a:off x="624" y="273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Oval 112"/>
            <p:cNvSpPr>
              <a:spLocks noChangeArrowheads="1"/>
            </p:cNvSpPr>
            <p:nvPr/>
          </p:nvSpPr>
          <p:spPr bwMode="auto">
            <a:xfrm>
              <a:off x="912" y="3024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Oval 113"/>
            <p:cNvSpPr>
              <a:spLocks noChangeArrowheads="1"/>
            </p:cNvSpPr>
            <p:nvPr/>
          </p:nvSpPr>
          <p:spPr bwMode="auto">
            <a:xfrm>
              <a:off x="576" y="316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Oval 114"/>
            <p:cNvSpPr>
              <a:spLocks noChangeArrowheads="1"/>
            </p:cNvSpPr>
            <p:nvPr/>
          </p:nvSpPr>
          <p:spPr bwMode="auto">
            <a:xfrm>
              <a:off x="384" y="268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Oval 115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Line 116"/>
            <p:cNvSpPr>
              <a:spLocks noChangeShapeType="1"/>
            </p:cNvSpPr>
            <p:nvPr/>
          </p:nvSpPr>
          <p:spPr bwMode="auto">
            <a:xfrm flipV="1">
              <a:off x="720" y="264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Line 117"/>
            <p:cNvSpPr>
              <a:spLocks noChangeShapeType="1"/>
            </p:cNvSpPr>
            <p:nvPr/>
          </p:nvSpPr>
          <p:spPr bwMode="auto">
            <a:xfrm>
              <a:off x="672" y="27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Line 118"/>
            <p:cNvSpPr>
              <a:spLocks noChangeShapeType="1"/>
            </p:cNvSpPr>
            <p:nvPr/>
          </p:nvSpPr>
          <p:spPr bwMode="auto">
            <a:xfrm flipV="1">
              <a:off x="1008" y="2640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Line 119"/>
            <p:cNvSpPr>
              <a:spLocks noChangeShapeType="1"/>
            </p:cNvSpPr>
            <p:nvPr/>
          </p:nvSpPr>
          <p:spPr bwMode="auto">
            <a:xfrm>
              <a:off x="432" y="2688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Line 120"/>
            <p:cNvSpPr>
              <a:spLocks noChangeShapeType="1"/>
            </p:cNvSpPr>
            <p:nvPr/>
          </p:nvSpPr>
          <p:spPr bwMode="auto">
            <a:xfrm>
              <a:off x="480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Line 121"/>
            <p:cNvSpPr>
              <a:spLocks noChangeShapeType="1"/>
            </p:cNvSpPr>
            <p:nvPr/>
          </p:nvSpPr>
          <p:spPr bwMode="auto">
            <a:xfrm flipH="1">
              <a:off x="624" y="2784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Line 122"/>
            <p:cNvSpPr>
              <a:spLocks noChangeShapeType="1"/>
            </p:cNvSpPr>
            <p:nvPr/>
          </p:nvSpPr>
          <p:spPr bwMode="auto">
            <a:xfrm flipV="1">
              <a:off x="67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Line 123"/>
            <p:cNvSpPr>
              <a:spLocks noChangeShapeType="1"/>
            </p:cNvSpPr>
            <p:nvPr/>
          </p:nvSpPr>
          <p:spPr bwMode="auto">
            <a:xfrm>
              <a:off x="480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4" name="Line 124"/>
            <p:cNvSpPr>
              <a:spLocks noChangeShapeType="1"/>
            </p:cNvSpPr>
            <p:nvPr/>
          </p:nvSpPr>
          <p:spPr bwMode="auto">
            <a:xfrm>
              <a:off x="432" y="30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Line 125"/>
            <p:cNvSpPr>
              <a:spLocks noChangeShapeType="1"/>
            </p:cNvSpPr>
            <p:nvPr/>
          </p:nvSpPr>
          <p:spPr bwMode="auto">
            <a:xfrm flipV="1">
              <a:off x="672" y="2688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Line 126"/>
            <p:cNvSpPr>
              <a:spLocks noChangeShapeType="1"/>
            </p:cNvSpPr>
            <p:nvPr/>
          </p:nvSpPr>
          <p:spPr bwMode="auto">
            <a:xfrm flipV="1">
              <a:off x="1296" y="26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Line 127"/>
            <p:cNvSpPr>
              <a:spLocks noChangeShapeType="1"/>
            </p:cNvSpPr>
            <p:nvPr/>
          </p:nvSpPr>
          <p:spPr bwMode="auto">
            <a:xfrm flipV="1">
              <a:off x="1296" y="2304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Line 128"/>
            <p:cNvSpPr>
              <a:spLocks noChangeShapeType="1"/>
            </p:cNvSpPr>
            <p:nvPr/>
          </p:nvSpPr>
          <p:spPr bwMode="auto">
            <a:xfrm flipV="1">
              <a:off x="528" y="3072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Line 129"/>
            <p:cNvSpPr>
              <a:spLocks noChangeShapeType="1"/>
            </p:cNvSpPr>
            <p:nvPr/>
          </p:nvSpPr>
          <p:spPr bwMode="auto">
            <a:xfrm>
              <a:off x="192" y="331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Line 130"/>
            <p:cNvSpPr>
              <a:spLocks noChangeShapeType="1"/>
            </p:cNvSpPr>
            <p:nvPr/>
          </p:nvSpPr>
          <p:spPr bwMode="auto">
            <a:xfrm>
              <a:off x="240" y="3648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1" name="Line 131"/>
            <p:cNvSpPr>
              <a:spLocks noChangeShapeType="1"/>
            </p:cNvSpPr>
            <p:nvPr/>
          </p:nvSpPr>
          <p:spPr bwMode="auto">
            <a:xfrm flipV="1">
              <a:off x="480" y="2160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2" name="Line 132"/>
            <p:cNvSpPr>
              <a:spLocks noChangeShapeType="1"/>
            </p:cNvSpPr>
            <p:nvPr/>
          </p:nvSpPr>
          <p:spPr bwMode="auto">
            <a:xfrm>
              <a:off x="1152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3" name="Line 133"/>
            <p:cNvSpPr>
              <a:spLocks noChangeShapeType="1"/>
            </p:cNvSpPr>
            <p:nvPr/>
          </p:nvSpPr>
          <p:spPr bwMode="auto">
            <a:xfrm flipH="1">
              <a:off x="288" y="31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4" name="Line 134"/>
            <p:cNvSpPr>
              <a:spLocks noChangeShapeType="1"/>
            </p:cNvSpPr>
            <p:nvPr/>
          </p:nvSpPr>
          <p:spPr bwMode="auto">
            <a:xfrm flipH="1">
              <a:off x="576" y="3264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Line 135"/>
            <p:cNvSpPr>
              <a:spLocks noChangeShapeType="1"/>
            </p:cNvSpPr>
            <p:nvPr/>
          </p:nvSpPr>
          <p:spPr bwMode="auto">
            <a:xfrm>
              <a:off x="192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6" name="Line 136"/>
            <p:cNvSpPr>
              <a:spLocks noChangeShapeType="1"/>
            </p:cNvSpPr>
            <p:nvPr/>
          </p:nvSpPr>
          <p:spPr bwMode="auto">
            <a:xfrm flipV="1">
              <a:off x="240" y="3264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Line 137"/>
            <p:cNvSpPr>
              <a:spLocks noChangeShapeType="1"/>
            </p:cNvSpPr>
            <p:nvPr/>
          </p:nvSpPr>
          <p:spPr bwMode="auto">
            <a:xfrm>
              <a:off x="576" y="3648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8" name="Line 138"/>
            <p:cNvSpPr>
              <a:spLocks noChangeShapeType="1"/>
            </p:cNvSpPr>
            <p:nvPr/>
          </p:nvSpPr>
          <p:spPr bwMode="auto">
            <a:xfrm flipV="1">
              <a:off x="576" y="350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9" name="Line 139"/>
            <p:cNvSpPr>
              <a:spLocks noChangeShapeType="1"/>
            </p:cNvSpPr>
            <p:nvPr/>
          </p:nvSpPr>
          <p:spPr bwMode="auto">
            <a:xfrm>
              <a:off x="1488" y="2112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0" name="Line 140"/>
            <p:cNvSpPr>
              <a:spLocks noChangeShapeType="1"/>
            </p:cNvSpPr>
            <p:nvPr/>
          </p:nvSpPr>
          <p:spPr bwMode="auto">
            <a:xfrm flipH="1">
              <a:off x="1632" y="2256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Line 141"/>
            <p:cNvSpPr>
              <a:spLocks noChangeShapeType="1"/>
            </p:cNvSpPr>
            <p:nvPr/>
          </p:nvSpPr>
          <p:spPr bwMode="auto">
            <a:xfrm flipV="1">
              <a:off x="1008" y="288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2" name="Line 142"/>
            <p:cNvSpPr>
              <a:spLocks noChangeShapeType="1"/>
            </p:cNvSpPr>
            <p:nvPr/>
          </p:nvSpPr>
          <p:spPr bwMode="auto">
            <a:xfrm>
              <a:off x="1296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3" name="Line 143"/>
            <p:cNvSpPr>
              <a:spLocks noChangeShapeType="1"/>
            </p:cNvSpPr>
            <p:nvPr/>
          </p:nvSpPr>
          <p:spPr bwMode="auto">
            <a:xfrm>
              <a:off x="1344" y="254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4" name="Line 144"/>
            <p:cNvSpPr>
              <a:spLocks noChangeShapeType="1"/>
            </p:cNvSpPr>
            <p:nvPr/>
          </p:nvSpPr>
          <p:spPr bwMode="auto">
            <a:xfrm>
              <a:off x="1008" y="2688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5" name="Line 145"/>
            <p:cNvSpPr>
              <a:spLocks noChangeShapeType="1"/>
            </p:cNvSpPr>
            <p:nvPr/>
          </p:nvSpPr>
          <p:spPr bwMode="auto">
            <a:xfrm>
              <a:off x="432" y="3072"/>
              <a:ext cx="9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6" name="Line 146"/>
            <p:cNvSpPr>
              <a:spLocks noChangeShapeType="1"/>
            </p:cNvSpPr>
            <p:nvPr/>
          </p:nvSpPr>
          <p:spPr bwMode="auto">
            <a:xfrm>
              <a:off x="672" y="3264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7" name="Line 147"/>
            <p:cNvSpPr>
              <a:spLocks noChangeShapeType="1"/>
            </p:cNvSpPr>
            <p:nvPr/>
          </p:nvSpPr>
          <p:spPr bwMode="auto">
            <a:xfrm>
              <a:off x="720" y="321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8" name="Line 148"/>
            <p:cNvSpPr>
              <a:spLocks noChangeShapeType="1"/>
            </p:cNvSpPr>
            <p:nvPr/>
          </p:nvSpPr>
          <p:spPr bwMode="auto">
            <a:xfrm>
              <a:off x="1680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9" name="Line 149"/>
            <p:cNvSpPr>
              <a:spLocks noChangeShapeType="1"/>
            </p:cNvSpPr>
            <p:nvPr/>
          </p:nvSpPr>
          <p:spPr bwMode="auto">
            <a:xfrm>
              <a:off x="1488" y="211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0" name="Line 150"/>
            <p:cNvSpPr>
              <a:spLocks noChangeShapeType="1"/>
            </p:cNvSpPr>
            <p:nvPr/>
          </p:nvSpPr>
          <p:spPr bwMode="auto">
            <a:xfrm flipV="1">
              <a:off x="1296" y="225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1" name="Line 151"/>
            <p:cNvSpPr>
              <a:spLocks noChangeShapeType="1"/>
            </p:cNvSpPr>
            <p:nvPr/>
          </p:nvSpPr>
          <p:spPr bwMode="auto">
            <a:xfrm flipH="1">
              <a:off x="672" y="249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2" name="Line 152"/>
            <p:cNvSpPr>
              <a:spLocks noChangeShapeType="1"/>
            </p:cNvSpPr>
            <p:nvPr/>
          </p:nvSpPr>
          <p:spPr bwMode="auto">
            <a:xfrm flipV="1">
              <a:off x="432" y="249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3" name="Line 153"/>
            <p:cNvSpPr>
              <a:spLocks noChangeShapeType="1"/>
            </p:cNvSpPr>
            <p:nvPr/>
          </p:nvSpPr>
          <p:spPr bwMode="auto">
            <a:xfrm>
              <a:off x="816" y="2544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4" name="Line 154"/>
            <p:cNvSpPr>
              <a:spLocks noChangeShapeType="1"/>
            </p:cNvSpPr>
            <p:nvPr/>
          </p:nvSpPr>
          <p:spPr bwMode="auto">
            <a:xfrm>
              <a:off x="1152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5" name="Text Box 5"/>
          <p:cNvSpPr txBox="1">
            <a:spLocks noChangeArrowheads="1"/>
          </p:cNvSpPr>
          <p:nvPr/>
        </p:nvSpPr>
        <p:spPr bwMode="auto">
          <a:xfrm>
            <a:off x="1106635" y="8607728"/>
            <a:ext cx="2665854" cy="19491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Partial </a:t>
            </a:r>
          </a:p>
          <a:p>
            <a:r>
              <a:rPr lang="en-US">
                <a:solidFill>
                  <a:srgbClr val="000099"/>
                </a:solidFill>
              </a:rPr>
              <a:t>   word</a:t>
            </a:r>
          </a:p>
        </p:txBody>
      </p:sp>
      <p:sp>
        <p:nvSpPr>
          <p:cNvPr id="23566" name="Text Box 65"/>
          <p:cNvSpPr txBox="1">
            <a:spLocks noChangeArrowheads="1"/>
          </p:cNvSpPr>
          <p:nvPr/>
        </p:nvSpPr>
        <p:spPr bwMode="auto">
          <a:xfrm>
            <a:off x="16246863" y="8607728"/>
            <a:ext cx="2585704" cy="19491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Full  </a:t>
            </a:r>
          </a:p>
          <a:p>
            <a:r>
              <a:rPr lang="en-US">
                <a:solidFill>
                  <a:srgbClr val="000099"/>
                </a:solidFill>
              </a:rPr>
              <a:t>   word</a:t>
            </a:r>
          </a:p>
        </p:txBody>
      </p:sp>
      <p:sp>
        <p:nvSpPr>
          <p:cNvPr id="128" name="Text Box 33"/>
          <p:cNvSpPr txBox="1">
            <a:spLocks noChangeArrowheads="1"/>
          </p:cNvSpPr>
          <p:nvPr/>
        </p:nvSpPr>
        <p:spPr bwMode="auto">
          <a:xfrm>
            <a:off x="52636" y="-189186"/>
            <a:ext cx="22057381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5.2  </a:t>
            </a:r>
            <a:r>
              <a:rPr lang="en-US" sz="7600" b="1" dirty="0" smtClean="0">
                <a:solidFill>
                  <a:srgbClr val="FF0000"/>
                </a:solidFill>
              </a:rPr>
              <a:t>pattern recognition and Pattern completion</a:t>
            </a:r>
            <a:endParaRPr lang="en-US" sz="6800" b="1" dirty="0">
              <a:solidFill>
                <a:srgbClr val="FF0000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37618" y="180035"/>
            <a:ext cx="1056545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/>
              <a:t>Quiz 5.1</a:t>
            </a:r>
            <a:r>
              <a:rPr lang="en-US" sz="7600" b="1" dirty="0"/>
              <a:t>: </a:t>
            </a:r>
            <a:r>
              <a:rPr lang="en-US" sz="7600" b="1" dirty="0" smtClean="0"/>
              <a:t>Connectivity</a:t>
            </a:r>
            <a:endParaRPr lang="en-US" sz="6800" dirty="0"/>
          </a:p>
        </p:txBody>
      </p:sp>
      <p:sp>
        <p:nvSpPr>
          <p:cNvPr id="5144" name="Rectangle 42"/>
          <p:cNvSpPr>
            <a:spLocks noChangeArrowheads="1"/>
          </p:cNvSpPr>
          <p:nvPr/>
        </p:nvSpPr>
        <p:spPr bwMode="auto">
          <a:xfrm>
            <a:off x="0" y="1519039"/>
            <a:ext cx="21521185" cy="10633274"/>
          </a:xfrm>
          <a:prstGeom prst="rect">
            <a:avLst/>
          </a:prstGeom>
          <a:solidFill>
            <a:srgbClr val="FF9900">
              <a:alpha val="27843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42" name="TextBox 41"/>
          <p:cNvSpPr txBox="1"/>
          <p:nvPr/>
        </p:nvSpPr>
        <p:spPr>
          <a:xfrm>
            <a:off x="337618" y="2301766"/>
            <a:ext cx="15682242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typical neuron in the brain makes connections</a:t>
            </a:r>
          </a:p>
          <a:p>
            <a:pPr>
              <a:buFontTx/>
              <a:buChar char="-"/>
            </a:pPr>
            <a:r>
              <a:rPr lang="en-US" dirty="0" smtClean="0"/>
              <a:t>To 6-20 neighbors</a:t>
            </a:r>
          </a:p>
          <a:p>
            <a:pPr>
              <a:buFontTx/>
              <a:buChar char="-"/>
            </a:pPr>
            <a:r>
              <a:rPr lang="en-US" dirty="0" smtClean="0"/>
              <a:t>To 100-200 neurons nearby</a:t>
            </a:r>
          </a:p>
          <a:p>
            <a:pPr>
              <a:buFontTx/>
              <a:buChar char="-"/>
            </a:pPr>
            <a:r>
              <a:rPr lang="en-US" dirty="0" smtClean="0"/>
              <a:t>To more than 1000 neurons nearby</a:t>
            </a:r>
          </a:p>
          <a:p>
            <a:pPr>
              <a:buFontTx/>
              <a:buChar char="-"/>
            </a:pPr>
            <a:r>
              <a:rPr lang="en-US" dirty="0" smtClean="0"/>
              <a:t>To more than 1000 neurons nearby or far away.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7618" y="7674164"/>
            <a:ext cx="16322353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typical </a:t>
            </a:r>
            <a:r>
              <a:rPr lang="en-US" dirty="0" err="1" smtClean="0"/>
              <a:t>cristal</a:t>
            </a:r>
            <a:r>
              <a:rPr lang="en-US" dirty="0" smtClean="0"/>
              <a:t> in nature, each atom interacts</a:t>
            </a:r>
          </a:p>
          <a:p>
            <a:pPr>
              <a:buFontTx/>
              <a:buChar char="-"/>
            </a:pPr>
            <a:r>
              <a:rPr lang="en-US" dirty="0" smtClean="0"/>
              <a:t>with 6-20 neighbors</a:t>
            </a:r>
          </a:p>
          <a:p>
            <a:pPr>
              <a:buFontTx/>
              <a:buChar char="-"/>
            </a:pPr>
            <a:r>
              <a:rPr lang="en-US" dirty="0" smtClean="0"/>
              <a:t>with 100-200 neurons nearby</a:t>
            </a:r>
          </a:p>
          <a:p>
            <a:pPr>
              <a:buFontTx/>
              <a:buChar char="-"/>
            </a:pPr>
            <a:r>
              <a:rPr lang="en-US" dirty="0" smtClean="0"/>
              <a:t>with more than 1000 neurons nearby</a:t>
            </a:r>
          </a:p>
          <a:p>
            <a:pPr>
              <a:buFontTx/>
              <a:buChar char="-"/>
            </a:pPr>
            <a:r>
              <a:rPr lang="en-US" dirty="0" smtClean="0"/>
              <a:t>with more than 1000 neurons nearby or far away.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2910016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5 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NETWORKS of NEURONS and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ASSOCIATIVE MEMORY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984103"/>
            <a:ext cx="10422104" cy="1085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Introduction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- networks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-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systems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for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computing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 associative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memory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36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Classification by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similarity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Detour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Magnetic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Materials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000" b="1" dirty="0" smtClean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5.4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Hopfield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6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4000" b="1" baseline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5.5 Learning of Associations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28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5.6 Storage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Capacity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29390" y="0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Week 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5: Networks of Neurons-Introduction</a:t>
            </a:r>
            <a:endParaRPr kumimoji="0" 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1193379" y="984103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 flipV="1">
            <a:off x="11506201" y="5831582"/>
            <a:ext cx="9765629" cy="1513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0"/>
          <p:cNvGrpSpPr/>
          <p:nvPr/>
        </p:nvGrpSpPr>
        <p:grpSpPr>
          <a:xfrm>
            <a:off x="11185359" y="4605702"/>
            <a:ext cx="312822" cy="659981"/>
            <a:chOff x="11381873" y="2275724"/>
            <a:chExt cx="312822" cy="65998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9"/>
          <p:cNvSpPr txBox="1">
            <a:spLocks noChangeArrowheads="1"/>
          </p:cNvSpPr>
          <p:nvPr/>
        </p:nvSpPr>
        <p:spPr bwMode="auto">
          <a:xfrm>
            <a:off x="1440497" y="-9152"/>
            <a:ext cx="1089246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solidFill>
                  <a:srgbClr val="FF0000"/>
                </a:solidFill>
              </a:rPr>
              <a:t>5.3 Detour</a:t>
            </a:r>
            <a:r>
              <a:rPr lang="en-US" sz="7600" b="1" dirty="0">
                <a:solidFill>
                  <a:srgbClr val="FF0000"/>
                </a:solidFill>
              </a:rPr>
              <a:t>: magnetism</a:t>
            </a:r>
            <a:endParaRPr lang="en-US" sz="6800" dirty="0">
              <a:solidFill>
                <a:srgbClr val="FF0000"/>
              </a:solidFill>
            </a:endParaRP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11704042" y="3375642"/>
            <a:ext cx="6482239" cy="5130977"/>
            <a:chOff x="432" y="1008"/>
            <a:chExt cx="1728" cy="1824"/>
          </a:xfrm>
        </p:grpSpPr>
        <p:sp>
          <p:nvSpPr>
            <p:cNvPr id="25611" name="Rectangle 15" descr="Dotted grid"/>
            <p:cNvSpPr>
              <a:spLocks noChangeArrowheads="1"/>
            </p:cNvSpPr>
            <p:nvPr/>
          </p:nvSpPr>
          <p:spPr bwMode="auto">
            <a:xfrm>
              <a:off x="432" y="1008"/>
              <a:ext cx="1728" cy="1824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59"/>
            <p:cNvSpPr>
              <a:spLocks noChangeShapeType="1"/>
            </p:cNvSpPr>
            <p:nvPr/>
          </p:nvSpPr>
          <p:spPr bwMode="auto">
            <a:xfrm flipV="1">
              <a:off x="528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60"/>
            <p:cNvSpPr>
              <a:spLocks noChangeShapeType="1"/>
            </p:cNvSpPr>
            <p:nvPr/>
          </p:nvSpPr>
          <p:spPr bwMode="auto">
            <a:xfrm flipV="1">
              <a:off x="720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61"/>
            <p:cNvSpPr>
              <a:spLocks noChangeShapeType="1"/>
            </p:cNvSpPr>
            <p:nvPr/>
          </p:nvSpPr>
          <p:spPr bwMode="auto">
            <a:xfrm flipV="1">
              <a:off x="912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62"/>
            <p:cNvSpPr>
              <a:spLocks noChangeShapeType="1"/>
            </p:cNvSpPr>
            <p:nvPr/>
          </p:nvSpPr>
          <p:spPr bwMode="auto">
            <a:xfrm flipV="1">
              <a:off x="1104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63"/>
            <p:cNvSpPr>
              <a:spLocks noChangeShapeType="1"/>
            </p:cNvSpPr>
            <p:nvPr/>
          </p:nvSpPr>
          <p:spPr bwMode="auto">
            <a:xfrm flipV="1">
              <a:off x="1296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64"/>
            <p:cNvSpPr>
              <a:spLocks noChangeShapeType="1"/>
            </p:cNvSpPr>
            <p:nvPr/>
          </p:nvSpPr>
          <p:spPr bwMode="auto">
            <a:xfrm flipV="1">
              <a:off x="1488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65"/>
            <p:cNvSpPr>
              <a:spLocks noChangeShapeType="1"/>
            </p:cNvSpPr>
            <p:nvPr/>
          </p:nvSpPr>
          <p:spPr bwMode="auto">
            <a:xfrm flipV="1">
              <a:off x="1680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66"/>
            <p:cNvSpPr>
              <a:spLocks noChangeShapeType="1"/>
            </p:cNvSpPr>
            <p:nvPr/>
          </p:nvSpPr>
          <p:spPr bwMode="auto">
            <a:xfrm flipV="1">
              <a:off x="1872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67"/>
            <p:cNvSpPr>
              <a:spLocks noChangeShapeType="1"/>
            </p:cNvSpPr>
            <p:nvPr/>
          </p:nvSpPr>
          <p:spPr bwMode="auto">
            <a:xfrm flipV="1">
              <a:off x="2064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68"/>
            <p:cNvSpPr>
              <a:spLocks noChangeShapeType="1"/>
            </p:cNvSpPr>
            <p:nvPr/>
          </p:nvSpPr>
          <p:spPr bwMode="auto">
            <a:xfrm flipV="1">
              <a:off x="5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Line 69"/>
            <p:cNvSpPr>
              <a:spLocks noChangeShapeType="1"/>
            </p:cNvSpPr>
            <p:nvPr/>
          </p:nvSpPr>
          <p:spPr bwMode="auto">
            <a:xfrm flipV="1">
              <a:off x="72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70"/>
            <p:cNvSpPr>
              <a:spLocks noChangeShapeType="1"/>
            </p:cNvSpPr>
            <p:nvPr/>
          </p:nvSpPr>
          <p:spPr bwMode="auto">
            <a:xfrm flipV="1">
              <a:off x="912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Line 71"/>
            <p:cNvSpPr>
              <a:spLocks noChangeShapeType="1"/>
            </p:cNvSpPr>
            <p:nvPr/>
          </p:nvSpPr>
          <p:spPr bwMode="auto">
            <a:xfrm flipV="1">
              <a:off x="1104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72"/>
            <p:cNvSpPr>
              <a:spLocks noChangeShapeType="1"/>
            </p:cNvSpPr>
            <p:nvPr/>
          </p:nvSpPr>
          <p:spPr bwMode="auto">
            <a:xfrm flipV="1">
              <a:off x="1296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73"/>
            <p:cNvSpPr>
              <a:spLocks noChangeShapeType="1"/>
            </p:cNvSpPr>
            <p:nvPr/>
          </p:nvSpPr>
          <p:spPr bwMode="auto">
            <a:xfrm flipV="1">
              <a:off x="14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74"/>
            <p:cNvSpPr>
              <a:spLocks noChangeShapeType="1"/>
            </p:cNvSpPr>
            <p:nvPr/>
          </p:nvSpPr>
          <p:spPr bwMode="auto">
            <a:xfrm flipV="1">
              <a:off x="168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Line 75"/>
            <p:cNvSpPr>
              <a:spLocks noChangeShapeType="1"/>
            </p:cNvSpPr>
            <p:nvPr/>
          </p:nvSpPr>
          <p:spPr bwMode="auto">
            <a:xfrm flipV="1">
              <a:off x="1872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76"/>
            <p:cNvSpPr>
              <a:spLocks noChangeShapeType="1"/>
            </p:cNvSpPr>
            <p:nvPr/>
          </p:nvSpPr>
          <p:spPr bwMode="auto">
            <a:xfrm flipV="1">
              <a:off x="2064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77"/>
            <p:cNvSpPr>
              <a:spLocks noChangeShapeType="1"/>
            </p:cNvSpPr>
            <p:nvPr/>
          </p:nvSpPr>
          <p:spPr bwMode="auto">
            <a:xfrm flipV="1">
              <a:off x="528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78"/>
            <p:cNvSpPr>
              <a:spLocks noChangeShapeType="1"/>
            </p:cNvSpPr>
            <p:nvPr/>
          </p:nvSpPr>
          <p:spPr bwMode="auto">
            <a:xfrm flipV="1">
              <a:off x="720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79"/>
            <p:cNvSpPr>
              <a:spLocks noChangeShapeType="1"/>
            </p:cNvSpPr>
            <p:nvPr/>
          </p:nvSpPr>
          <p:spPr bwMode="auto">
            <a:xfrm flipV="1">
              <a:off x="912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80"/>
            <p:cNvSpPr>
              <a:spLocks noChangeShapeType="1"/>
            </p:cNvSpPr>
            <p:nvPr/>
          </p:nvSpPr>
          <p:spPr bwMode="auto">
            <a:xfrm flipV="1">
              <a:off x="1104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81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Line 82"/>
            <p:cNvSpPr>
              <a:spLocks noChangeShapeType="1"/>
            </p:cNvSpPr>
            <p:nvPr/>
          </p:nvSpPr>
          <p:spPr bwMode="auto">
            <a:xfrm flipV="1">
              <a:off x="1488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Line 83"/>
            <p:cNvSpPr>
              <a:spLocks noChangeShapeType="1"/>
            </p:cNvSpPr>
            <p:nvPr/>
          </p:nvSpPr>
          <p:spPr bwMode="auto">
            <a:xfrm flipV="1">
              <a:off x="1680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Line 84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Line 85"/>
            <p:cNvSpPr>
              <a:spLocks noChangeShapeType="1"/>
            </p:cNvSpPr>
            <p:nvPr/>
          </p:nvSpPr>
          <p:spPr bwMode="auto">
            <a:xfrm flipV="1">
              <a:off x="2064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Line 86"/>
            <p:cNvSpPr>
              <a:spLocks noChangeShapeType="1"/>
            </p:cNvSpPr>
            <p:nvPr/>
          </p:nvSpPr>
          <p:spPr bwMode="auto">
            <a:xfrm flipV="1">
              <a:off x="528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Line 87"/>
            <p:cNvSpPr>
              <a:spLocks noChangeShapeType="1"/>
            </p:cNvSpPr>
            <p:nvPr/>
          </p:nvSpPr>
          <p:spPr bwMode="auto">
            <a:xfrm flipV="1">
              <a:off x="7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Line 88"/>
            <p:cNvSpPr>
              <a:spLocks noChangeShapeType="1"/>
            </p:cNvSpPr>
            <p:nvPr/>
          </p:nvSpPr>
          <p:spPr bwMode="auto">
            <a:xfrm flipV="1">
              <a:off x="91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Line 89"/>
            <p:cNvSpPr>
              <a:spLocks noChangeShapeType="1"/>
            </p:cNvSpPr>
            <p:nvPr/>
          </p:nvSpPr>
          <p:spPr bwMode="auto">
            <a:xfrm flipV="1">
              <a:off x="1104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Line 90"/>
            <p:cNvSpPr>
              <a:spLocks noChangeShapeType="1"/>
            </p:cNvSpPr>
            <p:nvPr/>
          </p:nvSpPr>
          <p:spPr bwMode="auto">
            <a:xfrm flipV="1">
              <a:off x="1296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Line 91"/>
            <p:cNvSpPr>
              <a:spLocks noChangeShapeType="1"/>
            </p:cNvSpPr>
            <p:nvPr/>
          </p:nvSpPr>
          <p:spPr bwMode="auto">
            <a:xfrm flipV="1">
              <a:off x="1488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Line 92"/>
            <p:cNvSpPr>
              <a:spLocks noChangeShapeType="1"/>
            </p:cNvSpPr>
            <p:nvPr/>
          </p:nvSpPr>
          <p:spPr bwMode="auto">
            <a:xfrm flipV="1">
              <a:off x="16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Line 93"/>
            <p:cNvSpPr>
              <a:spLocks noChangeShapeType="1"/>
            </p:cNvSpPr>
            <p:nvPr/>
          </p:nvSpPr>
          <p:spPr bwMode="auto">
            <a:xfrm flipV="1">
              <a:off x="187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Line 94"/>
            <p:cNvSpPr>
              <a:spLocks noChangeShapeType="1"/>
            </p:cNvSpPr>
            <p:nvPr/>
          </p:nvSpPr>
          <p:spPr bwMode="auto">
            <a:xfrm flipV="1">
              <a:off x="2064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8" name="Line 95"/>
            <p:cNvSpPr>
              <a:spLocks noChangeShapeType="1"/>
            </p:cNvSpPr>
            <p:nvPr/>
          </p:nvSpPr>
          <p:spPr bwMode="auto">
            <a:xfrm flipV="1">
              <a:off x="528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9" name="Line 96"/>
            <p:cNvSpPr>
              <a:spLocks noChangeShapeType="1"/>
            </p:cNvSpPr>
            <p:nvPr/>
          </p:nvSpPr>
          <p:spPr bwMode="auto">
            <a:xfrm flipV="1">
              <a:off x="72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0" name="Line 97"/>
            <p:cNvSpPr>
              <a:spLocks noChangeShapeType="1"/>
            </p:cNvSpPr>
            <p:nvPr/>
          </p:nvSpPr>
          <p:spPr bwMode="auto">
            <a:xfrm flipV="1">
              <a:off x="912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1" name="Line 98"/>
            <p:cNvSpPr>
              <a:spLocks noChangeShapeType="1"/>
            </p:cNvSpPr>
            <p:nvPr/>
          </p:nvSpPr>
          <p:spPr bwMode="auto">
            <a:xfrm flipV="1">
              <a:off x="1104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Line 99"/>
            <p:cNvSpPr>
              <a:spLocks noChangeShapeType="1"/>
            </p:cNvSpPr>
            <p:nvPr/>
          </p:nvSpPr>
          <p:spPr bwMode="auto">
            <a:xfrm flipV="1">
              <a:off x="129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3" name="Line 100"/>
            <p:cNvSpPr>
              <a:spLocks noChangeShapeType="1"/>
            </p:cNvSpPr>
            <p:nvPr/>
          </p:nvSpPr>
          <p:spPr bwMode="auto">
            <a:xfrm flipV="1">
              <a:off x="1488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4" name="Line 101"/>
            <p:cNvSpPr>
              <a:spLocks noChangeShapeType="1"/>
            </p:cNvSpPr>
            <p:nvPr/>
          </p:nvSpPr>
          <p:spPr bwMode="auto">
            <a:xfrm flipV="1">
              <a:off x="168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5" name="Line 102"/>
            <p:cNvSpPr>
              <a:spLocks noChangeShapeType="1"/>
            </p:cNvSpPr>
            <p:nvPr/>
          </p:nvSpPr>
          <p:spPr bwMode="auto">
            <a:xfrm flipV="1">
              <a:off x="1872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6" name="Line 103"/>
            <p:cNvSpPr>
              <a:spLocks noChangeShapeType="1"/>
            </p:cNvSpPr>
            <p:nvPr/>
          </p:nvSpPr>
          <p:spPr bwMode="auto">
            <a:xfrm flipV="1">
              <a:off x="2064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7" name="Line 104"/>
            <p:cNvSpPr>
              <a:spLocks noChangeShapeType="1"/>
            </p:cNvSpPr>
            <p:nvPr/>
          </p:nvSpPr>
          <p:spPr bwMode="auto">
            <a:xfrm flipV="1">
              <a:off x="528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8" name="Line 105"/>
            <p:cNvSpPr>
              <a:spLocks noChangeShapeType="1"/>
            </p:cNvSpPr>
            <p:nvPr/>
          </p:nvSpPr>
          <p:spPr bwMode="auto">
            <a:xfrm flipV="1">
              <a:off x="720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9" name="Line 106"/>
            <p:cNvSpPr>
              <a:spLocks noChangeShapeType="1"/>
            </p:cNvSpPr>
            <p:nvPr/>
          </p:nvSpPr>
          <p:spPr bwMode="auto">
            <a:xfrm flipV="1">
              <a:off x="91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0" name="Line 107"/>
            <p:cNvSpPr>
              <a:spLocks noChangeShapeType="1"/>
            </p:cNvSpPr>
            <p:nvPr/>
          </p:nvSpPr>
          <p:spPr bwMode="auto">
            <a:xfrm flipV="1">
              <a:off x="1104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1" name="Line 108"/>
            <p:cNvSpPr>
              <a:spLocks noChangeShapeType="1"/>
            </p:cNvSpPr>
            <p:nvPr/>
          </p:nvSpPr>
          <p:spPr bwMode="auto">
            <a:xfrm flipV="1">
              <a:off x="1296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2" name="Line 109"/>
            <p:cNvSpPr>
              <a:spLocks noChangeShapeType="1"/>
            </p:cNvSpPr>
            <p:nvPr/>
          </p:nvSpPr>
          <p:spPr bwMode="auto">
            <a:xfrm flipV="1">
              <a:off x="1488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3" name="Line 110"/>
            <p:cNvSpPr>
              <a:spLocks noChangeShapeType="1"/>
            </p:cNvSpPr>
            <p:nvPr/>
          </p:nvSpPr>
          <p:spPr bwMode="auto">
            <a:xfrm flipV="1">
              <a:off x="1680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4" name="Line 111"/>
            <p:cNvSpPr>
              <a:spLocks noChangeShapeType="1"/>
            </p:cNvSpPr>
            <p:nvPr/>
          </p:nvSpPr>
          <p:spPr bwMode="auto">
            <a:xfrm flipV="1">
              <a:off x="187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5" name="Line 112"/>
            <p:cNvSpPr>
              <a:spLocks noChangeShapeType="1"/>
            </p:cNvSpPr>
            <p:nvPr/>
          </p:nvSpPr>
          <p:spPr bwMode="auto">
            <a:xfrm flipV="1">
              <a:off x="2064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4" name="Rectangle 116"/>
          <p:cNvSpPr>
            <a:spLocks noChangeArrowheads="1"/>
          </p:cNvSpPr>
          <p:nvPr/>
        </p:nvSpPr>
        <p:spPr bwMode="auto">
          <a:xfrm>
            <a:off x="2880995" y="3375642"/>
            <a:ext cx="3421182" cy="5130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605" name="Line 118"/>
          <p:cNvSpPr>
            <a:spLocks noChangeShapeType="1"/>
          </p:cNvSpPr>
          <p:nvPr/>
        </p:nvSpPr>
        <p:spPr bwMode="auto">
          <a:xfrm>
            <a:off x="2880995" y="5806105"/>
            <a:ext cx="34211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606" name="Rectangle 119" descr="Dotted diamond"/>
          <p:cNvSpPr>
            <a:spLocks noChangeArrowheads="1"/>
          </p:cNvSpPr>
          <p:nvPr/>
        </p:nvSpPr>
        <p:spPr bwMode="auto">
          <a:xfrm>
            <a:off x="2880995" y="5806105"/>
            <a:ext cx="3421182" cy="2700514"/>
          </a:xfrm>
          <a:prstGeom prst="rect">
            <a:avLst/>
          </a:prstGeom>
          <a:pattFill prst="dotDmnd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r>
              <a:rPr lang="en-US"/>
              <a:t>   S</a:t>
            </a:r>
          </a:p>
        </p:txBody>
      </p:sp>
      <p:sp>
        <p:nvSpPr>
          <p:cNvPr id="25607" name="Rectangle 120" descr="Dotted diamond"/>
          <p:cNvSpPr>
            <a:spLocks noChangeArrowheads="1"/>
          </p:cNvSpPr>
          <p:nvPr/>
        </p:nvSpPr>
        <p:spPr bwMode="auto">
          <a:xfrm>
            <a:off x="2880995" y="3240617"/>
            <a:ext cx="3421182" cy="2700514"/>
          </a:xfrm>
          <a:prstGeom prst="rect">
            <a:avLst/>
          </a:prstGeom>
          <a:pattFill prst="dotDmnd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r>
              <a:rPr lang="en-US"/>
              <a:t>      N</a:t>
            </a:r>
          </a:p>
        </p:txBody>
      </p:sp>
      <p:sp>
        <p:nvSpPr>
          <p:cNvPr id="25608" name="Line 121"/>
          <p:cNvSpPr>
            <a:spLocks noChangeShapeType="1"/>
          </p:cNvSpPr>
          <p:nvPr/>
        </p:nvSpPr>
        <p:spPr bwMode="auto">
          <a:xfrm flipH="1" flipV="1">
            <a:off x="4501555" y="3780719"/>
            <a:ext cx="0" cy="378072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609" name="Freeform 122"/>
          <p:cNvSpPr>
            <a:spLocks/>
          </p:cNvSpPr>
          <p:nvPr/>
        </p:nvSpPr>
        <p:spPr bwMode="auto">
          <a:xfrm>
            <a:off x="5401866" y="1597804"/>
            <a:ext cx="4051399" cy="9586825"/>
          </a:xfrm>
          <a:custGeom>
            <a:avLst/>
            <a:gdLst>
              <a:gd name="T0" fmla="*/ 0 w 1080"/>
              <a:gd name="T1" fmla="*/ 2147483647 h 3408"/>
              <a:gd name="T2" fmla="*/ 2147483647 w 1080"/>
              <a:gd name="T3" fmla="*/ 2147483647 h 3408"/>
              <a:gd name="T4" fmla="*/ 2147483647 w 1080"/>
              <a:gd name="T5" fmla="*/ 2147483647 h 3408"/>
              <a:gd name="T6" fmla="*/ 2147483647 w 1080"/>
              <a:gd name="T7" fmla="*/ 2147483647 h 3408"/>
              <a:gd name="T8" fmla="*/ 2147483647 w 1080"/>
              <a:gd name="T9" fmla="*/ 2147483647 h 3408"/>
              <a:gd name="T10" fmla="*/ 2147483647 w 1080"/>
              <a:gd name="T11" fmla="*/ 2147483647 h 3408"/>
              <a:gd name="T12" fmla="*/ 0 w 1080"/>
              <a:gd name="T13" fmla="*/ 2147483647 h 3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0"/>
              <a:gd name="T22" fmla="*/ 0 h 3408"/>
              <a:gd name="T23" fmla="*/ 1080 w 1080"/>
              <a:gd name="T24" fmla="*/ 3408 h 34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0" h="3408">
                <a:moveTo>
                  <a:pt x="0" y="584"/>
                </a:moveTo>
                <a:cubicBezTo>
                  <a:pt x="48" y="348"/>
                  <a:pt x="96" y="112"/>
                  <a:pt x="240" y="56"/>
                </a:cubicBezTo>
                <a:cubicBezTo>
                  <a:pt x="384" y="0"/>
                  <a:pt x="736" y="0"/>
                  <a:pt x="864" y="248"/>
                </a:cubicBezTo>
                <a:cubicBezTo>
                  <a:pt x="992" y="496"/>
                  <a:pt x="992" y="1064"/>
                  <a:pt x="1008" y="1544"/>
                </a:cubicBezTo>
                <a:cubicBezTo>
                  <a:pt x="1024" y="2024"/>
                  <a:pt x="1080" y="2848"/>
                  <a:pt x="960" y="3128"/>
                </a:cubicBezTo>
                <a:cubicBezTo>
                  <a:pt x="840" y="3408"/>
                  <a:pt x="448" y="3328"/>
                  <a:pt x="288" y="3224"/>
                </a:cubicBezTo>
                <a:cubicBezTo>
                  <a:pt x="128" y="3120"/>
                  <a:pt x="48" y="2632"/>
                  <a:pt x="0" y="250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610" name="Freeform 123"/>
          <p:cNvSpPr>
            <a:spLocks/>
          </p:cNvSpPr>
          <p:nvPr/>
        </p:nvSpPr>
        <p:spPr bwMode="auto">
          <a:xfrm flipH="1">
            <a:off x="0" y="1620308"/>
            <a:ext cx="4051399" cy="9586825"/>
          </a:xfrm>
          <a:custGeom>
            <a:avLst/>
            <a:gdLst>
              <a:gd name="T0" fmla="*/ 0 w 1080"/>
              <a:gd name="T1" fmla="*/ 2147483647 h 3408"/>
              <a:gd name="T2" fmla="*/ 2147483647 w 1080"/>
              <a:gd name="T3" fmla="*/ 2147483647 h 3408"/>
              <a:gd name="T4" fmla="*/ 2147483647 w 1080"/>
              <a:gd name="T5" fmla="*/ 2147483647 h 3408"/>
              <a:gd name="T6" fmla="*/ 2147483647 w 1080"/>
              <a:gd name="T7" fmla="*/ 2147483647 h 3408"/>
              <a:gd name="T8" fmla="*/ 2147483647 w 1080"/>
              <a:gd name="T9" fmla="*/ 2147483647 h 3408"/>
              <a:gd name="T10" fmla="*/ 2147483647 w 1080"/>
              <a:gd name="T11" fmla="*/ 2147483647 h 3408"/>
              <a:gd name="T12" fmla="*/ 0 w 1080"/>
              <a:gd name="T13" fmla="*/ 2147483647 h 3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0"/>
              <a:gd name="T22" fmla="*/ 0 h 3408"/>
              <a:gd name="T23" fmla="*/ 1080 w 1080"/>
              <a:gd name="T24" fmla="*/ 3408 h 34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0" h="3408">
                <a:moveTo>
                  <a:pt x="0" y="584"/>
                </a:moveTo>
                <a:cubicBezTo>
                  <a:pt x="48" y="348"/>
                  <a:pt x="96" y="112"/>
                  <a:pt x="240" y="56"/>
                </a:cubicBezTo>
                <a:cubicBezTo>
                  <a:pt x="384" y="0"/>
                  <a:pt x="736" y="0"/>
                  <a:pt x="864" y="248"/>
                </a:cubicBezTo>
                <a:cubicBezTo>
                  <a:pt x="992" y="496"/>
                  <a:pt x="992" y="1064"/>
                  <a:pt x="1008" y="1544"/>
                </a:cubicBezTo>
                <a:cubicBezTo>
                  <a:pt x="1024" y="2024"/>
                  <a:pt x="1080" y="2848"/>
                  <a:pt x="960" y="3128"/>
                </a:cubicBezTo>
                <a:cubicBezTo>
                  <a:pt x="840" y="3408"/>
                  <a:pt x="448" y="3328"/>
                  <a:pt x="288" y="3224"/>
                </a:cubicBezTo>
                <a:cubicBezTo>
                  <a:pt x="128" y="3120"/>
                  <a:pt x="48" y="2632"/>
                  <a:pt x="0" y="250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1355193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11704042" y="3375642"/>
            <a:ext cx="6482239" cy="5130977"/>
            <a:chOff x="3120" y="1200"/>
            <a:chExt cx="1728" cy="1824"/>
          </a:xfrm>
        </p:grpSpPr>
        <p:sp>
          <p:nvSpPr>
            <p:cNvPr id="26688" name="Rectangle 4" descr="Dotted grid"/>
            <p:cNvSpPr>
              <a:spLocks noChangeArrowheads="1"/>
            </p:cNvSpPr>
            <p:nvPr/>
          </p:nvSpPr>
          <p:spPr bwMode="auto">
            <a:xfrm>
              <a:off x="3120" y="1200"/>
              <a:ext cx="1728" cy="1824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9" name="Line 5"/>
            <p:cNvSpPr>
              <a:spLocks noChangeShapeType="1"/>
            </p:cNvSpPr>
            <p:nvPr/>
          </p:nvSpPr>
          <p:spPr bwMode="auto">
            <a:xfrm flipV="1">
              <a:off x="321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0" name="Line 6"/>
            <p:cNvSpPr>
              <a:spLocks noChangeShapeType="1"/>
            </p:cNvSpPr>
            <p:nvPr/>
          </p:nvSpPr>
          <p:spPr bwMode="auto">
            <a:xfrm flipV="1">
              <a:off x="3408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1" name="Line 7"/>
            <p:cNvSpPr>
              <a:spLocks noChangeShapeType="1"/>
            </p:cNvSpPr>
            <p:nvPr/>
          </p:nvSpPr>
          <p:spPr bwMode="auto">
            <a:xfrm flipV="1">
              <a:off x="360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2" name="Line 8"/>
            <p:cNvSpPr>
              <a:spLocks noChangeShapeType="1"/>
            </p:cNvSpPr>
            <p:nvPr/>
          </p:nvSpPr>
          <p:spPr bwMode="auto">
            <a:xfrm flipV="1">
              <a:off x="3792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3" name="Line 9"/>
            <p:cNvSpPr>
              <a:spLocks noChangeShapeType="1"/>
            </p:cNvSpPr>
            <p:nvPr/>
          </p:nvSpPr>
          <p:spPr bwMode="auto">
            <a:xfrm flipV="1">
              <a:off x="3984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4" name="Line 10"/>
            <p:cNvSpPr>
              <a:spLocks noChangeShapeType="1"/>
            </p:cNvSpPr>
            <p:nvPr/>
          </p:nvSpPr>
          <p:spPr bwMode="auto">
            <a:xfrm flipV="1">
              <a:off x="417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5" name="Line 11"/>
            <p:cNvSpPr>
              <a:spLocks noChangeShapeType="1"/>
            </p:cNvSpPr>
            <p:nvPr/>
          </p:nvSpPr>
          <p:spPr bwMode="auto">
            <a:xfrm flipV="1">
              <a:off x="4368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6" name="Line 12"/>
            <p:cNvSpPr>
              <a:spLocks noChangeShapeType="1"/>
            </p:cNvSpPr>
            <p:nvPr/>
          </p:nvSpPr>
          <p:spPr bwMode="auto">
            <a:xfrm flipV="1">
              <a:off x="456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7" name="Line 13"/>
            <p:cNvSpPr>
              <a:spLocks noChangeShapeType="1"/>
            </p:cNvSpPr>
            <p:nvPr/>
          </p:nvSpPr>
          <p:spPr bwMode="auto">
            <a:xfrm flipV="1">
              <a:off x="4752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8" name="Line 14"/>
            <p:cNvSpPr>
              <a:spLocks noChangeShapeType="1"/>
            </p:cNvSpPr>
            <p:nvPr/>
          </p:nvSpPr>
          <p:spPr bwMode="auto">
            <a:xfrm flipV="1">
              <a:off x="3216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9" name="Line 15"/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0" name="Line 16"/>
            <p:cNvSpPr>
              <a:spLocks noChangeShapeType="1"/>
            </p:cNvSpPr>
            <p:nvPr/>
          </p:nvSpPr>
          <p:spPr bwMode="auto">
            <a:xfrm flipV="1">
              <a:off x="3600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1" name="Line 17"/>
            <p:cNvSpPr>
              <a:spLocks noChangeShapeType="1"/>
            </p:cNvSpPr>
            <p:nvPr/>
          </p:nvSpPr>
          <p:spPr bwMode="auto">
            <a:xfrm flipV="1">
              <a:off x="379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2" name="Line 18"/>
            <p:cNvSpPr>
              <a:spLocks noChangeShapeType="1"/>
            </p:cNvSpPr>
            <p:nvPr/>
          </p:nvSpPr>
          <p:spPr bwMode="auto">
            <a:xfrm flipV="1">
              <a:off x="3984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3" name="Line 19"/>
            <p:cNvSpPr>
              <a:spLocks noChangeShapeType="1"/>
            </p:cNvSpPr>
            <p:nvPr/>
          </p:nvSpPr>
          <p:spPr bwMode="auto">
            <a:xfrm flipV="1">
              <a:off x="4176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4" name="Line 20"/>
            <p:cNvSpPr>
              <a:spLocks noChangeShapeType="1"/>
            </p:cNvSpPr>
            <p:nvPr/>
          </p:nvSpPr>
          <p:spPr bwMode="auto">
            <a:xfrm flipV="1">
              <a:off x="436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5" name="Line 21"/>
            <p:cNvSpPr>
              <a:spLocks noChangeShapeType="1"/>
            </p:cNvSpPr>
            <p:nvPr/>
          </p:nvSpPr>
          <p:spPr bwMode="auto">
            <a:xfrm flipV="1">
              <a:off x="4560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6" name="Line 22"/>
            <p:cNvSpPr>
              <a:spLocks noChangeShapeType="1"/>
            </p:cNvSpPr>
            <p:nvPr/>
          </p:nvSpPr>
          <p:spPr bwMode="auto">
            <a:xfrm flipV="1">
              <a:off x="475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7" name="Line 23"/>
            <p:cNvSpPr>
              <a:spLocks noChangeShapeType="1"/>
            </p:cNvSpPr>
            <p:nvPr/>
          </p:nvSpPr>
          <p:spPr bwMode="auto">
            <a:xfrm flipV="1">
              <a:off x="3216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8" name="Line 24"/>
            <p:cNvSpPr>
              <a:spLocks noChangeShapeType="1"/>
            </p:cNvSpPr>
            <p:nvPr/>
          </p:nvSpPr>
          <p:spPr bwMode="auto">
            <a:xfrm flipV="1">
              <a:off x="3408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9" name="Line 25"/>
            <p:cNvSpPr>
              <a:spLocks noChangeShapeType="1"/>
            </p:cNvSpPr>
            <p:nvPr/>
          </p:nvSpPr>
          <p:spPr bwMode="auto">
            <a:xfrm flipV="1">
              <a:off x="3600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0" name="Line 26"/>
            <p:cNvSpPr>
              <a:spLocks noChangeShapeType="1"/>
            </p:cNvSpPr>
            <p:nvPr/>
          </p:nvSpPr>
          <p:spPr bwMode="auto">
            <a:xfrm flipV="1">
              <a:off x="379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1" name="Line 27"/>
            <p:cNvSpPr>
              <a:spLocks noChangeShapeType="1"/>
            </p:cNvSpPr>
            <p:nvPr/>
          </p:nvSpPr>
          <p:spPr bwMode="auto">
            <a:xfrm flipV="1">
              <a:off x="3984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2" name="Line 28"/>
            <p:cNvSpPr>
              <a:spLocks noChangeShapeType="1"/>
            </p:cNvSpPr>
            <p:nvPr/>
          </p:nvSpPr>
          <p:spPr bwMode="auto">
            <a:xfrm flipV="1">
              <a:off x="4176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3" name="Line 29"/>
            <p:cNvSpPr>
              <a:spLocks noChangeShapeType="1"/>
            </p:cNvSpPr>
            <p:nvPr/>
          </p:nvSpPr>
          <p:spPr bwMode="auto">
            <a:xfrm flipV="1">
              <a:off x="4368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4" name="Line 30"/>
            <p:cNvSpPr>
              <a:spLocks noChangeShapeType="1"/>
            </p:cNvSpPr>
            <p:nvPr/>
          </p:nvSpPr>
          <p:spPr bwMode="auto">
            <a:xfrm flipV="1">
              <a:off x="4560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5" name="Line 31"/>
            <p:cNvSpPr>
              <a:spLocks noChangeShapeType="1"/>
            </p:cNvSpPr>
            <p:nvPr/>
          </p:nvSpPr>
          <p:spPr bwMode="auto">
            <a:xfrm flipV="1">
              <a:off x="475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6" name="Line 32"/>
            <p:cNvSpPr>
              <a:spLocks noChangeShapeType="1"/>
            </p:cNvSpPr>
            <p:nvPr/>
          </p:nvSpPr>
          <p:spPr bwMode="auto">
            <a:xfrm flipV="1">
              <a:off x="3216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7" name="Line 33"/>
            <p:cNvSpPr>
              <a:spLocks noChangeShapeType="1"/>
            </p:cNvSpPr>
            <p:nvPr/>
          </p:nvSpPr>
          <p:spPr bwMode="auto">
            <a:xfrm flipV="1">
              <a:off x="3408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8" name="Line 34"/>
            <p:cNvSpPr>
              <a:spLocks noChangeShapeType="1"/>
            </p:cNvSpPr>
            <p:nvPr/>
          </p:nvSpPr>
          <p:spPr bwMode="auto">
            <a:xfrm flipV="1">
              <a:off x="360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9" name="Line 35"/>
            <p:cNvSpPr>
              <a:spLocks noChangeShapeType="1"/>
            </p:cNvSpPr>
            <p:nvPr/>
          </p:nvSpPr>
          <p:spPr bwMode="auto">
            <a:xfrm flipV="1">
              <a:off x="379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0" name="Line 36"/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1" name="Line 37"/>
            <p:cNvSpPr>
              <a:spLocks noChangeShapeType="1"/>
            </p:cNvSpPr>
            <p:nvPr/>
          </p:nvSpPr>
          <p:spPr bwMode="auto">
            <a:xfrm flipV="1">
              <a:off x="4176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2" name="Line 38"/>
            <p:cNvSpPr>
              <a:spLocks noChangeShapeType="1"/>
            </p:cNvSpPr>
            <p:nvPr/>
          </p:nvSpPr>
          <p:spPr bwMode="auto">
            <a:xfrm flipV="1">
              <a:off x="4368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3" name="Line 39"/>
            <p:cNvSpPr>
              <a:spLocks noChangeShapeType="1"/>
            </p:cNvSpPr>
            <p:nvPr/>
          </p:nvSpPr>
          <p:spPr bwMode="auto">
            <a:xfrm flipV="1">
              <a:off x="456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4" name="Line 40"/>
            <p:cNvSpPr>
              <a:spLocks noChangeShapeType="1"/>
            </p:cNvSpPr>
            <p:nvPr/>
          </p:nvSpPr>
          <p:spPr bwMode="auto">
            <a:xfrm flipV="1">
              <a:off x="475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5" name="Line 41"/>
            <p:cNvSpPr>
              <a:spLocks noChangeShapeType="1"/>
            </p:cNvSpPr>
            <p:nvPr/>
          </p:nvSpPr>
          <p:spPr bwMode="auto">
            <a:xfrm flipV="1">
              <a:off x="321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6" name="Line 42"/>
            <p:cNvSpPr>
              <a:spLocks noChangeShapeType="1"/>
            </p:cNvSpPr>
            <p:nvPr/>
          </p:nvSpPr>
          <p:spPr bwMode="auto">
            <a:xfrm flipV="1">
              <a:off x="340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" name="Line 43"/>
            <p:cNvSpPr>
              <a:spLocks noChangeShapeType="1"/>
            </p:cNvSpPr>
            <p:nvPr/>
          </p:nvSpPr>
          <p:spPr bwMode="auto">
            <a:xfrm flipV="1"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" name="Line 44"/>
            <p:cNvSpPr>
              <a:spLocks noChangeShapeType="1"/>
            </p:cNvSpPr>
            <p:nvPr/>
          </p:nvSpPr>
          <p:spPr bwMode="auto">
            <a:xfrm flipV="1">
              <a:off x="379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" name="Line 45"/>
            <p:cNvSpPr>
              <a:spLocks noChangeShapeType="1"/>
            </p:cNvSpPr>
            <p:nvPr/>
          </p:nvSpPr>
          <p:spPr bwMode="auto">
            <a:xfrm flipV="1">
              <a:off x="3984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" name="Line 46"/>
            <p:cNvSpPr>
              <a:spLocks noChangeShapeType="1"/>
            </p:cNvSpPr>
            <p:nvPr/>
          </p:nvSpPr>
          <p:spPr bwMode="auto">
            <a:xfrm flipV="1">
              <a:off x="417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" name="Line 47"/>
            <p:cNvSpPr>
              <a:spLocks noChangeShapeType="1"/>
            </p:cNvSpPr>
            <p:nvPr/>
          </p:nvSpPr>
          <p:spPr bwMode="auto">
            <a:xfrm flipV="1">
              <a:off x="436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" name="Line 48"/>
            <p:cNvSpPr>
              <a:spLocks noChangeShapeType="1"/>
            </p:cNvSpPr>
            <p:nvPr/>
          </p:nvSpPr>
          <p:spPr bwMode="auto">
            <a:xfrm flipV="1">
              <a:off x="456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" name="Line 49"/>
            <p:cNvSpPr>
              <a:spLocks noChangeShapeType="1"/>
            </p:cNvSpPr>
            <p:nvPr/>
          </p:nvSpPr>
          <p:spPr bwMode="auto">
            <a:xfrm flipV="1">
              <a:off x="47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" name="Line 50"/>
            <p:cNvSpPr>
              <a:spLocks noChangeShapeType="1"/>
            </p:cNvSpPr>
            <p:nvPr/>
          </p:nvSpPr>
          <p:spPr bwMode="auto">
            <a:xfrm flipV="1">
              <a:off x="3216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" name="Line 51"/>
            <p:cNvSpPr>
              <a:spLocks noChangeShapeType="1"/>
            </p:cNvSpPr>
            <p:nvPr/>
          </p:nvSpPr>
          <p:spPr bwMode="auto">
            <a:xfrm flipV="1">
              <a:off x="340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" name="Line 52"/>
            <p:cNvSpPr>
              <a:spLocks noChangeShapeType="1"/>
            </p:cNvSpPr>
            <p:nvPr/>
          </p:nvSpPr>
          <p:spPr bwMode="auto">
            <a:xfrm flipV="1">
              <a:off x="3600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7" name="Line 53"/>
            <p:cNvSpPr>
              <a:spLocks noChangeShapeType="1"/>
            </p:cNvSpPr>
            <p:nvPr/>
          </p:nvSpPr>
          <p:spPr bwMode="auto">
            <a:xfrm flipV="1">
              <a:off x="3792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8" name="Line 54"/>
            <p:cNvSpPr>
              <a:spLocks noChangeShapeType="1"/>
            </p:cNvSpPr>
            <p:nvPr/>
          </p:nvSpPr>
          <p:spPr bwMode="auto">
            <a:xfrm flipV="1">
              <a:off x="3984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" name="Line 55"/>
            <p:cNvSpPr>
              <a:spLocks noChangeShapeType="1"/>
            </p:cNvSpPr>
            <p:nvPr/>
          </p:nvSpPr>
          <p:spPr bwMode="auto">
            <a:xfrm flipV="1">
              <a:off x="4176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" name="Line 56"/>
            <p:cNvSpPr>
              <a:spLocks noChangeShapeType="1"/>
            </p:cNvSpPr>
            <p:nvPr/>
          </p:nvSpPr>
          <p:spPr bwMode="auto">
            <a:xfrm flipV="1">
              <a:off x="436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" name="Line 57"/>
            <p:cNvSpPr>
              <a:spLocks noChangeShapeType="1"/>
            </p:cNvSpPr>
            <p:nvPr/>
          </p:nvSpPr>
          <p:spPr bwMode="auto">
            <a:xfrm flipV="1">
              <a:off x="4560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" name="Line 58"/>
            <p:cNvSpPr>
              <a:spLocks noChangeShapeType="1"/>
            </p:cNvSpPr>
            <p:nvPr/>
          </p:nvSpPr>
          <p:spPr bwMode="auto">
            <a:xfrm flipV="1">
              <a:off x="4752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8" name="Text Box 122"/>
          <p:cNvSpPr txBox="1">
            <a:spLocks noChangeArrowheads="1"/>
          </p:cNvSpPr>
          <p:nvPr/>
        </p:nvSpPr>
        <p:spPr bwMode="auto">
          <a:xfrm>
            <a:off x="2880995" y="9181749"/>
            <a:ext cx="486196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Noisy magnet</a:t>
            </a:r>
            <a:endParaRPr lang="en-US"/>
          </a:p>
        </p:txBody>
      </p:sp>
      <p:sp>
        <p:nvSpPr>
          <p:cNvPr id="26629" name="Line 123"/>
          <p:cNvSpPr>
            <a:spLocks noChangeShapeType="1"/>
          </p:cNvSpPr>
          <p:nvPr/>
        </p:nvSpPr>
        <p:spPr bwMode="auto">
          <a:xfrm>
            <a:off x="8823047" y="9721850"/>
            <a:ext cx="3781306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30" name="Text Box 124"/>
          <p:cNvSpPr txBox="1">
            <a:spLocks noChangeArrowheads="1"/>
          </p:cNvSpPr>
          <p:nvPr/>
        </p:nvSpPr>
        <p:spPr bwMode="auto">
          <a:xfrm>
            <a:off x="12885702" y="9181749"/>
            <a:ext cx="470327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pure magnet </a:t>
            </a:r>
            <a:endParaRPr lang="en-US"/>
          </a:p>
        </p:txBody>
      </p:sp>
      <p:sp>
        <p:nvSpPr>
          <p:cNvPr id="26631" name="Rectangle 67" descr="Dotted grid"/>
          <p:cNvSpPr>
            <a:spLocks noChangeArrowheads="1"/>
          </p:cNvSpPr>
          <p:nvPr/>
        </p:nvSpPr>
        <p:spPr bwMode="auto">
          <a:xfrm>
            <a:off x="2340808" y="3375642"/>
            <a:ext cx="6482239" cy="5130977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32" name="Line 68"/>
          <p:cNvSpPr>
            <a:spLocks noChangeShapeType="1"/>
          </p:cNvSpPr>
          <p:nvPr/>
        </p:nvSpPr>
        <p:spPr bwMode="auto">
          <a:xfrm flipV="1">
            <a:off x="2700933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33" name="Line 69"/>
          <p:cNvSpPr>
            <a:spLocks noChangeShapeType="1"/>
          </p:cNvSpPr>
          <p:nvPr/>
        </p:nvSpPr>
        <p:spPr bwMode="auto">
          <a:xfrm flipV="1">
            <a:off x="3421182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34" name="Line 70"/>
          <p:cNvSpPr>
            <a:spLocks noChangeShapeType="1"/>
          </p:cNvSpPr>
          <p:nvPr/>
        </p:nvSpPr>
        <p:spPr bwMode="auto">
          <a:xfrm flipV="1">
            <a:off x="4141430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35" name="Line 71"/>
          <p:cNvSpPr>
            <a:spLocks noChangeShapeType="1"/>
          </p:cNvSpPr>
          <p:nvPr/>
        </p:nvSpPr>
        <p:spPr bwMode="auto">
          <a:xfrm flipV="1">
            <a:off x="4861679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36" name="Line 72"/>
          <p:cNvSpPr>
            <a:spLocks noChangeShapeType="1"/>
          </p:cNvSpPr>
          <p:nvPr/>
        </p:nvSpPr>
        <p:spPr bwMode="auto">
          <a:xfrm flipV="1">
            <a:off x="5581928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37" name="Line 73"/>
          <p:cNvSpPr>
            <a:spLocks noChangeShapeType="1"/>
          </p:cNvSpPr>
          <p:nvPr/>
        </p:nvSpPr>
        <p:spPr bwMode="auto">
          <a:xfrm flipV="1">
            <a:off x="6302177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38" name="Line 74"/>
          <p:cNvSpPr>
            <a:spLocks noChangeShapeType="1"/>
          </p:cNvSpPr>
          <p:nvPr/>
        </p:nvSpPr>
        <p:spPr bwMode="auto">
          <a:xfrm flipV="1">
            <a:off x="7022425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39" name="Line 75"/>
          <p:cNvSpPr>
            <a:spLocks noChangeShapeType="1"/>
          </p:cNvSpPr>
          <p:nvPr/>
        </p:nvSpPr>
        <p:spPr bwMode="auto">
          <a:xfrm flipV="1">
            <a:off x="7742674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0" name="Line 76"/>
          <p:cNvSpPr>
            <a:spLocks noChangeShapeType="1"/>
          </p:cNvSpPr>
          <p:nvPr/>
        </p:nvSpPr>
        <p:spPr bwMode="auto">
          <a:xfrm flipV="1">
            <a:off x="8462923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1" name="Line 77"/>
          <p:cNvSpPr>
            <a:spLocks noChangeShapeType="1"/>
          </p:cNvSpPr>
          <p:nvPr/>
        </p:nvSpPr>
        <p:spPr bwMode="auto">
          <a:xfrm flipV="1">
            <a:off x="2700933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2" name="Line 78"/>
          <p:cNvSpPr>
            <a:spLocks noChangeShapeType="1"/>
          </p:cNvSpPr>
          <p:nvPr/>
        </p:nvSpPr>
        <p:spPr bwMode="auto">
          <a:xfrm flipV="1">
            <a:off x="3421182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3" name="Line 79"/>
          <p:cNvSpPr>
            <a:spLocks noChangeShapeType="1"/>
          </p:cNvSpPr>
          <p:nvPr/>
        </p:nvSpPr>
        <p:spPr bwMode="auto">
          <a:xfrm flipV="1">
            <a:off x="4141430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4" name="Line 80"/>
          <p:cNvSpPr>
            <a:spLocks noChangeShapeType="1"/>
          </p:cNvSpPr>
          <p:nvPr/>
        </p:nvSpPr>
        <p:spPr bwMode="auto">
          <a:xfrm flipV="1">
            <a:off x="4861679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5" name="Line 81"/>
          <p:cNvSpPr>
            <a:spLocks noChangeShapeType="1"/>
          </p:cNvSpPr>
          <p:nvPr/>
        </p:nvSpPr>
        <p:spPr bwMode="auto">
          <a:xfrm flipV="1">
            <a:off x="5581928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6" name="Line 82"/>
          <p:cNvSpPr>
            <a:spLocks noChangeShapeType="1"/>
          </p:cNvSpPr>
          <p:nvPr/>
        </p:nvSpPr>
        <p:spPr bwMode="auto">
          <a:xfrm flipV="1">
            <a:off x="6302177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7" name="Line 83"/>
          <p:cNvSpPr>
            <a:spLocks noChangeShapeType="1"/>
          </p:cNvSpPr>
          <p:nvPr/>
        </p:nvSpPr>
        <p:spPr bwMode="auto">
          <a:xfrm flipV="1">
            <a:off x="7022425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8" name="Line 84"/>
          <p:cNvSpPr>
            <a:spLocks noChangeShapeType="1"/>
          </p:cNvSpPr>
          <p:nvPr/>
        </p:nvSpPr>
        <p:spPr bwMode="auto">
          <a:xfrm flipV="1">
            <a:off x="7742674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9" name="Line 85"/>
          <p:cNvSpPr>
            <a:spLocks noChangeShapeType="1"/>
          </p:cNvSpPr>
          <p:nvPr/>
        </p:nvSpPr>
        <p:spPr bwMode="auto">
          <a:xfrm flipV="1">
            <a:off x="8462923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50" name="Line 86"/>
          <p:cNvSpPr>
            <a:spLocks noChangeShapeType="1"/>
          </p:cNvSpPr>
          <p:nvPr/>
        </p:nvSpPr>
        <p:spPr bwMode="auto">
          <a:xfrm flipV="1">
            <a:off x="2700933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51" name="Line 87"/>
          <p:cNvSpPr>
            <a:spLocks noChangeShapeType="1"/>
          </p:cNvSpPr>
          <p:nvPr/>
        </p:nvSpPr>
        <p:spPr bwMode="auto">
          <a:xfrm flipV="1">
            <a:off x="3421182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52" name="Line 88"/>
          <p:cNvSpPr>
            <a:spLocks noChangeShapeType="1"/>
          </p:cNvSpPr>
          <p:nvPr/>
        </p:nvSpPr>
        <p:spPr bwMode="auto">
          <a:xfrm flipV="1">
            <a:off x="4141430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53" name="Line 89"/>
          <p:cNvSpPr>
            <a:spLocks noChangeShapeType="1"/>
          </p:cNvSpPr>
          <p:nvPr/>
        </p:nvSpPr>
        <p:spPr bwMode="auto">
          <a:xfrm>
            <a:off x="4861679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54" name="Line 90"/>
          <p:cNvSpPr>
            <a:spLocks noChangeShapeType="1"/>
          </p:cNvSpPr>
          <p:nvPr/>
        </p:nvSpPr>
        <p:spPr bwMode="auto">
          <a:xfrm flipV="1">
            <a:off x="5581928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55" name="Line 91"/>
          <p:cNvSpPr>
            <a:spLocks noChangeShapeType="1"/>
          </p:cNvSpPr>
          <p:nvPr/>
        </p:nvSpPr>
        <p:spPr bwMode="auto">
          <a:xfrm flipV="1">
            <a:off x="6302177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56" name="Line 92"/>
          <p:cNvSpPr>
            <a:spLocks noChangeShapeType="1"/>
          </p:cNvSpPr>
          <p:nvPr/>
        </p:nvSpPr>
        <p:spPr bwMode="auto">
          <a:xfrm flipV="1">
            <a:off x="7022425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57" name="Line 93"/>
          <p:cNvSpPr>
            <a:spLocks noChangeShapeType="1"/>
          </p:cNvSpPr>
          <p:nvPr/>
        </p:nvSpPr>
        <p:spPr bwMode="auto">
          <a:xfrm flipV="1">
            <a:off x="7742674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58" name="Line 94"/>
          <p:cNvSpPr>
            <a:spLocks noChangeShapeType="1"/>
          </p:cNvSpPr>
          <p:nvPr/>
        </p:nvSpPr>
        <p:spPr bwMode="auto">
          <a:xfrm flipV="1">
            <a:off x="8462923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59" name="Line 95"/>
          <p:cNvSpPr>
            <a:spLocks noChangeShapeType="1"/>
          </p:cNvSpPr>
          <p:nvPr/>
        </p:nvSpPr>
        <p:spPr bwMode="auto">
          <a:xfrm flipV="1">
            <a:off x="2700933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0" name="Line 96"/>
          <p:cNvSpPr>
            <a:spLocks noChangeShapeType="1"/>
          </p:cNvSpPr>
          <p:nvPr/>
        </p:nvSpPr>
        <p:spPr bwMode="auto">
          <a:xfrm flipV="1">
            <a:off x="3421182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1" name="Line 97"/>
          <p:cNvSpPr>
            <a:spLocks noChangeShapeType="1"/>
          </p:cNvSpPr>
          <p:nvPr/>
        </p:nvSpPr>
        <p:spPr bwMode="auto">
          <a:xfrm flipV="1">
            <a:off x="4141430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2" name="Line 98"/>
          <p:cNvSpPr>
            <a:spLocks noChangeShapeType="1"/>
          </p:cNvSpPr>
          <p:nvPr/>
        </p:nvSpPr>
        <p:spPr bwMode="auto">
          <a:xfrm flipV="1">
            <a:off x="4861679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3" name="Line 99"/>
          <p:cNvSpPr>
            <a:spLocks noChangeShapeType="1"/>
          </p:cNvSpPr>
          <p:nvPr/>
        </p:nvSpPr>
        <p:spPr bwMode="auto">
          <a:xfrm flipV="1">
            <a:off x="5581928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4" name="Line 100"/>
          <p:cNvSpPr>
            <a:spLocks noChangeShapeType="1"/>
          </p:cNvSpPr>
          <p:nvPr/>
        </p:nvSpPr>
        <p:spPr bwMode="auto">
          <a:xfrm flipV="1">
            <a:off x="6302177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5" name="Line 101"/>
          <p:cNvSpPr>
            <a:spLocks noChangeShapeType="1"/>
          </p:cNvSpPr>
          <p:nvPr/>
        </p:nvSpPr>
        <p:spPr bwMode="auto">
          <a:xfrm>
            <a:off x="7022425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6" name="Line 102"/>
          <p:cNvSpPr>
            <a:spLocks noChangeShapeType="1"/>
          </p:cNvSpPr>
          <p:nvPr/>
        </p:nvSpPr>
        <p:spPr bwMode="auto">
          <a:xfrm flipV="1">
            <a:off x="7742674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7" name="Line 103"/>
          <p:cNvSpPr>
            <a:spLocks noChangeShapeType="1"/>
          </p:cNvSpPr>
          <p:nvPr/>
        </p:nvSpPr>
        <p:spPr bwMode="auto">
          <a:xfrm flipV="1">
            <a:off x="8462923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8" name="Line 104"/>
          <p:cNvSpPr>
            <a:spLocks noChangeShapeType="1"/>
          </p:cNvSpPr>
          <p:nvPr/>
        </p:nvSpPr>
        <p:spPr bwMode="auto">
          <a:xfrm flipV="1">
            <a:off x="2700933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9" name="Line 105"/>
          <p:cNvSpPr>
            <a:spLocks noChangeShapeType="1"/>
          </p:cNvSpPr>
          <p:nvPr/>
        </p:nvSpPr>
        <p:spPr bwMode="auto">
          <a:xfrm flipV="1">
            <a:off x="3421182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70" name="Line 106"/>
          <p:cNvSpPr>
            <a:spLocks noChangeShapeType="1"/>
          </p:cNvSpPr>
          <p:nvPr/>
        </p:nvSpPr>
        <p:spPr bwMode="auto">
          <a:xfrm flipV="1">
            <a:off x="4141430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71" name="Line 107"/>
          <p:cNvSpPr>
            <a:spLocks noChangeShapeType="1"/>
          </p:cNvSpPr>
          <p:nvPr/>
        </p:nvSpPr>
        <p:spPr bwMode="auto">
          <a:xfrm flipV="1">
            <a:off x="4861679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72" name="Line 108"/>
          <p:cNvSpPr>
            <a:spLocks noChangeShapeType="1"/>
          </p:cNvSpPr>
          <p:nvPr/>
        </p:nvSpPr>
        <p:spPr bwMode="auto">
          <a:xfrm flipV="1">
            <a:off x="5581928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73" name="Line 109"/>
          <p:cNvSpPr>
            <a:spLocks noChangeShapeType="1"/>
          </p:cNvSpPr>
          <p:nvPr/>
        </p:nvSpPr>
        <p:spPr bwMode="auto">
          <a:xfrm flipV="1">
            <a:off x="6302177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74" name="Line 110"/>
          <p:cNvSpPr>
            <a:spLocks noChangeShapeType="1"/>
          </p:cNvSpPr>
          <p:nvPr/>
        </p:nvSpPr>
        <p:spPr bwMode="auto">
          <a:xfrm flipV="1">
            <a:off x="7022425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75" name="Line 111"/>
          <p:cNvSpPr>
            <a:spLocks noChangeShapeType="1"/>
          </p:cNvSpPr>
          <p:nvPr/>
        </p:nvSpPr>
        <p:spPr bwMode="auto">
          <a:xfrm flipV="1">
            <a:off x="7742674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76" name="Line 112"/>
          <p:cNvSpPr>
            <a:spLocks noChangeShapeType="1"/>
          </p:cNvSpPr>
          <p:nvPr/>
        </p:nvSpPr>
        <p:spPr bwMode="auto">
          <a:xfrm flipV="1">
            <a:off x="8462923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77" name="Line 113"/>
          <p:cNvSpPr>
            <a:spLocks noChangeShapeType="1"/>
          </p:cNvSpPr>
          <p:nvPr/>
        </p:nvSpPr>
        <p:spPr bwMode="auto">
          <a:xfrm flipV="1">
            <a:off x="2700933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78" name="Line 114"/>
          <p:cNvSpPr>
            <a:spLocks noChangeShapeType="1"/>
          </p:cNvSpPr>
          <p:nvPr/>
        </p:nvSpPr>
        <p:spPr bwMode="auto">
          <a:xfrm flipV="1">
            <a:off x="3421182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79" name="Line 115"/>
          <p:cNvSpPr>
            <a:spLocks noChangeShapeType="1"/>
          </p:cNvSpPr>
          <p:nvPr/>
        </p:nvSpPr>
        <p:spPr bwMode="auto">
          <a:xfrm flipV="1">
            <a:off x="4141430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80" name="Line 116"/>
          <p:cNvSpPr>
            <a:spLocks noChangeShapeType="1"/>
          </p:cNvSpPr>
          <p:nvPr/>
        </p:nvSpPr>
        <p:spPr bwMode="auto">
          <a:xfrm flipV="1">
            <a:off x="4861679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81" name="Line 117"/>
          <p:cNvSpPr>
            <a:spLocks noChangeShapeType="1"/>
          </p:cNvSpPr>
          <p:nvPr/>
        </p:nvSpPr>
        <p:spPr bwMode="auto">
          <a:xfrm flipV="1">
            <a:off x="5581928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82" name="Line 118"/>
          <p:cNvSpPr>
            <a:spLocks noChangeShapeType="1"/>
          </p:cNvSpPr>
          <p:nvPr/>
        </p:nvSpPr>
        <p:spPr bwMode="auto">
          <a:xfrm flipV="1">
            <a:off x="6302177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83" name="Line 119"/>
          <p:cNvSpPr>
            <a:spLocks noChangeShapeType="1"/>
          </p:cNvSpPr>
          <p:nvPr/>
        </p:nvSpPr>
        <p:spPr bwMode="auto">
          <a:xfrm flipV="1">
            <a:off x="7022425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84" name="Line 120"/>
          <p:cNvSpPr>
            <a:spLocks noChangeShapeType="1"/>
          </p:cNvSpPr>
          <p:nvPr/>
        </p:nvSpPr>
        <p:spPr bwMode="auto">
          <a:xfrm flipV="1">
            <a:off x="7742674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85" name="Line 121"/>
          <p:cNvSpPr>
            <a:spLocks noChangeShapeType="1"/>
          </p:cNvSpPr>
          <p:nvPr/>
        </p:nvSpPr>
        <p:spPr bwMode="auto">
          <a:xfrm flipV="1">
            <a:off x="8462923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6429" name="Oval 125"/>
          <p:cNvSpPr>
            <a:spLocks noChangeArrowheads="1"/>
          </p:cNvSpPr>
          <p:nvPr/>
        </p:nvSpPr>
        <p:spPr bwMode="auto">
          <a:xfrm>
            <a:off x="4321493" y="5130977"/>
            <a:ext cx="1080373" cy="810154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6430" name="Oval 126"/>
          <p:cNvSpPr>
            <a:spLocks noChangeArrowheads="1"/>
          </p:cNvSpPr>
          <p:nvPr/>
        </p:nvSpPr>
        <p:spPr bwMode="auto">
          <a:xfrm>
            <a:off x="6482239" y="5941131"/>
            <a:ext cx="1080373" cy="810154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9" name="Text Box 29"/>
          <p:cNvSpPr txBox="1">
            <a:spLocks noChangeArrowheads="1"/>
          </p:cNvSpPr>
          <p:nvPr/>
        </p:nvSpPr>
        <p:spPr bwMode="auto">
          <a:xfrm>
            <a:off x="1440497" y="-9152"/>
            <a:ext cx="1089246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solidFill>
                  <a:srgbClr val="FF0000"/>
                </a:solidFill>
              </a:rPr>
              <a:t>5.3 Detour</a:t>
            </a:r>
            <a:r>
              <a:rPr lang="en-US" sz="7600" b="1" dirty="0">
                <a:solidFill>
                  <a:srgbClr val="FF0000"/>
                </a:solidFill>
              </a:rPr>
              <a:t>: magnetism</a:t>
            </a:r>
            <a:endParaRPr lang="en-US" sz="6800" dirty="0">
              <a:solidFill>
                <a:srgbClr val="FF0000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0" y="1355193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429" grpId="0" animBg="1"/>
      <p:bldP spid="2264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62" descr="Dotted grid"/>
          <p:cNvSpPr>
            <a:spLocks noChangeArrowheads="1"/>
          </p:cNvSpPr>
          <p:nvPr/>
        </p:nvSpPr>
        <p:spPr bwMode="auto">
          <a:xfrm>
            <a:off x="2340808" y="3375642"/>
            <a:ext cx="6482239" cy="5130977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4" name="Line 63"/>
          <p:cNvSpPr>
            <a:spLocks noChangeShapeType="1"/>
          </p:cNvSpPr>
          <p:nvPr/>
        </p:nvSpPr>
        <p:spPr bwMode="auto">
          <a:xfrm flipV="1">
            <a:off x="2700933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5" name="Line 64"/>
          <p:cNvSpPr>
            <a:spLocks noChangeShapeType="1"/>
          </p:cNvSpPr>
          <p:nvPr/>
        </p:nvSpPr>
        <p:spPr bwMode="auto">
          <a:xfrm flipV="1">
            <a:off x="3421182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6" name="Line 65"/>
          <p:cNvSpPr>
            <a:spLocks noChangeShapeType="1"/>
          </p:cNvSpPr>
          <p:nvPr/>
        </p:nvSpPr>
        <p:spPr bwMode="auto">
          <a:xfrm flipV="1">
            <a:off x="4141430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7" name="Line 66"/>
          <p:cNvSpPr>
            <a:spLocks noChangeShapeType="1"/>
          </p:cNvSpPr>
          <p:nvPr/>
        </p:nvSpPr>
        <p:spPr bwMode="auto">
          <a:xfrm flipV="1">
            <a:off x="4861679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8" name="Line 67"/>
          <p:cNvSpPr>
            <a:spLocks noChangeShapeType="1"/>
          </p:cNvSpPr>
          <p:nvPr/>
        </p:nvSpPr>
        <p:spPr bwMode="auto">
          <a:xfrm flipV="1">
            <a:off x="5581928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9" name="Line 68"/>
          <p:cNvSpPr>
            <a:spLocks noChangeShapeType="1"/>
          </p:cNvSpPr>
          <p:nvPr/>
        </p:nvSpPr>
        <p:spPr bwMode="auto">
          <a:xfrm flipV="1">
            <a:off x="6302177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0" name="Line 69"/>
          <p:cNvSpPr>
            <a:spLocks noChangeShapeType="1"/>
          </p:cNvSpPr>
          <p:nvPr/>
        </p:nvSpPr>
        <p:spPr bwMode="auto">
          <a:xfrm flipV="1">
            <a:off x="7022425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1" name="Line 70"/>
          <p:cNvSpPr>
            <a:spLocks noChangeShapeType="1"/>
          </p:cNvSpPr>
          <p:nvPr/>
        </p:nvSpPr>
        <p:spPr bwMode="auto">
          <a:xfrm flipV="1">
            <a:off x="7742674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2" name="Line 71"/>
          <p:cNvSpPr>
            <a:spLocks noChangeShapeType="1"/>
          </p:cNvSpPr>
          <p:nvPr/>
        </p:nvSpPr>
        <p:spPr bwMode="auto">
          <a:xfrm flipV="1">
            <a:off x="8462923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3" name="Line 72"/>
          <p:cNvSpPr>
            <a:spLocks noChangeShapeType="1"/>
          </p:cNvSpPr>
          <p:nvPr/>
        </p:nvSpPr>
        <p:spPr bwMode="auto">
          <a:xfrm flipV="1">
            <a:off x="2700933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4" name="Line 73"/>
          <p:cNvSpPr>
            <a:spLocks noChangeShapeType="1"/>
          </p:cNvSpPr>
          <p:nvPr/>
        </p:nvSpPr>
        <p:spPr bwMode="auto">
          <a:xfrm flipV="1">
            <a:off x="3421182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5" name="Line 74"/>
          <p:cNvSpPr>
            <a:spLocks noChangeShapeType="1"/>
          </p:cNvSpPr>
          <p:nvPr/>
        </p:nvSpPr>
        <p:spPr bwMode="auto">
          <a:xfrm flipV="1">
            <a:off x="4141430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6" name="Line 75"/>
          <p:cNvSpPr>
            <a:spLocks noChangeShapeType="1"/>
          </p:cNvSpPr>
          <p:nvPr/>
        </p:nvSpPr>
        <p:spPr bwMode="auto">
          <a:xfrm flipV="1">
            <a:off x="4861679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7" name="Line 76"/>
          <p:cNvSpPr>
            <a:spLocks noChangeShapeType="1"/>
          </p:cNvSpPr>
          <p:nvPr/>
        </p:nvSpPr>
        <p:spPr bwMode="auto">
          <a:xfrm flipV="1">
            <a:off x="5581928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8" name="Line 77"/>
          <p:cNvSpPr>
            <a:spLocks noChangeShapeType="1"/>
          </p:cNvSpPr>
          <p:nvPr/>
        </p:nvSpPr>
        <p:spPr bwMode="auto">
          <a:xfrm flipV="1">
            <a:off x="6302177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9" name="Line 78"/>
          <p:cNvSpPr>
            <a:spLocks noChangeShapeType="1"/>
          </p:cNvSpPr>
          <p:nvPr/>
        </p:nvSpPr>
        <p:spPr bwMode="auto">
          <a:xfrm flipV="1">
            <a:off x="7022425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0" name="Line 79"/>
          <p:cNvSpPr>
            <a:spLocks noChangeShapeType="1"/>
          </p:cNvSpPr>
          <p:nvPr/>
        </p:nvSpPr>
        <p:spPr bwMode="auto">
          <a:xfrm flipV="1">
            <a:off x="7742674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1" name="Line 80"/>
          <p:cNvSpPr>
            <a:spLocks noChangeShapeType="1"/>
          </p:cNvSpPr>
          <p:nvPr/>
        </p:nvSpPr>
        <p:spPr bwMode="auto">
          <a:xfrm flipV="1">
            <a:off x="8462923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2" name="Line 81"/>
          <p:cNvSpPr>
            <a:spLocks noChangeShapeType="1"/>
          </p:cNvSpPr>
          <p:nvPr/>
        </p:nvSpPr>
        <p:spPr bwMode="auto">
          <a:xfrm flipV="1">
            <a:off x="2700933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3" name="Line 82"/>
          <p:cNvSpPr>
            <a:spLocks noChangeShapeType="1"/>
          </p:cNvSpPr>
          <p:nvPr/>
        </p:nvSpPr>
        <p:spPr bwMode="auto">
          <a:xfrm flipV="1">
            <a:off x="3421182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4" name="Line 83"/>
          <p:cNvSpPr>
            <a:spLocks noChangeShapeType="1"/>
          </p:cNvSpPr>
          <p:nvPr/>
        </p:nvSpPr>
        <p:spPr bwMode="auto">
          <a:xfrm flipV="1">
            <a:off x="4141430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5" name="Line 84"/>
          <p:cNvSpPr>
            <a:spLocks noChangeShapeType="1"/>
          </p:cNvSpPr>
          <p:nvPr/>
        </p:nvSpPr>
        <p:spPr bwMode="auto">
          <a:xfrm>
            <a:off x="4861679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6" name="Line 85"/>
          <p:cNvSpPr>
            <a:spLocks noChangeShapeType="1"/>
          </p:cNvSpPr>
          <p:nvPr/>
        </p:nvSpPr>
        <p:spPr bwMode="auto">
          <a:xfrm flipV="1">
            <a:off x="5581928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7" name="Line 86"/>
          <p:cNvSpPr>
            <a:spLocks noChangeShapeType="1"/>
          </p:cNvSpPr>
          <p:nvPr/>
        </p:nvSpPr>
        <p:spPr bwMode="auto">
          <a:xfrm flipV="1">
            <a:off x="6302177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8" name="Line 87"/>
          <p:cNvSpPr>
            <a:spLocks noChangeShapeType="1"/>
          </p:cNvSpPr>
          <p:nvPr/>
        </p:nvSpPr>
        <p:spPr bwMode="auto">
          <a:xfrm flipV="1">
            <a:off x="7022425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9" name="Line 88"/>
          <p:cNvSpPr>
            <a:spLocks noChangeShapeType="1"/>
          </p:cNvSpPr>
          <p:nvPr/>
        </p:nvSpPr>
        <p:spPr bwMode="auto">
          <a:xfrm flipV="1">
            <a:off x="7742674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0" name="Line 89"/>
          <p:cNvSpPr>
            <a:spLocks noChangeShapeType="1"/>
          </p:cNvSpPr>
          <p:nvPr/>
        </p:nvSpPr>
        <p:spPr bwMode="auto">
          <a:xfrm flipV="1">
            <a:off x="8462923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1" name="Line 90"/>
          <p:cNvSpPr>
            <a:spLocks noChangeShapeType="1"/>
          </p:cNvSpPr>
          <p:nvPr/>
        </p:nvSpPr>
        <p:spPr bwMode="auto">
          <a:xfrm flipV="1">
            <a:off x="2700933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2" name="Line 91"/>
          <p:cNvSpPr>
            <a:spLocks noChangeShapeType="1"/>
          </p:cNvSpPr>
          <p:nvPr/>
        </p:nvSpPr>
        <p:spPr bwMode="auto">
          <a:xfrm flipV="1">
            <a:off x="3421182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3" name="Line 92"/>
          <p:cNvSpPr>
            <a:spLocks noChangeShapeType="1"/>
          </p:cNvSpPr>
          <p:nvPr/>
        </p:nvSpPr>
        <p:spPr bwMode="auto">
          <a:xfrm flipV="1">
            <a:off x="4141430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4" name="Line 93"/>
          <p:cNvSpPr>
            <a:spLocks noChangeShapeType="1"/>
          </p:cNvSpPr>
          <p:nvPr/>
        </p:nvSpPr>
        <p:spPr bwMode="auto">
          <a:xfrm flipV="1">
            <a:off x="4861679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5" name="Line 94"/>
          <p:cNvSpPr>
            <a:spLocks noChangeShapeType="1"/>
          </p:cNvSpPr>
          <p:nvPr/>
        </p:nvSpPr>
        <p:spPr bwMode="auto">
          <a:xfrm flipV="1">
            <a:off x="5581928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6" name="Line 95"/>
          <p:cNvSpPr>
            <a:spLocks noChangeShapeType="1"/>
          </p:cNvSpPr>
          <p:nvPr/>
        </p:nvSpPr>
        <p:spPr bwMode="auto">
          <a:xfrm flipV="1">
            <a:off x="6302177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7" name="Line 96"/>
          <p:cNvSpPr>
            <a:spLocks noChangeShapeType="1"/>
          </p:cNvSpPr>
          <p:nvPr/>
        </p:nvSpPr>
        <p:spPr bwMode="auto">
          <a:xfrm>
            <a:off x="7022425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8" name="Line 97"/>
          <p:cNvSpPr>
            <a:spLocks noChangeShapeType="1"/>
          </p:cNvSpPr>
          <p:nvPr/>
        </p:nvSpPr>
        <p:spPr bwMode="auto">
          <a:xfrm flipV="1">
            <a:off x="7742674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9" name="Line 98"/>
          <p:cNvSpPr>
            <a:spLocks noChangeShapeType="1"/>
          </p:cNvSpPr>
          <p:nvPr/>
        </p:nvSpPr>
        <p:spPr bwMode="auto">
          <a:xfrm flipV="1">
            <a:off x="8462923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0" name="Line 99"/>
          <p:cNvSpPr>
            <a:spLocks noChangeShapeType="1"/>
          </p:cNvSpPr>
          <p:nvPr/>
        </p:nvSpPr>
        <p:spPr bwMode="auto">
          <a:xfrm flipV="1">
            <a:off x="2700933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1" name="Line 100"/>
          <p:cNvSpPr>
            <a:spLocks noChangeShapeType="1"/>
          </p:cNvSpPr>
          <p:nvPr/>
        </p:nvSpPr>
        <p:spPr bwMode="auto">
          <a:xfrm flipV="1">
            <a:off x="3421182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2" name="Line 101"/>
          <p:cNvSpPr>
            <a:spLocks noChangeShapeType="1"/>
          </p:cNvSpPr>
          <p:nvPr/>
        </p:nvSpPr>
        <p:spPr bwMode="auto">
          <a:xfrm flipV="1">
            <a:off x="4141430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3" name="Line 102"/>
          <p:cNvSpPr>
            <a:spLocks noChangeShapeType="1"/>
          </p:cNvSpPr>
          <p:nvPr/>
        </p:nvSpPr>
        <p:spPr bwMode="auto">
          <a:xfrm flipV="1">
            <a:off x="4861679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4" name="Line 103"/>
          <p:cNvSpPr>
            <a:spLocks noChangeShapeType="1"/>
          </p:cNvSpPr>
          <p:nvPr/>
        </p:nvSpPr>
        <p:spPr bwMode="auto">
          <a:xfrm flipV="1">
            <a:off x="5581928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5" name="Line 104"/>
          <p:cNvSpPr>
            <a:spLocks noChangeShapeType="1"/>
          </p:cNvSpPr>
          <p:nvPr/>
        </p:nvSpPr>
        <p:spPr bwMode="auto">
          <a:xfrm flipV="1">
            <a:off x="6302177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6" name="Line 105"/>
          <p:cNvSpPr>
            <a:spLocks noChangeShapeType="1"/>
          </p:cNvSpPr>
          <p:nvPr/>
        </p:nvSpPr>
        <p:spPr bwMode="auto">
          <a:xfrm flipV="1">
            <a:off x="7022425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7" name="Line 106"/>
          <p:cNvSpPr>
            <a:spLocks noChangeShapeType="1"/>
          </p:cNvSpPr>
          <p:nvPr/>
        </p:nvSpPr>
        <p:spPr bwMode="auto">
          <a:xfrm flipV="1">
            <a:off x="7742674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8" name="Line 107"/>
          <p:cNvSpPr>
            <a:spLocks noChangeShapeType="1"/>
          </p:cNvSpPr>
          <p:nvPr/>
        </p:nvSpPr>
        <p:spPr bwMode="auto">
          <a:xfrm flipV="1">
            <a:off x="8462923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9" name="Line 108"/>
          <p:cNvSpPr>
            <a:spLocks noChangeShapeType="1"/>
          </p:cNvSpPr>
          <p:nvPr/>
        </p:nvSpPr>
        <p:spPr bwMode="auto">
          <a:xfrm flipV="1">
            <a:off x="2700933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00" name="Line 109"/>
          <p:cNvSpPr>
            <a:spLocks noChangeShapeType="1"/>
          </p:cNvSpPr>
          <p:nvPr/>
        </p:nvSpPr>
        <p:spPr bwMode="auto">
          <a:xfrm flipV="1">
            <a:off x="3421182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01" name="Line 110"/>
          <p:cNvSpPr>
            <a:spLocks noChangeShapeType="1"/>
          </p:cNvSpPr>
          <p:nvPr/>
        </p:nvSpPr>
        <p:spPr bwMode="auto">
          <a:xfrm flipV="1">
            <a:off x="4141430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02" name="Line 111"/>
          <p:cNvSpPr>
            <a:spLocks noChangeShapeType="1"/>
          </p:cNvSpPr>
          <p:nvPr/>
        </p:nvSpPr>
        <p:spPr bwMode="auto">
          <a:xfrm flipV="1">
            <a:off x="4861679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03" name="Line 112"/>
          <p:cNvSpPr>
            <a:spLocks noChangeShapeType="1"/>
          </p:cNvSpPr>
          <p:nvPr/>
        </p:nvSpPr>
        <p:spPr bwMode="auto">
          <a:xfrm flipV="1">
            <a:off x="5581928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04" name="Line 113"/>
          <p:cNvSpPr>
            <a:spLocks noChangeShapeType="1"/>
          </p:cNvSpPr>
          <p:nvPr/>
        </p:nvSpPr>
        <p:spPr bwMode="auto">
          <a:xfrm flipV="1">
            <a:off x="6302177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05" name="Line 114"/>
          <p:cNvSpPr>
            <a:spLocks noChangeShapeType="1"/>
          </p:cNvSpPr>
          <p:nvPr/>
        </p:nvSpPr>
        <p:spPr bwMode="auto">
          <a:xfrm flipV="1">
            <a:off x="7022425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06" name="Line 115"/>
          <p:cNvSpPr>
            <a:spLocks noChangeShapeType="1"/>
          </p:cNvSpPr>
          <p:nvPr/>
        </p:nvSpPr>
        <p:spPr bwMode="auto">
          <a:xfrm flipV="1">
            <a:off x="7742674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07" name="Line 116"/>
          <p:cNvSpPr>
            <a:spLocks noChangeShapeType="1"/>
          </p:cNvSpPr>
          <p:nvPr/>
        </p:nvSpPr>
        <p:spPr bwMode="auto">
          <a:xfrm flipV="1">
            <a:off x="8462923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8469" name="Oval 117"/>
          <p:cNvSpPr>
            <a:spLocks noChangeArrowheads="1"/>
          </p:cNvSpPr>
          <p:nvPr/>
        </p:nvSpPr>
        <p:spPr bwMode="auto">
          <a:xfrm>
            <a:off x="4321493" y="5130977"/>
            <a:ext cx="1080373" cy="810154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09" name="Line 119"/>
          <p:cNvSpPr>
            <a:spLocks noChangeShapeType="1"/>
          </p:cNvSpPr>
          <p:nvPr/>
        </p:nvSpPr>
        <p:spPr bwMode="auto">
          <a:xfrm>
            <a:off x="11343918" y="432082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10" name="Line 120"/>
          <p:cNvSpPr>
            <a:spLocks noChangeShapeType="1"/>
          </p:cNvSpPr>
          <p:nvPr/>
        </p:nvSpPr>
        <p:spPr bwMode="auto">
          <a:xfrm flipV="1">
            <a:off x="11343918" y="337564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11" name="Text Box 121"/>
          <p:cNvSpPr txBox="1">
            <a:spLocks noChangeArrowheads="1"/>
          </p:cNvSpPr>
          <p:nvPr/>
        </p:nvSpPr>
        <p:spPr bwMode="auto">
          <a:xfrm>
            <a:off x="11126343" y="1873483"/>
            <a:ext cx="673427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Elementary magnet</a:t>
            </a:r>
          </a:p>
        </p:txBody>
      </p:sp>
      <p:sp>
        <p:nvSpPr>
          <p:cNvPr id="2112" name="Text Box 122"/>
          <p:cNvSpPr txBox="1">
            <a:spLocks noChangeArrowheads="1"/>
          </p:cNvSpPr>
          <p:nvPr/>
        </p:nvSpPr>
        <p:spPr bwMode="auto">
          <a:xfrm>
            <a:off x="11666530" y="2953688"/>
            <a:ext cx="265303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i</a:t>
            </a:r>
            <a:r>
              <a:rPr lang="en-US"/>
              <a:t> = +1</a:t>
            </a:r>
          </a:p>
        </p:txBody>
      </p:sp>
      <p:sp>
        <p:nvSpPr>
          <p:cNvPr id="2113" name="Text Box 123"/>
          <p:cNvSpPr txBox="1">
            <a:spLocks noChangeArrowheads="1"/>
          </p:cNvSpPr>
          <p:nvPr/>
        </p:nvSpPr>
        <p:spPr bwMode="auto">
          <a:xfrm>
            <a:off x="11704043" y="4076089"/>
            <a:ext cx="247028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i</a:t>
            </a:r>
            <a:r>
              <a:rPr lang="en-US"/>
              <a:t> = -1</a:t>
            </a:r>
          </a:p>
        </p:txBody>
      </p:sp>
      <p:sp>
        <p:nvSpPr>
          <p:cNvPr id="228481" name="Oval 129"/>
          <p:cNvSpPr>
            <a:spLocks noChangeArrowheads="1"/>
          </p:cNvSpPr>
          <p:nvPr/>
        </p:nvSpPr>
        <p:spPr bwMode="auto">
          <a:xfrm>
            <a:off x="2880995" y="6751285"/>
            <a:ext cx="1080373" cy="810154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8483" name="Text Box 131"/>
          <p:cNvSpPr txBox="1">
            <a:spLocks noChangeArrowheads="1"/>
          </p:cNvSpPr>
          <p:nvPr/>
        </p:nvSpPr>
        <p:spPr bwMode="auto">
          <a:xfrm>
            <a:off x="15687918" y="3780719"/>
            <a:ext cx="4998224" cy="22876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i="1" dirty="0" err="1"/>
              <a:t>Blackboard</a:t>
            </a:r>
            <a:r>
              <a:rPr lang="fr-CH" sz="6800" i="1" dirty="0"/>
              <a:t>:</a:t>
            </a:r>
          </a:p>
          <a:p>
            <a:r>
              <a:rPr lang="fr-CH" sz="6800" i="1" dirty="0"/>
              <a:t>  </a:t>
            </a:r>
            <a:r>
              <a:rPr lang="fr-CH" sz="6800" i="1" dirty="0" err="1"/>
              <a:t>example</a:t>
            </a:r>
            <a:endParaRPr lang="fr-FR" sz="6800" i="1" dirty="0"/>
          </a:p>
        </p:txBody>
      </p:sp>
      <p:sp>
        <p:nvSpPr>
          <p:cNvPr id="71" name="Text Box 29"/>
          <p:cNvSpPr txBox="1">
            <a:spLocks noChangeArrowheads="1"/>
          </p:cNvSpPr>
          <p:nvPr/>
        </p:nvSpPr>
        <p:spPr bwMode="auto">
          <a:xfrm>
            <a:off x="1440497" y="-9152"/>
            <a:ext cx="1089246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solidFill>
                  <a:srgbClr val="FF0000"/>
                </a:solidFill>
              </a:rPr>
              <a:t>5.3 Detour</a:t>
            </a:r>
            <a:r>
              <a:rPr lang="en-US" sz="7600" b="1" dirty="0">
                <a:solidFill>
                  <a:srgbClr val="FF0000"/>
                </a:solidFill>
              </a:rPr>
              <a:t>: magnetism</a:t>
            </a:r>
            <a:endParaRPr lang="en-US" sz="6800" dirty="0">
              <a:solidFill>
                <a:srgbClr val="FF000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1355193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1475216" y="5806106"/>
            <a:ext cx="8816697" cy="5491043"/>
            <a:chOff x="11475216" y="5806106"/>
            <a:chExt cx="8816697" cy="5491043"/>
          </a:xfrm>
        </p:grpSpPr>
        <p:sp>
          <p:nvSpPr>
            <p:cNvPr id="228411" name="Text Box 59"/>
            <p:cNvSpPr txBox="1">
              <a:spLocks noChangeArrowheads="1"/>
            </p:cNvSpPr>
            <p:nvPr/>
          </p:nvSpPr>
          <p:spPr bwMode="auto">
            <a:xfrm>
              <a:off x="11475216" y="5806106"/>
              <a:ext cx="3478577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dynamics</a:t>
              </a:r>
              <a:endParaRPr lang="en-US" dirty="0"/>
            </a:p>
          </p:txBody>
        </p:sp>
        <p:grpSp>
          <p:nvGrpSpPr>
            <p:cNvPr id="2" name="Group 128"/>
            <p:cNvGrpSpPr>
              <a:grpSpLocks/>
            </p:cNvGrpSpPr>
            <p:nvPr/>
          </p:nvGrpSpPr>
          <p:grpSpPr bwMode="auto">
            <a:xfrm>
              <a:off x="13467152" y="8506618"/>
              <a:ext cx="6407214" cy="2790531"/>
              <a:chOff x="3590" y="3024"/>
              <a:chExt cx="1708" cy="992"/>
            </a:xfrm>
          </p:grpSpPr>
          <p:sp>
            <p:nvSpPr>
              <p:cNvPr id="2117" name="Line 126"/>
              <p:cNvSpPr>
                <a:spLocks noChangeShapeType="1"/>
              </p:cNvSpPr>
              <p:nvPr/>
            </p:nvSpPr>
            <p:spPr bwMode="auto">
              <a:xfrm flipV="1">
                <a:off x="4320" y="3024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8" name="Text Box 127"/>
              <p:cNvSpPr txBox="1">
                <a:spLocks noChangeArrowheads="1"/>
              </p:cNvSpPr>
              <p:nvPr/>
            </p:nvSpPr>
            <p:spPr bwMode="auto">
              <a:xfrm>
                <a:off x="3590" y="3360"/>
                <a:ext cx="1708" cy="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Sum over all</a:t>
                </a:r>
              </a:p>
              <a:p>
                <a:r>
                  <a:rPr lang="en-US"/>
                  <a:t>   interactions with i</a:t>
                </a:r>
              </a:p>
            </p:txBody>
          </p:sp>
        </p:grpSp>
        <p:graphicFrame>
          <p:nvGraphicFramePr>
            <p:cNvPr id="795651" name="Object 53"/>
            <p:cNvGraphicFramePr>
              <a:graphicFrameLocks noChangeAspect="1"/>
            </p:cNvGraphicFramePr>
            <p:nvPr/>
          </p:nvGraphicFramePr>
          <p:xfrm>
            <a:off x="11475216" y="6886311"/>
            <a:ext cx="8816697" cy="2092825"/>
          </p:xfrm>
          <a:graphic>
            <a:graphicData uri="http://schemas.openxmlformats.org/presentationml/2006/ole">
              <p:oleObj spid="_x0000_s795651" name="Equation" r:id="rId4" imgW="1447560" imgH="35532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69" grpId="0" animBg="1"/>
      <p:bldP spid="228481" grpId="0" animBg="1"/>
      <p:bldP spid="2284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4" descr="Dotted grid"/>
          <p:cNvSpPr>
            <a:spLocks noChangeArrowheads="1"/>
          </p:cNvSpPr>
          <p:nvPr/>
        </p:nvSpPr>
        <p:spPr bwMode="auto">
          <a:xfrm>
            <a:off x="2340808" y="3375642"/>
            <a:ext cx="6482239" cy="5130977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 flipV="1">
            <a:off x="2700933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3421182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0" name="Line 7"/>
          <p:cNvSpPr>
            <a:spLocks noChangeShapeType="1"/>
          </p:cNvSpPr>
          <p:nvPr/>
        </p:nvSpPr>
        <p:spPr bwMode="auto">
          <a:xfrm flipV="1">
            <a:off x="4141430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V="1">
            <a:off x="5581928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 flipV="1">
            <a:off x="7022425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3" name="Line 13"/>
          <p:cNvSpPr>
            <a:spLocks noChangeShapeType="1"/>
          </p:cNvSpPr>
          <p:nvPr/>
        </p:nvSpPr>
        <p:spPr bwMode="auto">
          <a:xfrm flipV="1">
            <a:off x="8462923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4" name="Line 14"/>
          <p:cNvSpPr>
            <a:spLocks noChangeShapeType="1"/>
          </p:cNvSpPr>
          <p:nvPr/>
        </p:nvSpPr>
        <p:spPr bwMode="auto">
          <a:xfrm flipV="1">
            <a:off x="2700933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5" name="Line 15"/>
          <p:cNvSpPr>
            <a:spLocks noChangeShapeType="1"/>
          </p:cNvSpPr>
          <p:nvPr/>
        </p:nvSpPr>
        <p:spPr bwMode="auto">
          <a:xfrm>
            <a:off x="3421182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6" name="Line 16"/>
          <p:cNvSpPr>
            <a:spLocks noChangeShapeType="1"/>
          </p:cNvSpPr>
          <p:nvPr/>
        </p:nvSpPr>
        <p:spPr bwMode="auto">
          <a:xfrm flipV="1">
            <a:off x="4141430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7" name="Line 18"/>
          <p:cNvSpPr>
            <a:spLocks noChangeShapeType="1"/>
          </p:cNvSpPr>
          <p:nvPr/>
        </p:nvSpPr>
        <p:spPr bwMode="auto">
          <a:xfrm flipV="1">
            <a:off x="5581928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8" name="Line 20"/>
          <p:cNvSpPr>
            <a:spLocks noChangeShapeType="1"/>
          </p:cNvSpPr>
          <p:nvPr/>
        </p:nvSpPr>
        <p:spPr bwMode="auto">
          <a:xfrm flipV="1">
            <a:off x="7022425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9" name="Line 22"/>
          <p:cNvSpPr>
            <a:spLocks noChangeShapeType="1"/>
          </p:cNvSpPr>
          <p:nvPr/>
        </p:nvSpPr>
        <p:spPr bwMode="auto">
          <a:xfrm flipV="1">
            <a:off x="8462923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0" name="Line 23"/>
          <p:cNvSpPr>
            <a:spLocks noChangeShapeType="1"/>
          </p:cNvSpPr>
          <p:nvPr/>
        </p:nvSpPr>
        <p:spPr bwMode="auto">
          <a:xfrm flipV="1">
            <a:off x="2700933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1" name="Line 24"/>
          <p:cNvSpPr>
            <a:spLocks noChangeShapeType="1"/>
          </p:cNvSpPr>
          <p:nvPr/>
        </p:nvSpPr>
        <p:spPr bwMode="auto">
          <a:xfrm>
            <a:off x="3421182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2" name="Line 25"/>
          <p:cNvSpPr>
            <a:spLocks noChangeShapeType="1"/>
          </p:cNvSpPr>
          <p:nvPr/>
        </p:nvSpPr>
        <p:spPr bwMode="auto">
          <a:xfrm flipV="1">
            <a:off x="4141430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3" name="Line 27"/>
          <p:cNvSpPr>
            <a:spLocks noChangeShapeType="1"/>
          </p:cNvSpPr>
          <p:nvPr/>
        </p:nvSpPr>
        <p:spPr bwMode="auto">
          <a:xfrm flipV="1">
            <a:off x="5581928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4" name="Line 29"/>
          <p:cNvSpPr>
            <a:spLocks noChangeShapeType="1"/>
          </p:cNvSpPr>
          <p:nvPr/>
        </p:nvSpPr>
        <p:spPr bwMode="auto">
          <a:xfrm flipV="1">
            <a:off x="7022425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5" name="Line 31"/>
          <p:cNvSpPr>
            <a:spLocks noChangeShapeType="1"/>
          </p:cNvSpPr>
          <p:nvPr/>
        </p:nvSpPr>
        <p:spPr bwMode="auto">
          <a:xfrm flipV="1">
            <a:off x="8462923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6" name="Line 32"/>
          <p:cNvSpPr>
            <a:spLocks noChangeShapeType="1"/>
          </p:cNvSpPr>
          <p:nvPr/>
        </p:nvSpPr>
        <p:spPr bwMode="auto">
          <a:xfrm flipV="1">
            <a:off x="2700933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7" name="Line 33"/>
          <p:cNvSpPr>
            <a:spLocks noChangeShapeType="1"/>
          </p:cNvSpPr>
          <p:nvPr/>
        </p:nvSpPr>
        <p:spPr bwMode="auto">
          <a:xfrm>
            <a:off x="3421182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8" name="Line 34"/>
          <p:cNvSpPr>
            <a:spLocks noChangeShapeType="1"/>
          </p:cNvSpPr>
          <p:nvPr/>
        </p:nvSpPr>
        <p:spPr bwMode="auto">
          <a:xfrm flipV="1">
            <a:off x="4141430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9" name="Line 36"/>
          <p:cNvSpPr>
            <a:spLocks noChangeShapeType="1"/>
          </p:cNvSpPr>
          <p:nvPr/>
        </p:nvSpPr>
        <p:spPr bwMode="auto">
          <a:xfrm flipV="1">
            <a:off x="5581928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0" name="Line 38"/>
          <p:cNvSpPr>
            <a:spLocks noChangeShapeType="1"/>
          </p:cNvSpPr>
          <p:nvPr/>
        </p:nvSpPr>
        <p:spPr bwMode="auto">
          <a:xfrm>
            <a:off x="7022425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1" name="Line 40"/>
          <p:cNvSpPr>
            <a:spLocks noChangeShapeType="1"/>
          </p:cNvSpPr>
          <p:nvPr/>
        </p:nvSpPr>
        <p:spPr bwMode="auto">
          <a:xfrm flipV="1">
            <a:off x="8462923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2" name="Line 41"/>
          <p:cNvSpPr>
            <a:spLocks noChangeShapeType="1"/>
          </p:cNvSpPr>
          <p:nvPr/>
        </p:nvSpPr>
        <p:spPr bwMode="auto">
          <a:xfrm flipV="1">
            <a:off x="2700933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3" name="Line 42"/>
          <p:cNvSpPr>
            <a:spLocks noChangeShapeType="1"/>
          </p:cNvSpPr>
          <p:nvPr/>
        </p:nvSpPr>
        <p:spPr bwMode="auto">
          <a:xfrm>
            <a:off x="3421182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4" name="Line 43"/>
          <p:cNvSpPr>
            <a:spLocks noChangeShapeType="1"/>
          </p:cNvSpPr>
          <p:nvPr/>
        </p:nvSpPr>
        <p:spPr bwMode="auto">
          <a:xfrm flipV="1">
            <a:off x="4141430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5" name="Line 45"/>
          <p:cNvSpPr>
            <a:spLocks noChangeShapeType="1"/>
          </p:cNvSpPr>
          <p:nvPr/>
        </p:nvSpPr>
        <p:spPr bwMode="auto">
          <a:xfrm flipV="1">
            <a:off x="5581928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6" name="Line 47"/>
          <p:cNvSpPr>
            <a:spLocks noChangeShapeType="1"/>
          </p:cNvSpPr>
          <p:nvPr/>
        </p:nvSpPr>
        <p:spPr bwMode="auto">
          <a:xfrm flipV="1">
            <a:off x="7022425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7" name="Line 49"/>
          <p:cNvSpPr>
            <a:spLocks noChangeShapeType="1"/>
          </p:cNvSpPr>
          <p:nvPr/>
        </p:nvSpPr>
        <p:spPr bwMode="auto">
          <a:xfrm flipV="1">
            <a:off x="8462923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8" name="Line 50"/>
          <p:cNvSpPr>
            <a:spLocks noChangeShapeType="1"/>
          </p:cNvSpPr>
          <p:nvPr/>
        </p:nvSpPr>
        <p:spPr bwMode="auto">
          <a:xfrm flipV="1">
            <a:off x="2700933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9" name="Line 51"/>
          <p:cNvSpPr>
            <a:spLocks noChangeShapeType="1"/>
          </p:cNvSpPr>
          <p:nvPr/>
        </p:nvSpPr>
        <p:spPr bwMode="auto">
          <a:xfrm>
            <a:off x="3421182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0" name="Line 52"/>
          <p:cNvSpPr>
            <a:spLocks noChangeShapeType="1"/>
          </p:cNvSpPr>
          <p:nvPr/>
        </p:nvSpPr>
        <p:spPr bwMode="auto">
          <a:xfrm flipV="1">
            <a:off x="4141430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1" name="Line 54"/>
          <p:cNvSpPr>
            <a:spLocks noChangeShapeType="1"/>
          </p:cNvSpPr>
          <p:nvPr/>
        </p:nvSpPr>
        <p:spPr bwMode="auto">
          <a:xfrm flipV="1">
            <a:off x="5581928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2" name="Line 56"/>
          <p:cNvSpPr>
            <a:spLocks noChangeShapeType="1"/>
          </p:cNvSpPr>
          <p:nvPr/>
        </p:nvSpPr>
        <p:spPr bwMode="auto">
          <a:xfrm flipV="1">
            <a:off x="7022425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3" name="Line 58"/>
          <p:cNvSpPr>
            <a:spLocks noChangeShapeType="1"/>
          </p:cNvSpPr>
          <p:nvPr/>
        </p:nvSpPr>
        <p:spPr bwMode="auto">
          <a:xfrm flipV="1">
            <a:off x="8462923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30459" name="Oval 59"/>
          <p:cNvSpPr>
            <a:spLocks noChangeArrowheads="1"/>
          </p:cNvSpPr>
          <p:nvPr/>
        </p:nvSpPr>
        <p:spPr bwMode="auto">
          <a:xfrm>
            <a:off x="7202488" y="6751285"/>
            <a:ext cx="1080373" cy="810154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5" name="Line 60"/>
          <p:cNvSpPr>
            <a:spLocks noChangeShapeType="1"/>
          </p:cNvSpPr>
          <p:nvPr/>
        </p:nvSpPr>
        <p:spPr bwMode="auto">
          <a:xfrm>
            <a:off x="11343918" y="432082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6" name="Line 61"/>
          <p:cNvSpPr>
            <a:spLocks noChangeShapeType="1"/>
          </p:cNvSpPr>
          <p:nvPr/>
        </p:nvSpPr>
        <p:spPr bwMode="auto">
          <a:xfrm flipV="1">
            <a:off x="11343918" y="337564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7" name="Text Box 62"/>
          <p:cNvSpPr txBox="1">
            <a:spLocks noChangeArrowheads="1"/>
          </p:cNvSpPr>
          <p:nvPr/>
        </p:nvSpPr>
        <p:spPr bwMode="auto">
          <a:xfrm>
            <a:off x="11126343" y="1873483"/>
            <a:ext cx="673427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Elementary magnet</a:t>
            </a:r>
          </a:p>
        </p:txBody>
      </p:sp>
      <p:sp>
        <p:nvSpPr>
          <p:cNvPr id="3118" name="Text Box 63"/>
          <p:cNvSpPr txBox="1">
            <a:spLocks noChangeArrowheads="1"/>
          </p:cNvSpPr>
          <p:nvPr/>
        </p:nvSpPr>
        <p:spPr bwMode="auto">
          <a:xfrm>
            <a:off x="11666530" y="2953688"/>
            <a:ext cx="265303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i</a:t>
            </a:r>
            <a:r>
              <a:rPr lang="en-US"/>
              <a:t> = +1</a:t>
            </a:r>
          </a:p>
        </p:txBody>
      </p:sp>
      <p:sp>
        <p:nvSpPr>
          <p:cNvPr id="3119" name="Text Box 64"/>
          <p:cNvSpPr txBox="1">
            <a:spLocks noChangeArrowheads="1"/>
          </p:cNvSpPr>
          <p:nvPr/>
        </p:nvSpPr>
        <p:spPr bwMode="auto">
          <a:xfrm>
            <a:off x="11704043" y="4076089"/>
            <a:ext cx="247028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i</a:t>
            </a:r>
            <a:r>
              <a:rPr lang="en-US"/>
              <a:t> = -1</a:t>
            </a:r>
          </a:p>
        </p:txBody>
      </p:sp>
      <p:sp>
        <p:nvSpPr>
          <p:cNvPr id="230470" name="Text Box 70"/>
          <p:cNvSpPr txBox="1">
            <a:spLocks noChangeArrowheads="1"/>
          </p:cNvSpPr>
          <p:nvPr/>
        </p:nvSpPr>
        <p:spPr bwMode="auto">
          <a:xfrm>
            <a:off x="7382551" y="9882194"/>
            <a:ext cx="396909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blackboard</a:t>
            </a:r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861679" y="3645694"/>
            <a:ext cx="0" cy="4590874"/>
            <a:chOff x="1008" y="1392"/>
            <a:chExt cx="0" cy="1632"/>
          </a:xfrm>
        </p:grpSpPr>
        <p:sp>
          <p:nvSpPr>
            <p:cNvPr id="3144" name="Line 71"/>
            <p:cNvSpPr>
              <a:spLocks noChangeShapeType="1"/>
            </p:cNvSpPr>
            <p:nvPr/>
          </p:nvSpPr>
          <p:spPr bwMode="auto">
            <a:xfrm>
              <a:off x="100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72"/>
            <p:cNvSpPr>
              <a:spLocks noChangeShapeType="1"/>
            </p:cNvSpPr>
            <p:nvPr/>
          </p:nvSpPr>
          <p:spPr bwMode="auto">
            <a:xfrm>
              <a:off x="1008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73"/>
            <p:cNvSpPr>
              <a:spLocks noChangeShapeType="1"/>
            </p:cNvSpPr>
            <p:nvPr/>
          </p:nvSpPr>
          <p:spPr bwMode="auto">
            <a:xfrm>
              <a:off x="1008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74"/>
            <p:cNvSpPr>
              <a:spLocks noChangeShapeType="1"/>
            </p:cNvSpPr>
            <p:nvPr/>
          </p:nvSpPr>
          <p:spPr bwMode="auto">
            <a:xfrm>
              <a:off x="1008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75"/>
            <p:cNvSpPr>
              <a:spLocks noChangeShapeType="1"/>
            </p:cNvSpPr>
            <p:nvPr/>
          </p:nvSpPr>
          <p:spPr bwMode="auto">
            <a:xfrm>
              <a:off x="1008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76"/>
            <p:cNvSpPr>
              <a:spLocks noChangeShapeType="1"/>
            </p:cNvSpPr>
            <p:nvPr/>
          </p:nvSpPr>
          <p:spPr bwMode="auto">
            <a:xfrm>
              <a:off x="1008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6302177" y="3645694"/>
            <a:ext cx="0" cy="4590874"/>
            <a:chOff x="1008" y="1392"/>
            <a:chExt cx="0" cy="1632"/>
          </a:xfrm>
        </p:grpSpPr>
        <p:sp>
          <p:nvSpPr>
            <p:cNvPr id="3138" name="Line 91"/>
            <p:cNvSpPr>
              <a:spLocks noChangeShapeType="1"/>
            </p:cNvSpPr>
            <p:nvPr/>
          </p:nvSpPr>
          <p:spPr bwMode="auto">
            <a:xfrm>
              <a:off x="100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92"/>
            <p:cNvSpPr>
              <a:spLocks noChangeShapeType="1"/>
            </p:cNvSpPr>
            <p:nvPr/>
          </p:nvSpPr>
          <p:spPr bwMode="auto">
            <a:xfrm>
              <a:off x="1008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0" name="Line 93"/>
            <p:cNvSpPr>
              <a:spLocks noChangeShapeType="1"/>
            </p:cNvSpPr>
            <p:nvPr/>
          </p:nvSpPr>
          <p:spPr bwMode="auto">
            <a:xfrm>
              <a:off x="1008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Line 94"/>
            <p:cNvSpPr>
              <a:spLocks noChangeShapeType="1"/>
            </p:cNvSpPr>
            <p:nvPr/>
          </p:nvSpPr>
          <p:spPr bwMode="auto">
            <a:xfrm>
              <a:off x="1008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Line 95"/>
            <p:cNvSpPr>
              <a:spLocks noChangeShapeType="1"/>
            </p:cNvSpPr>
            <p:nvPr/>
          </p:nvSpPr>
          <p:spPr bwMode="auto">
            <a:xfrm>
              <a:off x="1008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6"/>
            <p:cNvSpPr>
              <a:spLocks noChangeShapeType="1"/>
            </p:cNvSpPr>
            <p:nvPr/>
          </p:nvSpPr>
          <p:spPr bwMode="auto">
            <a:xfrm>
              <a:off x="1008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4" name="Line 98"/>
          <p:cNvSpPr>
            <a:spLocks noChangeShapeType="1"/>
          </p:cNvSpPr>
          <p:nvPr/>
        </p:nvSpPr>
        <p:spPr bwMode="auto">
          <a:xfrm>
            <a:off x="7742674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25" name="Line 99"/>
          <p:cNvSpPr>
            <a:spLocks noChangeShapeType="1"/>
          </p:cNvSpPr>
          <p:nvPr/>
        </p:nvSpPr>
        <p:spPr bwMode="auto">
          <a:xfrm>
            <a:off x="7742674" y="445584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26" name="Line 100"/>
          <p:cNvSpPr>
            <a:spLocks noChangeShapeType="1"/>
          </p:cNvSpPr>
          <p:nvPr/>
        </p:nvSpPr>
        <p:spPr bwMode="auto">
          <a:xfrm>
            <a:off x="7742674" y="526600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27" name="Line 101"/>
          <p:cNvSpPr>
            <a:spLocks noChangeShapeType="1"/>
          </p:cNvSpPr>
          <p:nvPr/>
        </p:nvSpPr>
        <p:spPr bwMode="auto">
          <a:xfrm>
            <a:off x="7742674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28" name="Line 102"/>
          <p:cNvSpPr>
            <a:spLocks noChangeShapeType="1"/>
          </p:cNvSpPr>
          <p:nvPr/>
        </p:nvSpPr>
        <p:spPr bwMode="auto">
          <a:xfrm flipV="1">
            <a:off x="7742674" y="6886311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29" name="Line 103"/>
          <p:cNvSpPr>
            <a:spLocks noChangeShapeType="1"/>
          </p:cNvSpPr>
          <p:nvPr/>
        </p:nvSpPr>
        <p:spPr bwMode="auto">
          <a:xfrm>
            <a:off x="7742674" y="7696465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30" name="Text Box 104"/>
          <p:cNvSpPr txBox="1">
            <a:spLocks noChangeArrowheads="1"/>
          </p:cNvSpPr>
          <p:nvPr/>
        </p:nvSpPr>
        <p:spPr bwMode="auto">
          <a:xfrm>
            <a:off x="1763110" y="1738457"/>
            <a:ext cx="583980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Anti-ferromagnet</a:t>
            </a:r>
          </a:p>
        </p:txBody>
      </p: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16745781" y="2970566"/>
            <a:ext cx="2989783" cy="2590805"/>
            <a:chOff x="4464" y="1056"/>
            <a:chExt cx="797" cy="921"/>
          </a:xfrm>
        </p:grpSpPr>
        <p:sp>
          <p:nvSpPr>
            <p:cNvPr id="3132" name="Line 106"/>
            <p:cNvSpPr>
              <a:spLocks noChangeShapeType="1"/>
            </p:cNvSpPr>
            <p:nvPr/>
          </p:nvSpPr>
          <p:spPr bwMode="auto">
            <a:xfrm flipV="1">
              <a:off x="4464" y="120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Text Box 107"/>
            <p:cNvSpPr txBox="1">
              <a:spLocks noChangeArrowheads="1"/>
            </p:cNvSpPr>
            <p:nvPr/>
          </p:nvSpPr>
          <p:spPr bwMode="auto">
            <a:xfrm>
              <a:off x="4569" y="1056"/>
              <a:ext cx="69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ij</a:t>
              </a:r>
              <a:r>
                <a:rPr lang="en-US">
                  <a:solidFill>
                    <a:srgbClr val="FF0000"/>
                  </a:solidFill>
                </a:rPr>
                <a:t> = +1</a:t>
              </a:r>
            </a:p>
          </p:txBody>
        </p:sp>
        <p:sp>
          <p:nvSpPr>
            <p:cNvPr id="3134" name="Text Box 108"/>
            <p:cNvSpPr txBox="1">
              <a:spLocks noChangeArrowheads="1"/>
            </p:cNvSpPr>
            <p:nvPr/>
          </p:nvSpPr>
          <p:spPr bwMode="auto">
            <a:xfrm>
              <a:off x="4560" y="1632"/>
              <a:ext cx="64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ij</a:t>
              </a:r>
              <a:r>
                <a:rPr lang="en-US">
                  <a:solidFill>
                    <a:srgbClr val="FF0000"/>
                  </a:solidFill>
                </a:rPr>
                <a:t> = -1</a:t>
              </a:r>
            </a:p>
          </p:txBody>
        </p:sp>
        <p:sp>
          <p:nvSpPr>
            <p:cNvPr id="3135" name="Line 109"/>
            <p:cNvSpPr>
              <a:spLocks noChangeShapeType="1"/>
            </p:cNvSpPr>
            <p:nvPr/>
          </p:nvSpPr>
          <p:spPr bwMode="auto">
            <a:xfrm flipV="1">
              <a:off x="4560" y="120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10"/>
            <p:cNvSpPr>
              <a:spLocks noChangeShapeType="1"/>
            </p:cNvSpPr>
            <p:nvPr/>
          </p:nvSpPr>
          <p:spPr bwMode="auto">
            <a:xfrm flipV="1">
              <a:off x="4464" y="172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11"/>
            <p:cNvSpPr>
              <a:spLocks noChangeShapeType="1"/>
            </p:cNvSpPr>
            <p:nvPr/>
          </p:nvSpPr>
          <p:spPr bwMode="auto">
            <a:xfrm>
              <a:off x="4560" y="177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" name="Text Box 29"/>
          <p:cNvSpPr txBox="1">
            <a:spLocks noChangeArrowheads="1"/>
          </p:cNvSpPr>
          <p:nvPr/>
        </p:nvSpPr>
        <p:spPr bwMode="auto">
          <a:xfrm>
            <a:off x="1440497" y="-9152"/>
            <a:ext cx="1089246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solidFill>
                  <a:srgbClr val="FF0000"/>
                </a:solidFill>
              </a:rPr>
              <a:t>5.3 Detour</a:t>
            </a:r>
            <a:r>
              <a:rPr lang="en-US" sz="7600" b="1" dirty="0">
                <a:solidFill>
                  <a:srgbClr val="FF0000"/>
                </a:solidFill>
              </a:rPr>
              <a:t>: magnetism</a:t>
            </a:r>
            <a:endParaRPr lang="en-US" sz="6800" dirty="0">
              <a:solidFill>
                <a:srgbClr val="FF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0" y="1355193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1105493" y="5806106"/>
            <a:ext cx="9744075" cy="5491043"/>
            <a:chOff x="11105493" y="5806106"/>
            <a:chExt cx="9744075" cy="5491043"/>
          </a:xfrm>
        </p:grpSpPr>
        <p:sp>
          <p:nvSpPr>
            <p:cNvPr id="83" name="Text Box 59"/>
            <p:cNvSpPr txBox="1">
              <a:spLocks noChangeArrowheads="1"/>
            </p:cNvSpPr>
            <p:nvPr/>
          </p:nvSpPr>
          <p:spPr bwMode="auto">
            <a:xfrm>
              <a:off x="11475216" y="5806106"/>
              <a:ext cx="3478577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dynamics</a:t>
              </a:r>
              <a:endParaRPr lang="en-US" dirty="0"/>
            </a:p>
          </p:txBody>
        </p:sp>
        <p:grpSp>
          <p:nvGrpSpPr>
            <p:cNvPr id="84" name="Group 128"/>
            <p:cNvGrpSpPr>
              <a:grpSpLocks/>
            </p:cNvGrpSpPr>
            <p:nvPr/>
          </p:nvGrpSpPr>
          <p:grpSpPr bwMode="auto">
            <a:xfrm>
              <a:off x="13467152" y="8506618"/>
              <a:ext cx="6407214" cy="2790531"/>
              <a:chOff x="3590" y="3024"/>
              <a:chExt cx="1708" cy="992"/>
            </a:xfrm>
          </p:grpSpPr>
          <p:sp>
            <p:nvSpPr>
              <p:cNvPr id="86" name="Line 126"/>
              <p:cNvSpPr>
                <a:spLocks noChangeShapeType="1"/>
              </p:cNvSpPr>
              <p:nvPr/>
            </p:nvSpPr>
            <p:spPr bwMode="auto">
              <a:xfrm flipV="1">
                <a:off x="4320" y="3024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Text Box 127"/>
              <p:cNvSpPr txBox="1">
                <a:spLocks noChangeArrowheads="1"/>
              </p:cNvSpPr>
              <p:nvPr/>
            </p:nvSpPr>
            <p:spPr bwMode="auto">
              <a:xfrm>
                <a:off x="3590" y="3360"/>
                <a:ext cx="1708" cy="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Sum over all</a:t>
                </a:r>
              </a:p>
              <a:p>
                <a:r>
                  <a:rPr lang="en-US"/>
                  <a:t>   interactions with i</a:t>
                </a:r>
              </a:p>
            </p:txBody>
          </p:sp>
        </p:grpSp>
        <p:graphicFrame>
          <p:nvGraphicFramePr>
            <p:cNvPr id="85" name="Object 53"/>
            <p:cNvGraphicFramePr>
              <a:graphicFrameLocks noChangeAspect="1"/>
            </p:cNvGraphicFramePr>
            <p:nvPr/>
          </p:nvGraphicFramePr>
          <p:xfrm>
            <a:off x="11105493" y="6886575"/>
            <a:ext cx="9744075" cy="2092325"/>
          </p:xfrm>
          <a:graphic>
            <a:graphicData uri="http://schemas.openxmlformats.org/presentationml/2006/ole">
              <p:oleObj spid="_x0000_s796675" name="Equation" r:id="rId4" imgW="1600200" imgH="35532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0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59" grpId="0" animBg="1"/>
      <p:bldP spid="23047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440498" y="22379"/>
            <a:ext cx="1728203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solidFill>
                  <a:srgbClr val="FF0000"/>
                </a:solidFill>
              </a:rPr>
              <a:t>5.3 Magnetism and memory patterns</a:t>
            </a:r>
            <a:endParaRPr lang="en-US" sz="6800" dirty="0">
              <a:solidFill>
                <a:srgbClr val="FF0000"/>
              </a:solidFill>
            </a:endParaRPr>
          </a:p>
        </p:txBody>
      </p:sp>
      <p:sp>
        <p:nvSpPr>
          <p:cNvPr id="4101" name="Rectangle 4" descr="Dotted grid"/>
          <p:cNvSpPr>
            <a:spLocks noChangeArrowheads="1"/>
          </p:cNvSpPr>
          <p:nvPr/>
        </p:nvSpPr>
        <p:spPr bwMode="auto">
          <a:xfrm>
            <a:off x="2340808" y="3375642"/>
            <a:ext cx="6482239" cy="5130977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2" name="Text Box 44"/>
          <p:cNvSpPr txBox="1">
            <a:spLocks noChangeArrowheads="1"/>
          </p:cNvSpPr>
          <p:nvPr/>
        </p:nvSpPr>
        <p:spPr bwMode="auto">
          <a:xfrm>
            <a:off x="11126344" y="1873483"/>
            <a:ext cx="579651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Elementary pixel</a:t>
            </a:r>
          </a:p>
        </p:txBody>
      </p:sp>
      <p:sp>
        <p:nvSpPr>
          <p:cNvPr id="4103" name="Text Box 45"/>
          <p:cNvSpPr txBox="1">
            <a:spLocks noChangeArrowheads="1"/>
          </p:cNvSpPr>
          <p:nvPr/>
        </p:nvSpPr>
        <p:spPr bwMode="auto">
          <a:xfrm>
            <a:off x="11666530" y="2953688"/>
            <a:ext cx="265303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i</a:t>
            </a:r>
            <a:r>
              <a:rPr lang="en-US"/>
              <a:t> = +1</a:t>
            </a:r>
          </a:p>
        </p:txBody>
      </p:sp>
      <p:sp>
        <p:nvSpPr>
          <p:cNvPr id="4104" name="Text Box 46"/>
          <p:cNvSpPr txBox="1">
            <a:spLocks noChangeArrowheads="1"/>
          </p:cNvSpPr>
          <p:nvPr/>
        </p:nvSpPr>
        <p:spPr bwMode="auto">
          <a:xfrm>
            <a:off x="11704043" y="4076089"/>
            <a:ext cx="247028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i</a:t>
            </a:r>
            <a:r>
              <a:rPr lang="en-US"/>
              <a:t> = -1</a:t>
            </a:r>
          </a:p>
        </p:txBody>
      </p:sp>
      <p:sp>
        <p:nvSpPr>
          <p:cNvPr id="232499" name="Text Box 51"/>
          <p:cNvSpPr txBox="1">
            <a:spLocks noChangeArrowheads="1"/>
          </p:cNvSpPr>
          <p:nvPr/>
        </p:nvSpPr>
        <p:spPr bwMode="auto">
          <a:xfrm>
            <a:off x="1252708" y="1873483"/>
            <a:ext cx="3969096" cy="1071957"/>
          </a:xfrm>
          <a:prstGeom prst="rect">
            <a:avLst/>
          </a:prstGeom>
          <a:solidFill>
            <a:srgbClr val="0076FF"/>
          </a:solidFill>
          <a:ln w="9525">
            <a:solidFill>
              <a:srgbClr val="0076FF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blackboard</a:t>
            </a:r>
          </a:p>
        </p:txBody>
      </p:sp>
      <p:sp>
        <p:nvSpPr>
          <p:cNvPr id="4107" name="Text Box 75"/>
          <p:cNvSpPr txBox="1">
            <a:spLocks noChangeArrowheads="1"/>
          </p:cNvSpPr>
          <p:nvPr/>
        </p:nvSpPr>
        <p:spPr bwMode="auto">
          <a:xfrm>
            <a:off x="17139672" y="2565489"/>
            <a:ext cx="280211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</a:t>
            </a:r>
            <a:r>
              <a:rPr lang="en-US" baseline="-25000">
                <a:solidFill>
                  <a:srgbClr val="FF0000"/>
                </a:solidFill>
              </a:rPr>
              <a:t>ij</a:t>
            </a:r>
            <a:r>
              <a:rPr lang="en-US">
                <a:solidFill>
                  <a:srgbClr val="FF0000"/>
                </a:solidFill>
              </a:rPr>
              <a:t> = +1</a:t>
            </a:r>
          </a:p>
        </p:txBody>
      </p:sp>
      <p:sp>
        <p:nvSpPr>
          <p:cNvPr id="4108" name="Text Box 76"/>
          <p:cNvSpPr txBox="1">
            <a:spLocks noChangeArrowheads="1"/>
          </p:cNvSpPr>
          <p:nvPr/>
        </p:nvSpPr>
        <p:spPr bwMode="auto">
          <a:xfrm>
            <a:off x="17105909" y="4590875"/>
            <a:ext cx="261936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</a:t>
            </a:r>
            <a:r>
              <a:rPr lang="en-US" baseline="-25000">
                <a:solidFill>
                  <a:srgbClr val="FF0000"/>
                </a:solidFill>
              </a:rPr>
              <a:t>ij</a:t>
            </a:r>
            <a:r>
              <a:rPr lang="en-US">
                <a:solidFill>
                  <a:srgbClr val="FF0000"/>
                </a:solidFill>
              </a:rPr>
              <a:t> = -1</a:t>
            </a:r>
          </a:p>
        </p:txBody>
      </p:sp>
      <p:sp>
        <p:nvSpPr>
          <p:cNvPr id="4109" name="Rectangle 82"/>
          <p:cNvSpPr>
            <a:spLocks noChangeArrowheads="1"/>
          </p:cNvSpPr>
          <p:nvPr/>
        </p:nvSpPr>
        <p:spPr bwMode="auto">
          <a:xfrm>
            <a:off x="5221804" y="5806105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0" name="Rectangle 83"/>
          <p:cNvSpPr>
            <a:spLocks noChangeArrowheads="1"/>
          </p:cNvSpPr>
          <p:nvPr/>
        </p:nvSpPr>
        <p:spPr bwMode="auto">
          <a:xfrm>
            <a:off x="5221804" y="6346208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1" name="Rectangle 84"/>
          <p:cNvSpPr>
            <a:spLocks noChangeArrowheads="1"/>
          </p:cNvSpPr>
          <p:nvPr/>
        </p:nvSpPr>
        <p:spPr bwMode="auto">
          <a:xfrm>
            <a:off x="5221804" y="5266003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2" name="Rectangle 85"/>
          <p:cNvSpPr>
            <a:spLocks noChangeArrowheads="1"/>
          </p:cNvSpPr>
          <p:nvPr/>
        </p:nvSpPr>
        <p:spPr bwMode="auto">
          <a:xfrm>
            <a:off x="5221804" y="6076157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3" name="Rectangle 86"/>
          <p:cNvSpPr>
            <a:spLocks noChangeArrowheads="1"/>
          </p:cNvSpPr>
          <p:nvPr/>
        </p:nvSpPr>
        <p:spPr bwMode="auto">
          <a:xfrm>
            <a:off x="5221804" y="5536054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4" name="Rectangle 87"/>
          <p:cNvSpPr>
            <a:spLocks noChangeArrowheads="1"/>
          </p:cNvSpPr>
          <p:nvPr/>
        </p:nvSpPr>
        <p:spPr bwMode="auto">
          <a:xfrm>
            <a:off x="4861679" y="499595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5" name="Rectangle 88"/>
          <p:cNvSpPr>
            <a:spLocks noChangeArrowheads="1"/>
          </p:cNvSpPr>
          <p:nvPr/>
        </p:nvSpPr>
        <p:spPr bwMode="auto">
          <a:xfrm>
            <a:off x="4501555" y="499595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6" name="Rectangle 89"/>
          <p:cNvSpPr>
            <a:spLocks noChangeArrowheads="1"/>
          </p:cNvSpPr>
          <p:nvPr/>
        </p:nvSpPr>
        <p:spPr bwMode="auto">
          <a:xfrm>
            <a:off x="5581928" y="499595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7" name="Rectangle 90"/>
          <p:cNvSpPr>
            <a:spLocks noChangeArrowheads="1"/>
          </p:cNvSpPr>
          <p:nvPr/>
        </p:nvSpPr>
        <p:spPr bwMode="auto">
          <a:xfrm>
            <a:off x="5221804" y="499595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8" name="Rectangle 91"/>
          <p:cNvSpPr>
            <a:spLocks noChangeArrowheads="1"/>
          </p:cNvSpPr>
          <p:nvPr/>
        </p:nvSpPr>
        <p:spPr bwMode="auto">
          <a:xfrm>
            <a:off x="5942053" y="499595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9" name="Rectangle 92"/>
          <p:cNvSpPr>
            <a:spLocks noChangeArrowheads="1"/>
          </p:cNvSpPr>
          <p:nvPr/>
        </p:nvSpPr>
        <p:spPr bwMode="auto">
          <a:xfrm>
            <a:off x="5221804" y="6616260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0" name="Rectangle 93"/>
          <p:cNvSpPr>
            <a:spLocks noChangeArrowheads="1"/>
          </p:cNvSpPr>
          <p:nvPr/>
        </p:nvSpPr>
        <p:spPr bwMode="auto">
          <a:xfrm>
            <a:off x="10803732" y="4455848"/>
            <a:ext cx="360124" cy="270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1" name="Rectangle 94"/>
          <p:cNvSpPr>
            <a:spLocks noChangeArrowheads="1"/>
          </p:cNvSpPr>
          <p:nvPr/>
        </p:nvSpPr>
        <p:spPr bwMode="auto">
          <a:xfrm>
            <a:off x="10803732" y="3375643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2" name="Rectangle 95"/>
          <p:cNvSpPr>
            <a:spLocks noChangeArrowheads="1"/>
          </p:cNvSpPr>
          <p:nvPr/>
        </p:nvSpPr>
        <p:spPr bwMode="auto">
          <a:xfrm>
            <a:off x="5221804" y="688631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3" name="Rectangle 96"/>
          <p:cNvSpPr>
            <a:spLocks noChangeArrowheads="1"/>
          </p:cNvSpPr>
          <p:nvPr/>
        </p:nvSpPr>
        <p:spPr bwMode="auto">
          <a:xfrm>
            <a:off x="6302177" y="499595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4" name="Rectangle 97"/>
          <p:cNvSpPr>
            <a:spLocks noChangeArrowheads="1"/>
          </p:cNvSpPr>
          <p:nvPr/>
        </p:nvSpPr>
        <p:spPr bwMode="auto">
          <a:xfrm>
            <a:off x="4141431" y="499595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5" name="Text Box 98"/>
          <p:cNvSpPr txBox="1">
            <a:spLocks noChangeArrowheads="1"/>
          </p:cNvSpPr>
          <p:nvPr/>
        </p:nvSpPr>
        <p:spPr bwMode="auto">
          <a:xfrm>
            <a:off x="17203443" y="3400961"/>
            <a:ext cx="280211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</a:t>
            </a:r>
            <a:r>
              <a:rPr lang="en-US" baseline="-25000">
                <a:solidFill>
                  <a:srgbClr val="FF0000"/>
                </a:solidFill>
              </a:rPr>
              <a:t>ij</a:t>
            </a:r>
            <a:r>
              <a:rPr lang="en-US">
                <a:solidFill>
                  <a:srgbClr val="FF0000"/>
                </a:solidFill>
              </a:rPr>
              <a:t> = +1</a:t>
            </a:r>
          </a:p>
        </p:txBody>
      </p:sp>
      <p:sp>
        <p:nvSpPr>
          <p:cNvPr id="4126" name="Rectangle 99"/>
          <p:cNvSpPr>
            <a:spLocks noChangeArrowheads="1"/>
          </p:cNvSpPr>
          <p:nvPr/>
        </p:nvSpPr>
        <p:spPr bwMode="auto">
          <a:xfrm>
            <a:off x="15665411" y="297056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7" name="Rectangle 100"/>
          <p:cNvSpPr>
            <a:spLocks noChangeArrowheads="1"/>
          </p:cNvSpPr>
          <p:nvPr/>
        </p:nvSpPr>
        <p:spPr bwMode="auto">
          <a:xfrm>
            <a:off x="16745784" y="297056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8" name="Rectangle 101"/>
          <p:cNvSpPr>
            <a:spLocks noChangeArrowheads="1"/>
          </p:cNvSpPr>
          <p:nvPr/>
        </p:nvSpPr>
        <p:spPr bwMode="auto">
          <a:xfrm>
            <a:off x="16745784" y="499595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9" name="Rectangle 102"/>
          <p:cNvSpPr>
            <a:spLocks noChangeArrowheads="1"/>
          </p:cNvSpPr>
          <p:nvPr/>
        </p:nvSpPr>
        <p:spPr bwMode="auto">
          <a:xfrm>
            <a:off x="15665411" y="4995951"/>
            <a:ext cx="360124" cy="270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0" name="Rectangle 103"/>
          <p:cNvSpPr>
            <a:spLocks noChangeArrowheads="1"/>
          </p:cNvSpPr>
          <p:nvPr/>
        </p:nvSpPr>
        <p:spPr bwMode="auto">
          <a:xfrm>
            <a:off x="15665411" y="3780720"/>
            <a:ext cx="360124" cy="270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1" name="Rectangle 104"/>
          <p:cNvSpPr>
            <a:spLocks noChangeArrowheads="1"/>
          </p:cNvSpPr>
          <p:nvPr/>
        </p:nvSpPr>
        <p:spPr bwMode="auto">
          <a:xfrm>
            <a:off x="16745784" y="3780720"/>
            <a:ext cx="360124" cy="270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2" name="Line 105"/>
          <p:cNvSpPr>
            <a:spLocks noChangeShapeType="1"/>
          </p:cNvSpPr>
          <p:nvPr/>
        </p:nvSpPr>
        <p:spPr bwMode="auto">
          <a:xfrm>
            <a:off x="16025535" y="3105591"/>
            <a:ext cx="72024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3" name="Line 106"/>
          <p:cNvSpPr>
            <a:spLocks noChangeShapeType="1"/>
          </p:cNvSpPr>
          <p:nvPr/>
        </p:nvSpPr>
        <p:spPr bwMode="auto">
          <a:xfrm>
            <a:off x="16025535" y="3915745"/>
            <a:ext cx="72024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4" name="Line 107"/>
          <p:cNvSpPr>
            <a:spLocks noChangeShapeType="1"/>
          </p:cNvSpPr>
          <p:nvPr/>
        </p:nvSpPr>
        <p:spPr bwMode="auto">
          <a:xfrm>
            <a:off x="16025535" y="5130977"/>
            <a:ext cx="72024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5" name="Text Box 110"/>
          <p:cNvSpPr txBox="1">
            <a:spLocks noChangeArrowheads="1"/>
          </p:cNvSpPr>
          <p:nvPr/>
        </p:nvSpPr>
        <p:spPr bwMode="auto">
          <a:xfrm>
            <a:off x="932206" y="8747290"/>
            <a:ext cx="10543010" cy="19491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Hopfield </a:t>
            </a:r>
            <a:r>
              <a:rPr lang="en-US" dirty="0" smtClean="0">
                <a:solidFill>
                  <a:srgbClr val="FF0000"/>
                </a:solidFill>
              </a:rPr>
              <a:t>model: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Several patterns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next section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0" y="1355193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1105493" y="5806106"/>
            <a:ext cx="9744075" cy="5491043"/>
            <a:chOff x="11105493" y="5806106"/>
            <a:chExt cx="9744075" cy="5491043"/>
          </a:xfrm>
        </p:grpSpPr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11475216" y="5806106"/>
              <a:ext cx="3478577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dynamics</a:t>
              </a:r>
              <a:endParaRPr lang="en-US" dirty="0"/>
            </a:p>
          </p:txBody>
        </p:sp>
        <p:grpSp>
          <p:nvGrpSpPr>
            <p:cNvPr id="45" name="Group 128"/>
            <p:cNvGrpSpPr>
              <a:grpSpLocks/>
            </p:cNvGrpSpPr>
            <p:nvPr/>
          </p:nvGrpSpPr>
          <p:grpSpPr bwMode="auto">
            <a:xfrm>
              <a:off x="13467152" y="8506618"/>
              <a:ext cx="6407214" cy="2790531"/>
              <a:chOff x="3590" y="3024"/>
              <a:chExt cx="1708" cy="992"/>
            </a:xfrm>
          </p:grpSpPr>
          <p:sp>
            <p:nvSpPr>
              <p:cNvPr id="47" name="Line 126"/>
              <p:cNvSpPr>
                <a:spLocks noChangeShapeType="1"/>
              </p:cNvSpPr>
              <p:nvPr/>
            </p:nvSpPr>
            <p:spPr bwMode="auto">
              <a:xfrm flipV="1">
                <a:off x="4320" y="3024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127"/>
              <p:cNvSpPr txBox="1">
                <a:spLocks noChangeArrowheads="1"/>
              </p:cNvSpPr>
              <p:nvPr/>
            </p:nvSpPr>
            <p:spPr bwMode="auto">
              <a:xfrm>
                <a:off x="3590" y="3360"/>
                <a:ext cx="1708" cy="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Sum over all</a:t>
                </a:r>
              </a:p>
              <a:p>
                <a:r>
                  <a:rPr lang="en-US"/>
                  <a:t>   interactions with i</a:t>
                </a:r>
              </a:p>
            </p:txBody>
          </p:sp>
        </p:grpSp>
        <p:graphicFrame>
          <p:nvGraphicFramePr>
            <p:cNvPr id="46" name="Object 53"/>
            <p:cNvGraphicFramePr>
              <a:graphicFrameLocks noChangeAspect="1"/>
            </p:cNvGraphicFramePr>
            <p:nvPr/>
          </p:nvGraphicFramePr>
          <p:xfrm>
            <a:off x="11105493" y="6886575"/>
            <a:ext cx="9744075" cy="2092325"/>
          </p:xfrm>
          <a:graphic>
            <a:graphicData uri="http://schemas.openxmlformats.org/presentationml/2006/ole">
              <p:oleObj spid="_x0000_s797699" name="Equation" r:id="rId4" imgW="1600200" imgH="35532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9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37618" y="180035"/>
            <a:ext cx="21094681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Exercise </a:t>
            </a:r>
            <a:r>
              <a:rPr lang="en-US" sz="7600" b="1" dirty="0" smtClean="0"/>
              <a:t>1</a:t>
            </a:r>
            <a:r>
              <a:rPr lang="en-US" sz="7600" b="1" dirty="0"/>
              <a:t>: Associative  memory (1 pattern)</a:t>
            </a:r>
            <a:endParaRPr lang="en-US" sz="6800" dirty="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126344" y="1873483"/>
            <a:ext cx="579651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Elementary pixel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1666530" y="2953688"/>
            <a:ext cx="265303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i</a:t>
            </a:r>
            <a:r>
              <a:rPr lang="en-US"/>
              <a:t> = +1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1704043" y="4076089"/>
            <a:ext cx="247028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i</a:t>
            </a:r>
            <a:r>
              <a:rPr lang="en-US"/>
              <a:t> = -1</a:t>
            </a:r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17139672" y="2565489"/>
            <a:ext cx="280211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</a:t>
            </a:r>
            <a:r>
              <a:rPr lang="en-US" baseline="-25000">
                <a:solidFill>
                  <a:srgbClr val="FF0000"/>
                </a:solidFill>
              </a:rPr>
              <a:t>ij</a:t>
            </a:r>
            <a:r>
              <a:rPr lang="en-US">
                <a:solidFill>
                  <a:srgbClr val="FF0000"/>
                </a:solidFill>
              </a:rPr>
              <a:t> = +1</a:t>
            </a:r>
          </a:p>
        </p:txBody>
      </p:sp>
      <p:sp>
        <p:nvSpPr>
          <p:cNvPr id="5131" name="Rectangle 26"/>
          <p:cNvSpPr>
            <a:spLocks noChangeArrowheads="1"/>
          </p:cNvSpPr>
          <p:nvPr/>
        </p:nvSpPr>
        <p:spPr bwMode="auto">
          <a:xfrm>
            <a:off x="10803732" y="4455848"/>
            <a:ext cx="360124" cy="270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2" name="Rectangle 27"/>
          <p:cNvSpPr>
            <a:spLocks noChangeArrowheads="1"/>
          </p:cNvSpPr>
          <p:nvPr/>
        </p:nvSpPr>
        <p:spPr bwMode="auto">
          <a:xfrm>
            <a:off x="10803732" y="3375643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3" name="Text Box 31"/>
          <p:cNvSpPr txBox="1">
            <a:spLocks noChangeArrowheads="1"/>
          </p:cNvSpPr>
          <p:nvPr/>
        </p:nvSpPr>
        <p:spPr bwMode="auto">
          <a:xfrm>
            <a:off x="17203443" y="3400961"/>
            <a:ext cx="280211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</a:t>
            </a:r>
            <a:r>
              <a:rPr lang="en-US" baseline="-25000">
                <a:solidFill>
                  <a:srgbClr val="FF0000"/>
                </a:solidFill>
              </a:rPr>
              <a:t>ij</a:t>
            </a:r>
            <a:r>
              <a:rPr lang="en-US">
                <a:solidFill>
                  <a:srgbClr val="FF0000"/>
                </a:solidFill>
              </a:rPr>
              <a:t> = +1</a:t>
            </a:r>
          </a:p>
        </p:txBody>
      </p:sp>
      <p:sp>
        <p:nvSpPr>
          <p:cNvPr id="5134" name="Rectangle 32"/>
          <p:cNvSpPr>
            <a:spLocks noChangeArrowheads="1"/>
          </p:cNvSpPr>
          <p:nvPr/>
        </p:nvSpPr>
        <p:spPr bwMode="auto">
          <a:xfrm>
            <a:off x="15665411" y="297056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5" name="Rectangle 33"/>
          <p:cNvSpPr>
            <a:spLocks noChangeArrowheads="1"/>
          </p:cNvSpPr>
          <p:nvPr/>
        </p:nvSpPr>
        <p:spPr bwMode="auto">
          <a:xfrm>
            <a:off x="16745784" y="297056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8" name="Rectangle 36"/>
          <p:cNvSpPr>
            <a:spLocks noChangeArrowheads="1"/>
          </p:cNvSpPr>
          <p:nvPr/>
        </p:nvSpPr>
        <p:spPr bwMode="auto">
          <a:xfrm>
            <a:off x="15665411" y="3780720"/>
            <a:ext cx="360124" cy="270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9" name="Rectangle 37"/>
          <p:cNvSpPr>
            <a:spLocks noChangeArrowheads="1"/>
          </p:cNvSpPr>
          <p:nvPr/>
        </p:nvSpPr>
        <p:spPr bwMode="auto">
          <a:xfrm>
            <a:off x="16745784" y="3780720"/>
            <a:ext cx="360124" cy="270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0" name="Line 38"/>
          <p:cNvSpPr>
            <a:spLocks noChangeShapeType="1"/>
          </p:cNvSpPr>
          <p:nvPr/>
        </p:nvSpPr>
        <p:spPr bwMode="auto">
          <a:xfrm>
            <a:off x="16025535" y="3105591"/>
            <a:ext cx="72024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1" name="Line 39"/>
          <p:cNvSpPr>
            <a:spLocks noChangeShapeType="1"/>
          </p:cNvSpPr>
          <p:nvPr/>
        </p:nvSpPr>
        <p:spPr bwMode="auto">
          <a:xfrm>
            <a:off x="16025535" y="3915745"/>
            <a:ext cx="72024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3" name="Text Box 41"/>
          <p:cNvSpPr txBox="1">
            <a:spLocks noChangeArrowheads="1"/>
          </p:cNvSpPr>
          <p:nvPr/>
        </p:nvSpPr>
        <p:spPr bwMode="auto">
          <a:xfrm>
            <a:off x="82530" y="7523996"/>
            <a:ext cx="13288955" cy="370344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9 neurons</a:t>
            </a:r>
          </a:p>
          <a:p>
            <a:r>
              <a:rPr lang="en-US"/>
              <a:t>    - define appropriate weights</a:t>
            </a:r>
          </a:p>
          <a:p>
            <a:r>
              <a:rPr lang="en-US"/>
              <a:t>    - what happens if one neuron wrong?</a:t>
            </a:r>
          </a:p>
          <a:p>
            <a:r>
              <a:rPr lang="en-US"/>
              <a:t>   - what happens if </a:t>
            </a:r>
            <a:r>
              <a:rPr lang="en-US" i="1"/>
              <a:t>n</a:t>
            </a:r>
            <a:r>
              <a:rPr lang="en-US"/>
              <a:t> neurons wrong? </a:t>
            </a:r>
          </a:p>
        </p:txBody>
      </p:sp>
      <p:sp>
        <p:nvSpPr>
          <p:cNvPr id="5144" name="Rectangle 42"/>
          <p:cNvSpPr>
            <a:spLocks noChangeArrowheads="1"/>
          </p:cNvSpPr>
          <p:nvPr/>
        </p:nvSpPr>
        <p:spPr bwMode="auto">
          <a:xfrm>
            <a:off x="-86280" y="1519039"/>
            <a:ext cx="21607465" cy="10633274"/>
          </a:xfrm>
          <a:prstGeom prst="rect">
            <a:avLst/>
          </a:prstGeom>
          <a:solidFill>
            <a:srgbClr val="FF9900">
              <a:alpha val="27843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5145" name="Text Box 43"/>
          <p:cNvSpPr txBox="1">
            <a:spLocks noChangeArrowheads="1"/>
          </p:cNvSpPr>
          <p:nvPr/>
        </p:nvSpPr>
        <p:spPr bwMode="auto">
          <a:xfrm>
            <a:off x="889058" y="1938183"/>
            <a:ext cx="5432637" cy="194912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i="1" dirty="0" err="1"/>
              <a:t>Next</a:t>
            </a:r>
            <a:r>
              <a:rPr lang="fr-CH" b="1" i="1" dirty="0"/>
              <a:t> lecture </a:t>
            </a:r>
            <a:r>
              <a:rPr lang="fr-CH" b="1" i="1" dirty="0" err="1"/>
              <a:t>at</a:t>
            </a:r>
            <a:endParaRPr lang="fr-CH" b="1" i="1" dirty="0"/>
          </a:p>
          <a:p>
            <a:r>
              <a:rPr lang="fr-CH" dirty="0"/>
              <a:t>   </a:t>
            </a:r>
            <a:r>
              <a:rPr lang="fr-CH" dirty="0" smtClean="0"/>
              <a:t>10h15</a:t>
            </a:r>
            <a:endParaRPr lang="fr-FR" dirty="0"/>
          </a:p>
        </p:txBody>
      </p:sp>
      <p:sp>
        <p:nvSpPr>
          <p:cNvPr id="5146" name="Rectangle 44"/>
          <p:cNvSpPr>
            <a:spLocks noChangeArrowheads="1"/>
          </p:cNvSpPr>
          <p:nvPr/>
        </p:nvSpPr>
        <p:spPr bwMode="auto">
          <a:xfrm>
            <a:off x="4167691" y="5055027"/>
            <a:ext cx="2550881" cy="19156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7" name="Rectangle 45"/>
          <p:cNvSpPr>
            <a:spLocks noChangeArrowheads="1"/>
          </p:cNvSpPr>
          <p:nvPr/>
        </p:nvSpPr>
        <p:spPr bwMode="auto">
          <a:xfrm>
            <a:off x="5019235" y="5055027"/>
            <a:ext cx="851545" cy="191567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8" name="Rectangle 46"/>
          <p:cNvSpPr>
            <a:spLocks noChangeArrowheads="1"/>
          </p:cNvSpPr>
          <p:nvPr/>
        </p:nvSpPr>
        <p:spPr bwMode="auto">
          <a:xfrm>
            <a:off x="5221804" y="5423532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9" name="Rectangle 47"/>
          <p:cNvSpPr>
            <a:spLocks noChangeArrowheads="1"/>
          </p:cNvSpPr>
          <p:nvPr/>
        </p:nvSpPr>
        <p:spPr bwMode="auto">
          <a:xfrm>
            <a:off x="5221804" y="6160548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0" name="Rectangle 48"/>
          <p:cNvSpPr>
            <a:spLocks noChangeArrowheads="1"/>
          </p:cNvSpPr>
          <p:nvPr/>
        </p:nvSpPr>
        <p:spPr bwMode="auto">
          <a:xfrm>
            <a:off x="5221804" y="5679520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1" name="Rectangle 49"/>
          <p:cNvSpPr>
            <a:spLocks noChangeArrowheads="1"/>
          </p:cNvSpPr>
          <p:nvPr/>
        </p:nvSpPr>
        <p:spPr bwMode="auto">
          <a:xfrm>
            <a:off x="5221804" y="6430599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2" name="Rectangle 50"/>
          <p:cNvSpPr>
            <a:spLocks noChangeArrowheads="1"/>
          </p:cNvSpPr>
          <p:nvPr/>
        </p:nvSpPr>
        <p:spPr bwMode="auto">
          <a:xfrm>
            <a:off x="4861679" y="589049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3" name="Rectangle 51"/>
          <p:cNvSpPr>
            <a:spLocks noChangeArrowheads="1"/>
          </p:cNvSpPr>
          <p:nvPr/>
        </p:nvSpPr>
        <p:spPr bwMode="auto">
          <a:xfrm>
            <a:off x="4501555" y="589049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4" name="Rectangle 52"/>
          <p:cNvSpPr>
            <a:spLocks noChangeArrowheads="1"/>
          </p:cNvSpPr>
          <p:nvPr/>
        </p:nvSpPr>
        <p:spPr bwMode="auto">
          <a:xfrm>
            <a:off x="5581928" y="589049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5" name="Rectangle 53"/>
          <p:cNvSpPr>
            <a:spLocks noChangeArrowheads="1"/>
          </p:cNvSpPr>
          <p:nvPr/>
        </p:nvSpPr>
        <p:spPr bwMode="auto">
          <a:xfrm>
            <a:off x="5221804" y="589049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6" name="Rectangle 54"/>
          <p:cNvSpPr>
            <a:spLocks noChangeArrowheads="1"/>
          </p:cNvSpPr>
          <p:nvPr/>
        </p:nvSpPr>
        <p:spPr bwMode="auto">
          <a:xfrm>
            <a:off x="4167691" y="5735780"/>
            <a:ext cx="2550881" cy="59636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7" name="Rectangle 55"/>
          <p:cNvSpPr>
            <a:spLocks noChangeArrowheads="1"/>
          </p:cNvSpPr>
          <p:nvPr/>
        </p:nvSpPr>
        <p:spPr bwMode="auto">
          <a:xfrm>
            <a:off x="5221804" y="5170359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8" name="Rectangle 56"/>
          <p:cNvSpPr>
            <a:spLocks noChangeArrowheads="1"/>
          </p:cNvSpPr>
          <p:nvPr/>
        </p:nvSpPr>
        <p:spPr bwMode="auto">
          <a:xfrm>
            <a:off x="6302177" y="589049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9" name="Rectangle 57"/>
          <p:cNvSpPr>
            <a:spLocks noChangeArrowheads="1"/>
          </p:cNvSpPr>
          <p:nvPr/>
        </p:nvSpPr>
        <p:spPr bwMode="auto">
          <a:xfrm>
            <a:off x="4141431" y="589049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105493" y="5806106"/>
            <a:ext cx="9744075" cy="5491043"/>
            <a:chOff x="11105493" y="5806106"/>
            <a:chExt cx="9744075" cy="5491043"/>
          </a:xfrm>
        </p:grpSpPr>
        <p:sp>
          <p:nvSpPr>
            <p:cNvPr id="43" name="Text Box 59"/>
            <p:cNvSpPr txBox="1">
              <a:spLocks noChangeArrowheads="1"/>
            </p:cNvSpPr>
            <p:nvPr/>
          </p:nvSpPr>
          <p:spPr bwMode="auto">
            <a:xfrm>
              <a:off x="11475216" y="5806106"/>
              <a:ext cx="3478577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dynamics</a:t>
              </a:r>
              <a:endParaRPr lang="en-US" dirty="0"/>
            </a:p>
          </p:txBody>
        </p:sp>
        <p:grpSp>
          <p:nvGrpSpPr>
            <p:cNvPr id="44" name="Group 128"/>
            <p:cNvGrpSpPr>
              <a:grpSpLocks/>
            </p:cNvGrpSpPr>
            <p:nvPr/>
          </p:nvGrpSpPr>
          <p:grpSpPr bwMode="auto">
            <a:xfrm>
              <a:off x="13467152" y="8506618"/>
              <a:ext cx="6407214" cy="2790531"/>
              <a:chOff x="3590" y="3024"/>
              <a:chExt cx="1708" cy="992"/>
            </a:xfrm>
          </p:grpSpPr>
          <p:sp>
            <p:nvSpPr>
              <p:cNvPr id="46" name="Line 126"/>
              <p:cNvSpPr>
                <a:spLocks noChangeShapeType="1"/>
              </p:cNvSpPr>
              <p:nvPr/>
            </p:nvSpPr>
            <p:spPr bwMode="auto">
              <a:xfrm flipV="1">
                <a:off x="4320" y="3024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127"/>
              <p:cNvSpPr txBox="1">
                <a:spLocks noChangeArrowheads="1"/>
              </p:cNvSpPr>
              <p:nvPr/>
            </p:nvSpPr>
            <p:spPr bwMode="auto">
              <a:xfrm>
                <a:off x="3590" y="3360"/>
                <a:ext cx="1708" cy="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Sum over all</a:t>
                </a:r>
              </a:p>
              <a:p>
                <a:r>
                  <a:rPr lang="en-US"/>
                  <a:t>   interactions with i</a:t>
                </a:r>
              </a:p>
            </p:txBody>
          </p:sp>
        </p:grpSp>
        <p:graphicFrame>
          <p:nvGraphicFramePr>
            <p:cNvPr id="45" name="Object 53"/>
            <p:cNvGraphicFramePr>
              <a:graphicFrameLocks noChangeAspect="1"/>
            </p:cNvGraphicFramePr>
            <p:nvPr/>
          </p:nvGraphicFramePr>
          <p:xfrm>
            <a:off x="11105493" y="6886575"/>
            <a:ext cx="9744075" cy="2092325"/>
          </p:xfrm>
          <a:graphic>
            <a:graphicData uri="http://schemas.openxmlformats.org/presentationml/2006/ole">
              <p:oleObj spid="_x0000_s798723" name="Equation" r:id="rId4" imgW="1600200" imgH="35532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2910016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5 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NETWORKS of NEURONS and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ASSOCIATIVE MEMORY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984103"/>
            <a:ext cx="10422104" cy="1085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Introduction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- networks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-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systems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for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computing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 associative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memory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36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Classification by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similarity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Detour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Magnetic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Materials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000" b="1" dirty="0" smtClean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5.4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Hopfield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6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4000" b="1" baseline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5.5 Learning of Associations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28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5.6 Storage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Capacity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29390" y="0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Week 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5: Networks of Neurons-Introduction</a:t>
            </a:r>
            <a:endParaRPr kumimoji="0" 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1193379" y="984103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 flipV="1">
            <a:off x="11498181" y="7345072"/>
            <a:ext cx="9765629" cy="1513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185359" y="4605702"/>
            <a:ext cx="312822" cy="659981"/>
            <a:chOff x="11381873" y="2275724"/>
            <a:chExt cx="312822" cy="65998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0"/>
          <p:cNvGrpSpPr/>
          <p:nvPr/>
        </p:nvGrpSpPr>
        <p:grpSpPr>
          <a:xfrm>
            <a:off x="11211635" y="6113935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8194" y="-103142"/>
            <a:ext cx="19983095" cy="12412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solidFill>
                  <a:srgbClr val="FF0000"/>
                </a:solidFill>
              </a:rPr>
              <a:t>Systems for computing and information processing</a:t>
            </a:r>
            <a:endParaRPr lang="en-US" sz="9300" dirty="0">
              <a:solidFill>
                <a:srgbClr val="FF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105908" y="2160411"/>
            <a:ext cx="3061057" cy="2295437"/>
            <a:chOff x="4896" y="864"/>
            <a:chExt cx="576" cy="576"/>
          </a:xfrm>
        </p:grpSpPr>
        <p:sp>
          <p:nvSpPr>
            <p:cNvPr id="17448" name="Rectangle 4"/>
            <p:cNvSpPr>
              <a:spLocks noChangeArrowheads="1"/>
            </p:cNvSpPr>
            <p:nvPr/>
          </p:nvSpPr>
          <p:spPr bwMode="auto">
            <a:xfrm>
              <a:off x="4896" y="864"/>
              <a:ext cx="57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AutoShape 5"/>
            <p:cNvSpPr>
              <a:spLocks noChangeArrowheads="1"/>
            </p:cNvSpPr>
            <p:nvPr/>
          </p:nvSpPr>
          <p:spPr bwMode="auto">
            <a:xfrm>
              <a:off x="4944" y="912"/>
              <a:ext cx="48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Rectangle 6"/>
            <p:cNvSpPr>
              <a:spLocks noChangeArrowheads="1"/>
            </p:cNvSpPr>
            <p:nvPr/>
          </p:nvSpPr>
          <p:spPr bwMode="auto">
            <a:xfrm>
              <a:off x="4896" y="1344"/>
              <a:ext cx="576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7412" name="Picture 7" descr="pipe_cervel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0499" y="2025385"/>
            <a:ext cx="4141429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5544415" y="2953688"/>
            <a:ext cx="230036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Brain </a:t>
            </a:r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12424292" y="2970567"/>
            <a:ext cx="360200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Computer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945163" y="5266003"/>
            <a:ext cx="6177409" cy="2777980"/>
            <a:chOff x="3686" y="1872"/>
            <a:chExt cx="1947" cy="1464"/>
          </a:xfrm>
        </p:grpSpPr>
        <p:sp>
          <p:nvSpPr>
            <p:cNvPr id="17441" name="Rectangle 11"/>
            <p:cNvSpPr>
              <a:spLocks noChangeArrowheads="1"/>
            </p:cNvSpPr>
            <p:nvPr/>
          </p:nvSpPr>
          <p:spPr bwMode="auto">
            <a:xfrm>
              <a:off x="3696" y="2352"/>
              <a:ext cx="5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Rectangle 12"/>
            <p:cNvSpPr>
              <a:spLocks noChangeArrowheads="1"/>
            </p:cNvSpPr>
            <p:nvPr/>
          </p:nvSpPr>
          <p:spPr bwMode="auto">
            <a:xfrm>
              <a:off x="4752" y="1872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Line 13"/>
            <p:cNvSpPr>
              <a:spLocks noChangeShapeType="1"/>
            </p:cNvSpPr>
            <p:nvPr/>
          </p:nvSpPr>
          <p:spPr bwMode="auto">
            <a:xfrm flipV="1">
              <a:off x="4176" y="2160"/>
              <a:ext cx="528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14"/>
            <p:cNvSpPr>
              <a:spLocks noChangeShapeType="1"/>
            </p:cNvSpPr>
            <p:nvPr/>
          </p:nvSpPr>
          <p:spPr bwMode="auto">
            <a:xfrm>
              <a:off x="4128" y="2784"/>
              <a:ext cx="57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Text Box 15"/>
            <p:cNvSpPr txBox="1">
              <a:spLocks noChangeArrowheads="1"/>
            </p:cNvSpPr>
            <p:nvPr/>
          </p:nvSpPr>
          <p:spPr bwMode="auto">
            <a:xfrm>
              <a:off x="3686" y="2441"/>
              <a:ext cx="544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CPU</a:t>
              </a:r>
            </a:p>
          </p:txBody>
        </p:sp>
        <p:sp>
          <p:nvSpPr>
            <p:cNvPr id="17446" name="Text Box 16"/>
            <p:cNvSpPr txBox="1">
              <a:spLocks noChangeArrowheads="1"/>
            </p:cNvSpPr>
            <p:nvPr/>
          </p:nvSpPr>
          <p:spPr bwMode="auto">
            <a:xfrm>
              <a:off x="4742" y="1914"/>
              <a:ext cx="891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17447" name="Text Box 17"/>
            <p:cNvSpPr txBox="1">
              <a:spLocks noChangeArrowheads="1"/>
            </p:cNvSpPr>
            <p:nvPr/>
          </p:nvSpPr>
          <p:spPr bwMode="auto">
            <a:xfrm>
              <a:off x="4694" y="2825"/>
              <a:ext cx="558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input</a:t>
              </a:r>
            </a:p>
          </p:txBody>
        </p:sp>
      </p:grpSp>
      <p:sp>
        <p:nvSpPr>
          <p:cNvPr id="17416" name="Oval 18"/>
          <p:cNvSpPr>
            <a:spLocks noChangeArrowheads="1"/>
          </p:cNvSpPr>
          <p:nvPr/>
        </p:nvSpPr>
        <p:spPr bwMode="auto">
          <a:xfrm>
            <a:off x="2700933" y="6886311"/>
            <a:ext cx="540187" cy="40507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17" name="Oval 19"/>
          <p:cNvSpPr>
            <a:spLocks noChangeArrowheads="1"/>
          </p:cNvSpPr>
          <p:nvPr/>
        </p:nvSpPr>
        <p:spPr bwMode="auto">
          <a:xfrm>
            <a:off x="3601244" y="6076157"/>
            <a:ext cx="540187" cy="40507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18" name="Oval 20"/>
          <p:cNvSpPr>
            <a:spLocks noChangeArrowheads="1"/>
          </p:cNvSpPr>
          <p:nvPr/>
        </p:nvSpPr>
        <p:spPr bwMode="auto">
          <a:xfrm>
            <a:off x="4681617" y="6886311"/>
            <a:ext cx="540187" cy="40507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19" name="Oval 21"/>
          <p:cNvSpPr>
            <a:spLocks noChangeArrowheads="1"/>
          </p:cNvSpPr>
          <p:nvPr/>
        </p:nvSpPr>
        <p:spPr bwMode="auto">
          <a:xfrm>
            <a:off x="3421181" y="7291388"/>
            <a:ext cx="540187" cy="40507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0" name="Oval 22"/>
          <p:cNvSpPr>
            <a:spLocks noChangeArrowheads="1"/>
          </p:cNvSpPr>
          <p:nvPr/>
        </p:nvSpPr>
        <p:spPr bwMode="auto">
          <a:xfrm>
            <a:off x="2700933" y="5941131"/>
            <a:ext cx="540187" cy="40507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1" name="Oval 23"/>
          <p:cNvSpPr>
            <a:spLocks noChangeArrowheads="1"/>
          </p:cNvSpPr>
          <p:nvPr/>
        </p:nvSpPr>
        <p:spPr bwMode="auto">
          <a:xfrm>
            <a:off x="5221803" y="5671079"/>
            <a:ext cx="540187" cy="40507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2" name="Line 24"/>
          <p:cNvSpPr>
            <a:spLocks noChangeShapeType="1"/>
          </p:cNvSpPr>
          <p:nvPr/>
        </p:nvSpPr>
        <p:spPr bwMode="auto">
          <a:xfrm flipV="1">
            <a:off x="3961368" y="5806105"/>
            <a:ext cx="1440498" cy="405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3" name="Line 25"/>
          <p:cNvSpPr>
            <a:spLocks noChangeShapeType="1"/>
          </p:cNvSpPr>
          <p:nvPr/>
        </p:nvSpPr>
        <p:spPr bwMode="auto">
          <a:xfrm>
            <a:off x="3781306" y="6211182"/>
            <a:ext cx="1080373" cy="810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4" name="Line 26"/>
          <p:cNvSpPr>
            <a:spLocks noChangeShapeType="1"/>
          </p:cNvSpPr>
          <p:nvPr/>
        </p:nvSpPr>
        <p:spPr bwMode="auto">
          <a:xfrm flipV="1">
            <a:off x="5041742" y="5806105"/>
            <a:ext cx="360124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5" name="Line 27"/>
          <p:cNvSpPr>
            <a:spLocks noChangeShapeType="1"/>
          </p:cNvSpPr>
          <p:nvPr/>
        </p:nvSpPr>
        <p:spPr bwMode="auto">
          <a:xfrm>
            <a:off x="2880995" y="5941131"/>
            <a:ext cx="1260435" cy="405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6" name="Line 28"/>
          <p:cNvSpPr>
            <a:spLocks noChangeShapeType="1"/>
          </p:cNvSpPr>
          <p:nvPr/>
        </p:nvSpPr>
        <p:spPr bwMode="auto">
          <a:xfrm>
            <a:off x="3061057" y="5941131"/>
            <a:ext cx="0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7" name="Line 29"/>
          <p:cNvSpPr>
            <a:spLocks noChangeShapeType="1"/>
          </p:cNvSpPr>
          <p:nvPr/>
        </p:nvSpPr>
        <p:spPr bwMode="auto">
          <a:xfrm flipH="1">
            <a:off x="3601244" y="6211182"/>
            <a:ext cx="360124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8" name="Line 30"/>
          <p:cNvSpPr>
            <a:spLocks noChangeShapeType="1"/>
          </p:cNvSpPr>
          <p:nvPr/>
        </p:nvSpPr>
        <p:spPr bwMode="auto">
          <a:xfrm flipV="1">
            <a:off x="3781306" y="6886311"/>
            <a:ext cx="1260435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9" name="Line 31"/>
          <p:cNvSpPr>
            <a:spLocks noChangeShapeType="1"/>
          </p:cNvSpPr>
          <p:nvPr/>
        </p:nvSpPr>
        <p:spPr bwMode="auto">
          <a:xfrm>
            <a:off x="3061057" y="7156362"/>
            <a:ext cx="540187" cy="405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0" name="Line 32"/>
          <p:cNvSpPr>
            <a:spLocks noChangeShapeType="1"/>
          </p:cNvSpPr>
          <p:nvPr/>
        </p:nvSpPr>
        <p:spPr bwMode="auto">
          <a:xfrm>
            <a:off x="2880995" y="7021336"/>
            <a:ext cx="19806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1" name="Line 33"/>
          <p:cNvSpPr>
            <a:spLocks noChangeShapeType="1"/>
          </p:cNvSpPr>
          <p:nvPr/>
        </p:nvSpPr>
        <p:spPr bwMode="auto">
          <a:xfrm flipV="1">
            <a:off x="3781306" y="5941131"/>
            <a:ext cx="1800622" cy="16203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2" name="Text Box 34"/>
          <p:cNvSpPr txBox="1">
            <a:spLocks noChangeArrowheads="1"/>
          </p:cNvSpPr>
          <p:nvPr/>
        </p:nvSpPr>
        <p:spPr bwMode="auto">
          <a:xfrm>
            <a:off x="11884106" y="8146552"/>
            <a:ext cx="90535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Von Neumann architecture</a:t>
            </a:r>
          </a:p>
        </p:txBody>
      </p:sp>
      <p:sp>
        <p:nvSpPr>
          <p:cNvPr id="17433" name="Text Box 35"/>
          <p:cNvSpPr txBox="1">
            <a:spLocks noChangeArrowheads="1"/>
          </p:cNvSpPr>
          <p:nvPr/>
        </p:nvSpPr>
        <p:spPr bwMode="auto">
          <a:xfrm>
            <a:off x="14044852" y="9586826"/>
            <a:ext cx="587987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(10    transistors)</a:t>
            </a:r>
          </a:p>
        </p:txBody>
      </p:sp>
      <p:sp>
        <p:nvSpPr>
          <p:cNvPr id="17434" name="Text Box 36"/>
          <p:cNvSpPr txBox="1">
            <a:spLocks noChangeArrowheads="1"/>
          </p:cNvSpPr>
          <p:nvPr/>
        </p:nvSpPr>
        <p:spPr bwMode="auto">
          <a:xfrm>
            <a:off x="14367462" y="8894819"/>
            <a:ext cx="254242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1 CPU</a:t>
            </a:r>
          </a:p>
        </p:txBody>
      </p:sp>
      <p:sp>
        <p:nvSpPr>
          <p:cNvPr id="17435" name="Text Box 37"/>
          <p:cNvSpPr txBox="1">
            <a:spLocks noChangeArrowheads="1"/>
          </p:cNvSpPr>
          <p:nvPr/>
        </p:nvSpPr>
        <p:spPr bwMode="auto">
          <a:xfrm>
            <a:off x="1222923" y="7949638"/>
            <a:ext cx="7912483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Distributed architecture</a:t>
            </a:r>
          </a:p>
          <a:p>
            <a:endParaRPr lang="en-US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440499" y="8911699"/>
            <a:ext cx="10027214" cy="1240550"/>
            <a:chOff x="384" y="3360"/>
            <a:chExt cx="2673" cy="441"/>
          </a:xfrm>
        </p:grpSpPr>
        <p:sp>
          <p:nvSpPr>
            <p:cNvPr id="17439" name="Text Box 39"/>
            <p:cNvSpPr txBox="1">
              <a:spLocks noChangeArrowheads="1"/>
            </p:cNvSpPr>
            <p:nvPr/>
          </p:nvSpPr>
          <p:spPr bwMode="auto">
            <a:xfrm>
              <a:off x="720" y="3360"/>
              <a:ext cx="20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10</a:t>
              </a:r>
              <a:endParaRPr lang="en-US" dirty="0"/>
            </a:p>
          </p:txBody>
        </p:sp>
        <p:sp>
          <p:nvSpPr>
            <p:cNvPr id="17440" name="Text Box 40"/>
            <p:cNvSpPr txBox="1">
              <a:spLocks noChangeArrowheads="1"/>
            </p:cNvSpPr>
            <p:nvPr/>
          </p:nvSpPr>
          <p:spPr bwMode="auto">
            <a:xfrm>
              <a:off x="384" y="3456"/>
              <a:ext cx="267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(10    proc. Elements/neurons)</a:t>
              </a:r>
            </a:p>
          </p:txBody>
        </p:sp>
      </p:grpSp>
      <p:sp>
        <p:nvSpPr>
          <p:cNvPr id="17437" name="Text Box 41"/>
          <p:cNvSpPr txBox="1">
            <a:spLocks noChangeArrowheads="1"/>
          </p:cNvSpPr>
          <p:nvPr/>
        </p:nvSpPr>
        <p:spPr bwMode="auto">
          <a:xfrm>
            <a:off x="1260436" y="9991902"/>
            <a:ext cx="9419306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No separation of </a:t>
            </a:r>
          </a:p>
          <a:p>
            <a:r>
              <a:rPr lang="en-US"/>
              <a:t>      processing and memory</a:t>
            </a:r>
          </a:p>
        </p:txBody>
      </p:sp>
      <p:sp>
        <p:nvSpPr>
          <p:cNvPr id="17438" name="Text Box 42"/>
          <p:cNvSpPr txBox="1">
            <a:spLocks noChangeArrowheads="1"/>
          </p:cNvSpPr>
          <p:nvPr/>
        </p:nvSpPr>
        <p:spPr bwMode="auto">
          <a:xfrm>
            <a:off x="15267773" y="9477118"/>
            <a:ext cx="98911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10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-28642" y="-126124"/>
            <a:ext cx="1984113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solidFill>
                  <a:srgbClr val="FF0000"/>
                </a:solidFill>
              </a:rPr>
              <a:t>5.4 Hopfield Model of Associative Memory</a:t>
            </a:r>
            <a:endParaRPr lang="en-US" sz="6800" dirty="0">
              <a:solidFill>
                <a:srgbClr val="FF0000"/>
              </a:solidFill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14716335" y="6346209"/>
            <a:ext cx="347857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dynamics</a:t>
            </a:r>
            <a:endParaRPr lang="en-US"/>
          </a:p>
        </p:txBody>
      </p:sp>
      <p:sp>
        <p:nvSpPr>
          <p:cNvPr id="6150" name="Rectangle 4" descr="Dotted grid"/>
          <p:cNvSpPr>
            <a:spLocks noChangeArrowheads="1"/>
          </p:cNvSpPr>
          <p:nvPr/>
        </p:nvSpPr>
        <p:spPr bwMode="auto">
          <a:xfrm>
            <a:off x="180062" y="1485283"/>
            <a:ext cx="6482239" cy="5130977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437141" y="9260530"/>
            <a:ext cx="4764145" cy="1938186"/>
            <a:chOff x="3582" y="3024"/>
            <a:chExt cx="1270" cy="689"/>
          </a:xfrm>
        </p:grpSpPr>
        <p:sp>
          <p:nvSpPr>
            <p:cNvPr id="6197" name="Line 10"/>
            <p:cNvSpPr>
              <a:spLocks noChangeShapeType="1"/>
            </p:cNvSpPr>
            <p:nvPr/>
          </p:nvSpPr>
          <p:spPr bwMode="auto">
            <a:xfrm flipV="1">
              <a:off x="4416" y="3024"/>
              <a:ext cx="9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8" name="Text Box 11"/>
            <p:cNvSpPr txBox="1">
              <a:spLocks noChangeArrowheads="1"/>
            </p:cNvSpPr>
            <p:nvPr/>
          </p:nvSpPr>
          <p:spPr bwMode="auto">
            <a:xfrm>
              <a:off x="3582" y="3221"/>
              <a:ext cx="127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Sum over all</a:t>
              </a:r>
            </a:p>
            <a:p>
              <a:r>
                <a:rPr lang="en-US" sz="4200" dirty="0"/>
                <a:t>   interactions with </a:t>
              </a:r>
              <a:r>
                <a:rPr lang="en-US" sz="4200" dirty="0" err="1"/>
                <a:t>i</a:t>
              </a:r>
              <a:endParaRPr lang="en-US" dirty="0"/>
            </a:p>
          </p:txBody>
        </p:sp>
      </p:grpSp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3061057" y="391574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3061057" y="4455848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4" name="Rectangle 17"/>
          <p:cNvSpPr>
            <a:spLocks noChangeArrowheads="1"/>
          </p:cNvSpPr>
          <p:nvPr/>
        </p:nvSpPr>
        <p:spPr bwMode="auto">
          <a:xfrm>
            <a:off x="3061057" y="3375643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3061057" y="4185797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6" name="Rectangle 19"/>
          <p:cNvSpPr>
            <a:spLocks noChangeArrowheads="1"/>
          </p:cNvSpPr>
          <p:nvPr/>
        </p:nvSpPr>
        <p:spPr bwMode="auto">
          <a:xfrm>
            <a:off x="3061057" y="3645694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7" name="Rectangle 20"/>
          <p:cNvSpPr>
            <a:spLocks noChangeArrowheads="1"/>
          </p:cNvSpPr>
          <p:nvPr/>
        </p:nvSpPr>
        <p:spPr bwMode="auto">
          <a:xfrm>
            <a:off x="2700933" y="310559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8" name="Rectangle 21"/>
          <p:cNvSpPr>
            <a:spLocks noChangeArrowheads="1"/>
          </p:cNvSpPr>
          <p:nvPr/>
        </p:nvSpPr>
        <p:spPr bwMode="auto">
          <a:xfrm>
            <a:off x="2340809" y="310559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9" name="Rectangle 22"/>
          <p:cNvSpPr>
            <a:spLocks noChangeArrowheads="1"/>
          </p:cNvSpPr>
          <p:nvPr/>
        </p:nvSpPr>
        <p:spPr bwMode="auto">
          <a:xfrm>
            <a:off x="3421182" y="310559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0" name="Rectangle 23"/>
          <p:cNvSpPr>
            <a:spLocks noChangeArrowheads="1"/>
          </p:cNvSpPr>
          <p:nvPr/>
        </p:nvSpPr>
        <p:spPr bwMode="auto">
          <a:xfrm>
            <a:off x="3061057" y="310559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1" name="Rectangle 24"/>
          <p:cNvSpPr>
            <a:spLocks noChangeArrowheads="1"/>
          </p:cNvSpPr>
          <p:nvPr/>
        </p:nvSpPr>
        <p:spPr bwMode="auto">
          <a:xfrm>
            <a:off x="3781306" y="310559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2" name="Rectangle 25"/>
          <p:cNvSpPr>
            <a:spLocks noChangeArrowheads="1"/>
          </p:cNvSpPr>
          <p:nvPr/>
        </p:nvSpPr>
        <p:spPr bwMode="auto">
          <a:xfrm>
            <a:off x="3061057" y="4725900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3" name="Rectangle 26"/>
          <p:cNvSpPr>
            <a:spLocks noChangeArrowheads="1"/>
          </p:cNvSpPr>
          <p:nvPr/>
        </p:nvSpPr>
        <p:spPr bwMode="auto">
          <a:xfrm>
            <a:off x="8642985" y="3240617"/>
            <a:ext cx="360124" cy="270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4" name="Rectangle 28"/>
          <p:cNvSpPr>
            <a:spLocks noChangeArrowheads="1"/>
          </p:cNvSpPr>
          <p:nvPr/>
        </p:nvSpPr>
        <p:spPr bwMode="auto">
          <a:xfrm>
            <a:off x="3061057" y="499595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5" name="Rectangle 29"/>
          <p:cNvSpPr>
            <a:spLocks noChangeArrowheads="1"/>
          </p:cNvSpPr>
          <p:nvPr/>
        </p:nvSpPr>
        <p:spPr bwMode="auto">
          <a:xfrm>
            <a:off x="4141431" y="310559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6" name="Rectangle 30"/>
          <p:cNvSpPr>
            <a:spLocks noChangeArrowheads="1"/>
          </p:cNvSpPr>
          <p:nvPr/>
        </p:nvSpPr>
        <p:spPr bwMode="auto">
          <a:xfrm>
            <a:off x="1980684" y="310559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7" name="Text Box 41"/>
          <p:cNvSpPr txBox="1">
            <a:spLocks noChangeArrowheads="1"/>
          </p:cNvSpPr>
          <p:nvPr/>
        </p:nvSpPr>
        <p:spPr bwMode="auto">
          <a:xfrm>
            <a:off x="1866989" y="9578196"/>
            <a:ext cx="526913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Hopfield model</a:t>
            </a:r>
          </a:p>
        </p:txBody>
      </p:sp>
      <p:sp>
        <p:nvSpPr>
          <p:cNvPr id="6168" name="Rectangle 73" descr="Dotted grid"/>
          <p:cNvSpPr>
            <a:spLocks noChangeArrowheads="1"/>
          </p:cNvSpPr>
          <p:nvPr/>
        </p:nvSpPr>
        <p:spPr bwMode="auto">
          <a:xfrm>
            <a:off x="6842363" y="1485283"/>
            <a:ext cx="6482239" cy="5130977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9" name="Rectangle 74"/>
          <p:cNvSpPr>
            <a:spLocks noChangeArrowheads="1"/>
          </p:cNvSpPr>
          <p:nvPr/>
        </p:nvSpPr>
        <p:spPr bwMode="auto">
          <a:xfrm>
            <a:off x="10443607" y="4725900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70" name="Rectangle 75"/>
          <p:cNvSpPr>
            <a:spLocks noChangeArrowheads="1"/>
          </p:cNvSpPr>
          <p:nvPr/>
        </p:nvSpPr>
        <p:spPr bwMode="auto">
          <a:xfrm>
            <a:off x="9003110" y="3645694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71" name="Rectangle 76"/>
          <p:cNvSpPr>
            <a:spLocks noChangeArrowheads="1"/>
          </p:cNvSpPr>
          <p:nvPr/>
        </p:nvSpPr>
        <p:spPr bwMode="auto">
          <a:xfrm>
            <a:off x="9003110" y="4185797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72" name="Rectangle 77"/>
          <p:cNvSpPr>
            <a:spLocks noChangeArrowheads="1"/>
          </p:cNvSpPr>
          <p:nvPr/>
        </p:nvSpPr>
        <p:spPr bwMode="auto">
          <a:xfrm>
            <a:off x="9363234" y="310559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73" name="Rectangle 78"/>
          <p:cNvSpPr>
            <a:spLocks noChangeArrowheads="1"/>
          </p:cNvSpPr>
          <p:nvPr/>
        </p:nvSpPr>
        <p:spPr bwMode="auto">
          <a:xfrm>
            <a:off x="9003110" y="391574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74" name="Rectangle 79"/>
          <p:cNvSpPr>
            <a:spLocks noChangeArrowheads="1"/>
          </p:cNvSpPr>
          <p:nvPr/>
        </p:nvSpPr>
        <p:spPr bwMode="auto">
          <a:xfrm>
            <a:off x="10443607" y="391574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75" name="Rectangle 80"/>
          <p:cNvSpPr>
            <a:spLocks noChangeArrowheads="1"/>
          </p:cNvSpPr>
          <p:nvPr/>
        </p:nvSpPr>
        <p:spPr bwMode="auto">
          <a:xfrm>
            <a:off x="9723359" y="297056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76" name="Rectangle 81"/>
          <p:cNvSpPr>
            <a:spLocks noChangeArrowheads="1"/>
          </p:cNvSpPr>
          <p:nvPr/>
        </p:nvSpPr>
        <p:spPr bwMode="auto">
          <a:xfrm>
            <a:off x="9183172" y="3375643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77" name="Rectangle 82"/>
          <p:cNvSpPr>
            <a:spLocks noChangeArrowheads="1"/>
          </p:cNvSpPr>
          <p:nvPr/>
        </p:nvSpPr>
        <p:spPr bwMode="auto">
          <a:xfrm>
            <a:off x="9903421" y="2970566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78" name="Rectangle 83"/>
          <p:cNvSpPr>
            <a:spLocks noChangeArrowheads="1"/>
          </p:cNvSpPr>
          <p:nvPr/>
        </p:nvSpPr>
        <p:spPr bwMode="auto">
          <a:xfrm>
            <a:off x="10263545" y="3375643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79" name="Rectangle 84"/>
          <p:cNvSpPr>
            <a:spLocks noChangeArrowheads="1"/>
          </p:cNvSpPr>
          <p:nvPr/>
        </p:nvSpPr>
        <p:spPr bwMode="auto">
          <a:xfrm>
            <a:off x="10083483" y="310559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80" name="Rectangle 85"/>
          <p:cNvSpPr>
            <a:spLocks noChangeArrowheads="1"/>
          </p:cNvSpPr>
          <p:nvPr/>
        </p:nvSpPr>
        <p:spPr bwMode="auto">
          <a:xfrm>
            <a:off x="10443607" y="3645694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81" name="Rectangle 86"/>
          <p:cNvSpPr>
            <a:spLocks noChangeArrowheads="1"/>
          </p:cNvSpPr>
          <p:nvPr/>
        </p:nvSpPr>
        <p:spPr bwMode="auto">
          <a:xfrm>
            <a:off x="9003110" y="4455848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82" name="Rectangle 87"/>
          <p:cNvSpPr>
            <a:spLocks noChangeArrowheads="1"/>
          </p:cNvSpPr>
          <p:nvPr/>
        </p:nvSpPr>
        <p:spPr bwMode="auto">
          <a:xfrm>
            <a:off x="10443607" y="4185797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83" name="Rectangle 88"/>
          <p:cNvSpPr>
            <a:spLocks noChangeArrowheads="1"/>
          </p:cNvSpPr>
          <p:nvPr/>
        </p:nvSpPr>
        <p:spPr bwMode="auto">
          <a:xfrm>
            <a:off x="10443607" y="4455848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84" name="Rectangle 89"/>
          <p:cNvSpPr>
            <a:spLocks noChangeArrowheads="1"/>
          </p:cNvSpPr>
          <p:nvPr/>
        </p:nvSpPr>
        <p:spPr bwMode="auto">
          <a:xfrm>
            <a:off x="9363234" y="405077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85" name="Rectangle 90"/>
          <p:cNvSpPr>
            <a:spLocks noChangeArrowheads="1"/>
          </p:cNvSpPr>
          <p:nvPr/>
        </p:nvSpPr>
        <p:spPr bwMode="auto">
          <a:xfrm>
            <a:off x="9723359" y="405077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86" name="Rectangle 91"/>
          <p:cNvSpPr>
            <a:spLocks noChangeArrowheads="1"/>
          </p:cNvSpPr>
          <p:nvPr/>
        </p:nvSpPr>
        <p:spPr bwMode="auto">
          <a:xfrm>
            <a:off x="10083483" y="405077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87" name="Rectangle 92"/>
          <p:cNvSpPr>
            <a:spLocks noChangeArrowheads="1"/>
          </p:cNvSpPr>
          <p:nvPr/>
        </p:nvSpPr>
        <p:spPr bwMode="auto">
          <a:xfrm>
            <a:off x="9003110" y="4725900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88" name="Rectangle 93"/>
          <p:cNvSpPr>
            <a:spLocks noChangeArrowheads="1"/>
          </p:cNvSpPr>
          <p:nvPr/>
        </p:nvSpPr>
        <p:spPr bwMode="auto">
          <a:xfrm>
            <a:off x="9003110" y="499595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89" name="Rectangle 94"/>
          <p:cNvSpPr>
            <a:spLocks noChangeArrowheads="1"/>
          </p:cNvSpPr>
          <p:nvPr/>
        </p:nvSpPr>
        <p:spPr bwMode="auto">
          <a:xfrm>
            <a:off x="10443607" y="4995951"/>
            <a:ext cx="360124" cy="2700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90" name="Text Box 95"/>
          <p:cNvSpPr txBox="1">
            <a:spLocks noChangeArrowheads="1"/>
          </p:cNvSpPr>
          <p:nvPr/>
        </p:nvSpPr>
        <p:spPr bwMode="auto">
          <a:xfrm>
            <a:off x="1042861" y="6734407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1</a:t>
            </a:r>
            <a:endParaRPr lang="en-US" dirty="0"/>
          </a:p>
        </p:txBody>
      </p:sp>
      <p:sp>
        <p:nvSpPr>
          <p:cNvPr id="6191" name="Text Box 96"/>
          <p:cNvSpPr txBox="1">
            <a:spLocks noChangeArrowheads="1"/>
          </p:cNvSpPr>
          <p:nvPr/>
        </p:nvSpPr>
        <p:spPr bwMode="auto">
          <a:xfrm>
            <a:off x="6921141" y="6695024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2</a:t>
            </a:r>
            <a:endParaRPr lang="en-US" dirty="0"/>
          </a:p>
        </p:txBody>
      </p:sp>
      <p:sp>
        <p:nvSpPr>
          <p:cNvPr id="6192" name="Line 99"/>
          <p:cNvSpPr>
            <a:spLocks noChangeShapeType="1"/>
          </p:cNvSpPr>
          <p:nvPr/>
        </p:nvSpPr>
        <p:spPr bwMode="auto">
          <a:xfrm>
            <a:off x="1980684" y="7831491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93" name="Line 101"/>
          <p:cNvSpPr>
            <a:spLocks noChangeShapeType="1"/>
          </p:cNvSpPr>
          <p:nvPr/>
        </p:nvSpPr>
        <p:spPr bwMode="auto">
          <a:xfrm>
            <a:off x="7922736" y="7831491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6146" name="Object 102"/>
          <p:cNvGraphicFramePr>
            <a:graphicFrameLocks noChangeAspect="1"/>
          </p:cNvGraphicFramePr>
          <p:nvPr/>
        </p:nvGraphicFramePr>
        <p:xfrm>
          <a:off x="15103366" y="2970565"/>
          <a:ext cx="4565532" cy="1811595"/>
        </p:xfrm>
        <a:graphic>
          <a:graphicData uri="http://schemas.openxmlformats.org/presentationml/2006/ole">
            <p:oleObj spid="_x0000_s799746" name="Equation" r:id="rId4" imgW="876240" imgH="355320" progId="Equation.3">
              <p:embed/>
            </p:oleObj>
          </a:graphicData>
        </a:graphic>
      </p:graphicFrame>
      <p:sp>
        <p:nvSpPr>
          <p:cNvPr id="6194" name="Text Box 103"/>
          <p:cNvSpPr txBox="1">
            <a:spLocks noChangeArrowheads="1"/>
          </p:cNvSpPr>
          <p:nvPr/>
        </p:nvSpPr>
        <p:spPr bwMode="auto">
          <a:xfrm>
            <a:off x="14007339" y="1873483"/>
            <a:ext cx="413099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interactions</a:t>
            </a:r>
          </a:p>
        </p:txBody>
      </p:sp>
      <p:sp>
        <p:nvSpPr>
          <p:cNvPr id="6195" name="Line 104"/>
          <p:cNvSpPr>
            <a:spLocks noChangeShapeType="1"/>
          </p:cNvSpPr>
          <p:nvPr/>
        </p:nvSpPr>
        <p:spPr bwMode="auto">
          <a:xfrm flipV="1">
            <a:off x="16565722" y="4860925"/>
            <a:ext cx="360124" cy="405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96" name="Text Box 105"/>
          <p:cNvSpPr txBox="1">
            <a:spLocks noChangeArrowheads="1"/>
          </p:cNvSpPr>
          <p:nvPr/>
        </p:nvSpPr>
        <p:spPr bwMode="auto">
          <a:xfrm>
            <a:off x="14547524" y="5156296"/>
            <a:ext cx="3383999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Sum over all</a:t>
            </a:r>
          </a:p>
          <a:p>
            <a:r>
              <a:rPr lang="en-US" sz="4200" dirty="0"/>
              <a:t>prototypes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0" y="1238221"/>
            <a:ext cx="226708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3"/>
          <p:cNvGraphicFramePr>
            <a:graphicFrameLocks noChangeAspect="1"/>
          </p:cNvGraphicFramePr>
          <p:nvPr/>
        </p:nvGraphicFramePr>
        <p:xfrm>
          <a:off x="11105493" y="7485871"/>
          <a:ext cx="9744075" cy="2092325"/>
        </p:xfrm>
        <a:graphic>
          <a:graphicData uri="http://schemas.openxmlformats.org/presentationml/2006/ole">
            <p:oleObj spid="_x0000_s799748" name="Equation" r:id="rId5" imgW="160020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10498751" y="7155459"/>
            <a:ext cx="347857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dynamics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211223" y="9568534"/>
            <a:ext cx="5154280" cy="1080205"/>
            <a:chOff x="4250" y="3061"/>
            <a:chExt cx="1374" cy="384"/>
          </a:xfrm>
        </p:grpSpPr>
        <p:sp>
          <p:nvSpPr>
            <p:cNvPr id="7219" name="Line 7"/>
            <p:cNvSpPr>
              <a:spLocks noChangeShapeType="1"/>
            </p:cNvSpPr>
            <p:nvPr/>
          </p:nvSpPr>
          <p:spPr bwMode="auto">
            <a:xfrm flipH="1" flipV="1">
              <a:off x="4397" y="3061"/>
              <a:ext cx="348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Text Box 8"/>
            <p:cNvSpPr txBox="1">
              <a:spLocks noChangeArrowheads="1"/>
            </p:cNvSpPr>
            <p:nvPr/>
          </p:nvSpPr>
          <p:spPr bwMode="auto">
            <a:xfrm>
              <a:off x="4250" y="3182"/>
              <a:ext cx="1374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 smtClean="0"/>
                <a:t>all  </a:t>
              </a:r>
              <a:r>
                <a:rPr lang="en-US" sz="4200" dirty="0"/>
                <a:t>interactions with </a:t>
              </a:r>
              <a:r>
                <a:rPr lang="en-US" sz="4200" dirty="0" err="1"/>
                <a:t>i</a:t>
              </a:r>
              <a:endParaRPr lang="en-US" dirty="0"/>
            </a:p>
          </p:txBody>
        </p:sp>
      </p:grpSp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5761990" y="7247499"/>
            <a:ext cx="3967492" cy="162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9300" b="1" i="1" dirty="0">
                <a:solidFill>
                  <a:srgbClr val="FF0000"/>
                </a:solidFill>
              </a:rPr>
              <a:t>DEMO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76" name="Text Box 25"/>
          <p:cNvSpPr txBox="1">
            <a:spLocks noChangeArrowheads="1"/>
          </p:cNvSpPr>
          <p:nvPr/>
        </p:nvSpPr>
        <p:spPr bwMode="auto">
          <a:xfrm>
            <a:off x="268968" y="9408931"/>
            <a:ext cx="12426539" cy="211839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 dirty="0"/>
              <a:t>Random patterns, fully connected:</a:t>
            </a:r>
          </a:p>
          <a:p>
            <a:r>
              <a:rPr lang="en-US" b="1" dirty="0"/>
              <a:t> </a:t>
            </a:r>
            <a:r>
              <a:rPr lang="en-US" sz="6800" b="1" dirty="0"/>
              <a:t>Hopfield model</a:t>
            </a:r>
            <a:endParaRPr lang="en-US" b="1" dirty="0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1042861" y="6734406"/>
            <a:ext cx="3316146" cy="2137908"/>
            <a:chOff x="278" y="2394"/>
            <a:chExt cx="884" cy="760"/>
          </a:xfrm>
        </p:grpSpPr>
        <p:sp>
          <p:nvSpPr>
            <p:cNvPr id="7217" name="Text Box 48"/>
            <p:cNvSpPr txBox="1">
              <a:spLocks noChangeArrowheads="1"/>
            </p:cNvSpPr>
            <p:nvPr/>
          </p:nvSpPr>
          <p:spPr bwMode="auto">
            <a:xfrm>
              <a:off x="278" y="2394"/>
              <a:ext cx="884" cy="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Prototype</a:t>
              </a:r>
            </a:p>
            <a:p>
              <a:r>
                <a:rPr lang="en-US" dirty="0"/>
                <a:t>    </a:t>
              </a:r>
              <a:r>
                <a:rPr lang="en-US" sz="7600" dirty="0"/>
                <a:t>p</a:t>
              </a:r>
              <a:r>
                <a:rPr lang="en-US" sz="7600" baseline="30000" dirty="0"/>
                <a:t>1</a:t>
              </a:r>
              <a:endParaRPr lang="en-US" dirty="0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>
              <a:off x="528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180062" y="1485283"/>
            <a:ext cx="6482239" cy="5130977"/>
            <a:chOff x="48" y="528"/>
            <a:chExt cx="1728" cy="1824"/>
          </a:xfrm>
        </p:grpSpPr>
        <p:sp>
          <p:nvSpPr>
            <p:cNvPr id="7186" name="Rectangle 4" descr="Dotted grid"/>
            <p:cNvSpPr>
              <a:spLocks noChangeArrowheads="1"/>
            </p:cNvSpPr>
            <p:nvPr/>
          </p:nvSpPr>
          <p:spPr bwMode="auto">
            <a:xfrm>
              <a:off x="48" y="528"/>
              <a:ext cx="1728" cy="1824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Rectangle 10"/>
            <p:cNvSpPr>
              <a:spLocks noChangeArrowheads="1"/>
            </p:cNvSpPr>
            <p:nvPr/>
          </p:nvSpPr>
          <p:spPr bwMode="auto">
            <a:xfrm>
              <a:off x="816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Rectangle 11"/>
            <p:cNvSpPr>
              <a:spLocks noChangeArrowheads="1"/>
            </p:cNvSpPr>
            <p:nvPr/>
          </p:nvSpPr>
          <p:spPr bwMode="auto">
            <a:xfrm>
              <a:off x="816" y="168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12"/>
            <p:cNvSpPr>
              <a:spLocks noChangeArrowheads="1"/>
            </p:cNvSpPr>
            <p:nvPr/>
          </p:nvSpPr>
          <p:spPr bwMode="auto">
            <a:xfrm>
              <a:off x="336" y="15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Rectangle 13"/>
            <p:cNvSpPr>
              <a:spLocks noChangeArrowheads="1"/>
            </p:cNvSpPr>
            <p:nvPr/>
          </p:nvSpPr>
          <p:spPr bwMode="auto">
            <a:xfrm>
              <a:off x="816" y="148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Rectangle 14"/>
            <p:cNvSpPr>
              <a:spLocks noChangeArrowheads="1"/>
            </p:cNvSpPr>
            <p:nvPr/>
          </p:nvSpPr>
          <p:spPr bwMode="auto">
            <a:xfrm>
              <a:off x="384" y="19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Rectangle 15"/>
            <p:cNvSpPr>
              <a:spLocks noChangeArrowheads="1"/>
            </p:cNvSpPr>
            <p:nvPr/>
          </p:nvSpPr>
          <p:spPr bwMode="auto">
            <a:xfrm>
              <a:off x="288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Rectangle 16"/>
            <p:cNvSpPr>
              <a:spLocks noChangeArrowheads="1"/>
            </p:cNvSpPr>
            <p:nvPr/>
          </p:nvSpPr>
          <p:spPr bwMode="auto">
            <a:xfrm>
              <a:off x="624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Rectangle 17"/>
            <p:cNvSpPr>
              <a:spLocks noChangeArrowheads="1"/>
            </p:cNvSpPr>
            <p:nvPr/>
          </p:nvSpPr>
          <p:spPr bwMode="auto">
            <a:xfrm>
              <a:off x="912" y="86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Rectangle 18"/>
            <p:cNvSpPr>
              <a:spLocks noChangeArrowheads="1"/>
            </p:cNvSpPr>
            <p:nvPr/>
          </p:nvSpPr>
          <p:spPr bwMode="auto">
            <a:xfrm>
              <a:off x="816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Rectangle 19"/>
            <p:cNvSpPr>
              <a:spLocks noChangeArrowheads="1"/>
            </p:cNvSpPr>
            <p:nvPr/>
          </p:nvSpPr>
          <p:spPr bwMode="auto">
            <a:xfrm>
              <a:off x="1344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Rectangle 20"/>
            <p:cNvSpPr>
              <a:spLocks noChangeArrowheads="1"/>
            </p:cNvSpPr>
            <p:nvPr/>
          </p:nvSpPr>
          <p:spPr bwMode="auto">
            <a:xfrm>
              <a:off x="1200" y="196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Rectangle 22"/>
            <p:cNvSpPr>
              <a:spLocks noChangeArrowheads="1"/>
            </p:cNvSpPr>
            <p:nvPr/>
          </p:nvSpPr>
          <p:spPr bwMode="auto">
            <a:xfrm>
              <a:off x="1248" y="172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Rectangle 23"/>
            <p:cNvSpPr>
              <a:spLocks noChangeArrowheads="1"/>
            </p:cNvSpPr>
            <p:nvPr/>
          </p:nvSpPr>
          <p:spPr bwMode="auto">
            <a:xfrm>
              <a:off x="1104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Rectangle 24"/>
            <p:cNvSpPr>
              <a:spLocks noChangeArrowheads="1"/>
            </p:cNvSpPr>
            <p:nvPr/>
          </p:nvSpPr>
          <p:spPr bwMode="auto">
            <a:xfrm>
              <a:off x="528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Rectangle 56"/>
            <p:cNvSpPr>
              <a:spLocks noChangeArrowheads="1"/>
            </p:cNvSpPr>
            <p:nvPr/>
          </p:nvSpPr>
          <p:spPr bwMode="auto">
            <a:xfrm>
              <a:off x="1440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Rectangle 57"/>
            <p:cNvSpPr>
              <a:spLocks noChangeArrowheads="1"/>
            </p:cNvSpPr>
            <p:nvPr/>
          </p:nvSpPr>
          <p:spPr bwMode="auto">
            <a:xfrm>
              <a:off x="1536" y="96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Rectangle 58"/>
            <p:cNvSpPr>
              <a:spLocks noChangeArrowheads="1"/>
            </p:cNvSpPr>
            <p:nvPr/>
          </p:nvSpPr>
          <p:spPr bwMode="auto">
            <a:xfrm>
              <a:off x="1632" y="18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Rectangle 59"/>
            <p:cNvSpPr>
              <a:spLocks noChangeArrowheads="1"/>
            </p:cNvSpPr>
            <p:nvPr/>
          </p:nvSpPr>
          <p:spPr bwMode="auto">
            <a:xfrm>
              <a:off x="1440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Rectangle 60"/>
            <p:cNvSpPr>
              <a:spLocks noChangeArrowheads="1"/>
            </p:cNvSpPr>
            <p:nvPr/>
          </p:nvSpPr>
          <p:spPr bwMode="auto">
            <a:xfrm>
              <a:off x="432" y="13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Rectangle 61"/>
            <p:cNvSpPr>
              <a:spLocks noChangeArrowheads="1"/>
            </p:cNvSpPr>
            <p:nvPr/>
          </p:nvSpPr>
          <p:spPr bwMode="auto">
            <a:xfrm>
              <a:off x="528" y="172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Rectangle 62"/>
            <p:cNvSpPr>
              <a:spLocks noChangeArrowheads="1"/>
            </p:cNvSpPr>
            <p:nvPr/>
          </p:nvSpPr>
          <p:spPr bwMode="auto">
            <a:xfrm>
              <a:off x="624" y="182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Rectangle 63"/>
            <p:cNvSpPr>
              <a:spLocks noChangeArrowheads="1"/>
            </p:cNvSpPr>
            <p:nvPr/>
          </p:nvSpPr>
          <p:spPr bwMode="auto">
            <a:xfrm>
              <a:off x="720" y="19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Rectangle 64"/>
            <p:cNvSpPr>
              <a:spLocks noChangeArrowheads="1"/>
            </p:cNvSpPr>
            <p:nvPr/>
          </p:nvSpPr>
          <p:spPr bwMode="auto">
            <a:xfrm>
              <a:off x="528" y="124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Rectangle 65"/>
            <p:cNvSpPr>
              <a:spLocks noChangeArrowheads="1"/>
            </p:cNvSpPr>
            <p:nvPr/>
          </p:nvSpPr>
          <p:spPr bwMode="auto">
            <a:xfrm>
              <a:off x="624" y="124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Rectangle 66"/>
            <p:cNvSpPr>
              <a:spLocks noChangeArrowheads="1"/>
            </p:cNvSpPr>
            <p:nvPr/>
          </p:nvSpPr>
          <p:spPr bwMode="auto">
            <a:xfrm>
              <a:off x="720" y="6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Rectangle 67"/>
            <p:cNvSpPr>
              <a:spLocks noChangeArrowheads="1"/>
            </p:cNvSpPr>
            <p:nvPr/>
          </p:nvSpPr>
          <p:spPr bwMode="auto">
            <a:xfrm>
              <a:off x="816" y="57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Rectangle 68"/>
            <p:cNvSpPr>
              <a:spLocks noChangeArrowheads="1"/>
            </p:cNvSpPr>
            <p:nvPr/>
          </p:nvSpPr>
          <p:spPr bwMode="auto">
            <a:xfrm>
              <a:off x="912" y="6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Rectangle 69"/>
            <p:cNvSpPr>
              <a:spLocks noChangeArrowheads="1"/>
            </p:cNvSpPr>
            <p:nvPr/>
          </p:nvSpPr>
          <p:spPr bwMode="auto">
            <a:xfrm>
              <a:off x="624" y="13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Rectangle 70"/>
            <p:cNvSpPr>
              <a:spLocks noChangeArrowheads="1"/>
            </p:cNvSpPr>
            <p:nvPr/>
          </p:nvSpPr>
          <p:spPr bwMode="auto">
            <a:xfrm>
              <a:off x="48" y="91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Rectangle 71"/>
            <p:cNvSpPr>
              <a:spLocks noChangeArrowheads="1"/>
            </p:cNvSpPr>
            <p:nvPr/>
          </p:nvSpPr>
          <p:spPr bwMode="auto">
            <a:xfrm>
              <a:off x="144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7382550" y="1215232"/>
            <a:ext cx="14044851" cy="5671079"/>
            <a:chOff x="1968" y="432"/>
            <a:chExt cx="3744" cy="2016"/>
          </a:xfrm>
        </p:grpSpPr>
        <p:graphicFrame>
          <p:nvGraphicFramePr>
            <p:cNvPr id="7170" name="Object 52"/>
            <p:cNvGraphicFramePr>
              <a:graphicFrameLocks noChangeAspect="1"/>
            </p:cNvGraphicFramePr>
            <p:nvPr/>
          </p:nvGraphicFramePr>
          <p:xfrm>
            <a:off x="2133" y="1056"/>
            <a:ext cx="1593" cy="644"/>
          </p:xfrm>
          <a:graphic>
            <a:graphicData uri="http://schemas.openxmlformats.org/presentationml/2006/ole">
              <p:oleObj spid="_x0000_s800770" name="Equation" r:id="rId4" imgW="876240" imgH="355320" progId="Equation.3">
                <p:embed/>
              </p:oleObj>
            </a:graphicData>
          </a:graphic>
        </p:graphicFrame>
        <p:sp>
          <p:nvSpPr>
            <p:cNvPr id="7180" name="Text Box 53"/>
            <p:cNvSpPr txBox="1">
              <a:spLocks noChangeArrowheads="1"/>
            </p:cNvSpPr>
            <p:nvPr/>
          </p:nvSpPr>
          <p:spPr bwMode="auto">
            <a:xfrm>
              <a:off x="2064" y="666"/>
              <a:ext cx="1047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interactions</a:t>
              </a:r>
            </a:p>
          </p:txBody>
        </p:sp>
        <p:sp>
          <p:nvSpPr>
            <p:cNvPr id="7181" name="Line 54"/>
            <p:cNvSpPr>
              <a:spLocks noChangeShapeType="1"/>
            </p:cNvSpPr>
            <p:nvPr/>
          </p:nvSpPr>
          <p:spPr bwMode="auto">
            <a:xfrm flipV="1">
              <a:off x="2746" y="172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Text Box 55"/>
            <p:cNvSpPr txBox="1">
              <a:spLocks noChangeArrowheads="1"/>
            </p:cNvSpPr>
            <p:nvPr/>
          </p:nvSpPr>
          <p:spPr bwMode="auto">
            <a:xfrm>
              <a:off x="2208" y="1833"/>
              <a:ext cx="847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Sum over all</a:t>
              </a:r>
            </a:p>
            <a:p>
              <a:r>
                <a:rPr lang="en-US" sz="4200" dirty="0"/>
                <a:t>prototypes</a:t>
              </a:r>
              <a:endParaRPr lang="en-US" dirty="0"/>
            </a:p>
          </p:txBody>
        </p:sp>
        <p:sp>
          <p:nvSpPr>
            <p:cNvPr id="7183" name="Text Box 72"/>
            <p:cNvSpPr txBox="1">
              <a:spLocks noChangeArrowheads="1"/>
            </p:cNvSpPr>
            <p:nvPr/>
          </p:nvSpPr>
          <p:spPr bwMode="auto">
            <a:xfrm>
              <a:off x="4118" y="474"/>
              <a:ext cx="1101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This rule</a:t>
              </a:r>
            </a:p>
            <a:p>
              <a:r>
                <a:rPr lang="en-US"/>
                <a:t>is very good</a:t>
              </a:r>
            </a:p>
            <a:p>
              <a:r>
                <a:rPr lang="en-US"/>
                <a:t>for </a:t>
              </a:r>
              <a:r>
                <a:rPr lang="en-US" b="1"/>
                <a:t>random</a:t>
              </a:r>
              <a:endParaRPr lang="en-US"/>
            </a:p>
            <a:p>
              <a:r>
                <a:rPr lang="en-US"/>
                <a:t>patterns</a:t>
              </a:r>
            </a:p>
          </p:txBody>
        </p:sp>
        <p:sp>
          <p:nvSpPr>
            <p:cNvPr id="7184" name="Text Box 73"/>
            <p:cNvSpPr txBox="1">
              <a:spLocks noChangeArrowheads="1"/>
            </p:cNvSpPr>
            <p:nvPr/>
          </p:nvSpPr>
          <p:spPr bwMode="auto">
            <a:xfrm>
              <a:off x="3446" y="1722"/>
              <a:ext cx="1850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It does not work well</a:t>
              </a:r>
            </a:p>
            <a:p>
              <a:r>
                <a:rPr lang="en-US"/>
                <a:t>for correlated patters</a:t>
              </a:r>
            </a:p>
          </p:txBody>
        </p:sp>
        <p:sp>
          <p:nvSpPr>
            <p:cNvPr id="7185" name="Rectangle 74"/>
            <p:cNvSpPr>
              <a:spLocks noChangeArrowheads="1"/>
            </p:cNvSpPr>
            <p:nvPr/>
          </p:nvSpPr>
          <p:spPr bwMode="auto">
            <a:xfrm>
              <a:off x="1968" y="432"/>
              <a:ext cx="3744" cy="20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-28642" y="-126124"/>
            <a:ext cx="1984113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solidFill>
                  <a:srgbClr val="FF0000"/>
                </a:solidFill>
              </a:rPr>
              <a:t>5.4 Hopfield Model of Associative Memory</a:t>
            </a:r>
            <a:endParaRPr lang="en-US" sz="6800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0" y="1238221"/>
            <a:ext cx="226708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53"/>
          <p:cNvGraphicFramePr>
            <a:graphicFrameLocks noChangeAspect="1"/>
          </p:cNvGraphicFramePr>
          <p:nvPr/>
        </p:nvGraphicFramePr>
        <p:xfrm>
          <a:off x="10661182" y="7932737"/>
          <a:ext cx="9744075" cy="2092325"/>
        </p:xfrm>
        <a:graphic>
          <a:graphicData uri="http://schemas.openxmlformats.org/presentationml/2006/ole">
            <p:oleObj spid="_x0000_s800772" name="Equation" r:id="rId5" imgW="160020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8301366" y="6168300"/>
            <a:ext cx="13306097" cy="1931196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-28642" y="-126124"/>
            <a:ext cx="1984113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solidFill>
                  <a:srgbClr val="FF0000"/>
                </a:solidFill>
              </a:rPr>
              <a:t>5.4 Hopfield Model of Associative Memory</a:t>
            </a:r>
            <a:endParaRPr lang="en-US" sz="6800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0" y="1238221"/>
            <a:ext cx="226708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52"/>
          <p:cNvGraphicFramePr>
            <a:graphicFrameLocks noChangeAspect="1"/>
          </p:cNvGraphicFramePr>
          <p:nvPr/>
        </p:nvGraphicFramePr>
        <p:xfrm>
          <a:off x="9400712" y="4139968"/>
          <a:ext cx="4520304" cy="1811595"/>
        </p:xfrm>
        <a:graphic>
          <a:graphicData uri="http://schemas.openxmlformats.org/presentationml/2006/ole">
            <p:oleObj spid="_x0000_s809988" name="Equation" r:id="rId4" imgW="876240" imgH="355320" progId="Equation.3">
              <p:embed/>
            </p:oleObj>
          </a:graphicData>
        </a:graphic>
      </p:graphicFrame>
      <p:cxnSp>
        <p:nvCxnSpPr>
          <p:cNvPr id="58" name="Straight Arrow Connector 57"/>
          <p:cNvCxnSpPr/>
          <p:nvPr/>
        </p:nvCxnSpPr>
        <p:spPr>
          <a:xfrm flipV="1">
            <a:off x="9716022" y="3296878"/>
            <a:ext cx="0" cy="843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9990" name="Object 6"/>
          <p:cNvGraphicFramePr>
            <a:graphicFrameLocks noChangeAspect="1"/>
          </p:cNvGraphicFramePr>
          <p:nvPr/>
        </p:nvGraphicFramePr>
        <p:xfrm>
          <a:off x="12164630" y="5873000"/>
          <a:ext cx="7953375" cy="2041525"/>
        </p:xfrm>
        <a:graphic>
          <a:graphicData uri="http://schemas.openxmlformats.org/presentationml/2006/ole">
            <p:oleObj spid="_x0000_s809990" name="Equation" r:id="rId5" imgW="1460160" imgH="393480" progId="Equation.DSMT4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8968573" y="6385037"/>
            <a:ext cx="258436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graphicFrame>
        <p:nvGraphicFramePr>
          <p:cNvPr id="809992" name="Object 6"/>
          <p:cNvGraphicFramePr>
            <a:graphicFrameLocks noChangeAspect="1"/>
          </p:cNvGraphicFramePr>
          <p:nvPr/>
        </p:nvGraphicFramePr>
        <p:xfrm>
          <a:off x="3129337" y="7882759"/>
          <a:ext cx="9958387" cy="2041525"/>
        </p:xfrm>
        <a:graphic>
          <a:graphicData uri="http://schemas.openxmlformats.org/presentationml/2006/ole">
            <p:oleObj spid="_x0000_s809992" name="Equation" r:id="rId6" imgW="1828800" imgH="393480" progId="Equation.DSMT4">
              <p:embed/>
            </p:oleObj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135117" y="5873000"/>
            <a:ext cx="3844322" cy="969496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Blackboard</a:t>
            </a:r>
            <a:endParaRPr lang="en-US" dirty="0"/>
          </a:p>
        </p:txBody>
      </p: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2933746" y="2047643"/>
          <a:ext cx="9744075" cy="2092325"/>
        </p:xfrm>
        <a:graphic>
          <a:graphicData uri="http://schemas.openxmlformats.org/presentationml/2006/ole">
            <p:oleObj spid="_x0000_s809993" name="Equation" r:id="rId7" imgW="160020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1943172" y="10650153"/>
            <a:ext cx="526913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Hopfield model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42861" y="6734406"/>
            <a:ext cx="3316146" cy="2137908"/>
            <a:chOff x="278" y="2394"/>
            <a:chExt cx="884" cy="760"/>
          </a:xfrm>
        </p:grpSpPr>
        <p:sp>
          <p:nvSpPr>
            <p:cNvPr id="8323" name="Text Box 11"/>
            <p:cNvSpPr txBox="1">
              <a:spLocks noChangeArrowheads="1"/>
            </p:cNvSpPr>
            <p:nvPr/>
          </p:nvSpPr>
          <p:spPr bwMode="auto">
            <a:xfrm>
              <a:off x="278" y="2394"/>
              <a:ext cx="884" cy="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Prototype</a:t>
              </a:r>
            </a:p>
            <a:p>
              <a:r>
                <a:rPr lang="en-US" dirty="0"/>
                <a:t>    </a:t>
              </a:r>
              <a:r>
                <a:rPr lang="en-US" sz="7600" dirty="0"/>
                <a:t>p</a:t>
              </a:r>
              <a:r>
                <a:rPr lang="en-US" sz="7600" baseline="30000" dirty="0"/>
                <a:t>1</a:t>
              </a:r>
              <a:endParaRPr lang="en-US" dirty="0"/>
            </a:p>
          </p:txBody>
        </p:sp>
        <p:sp>
          <p:nvSpPr>
            <p:cNvPr id="8324" name="Line 12"/>
            <p:cNvSpPr>
              <a:spLocks noChangeShapeType="1"/>
            </p:cNvSpPr>
            <p:nvPr/>
          </p:nvSpPr>
          <p:spPr bwMode="auto">
            <a:xfrm>
              <a:off x="528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0062" y="1485283"/>
            <a:ext cx="6482239" cy="5130977"/>
            <a:chOff x="48" y="528"/>
            <a:chExt cx="1728" cy="1824"/>
          </a:xfrm>
        </p:grpSpPr>
        <p:sp>
          <p:nvSpPr>
            <p:cNvPr id="8292" name="Rectangle 14" descr="Dotted grid"/>
            <p:cNvSpPr>
              <a:spLocks noChangeArrowheads="1"/>
            </p:cNvSpPr>
            <p:nvPr/>
          </p:nvSpPr>
          <p:spPr bwMode="auto">
            <a:xfrm>
              <a:off x="48" y="528"/>
              <a:ext cx="1728" cy="1824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3" name="Rectangle 15"/>
            <p:cNvSpPr>
              <a:spLocks noChangeArrowheads="1"/>
            </p:cNvSpPr>
            <p:nvPr/>
          </p:nvSpPr>
          <p:spPr bwMode="auto">
            <a:xfrm>
              <a:off x="816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4" name="Rectangle 16"/>
            <p:cNvSpPr>
              <a:spLocks noChangeArrowheads="1"/>
            </p:cNvSpPr>
            <p:nvPr/>
          </p:nvSpPr>
          <p:spPr bwMode="auto">
            <a:xfrm>
              <a:off x="816" y="168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" name="Rectangle 17"/>
            <p:cNvSpPr>
              <a:spLocks noChangeArrowheads="1"/>
            </p:cNvSpPr>
            <p:nvPr/>
          </p:nvSpPr>
          <p:spPr bwMode="auto">
            <a:xfrm>
              <a:off x="336" y="15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" name="Rectangle 18"/>
            <p:cNvSpPr>
              <a:spLocks noChangeArrowheads="1"/>
            </p:cNvSpPr>
            <p:nvPr/>
          </p:nvSpPr>
          <p:spPr bwMode="auto">
            <a:xfrm>
              <a:off x="816" y="148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" name="Rectangle 19"/>
            <p:cNvSpPr>
              <a:spLocks noChangeArrowheads="1"/>
            </p:cNvSpPr>
            <p:nvPr/>
          </p:nvSpPr>
          <p:spPr bwMode="auto">
            <a:xfrm>
              <a:off x="384" y="19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" name="Rectangle 20"/>
            <p:cNvSpPr>
              <a:spLocks noChangeArrowheads="1"/>
            </p:cNvSpPr>
            <p:nvPr/>
          </p:nvSpPr>
          <p:spPr bwMode="auto">
            <a:xfrm>
              <a:off x="288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" name="Rectangle 21"/>
            <p:cNvSpPr>
              <a:spLocks noChangeArrowheads="1"/>
            </p:cNvSpPr>
            <p:nvPr/>
          </p:nvSpPr>
          <p:spPr bwMode="auto">
            <a:xfrm>
              <a:off x="624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" name="Rectangle 22"/>
            <p:cNvSpPr>
              <a:spLocks noChangeArrowheads="1"/>
            </p:cNvSpPr>
            <p:nvPr/>
          </p:nvSpPr>
          <p:spPr bwMode="auto">
            <a:xfrm>
              <a:off x="912" y="86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" name="Rectangle 23"/>
            <p:cNvSpPr>
              <a:spLocks noChangeArrowheads="1"/>
            </p:cNvSpPr>
            <p:nvPr/>
          </p:nvSpPr>
          <p:spPr bwMode="auto">
            <a:xfrm>
              <a:off x="816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2" name="Rectangle 24"/>
            <p:cNvSpPr>
              <a:spLocks noChangeArrowheads="1"/>
            </p:cNvSpPr>
            <p:nvPr/>
          </p:nvSpPr>
          <p:spPr bwMode="auto">
            <a:xfrm>
              <a:off x="1344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3" name="Rectangle 25"/>
            <p:cNvSpPr>
              <a:spLocks noChangeArrowheads="1"/>
            </p:cNvSpPr>
            <p:nvPr/>
          </p:nvSpPr>
          <p:spPr bwMode="auto">
            <a:xfrm>
              <a:off x="1200" y="196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" name="Rectangle 26"/>
            <p:cNvSpPr>
              <a:spLocks noChangeArrowheads="1"/>
            </p:cNvSpPr>
            <p:nvPr/>
          </p:nvSpPr>
          <p:spPr bwMode="auto">
            <a:xfrm>
              <a:off x="1248" y="172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" name="Rectangle 27"/>
            <p:cNvSpPr>
              <a:spLocks noChangeArrowheads="1"/>
            </p:cNvSpPr>
            <p:nvPr/>
          </p:nvSpPr>
          <p:spPr bwMode="auto">
            <a:xfrm>
              <a:off x="1104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6" name="Rectangle 28"/>
            <p:cNvSpPr>
              <a:spLocks noChangeArrowheads="1"/>
            </p:cNvSpPr>
            <p:nvPr/>
          </p:nvSpPr>
          <p:spPr bwMode="auto">
            <a:xfrm>
              <a:off x="528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7" name="Rectangle 29"/>
            <p:cNvSpPr>
              <a:spLocks noChangeArrowheads="1"/>
            </p:cNvSpPr>
            <p:nvPr/>
          </p:nvSpPr>
          <p:spPr bwMode="auto">
            <a:xfrm>
              <a:off x="1440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8" name="Rectangle 30"/>
            <p:cNvSpPr>
              <a:spLocks noChangeArrowheads="1"/>
            </p:cNvSpPr>
            <p:nvPr/>
          </p:nvSpPr>
          <p:spPr bwMode="auto">
            <a:xfrm>
              <a:off x="1536" y="96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9" name="Rectangle 31"/>
            <p:cNvSpPr>
              <a:spLocks noChangeArrowheads="1"/>
            </p:cNvSpPr>
            <p:nvPr/>
          </p:nvSpPr>
          <p:spPr bwMode="auto">
            <a:xfrm>
              <a:off x="1632" y="18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0" name="Rectangle 32"/>
            <p:cNvSpPr>
              <a:spLocks noChangeArrowheads="1"/>
            </p:cNvSpPr>
            <p:nvPr/>
          </p:nvSpPr>
          <p:spPr bwMode="auto">
            <a:xfrm>
              <a:off x="1440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1" name="Rectangle 33"/>
            <p:cNvSpPr>
              <a:spLocks noChangeArrowheads="1"/>
            </p:cNvSpPr>
            <p:nvPr/>
          </p:nvSpPr>
          <p:spPr bwMode="auto">
            <a:xfrm>
              <a:off x="432" y="13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2" name="Rectangle 34"/>
            <p:cNvSpPr>
              <a:spLocks noChangeArrowheads="1"/>
            </p:cNvSpPr>
            <p:nvPr/>
          </p:nvSpPr>
          <p:spPr bwMode="auto">
            <a:xfrm>
              <a:off x="528" y="172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3" name="Rectangle 35"/>
            <p:cNvSpPr>
              <a:spLocks noChangeArrowheads="1"/>
            </p:cNvSpPr>
            <p:nvPr/>
          </p:nvSpPr>
          <p:spPr bwMode="auto">
            <a:xfrm>
              <a:off x="624" y="182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" name="Rectangle 36"/>
            <p:cNvSpPr>
              <a:spLocks noChangeArrowheads="1"/>
            </p:cNvSpPr>
            <p:nvPr/>
          </p:nvSpPr>
          <p:spPr bwMode="auto">
            <a:xfrm>
              <a:off x="720" y="19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" name="Rectangle 37"/>
            <p:cNvSpPr>
              <a:spLocks noChangeArrowheads="1"/>
            </p:cNvSpPr>
            <p:nvPr/>
          </p:nvSpPr>
          <p:spPr bwMode="auto">
            <a:xfrm>
              <a:off x="528" y="124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6" name="Rectangle 38"/>
            <p:cNvSpPr>
              <a:spLocks noChangeArrowheads="1"/>
            </p:cNvSpPr>
            <p:nvPr/>
          </p:nvSpPr>
          <p:spPr bwMode="auto">
            <a:xfrm>
              <a:off x="624" y="124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7" name="Rectangle 39"/>
            <p:cNvSpPr>
              <a:spLocks noChangeArrowheads="1"/>
            </p:cNvSpPr>
            <p:nvPr/>
          </p:nvSpPr>
          <p:spPr bwMode="auto">
            <a:xfrm>
              <a:off x="720" y="6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8" name="Rectangle 40"/>
            <p:cNvSpPr>
              <a:spLocks noChangeArrowheads="1"/>
            </p:cNvSpPr>
            <p:nvPr/>
          </p:nvSpPr>
          <p:spPr bwMode="auto">
            <a:xfrm>
              <a:off x="816" y="57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9" name="Rectangle 41"/>
            <p:cNvSpPr>
              <a:spLocks noChangeArrowheads="1"/>
            </p:cNvSpPr>
            <p:nvPr/>
          </p:nvSpPr>
          <p:spPr bwMode="auto">
            <a:xfrm>
              <a:off x="912" y="6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0" name="Rectangle 42"/>
            <p:cNvSpPr>
              <a:spLocks noChangeArrowheads="1"/>
            </p:cNvSpPr>
            <p:nvPr/>
          </p:nvSpPr>
          <p:spPr bwMode="auto">
            <a:xfrm>
              <a:off x="624" y="13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1" name="Rectangle 43"/>
            <p:cNvSpPr>
              <a:spLocks noChangeArrowheads="1"/>
            </p:cNvSpPr>
            <p:nvPr/>
          </p:nvSpPr>
          <p:spPr bwMode="auto">
            <a:xfrm>
              <a:off x="48" y="91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2" name="Rectangle 44"/>
            <p:cNvSpPr>
              <a:spLocks noChangeArrowheads="1"/>
            </p:cNvSpPr>
            <p:nvPr/>
          </p:nvSpPr>
          <p:spPr bwMode="auto">
            <a:xfrm>
              <a:off x="144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9" name="Text Box 53"/>
          <p:cNvSpPr txBox="1">
            <a:spLocks noChangeArrowheads="1"/>
          </p:cNvSpPr>
          <p:nvPr/>
        </p:nvSpPr>
        <p:spPr bwMode="auto">
          <a:xfrm>
            <a:off x="4677867" y="7735847"/>
            <a:ext cx="9339156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/>
              <a:t>Finds the  closest prototype</a:t>
            </a:r>
          </a:p>
          <a:p>
            <a:r>
              <a:rPr lang="en-US" i="1"/>
              <a:t>i.e. maximal overlap </a:t>
            </a:r>
          </a:p>
          <a:p>
            <a:r>
              <a:rPr lang="en-US" i="1"/>
              <a:t>(similarity)</a:t>
            </a:r>
          </a:p>
        </p:txBody>
      </p:sp>
      <p:graphicFrame>
        <p:nvGraphicFramePr>
          <p:cNvPr id="8194" name="Object 54"/>
          <p:cNvGraphicFramePr>
            <a:graphicFrameLocks noChangeAspect="1"/>
          </p:cNvGraphicFramePr>
          <p:nvPr/>
        </p:nvGraphicFramePr>
        <p:xfrm>
          <a:off x="8766779" y="9142365"/>
          <a:ext cx="1470508" cy="970498"/>
        </p:xfrm>
        <a:graphic>
          <a:graphicData uri="http://schemas.openxmlformats.org/presentationml/2006/ole">
            <p:oleObj spid="_x0000_s801794" name="Equation" r:id="rId4" imgW="215640" imgH="190440" progId="Equation.3">
              <p:embed/>
            </p:oleObj>
          </a:graphicData>
        </a:graphic>
      </p:graphicFrame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10720552" y="1468405"/>
            <a:ext cx="9091940" cy="10166310"/>
            <a:chOff x="2438" y="522"/>
            <a:chExt cx="3123" cy="3614"/>
          </a:xfrm>
        </p:grpSpPr>
        <p:grpSp>
          <p:nvGrpSpPr>
            <p:cNvPr id="5" name="Group 55"/>
            <p:cNvGrpSpPr>
              <a:grpSpLocks/>
            </p:cNvGrpSpPr>
            <p:nvPr/>
          </p:nvGrpSpPr>
          <p:grpSpPr bwMode="auto">
            <a:xfrm rot="5400000">
              <a:off x="3156" y="756"/>
              <a:ext cx="1248" cy="1560"/>
              <a:chOff x="144" y="2016"/>
              <a:chExt cx="1680" cy="1824"/>
            </a:xfrm>
          </p:grpSpPr>
          <p:sp>
            <p:nvSpPr>
              <p:cNvPr id="8204" name="Oval 56"/>
              <p:cNvSpPr>
                <a:spLocks noChangeArrowheads="1"/>
              </p:cNvSpPr>
              <p:nvPr/>
            </p:nvSpPr>
            <p:spPr bwMode="auto">
              <a:xfrm>
                <a:off x="720" y="2448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5" name="Oval 57"/>
              <p:cNvSpPr>
                <a:spLocks noChangeArrowheads="1"/>
              </p:cNvSpPr>
              <p:nvPr/>
            </p:nvSpPr>
            <p:spPr bwMode="auto">
              <a:xfrm>
                <a:off x="960" y="2160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6" name="Oval 58"/>
              <p:cNvSpPr>
                <a:spLocks noChangeArrowheads="1"/>
              </p:cNvSpPr>
              <p:nvPr/>
            </p:nvSpPr>
            <p:spPr bwMode="auto">
              <a:xfrm>
                <a:off x="1248" y="2448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7" name="Oval 59"/>
              <p:cNvSpPr>
                <a:spLocks noChangeArrowheads="1"/>
              </p:cNvSpPr>
              <p:nvPr/>
            </p:nvSpPr>
            <p:spPr bwMode="auto">
              <a:xfrm>
                <a:off x="912" y="2592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8" name="Oval 60"/>
              <p:cNvSpPr>
                <a:spLocks noChangeArrowheads="1"/>
              </p:cNvSpPr>
              <p:nvPr/>
            </p:nvSpPr>
            <p:spPr bwMode="auto">
              <a:xfrm>
                <a:off x="720" y="2112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9" name="Oval 61"/>
              <p:cNvSpPr>
                <a:spLocks noChangeArrowheads="1"/>
              </p:cNvSpPr>
              <p:nvPr/>
            </p:nvSpPr>
            <p:spPr bwMode="auto">
              <a:xfrm>
                <a:off x="1392" y="2016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0" name="Line 62"/>
              <p:cNvSpPr>
                <a:spLocks noChangeShapeType="1"/>
              </p:cNvSpPr>
              <p:nvPr/>
            </p:nvSpPr>
            <p:spPr bwMode="auto">
              <a:xfrm flipV="1">
                <a:off x="1056" y="2064"/>
                <a:ext cx="38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1" name="Line 63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64"/>
              <p:cNvSpPr>
                <a:spLocks noChangeShapeType="1"/>
              </p:cNvSpPr>
              <p:nvPr/>
            </p:nvSpPr>
            <p:spPr bwMode="auto">
              <a:xfrm flipV="1">
                <a:off x="1344" y="2064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65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4" name="Line 66"/>
              <p:cNvSpPr>
                <a:spLocks noChangeShapeType="1"/>
              </p:cNvSpPr>
              <p:nvPr/>
            </p:nvSpPr>
            <p:spPr bwMode="auto">
              <a:xfrm>
                <a:off x="816" y="211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67"/>
              <p:cNvSpPr>
                <a:spLocks noChangeShapeType="1"/>
              </p:cNvSpPr>
              <p:nvPr/>
            </p:nvSpPr>
            <p:spPr bwMode="auto">
              <a:xfrm flipH="1">
                <a:off x="960" y="2208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68"/>
              <p:cNvSpPr>
                <a:spLocks noChangeShapeType="1"/>
              </p:cNvSpPr>
              <p:nvPr/>
            </p:nvSpPr>
            <p:spPr bwMode="auto">
              <a:xfrm flipV="1">
                <a:off x="1008" y="2448"/>
                <a:ext cx="3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7" name="Line 69"/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8" name="Line 70"/>
              <p:cNvSpPr>
                <a:spLocks noChangeShapeType="1"/>
              </p:cNvSpPr>
              <p:nvPr/>
            </p:nvSpPr>
            <p:spPr bwMode="auto">
              <a:xfrm>
                <a:off x="768" y="24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9" name="Line 71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0" name="Oval 72"/>
              <p:cNvSpPr>
                <a:spLocks noChangeArrowheads="1"/>
              </p:cNvSpPr>
              <p:nvPr/>
            </p:nvSpPr>
            <p:spPr bwMode="auto">
              <a:xfrm>
                <a:off x="1488" y="3360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1" name="Oval 73"/>
              <p:cNvSpPr>
                <a:spLocks noChangeArrowheads="1"/>
              </p:cNvSpPr>
              <p:nvPr/>
            </p:nvSpPr>
            <p:spPr bwMode="auto">
              <a:xfrm>
                <a:off x="1584" y="2592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2" name="Oval 74"/>
              <p:cNvSpPr>
                <a:spLocks noChangeArrowheads="1"/>
              </p:cNvSpPr>
              <p:nvPr/>
            </p:nvSpPr>
            <p:spPr bwMode="auto">
              <a:xfrm>
                <a:off x="1680" y="2208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" name="Oval 75"/>
              <p:cNvSpPr>
                <a:spLocks noChangeArrowheads="1"/>
              </p:cNvSpPr>
              <p:nvPr/>
            </p:nvSpPr>
            <p:spPr bwMode="auto">
              <a:xfrm>
                <a:off x="144" y="3600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Oval 76"/>
              <p:cNvSpPr>
                <a:spLocks noChangeArrowheads="1"/>
              </p:cNvSpPr>
              <p:nvPr/>
            </p:nvSpPr>
            <p:spPr bwMode="auto">
              <a:xfrm>
                <a:off x="480" y="3600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5" name="Oval 77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6" name="Oval 78"/>
              <p:cNvSpPr>
                <a:spLocks noChangeArrowheads="1"/>
              </p:cNvSpPr>
              <p:nvPr/>
            </p:nvSpPr>
            <p:spPr bwMode="auto">
              <a:xfrm>
                <a:off x="144" y="3264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7" name="Oval 79"/>
              <p:cNvSpPr>
                <a:spLocks noChangeArrowheads="1"/>
              </p:cNvSpPr>
              <p:nvPr/>
            </p:nvSpPr>
            <p:spPr bwMode="auto">
              <a:xfrm>
                <a:off x="1248" y="2832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8" name="Oval 80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9" name="Oval 81"/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0" name="Oval 82"/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1" name="Line 83"/>
              <p:cNvSpPr>
                <a:spLocks noChangeShapeType="1"/>
              </p:cNvSpPr>
              <p:nvPr/>
            </p:nvSpPr>
            <p:spPr bwMode="auto">
              <a:xfrm flipV="1">
                <a:off x="960" y="3168"/>
                <a:ext cx="48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Oval 84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3" name="Oval 85"/>
              <p:cNvSpPr>
                <a:spLocks noChangeArrowheads="1"/>
              </p:cNvSpPr>
              <p:nvPr/>
            </p:nvSpPr>
            <p:spPr bwMode="auto">
              <a:xfrm>
                <a:off x="1152" y="3120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4" name="Oval 86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5" name="Oval 87"/>
              <p:cNvSpPr>
                <a:spLocks noChangeArrowheads="1"/>
              </p:cNvSpPr>
              <p:nvPr/>
            </p:nvSpPr>
            <p:spPr bwMode="auto">
              <a:xfrm>
                <a:off x="1104" y="3552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6" name="Oval 88"/>
              <p:cNvSpPr>
                <a:spLocks noChangeArrowheads="1"/>
              </p:cNvSpPr>
              <p:nvPr/>
            </p:nvSpPr>
            <p:spPr bwMode="auto">
              <a:xfrm>
                <a:off x="1584" y="2976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7" name="Line 89"/>
              <p:cNvSpPr>
                <a:spLocks noChangeShapeType="1"/>
              </p:cNvSpPr>
              <p:nvPr/>
            </p:nvSpPr>
            <p:spPr bwMode="auto">
              <a:xfrm flipV="1">
                <a:off x="1248" y="3024"/>
                <a:ext cx="38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8" name="Line 90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9" name="Line 91"/>
              <p:cNvSpPr>
                <a:spLocks noChangeShapeType="1"/>
              </p:cNvSpPr>
              <p:nvPr/>
            </p:nvSpPr>
            <p:spPr bwMode="auto">
              <a:xfrm flipV="1">
                <a:off x="1536" y="3024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0" name="Line 92"/>
              <p:cNvSpPr>
                <a:spLocks noChangeShapeType="1"/>
              </p:cNvSpPr>
              <p:nvPr/>
            </p:nvSpPr>
            <p:spPr bwMode="auto">
              <a:xfrm>
                <a:off x="960" y="3072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1" name="Line 93"/>
              <p:cNvSpPr>
                <a:spLocks noChangeShapeType="1"/>
              </p:cNvSpPr>
              <p:nvPr/>
            </p:nvSpPr>
            <p:spPr bwMode="auto">
              <a:xfrm>
                <a:off x="1008" y="307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2" name="Line 94"/>
              <p:cNvSpPr>
                <a:spLocks noChangeShapeType="1"/>
              </p:cNvSpPr>
              <p:nvPr/>
            </p:nvSpPr>
            <p:spPr bwMode="auto">
              <a:xfrm flipH="1">
                <a:off x="1152" y="3168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3" name="Line 95"/>
              <p:cNvSpPr>
                <a:spLocks noChangeShapeType="1"/>
              </p:cNvSpPr>
              <p:nvPr/>
            </p:nvSpPr>
            <p:spPr bwMode="auto">
              <a:xfrm flipV="1">
                <a:off x="1200" y="3408"/>
                <a:ext cx="3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4" name="Line 96"/>
              <p:cNvSpPr>
                <a:spLocks noChangeShapeType="1"/>
              </p:cNvSpPr>
              <p:nvPr/>
            </p:nvSpPr>
            <p:spPr bwMode="auto">
              <a:xfrm>
                <a:off x="1008" y="35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5" name="Line 97"/>
              <p:cNvSpPr>
                <a:spLocks noChangeShapeType="1"/>
              </p:cNvSpPr>
              <p:nvPr/>
            </p:nvSpPr>
            <p:spPr bwMode="auto">
              <a:xfrm>
                <a:off x="960" y="345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6" name="Line 98"/>
              <p:cNvSpPr>
                <a:spLocks noChangeShapeType="1"/>
              </p:cNvSpPr>
              <p:nvPr/>
            </p:nvSpPr>
            <p:spPr bwMode="auto">
              <a:xfrm flipV="1">
                <a:off x="1200" y="3072"/>
                <a:ext cx="48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7" name="Oval 99"/>
              <p:cNvSpPr>
                <a:spLocks noChangeArrowheads="1"/>
              </p:cNvSpPr>
              <p:nvPr/>
            </p:nvSpPr>
            <p:spPr bwMode="auto">
              <a:xfrm>
                <a:off x="384" y="3024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8" name="Oval 100"/>
              <p:cNvSpPr>
                <a:spLocks noChangeArrowheads="1"/>
              </p:cNvSpPr>
              <p:nvPr/>
            </p:nvSpPr>
            <p:spPr bwMode="auto">
              <a:xfrm>
                <a:off x="624" y="2736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9" name="Oval 101"/>
              <p:cNvSpPr>
                <a:spLocks noChangeArrowheads="1"/>
              </p:cNvSpPr>
              <p:nvPr/>
            </p:nvSpPr>
            <p:spPr bwMode="auto">
              <a:xfrm>
                <a:off x="912" y="3024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0" name="Oval 102"/>
              <p:cNvSpPr>
                <a:spLocks noChangeArrowheads="1"/>
              </p:cNvSpPr>
              <p:nvPr/>
            </p:nvSpPr>
            <p:spPr bwMode="auto">
              <a:xfrm>
                <a:off x="576" y="3168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1" name="Oval 103"/>
              <p:cNvSpPr>
                <a:spLocks noChangeArrowheads="1"/>
              </p:cNvSpPr>
              <p:nvPr/>
            </p:nvSpPr>
            <p:spPr bwMode="auto">
              <a:xfrm>
                <a:off x="384" y="2688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2" name="Oval 104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3" name="Line 105"/>
              <p:cNvSpPr>
                <a:spLocks noChangeShapeType="1"/>
              </p:cNvSpPr>
              <p:nvPr/>
            </p:nvSpPr>
            <p:spPr bwMode="auto">
              <a:xfrm flipV="1">
                <a:off x="720" y="2640"/>
                <a:ext cx="38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4" name="Line 106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5" name="Line 107"/>
              <p:cNvSpPr>
                <a:spLocks noChangeShapeType="1"/>
              </p:cNvSpPr>
              <p:nvPr/>
            </p:nvSpPr>
            <p:spPr bwMode="auto">
              <a:xfrm flipV="1">
                <a:off x="1008" y="264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6" name="Line 108"/>
              <p:cNvSpPr>
                <a:spLocks noChangeShapeType="1"/>
              </p:cNvSpPr>
              <p:nvPr/>
            </p:nvSpPr>
            <p:spPr bwMode="auto">
              <a:xfrm>
                <a:off x="432" y="2688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7" name="Line 109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8" name="Line 110"/>
              <p:cNvSpPr>
                <a:spLocks noChangeShapeType="1"/>
              </p:cNvSpPr>
              <p:nvPr/>
            </p:nvSpPr>
            <p:spPr bwMode="auto">
              <a:xfrm flipH="1">
                <a:off x="624" y="2784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9" name="Line 111"/>
              <p:cNvSpPr>
                <a:spLocks noChangeShapeType="1"/>
              </p:cNvSpPr>
              <p:nvPr/>
            </p:nvSpPr>
            <p:spPr bwMode="auto">
              <a:xfrm flipV="1">
                <a:off x="672" y="3024"/>
                <a:ext cx="3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0" name="Line 112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1" name="Line 113"/>
              <p:cNvSpPr>
                <a:spLocks noChangeShapeType="1"/>
              </p:cNvSpPr>
              <p:nvPr/>
            </p:nvSpPr>
            <p:spPr bwMode="auto">
              <a:xfrm>
                <a:off x="432" y="307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2" name="Line 114"/>
              <p:cNvSpPr>
                <a:spLocks noChangeShapeType="1"/>
              </p:cNvSpPr>
              <p:nvPr/>
            </p:nvSpPr>
            <p:spPr bwMode="auto">
              <a:xfrm flipV="1">
                <a:off x="672" y="2688"/>
                <a:ext cx="48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3" name="Line 115"/>
              <p:cNvSpPr>
                <a:spLocks noChangeShapeType="1"/>
              </p:cNvSpPr>
              <p:nvPr/>
            </p:nvSpPr>
            <p:spPr bwMode="auto">
              <a:xfrm flipV="1">
                <a:off x="1296" y="264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4" name="Line 116"/>
              <p:cNvSpPr>
                <a:spLocks noChangeShapeType="1"/>
              </p:cNvSpPr>
              <p:nvPr/>
            </p:nvSpPr>
            <p:spPr bwMode="auto">
              <a:xfrm flipV="1">
                <a:off x="1296" y="2304"/>
                <a:ext cx="48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5" name="Line 117"/>
              <p:cNvSpPr>
                <a:spLocks noChangeShapeType="1"/>
              </p:cNvSpPr>
              <p:nvPr/>
            </p:nvSpPr>
            <p:spPr bwMode="auto">
              <a:xfrm flipV="1">
                <a:off x="528" y="3072"/>
                <a:ext cx="48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6" name="Line 118"/>
              <p:cNvSpPr>
                <a:spLocks noChangeShapeType="1"/>
              </p:cNvSpPr>
              <p:nvPr/>
            </p:nvSpPr>
            <p:spPr bwMode="auto">
              <a:xfrm>
                <a:off x="192" y="3312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7" name="Line 119"/>
              <p:cNvSpPr>
                <a:spLocks noChangeShapeType="1"/>
              </p:cNvSpPr>
              <p:nvPr/>
            </p:nvSpPr>
            <p:spPr bwMode="auto">
              <a:xfrm>
                <a:off x="240" y="3648"/>
                <a:ext cx="33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8" name="Line 120"/>
              <p:cNvSpPr>
                <a:spLocks noChangeShapeType="1"/>
              </p:cNvSpPr>
              <p:nvPr/>
            </p:nvSpPr>
            <p:spPr bwMode="auto">
              <a:xfrm flipV="1">
                <a:off x="480" y="2160"/>
                <a:ext cx="33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9" name="Line 121"/>
              <p:cNvSpPr>
                <a:spLocks noChangeShapeType="1"/>
              </p:cNvSpPr>
              <p:nvPr/>
            </p:nvSpPr>
            <p:spPr bwMode="auto">
              <a:xfrm>
                <a:off x="1152" y="3600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0" name="Line 122"/>
              <p:cNvSpPr>
                <a:spLocks noChangeShapeType="1"/>
              </p:cNvSpPr>
              <p:nvPr/>
            </p:nvSpPr>
            <p:spPr bwMode="auto">
              <a:xfrm flipH="1">
                <a:off x="288" y="312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1" name="Line 123"/>
              <p:cNvSpPr>
                <a:spLocks noChangeShapeType="1"/>
              </p:cNvSpPr>
              <p:nvPr/>
            </p:nvSpPr>
            <p:spPr bwMode="auto">
              <a:xfrm flipH="1">
                <a:off x="576" y="3264"/>
                <a:ext cx="9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2" name="Line 124"/>
              <p:cNvSpPr>
                <a:spLocks noChangeShapeType="1"/>
              </p:cNvSpPr>
              <p:nvPr/>
            </p:nvSpPr>
            <p:spPr bwMode="auto">
              <a:xfrm>
                <a:off x="192" y="33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3" name="Line 125"/>
              <p:cNvSpPr>
                <a:spLocks noChangeShapeType="1"/>
              </p:cNvSpPr>
              <p:nvPr/>
            </p:nvSpPr>
            <p:spPr bwMode="auto">
              <a:xfrm flipV="1">
                <a:off x="240" y="3264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4" name="Line 126"/>
              <p:cNvSpPr>
                <a:spLocks noChangeShapeType="1"/>
              </p:cNvSpPr>
              <p:nvPr/>
            </p:nvSpPr>
            <p:spPr bwMode="auto">
              <a:xfrm>
                <a:off x="576" y="3648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5" name="Line 127"/>
              <p:cNvSpPr>
                <a:spLocks noChangeShapeType="1"/>
              </p:cNvSpPr>
              <p:nvPr/>
            </p:nvSpPr>
            <p:spPr bwMode="auto">
              <a:xfrm flipV="1">
                <a:off x="576" y="350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6" name="Line 128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7" name="Line 129"/>
              <p:cNvSpPr>
                <a:spLocks noChangeShapeType="1"/>
              </p:cNvSpPr>
              <p:nvPr/>
            </p:nvSpPr>
            <p:spPr bwMode="auto">
              <a:xfrm flipH="1">
                <a:off x="1632" y="2256"/>
                <a:ext cx="9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8" name="Line 130"/>
              <p:cNvSpPr>
                <a:spLocks noChangeShapeType="1"/>
              </p:cNvSpPr>
              <p:nvPr/>
            </p:nvSpPr>
            <p:spPr bwMode="auto">
              <a:xfrm flipV="1">
                <a:off x="1008" y="288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9" name="Line 131"/>
              <p:cNvSpPr>
                <a:spLocks noChangeShapeType="1"/>
              </p:cNvSpPr>
              <p:nvPr/>
            </p:nvSpPr>
            <p:spPr bwMode="auto">
              <a:xfrm>
                <a:off x="1296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0" name="Line 13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28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1" name="Line 133"/>
              <p:cNvSpPr>
                <a:spLocks noChangeShapeType="1"/>
              </p:cNvSpPr>
              <p:nvPr/>
            </p:nvSpPr>
            <p:spPr bwMode="auto">
              <a:xfrm>
                <a:off x="1008" y="2688"/>
                <a:ext cx="24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2" name="Line 134"/>
              <p:cNvSpPr>
                <a:spLocks noChangeShapeType="1"/>
              </p:cNvSpPr>
              <p:nvPr/>
            </p:nvSpPr>
            <p:spPr bwMode="auto">
              <a:xfrm>
                <a:off x="432" y="3072"/>
                <a:ext cx="9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3" name="Line 135"/>
              <p:cNvSpPr>
                <a:spLocks noChangeShapeType="1"/>
              </p:cNvSpPr>
              <p:nvPr/>
            </p:nvSpPr>
            <p:spPr bwMode="auto">
              <a:xfrm>
                <a:off x="672" y="3264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4" name="Line 136"/>
              <p:cNvSpPr>
                <a:spLocks noChangeShapeType="1"/>
              </p:cNvSpPr>
              <p:nvPr/>
            </p:nvSpPr>
            <p:spPr bwMode="auto">
              <a:xfrm>
                <a:off x="720" y="3216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5" name="Line 137"/>
              <p:cNvSpPr>
                <a:spLocks noChangeShapeType="1"/>
              </p:cNvSpPr>
              <p:nvPr/>
            </p:nvSpPr>
            <p:spPr bwMode="auto">
              <a:xfrm>
                <a:off x="1680" y="268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6" name="Line 138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7" name="Line 139"/>
              <p:cNvSpPr>
                <a:spLocks noChangeShapeType="1"/>
              </p:cNvSpPr>
              <p:nvPr/>
            </p:nvSpPr>
            <p:spPr bwMode="auto">
              <a:xfrm flipV="1">
                <a:off x="1296" y="225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8" name="Line 140"/>
              <p:cNvSpPr>
                <a:spLocks noChangeShapeType="1"/>
              </p:cNvSpPr>
              <p:nvPr/>
            </p:nvSpPr>
            <p:spPr bwMode="auto">
              <a:xfrm flipH="1">
                <a:off x="672" y="249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9" name="Line 141"/>
              <p:cNvSpPr>
                <a:spLocks noChangeShapeType="1"/>
              </p:cNvSpPr>
              <p:nvPr/>
            </p:nvSpPr>
            <p:spPr bwMode="auto">
              <a:xfrm flipV="1">
                <a:off x="432" y="249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0" name="Line 142"/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1" name="Line 143"/>
              <p:cNvSpPr>
                <a:spLocks noChangeShapeType="1"/>
              </p:cNvSpPr>
              <p:nvPr/>
            </p:nvSpPr>
            <p:spPr bwMode="auto">
              <a:xfrm>
                <a:off x="1152" y="26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2" name="Text Box 145"/>
            <p:cNvSpPr txBox="1">
              <a:spLocks noChangeArrowheads="1"/>
            </p:cNvSpPr>
            <p:nvPr/>
          </p:nvSpPr>
          <p:spPr bwMode="auto">
            <a:xfrm>
              <a:off x="2438" y="522"/>
              <a:ext cx="172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Interacting neurons</a:t>
              </a:r>
            </a:p>
          </p:txBody>
        </p:sp>
        <p:sp>
          <p:nvSpPr>
            <p:cNvPr id="8203" name="Text Box 146"/>
            <p:cNvSpPr txBox="1">
              <a:spLocks noChangeArrowheads="1"/>
            </p:cNvSpPr>
            <p:nvPr/>
          </p:nvSpPr>
          <p:spPr bwMode="auto">
            <a:xfrm>
              <a:off x="4070" y="2796"/>
              <a:ext cx="1491" cy="1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800" b="1" dirty="0"/>
                <a:t>Computation</a:t>
              </a:r>
            </a:p>
            <a:p>
              <a:r>
                <a:rPr lang="en-US" dirty="0"/>
                <a:t> - without CPU,</a:t>
              </a:r>
            </a:p>
            <a:p>
              <a:r>
                <a:rPr lang="en-US" dirty="0"/>
                <a:t>-  without explicit</a:t>
              </a:r>
            </a:p>
            <a:p>
              <a:r>
                <a:rPr lang="en-US" dirty="0"/>
                <a:t>     memory unit</a:t>
              </a:r>
            </a:p>
          </p:txBody>
        </p:sp>
      </p:grpSp>
      <p:sp>
        <p:nvSpPr>
          <p:cNvPr id="133" name="Text Box 2"/>
          <p:cNvSpPr txBox="1">
            <a:spLocks noChangeArrowheads="1"/>
          </p:cNvSpPr>
          <p:nvPr/>
        </p:nvSpPr>
        <p:spPr bwMode="auto">
          <a:xfrm>
            <a:off x="-28642" y="-126124"/>
            <a:ext cx="1984113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solidFill>
                  <a:srgbClr val="FF0000"/>
                </a:solidFill>
              </a:rPr>
              <a:t>5.4 Hopfield Model of Associative Memory</a:t>
            </a:r>
            <a:endParaRPr lang="en-US" sz="6800" dirty="0">
              <a:solidFill>
                <a:srgbClr val="FF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0" y="1238221"/>
            <a:ext cx="226708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68809" y="-47821"/>
            <a:ext cx="835010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 </a:t>
            </a:r>
            <a:r>
              <a:rPr lang="en-US" sz="7600" b="1" dirty="0">
                <a:solidFill>
                  <a:srgbClr val="C00000"/>
                </a:solidFill>
              </a:rPr>
              <a:t>Exercise 3 </a:t>
            </a:r>
            <a:r>
              <a:rPr lang="en-US" sz="7600" b="1" dirty="0" smtClean="0">
                <a:solidFill>
                  <a:srgbClr val="C00000"/>
                </a:solidFill>
              </a:rPr>
              <a:t>(now)</a:t>
            </a:r>
            <a:endParaRPr lang="en-US" sz="6800" dirty="0">
              <a:solidFill>
                <a:srgbClr val="C0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2861" y="6734406"/>
            <a:ext cx="3316146" cy="2137908"/>
            <a:chOff x="278" y="2394"/>
            <a:chExt cx="884" cy="760"/>
          </a:xfrm>
        </p:grpSpPr>
        <p:sp>
          <p:nvSpPr>
            <p:cNvPr id="12332" name="Text Box 4"/>
            <p:cNvSpPr txBox="1">
              <a:spLocks noChangeArrowheads="1"/>
            </p:cNvSpPr>
            <p:nvPr/>
          </p:nvSpPr>
          <p:spPr bwMode="auto">
            <a:xfrm>
              <a:off x="278" y="2394"/>
              <a:ext cx="884" cy="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Prototype</a:t>
              </a:r>
            </a:p>
            <a:p>
              <a:r>
                <a:rPr lang="en-US" dirty="0"/>
                <a:t>    </a:t>
              </a:r>
              <a:r>
                <a:rPr lang="en-US" sz="7600" dirty="0"/>
                <a:t>p</a:t>
              </a:r>
              <a:r>
                <a:rPr lang="en-US" sz="7600" baseline="30000" dirty="0"/>
                <a:t>1</a:t>
              </a:r>
              <a:endParaRPr lang="en-US" dirty="0"/>
            </a:p>
          </p:txBody>
        </p:sp>
        <p:sp>
          <p:nvSpPr>
            <p:cNvPr id="12333" name="Line 5"/>
            <p:cNvSpPr>
              <a:spLocks noChangeShapeType="1"/>
            </p:cNvSpPr>
            <p:nvPr/>
          </p:nvSpPr>
          <p:spPr bwMode="auto">
            <a:xfrm>
              <a:off x="528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80062" y="1485283"/>
            <a:ext cx="6482239" cy="5130977"/>
            <a:chOff x="48" y="528"/>
            <a:chExt cx="1728" cy="1824"/>
          </a:xfrm>
        </p:grpSpPr>
        <p:sp>
          <p:nvSpPr>
            <p:cNvPr id="12301" name="Rectangle 7" descr="Dotted grid"/>
            <p:cNvSpPr>
              <a:spLocks noChangeArrowheads="1"/>
            </p:cNvSpPr>
            <p:nvPr/>
          </p:nvSpPr>
          <p:spPr bwMode="auto">
            <a:xfrm>
              <a:off x="48" y="528"/>
              <a:ext cx="1728" cy="1824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Rectangle 8"/>
            <p:cNvSpPr>
              <a:spLocks noChangeArrowheads="1"/>
            </p:cNvSpPr>
            <p:nvPr/>
          </p:nvSpPr>
          <p:spPr bwMode="auto">
            <a:xfrm>
              <a:off x="816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Rectangle 9"/>
            <p:cNvSpPr>
              <a:spLocks noChangeArrowheads="1"/>
            </p:cNvSpPr>
            <p:nvPr/>
          </p:nvSpPr>
          <p:spPr bwMode="auto">
            <a:xfrm>
              <a:off x="816" y="168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Rectangle 10"/>
            <p:cNvSpPr>
              <a:spLocks noChangeArrowheads="1"/>
            </p:cNvSpPr>
            <p:nvPr/>
          </p:nvSpPr>
          <p:spPr bwMode="auto">
            <a:xfrm>
              <a:off x="336" y="15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11"/>
            <p:cNvSpPr>
              <a:spLocks noChangeArrowheads="1"/>
            </p:cNvSpPr>
            <p:nvPr/>
          </p:nvSpPr>
          <p:spPr bwMode="auto">
            <a:xfrm>
              <a:off x="816" y="148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12"/>
            <p:cNvSpPr>
              <a:spLocks noChangeArrowheads="1"/>
            </p:cNvSpPr>
            <p:nvPr/>
          </p:nvSpPr>
          <p:spPr bwMode="auto">
            <a:xfrm>
              <a:off x="384" y="19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3"/>
            <p:cNvSpPr>
              <a:spLocks noChangeArrowheads="1"/>
            </p:cNvSpPr>
            <p:nvPr/>
          </p:nvSpPr>
          <p:spPr bwMode="auto">
            <a:xfrm>
              <a:off x="288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14"/>
            <p:cNvSpPr>
              <a:spLocks noChangeArrowheads="1"/>
            </p:cNvSpPr>
            <p:nvPr/>
          </p:nvSpPr>
          <p:spPr bwMode="auto">
            <a:xfrm>
              <a:off x="624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15"/>
            <p:cNvSpPr>
              <a:spLocks noChangeArrowheads="1"/>
            </p:cNvSpPr>
            <p:nvPr/>
          </p:nvSpPr>
          <p:spPr bwMode="auto">
            <a:xfrm>
              <a:off x="912" y="86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16"/>
            <p:cNvSpPr>
              <a:spLocks noChangeArrowheads="1"/>
            </p:cNvSpPr>
            <p:nvPr/>
          </p:nvSpPr>
          <p:spPr bwMode="auto">
            <a:xfrm>
              <a:off x="816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Rectangle 17"/>
            <p:cNvSpPr>
              <a:spLocks noChangeArrowheads="1"/>
            </p:cNvSpPr>
            <p:nvPr/>
          </p:nvSpPr>
          <p:spPr bwMode="auto">
            <a:xfrm>
              <a:off x="1344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Rectangle 18"/>
            <p:cNvSpPr>
              <a:spLocks noChangeArrowheads="1"/>
            </p:cNvSpPr>
            <p:nvPr/>
          </p:nvSpPr>
          <p:spPr bwMode="auto">
            <a:xfrm>
              <a:off x="1200" y="196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19"/>
            <p:cNvSpPr>
              <a:spLocks noChangeArrowheads="1"/>
            </p:cNvSpPr>
            <p:nvPr/>
          </p:nvSpPr>
          <p:spPr bwMode="auto">
            <a:xfrm>
              <a:off x="1248" y="172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Rectangle 20"/>
            <p:cNvSpPr>
              <a:spLocks noChangeArrowheads="1"/>
            </p:cNvSpPr>
            <p:nvPr/>
          </p:nvSpPr>
          <p:spPr bwMode="auto">
            <a:xfrm>
              <a:off x="1104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Rectangle 21"/>
            <p:cNvSpPr>
              <a:spLocks noChangeArrowheads="1"/>
            </p:cNvSpPr>
            <p:nvPr/>
          </p:nvSpPr>
          <p:spPr bwMode="auto">
            <a:xfrm>
              <a:off x="528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22"/>
            <p:cNvSpPr>
              <a:spLocks noChangeArrowheads="1"/>
            </p:cNvSpPr>
            <p:nvPr/>
          </p:nvSpPr>
          <p:spPr bwMode="auto">
            <a:xfrm>
              <a:off x="1440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23"/>
            <p:cNvSpPr>
              <a:spLocks noChangeArrowheads="1"/>
            </p:cNvSpPr>
            <p:nvPr/>
          </p:nvSpPr>
          <p:spPr bwMode="auto">
            <a:xfrm>
              <a:off x="1536" y="96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24"/>
            <p:cNvSpPr>
              <a:spLocks noChangeArrowheads="1"/>
            </p:cNvSpPr>
            <p:nvPr/>
          </p:nvSpPr>
          <p:spPr bwMode="auto">
            <a:xfrm>
              <a:off x="1632" y="18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25"/>
            <p:cNvSpPr>
              <a:spLocks noChangeArrowheads="1"/>
            </p:cNvSpPr>
            <p:nvPr/>
          </p:nvSpPr>
          <p:spPr bwMode="auto">
            <a:xfrm>
              <a:off x="1440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26"/>
            <p:cNvSpPr>
              <a:spLocks noChangeArrowheads="1"/>
            </p:cNvSpPr>
            <p:nvPr/>
          </p:nvSpPr>
          <p:spPr bwMode="auto">
            <a:xfrm>
              <a:off x="432" y="13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27"/>
            <p:cNvSpPr>
              <a:spLocks noChangeArrowheads="1"/>
            </p:cNvSpPr>
            <p:nvPr/>
          </p:nvSpPr>
          <p:spPr bwMode="auto">
            <a:xfrm>
              <a:off x="528" y="172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Rectangle 28"/>
            <p:cNvSpPr>
              <a:spLocks noChangeArrowheads="1"/>
            </p:cNvSpPr>
            <p:nvPr/>
          </p:nvSpPr>
          <p:spPr bwMode="auto">
            <a:xfrm>
              <a:off x="624" y="182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29"/>
            <p:cNvSpPr>
              <a:spLocks noChangeArrowheads="1"/>
            </p:cNvSpPr>
            <p:nvPr/>
          </p:nvSpPr>
          <p:spPr bwMode="auto">
            <a:xfrm>
              <a:off x="720" y="19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0"/>
            <p:cNvSpPr>
              <a:spLocks noChangeArrowheads="1"/>
            </p:cNvSpPr>
            <p:nvPr/>
          </p:nvSpPr>
          <p:spPr bwMode="auto">
            <a:xfrm>
              <a:off x="528" y="124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1"/>
            <p:cNvSpPr>
              <a:spLocks noChangeArrowheads="1"/>
            </p:cNvSpPr>
            <p:nvPr/>
          </p:nvSpPr>
          <p:spPr bwMode="auto">
            <a:xfrm>
              <a:off x="624" y="124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Rectangle 32"/>
            <p:cNvSpPr>
              <a:spLocks noChangeArrowheads="1"/>
            </p:cNvSpPr>
            <p:nvPr/>
          </p:nvSpPr>
          <p:spPr bwMode="auto">
            <a:xfrm>
              <a:off x="720" y="6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Rectangle 33"/>
            <p:cNvSpPr>
              <a:spLocks noChangeArrowheads="1"/>
            </p:cNvSpPr>
            <p:nvPr/>
          </p:nvSpPr>
          <p:spPr bwMode="auto">
            <a:xfrm>
              <a:off x="816" y="57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34"/>
            <p:cNvSpPr>
              <a:spLocks noChangeArrowheads="1"/>
            </p:cNvSpPr>
            <p:nvPr/>
          </p:nvSpPr>
          <p:spPr bwMode="auto">
            <a:xfrm>
              <a:off x="912" y="6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35"/>
            <p:cNvSpPr>
              <a:spLocks noChangeArrowheads="1"/>
            </p:cNvSpPr>
            <p:nvPr/>
          </p:nvSpPr>
          <p:spPr bwMode="auto">
            <a:xfrm>
              <a:off x="624" y="13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36"/>
            <p:cNvSpPr>
              <a:spLocks noChangeArrowheads="1"/>
            </p:cNvSpPr>
            <p:nvPr/>
          </p:nvSpPr>
          <p:spPr bwMode="auto">
            <a:xfrm>
              <a:off x="48" y="91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37"/>
            <p:cNvSpPr>
              <a:spLocks noChangeArrowheads="1"/>
            </p:cNvSpPr>
            <p:nvPr/>
          </p:nvSpPr>
          <p:spPr bwMode="auto">
            <a:xfrm>
              <a:off x="144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" name="Text Box 54"/>
          <p:cNvSpPr txBox="1">
            <a:spLocks noChangeArrowheads="1"/>
          </p:cNvSpPr>
          <p:nvPr/>
        </p:nvSpPr>
        <p:spPr bwMode="auto">
          <a:xfrm>
            <a:off x="3608748" y="8371594"/>
            <a:ext cx="14684913" cy="370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/>
              <a:t>Assume 4 patterns. </a:t>
            </a:r>
            <a:r>
              <a:rPr lang="fr-CH" dirty="0" err="1"/>
              <a:t>At</a:t>
            </a:r>
            <a:r>
              <a:rPr lang="fr-CH" dirty="0"/>
              <a:t> time t=0, </a:t>
            </a:r>
            <a:r>
              <a:rPr lang="fr-CH" dirty="0" err="1"/>
              <a:t>overlap</a:t>
            </a:r>
            <a:r>
              <a:rPr lang="fr-CH" dirty="0"/>
              <a:t> </a:t>
            </a:r>
            <a:r>
              <a:rPr lang="fr-CH" dirty="0" err="1"/>
              <a:t>with</a:t>
            </a:r>
            <a:endParaRPr lang="fr-CH" dirty="0"/>
          </a:p>
          <a:p>
            <a:r>
              <a:rPr lang="fr-CH" dirty="0"/>
              <a:t>Pattern 3, no </a:t>
            </a:r>
            <a:r>
              <a:rPr lang="fr-CH" dirty="0" err="1"/>
              <a:t>overlap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other</a:t>
            </a:r>
            <a:r>
              <a:rPr lang="fr-CH" dirty="0"/>
              <a:t> patterns.</a:t>
            </a:r>
          </a:p>
          <a:p>
            <a:r>
              <a:rPr lang="fr-CH" dirty="0"/>
              <a:t>  </a:t>
            </a:r>
            <a:r>
              <a:rPr lang="fr-CH" dirty="0" err="1"/>
              <a:t>discuss</a:t>
            </a:r>
            <a:r>
              <a:rPr lang="fr-CH" dirty="0"/>
              <a:t> temporal </a:t>
            </a:r>
            <a:r>
              <a:rPr lang="fr-CH" dirty="0" err="1" smtClean="0"/>
              <a:t>evolution</a:t>
            </a:r>
            <a:r>
              <a:rPr lang="fr-CH" dirty="0" smtClean="0"/>
              <a:t> (of </a:t>
            </a:r>
            <a:r>
              <a:rPr lang="fr-CH" dirty="0" err="1" smtClean="0"/>
              <a:t>overlaps</a:t>
            </a:r>
            <a:r>
              <a:rPr lang="fr-CH" dirty="0" smtClean="0"/>
              <a:t>)</a:t>
            </a:r>
            <a:endParaRPr lang="fr-CH" dirty="0"/>
          </a:p>
          <a:p>
            <a:r>
              <a:rPr lang="fr-CH" dirty="0"/>
              <a:t>   (assume </a:t>
            </a:r>
            <a:r>
              <a:rPr lang="fr-CH" dirty="0" err="1"/>
              <a:t>that</a:t>
            </a:r>
            <a:r>
              <a:rPr lang="fr-CH" dirty="0"/>
              <a:t> patterns are orthogonal)</a:t>
            </a:r>
            <a:endParaRPr lang="fr-FR" dirty="0"/>
          </a:p>
        </p:txBody>
      </p:sp>
      <p:sp>
        <p:nvSpPr>
          <p:cNvPr id="12296" name="Rectangle 55"/>
          <p:cNvSpPr>
            <a:spLocks noChangeArrowheads="1"/>
          </p:cNvSpPr>
          <p:nvPr/>
        </p:nvSpPr>
        <p:spPr bwMode="auto">
          <a:xfrm>
            <a:off x="0" y="1316524"/>
            <a:ext cx="21607463" cy="10835790"/>
          </a:xfrm>
          <a:prstGeom prst="rect">
            <a:avLst/>
          </a:prstGeom>
          <a:solidFill>
            <a:srgbClr val="FF9900">
              <a:alpha val="27843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graphicFrame>
        <p:nvGraphicFramePr>
          <p:cNvPr id="291897" name="Object 57"/>
          <p:cNvGraphicFramePr>
            <a:graphicFrameLocks noChangeAspect="1"/>
          </p:cNvGraphicFramePr>
          <p:nvPr/>
        </p:nvGraphicFramePr>
        <p:xfrm>
          <a:off x="14179899" y="2658320"/>
          <a:ext cx="6144622" cy="1606242"/>
        </p:xfrm>
        <a:graphic>
          <a:graphicData uri="http://schemas.openxmlformats.org/presentationml/2006/ole">
            <p:oleObj spid="_x0000_s808962" name="Equation" r:id="rId4" imgW="1015920" imgH="355320" progId="Equation.DSMT4">
              <p:embed/>
            </p:oleObj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467153" y="5609191"/>
            <a:ext cx="4764145" cy="2506415"/>
            <a:chOff x="3590" y="3024"/>
            <a:chExt cx="1270" cy="891"/>
          </a:xfrm>
        </p:grpSpPr>
        <p:sp>
          <p:nvSpPr>
            <p:cNvPr id="12299" name="Line 7"/>
            <p:cNvSpPr>
              <a:spLocks noChangeShapeType="1"/>
            </p:cNvSpPr>
            <p:nvPr/>
          </p:nvSpPr>
          <p:spPr bwMode="auto">
            <a:xfrm flipV="1">
              <a:off x="4320" y="3024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3590" y="3423"/>
              <a:ext cx="127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Sum over all</a:t>
              </a:r>
            </a:p>
            <a:p>
              <a:r>
                <a:rPr lang="en-US" sz="4200" dirty="0"/>
                <a:t>   interactions with </a:t>
              </a:r>
              <a:r>
                <a:rPr lang="en-US" sz="4200" dirty="0" err="1"/>
                <a:t>i</a:t>
              </a:r>
              <a:endParaRPr lang="en-US" dirty="0"/>
            </a:p>
          </p:txBody>
        </p:sp>
      </p:grpSp>
      <p:sp>
        <p:nvSpPr>
          <p:cNvPr id="12298" name="Text Box 43"/>
          <p:cNvSpPr txBox="1">
            <a:spLocks noChangeArrowheads="1"/>
          </p:cNvSpPr>
          <p:nvPr/>
        </p:nvSpPr>
        <p:spPr bwMode="auto">
          <a:xfrm>
            <a:off x="7607683" y="1696574"/>
            <a:ext cx="5432637" cy="194912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i="1" dirty="0" err="1"/>
              <a:t>Next</a:t>
            </a:r>
            <a:r>
              <a:rPr lang="fr-CH" b="1" i="1" dirty="0"/>
              <a:t> lecture </a:t>
            </a:r>
            <a:r>
              <a:rPr lang="fr-CH" b="1" i="1" dirty="0" err="1"/>
              <a:t>at</a:t>
            </a:r>
            <a:endParaRPr lang="fr-CH" b="1" i="1" dirty="0"/>
          </a:p>
          <a:p>
            <a:r>
              <a:rPr lang="fr-CH" dirty="0"/>
              <a:t>   </a:t>
            </a:r>
            <a:r>
              <a:rPr lang="fr-CH" dirty="0" smtClean="0"/>
              <a:t>11h15</a:t>
            </a:r>
            <a:endParaRPr lang="fr-FR" dirty="0"/>
          </a:p>
        </p:txBody>
      </p:sp>
      <p:graphicFrame>
        <p:nvGraphicFramePr>
          <p:cNvPr id="46" name="Object 53"/>
          <p:cNvGraphicFramePr>
            <a:graphicFrameLocks noChangeAspect="1"/>
          </p:cNvGraphicFramePr>
          <p:nvPr/>
        </p:nvGraphicFramePr>
        <p:xfrm>
          <a:off x="11333560" y="4084814"/>
          <a:ext cx="9744075" cy="2092325"/>
        </p:xfrm>
        <a:graphic>
          <a:graphicData uri="http://schemas.openxmlformats.org/presentationml/2006/ole">
            <p:oleObj spid="_x0000_s808964" name="Equation" r:id="rId5" imgW="160020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2910016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529390" y="5654284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5 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NETWORKS of NEURONS and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ASSOCIATIVE MEMORY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984103"/>
            <a:ext cx="10422104" cy="1085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Introduction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- networks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-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systems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for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computing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 associative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memory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36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Classification by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similarity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Detour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Magnetic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Materials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000" b="1" dirty="0" smtClean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5.4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Hopfield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6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4000" b="1" baseline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5.5 Learning of Associations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28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5.6 Storage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Capacity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29390" y="0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Week 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5-5: Learning of Associations</a:t>
            </a:r>
            <a:endParaRPr kumimoji="0" 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1193379" y="984103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 flipV="1">
            <a:off x="11211635" y="8732438"/>
            <a:ext cx="9765629" cy="1513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185359" y="4605702"/>
            <a:ext cx="312822" cy="659981"/>
            <a:chOff x="11381873" y="2275724"/>
            <a:chExt cx="312822" cy="65998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"/>
          <p:cNvGrpSpPr/>
          <p:nvPr/>
        </p:nvGrpSpPr>
        <p:grpSpPr>
          <a:xfrm>
            <a:off x="11211635" y="6113935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0"/>
          <p:cNvGrpSpPr/>
          <p:nvPr/>
        </p:nvGrpSpPr>
        <p:grpSpPr>
          <a:xfrm>
            <a:off x="11181348" y="7554135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4569078" y="5652974"/>
            <a:ext cx="9158016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  </a:t>
            </a:r>
            <a:r>
              <a:rPr lang="en-US" sz="7600" b="1" dirty="0" err="1"/>
              <a:t>Hebbian</a:t>
            </a:r>
            <a:r>
              <a:rPr lang="en-US" sz="7600" b="1" dirty="0"/>
              <a:t> Learning</a:t>
            </a:r>
            <a:endParaRPr lang="en-US" sz="3800" dirty="0"/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2340808" y="472308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1980684" y="3912933"/>
            <a:ext cx="540187" cy="810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1620560" y="3507856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5221804" y="3777907"/>
            <a:ext cx="1314454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5221804" y="4993139"/>
            <a:ext cx="1314454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10263545" y="4318010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9543296" y="3102779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>
            <a:off x="13864789" y="3102779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8" name="Text Box 13"/>
          <p:cNvSpPr txBox="1">
            <a:spLocks noChangeArrowheads="1"/>
          </p:cNvSpPr>
          <p:nvPr/>
        </p:nvSpPr>
        <p:spPr bwMode="auto">
          <a:xfrm>
            <a:off x="2160746" y="2697703"/>
            <a:ext cx="1440498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pre               j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2160746" y="5263190"/>
            <a:ext cx="1772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post</a:t>
            </a:r>
            <a:endParaRPr lang="en-US" sz="3800" dirty="0"/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2880995" y="4796226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err="1">
                <a:solidFill>
                  <a:srgbClr val="006600"/>
                </a:solidFill>
              </a:rPr>
              <a:t>i</a:t>
            </a:r>
            <a:endParaRPr lang="en-US" sz="3800" dirty="0"/>
          </a:p>
        </p:txBody>
      </p:sp>
      <p:graphicFrame>
        <p:nvGraphicFramePr>
          <p:cNvPr id="9218" name="Object 16"/>
          <p:cNvGraphicFramePr>
            <a:graphicFrameLocks noChangeAspect="1"/>
          </p:cNvGraphicFramePr>
          <p:nvPr/>
        </p:nvGraphicFramePr>
        <p:xfrm>
          <a:off x="2712189" y="3777907"/>
          <a:ext cx="1069118" cy="1158971"/>
        </p:xfrm>
        <a:graphic>
          <a:graphicData uri="http://schemas.openxmlformats.org/presentationml/2006/ole">
            <p:oleObj spid="_x0000_s802818" name="Equation" r:id="rId4" imgW="203040" imgH="241200" progId="Equation.3">
              <p:embed/>
            </p:oleObj>
          </a:graphicData>
        </a:graphic>
      </p:graphicFrame>
      <p:sp>
        <p:nvSpPr>
          <p:cNvPr id="9231" name="Line 17"/>
          <p:cNvSpPr>
            <a:spLocks noChangeShapeType="1"/>
          </p:cNvSpPr>
          <p:nvPr/>
        </p:nvSpPr>
        <p:spPr bwMode="auto">
          <a:xfrm>
            <a:off x="1440498" y="4318010"/>
            <a:ext cx="900311" cy="54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2" name="Line 18"/>
          <p:cNvSpPr>
            <a:spLocks noChangeShapeType="1"/>
          </p:cNvSpPr>
          <p:nvPr/>
        </p:nvSpPr>
        <p:spPr bwMode="auto">
          <a:xfrm>
            <a:off x="1080373" y="4858113"/>
            <a:ext cx="126043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3" name="Line 19"/>
          <p:cNvSpPr>
            <a:spLocks noChangeShapeType="1"/>
          </p:cNvSpPr>
          <p:nvPr/>
        </p:nvSpPr>
        <p:spPr bwMode="auto">
          <a:xfrm flipV="1">
            <a:off x="900311" y="4993139"/>
            <a:ext cx="1440498" cy="270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4" name="Text Box 20"/>
          <p:cNvSpPr txBox="1">
            <a:spLocks noChangeArrowheads="1"/>
          </p:cNvSpPr>
          <p:nvPr/>
        </p:nvSpPr>
        <p:spPr bwMode="auto">
          <a:xfrm>
            <a:off x="1583047" y="6883499"/>
            <a:ext cx="16224887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When an axon of cell</a:t>
            </a:r>
            <a:r>
              <a:rPr lang="en-US" b="1">
                <a:solidFill>
                  <a:srgbClr val="0099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j</a:t>
            </a:r>
            <a:r>
              <a:rPr lang="en-US" b="1">
                <a:solidFill>
                  <a:srgbClr val="009900"/>
                </a:solidFill>
              </a:rPr>
              <a:t> </a:t>
            </a:r>
            <a:r>
              <a:rPr lang="en-US"/>
              <a:t>repeatedly or persistently </a:t>
            </a:r>
          </a:p>
          <a:p>
            <a:r>
              <a:rPr lang="en-US"/>
              <a:t>takes part in firing cell</a:t>
            </a:r>
            <a:r>
              <a:rPr lang="en-US" b="1">
                <a:solidFill>
                  <a:srgbClr val="009900"/>
                </a:solidFill>
              </a:rPr>
              <a:t> i</a:t>
            </a:r>
            <a:r>
              <a:rPr lang="en-US"/>
              <a:t>, then j’s efficiency as one</a:t>
            </a:r>
          </a:p>
          <a:p>
            <a:r>
              <a:rPr lang="en-US"/>
              <a:t>of the cells firing i is increased  </a:t>
            </a:r>
          </a:p>
        </p:txBody>
      </p:sp>
      <p:sp>
        <p:nvSpPr>
          <p:cNvPr id="9235" name="Text Box 21"/>
          <p:cNvSpPr txBox="1">
            <a:spLocks noChangeArrowheads="1"/>
          </p:cNvSpPr>
          <p:nvPr/>
        </p:nvSpPr>
        <p:spPr bwMode="auto">
          <a:xfrm>
            <a:off x="14765099" y="9060789"/>
            <a:ext cx="417428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Hebb, 1949</a:t>
            </a:r>
          </a:p>
        </p:txBody>
      </p:sp>
      <p:sp>
        <p:nvSpPr>
          <p:cNvPr id="9236" name="Text Box 22"/>
          <p:cNvSpPr txBox="1">
            <a:spLocks noChangeArrowheads="1"/>
          </p:cNvSpPr>
          <p:nvPr/>
        </p:nvSpPr>
        <p:spPr bwMode="auto">
          <a:xfrm>
            <a:off x="225078" y="5066278"/>
            <a:ext cx="75507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9237" name="Line 23"/>
          <p:cNvSpPr>
            <a:spLocks noChangeShapeType="1"/>
          </p:cNvSpPr>
          <p:nvPr/>
        </p:nvSpPr>
        <p:spPr bwMode="auto">
          <a:xfrm>
            <a:off x="12244229" y="4318010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8" name="Line 24"/>
          <p:cNvSpPr>
            <a:spLocks noChangeShapeType="1"/>
          </p:cNvSpPr>
          <p:nvPr/>
        </p:nvSpPr>
        <p:spPr bwMode="auto">
          <a:xfrm>
            <a:off x="13324602" y="4318010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9" name="Line 25"/>
          <p:cNvSpPr>
            <a:spLocks noChangeShapeType="1"/>
          </p:cNvSpPr>
          <p:nvPr/>
        </p:nvSpPr>
        <p:spPr bwMode="auto">
          <a:xfrm>
            <a:off x="10803732" y="3102779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40" name="Line 26"/>
          <p:cNvSpPr>
            <a:spLocks noChangeShapeType="1"/>
          </p:cNvSpPr>
          <p:nvPr/>
        </p:nvSpPr>
        <p:spPr bwMode="auto">
          <a:xfrm>
            <a:off x="11523980" y="3102779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41" name="Line 27"/>
          <p:cNvSpPr>
            <a:spLocks noChangeShapeType="1"/>
          </p:cNvSpPr>
          <p:nvPr/>
        </p:nvSpPr>
        <p:spPr bwMode="auto">
          <a:xfrm>
            <a:off x="12964478" y="3102779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42" name="Line 28"/>
          <p:cNvSpPr>
            <a:spLocks noChangeShapeType="1"/>
          </p:cNvSpPr>
          <p:nvPr/>
        </p:nvSpPr>
        <p:spPr bwMode="auto">
          <a:xfrm>
            <a:off x="14404975" y="4318010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43" name="Line 29"/>
          <p:cNvSpPr>
            <a:spLocks noChangeShapeType="1"/>
          </p:cNvSpPr>
          <p:nvPr/>
        </p:nvSpPr>
        <p:spPr bwMode="auto">
          <a:xfrm>
            <a:off x="17285970" y="4318010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44" name="Line 30"/>
          <p:cNvSpPr>
            <a:spLocks noChangeShapeType="1"/>
          </p:cNvSpPr>
          <p:nvPr/>
        </p:nvSpPr>
        <p:spPr bwMode="auto">
          <a:xfrm>
            <a:off x="5942052" y="3102779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61535" name="Text Box 31"/>
          <p:cNvSpPr txBox="1">
            <a:spLocks noChangeArrowheads="1"/>
          </p:cNvSpPr>
          <p:nvPr/>
        </p:nvSpPr>
        <p:spPr bwMode="auto">
          <a:xfrm>
            <a:off x="5544415" y="10107237"/>
            <a:ext cx="12261429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- local rule</a:t>
            </a:r>
          </a:p>
          <a:p>
            <a:r>
              <a:rPr lang="en-US"/>
              <a:t>- simultaneously active (correlations)</a:t>
            </a:r>
          </a:p>
        </p:txBody>
      </p:sp>
      <p:sp>
        <p:nvSpPr>
          <p:cNvPr id="9246" name="TextBox 31"/>
          <p:cNvSpPr txBox="1">
            <a:spLocks noChangeArrowheads="1"/>
          </p:cNvSpPr>
          <p:nvPr/>
        </p:nvSpPr>
        <p:spPr bwMode="auto">
          <a:xfrm>
            <a:off x="1243006" y="1238221"/>
            <a:ext cx="17123338" cy="136434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i="1" dirty="0"/>
              <a:t>Where do the connections come from?</a:t>
            </a: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-28642" y="-126124"/>
            <a:ext cx="13615070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solidFill>
                  <a:srgbClr val="C00000"/>
                </a:solidFill>
              </a:rPr>
              <a:t>5.5 Learning of Associations</a:t>
            </a:r>
            <a:endParaRPr lang="en-US" sz="6800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1238221"/>
            <a:ext cx="226708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3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8391649" y="288617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8252850" y="6458729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9610819" y="326874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11482717" y="326874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9100643" y="479903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10972541" y="633214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11824084" y="467245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10634924" y="824500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13695981" y="543759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12165453" y="7479862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13493411" y="671190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13" name="Freeform 17"/>
          <p:cNvSpPr>
            <a:spLocks/>
          </p:cNvSpPr>
          <p:nvPr/>
        </p:nvSpPr>
        <p:spPr bwMode="auto">
          <a:xfrm>
            <a:off x="7513846" y="3268748"/>
            <a:ext cx="1076621" cy="3316570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4" name="Freeform 18"/>
          <p:cNvSpPr>
            <a:spLocks/>
          </p:cNvSpPr>
          <p:nvPr/>
        </p:nvSpPr>
        <p:spPr bwMode="auto">
          <a:xfrm>
            <a:off x="10124749" y="6714717"/>
            <a:ext cx="847793" cy="1656877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5" name="Freeform 19"/>
          <p:cNvSpPr>
            <a:spLocks/>
          </p:cNvSpPr>
          <p:nvPr/>
        </p:nvSpPr>
        <p:spPr bwMode="auto">
          <a:xfrm>
            <a:off x="11824085" y="3651321"/>
            <a:ext cx="341369" cy="1021133"/>
          </a:xfrm>
          <a:custGeom>
            <a:avLst/>
            <a:gdLst>
              <a:gd name="T0" fmla="*/ 0 w 91"/>
              <a:gd name="T1" fmla="*/ 0 h 363"/>
              <a:gd name="T2" fmla="*/ 2147483647 w 91"/>
              <a:gd name="T3" fmla="*/ 2147483647 h 363"/>
              <a:gd name="T4" fmla="*/ 2147483647 w 91"/>
              <a:gd name="T5" fmla="*/ 2147483647 h 363"/>
              <a:gd name="T6" fmla="*/ 2147483647 w 91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363"/>
              <a:gd name="T14" fmla="*/ 91 w 91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363">
                <a:moveTo>
                  <a:pt x="0" y="0"/>
                </a:moveTo>
                <a:cubicBezTo>
                  <a:pt x="15" y="26"/>
                  <a:pt x="31" y="53"/>
                  <a:pt x="46" y="91"/>
                </a:cubicBezTo>
                <a:cubicBezTo>
                  <a:pt x="61" y="129"/>
                  <a:pt x="91" y="182"/>
                  <a:pt x="91" y="227"/>
                </a:cubicBezTo>
                <a:cubicBezTo>
                  <a:pt x="91" y="272"/>
                  <a:pt x="68" y="317"/>
                  <a:pt x="46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6" name="Freeform 20"/>
          <p:cNvSpPr>
            <a:spLocks/>
          </p:cNvSpPr>
          <p:nvPr/>
        </p:nvSpPr>
        <p:spPr bwMode="auto">
          <a:xfrm>
            <a:off x="14206159" y="5820172"/>
            <a:ext cx="964082" cy="2298249"/>
          </a:xfrm>
          <a:custGeom>
            <a:avLst/>
            <a:gdLst>
              <a:gd name="T0" fmla="*/ 0 w 257"/>
              <a:gd name="T1" fmla="*/ 0 h 817"/>
              <a:gd name="T2" fmla="*/ 2147483647 w 257"/>
              <a:gd name="T3" fmla="*/ 2147483647 h 817"/>
              <a:gd name="T4" fmla="*/ 2147483647 w 257"/>
              <a:gd name="T5" fmla="*/ 2147483647 h 817"/>
              <a:gd name="T6" fmla="*/ 0 60000 65536"/>
              <a:gd name="T7" fmla="*/ 0 60000 65536"/>
              <a:gd name="T8" fmla="*/ 0 60000 65536"/>
              <a:gd name="T9" fmla="*/ 0 w 257"/>
              <a:gd name="T10" fmla="*/ 0 h 817"/>
              <a:gd name="T11" fmla="*/ 257 w 257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" h="817">
                <a:moveTo>
                  <a:pt x="0" y="0"/>
                </a:moveTo>
                <a:cubicBezTo>
                  <a:pt x="98" y="91"/>
                  <a:pt x="197" y="182"/>
                  <a:pt x="227" y="318"/>
                </a:cubicBezTo>
                <a:cubicBezTo>
                  <a:pt x="257" y="454"/>
                  <a:pt x="219" y="635"/>
                  <a:pt x="182" y="8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>
            <a:off x="9442012" y="3651320"/>
            <a:ext cx="341367" cy="1147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9952190" y="3651321"/>
            <a:ext cx="1192912" cy="2807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11996645" y="5055026"/>
            <a:ext cx="337617" cy="242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H="1">
            <a:off x="8763028" y="3651321"/>
            <a:ext cx="2892250" cy="29339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flipV="1">
            <a:off x="8763027" y="6458730"/>
            <a:ext cx="2209514" cy="12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22" name="Freeform 26"/>
          <p:cNvSpPr>
            <a:spLocks/>
          </p:cNvSpPr>
          <p:nvPr/>
        </p:nvSpPr>
        <p:spPr bwMode="auto">
          <a:xfrm>
            <a:off x="8763028" y="5288507"/>
            <a:ext cx="4932955" cy="1296810"/>
          </a:xfrm>
          <a:custGeom>
            <a:avLst/>
            <a:gdLst>
              <a:gd name="T0" fmla="*/ 0 w 1315"/>
              <a:gd name="T1" fmla="*/ 2147483647 h 461"/>
              <a:gd name="T2" fmla="*/ 2147483647 w 1315"/>
              <a:gd name="T3" fmla="*/ 2147483647 h 461"/>
              <a:gd name="T4" fmla="*/ 2147483647 w 1315"/>
              <a:gd name="T5" fmla="*/ 2147483647 h 461"/>
              <a:gd name="T6" fmla="*/ 0 60000 65536"/>
              <a:gd name="T7" fmla="*/ 0 60000 65536"/>
              <a:gd name="T8" fmla="*/ 0 60000 65536"/>
              <a:gd name="T9" fmla="*/ 0 w 1315"/>
              <a:gd name="T10" fmla="*/ 0 h 461"/>
              <a:gd name="T11" fmla="*/ 1315 w 1315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461">
                <a:moveTo>
                  <a:pt x="0" y="461"/>
                </a:moveTo>
                <a:cubicBezTo>
                  <a:pt x="208" y="283"/>
                  <a:pt x="416" y="106"/>
                  <a:pt x="635" y="53"/>
                </a:cubicBezTo>
                <a:cubicBezTo>
                  <a:pt x="854" y="0"/>
                  <a:pt x="1084" y="72"/>
                  <a:pt x="1315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9952190" y="3524735"/>
            <a:ext cx="2044455" cy="1274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12165453" y="5055026"/>
            <a:ext cx="1361719" cy="16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V="1">
            <a:off x="12675629" y="6970703"/>
            <a:ext cx="851543" cy="635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13864790" y="7097289"/>
            <a:ext cx="851545" cy="1021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V="1">
            <a:off x="11145101" y="7735848"/>
            <a:ext cx="1020352" cy="635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8590467" y="6841303"/>
            <a:ext cx="2044457" cy="16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29" name="Freeform 33"/>
          <p:cNvSpPr>
            <a:spLocks/>
          </p:cNvSpPr>
          <p:nvPr/>
        </p:nvSpPr>
        <p:spPr bwMode="auto">
          <a:xfrm>
            <a:off x="11824085" y="3651320"/>
            <a:ext cx="1361722" cy="3828542"/>
          </a:xfrm>
          <a:custGeom>
            <a:avLst/>
            <a:gdLst>
              <a:gd name="T0" fmla="*/ 0 w 469"/>
              <a:gd name="T1" fmla="*/ 0 h 1361"/>
              <a:gd name="T2" fmla="*/ 2147483647 w 469"/>
              <a:gd name="T3" fmla="*/ 2147483647 h 1361"/>
              <a:gd name="T4" fmla="*/ 2147483647 w 469"/>
              <a:gd name="T5" fmla="*/ 2147483647 h 1361"/>
              <a:gd name="T6" fmla="*/ 2147483647 w 469"/>
              <a:gd name="T7" fmla="*/ 2147483647 h 1361"/>
              <a:gd name="T8" fmla="*/ 0 60000 65536"/>
              <a:gd name="T9" fmla="*/ 0 60000 65536"/>
              <a:gd name="T10" fmla="*/ 0 60000 65536"/>
              <a:gd name="T11" fmla="*/ 0 60000 65536"/>
              <a:gd name="T12" fmla="*/ 0 w 469"/>
              <a:gd name="T13" fmla="*/ 0 h 1361"/>
              <a:gd name="T14" fmla="*/ 469 w 469"/>
              <a:gd name="T15" fmla="*/ 1361 h 1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" h="1361">
                <a:moveTo>
                  <a:pt x="0" y="0"/>
                </a:moveTo>
                <a:cubicBezTo>
                  <a:pt x="7" y="0"/>
                  <a:pt x="15" y="0"/>
                  <a:pt x="91" y="91"/>
                </a:cubicBezTo>
                <a:cubicBezTo>
                  <a:pt x="167" y="182"/>
                  <a:pt x="439" y="332"/>
                  <a:pt x="454" y="544"/>
                </a:cubicBezTo>
                <a:cubicBezTo>
                  <a:pt x="469" y="756"/>
                  <a:pt x="325" y="1058"/>
                  <a:pt x="182" y="136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9610819" y="5055025"/>
            <a:ext cx="3916353" cy="17862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 flipV="1">
            <a:off x="11145101" y="8245008"/>
            <a:ext cx="3402424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8763027" y="3268747"/>
            <a:ext cx="510176" cy="15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8763028" y="3268748"/>
            <a:ext cx="847793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34" name="Freeform 38"/>
          <p:cNvSpPr>
            <a:spLocks/>
          </p:cNvSpPr>
          <p:nvPr/>
        </p:nvSpPr>
        <p:spPr bwMode="auto">
          <a:xfrm>
            <a:off x="8931837" y="2843980"/>
            <a:ext cx="2723441" cy="424767"/>
          </a:xfrm>
          <a:custGeom>
            <a:avLst/>
            <a:gdLst>
              <a:gd name="T0" fmla="*/ 0 w 726"/>
              <a:gd name="T1" fmla="*/ 2147483647 h 151"/>
              <a:gd name="T2" fmla="*/ 2147483647 w 726"/>
              <a:gd name="T3" fmla="*/ 2147483647 h 151"/>
              <a:gd name="T4" fmla="*/ 2147483647 w 726"/>
              <a:gd name="T5" fmla="*/ 2147483647 h 151"/>
              <a:gd name="T6" fmla="*/ 0 60000 65536"/>
              <a:gd name="T7" fmla="*/ 0 60000 65536"/>
              <a:gd name="T8" fmla="*/ 0 60000 65536"/>
              <a:gd name="T9" fmla="*/ 0 w 726"/>
              <a:gd name="T10" fmla="*/ 0 h 151"/>
              <a:gd name="T11" fmla="*/ 726 w 726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51">
                <a:moveTo>
                  <a:pt x="0" y="60"/>
                </a:moveTo>
                <a:cubicBezTo>
                  <a:pt x="121" y="30"/>
                  <a:pt x="242" y="0"/>
                  <a:pt x="363" y="15"/>
                </a:cubicBezTo>
                <a:cubicBezTo>
                  <a:pt x="484" y="30"/>
                  <a:pt x="605" y="90"/>
                  <a:pt x="726" y="15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 flipH="1">
            <a:off x="8763027" y="5181612"/>
            <a:ext cx="510176" cy="12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36" name="Freeform 40"/>
          <p:cNvSpPr>
            <a:spLocks/>
          </p:cNvSpPr>
          <p:nvPr/>
        </p:nvSpPr>
        <p:spPr bwMode="auto">
          <a:xfrm>
            <a:off x="11996645" y="3651320"/>
            <a:ext cx="3402426" cy="4467100"/>
          </a:xfrm>
          <a:custGeom>
            <a:avLst/>
            <a:gdLst>
              <a:gd name="T0" fmla="*/ 0 w 793"/>
              <a:gd name="T1" fmla="*/ 0 h 1542"/>
              <a:gd name="T2" fmla="*/ 2147483647 w 793"/>
              <a:gd name="T3" fmla="*/ 2147483647 h 1542"/>
              <a:gd name="T4" fmla="*/ 2147483647 w 793"/>
              <a:gd name="T5" fmla="*/ 2147483647 h 1542"/>
              <a:gd name="T6" fmla="*/ 0 60000 65536"/>
              <a:gd name="T7" fmla="*/ 0 60000 65536"/>
              <a:gd name="T8" fmla="*/ 0 60000 65536"/>
              <a:gd name="T9" fmla="*/ 0 w 793"/>
              <a:gd name="T10" fmla="*/ 0 h 1542"/>
              <a:gd name="T11" fmla="*/ 793 w 793"/>
              <a:gd name="T12" fmla="*/ 1542 h 15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3" h="1542">
                <a:moveTo>
                  <a:pt x="0" y="0"/>
                </a:moveTo>
                <a:cubicBezTo>
                  <a:pt x="283" y="75"/>
                  <a:pt x="567" y="151"/>
                  <a:pt x="680" y="408"/>
                </a:cubicBezTo>
                <a:cubicBezTo>
                  <a:pt x="793" y="665"/>
                  <a:pt x="736" y="1103"/>
                  <a:pt x="680" y="154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25033" name="Oval 41"/>
          <p:cNvSpPr>
            <a:spLocks noChangeArrowheads="1"/>
          </p:cNvSpPr>
          <p:nvPr/>
        </p:nvSpPr>
        <p:spPr bwMode="auto">
          <a:xfrm>
            <a:off x="8421660" y="2886174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5034" name="Oval 42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5035" name="Oval 43"/>
          <p:cNvSpPr>
            <a:spLocks noChangeArrowheads="1"/>
          </p:cNvSpPr>
          <p:nvPr/>
        </p:nvSpPr>
        <p:spPr bwMode="auto">
          <a:xfrm>
            <a:off x="8252850" y="6458729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5036" name="Oval 44"/>
          <p:cNvSpPr>
            <a:spLocks noChangeArrowheads="1"/>
          </p:cNvSpPr>
          <p:nvPr/>
        </p:nvSpPr>
        <p:spPr bwMode="auto">
          <a:xfrm>
            <a:off x="10972541" y="6332144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5037" name="Oval 45"/>
          <p:cNvSpPr>
            <a:spLocks noChangeArrowheads="1"/>
          </p:cNvSpPr>
          <p:nvPr/>
        </p:nvSpPr>
        <p:spPr bwMode="auto">
          <a:xfrm>
            <a:off x="11482717" y="3268747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5038" name="Oval 46"/>
          <p:cNvSpPr>
            <a:spLocks noChangeArrowheads="1"/>
          </p:cNvSpPr>
          <p:nvPr/>
        </p:nvSpPr>
        <p:spPr bwMode="auto">
          <a:xfrm>
            <a:off x="11824084" y="4649948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43" name="Freeform 47"/>
          <p:cNvSpPr>
            <a:spLocks/>
          </p:cNvSpPr>
          <p:nvPr/>
        </p:nvSpPr>
        <p:spPr bwMode="auto">
          <a:xfrm>
            <a:off x="8590467" y="6841302"/>
            <a:ext cx="6125867" cy="2554236"/>
          </a:xfrm>
          <a:custGeom>
            <a:avLst/>
            <a:gdLst>
              <a:gd name="T0" fmla="*/ 0 w 1633"/>
              <a:gd name="T1" fmla="*/ 0 h 862"/>
              <a:gd name="T2" fmla="*/ 2147483647 w 1633"/>
              <a:gd name="T3" fmla="*/ 2147483647 h 862"/>
              <a:gd name="T4" fmla="*/ 2147483647 w 1633"/>
              <a:gd name="T5" fmla="*/ 2147483647 h 862"/>
              <a:gd name="T6" fmla="*/ 0 60000 65536"/>
              <a:gd name="T7" fmla="*/ 0 60000 65536"/>
              <a:gd name="T8" fmla="*/ 0 60000 65536"/>
              <a:gd name="T9" fmla="*/ 0 w 1633"/>
              <a:gd name="T10" fmla="*/ 0 h 862"/>
              <a:gd name="T11" fmla="*/ 1633 w 1633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3" h="862">
                <a:moveTo>
                  <a:pt x="0" y="0"/>
                </a:moveTo>
                <a:cubicBezTo>
                  <a:pt x="68" y="340"/>
                  <a:pt x="137" y="680"/>
                  <a:pt x="409" y="771"/>
                </a:cubicBezTo>
                <a:cubicBezTo>
                  <a:pt x="681" y="862"/>
                  <a:pt x="1157" y="703"/>
                  <a:pt x="1633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 flipH="1">
            <a:off x="11313909" y="5055026"/>
            <a:ext cx="682736" cy="12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45" name="Freeform 49"/>
          <p:cNvSpPr>
            <a:spLocks/>
          </p:cNvSpPr>
          <p:nvPr/>
        </p:nvSpPr>
        <p:spPr bwMode="auto">
          <a:xfrm>
            <a:off x="12165454" y="5055026"/>
            <a:ext cx="2723441" cy="3063395"/>
          </a:xfrm>
          <a:custGeom>
            <a:avLst/>
            <a:gdLst>
              <a:gd name="T0" fmla="*/ 0 w 726"/>
              <a:gd name="T1" fmla="*/ 0 h 1089"/>
              <a:gd name="T2" fmla="*/ 2147483647 w 726"/>
              <a:gd name="T3" fmla="*/ 2147483647 h 1089"/>
              <a:gd name="T4" fmla="*/ 2147483647 w 726"/>
              <a:gd name="T5" fmla="*/ 2147483647 h 1089"/>
              <a:gd name="T6" fmla="*/ 0 60000 65536"/>
              <a:gd name="T7" fmla="*/ 0 60000 65536"/>
              <a:gd name="T8" fmla="*/ 0 60000 65536"/>
              <a:gd name="T9" fmla="*/ 0 w 726"/>
              <a:gd name="T10" fmla="*/ 0 h 1089"/>
              <a:gd name="T11" fmla="*/ 726 w 726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089">
                <a:moveTo>
                  <a:pt x="0" y="0"/>
                </a:moveTo>
                <a:cubicBezTo>
                  <a:pt x="211" y="158"/>
                  <a:pt x="423" y="317"/>
                  <a:pt x="544" y="499"/>
                </a:cubicBezTo>
                <a:cubicBezTo>
                  <a:pt x="665" y="681"/>
                  <a:pt x="695" y="885"/>
                  <a:pt x="726" y="108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 flipH="1">
            <a:off x="11145102" y="3651320"/>
            <a:ext cx="678983" cy="2680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-28642" y="-126124"/>
            <a:ext cx="1772837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solidFill>
                  <a:srgbClr val="C00000"/>
                </a:solidFill>
              </a:rPr>
              <a:t>5.5 </a:t>
            </a:r>
            <a:r>
              <a:rPr lang="en-US" sz="7600" b="1" dirty="0" err="1" smtClean="0">
                <a:solidFill>
                  <a:srgbClr val="C00000"/>
                </a:solidFill>
              </a:rPr>
              <a:t>Hebbian</a:t>
            </a:r>
            <a:r>
              <a:rPr lang="en-US" sz="7600" b="1" dirty="0" smtClean="0">
                <a:solidFill>
                  <a:srgbClr val="C00000"/>
                </a:solidFill>
              </a:rPr>
              <a:t> Learning of Associations</a:t>
            </a:r>
            <a:endParaRPr lang="en-US" sz="6800" dirty="0">
              <a:solidFill>
                <a:srgbClr val="C00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0" y="1238221"/>
            <a:ext cx="226708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33" grpId="0" animBg="1"/>
      <p:bldP spid="725034" grpId="0" animBg="1"/>
      <p:bldP spid="725035" grpId="0" animBg="1"/>
      <p:bldP spid="725036" grpId="0" animBg="1"/>
      <p:bldP spid="725037" grpId="0" animBg="1"/>
      <p:bldP spid="7250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8391649" y="288617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8252850" y="6458729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9610819" y="326874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11482717" y="326874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9100643" y="479903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10972541" y="633214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11824084" y="467245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10634924" y="824500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13695981" y="543759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12165453" y="7479862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13493411" y="671190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37" name="Freeform 17"/>
          <p:cNvSpPr>
            <a:spLocks/>
          </p:cNvSpPr>
          <p:nvPr/>
        </p:nvSpPr>
        <p:spPr bwMode="auto">
          <a:xfrm>
            <a:off x="7513846" y="3268748"/>
            <a:ext cx="1076621" cy="3316570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8" name="Freeform 18"/>
          <p:cNvSpPr>
            <a:spLocks/>
          </p:cNvSpPr>
          <p:nvPr/>
        </p:nvSpPr>
        <p:spPr bwMode="auto">
          <a:xfrm>
            <a:off x="10124749" y="6714717"/>
            <a:ext cx="847793" cy="1656877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9" name="Freeform 19"/>
          <p:cNvSpPr>
            <a:spLocks/>
          </p:cNvSpPr>
          <p:nvPr/>
        </p:nvSpPr>
        <p:spPr bwMode="auto">
          <a:xfrm>
            <a:off x="11824085" y="3651321"/>
            <a:ext cx="341369" cy="1021133"/>
          </a:xfrm>
          <a:custGeom>
            <a:avLst/>
            <a:gdLst>
              <a:gd name="T0" fmla="*/ 0 w 91"/>
              <a:gd name="T1" fmla="*/ 0 h 363"/>
              <a:gd name="T2" fmla="*/ 2147483647 w 91"/>
              <a:gd name="T3" fmla="*/ 2147483647 h 363"/>
              <a:gd name="T4" fmla="*/ 2147483647 w 91"/>
              <a:gd name="T5" fmla="*/ 2147483647 h 363"/>
              <a:gd name="T6" fmla="*/ 2147483647 w 91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363"/>
              <a:gd name="T14" fmla="*/ 91 w 91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363">
                <a:moveTo>
                  <a:pt x="0" y="0"/>
                </a:moveTo>
                <a:cubicBezTo>
                  <a:pt x="15" y="26"/>
                  <a:pt x="31" y="53"/>
                  <a:pt x="46" y="91"/>
                </a:cubicBezTo>
                <a:cubicBezTo>
                  <a:pt x="61" y="129"/>
                  <a:pt x="91" y="182"/>
                  <a:pt x="91" y="227"/>
                </a:cubicBezTo>
                <a:cubicBezTo>
                  <a:pt x="91" y="272"/>
                  <a:pt x="68" y="317"/>
                  <a:pt x="46" y="363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40" name="Freeform 20"/>
          <p:cNvSpPr>
            <a:spLocks/>
          </p:cNvSpPr>
          <p:nvPr/>
        </p:nvSpPr>
        <p:spPr bwMode="auto">
          <a:xfrm>
            <a:off x="14206159" y="5820172"/>
            <a:ext cx="964082" cy="2298249"/>
          </a:xfrm>
          <a:custGeom>
            <a:avLst/>
            <a:gdLst>
              <a:gd name="T0" fmla="*/ 0 w 257"/>
              <a:gd name="T1" fmla="*/ 0 h 817"/>
              <a:gd name="T2" fmla="*/ 2147483647 w 257"/>
              <a:gd name="T3" fmla="*/ 2147483647 h 817"/>
              <a:gd name="T4" fmla="*/ 2147483647 w 257"/>
              <a:gd name="T5" fmla="*/ 2147483647 h 817"/>
              <a:gd name="T6" fmla="*/ 0 60000 65536"/>
              <a:gd name="T7" fmla="*/ 0 60000 65536"/>
              <a:gd name="T8" fmla="*/ 0 60000 65536"/>
              <a:gd name="T9" fmla="*/ 0 w 257"/>
              <a:gd name="T10" fmla="*/ 0 h 817"/>
              <a:gd name="T11" fmla="*/ 257 w 257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" h="817">
                <a:moveTo>
                  <a:pt x="0" y="0"/>
                </a:moveTo>
                <a:cubicBezTo>
                  <a:pt x="98" y="91"/>
                  <a:pt x="197" y="182"/>
                  <a:pt x="227" y="318"/>
                </a:cubicBezTo>
                <a:cubicBezTo>
                  <a:pt x="257" y="454"/>
                  <a:pt x="219" y="635"/>
                  <a:pt x="182" y="8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flipH="1">
            <a:off x="9442012" y="3651320"/>
            <a:ext cx="341367" cy="1147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9952190" y="3651321"/>
            <a:ext cx="1192912" cy="2807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11996645" y="5055026"/>
            <a:ext cx="337617" cy="242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H="1">
            <a:off x="8763028" y="3651321"/>
            <a:ext cx="2892250" cy="293399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8763027" y="6458730"/>
            <a:ext cx="2209514" cy="1265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46" name="Freeform 26"/>
          <p:cNvSpPr>
            <a:spLocks/>
          </p:cNvSpPr>
          <p:nvPr/>
        </p:nvSpPr>
        <p:spPr bwMode="auto">
          <a:xfrm>
            <a:off x="8763028" y="5288507"/>
            <a:ext cx="4932955" cy="1296810"/>
          </a:xfrm>
          <a:custGeom>
            <a:avLst/>
            <a:gdLst>
              <a:gd name="T0" fmla="*/ 0 w 1315"/>
              <a:gd name="T1" fmla="*/ 2147483647 h 461"/>
              <a:gd name="T2" fmla="*/ 2147483647 w 1315"/>
              <a:gd name="T3" fmla="*/ 2147483647 h 461"/>
              <a:gd name="T4" fmla="*/ 2147483647 w 1315"/>
              <a:gd name="T5" fmla="*/ 2147483647 h 461"/>
              <a:gd name="T6" fmla="*/ 0 60000 65536"/>
              <a:gd name="T7" fmla="*/ 0 60000 65536"/>
              <a:gd name="T8" fmla="*/ 0 60000 65536"/>
              <a:gd name="T9" fmla="*/ 0 w 1315"/>
              <a:gd name="T10" fmla="*/ 0 h 461"/>
              <a:gd name="T11" fmla="*/ 1315 w 1315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461">
                <a:moveTo>
                  <a:pt x="0" y="461"/>
                </a:moveTo>
                <a:cubicBezTo>
                  <a:pt x="208" y="283"/>
                  <a:pt x="416" y="106"/>
                  <a:pt x="635" y="53"/>
                </a:cubicBezTo>
                <a:cubicBezTo>
                  <a:pt x="854" y="0"/>
                  <a:pt x="1084" y="72"/>
                  <a:pt x="1315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9952190" y="3524735"/>
            <a:ext cx="2044455" cy="1274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12165453" y="5055026"/>
            <a:ext cx="1361719" cy="16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 flipV="1">
            <a:off x="12675629" y="6970703"/>
            <a:ext cx="851543" cy="635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13864790" y="7097289"/>
            <a:ext cx="851545" cy="1021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11145101" y="7735848"/>
            <a:ext cx="1020352" cy="635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8590467" y="6841303"/>
            <a:ext cx="2044457" cy="16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53" name="Freeform 33"/>
          <p:cNvSpPr>
            <a:spLocks/>
          </p:cNvSpPr>
          <p:nvPr/>
        </p:nvSpPr>
        <p:spPr bwMode="auto">
          <a:xfrm>
            <a:off x="11824085" y="3651320"/>
            <a:ext cx="1361722" cy="3828542"/>
          </a:xfrm>
          <a:custGeom>
            <a:avLst/>
            <a:gdLst>
              <a:gd name="T0" fmla="*/ 0 w 469"/>
              <a:gd name="T1" fmla="*/ 0 h 1361"/>
              <a:gd name="T2" fmla="*/ 2147483647 w 469"/>
              <a:gd name="T3" fmla="*/ 2147483647 h 1361"/>
              <a:gd name="T4" fmla="*/ 2147483647 w 469"/>
              <a:gd name="T5" fmla="*/ 2147483647 h 1361"/>
              <a:gd name="T6" fmla="*/ 2147483647 w 469"/>
              <a:gd name="T7" fmla="*/ 2147483647 h 1361"/>
              <a:gd name="T8" fmla="*/ 0 60000 65536"/>
              <a:gd name="T9" fmla="*/ 0 60000 65536"/>
              <a:gd name="T10" fmla="*/ 0 60000 65536"/>
              <a:gd name="T11" fmla="*/ 0 60000 65536"/>
              <a:gd name="T12" fmla="*/ 0 w 469"/>
              <a:gd name="T13" fmla="*/ 0 h 1361"/>
              <a:gd name="T14" fmla="*/ 469 w 469"/>
              <a:gd name="T15" fmla="*/ 1361 h 1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" h="1361">
                <a:moveTo>
                  <a:pt x="0" y="0"/>
                </a:moveTo>
                <a:cubicBezTo>
                  <a:pt x="7" y="0"/>
                  <a:pt x="15" y="0"/>
                  <a:pt x="91" y="91"/>
                </a:cubicBezTo>
                <a:cubicBezTo>
                  <a:pt x="167" y="182"/>
                  <a:pt x="439" y="332"/>
                  <a:pt x="454" y="544"/>
                </a:cubicBezTo>
                <a:cubicBezTo>
                  <a:pt x="469" y="756"/>
                  <a:pt x="325" y="1058"/>
                  <a:pt x="182" y="136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9610819" y="5055025"/>
            <a:ext cx="3916353" cy="17862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V="1">
            <a:off x="11145101" y="8245008"/>
            <a:ext cx="3402424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8763027" y="3268747"/>
            <a:ext cx="510176" cy="15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8763028" y="3268748"/>
            <a:ext cx="847793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58" name="Freeform 38"/>
          <p:cNvSpPr>
            <a:spLocks/>
          </p:cNvSpPr>
          <p:nvPr/>
        </p:nvSpPr>
        <p:spPr bwMode="auto">
          <a:xfrm>
            <a:off x="8931837" y="2843980"/>
            <a:ext cx="2723441" cy="424767"/>
          </a:xfrm>
          <a:custGeom>
            <a:avLst/>
            <a:gdLst>
              <a:gd name="T0" fmla="*/ 0 w 726"/>
              <a:gd name="T1" fmla="*/ 2147483647 h 151"/>
              <a:gd name="T2" fmla="*/ 2147483647 w 726"/>
              <a:gd name="T3" fmla="*/ 2147483647 h 151"/>
              <a:gd name="T4" fmla="*/ 2147483647 w 726"/>
              <a:gd name="T5" fmla="*/ 2147483647 h 151"/>
              <a:gd name="T6" fmla="*/ 0 60000 65536"/>
              <a:gd name="T7" fmla="*/ 0 60000 65536"/>
              <a:gd name="T8" fmla="*/ 0 60000 65536"/>
              <a:gd name="T9" fmla="*/ 0 w 726"/>
              <a:gd name="T10" fmla="*/ 0 h 151"/>
              <a:gd name="T11" fmla="*/ 726 w 726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51">
                <a:moveTo>
                  <a:pt x="0" y="60"/>
                </a:moveTo>
                <a:cubicBezTo>
                  <a:pt x="121" y="30"/>
                  <a:pt x="242" y="0"/>
                  <a:pt x="363" y="15"/>
                </a:cubicBezTo>
                <a:cubicBezTo>
                  <a:pt x="484" y="30"/>
                  <a:pt x="605" y="90"/>
                  <a:pt x="726" y="151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 flipH="1">
            <a:off x="8763027" y="5181612"/>
            <a:ext cx="510176" cy="12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60" name="Freeform 40"/>
          <p:cNvSpPr>
            <a:spLocks/>
          </p:cNvSpPr>
          <p:nvPr/>
        </p:nvSpPr>
        <p:spPr bwMode="auto">
          <a:xfrm>
            <a:off x="11996645" y="3651320"/>
            <a:ext cx="3402426" cy="4467100"/>
          </a:xfrm>
          <a:custGeom>
            <a:avLst/>
            <a:gdLst>
              <a:gd name="T0" fmla="*/ 0 w 793"/>
              <a:gd name="T1" fmla="*/ 0 h 1542"/>
              <a:gd name="T2" fmla="*/ 2147483647 w 793"/>
              <a:gd name="T3" fmla="*/ 2147483647 h 1542"/>
              <a:gd name="T4" fmla="*/ 2147483647 w 793"/>
              <a:gd name="T5" fmla="*/ 2147483647 h 1542"/>
              <a:gd name="T6" fmla="*/ 0 60000 65536"/>
              <a:gd name="T7" fmla="*/ 0 60000 65536"/>
              <a:gd name="T8" fmla="*/ 0 60000 65536"/>
              <a:gd name="T9" fmla="*/ 0 w 793"/>
              <a:gd name="T10" fmla="*/ 0 h 1542"/>
              <a:gd name="T11" fmla="*/ 793 w 793"/>
              <a:gd name="T12" fmla="*/ 1542 h 15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3" h="1542">
                <a:moveTo>
                  <a:pt x="0" y="0"/>
                </a:moveTo>
                <a:cubicBezTo>
                  <a:pt x="283" y="75"/>
                  <a:pt x="567" y="151"/>
                  <a:pt x="680" y="408"/>
                </a:cubicBezTo>
                <a:cubicBezTo>
                  <a:pt x="793" y="665"/>
                  <a:pt x="736" y="1103"/>
                  <a:pt x="680" y="1542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61" name="Oval 41"/>
          <p:cNvSpPr>
            <a:spLocks noChangeArrowheads="1"/>
          </p:cNvSpPr>
          <p:nvPr/>
        </p:nvSpPr>
        <p:spPr bwMode="auto">
          <a:xfrm>
            <a:off x="8421660" y="2886174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62" name="Oval 42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63" name="Oval 43"/>
          <p:cNvSpPr>
            <a:spLocks noChangeArrowheads="1"/>
          </p:cNvSpPr>
          <p:nvPr/>
        </p:nvSpPr>
        <p:spPr bwMode="auto">
          <a:xfrm>
            <a:off x="8252850" y="6458729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64" name="Oval 44"/>
          <p:cNvSpPr>
            <a:spLocks noChangeArrowheads="1"/>
          </p:cNvSpPr>
          <p:nvPr/>
        </p:nvSpPr>
        <p:spPr bwMode="auto">
          <a:xfrm>
            <a:off x="10972541" y="6332144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11482717" y="3268747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66" name="Oval 46"/>
          <p:cNvSpPr>
            <a:spLocks noChangeArrowheads="1"/>
          </p:cNvSpPr>
          <p:nvPr/>
        </p:nvSpPr>
        <p:spPr bwMode="auto">
          <a:xfrm>
            <a:off x="11824084" y="4649948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67" name="Freeform 47"/>
          <p:cNvSpPr>
            <a:spLocks/>
          </p:cNvSpPr>
          <p:nvPr/>
        </p:nvSpPr>
        <p:spPr bwMode="auto">
          <a:xfrm>
            <a:off x="8590467" y="6841302"/>
            <a:ext cx="6125867" cy="2554236"/>
          </a:xfrm>
          <a:custGeom>
            <a:avLst/>
            <a:gdLst>
              <a:gd name="T0" fmla="*/ 0 w 1633"/>
              <a:gd name="T1" fmla="*/ 0 h 862"/>
              <a:gd name="T2" fmla="*/ 2147483647 w 1633"/>
              <a:gd name="T3" fmla="*/ 2147483647 h 862"/>
              <a:gd name="T4" fmla="*/ 2147483647 w 1633"/>
              <a:gd name="T5" fmla="*/ 2147483647 h 862"/>
              <a:gd name="T6" fmla="*/ 0 60000 65536"/>
              <a:gd name="T7" fmla="*/ 0 60000 65536"/>
              <a:gd name="T8" fmla="*/ 0 60000 65536"/>
              <a:gd name="T9" fmla="*/ 0 w 1633"/>
              <a:gd name="T10" fmla="*/ 0 h 862"/>
              <a:gd name="T11" fmla="*/ 1633 w 1633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3" h="862">
                <a:moveTo>
                  <a:pt x="0" y="0"/>
                </a:moveTo>
                <a:cubicBezTo>
                  <a:pt x="68" y="340"/>
                  <a:pt x="137" y="680"/>
                  <a:pt x="409" y="771"/>
                </a:cubicBezTo>
                <a:cubicBezTo>
                  <a:pt x="681" y="862"/>
                  <a:pt x="1157" y="703"/>
                  <a:pt x="1633" y="544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68" name="Line 48"/>
          <p:cNvSpPr>
            <a:spLocks noChangeShapeType="1"/>
          </p:cNvSpPr>
          <p:nvPr/>
        </p:nvSpPr>
        <p:spPr bwMode="auto">
          <a:xfrm flipH="1">
            <a:off x="11313909" y="5055026"/>
            <a:ext cx="682736" cy="127711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69" name="Freeform 49"/>
          <p:cNvSpPr>
            <a:spLocks/>
          </p:cNvSpPr>
          <p:nvPr/>
        </p:nvSpPr>
        <p:spPr bwMode="auto">
          <a:xfrm>
            <a:off x="12165454" y="5055026"/>
            <a:ext cx="2723441" cy="3063395"/>
          </a:xfrm>
          <a:custGeom>
            <a:avLst/>
            <a:gdLst>
              <a:gd name="T0" fmla="*/ 0 w 726"/>
              <a:gd name="T1" fmla="*/ 0 h 1089"/>
              <a:gd name="T2" fmla="*/ 2147483647 w 726"/>
              <a:gd name="T3" fmla="*/ 2147483647 h 1089"/>
              <a:gd name="T4" fmla="*/ 2147483647 w 726"/>
              <a:gd name="T5" fmla="*/ 2147483647 h 1089"/>
              <a:gd name="T6" fmla="*/ 0 60000 65536"/>
              <a:gd name="T7" fmla="*/ 0 60000 65536"/>
              <a:gd name="T8" fmla="*/ 0 60000 65536"/>
              <a:gd name="T9" fmla="*/ 0 w 726"/>
              <a:gd name="T10" fmla="*/ 0 h 1089"/>
              <a:gd name="T11" fmla="*/ 726 w 726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089">
                <a:moveTo>
                  <a:pt x="0" y="0"/>
                </a:moveTo>
                <a:cubicBezTo>
                  <a:pt x="211" y="158"/>
                  <a:pt x="423" y="317"/>
                  <a:pt x="544" y="499"/>
                </a:cubicBezTo>
                <a:cubicBezTo>
                  <a:pt x="665" y="681"/>
                  <a:pt x="695" y="885"/>
                  <a:pt x="726" y="108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70" name="Line 50"/>
          <p:cNvSpPr>
            <a:spLocks noChangeShapeType="1"/>
          </p:cNvSpPr>
          <p:nvPr/>
        </p:nvSpPr>
        <p:spPr bwMode="auto">
          <a:xfrm flipH="1">
            <a:off x="11145102" y="3651320"/>
            <a:ext cx="678983" cy="2680824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27091" name="Text Box 51"/>
          <p:cNvSpPr txBox="1">
            <a:spLocks noChangeArrowheads="1"/>
          </p:cNvSpPr>
          <p:nvPr/>
        </p:nvSpPr>
        <p:spPr bwMode="auto">
          <a:xfrm>
            <a:off x="4629100" y="9851251"/>
            <a:ext cx="559293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item memorized</a:t>
            </a:r>
            <a:endParaRPr lang="fr-FR"/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-28642" y="-126124"/>
            <a:ext cx="1772837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solidFill>
                  <a:srgbClr val="C00000"/>
                </a:solidFill>
              </a:rPr>
              <a:t>5.5 </a:t>
            </a:r>
            <a:r>
              <a:rPr lang="en-US" sz="7600" b="1" dirty="0" err="1" smtClean="0">
                <a:solidFill>
                  <a:srgbClr val="C00000"/>
                </a:solidFill>
              </a:rPr>
              <a:t>Hebbian</a:t>
            </a:r>
            <a:r>
              <a:rPr lang="en-US" sz="7600" b="1" dirty="0" smtClean="0">
                <a:solidFill>
                  <a:srgbClr val="C00000"/>
                </a:solidFill>
              </a:rPr>
              <a:t> Learning of Associations</a:t>
            </a:r>
            <a:endParaRPr lang="en-US" sz="6800" dirty="0">
              <a:solidFill>
                <a:srgbClr val="C0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0" y="1238221"/>
            <a:ext cx="226708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8391649" y="288617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8252850" y="6458729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9610819" y="326874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1482717" y="326874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9100643" y="479903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10972541" y="633214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11824084" y="467245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10634924" y="824500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13695981" y="543759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12165453" y="7479862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13493411" y="671190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61" name="Freeform 17"/>
          <p:cNvSpPr>
            <a:spLocks/>
          </p:cNvSpPr>
          <p:nvPr/>
        </p:nvSpPr>
        <p:spPr bwMode="auto">
          <a:xfrm>
            <a:off x="7513846" y="3268748"/>
            <a:ext cx="1076621" cy="3316570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62" name="Freeform 18"/>
          <p:cNvSpPr>
            <a:spLocks/>
          </p:cNvSpPr>
          <p:nvPr/>
        </p:nvSpPr>
        <p:spPr bwMode="auto">
          <a:xfrm>
            <a:off x="10124749" y="6714717"/>
            <a:ext cx="847793" cy="1656877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63" name="Freeform 19"/>
          <p:cNvSpPr>
            <a:spLocks/>
          </p:cNvSpPr>
          <p:nvPr/>
        </p:nvSpPr>
        <p:spPr bwMode="auto">
          <a:xfrm>
            <a:off x="11824085" y="3651321"/>
            <a:ext cx="341369" cy="1021133"/>
          </a:xfrm>
          <a:custGeom>
            <a:avLst/>
            <a:gdLst>
              <a:gd name="T0" fmla="*/ 0 w 91"/>
              <a:gd name="T1" fmla="*/ 0 h 363"/>
              <a:gd name="T2" fmla="*/ 2147483647 w 91"/>
              <a:gd name="T3" fmla="*/ 2147483647 h 363"/>
              <a:gd name="T4" fmla="*/ 2147483647 w 91"/>
              <a:gd name="T5" fmla="*/ 2147483647 h 363"/>
              <a:gd name="T6" fmla="*/ 2147483647 w 91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363"/>
              <a:gd name="T14" fmla="*/ 91 w 91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363">
                <a:moveTo>
                  <a:pt x="0" y="0"/>
                </a:moveTo>
                <a:cubicBezTo>
                  <a:pt x="15" y="26"/>
                  <a:pt x="31" y="53"/>
                  <a:pt x="46" y="91"/>
                </a:cubicBezTo>
                <a:cubicBezTo>
                  <a:pt x="61" y="129"/>
                  <a:pt x="91" y="182"/>
                  <a:pt x="91" y="227"/>
                </a:cubicBezTo>
                <a:cubicBezTo>
                  <a:pt x="91" y="272"/>
                  <a:pt x="68" y="317"/>
                  <a:pt x="46" y="363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14206159" y="5820172"/>
            <a:ext cx="964082" cy="2298249"/>
          </a:xfrm>
          <a:custGeom>
            <a:avLst/>
            <a:gdLst>
              <a:gd name="T0" fmla="*/ 0 w 257"/>
              <a:gd name="T1" fmla="*/ 0 h 817"/>
              <a:gd name="T2" fmla="*/ 2147483647 w 257"/>
              <a:gd name="T3" fmla="*/ 2147483647 h 817"/>
              <a:gd name="T4" fmla="*/ 2147483647 w 257"/>
              <a:gd name="T5" fmla="*/ 2147483647 h 817"/>
              <a:gd name="T6" fmla="*/ 0 60000 65536"/>
              <a:gd name="T7" fmla="*/ 0 60000 65536"/>
              <a:gd name="T8" fmla="*/ 0 60000 65536"/>
              <a:gd name="T9" fmla="*/ 0 w 257"/>
              <a:gd name="T10" fmla="*/ 0 h 817"/>
              <a:gd name="T11" fmla="*/ 257 w 257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" h="817">
                <a:moveTo>
                  <a:pt x="0" y="0"/>
                </a:moveTo>
                <a:cubicBezTo>
                  <a:pt x="98" y="91"/>
                  <a:pt x="197" y="182"/>
                  <a:pt x="227" y="318"/>
                </a:cubicBezTo>
                <a:cubicBezTo>
                  <a:pt x="257" y="454"/>
                  <a:pt x="219" y="635"/>
                  <a:pt x="182" y="8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 flipH="1">
            <a:off x="9442012" y="3651320"/>
            <a:ext cx="341367" cy="1147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9952190" y="3651321"/>
            <a:ext cx="1192912" cy="2807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1996645" y="5055026"/>
            <a:ext cx="337617" cy="242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H="1">
            <a:off x="8763028" y="3651321"/>
            <a:ext cx="2892250" cy="293399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V="1">
            <a:off x="8763027" y="6458730"/>
            <a:ext cx="2209514" cy="1265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70" name="Freeform 26"/>
          <p:cNvSpPr>
            <a:spLocks/>
          </p:cNvSpPr>
          <p:nvPr/>
        </p:nvSpPr>
        <p:spPr bwMode="auto">
          <a:xfrm>
            <a:off x="8763028" y="5288507"/>
            <a:ext cx="4932955" cy="1296810"/>
          </a:xfrm>
          <a:custGeom>
            <a:avLst/>
            <a:gdLst>
              <a:gd name="T0" fmla="*/ 0 w 1315"/>
              <a:gd name="T1" fmla="*/ 2147483647 h 461"/>
              <a:gd name="T2" fmla="*/ 2147483647 w 1315"/>
              <a:gd name="T3" fmla="*/ 2147483647 h 461"/>
              <a:gd name="T4" fmla="*/ 2147483647 w 1315"/>
              <a:gd name="T5" fmla="*/ 2147483647 h 461"/>
              <a:gd name="T6" fmla="*/ 0 60000 65536"/>
              <a:gd name="T7" fmla="*/ 0 60000 65536"/>
              <a:gd name="T8" fmla="*/ 0 60000 65536"/>
              <a:gd name="T9" fmla="*/ 0 w 1315"/>
              <a:gd name="T10" fmla="*/ 0 h 461"/>
              <a:gd name="T11" fmla="*/ 1315 w 1315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461">
                <a:moveTo>
                  <a:pt x="0" y="461"/>
                </a:moveTo>
                <a:cubicBezTo>
                  <a:pt x="208" y="283"/>
                  <a:pt x="416" y="106"/>
                  <a:pt x="635" y="53"/>
                </a:cubicBezTo>
                <a:cubicBezTo>
                  <a:pt x="854" y="0"/>
                  <a:pt x="1084" y="72"/>
                  <a:pt x="1315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952190" y="3524735"/>
            <a:ext cx="2044455" cy="1274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12165453" y="5055026"/>
            <a:ext cx="1361719" cy="16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V="1">
            <a:off x="12675629" y="6970703"/>
            <a:ext cx="851543" cy="635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13864790" y="7097289"/>
            <a:ext cx="851545" cy="1021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V="1">
            <a:off x="11145101" y="7735848"/>
            <a:ext cx="1020352" cy="635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8590467" y="6841303"/>
            <a:ext cx="2044457" cy="16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77" name="Freeform 33"/>
          <p:cNvSpPr>
            <a:spLocks/>
          </p:cNvSpPr>
          <p:nvPr/>
        </p:nvSpPr>
        <p:spPr bwMode="auto">
          <a:xfrm>
            <a:off x="11824085" y="3651320"/>
            <a:ext cx="1361722" cy="3828542"/>
          </a:xfrm>
          <a:custGeom>
            <a:avLst/>
            <a:gdLst>
              <a:gd name="T0" fmla="*/ 0 w 469"/>
              <a:gd name="T1" fmla="*/ 0 h 1361"/>
              <a:gd name="T2" fmla="*/ 2147483647 w 469"/>
              <a:gd name="T3" fmla="*/ 2147483647 h 1361"/>
              <a:gd name="T4" fmla="*/ 2147483647 w 469"/>
              <a:gd name="T5" fmla="*/ 2147483647 h 1361"/>
              <a:gd name="T6" fmla="*/ 2147483647 w 469"/>
              <a:gd name="T7" fmla="*/ 2147483647 h 1361"/>
              <a:gd name="T8" fmla="*/ 0 60000 65536"/>
              <a:gd name="T9" fmla="*/ 0 60000 65536"/>
              <a:gd name="T10" fmla="*/ 0 60000 65536"/>
              <a:gd name="T11" fmla="*/ 0 60000 65536"/>
              <a:gd name="T12" fmla="*/ 0 w 469"/>
              <a:gd name="T13" fmla="*/ 0 h 1361"/>
              <a:gd name="T14" fmla="*/ 469 w 469"/>
              <a:gd name="T15" fmla="*/ 1361 h 1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" h="1361">
                <a:moveTo>
                  <a:pt x="0" y="0"/>
                </a:moveTo>
                <a:cubicBezTo>
                  <a:pt x="7" y="0"/>
                  <a:pt x="15" y="0"/>
                  <a:pt x="91" y="91"/>
                </a:cubicBezTo>
                <a:cubicBezTo>
                  <a:pt x="167" y="182"/>
                  <a:pt x="439" y="332"/>
                  <a:pt x="454" y="544"/>
                </a:cubicBezTo>
                <a:cubicBezTo>
                  <a:pt x="469" y="756"/>
                  <a:pt x="325" y="1058"/>
                  <a:pt x="182" y="136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9610819" y="5055025"/>
            <a:ext cx="3916353" cy="17862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 flipV="1">
            <a:off x="11145101" y="8245008"/>
            <a:ext cx="3402424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8763027" y="3268747"/>
            <a:ext cx="510176" cy="15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8763028" y="3268748"/>
            <a:ext cx="847793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82" name="Freeform 38"/>
          <p:cNvSpPr>
            <a:spLocks/>
          </p:cNvSpPr>
          <p:nvPr/>
        </p:nvSpPr>
        <p:spPr bwMode="auto">
          <a:xfrm>
            <a:off x="8931837" y="2843980"/>
            <a:ext cx="2723441" cy="424767"/>
          </a:xfrm>
          <a:custGeom>
            <a:avLst/>
            <a:gdLst>
              <a:gd name="T0" fmla="*/ 0 w 726"/>
              <a:gd name="T1" fmla="*/ 2147483647 h 151"/>
              <a:gd name="T2" fmla="*/ 2147483647 w 726"/>
              <a:gd name="T3" fmla="*/ 2147483647 h 151"/>
              <a:gd name="T4" fmla="*/ 2147483647 w 726"/>
              <a:gd name="T5" fmla="*/ 2147483647 h 151"/>
              <a:gd name="T6" fmla="*/ 0 60000 65536"/>
              <a:gd name="T7" fmla="*/ 0 60000 65536"/>
              <a:gd name="T8" fmla="*/ 0 60000 65536"/>
              <a:gd name="T9" fmla="*/ 0 w 726"/>
              <a:gd name="T10" fmla="*/ 0 h 151"/>
              <a:gd name="T11" fmla="*/ 726 w 726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51">
                <a:moveTo>
                  <a:pt x="0" y="60"/>
                </a:moveTo>
                <a:cubicBezTo>
                  <a:pt x="121" y="30"/>
                  <a:pt x="242" y="0"/>
                  <a:pt x="363" y="15"/>
                </a:cubicBezTo>
                <a:cubicBezTo>
                  <a:pt x="484" y="30"/>
                  <a:pt x="605" y="90"/>
                  <a:pt x="726" y="151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 flipH="1">
            <a:off x="8763027" y="5181612"/>
            <a:ext cx="510176" cy="12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84" name="Freeform 40"/>
          <p:cNvSpPr>
            <a:spLocks/>
          </p:cNvSpPr>
          <p:nvPr/>
        </p:nvSpPr>
        <p:spPr bwMode="auto">
          <a:xfrm>
            <a:off x="11996645" y="3651320"/>
            <a:ext cx="3402426" cy="4467100"/>
          </a:xfrm>
          <a:custGeom>
            <a:avLst/>
            <a:gdLst>
              <a:gd name="T0" fmla="*/ 0 w 793"/>
              <a:gd name="T1" fmla="*/ 0 h 1542"/>
              <a:gd name="T2" fmla="*/ 2147483647 w 793"/>
              <a:gd name="T3" fmla="*/ 2147483647 h 1542"/>
              <a:gd name="T4" fmla="*/ 2147483647 w 793"/>
              <a:gd name="T5" fmla="*/ 2147483647 h 1542"/>
              <a:gd name="T6" fmla="*/ 0 60000 65536"/>
              <a:gd name="T7" fmla="*/ 0 60000 65536"/>
              <a:gd name="T8" fmla="*/ 0 60000 65536"/>
              <a:gd name="T9" fmla="*/ 0 w 793"/>
              <a:gd name="T10" fmla="*/ 0 h 1542"/>
              <a:gd name="T11" fmla="*/ 793 w 793"/>
              <a:gd name="T12" fmla="*/ 1542 h 15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3" h="1542">
                <a:moveTo>
                  <a:pt x="0" y="0"/>
                </a:moveTo>
                <a:cubicBezTo>
                  <a:pt x="283" y="75"/>
                  <a:pt x="567" y="151"/>
                  <a:pt x="680" y="408"/>
                </a:cubicBezTo>
                <a:cubicBezTo>
                  <a:pt x="793" y="665"/>
                  <a:pt x="736" y="1103"/>
                  <a:pt x="680" y="1542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85" name="Oval 41"/>
          <p:cNvSpPr>
            <a:spLocks noChangeArrowheads="1"/>
          </p:cNvSpPr>
          <p:nvPr/>
        </p:nvSpPr>
        <p:spPr bwMode="auto">
          <a:xfrm>
            <a:off x="8421660" y="2886174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86" name="Oval 42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87" name="Oval 43"/>
          <p:cNvSpPr>
            <a:spLocks noChangeArrowheads="1"/>
          </p:cNvSpPr>
          <p:nvPr/>
        </p:nvSpPr>
        <p:spPr bwMode="auto">
          <a:xfrm>
            <a:off x="8252850" y="6458729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88" name="Oval 44"/>
          <p:cNvSpPr>
            <a:spLocks noChangeArrowheads="1"/>
          </p:cNvSpPr>
          <p:nvPr/>
        </p:nvSpPr>
        <p:spPr bwMode="auto">
          <a:xfrm>
            <a:off x="10972541" y="6332144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89" name="Oval 45"/>
          <p:cNvSpPr>
            <a:spLocks noChangeArrowheads="1"/>
          </p:cNvSpPr>
          <p:nvPr/>
        </p:nvSpPr>
        <p:spPr bwMode="auto">
          <a:xfrm>
            <a:off x="11482717" y="3268747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90" name="Oval 46"/>
          <p:cNvSpPr>
            <a:spLocks noChangeArrowheads="1"/>
          </p:cNvSpPr>
          <p:nvPr/>
        </p:nvSpPr>
        <p:spPr bwMode="auto">
          <a:xfrm>
            <a:off x="11824084" y="464994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791" name="Freeform 47"/>
          <p:cNvSpPr>
            <a:spLocks/>
          </p:cNvSpPr>
          <p:nvPr/>
        </p:nvSpPr>
        <p:spPr bwMode="auto">
          <a:xfrm>
            <a:off x="8590467" y="6841302"/>
            <a:ext cx="6125867" cy="2554236"/>
          </a:xfrm>
          <a:custGeom>
            <a:avLst/>
            <a:gdLst>
              <a:gd name="T0" fmla="*/ 0 w 1633"/>
              <a:gd name="T1" fmla="*/ 0 h 862"/>
              <a:gd name="T2" fmla="*/ 2147483647 w 1633"/>
              <a:gd name="T3" fmla="*/ 2147483647 h 862"/>
              <a:gd name="T4" fmla="*/ 2147483647 w 1633"/>
              <a:gd name="T5" fmla="*/ 2147483647 h 862"/>
              <a:gd name="T6" fmla="*/ 0 60000 65536"/>
              <a:gd name="T7" fmla="*/ 0 60000 65536"/>
              <a:gd name="T8" fmla="*/ 0 60000 65536"/>
              <a:gd name="T9" fmla="*/ 0 w 1633"/>
              <a:gd name="T10" fmla="*/ 0 h 862"/>
              <a:gd name="T11" fmla="*/ 1633 w 1633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3" h="862">
                <a:moveTo>
                  <a:pt x="0" y="0"/>
                </a:moveTo>
                <a:cubicBezTo>
                  <a:pt x="68" y="340"/>
                  <a:pt x="137" y="680"/>
                  <a:pt x="409" y="771"/>
                </a:cubicBezTo>
                <a:cubicBezTo>
                  <a:pt x="681" y="862"/>
                  <a:pt x="1157" y="703"/>
                  <a:pt x="1633" y="544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 flipH="1">
            <a:off x="11313909" y="5055026"/>
            <a:ext cx="682736" cy="127711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93" name="Freeform 49"/>
          <p:cNvSpPr>
            <a:spLocks/>
          </p:cNvSpPr>
          <p:nvPr/>
        </p:nvSpPr>
        <p:spPr bwMode="auto">
          <a:xfrm>
            <a:off x="12165454" y="5055026"/>
            <a:ext cx="2723441" cy="3063395"/>
          </a:xfrm>
          <a:custGeom>
            <a:avLst/>
            <a:gdLst>
              <a:gd name="T0" fmla="*/ 0 w 726"/>
              <a:gd name="T1" fmla="*/ 0 h 1089"/>
              <a:gd name="T2" fmla="*/ 2147483647 w 726"/>
              <a:gd name="T3" fmla="*/ 2147483647 h 1089"/>
              <a:gd name="T4" fmla="*/ 2147483647 w 726"/>
              <a:gd name="T5" fmla="*/ 2147483647 h 1089"/>
              <a:gd name="T6" fmla="*/ 0 60000 65536"/>
              <a:gd name="T7" fmla="*/ 0 60000 65536"/>
              <a:gd name="T8" fmla="*/ 0 60000 65536"/>
              <a:gd name="T9" fmla="*/ 0 w 726"/>
              <a:gd name="T10" fmla="*/ 0 h 1089"/>
              <a:gd name="T11" fmla="*/ 726 w 726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089">
                <a:moveTo>
                  <a:pt x="0" y="0"/>
                </a:moveTo>
                <a:cubicBezTo>
                  <a:pt x="211" y="158"/>
                  <a:pt x="423" y="317"/>
                  <a:pt x="544" y="499"/>
                </a:cubicBezTo>
                <a:cubicBezTo>
                  <a:pt x="665" y="681"/>
                  <a:pt x="695" y="885"/>
                  <a:pt x="726" y="108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 flipH="1">
            <a:off x="11145102" y="3651320"/>
            <a:ext cx="678983" cy="2680824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29139" name="Text Box 51"/>
          <p:cNvSpPr txBox="1">
            <a:spLocks noChangeArrowheads="1"/>
          </p:cNvSpPr>
          <p:nvPr/>
        </p:nvSpPr>
        <p:spPr bwMode="auto">
          <a:xfrm>
            <a:off x="4629099" y="9851251"/>
            <a:ext cx="453655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item recalled</a:t>
            </a:r>
            <a:endParaRPr lang="fr-FR"/>
          </a:p>
        </p:txBody>
      </p:sp>
      <p:sp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1399236" y="2703328"/>
            <a:ext cx="4171074" cy="19491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dirty="0" err="1"/>
              <a:t>Recall</a:t>
            </a:r>
            <a:r>
              <a:rPr lang="fr-CH" b="1" dirty="0"/>
              <a:t>:</a:t>
            </a:r>
          </a:p>
          <a:p>
            <a:r>
              <a:rPr lang="fr-CH" b="1" dirty="0"/>
              <a:t>Partial info</a:t>
            </a:r>
            <a:endParaRPr lang="fr-FR" b="1" dirty="0"/>
          </a:p>
        </p:txBody>
      </p:sp>
      <p:sp>
        <p:nvSpPr>
          <p:cNvPr id="729141" name="Oval 53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9142" name="Oval 54"/>
          <p:cNvSpPr>
            <a:spLocks noChangeArrowheads="1"/>
          </p:cNvSpPr>
          <p:nvPr/>
        </p:nvSpPr>
        <p:spPr bwMode="auto">
          <a:xfrm>
            <a:off x="11824084" y="4672453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9143" name="Oval 55"/>
          <p:cNvSpPr>
            <a:spLocks noChangeArrowheads="1"/>
          </p:cNvSpPr>
          <p:nvPr/>
        </p:nvSpPr>
        <p:spPr bwMode="auto">
          <a:xfrm>
            <a:off x="8252850" y="6436225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-28642" y="-126124"/>
            <a:ext cx="19357026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solidFill>
                  <a:srgbClr val="C00000"/>
                </a:solidFill>
              </a:rPr>
              <a:t>5.5 </a:t>
            </a:r>
            <a:r>
              <a:rPr lang="en-US" sz="7600" b="1" dirty="0" err="1" smtClean="0">
                <a:solidFill>
                  <a:srgbClr val="C00000"/>
                </a:solidFill>
              </a:rPr>
              <a:t>Hebbian</a:t>
            </a:r>
            <a:r>
              <a:rPr lang="en-US" sz="7600" b="1" dirty="0" smtClean="0">
                <a:solidFill>
                  <a:srgbClr val="C00000"/>
                </a:solidFill>
              </a:rPr>
              <a:t> Learning: Associative Recall</a:t>
            </a:r>
            <a:endParaRPr lang="en-US" sz="6800" dirty="0">
              <a:solidFill>
                <a:srgbClr val="C0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1238221"/>
            <a:ext cx="226708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39" grpId="0"/>
      <p:bldP spid="729141" grpId="0" animBg="1"/>
      <p:bldP spid="729142" grpId="0" animBg="1"/>
      <p:bldP spid="7291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pic>
        <p:nvPicPr>
          <p:cNvPr id="18435" name="Picture 3" descr="cajal1-n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249" y="5125352"/>
            <a:ext cx="10443607" cy="702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482239" y="1727232"/>
            <a:ext cx="1022147" cy="1080206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581928" y="3012763"/>
            <a:ext cx="4935706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10 000 neurons</a:t>
            </a:r>
          </a:p>
          <a:p>
            <a:r>
              <a:rPr lang="en-US" sz="5100" dirty="0"/>
              <a:t>3 km </a:t>
            </a:r>
            <a:r>
              <a:rPr lang="en-US" sz="5100" dirty="0" smtClean="0"/>
              <a:t>wire</a:t>
            </a:r>
            <a:endParaRPr lang="en-US" sz="5100" dirty="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889210" y="2025385"/>
            <a:ext cx="1587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1mm</a:t>
            </a:r>
          </a:p>
        </p:txBody>
      </p:sp>
      <p:pic>
        <p:nvPicPr>
          <p:cNvPr id="8" name="Picture 7" descr="pipe_cervel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0499" y="2025385"/>
            <a:ext cx="4141429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8194" y="-103142"/>
            <a:ext cx="19983095" cy="12412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solidFill>
                  <a:srgbClr val="FF0000"/>
                </a:solidFill>
              </a:rPr>
              <a:t>Systems for computing and information processing</a:t>
            </a:r>
            <a:endParaRPr lang="en-US" sz="93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29211" y="-42218"/>
            <a:ext cx="11077516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  </a:t>
            </a:r>
            <a:r>
              <a:rPr lang="en-US" sz="7600" b="1" dirty="0" smtClean="0">
                <a:solidFill>
                  <a:srgbClr val="C00000"/>
                </a:solidFill>
              </a:rPr>
              <a:t>5.5 Associative </a:t>
            </a:r>
            <a:r>
              <a:rPr lang="en-US" sz="7600" b="1" dirty="0">
                <a:solidFill>
                  <a:srgbClr val="C00000"/>
                </a:solidFill>
              </a:rPr>
              <a:t>Recall</a:t>
            </a:r>
            <a:endParaRPr lang="en-US" sz="3800" dirty="0">
              <a:solidFill>
                <a:srgbClr val="C00000"/>
              </a:solidFill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864790" y="590738"/>
            <a:ext cx="6013328" cy="4723087"/>
            <a:chOff x="3179763" y="1604963"/>
            <a:chExt cx="3336925" cy="3697287"/>
          </a:xfrm>
        </p:grpSpPr>
        <p:sp>
          <p:nvSpPr>
            <p:cNvPr id="32786" name="Oval 5"/>
            <p:cNvSpPr>
              <a:spLocks noChangeArrowheads="1"/>
            </p:cNvSpPr>
            <p:nvPr/>
          </p:nvSpPr>
          <p:spPr bwMode="auto">
            <a:xfrm>
              <a:off x="3551238" y="16287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Oval 6"/>
            <p:cNvSpPr>
              <a:spLocks noChangeArrowheads="1"/>
            </p:cNvSpPr>
            <p:nvPr/>
          </p:nvSpPr>
          <p:spPr bwMode="auto">
            <a:xfrm>
              <a:off x="3492500" y="36449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Oval 7"/>
            <p:cNvSpPr>
              <a:spLocks noChangeArrowheads="1"/>
            </p:cNvSpPr>
            <p:nvPr/>
          </p:nvSpPr>
          <p:spPr bwMode="auto">
            <a:xfrm>
              <a:off x="4067175" y="18446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Oval 8"/>
            <p:cNvSpPr>
              <a:spLocks noChangeArrowheads="1"/>
            </p:cNvSpPr>
            <p:nvPr/>
          </p:nvSpPr>
          <p:spPr bwMode="auto">
            <a:xfrm>
              <a:off x="4859338" y="18446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Oval 9"/>
            <p:cNvSpPr>
              <a:spLocks noChangeArrowheads="1"/>
            </p:cNvSpPr>
            <p:nvPr/>
          </p:nvSpPr>
          <p:spPr bwMode="auto">
            <a:xfrm>
              <a:off x="3851275" y="27082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Oval 10"/>
            <p:cNvSpPr>
              <a:spLocks noChangeArrowheads="1"/>
            </p:cNvSpPr>
            <p:nvPr/>
          </p:nvSpPr>
          <p:spPr bwMode="auto">
            <a:xfrm>
              <a:off x="4643438" y="3573463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Oval 11"/>
            <p:cNvSpPr>
              <a:spLocks noChangeArrowheads="1"/>
            </p:cNvSpPr>
            <p:nvPr/>
          </p:nvSpPr>
          <p:spPr bwMode="auto">
            <a:xfrm>
              <a:off x="5003800" y="2636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Oval 12"/>
            <p:cNvSpPr>
              <a:spLocks noChangeArrowheads="1"/>
            </p:cNvSpPr>
            <p:nvPr/>
          </p:nvSpPr>
          <p:spPr bwMode="auto">
            <a:xfrm>
              <a:off x="4500563" y="4652963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Oval 13"/>
            <p:cNvSpPr>
              <a:spLocks noChangeArrowheads="1"/>
            </p:cNvSpPr>
            <p:nvPr/>
          </p:nvSpPr>
          <p:spPr bwMode="auto">
            <a:xfrm>
              <a:off x="5795963" y="3068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Oval 14"/>
            <p:cNvSpPr>
              <a:spLocks noChangeArrowheads="1"/>
            </p:cNvSpPr>
            <p:nvPr/>
          </p:nvSpPr>
          <p:spPr bwMode="auto">
            <a:xfrm>
              <a:off x="5148263" y="4221163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Oval 15"/>
            <p:cNvSpPr>
              <a:spLocks noChangeArrowheads="1"/>
            </p:cNvSpPr>
            <p:nvPr/>
          </p:nvSpPr>
          <p:spPr bwMode="auto">
            <a:xfrm>
              <a:off x="5710238" y="37877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Oval 16"/>
            <p:cNvSpPr>
              <a:spLocks noChangeArrowheads="1"/>
            </p:cNvSpPr>
            <p:nvPr/>
          </p:nvSpPr>
          <p:spPr bwMode="auto">
            <a:xfrm>
              <a:off x="6156325" y="458152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Freeform 17"/>
            <p:cNvSpPr>
              <a:spLocks/>
            </p:cNvSpPr>
            <p:nvPr/>
          </p:nvSpPr>
          <p:spPr bwMode="auto">
            <a:xfrm>
              <a:off x="3179763" y="1844675"/>
              <a:ext cx="455612" cy="1871663"/>
            </a:xfrm>
            <a:custGeom>
              <a:avLst/>
              <a:gdLst>
                <a:gd name="T0" fmla="*/ 2147483647 w 287"/>
                <a:gd name="T1" fmla="*/ 0 h 1134"/>
                <a:gd name="T2" fmla="*/ 2147483647 w 287"/>
                <a:gd name="T3" fmla="*/ 2147483647 h 1134"/>
                <a:gd name="T4" fmla="*/ 2147483647 w 287"/>
                <a:gd name="T5" fmla="*/ 2147483647 h 1134"/>
                <a:gd name="T6" fmla="*/ 0 60000 65536"/>
                <a:gd name="T7" fmla="*/ 0 60000 65536"/>
                <a:gd name="T8" fmla="*/ 0 60000 65536"/>
                <a:gd name="T9" fmla="*/ 0 w 287"/>
                <a:gd name="T10" fmla="*/ 0 h 1134"/>
                <a:gd name="T11" fmla="*/ 287 w 287"/>
                <a:gd name="T12" fmla="*/ 1134 h 1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" h="1134">
                  <a:moveTo>
                    <a:pt x="287" y="0"/>
                  </a:moveTo>
                  <a:cubicBezTo>
                    <a:pt x="158" y="155"/>
                    <a:pt x="30" y="310"/>
                    <a:pt x="15" y="499"/>
                  </a:cubicBezTo>
                  <a:cubicBezTo>
                    <a:pt x="0" y="688"/>
                    <a:pt x="98" y="911"/>
                    <a:pt x="197" y="1134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Freeform 18"/>
            <p:cNvSpPr>
              <a:spLocks/>
            </p:cNvSpPr>
            <p:nvPr/>
          </p:nvSpPr>
          <p:spPr bwMode="auto">
            <a:xfrm>
              <a:off x="4284663" y="3789363"/>
              <a:ext cx="358775" cy="935037"/>
            </a:xfrm>
            <a:custGeom>
              <a:avLst/>
              <a:gdLst>
                <a:gd name="T0" fmla="*/ 2147483647 w 287"/>
                <a:gd name="T1" fmla="*/ 0 h 1134"/>
                <a:gd name="T2" fmla="*/ 2147483647 w 287"/>
                <a:gd name="T3" fmla="*/ 2147483647 h 1134"/>
                <a:gd name="T4" fmla="*/ 2147483647 w 287"/>
                <a:gd name="T5" fmla="*/ 2147483647 h 1134"/>
                <a:gd name="T6" fmla="*/ 0 60000 65536"/>
                <a:gd name="T7" fmla="*/ 0 60000 65536"/>
                <a:gd name="T8" fmla="*/ 0 60000 65536"/>
                <a:gd name="T9" fmla="*/ 0 w 287"/>
                <a:gd name="T10" fmla="*/ 0 h 1134"/>
                <a:gd name="T11" fmla="*/ 287 w 287"/>
                <a:gd name="T12" fmla="*/ 1134 h 1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" h="1134">
                  <a:moveTo>
                    <a:pt x="287" y="0"/>
                  </a:moveTo>
                  <a:cubicBezTo>
                    <a:pt x="158" y="155"/>
                    <a:pt x="30" y="310"/>
                    <a:pt x="15" y="499"/>
                  </a:cubicBezTo>
                  <a:cubicBezTo>
                    <a:pt x="0" y="688"/>
                    <a:pt x="98" y="911"/>
                    <a:pt x="197" y="11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Freeform 19"/>
            <p:cNvSpPr>
              <a:spLocks/>
            </p:cNvSpPr>
            <p:nvPr/>
          </p:nvSpPr>
          <p:spPr bwMode="auto">
            <a:xfrm>
              <a:off x="5003800" y="2060575"/>
              <a:ext cx="144463" cy="576263"/>
            </a:xfrm>
            <a:custGeom>
              <a:avLst/>
              <a:gdLst>
                <a:gd name="T0" fmla="*/ 0 w 91"/>
                <a:gd name="T1" fmla="*/ 0 h 363"/>
                <a:gd name="T2" fmla="*/ 2147483647 w 91"/>
                <a:gd name="T3" fmla="*/ 2147483647 h 363"/>
                <a:gd name="T4" fmla="*/ 2147483647 w 91"/>
                <a:gd name="T5" fmla="*/ 2147483647 h 363"/>
                <a:gd name="T6" fmla="*/ 2147483647 w 91"/>
                <a:gd name="T7" fmla="*/ 2147483647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363"/>
                <a:gd name="T14" fmla="*/ 91 w 91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363">
                  <a:moveTo>
                    <a:pt x="0" y="0"/>
                  </a:moveTo>
                  <a:cubicBezTo>
                    <a:pt x="15" y="26"/>
                    <a:pt x="31" y="53"/>
                    <a:pt x="46" y="91"/>
                  </a:cubicBezTo>
                  <a:cubicBezTo>
                    <a:pt x="61" y="129"/>
                    <a:pt x="91" y="182"/>
                    <a:pt x="91" y="227"/>
                  </a:cubicBezTo>
                  <a:cubicBezTo>
                    <a:pt x="91" y="272"/>
                    <a:pt x="68" y="317"/>
                    <a:pt x="46" y="363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Freeform 20"/>
            <p:cNvSpPr>
              <a:spLocks/>
            </p:cNvSpPr>
            <p:nvPr/>
          </p:nvSpPr>
          <p:spPr bwMode="auto">
            <a:xfrm>
              <a:off x="6011863" y="3284538"/>
              <a:ext cx="407987" cy="1296987"/>
            </a:xfrm>
            <a:custGeom>
              <a:avLst/>
              <a:gdLst>
                <a:gd name="T0" fmla="*/ 0 w 257"/>
                <a:gd name="T1" fmla="*/ 0 h 817"/>
                <a:gd name="T2" fmla="*/ 2147483647 w 257"/>
                <a:gd name="T3" fmla="*/ 2147483647 h 817"/>
                <a:gd name="T4" fmla="*/ 2147483647 w 257"/>
                <a:gd name="T5" fmla="*/ 2147483647 h 817"/>
                <a:gd name="T6" fmla="*/ 0 60000 65536"/>
                <a:gd name="T7" fmla="*/ 0 60000 65536"/>
                <a:gd name="T8" fmla="*/ 0 60000 65536"/>
                <a:gd name="T9" fmla="*/ 0 w 257"/>
                <a:gd name="T10" fmla="*/ 0 h 817"/>
                <a:gd name="T11" fmla="*/ 257 w 257"/>
                <a:gd name="T12" fmla="*/ 817 h 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" h="817">
                  <a:moveTo>
                    <a:pt x="0" y="0"/>
                  </a:moveTo>
                  <a:cubicBezTo>
                    <a:pt x="98" y="91"/>
                    <a:pt x="197" y="182"/>
                    <a:pt x="227" y="318"/>
                  </a:cubicBezTo>
                  <a:cubicBezTo>
                    <a:pt x="257" y="454"/>
                    <a:pt x="219" y="635"/>
                    <a:pt x="182" y="8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21"/>
            <p:cNvSpPr>
              <a:spLocks noChangeShapeType="1"/>
            </p:cNvSpPr>
            <p:nvPr/>
          </p:nvSpPr>
          <p:spPr bwMode="auto">
            <a:xfrm flipH="1">
              <a:off x="3995738" y="2060575"/>
              <a:ext cx="144462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22"/>
            <p:cNvSpPr>
              <a:spLocks noChangeShapeType="1"/>
            </p:cNvSpPr>
            <p:nvPr/>
          </p:nvSpPr>
          <p:spPr bwMode="auto">
            <a:xfrm>
              <a:off x="4211638" y="2060575"/>
              <a:ext cx="504825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23"/>
            <p:cNvSpPr>
              <a:spLocks noChangeShapeType="1"/>
            </p:cNvSpPr>
            <p:nvPr/>
          </p:nvSpPr>
          <p:spPr bwMode="auto">
            <a:xfrm>
              <a:off x="5076825" y="2852738"/>
              <a:ext cx="142875" cy="1368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24"/>
            <p:cNvSpPr>
              <a:spLocks noChangeShapeType="1"/>
            </p:cNvSpPr>
            <p:nvPr/>
          </p:nvSpPr>
          <p:spPr bwMode="auto">
            <a:xfrm flipH="1">
              <a:off x="3708400" y="2060575"/>
              <a:ext cx="1223963" cy="1655763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25"/>
            <p:cNvSpPr>
              <a:spLocks noChangeShapeType="1"/>
            </p:cNvSpPr>
            <p:nvPr/>
          </p:nvSpPr>
          <p:spPr bwMode="auto">
            <a:xfrm flipV="1">
              <a:off x="3708400" y="3644900"/>
              <a:ext cx="935038" cy="7143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Freeform 26"/>
            <p:cNvSpPr>
              <a:spLocks/>
            </p:cNvSpPr>
            <p:nvPr/>
          </p:nvSpPr>
          <p:spPr bwMode="auto">
            <a:xfrm>
              <a:off x="3708400" y="2984500"/>
              <a:ext cx="2087563" cy="731838"/>
            </a:xfrm>
            <a:custGeom>
              <a:avLst/>
              <a:gdLst>
                <a:gd name="T0" fmla="*/ 0 w 1315"/>
                <a:gd name="T1" fmla="*/ 2147483647 h 461"/>
                <a:gd name="T2" fmla="*/ 2147483647 w 1315"/>
                <a:gd name="T3" fmla="*/ 2147483647 h 461"/>
                <a:gd name="T4" fmla="*/ 2147483647 w 1315"/>
                <a:gd name="T5" fmla="*/ 2147483647 h 461"/>
                <a:gd name="T6" fmla="*/ 0 60000 65536"/>
                <a:gd name="T7" fmla="*/ 0 60000 65536"/>
                <a:gd name="T8" fmla="*/ 0 60000 65536"/>
                <a:gd name="T9" fmla="*/ 0 w 1315"/>
                <a:gd name="T10" fmla="*/ 0 h 461"/>
                <a:gd name="T11" fmla="*/ 1315 w 1315"/>
                <a:gd name="T12" fmla="*/ 461 h 4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5" h="461">
                  <a:moveTo>
                    <a:pt x="0" y="461"/>
                  </a:moveTo>
                  <a:cubicBezTo>
                    <a:pt x="208" y="283"/>
                    <a:pt x="416" y="106"/>
                    <a:pt x="635" y="53"/>
                  </a:cubicBezTo>
                  <a:cubicBezTo>
                    <a:pt x="854" y="0"/>
                    <a:pt x="1084" y="72"/>
                    <a:pt x="1315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27"/>
            <p:cNvSpPr>
              <a:spLocks noChangeShapeType="1"/>
            </p:cNvSpPr>
            <p:nvPr/>
          </p:nvSpPr>
          <p:spPr bwMode="auto">
            <a:xfrm>
              <a:off x="4211638" y="1989138"/>
              <a:ext cx="865187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28"/>
            <p:cNvSpPr>
              <a:spLocks noChangeShapeType="1"/>
            </p:cNvSpPr>
            <p:nvPr/>
          </p:nvSpPr>
          <p:spPr bwMode="auto">
            <a:xfrm>
              <a:off x="5148263" y="2852738"/>
              <a:ext cx="576262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29"/>
            <p:cNvSpPr>
              <a:spLocks noChangeShapeType="1"/>
            </p:cNvSpPr>
            <p:nvPr/>
          </p:nvSpPr>
          <p:spPr bwMode="auto">
            <a:xfrm flipV="1">
              <a:off x="5364163" y="3933825"/>
              <a:ext cx="360362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30"/>
            <p:cNvSpPr>
              <a:spLocks noChangeShapeType="1"/>
            </p:cNvSpPr>
            <p:nvPr/>
          </p:nvSpPr>
          <p:spPr bwMode="auto">
            <a:xfrm>
              <a:off x="5867400" y="4005263"/>
              <a:ext cx="360363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31"/>
            <p:cNvSpPr>
              <a:spLocks noChangeShapeType="1"/>
            </p:cNvSpPr>
            <p:nvPr/>
          </p:nvSpPr>
          <p:spPr bwMode="auto">
            <a:xfrm flipV="1">
              <a:off x="4716463" y="4365625"/>
              <a:ext cx="4318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32"/>
            <p:cNvSpPr>
              <a:spLocks noChangeShapeType="1"/>
            </p:cNvSpPr>
            <p:nvPr/>
          </p:nvSpPr>
          <p:spPr bwMode="auto">
            <a:xfrm>
              <a:off x="3635375" y="3860800"/>
              <a:ext cx="865188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Freeform 33"/>
            <p:cNvSpPr>
              <a:spLocks/>
            </p:cNvSpPr>
            <p:nvPr/>
          </p:nvSpPr>
          <p:spPr bwMode="auto">
            <a:xfrm>
              <a:off x="5003800" y="2060575"/>
              <a:ext cx="576263" cy="2160588"/>
            </a:xfrm>
            <a:custGeom>
              <a:avLst/>
              <a:gdLst>
                <a:gd name="T0" fmla="*/ 0 w 469"/>
                <a:gd name="T1" fmla="*/ 0 h 1361"/>
                <a:gd name="T2" fmla="*/ 2147483647 w 469"/>
                <a:gd name="T3" fmla="*/ 2147483647 h 1361"/>
                <a:gd name="T4" fmla="*/ 2147483647 w 469"/>
                <a:gd name="T5" fmla="*/ 2147483647 h 1361"/>
                <a:gd name="T6" fmla="*/ 2147483647 w 469"/>
                <a:gd name="T7" fmla="*/ 2147483647 h 13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9"/>
                <a:gd name="T13" fmla="*/ 0 h 1361"/>
                <a:gd name="T14" fmla="*/ 469 w 469"/>
                <a:gd name="T15" fmla="*/ 1361 h 13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9" h="1361">
                  <a:moveTo>
                    <a:pt x="0" y="0"/>
                  </a:moveTo>
                  <a:cubicBezTo>
                    <a:pt x="7" y="0"/>
                    <a:pt x="15" y="0"/>
                    <a:pt x="91" y="91"/>
                  </a:cubicBezTo>
                  <a:cubicBezTo>
                    <a:pt x="167" y="182"/>
                    <a:pt x="439" y="332"/>
                    <a:pt x="454" y="544"/>
                  </a:cubicBezTo>
                  <a:cubicBezTo>
                    <a:pt x="469" y="756"/>
                    <a:pt x="325" y="1058"/>
                    <a:pt x="182" y="13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Line 34"/>
            <p:cNvSpPr>
              <a:spLocks noChangeShapeType="1"/>
            </p:cNvSpPr>
            <p:nvPr/>
          </p:nvSpPr>
          <p:spPr bwMode="auto">
            <a:xfrm>
              <a:off x="4067175" y="2852738"/>
              <a:ext cx="1657350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6" name="Line 35"/>
            <p:cNvSpPr>
              <a:spLocks noChangeShapeType="1"/>
            </p:cNvSpPr>
            <p:nvPr/>
          </p:nvSpPr>
          <p:spPr bwMode="auto">
            <a:xfrm flipV="1">
              <a:off x="4716463" y="4652963"/>
              <a:ext cx="1439862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7" name="Line 36"/>
            <p:cNvSpPr>
              <a:spLocks noChangeShapeType="1"/>
            </p:cNvSpPr>
            <p:nvPr/>
          </p:nvSpPr>
          <p:spPr bwMode="auto">
            <a:xfrm>
              <a:off x="3708400" y="1844675"/>
              <a:ext cx="21590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8" name="Line 37"/>
            <p:cNvSpPr>
              <a:spLocks noChangeShapeType="1"/>
            </p:cNvSpPr>
            <p:nvPr/>
          </p:nvSpPr>
          <p:spPr bwMode="auto">
            <a:xfrm>
              <a:off x="3708400" y="1844675"/>
              <a:ext cx="358775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9" name="Freeform 38"/>
            <p:cNvSpPr>
              <a:spLocks/>
            </p:cNvSpPr>
            <p:nvPr/>
          </p:nvSpPr>
          <p:spPr bwMode="auto">
            <a:xfrm>
              <a:off x="3779838" y="1604963"/>
              <a:ext cx="1152525" cy="239712"/>
            </a:xfrm>
            <a:custGeom>
              <a:avLst/>
              <a:gdLst>
                <a:gd name="T0" fmla="*/ 0 w 726"/>
                <a:gd name="T1" fmla="*/ 2147483647 h 151"/>
                <a:gd name="T2" fmla="*/ 2147483647 w 726"/>
                <a:gd name="T3" fmla="*/ 2147483647 h 151"/>
                <a:gd name="T4" fmla="*/ 2147483647 w 726"/>
                <a:gd name="T5" fmla="*/ 2147483647 h 151"/>
                <a:gd name="T6" fmla="*/ 0 60000 65536"/>
                <a:gd name="T7" fmla="*/ 0 60000 65536"/>
                <a:gd name="T8" fmla="*/ 0 60000 65536"/>
                <a:gd name="T9" fmla="*/ 0 w 726"/>
                <a:gd name="T10" fmla="*/ 0 h 151"/>
                <a:gd name="T11" fmla="*/ 726 w 72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51">
                  <a:moveTo>
                    <a:pt x="0" y="60"/>
                  </a:moveTo>
                  <a:cubicBezTo>
                    <a:pt x="121" y="30"/>
                    <a:pt x="242" y="0"/>
                    <a:pt x="363" y="15"/>
                  </a:cubicBezTo>
                  <a:cubicBezTo>
                    <a:pt x="484" y="30"/>
                    <a:pt x="605" y="90"/>
                    <a:pt x="726" y="151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0" name="Line 39"/>
            <p:cNvSpPr>
              <a:spLocks noChangeShapeType="1"/>
            </p:cNvSpPr>
            <p:nvPr/>
          </p:nvSpPr>
          <p:spPr bwMode="auto">
            <a:xfrm flipH="1">
              <a:off x="3708400" y="2924175"/>
              <a:ext cx="21590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1" name="Freeform 40"/>
            <p:cNvSpPr>
              <a:spLocks/>
            </p:cNvSpPr>
            <p:nvPr/>
          </p:nvSpPr>
          <p:spPr bwMode="auto">
            <a:xfrm>
              <a:off x="5076825" y="2060575"/>
              <a:ext cx="1439863" cy="2520950"/>
            </a:xfrm>
            <a:custGeom>
              <a:avLst/>
              <a:gdLst>
                <a:gd name="T0" fmla="*/ 0 w 793"/>
                <a:gd name="T1" fmla="*/ 0 h 1542"/>
                <a:gd name="T2" fmla="*/ 2147483647 w 793"/>
                <a:gd name="T3" fmla="*/ 2147483647 h 1542"/>
                <a:gd name="T4" fmla="*/ 2147483647 w 793"/>
                <a:gd name="T5" fmla="*/ 2147483647 h 1542"/>
                <a:gd name="T6" fmla="*/ 0 60000 65536"/>
                <a:gd name="T7" fmla="*/ 0 60000 65536"/>
                <a:gd name="T8" fmla="*/ 0 60000 65536"/>
                <a:gd name="T9" fmla="*/ 0 w 793"/>
                <a:gd name="T10" fmla="*/ 0 h 1542"/>
                <a:gd name="T11" fmla="*/ 793 w 793"/>
                <a:gd name="T12" fmla="*/ 1542 h 15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3" h="1542">
                  <a:moveTo>
                    <a:pt x="0" y="0"/>
                  </a:moveTo>
                  <a:cubicBezTo>
                    <a:pt x="283" y="75"/>
                    <a:pt x="567" y="151"/>
                    <a:pt x="680" y="408"/>
                  </a:cubicBezTo>
                  <a:cubicBezTo>
                    <a:pt x="793" y="665"/>
                    <a:pt x="736" y="1103"/>
                    <a:pt x="680" y="1542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2" name="Oval 41"/>
            <p:cNvSpPr>
              <a:spLocks noChangeArrowheads="1"/>
            </p:cNvSpPr>
            <p:nvPr/>
          </p:nvSpPr>
          <p:spPr bwMode="auto">
            <a:xfrm>
              <a:off x="3563938" y="1628775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3" name="Oval 42"/>
            <p:cNvSpPr>
              <a:spLocks noChangeArrowheads="1"/>
            </p:cNvSpPr>
            <p:nvPr/>
          </p:nvSpPr>
          <p:spPr bwMode="auto">
            <a:xfrm>
              <a:off x="6156325" y="458152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4" name="Oval 43"/>
            <p:cNvSpPr>
              <a:spLocks noChangeArrowheads="1"/>
            </p:cNvSpPr>
            <p:nvPr/>
          </p:nvSpPr>
          <p:spPr bwMode="auto">
            <a:xfrm>
              <a:off x="3492500" y="36449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Oval 44"/>
            <p:cNvSpPr>
              <a:spLocks noChangeArrowheads="1"/>
            </p:cNvSpPr>
            <p:nvPr/>
          </p:nvSpPr>
          <p:spPr bwMode="auto">
            <a:xfrm>
              <a:off x="4643438" y="3573463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6" name="Oval 45"/>
            <p:cNvSpPr>
              <a:spLocks noChangeArrowheads="1"/>
            </p:cNvSpPr>
            <p:nvPr/>
          </p:nvSpPr>
          <p:spPr bwMode="auto">
            <a:xfrm>
              <a:off x="4859338" y="1844675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7" name="Oval 46"/>
            <p:cNvSpPr>
              <a:spLocks noChangeArrowheads="1"/>
            </p:cNvSpPr>
            <p:nvPr/>
          </p:nvSpPr>
          <p:spPr bwMode="auto">
            <a:xfrm>
              <a:off x="5003800" y="26241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8" name="Freeform 47"/>
            <p:cNvSpPr>
              <a:spLocks/>
            </p:cNvSpPr>
            <p:nvPr/>
          </p:nvSpPr>
          <p:spPr bwMode="auto">
            <a:xfrm>
              <a:off x="3635375" y="3860800"/>
              <a:ext cx="2592388" cy="1441450"/>
            </a:xfrm>
            <a:custGeom>
              <a:avLst/>
              <a:gdLst>
                <a:gd name="T0" fmla="*/ 0 w 1633"/>
                <a:gd name="T1" fmla="*/ 0 h 862"/>
                <a:gd name="T2" fmla="*/ 2147483647 w 1633"/>
                <a:gd name="T3" fmla="*/ 2147483647 h 862"/>
                <a:gd name="T4" fmla="*/ 2147483647 w 1633"/>
                <a:gd name="T5" fmla="*/ 2147483647 h 862"/>
                <a:gd name="T6" fmla="*/ 0 60000 65536"/>
                <a:gd name="T7" fmla="*/ 0 60000 65536"/>
                <a:gd name="T8" fmla="*/ 0 60000 65536"/>
                <a:gd name="T9" fmla="*/ 0 w 1633"/>
                <a:gd name="T10" fmla="*/ 0 h 862"/>
                <a:gd name="T11" fmla="*/ 1633 w 1633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862">
                  <a:moveTo>
                    <a:pt x="0" y="0"/>
                  </a:moveTo>
                  <a:cubicBezTo>
                    <a:pt x="68" y="340"/>
                    <a:pt x="137" y="680"/>
                    <a:pt x="409" y="771"/>
                  </a:cubicBezTo>
                  <a:cubicBezTo>
                    <a:pt x="681" y="862"/>
                    <a:pt x="1157" y="703"/>
                    <a:pt x="1633" y="544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9" name="Line 48"/>
            <p:cNvSpPr>
              <a:spLocks noChangeShapeType="1"/>
            </p:cNvSpPr>
            <p:nvPr/>
          </p:nvSpPr>
          <p:spPr bwMode="auto">
            <a:xfrm flipH="1">
              <a:off x="4787900" y="2852738"/>
              <a:ext cx="288925" cy="72072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0" name="Freeform 49"/>
            <p:cNvSpPr>
              <a:spLocks/>
            </p:cNvSpPr>
            <p:nvPr/>
          </p:nvSpPr>
          <p:spPr bwMode="auto">
            <a:xfrm>
              <a:off x="5148263" y="2852738"/>
              <a:ext cx="1152525" cy="1728787"/>
            </a:xfrm>
            <a:custGeom>
              <a:avLst/>
              <a:gdLst>
                <a:gd name="T0" fmla="*/ 0 w 726"/>
                <a:gd name="T1" fmla="*/ 0 h 1089"/>
                <a:gd name="T2" fmla="*/ 2147483647 w 726"/>
                <a:gd name="T3" fmla="*/ 2147483647 h 1089"/>
                <a:gd name="T4" fmla="*/ 2147483647 w 726"/>
                <a:gd name="T5" fmla="*/ 2147483647 h 1089"/>
                <a:gd name="T6" fmla="*/ 0 60000 65536"/>
                <a:gd name="T7" fmla="*/ 0 60000 65536"/>
                <a:gd name="T8" fmla="*/ 0 60000 65536"/>
                <a:gd name="T9" fmla="*/ 0 w 726"/>
                <a:gd name="T10" fmla="*/ 0 h 1089"/>
                <a:gd name="T11" fmla="*/ 726 w 726"/>
                <a:gd name="T12" fmla="*/ 1089 h 10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089">
                  <a:moveTo>
                    <a:pt x="0" y="0"/>
                  </a:moveTo>
                  <a:cubicBezTo>
                    <a:pt x="211" y="158"/>
                    <a:pt x="423" y="317"/>
                    <a:pt x="544" y="499"/>
                  </a:cubicBezTo>
                  <a:cubicBezTo>
                    <a:pt x="665" y="681"/>
                    <a:pt x="695" y="885"/>
                    <a:pt x="726" y="108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1" name="Line 50"/>
            <p:cNvSpPr>
              <a:spLocks noChangeShapeType="1"/>
            </p:cNvSpPr>
            <p:nvPr/>
          </p:nvSpPr>
          <p:spPr bwMode="auto">
            <a:xfrm flipH="1">
              <a:off x="4716463" y="2060575"/>
              <a:ext cx="287337" cy="151288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2" name="Oval 53"/>
            <p:cNvSpPr>
              <a:spLocks noChangeArrowheads="1"/>
            </p:cNvSpPr>
            <p:nvPr/>
          </p:nvSpPr>
          <p:spPr bwMode="auto">
            <a:xfrm>
              <a:off x="6156325" y="4581525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3" name="Oval 54"/>
            <p:cNvSpPr>
              <a:spLocks noChangeArrowheads="1"/>
            </p:cNvSpPr>
            <p:nvPr/>
          </p:nvSpPr>
          <p:spPr bwMode="auto">
            <a:xfrm>
              <a:off x="5003800" y="263683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4" name="Oval 55"/>
            <p:cNvSpPr>
              <a:spLocks noChangeArrowheads="1"/>
            </p:cNvSpPr>
            <p:nvPr/>
          </p:nvSpPr>
          <p:spPr bwMode="auto">
            <a:xfrm>
              <a:off x="3492500" y="3632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54426" y="1523329"/>
            <a:ext cx="11889963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dirty="0"/>
              <a:t>Tell me the object </a:t>
            </a:r>
            <a:r>
              <a:rPr lang="en-US" b="1" dirty="0"/>
              <a:t>shape</a:t>
            </a:r>
          </a:p>
          <a:p>
            <a:r>
              <a:rPr lang="en-US" dirty="0"/>
              <a:t> </a:t>
            </a:r>
            <a:r>
              <a:rPr lang="en-US" dirty="0" smtClean="0"/>
              <a:t>for the </a:t>
            </a:r>
            <a:r>
              <a:rPr lang="en-US" dirty="0"/>
              <a:t>following list of 5 items:</a:t>
            </a:r>
          </a:p>
        </p:txBody>
      </p:sp>
      <p:sp>
        <p:nvSpPr>
          <p:cNvPr id="32775" name="Rectangle 57"/>
          <p:cNvSpPr>
            <a:spLocks noChangeArrowheads="1"/>
          </p:cNvSpPr>
          <p:nvPr/>
        </p:nvSpPr>
        <p:spPr bwMode="auto">
          <a:xfrm>
            <a:off x="2974779" y="3651321"/>
            <a:ext cx="2385824" cy="1277118"/>
          </a:xfrm>
          <a:prstGeom prst="rect">
            <a:avLst/>
          </a:prstGeom>
          <a:solidFill>
            <a:srgbClr val="3550FE"/>
          </a:solidFill>
          <a:ln w="9525" algn="ctr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76" name="Oval 58"/>
          <p:cNvSpPr>
            <a:spLocks noChangeArrowheads="1"/>
          </p:cNvSpPr>
          <p:nvPr/>
        </p:nvSpPr>
        <p:spPr bwMode="auto">
          <a:xfrm>
            <a:off x="3147339" y="5311011"/>
            <a:ext cx="1699336" cy="1274306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77" name="Isosceles Triangle 59"/>
          <p:cNvSpPr>
            <a:spLocks noChangeArrowheads="1"/>
          </p:cNvSpPr>
          <p:nvPr/>
        </p:nvSpPr>
        <p:spPr bwMode="auto">
          <a:xfrm>
            <a:off x="3316147" y="6970702"/>
            <a:ext cx="1703088" cy="1400892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78" name="Rectangle 60"/>
          <p:cNvSpPr>
            <a:spLocks noChangeArrowheads="1"/>
          </p:cNvSpPr>
          <p:nvPr/>
        </p:nvSpPr>
        <p:spPr bwMode="auto">
          <a:xfrm>
            <a:off x="3316147" y="9010154"/>
            <a:ext cx="1703088" cy="114771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79" name="Right Arrow 62"/>
          <p:cNvSpPr>
            <a:spLocks noChangeArrowheads="1"/>
          </p:cNvSpPr>
          <p:nvPr/>
        </p:nvSpPr>
        <p:spPr bwMode="auto">
          <a:xfrm>
            <a:off x="3316146" y="10669845"/>
            <a:ext cx="1871898" cy="891731"/>
          </a:xfrm>
          <a:prstGeom prst="rightArrow">
            <a:avLst>
              <a:gd name="adj1" fmla="val 50000"/>
              <a:gd name="adj2" fmla="val 50088"/>
            </a:avLst>
          </a:prstGeom>
          <a:solidFill>
            <a:srgbClr val="3550FE"/>
          </a:solidFill>
          <a:ln w="9525" algn="ctr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1954426" y="1482471"/>
            <a:ext cx="10190350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Tell me the </a:t>
            </a:r>
            <a:r>
              <a:rPr lang="en-US" sz="7600" b="1" dirty="0"/>
              <a:t>color </a:t>
            </a:r>
            <a:endParaRPr lang="en-US" b="1" dirty="0"/>
          </a:p>
          <a:p>
            <a:r>
              <a:rPr lang="en-US" dirty="0" smtClean="0"/>
              <a:t>for </a:t>
            </a:r>
            <a:r>
              <a:rPr lang="en-US" dirty="0"/>
              <a:t>the following list of 5 items:</a:t>
            </a:r>
          </a:p>
        </p:txBody>
      </p:sp>
      <p:sp>
        <p:nvSpPr>
          <p:cNvPr id="32781" name="TextBox 61"/>
          <p:cNvSpPr txBox="1">
            <a:spLocks noChangeArrowheads="1"/>
          </p:cNvSpPr>
          <p:nvPr/>
        </p:nvSpPr>
        <p:spPr bwMode="auto">
          <a:xfrm>
            <a:off x="9952190" y="6585318"/>
            <a:ext cx="783393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be as fast as possible: 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9952189" y="8371593"/>
            <a:ext cx="10548643" cy="3853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/>
          </a:p>
        </p:txBody>
      </p:sp>
      <p:sp>
        <p:nvSpPr>
          <p:cNvPr id="32783" name="Rectangle 64"/>
          <p:cNvSpPr>
            <a:spLocks noChangeArrowheads="1"/>
          </p:cNvSpPr>
          <p:nvPr/>
        </p:nvSpPr>
        <p:spPr bwMode="auto">
          <a:xfrm>
            <a:off x="9952189" y="8371593"/>
            <a:ext cx="10548643" cy="385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2784" name="Straight Arrow Connector 66"/>
          <p:cNvCxnSpPr>
            <a:cxnSpLocks noChangeShapeType="1"/>
          </p:cNvCxnSpPr>
          <p:nvPr/>
        </p:nvCxnSpPr>
        <p:spPr bwMode="auto">
          <a:xfrm>
            <a:off x="9952190" y="9266139"/>
            <a:ext cx="10721203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785" name="TextBox 67"/>
          <p:cNvSpPr txBox="1">
            <a:spLocks noChangeArrowheads="1"/>
          </p:cNvSpPr>
          <p:nvPr/>
        </p:nvSpPr>
        <p:spPr bwMode="auto">
          <a:xfrm>
            <a:off x="18118759" y="9266139"/>
            <a:ext cx="17713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4" grpId="0"/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864790" y="590738"/>
            <a:ext cx="6013328" cy="4723087"/>
            <a:chOff x="3179763" y="1604963"/>
            <a:chExt cx="3336925" cy="3697287"/>
          </a:xfrm>
        </p:grpSpPr>
        <p:sp>
          <p:nvSpPr>
            <p:cNvPr id="33807" name="Oval 5"/>
            <p:cNvSpPr>
              <a:spLocks noChangeArrowheads="1"/>
            </p:cNvSpPr>
            <p:nvPr/>
          </p:nvSpPr>
          <p:spPr bwMode="auto">
            <a:xfrm>
              <a:off x="3551238" y="16287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Oval 6"/>
            <p:cNvSpPr>
              <a:spLocks noChangeArrowheads="1"/>
            </p:cNvSpPr>
            <p:nvPr/>
          </p:nvSpPr>
          <p:spPr bwMode="auto">
            <a:xfrm>
              <a:off x="3492500" y="36449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Oval 7"/>
            <p:cNvSpPr>
              <a:spLocks noChangeArrowheads="1"/>
            </p:cNvSpPr>
            <p:nvPr/>
          </p:nvSpPr>
          <p:spPr bwMode="auto">
            <a:xfrm>
              <a:off x="4067175" y="18446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Oval 8"/>
            <p:cNvSpPr>
              <a:spLocks noChangeArrowheads="1"/>
            </p:cNvSpPr>
            <p:nvPr/>
          </p:nvSpPr>
          <p:spPr bwMode="auto">
            <a:xfrm>
              <a:off x="4859338" y="18446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Oval 9"/>
            <p:cNvSpPr>
              <a:spLocks noChangeArrowheads="1"/>
            </p:cNvSpPr>
            <p:nvPr/>
          </p:nvSpPr>
          <p:spPr bwMode="auto">
            <a:xfrm>
              <a:off x="3851275" y="27082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Oval 10"/>
            <p:cNvSpPr>
              <a:spLocks noChangeArrowheads="1"/>
            </p:cNvSpPr>
            <p:nvPr/>
          </p:nvSpPr>
          <p:spPr bwMode="auto">
            <a:xfrm>
              <a:off x="4643438" y="3573463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Oval 11"/>
            <p:cNvSpPr>
              <a:spLocks noChangeArrowheads="1"/>
            </p:cNvSpPr>
            <p:nvPr/>
          </p:nvSpPr>
          <p:spPr bwMode="auto">
            <a:xfrm>
              <a:off x="5003800" y="2636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Oval 12"/>
            <p:cNvSpPr>
              <a:spLocks noChangeArrowheads="1"/>
            </p:cNvSpPr>
            <p:nvPr/>
          </p:nvSpPr>
          <p:spPr bwMode="auto">
            <a:xfrm>
              <a:off x="4500563" y="4652963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Oval 13"/>
            <p:cNvSpPr>
              <a:spLocks noChangeArrowheads="1"/>
            </p:cNvSpPr>
            <p:nvPr/>
          </p:nvSpPr>
          <p:spPr bwMode="auto">
            <a:xfrm>
              <a:off x="5795963" y="3068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Oval 14"/>
            <p:cNvSpPr>
              <a:spLocks noChangeArrowheads="1"/>
            </p:cNvSpPr>
            <p:nvPr/>
          </p:nvSpPr>
          <p:spPr bwMode="auto">
            <a:xfrm>
              <a:off x="5148263" y="4221163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Oval 15"/>
            <p:cNvSpPr>
              <a:spLocks noChangeArrowheads="1"/>
            </p:cNvSpPr>
            <p:nvPr/>
          </p:nvSpPr>
          <p:spPr bwMode="auto">
            <a:xfrm>
              <a:off x="5710238" y="37877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Oval 16"/>
            <p:cNvSpPr>
              <a:spLocks noChangeArrowheads="1"/>
            </p:cNvSpPr>
            <p:nvPr/>
          </p:nvSpPr>
          <p:spPr bwMode="auto">
            <a:xfrm>
              <a:off x="6156325" y="458152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Freeform 17"/>
            <p:cNvSpPr>
              <a:spLocks/>
            </p:cNvSpPr>
            <p:nvPr/>
          </p:nvSpPr>
          <p:spPr bwMode="auto">
            <a:xfrm>
              <a:off x="3179763" y="1844675"/>
              <a:ext cx="455612" cy="1871663"/>
            </a:xfrm>
            <a:custGeom>
              <a:avLst/>
              <a:gdLst>
                <a:gd name="T0" fmla="*/ 2147483647 w 287"/>
                <a:gd name="T1" fmla="*/ 0 h 1134"/>
                <a:gd name="T2" fmla="*/ 2147483647 w 287"/>
                <a:gd name="T3" fmla="*/ 2147483647 h 1134"/>
                <a:gd name="T4" fmla="*/ 2147483647 w 287"/>
                <a:gd name="T5" fmla="*/ 2147483647 h 1134"/>
                <a:gd name="T6" fmla="*/ 0 60000 65536"/>
                <a:gd name="T7" fmla="*/ 0 60000 65536"/>
                <a:gd name="T8" fmla="*/ 0 60000 65536"/>
                <a:gd name="T9" fmla="*/ 0 w 287"/>
                <a:gd name="T10" fmla="*/ 0 h 1134"/>
                <a:gd name="T11" fmla="*/ 287 w 287"/>
                <a:gd name="T12" fmla="*/ 1134 h 1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" h="1134">
                  <a:moveTo>
                    <a:pt x="287" y="0"/>
                  </a:moveTo>
                  <a:cubicBezTo>
                    <a:pt x="158" y="155"/>
                    <a:pt x="30" y="310"/>
                    <a:pt x="15" y="499"/>
                  </a:cubicBezTo>
                  <a:cubicBezTo>
                    <a:pt x="0" y="688"/>
                    <a:pt x="98" y="911"/>
                    <a:pt x="197" y="1134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Freeform 18"/>
            <p:cNvSpPr>
              <a:spLocks/>
            </p:cNvSpPr>
            <p:nvPr/>
          </p:nvSpPr>
          <p:spPr bwMode="auto">
            <a:xfrm>
              <a:off x="4284663" y="3789363"/>
              <a:ext cx="358775" cy="935037"/>
            </a:xfrm>
            <a:custGeom>
              <a:avLst/>
              <a:gdLst>
                <a:gd name="T0" fmla="*/ 2147483647 w 287"/>
                <a:gd name="T1" fmla="*/ 0 h 1134"/>
                <a:gd name="T2" fmla="*/ 2147483647 w 287"/>
                <a:gd name="T3" fmla="*/ 2147483647 h 1134"/>
                <a:gd name="T4" fmla="*/ 2147483647 w 287"/>
                <a:gd name="T5" fmla="*/ 2147483647 h 1134"/>
                <a:gd name="T6" fmla="*/ 0 60000 65536"/>
                <a:gd name="T7" fmla="*/ 0 60000 65536"/>
                <a:gd name="T8" fmla="*/ 0 60000 65536"/>
                <a:gd name="T9" fmla="*/ 0 w 287"/>
                <a:gd name="T10" fmla="*/ 0 h 1134"/>
                <a:gd name="T11" fmla="*/ 287 w 287"/>
                <a:gd name="T12" fmla="*/ 1134 h 1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" h="1134">
                  <a:moveTo>
                    <a:pt x="287" y="0"/>
                  </a:moveTo>
                  <a:cubicBezTo>
                    <a:pt x="158" y="155"/>
                    <a:pt x="30" y="310"/>
                    <a:pt x="15" y="499"/>
                  </a:cubicBezTo>
                  <a:cubicBezTo>
                    <a:pt x="0" y="688"/>
                    <a:pt x="98" y="911"/>
                    <a:pt x="197" y="11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Freeform 19"/>
            <p:cNvSpPr>
              <a:spLocks/>
            </p:cNvSpPr>
            <p:nvPr/>
          </p:nvSpPr>
          <p:spPr bwMode="auto">
            <a:xfrm>
              <a:off x="5003800" y="2060575"/>
              <a:ext cx="144463" cy="576263"/>
            </a:xfrm>
            <a:custGeom>
              <a:avLst/>
              <a:gdLst>
                <a:gd name="T0" fmla="*/ 0 w 91"/>
                <a:gd name="T1" fmla="*/ 0 h 363"/>
                <a:gd name="T2" fmla="*/ 2147483647 w 91"/>
                <a:gd name="T3" fmla="*/ 2147483647 h 363"/>
                <a:gd name="T4" fmla="*/ 2147483647 w 91"/>
                <a:gd name="T5" fmla="*/ 2147483647 h 363"/>
                <a:gd name="T6" fmla="*/ 2147483647 w 91"/>
                <a:gd name="T7" fmla="*/ 2147483647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363"/>
                <a:gd name="T14" fmla="*/ 91 w 91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363">
                  <a:moveTo>
                    <a:pt x="0" y="0"/>
                  </a:moveTo>
                  <a:cubicBezTo>
                    <a:pt x="15" y="26"/>
                    <a:pt x="31" y="53"/>
                    <a:pt x="46" y="91"/>
                  </a:cubicBezTo>
                  <a:cubicBezTo>
                    <a:pt x="61" y="129"/>
                    <a:pt x="91" y="182"/>
                    <a:pt x="91" y="227"/>
                  </a:cubicBezTo>
                  <a:cubicBezTo>
                    <a:pt x="91" y="272"/>
                    <a:pt x="68" y="317"/>
                    <a:pt x="46" y="363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Freeform 20"/>
            <p:cNvSpPr>
              <a:spLocks/>
            </p:cNvSpPr>
            <p:nvPr/>
          </p:nvSpPr>
          <p:spPr bwMode="auto">
            <a:xfrm>
              <a:off x="6011863" y="3284538"/>
              <a:ext cx="407987" cy="1296987"/>
            </a:xfrm>
            <a:custGeom>
              <a:avLst/>
              <a:gdLst>
                <a:gd name="T0" fmla="*/ 0 w 257"/>
                <a:gd name="T1" fmla="*/ 0 h 817"/>
                <a:gd name="T2" fmla="*/ 2147483647 w 257"/>
                <a:gd name="T3" fmla="*/ 2147483647 h 817"/>
                <a:gd name="T4" fmla="*/ 2147483647 w 257"/>
                <a:gd name="T5" fmla="*/ 2147483647 h 817"/>
                <a:gd name="T6" fmla="*/ 0 60000 65536"/>
                <a:gd name="T7" fmla="*/ 0 60000 65536"/>
                <a:gd name="T8" fmla="*/ 0 60000 65536"/>
                <a:gd name="T9" fmla="*/ 0 w 257"/>
                <a:gd name="T10" fmla="*/ 0 h 817"/>
                <a:gd name="T11" fmla="*/ 257 w 257"/>
                <a:gd name="T12" fmla="*/ 817 h 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" h="817">
                  <a:moveTo>
                    <a:pt x="0" y="0"/>
                  </a:moveTo>
                  <a:cubicBezTo>
                    <a:pt x="98" y="91"/>
                    <a:pt x="197" y="182"/>
                    <a:pt x="227" y="318"/>
                  </a:cubicBezTo>
                  <a:cubicBezTo>
                    <a:pt x="257" y="454"/>
                    <a:pt x="219" y="635"/>
                    <a:pt x="182" y="8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Line 21"/>
            <p:cNvSpPr>
              <a:spLocks noChangeShapeType="1"/>
            </p:cNvSpPr>
            <p:nvPr/>
          </p:nvSpPr>
          <p:spPr bwMode="auto">
            <a:xfrm flipH="1">
              <a:off x="3995738" y="2060575"/>
              <a:ext cx="144462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Line 22"/>
            <p:cNvSpPr>
              <a:spLocks noChangeShapeType="1"/>
            </p:cNvSpPr>
            <p:nvPr/>
          </p:nvSpPr>
          <p:spPr bwMode="auto">
            <a:xfrm>
              <a:off x="4211638" y="2060575"/>
              <a:ext cx="504825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23"/>
            <p:cNvSpPr>
              <a:spLocks noChangeShapeType="1"/>
            </p:cNvSpPr>
            <p:nvPr/>
          </p:nvSpPr>
          <p:spPr bwMode="auto">
            <a:xfrm>
              <a:off x="5076825" y="2852738"/>
              <a:ext cx="142875" cy="1368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24"/>
            <p:cNvSpPr>
              <a:spLocks noChangeShapeType="1"/>
            </p:cNvSpPr>
            <p:nvPr/>
          </p:nvSpPr>
          <p:spPr bwMode="auto">
            <a:xfrm flipH="1">
              <a:off x="3708400" y="2060575"/>
              <a:ext cx="1223963" cy="1655763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25"/>
            <p:cNvSpPr>
              <a:spLocks noChangeShapeType="1"/>
            </p:cNvSpPr>
            <p:nvPr/>
          </p:nvSpPr>
          <p:spPr bwMode="auto">
            <a:xfrm flipV="1">
              <a:off x="3708400" y="3644900"/>
              <a:ext cx="935038" cy="7143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Freeform 26"/>
            <p:cNvSpPr>
              <a:spLocks/>
            </p:cNvSpPr>
            <p:nvPr/>
          </p:nvSpPr>
          <p:spPr bwMode="auto">
            <a:xfrm>
              <a:off x="3708400" y="2984500"/>
              <a:ext cx="2087563" cy="731838"/>
            </a:xfrm>
            <a:custGeom>
              <a:avLst/>
              <a:gdLst>
                <a:gd name="T0" fmla="*/ 0 w 1315"/>
                <a:gd name="T1" fmla="*/ 2147483647 h 461"/>
                <a:gd name="T2" fmla="*/ 2147483647 w 1315"/>
                <a:gd name="T3" fmla="*/ 2147483647 h 461"/>
                <a:gd name="T4" fmla="*/ 2147483647 w 1315"/>
                <a:gd name="T5" fmla="*/ 2147483647 h 461"/>
                <a:gd name="T6" fmla="*/ 0 60000 65536"/>
                <a:gd name="T7" fmla="*/ 0 60000 65536"/>
                <a:gd name="T8" fmla="*/ 0 60000 65536"/>
                <a:gd name="T9" fmla="*/ 0 w 1315"/>
                <a:gd name="T10" fmla="*/ 0 h 461"/>
                <a:gd name="T11" fmla="*/ 1315 w 1315"/>
                <a:gd name="T12" fmla="*/ 461 h 4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5" h="461">
                  <a:moveTo>
                    <a:pt x="0" y="461"/>
                  </a:moveTo>
                  <a:cubicBezTo>
                    <a:pt x="208" y="283"/>
                    <a:pt x="416" y="106"/>
                    <a:pt x="635" y="53"/>
                  </a:cubicBezTo>
                  <a:cubicBezTo>
                    <a:pt x="854" y="0"/>
                    <a:pt x="1084" y="72"/>
                    <a:pt x="1315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27"/>
            <p:cNvSpPr>
              <a:spLocks noChangeShapeType="1"/>
            </p:cNvSpPr>
            <p:nvPr/>
          </p:nvSpPr>
          <p:spPr bwMode="auto">
            <a:xfrm>
              <a:off x="4211638" y="1989138"/>
              <a:ext cx="865187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28"/>
            <p:cNvSpPr>
              <a:spLocks noChangeShapeType="1"/>
            </p:cNvSpPr>
            <p:nvPr/>
          </p:nvSpPr>
          <p:spPr bwMode="auto">
            <a:xfrm>
              <a:off x="5148263" y="2852738"/>
              <a:ext cx="576262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29"/>
            <p:cNvSpPr>
              <a:spLocks noChangeShapeType="1"/>
            </p:cNvSpPr>
            <p:nvPr/>
          </p:nvSpPr>
          <p:spPr bwMode="auto">
            <a:xfrm flipV="1">
              <a:off x="5364163" y="3933825"/>
              <a:ext cx="360362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30"/>
            <p:cNvSpPr>
              <a:spLocks noChangeShapeType="1"/>
            </p:cNvSpPr>
            <p:nvPr/>
          </p:nvSpPr>
          <p:spPr bwMode="auto">
            <a:xfrm>
              <a:off x="5867400" y="4005263"/>
              <a:ext cx="360363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31"/>
            <p:cNvSpPr>
              <a:spLocks noChangeShapeType="1"/>
            </p:cNvSpPr>
            <p:nvPr/>
          </p:nvSpPr>
          <p:spPr bwMode="auto">
            <a:xfrm flipV="1">
              <a:off x="4716463" y="4365625"/>
              <a:ext cx="4318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32"/>
            <p:cNvSpPr>
              <a:spLocks noChangeShapeType="1"/>
            </p:cNvSpPr>
            <p:nvPr/>
          </p:nvSpPr>
          <p:spPr bwMode="auto">
            <a:xfrm>
              <a:off x="3635375" y="3860800"/>
              <a:ext cx="865188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Freeform 33"/>
            <p:cNvSpPr>
              <a:spLocks/>
            </p:cNvSpPr>
            <p:nvPr/>
          </p:nvSpPr>
          <p:spPr bwMode="auto">
            <a:xfrm>
              <a:off x="5003800" y="2060575"/>
              <a:ext cx="576263" cy="2160588"/>
            </a:xfrm>
            <a:custGeom>
              <a:avLst/>
              <a:gdLst>
                <a:gd name="T0" fmla="*/ 0 w 469"/>
                <a:gd name="T1" fmla="*/ 0 h 1361"/>
                <a:gd name="T2" fmla="*/ 2147483647 w 469"/>
                <a:gd name="T3" fmla="*/ 2147483647 h 1361"/>
                <a:gd name="T4" fmla="*/ 2147483647 w 469"/>
                <a:gd name="T5" fmla="*/ 2147483647 h 1361"/>
                <a:gd name="T6" fmla="*/ 2147483647 w 469"/>
                <a:gd name="T7" fmla="*/ 2147483647 h 13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9"/>
                <a:gd name="T13" fmla="*/ 0 h 1361"/>
                <a:gd name="T14" fmla="*/ 469 w 469"/>
                <a:gd name="T15" fmla="*/ 1361 h 13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9" h="1361">
                  <a:moveTo>
                    <a:pt x="0" y="0"/>
                  </a:moveTo>
                  <a:cubicBezTo>
                    <a:pt x="7" y="0"/>
                    <a:pt x="15" y="0"/>
                    <a:pt x="91" y="91"/>
                  </a:cubicBezTo>
                  <a:cubicBezTo>
                    <a:pt x="167" y="182"/>
                    <a:pt x="439" y="332"/>
                    <a:pt x="454" y="544"/>
                  </a:cubicBezTo>
                  <a:cubicBezTo>
                    <a:pt x="469" y="756"/>
                    <a:pt x="325" y="1058"/>
                    <a:pt x="182" y="13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34"/>
            <p:cNvSpPr>
              <a:spLocks noChangeShapeType="1"/>
            </p:cNvSpPr>
            <p:nvPr/>
          </p:nvSpPr>
          <p:spPr bwMode="auto">
            <a:xfrm>
              <a:off x="4067175" y="2852738"/>
              <a:ext cx="1657350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35"/>
            <p:cNvSpPr>
              <a:spLocks noChangeShapeType="1"/>
            </p:cNvSpPr>
            <p:nvPr/>
          </p:nvSpPr>
          <p:spPr bwMode="auto">
            <a:xfrm flipV="1">
              <a:off x="4716463" y="4652963"/>
              <a:ext cx="1439862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Line 36"/>
            <p:cNvSpPr>
              <a:spLocks noChangeShapeType="1"/>
            </p:cNvSpPr>
            <p:nvPr/>
          </p:nvSpPr>
          <p:spPr bwMode="auto">
            <a:xfrm>
              <a:off x="3708400" y="1844675"/>
              <a:ext cx="21590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37"/>
            <p:cNvSpPr>
              <a:spLocks noChangeShapeType="1"/>
            </p:cNvSpPr>
            <p:nvPr/>
          </p:nvSpPr>
          <p:spPr bwMode="auto">
            <a:xfrm>
              <a:off x="3708400" y="1844675"/>
              <a:ext cx="358775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Freeform 38"/>
            <p:cNvSpPr>
              <a:spLocks/>
            </p:cNvSpPr>
            <p:nvPr/>
          </p:nvSpPr>
          <p:spPr bwMode="auto">
            <a:xfrm>
              <a:off x="3779838" y="1604963"/>
              <a:ext cx="1152525" cy="239712"/>
            </a:xfrm>
            <a:custGeom>
              <a:avLst/>
              <a:gdLst>
                <a:gd name="T0" fmla="*/ 0 w 726"/>
                <a:gd name="T1" fmla="*/ 2147483647 h 151"/>
                <a:gd name="T2" fmla="*/ 2147483647 w 726"/>
                <a:gd name="T3" fmla="*/ 2147483647 h 151"/>
                <a:gd name="T4" fmla="*/ 2147483647 w 726"/>
                <a:gd name="T5" fmla="*/ 2147483647 h 151"/>
                <a:gd name="T6" fmla="*/ 0 60000 65536"/>
                <a:gd name="T7" fmla="*/ 0 60000 65536"/>
                <a:gd name="T8" fmla="*/ 0 60000 65536"/>
                <a:gd name="T9" fmla="*/ 0 w 726"/>
                <a:gd name="T10" fmla="*/ 0 h 151"/>
                <a:gd name="T11" fmla="*/ 726 w 72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51">
                  <a:moveTo>
                    <a:pt x="0" y="60"/>
                  </a:moveTo>
                  <a:cubicBezTo>
                    <a:pt x="121" y="30"/>
                    <a:pt x="242" y="0"/>
                    <a:pt x="363" y="15"/>
                  </a:cubicBezTo>
                  <a:cubicBezTo>
                    <a:pt x="484" y="30"/>
                    <a:pt x="605" y="90"/>
                    <a:pt x="726" y="151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39"/>
            <p:cNvSpPr>
              <a:spLocks noChangeShapeType="1"/>
            </p:cNvSpPr>
            <p:nvPr/>
          </p:nvSpPr>
          <p:spPr bwMode="auto">
            <a:xfrm flipH="1">
              <a:off x="3708400" y="2924175"/>
              <a:ext cx="21590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Freeform 40"/>
            <p:cNvSpPr>
              <a:spLocks/>
            </p:cNvSpPr>
            <p:nvPr/>
          </p:nvSpPr>
          <p:spPr bwMode="auto">
            <a:xfrm>
              <a:off x="5076825" y="2060575"/>
              <a:ext cx="1439863" cy="2520950"/>
            </a:xfrm>
            <a:custGeom>
              <a:avLst/>
              <a:gdLst>
                <a:gd name="T0" fmla="*/ 0 w 793"/>
                <a:gd name="T1" fmla="*/ 0 h 1542"/>
                <a:gd name="T2" fmla="*/ 2147483647 w 793"/>
                <a:gd name="T3" fmla="*/ 2147483647 h 1542"/>
                <a:gd name="T4" fmla="*/ 2147483647 w 793"/>
                <a:gd name="T5" fmla="*/ 2147483647 h 1542"/>
                <a:gd name="T6" fmla="*/ 0 60000 65536"/>
                <a:gd name="T7" fmla="*/ 0 60000 65536"/>
                <a:gd name="T8" fmla="*/ 0 60000 65536"/>
                <a:gd name="T9" fmla="*/ 0 w 793"/>
                <a:gd name="T10" fmla="*/ 0 h 1542"/>
                <a:gd name="T11" fmla="*/ 793 w 793"/>
                <a:gd name="T12" fmla="*/ 1542 h 15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3" h="1542">
                  <a:moveTo>
                    <a:pt x="0" y="0"/>
                  </a:moveTo>
                  <a:cubicBezTo>
                    <a:pt x="283" y="75"/>
                    <a:pt x="567" y="151"/>
                    <a:pt x="680" y="408"/>
                  </a:cubicBezTo>
                  <a:cubicBezTo>
                    <a:pt x="793" y="665"/>
                    <a:pt x="736" y="1103"/>
                    <a:pt x="680" y="1542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Oval 41"/>
            <p:cNvSpPr>
              <a:spLocks noChangeArrowheads="1"/>
            </p:cNvSpPr>
            <p:nvPr/>
          </p:nvSpPr>
          <p:spPr bwMode="auto">
            <a:xfrm>
              <a:off x="3563938" y="1628775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Oval 42"/>
            <p:cNvSpPr>
              <a:spLocks noChangeArrowheads="1"/>
            </p:cNvSpPr>
            <p:nvPr/>
          </p:nvSpPr>
          <p:spPr bwMode="auto">
            <a:xfrm>
              <a:off x="6156325" y="458152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5" name="Oval 43"/>
            <p:cNvSpPr>
              <a:spLocks noChangeArrowheads="1"/>
            </p:cNvSpPr>
            <p:nvPr/>
          </p:nvSpPr>
          <p:spPr bwMode="auto">
            <a:xfrm>
              <a:off x="3492500" y="36449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Oval 44"/>
            <p:cNvSpPr>
              <a:spLocks noChangeArrowheads="1"/>
            </p:cNvSpPr>
            <p:nvPr/>
          </p:nvSpPr>
          <p:spPr bwMode="auto">
            <a:xfrm>
              <a:off x="4643438" y="3573463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Oval 45"/>
            <p:cNvSpPr>
              <a:spLocks noChangeArrowheads="1"/>
            </p:cNvSpPr>
            <p:nvPr/>
          </p:nvSpPr>
          <p:spPr bwMode="auto">
            <a:xfrm>
              <a:off x="4859338" y="1844675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8" name="Oval 46"/>
            <p:cNvSpPr>
              <a:spLocks noChangeArrowheads="1"/>
            </p:cNvSpPr>
            <p:nvPr/>
          </p:nvSpPr>
          <p:spPr bwMode="auto">
            <a:xfrm>
              <a:off x="5003800" y="26241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Freeform 47"/>
            <p:cNvSpPr>
              <a:spLocks/>
            </p:cNvSpPr>
            <p:nvPr/>
          </p:nvSpPr>
          <p:spPr bwMode="auto">
            <a:xfrm>
              <a:off x="3635375" y="3860800"/>
              <a:ext cx="2592388" cy="1441450"/>
            </a:xfrm>
            <a:custGeom>
              <a:avLst/>
              <a:gdLst>
                <a:gd name="T0" fmla="*/ 0 w 1633"/>
                <a:gd name="T1" fmla="*/ 0 h 862"/>
                <a:gd name="T2" fmla="*/ 2147483647 w 1633"/>
                <a:gd name="T3" fmla="*/ 2147483647 h 862"/>
                <a:gd name="T4" fmla="*/ 2147483647 w 1633"/>
                <a:gd name="T5" fmla="*/ 2147483647 h 862"/>
                <a:gd name="T6" fmla="*/ 0 60000 65536"/>
                <a:gd name="T7" fmla="*/ 0 60000 65536"/>
                <a:gd name="T8" fmla="*/ 0 60000 65536"/>
                <a:gd name="T9" fmla="*/ 0 w 1633"/>
                <a:gd name="T10" fmla="*/ 0 h 862"/>
                <a:gd name="T11" fmla="*/ 1633 w 1633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862">
                  <a:moveTo>
                    <a:pt x="0" y="0"/>
                  </a:moveTo>
                  <a:cubicBezTo>
                    <a:pt x="68" y="340"/>
                    <a:pt x="137" y="680"/>
                    <a:pt x="409" y="771"/>
                  </a:cubicBezTo>
                  <a:cubicBezTo>
                    <a:pt x="681" y="862"/>
                    <a:pt x="1157" y="703"/>
                    <a:pt x="1633" y="544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Line 48"/>
            <p:cNvSpPr>
              <a:spLocks noChangeShapeType="1"/>
            </p:cNvSpPr>
            <p:nvPr/>
          </p:nvSpPr>
          <p:spPr bwMode="auto">
            <a:xfrm flipH="1">
              <a:off x="4787900" y="2852738"/>
              <a:ext cx="288925" cy="72072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Freeform 49"/>
            <p:cNvSpPr>
              <a:spLocks/>
            </p:cNvSpPr>
            <p:nvPr/>
          </p:nvSpPr>
          <p:spPr bwMode="auto">
            <a:xfrm>
              <a:off x="5148263" y="2852738"/>
              <a:ext cx="1152525" cy="1728787"/>
            </a:xfrm>
            <a:custGeom>
              <a:avLst/>
              <a:gdLst>
                <a:gd name="T0" fmla="*/ 0 w 726"/>
                <a:gd name="T1" fmla="*/ 0 h 1089"/>
                <a:gd name="T2" fmla="*/ 2147483647 w 726"/>
                <a:gd name="T3" fmla="*/ 2147483647 h 1089"/>
                <a:gd name="T4" fmla="*/ 2147483647 w 726"/>
                <a:gd name="T5" fmla="*/ 2147483647 h 1089"/>
                <a:gd name="T6" fmla="*/ 0 60000 65536"/>
                <a:gd name="T7" fmla="*/ 0 60000 65536"/>
                <a:gd name="T8" fmla="*/ 0 60000 65536"/>
                <a:gd name="T9" fmla="*/ 0 w 726"/>
                <a:gd name="T10" fmla="*/ 0 h 1089"/>
                <a:gd name="T11" fmla="*/ 726 w 726"/>
                <a:gd name="T12" fmla="*/ 1089 h 10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089">
                  <a:moveTo>
                    <a:pt x="0" y="0"/>
                  </a:moveTo>
                  <a:cubicBezTo>
                    <a:pt x="211" y="158"/>
                    <a:pt x="423" y="317"/>
                    <a:pt x="544" y="499"/>
                  </a:cubicBezTo>
                  <a:cubicBezTo>
                    <a:pt x="665" y="681"/>
                    <a:pt x="695" y="885"/>
                    <a:pt x="726" y="108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Line 50"/>
            <p:cNvSpPr>
              <a:spLocks noChangeShapeType="1"/>
            </p:cNvSpPr>
            <p:nvPr/>
          </p:nvSpPr>
          <p:spPr bwMode="auto">
            <a:xfrm flipH="1">
              <a:off x="4716463" y="2060575"/>
              <a:ext cx="287337" cy="151288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Oval 53"/>
            <p:cNvSpPr>
              <a:spLocks noChangeArrowheads="1"/>
            </p:cNvSpPr>
            <p:nvPr/>
          </p:nvSpPr>
          <p:spPr bwMode="auto">
            <a:xfrm>
              <a:off x="6156325" y="4581525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Oval 54"/>
            <p:cNvSpPr>
              <a:spLocks noChangeArrowheads="1"/>
            </p:cNvSpPr>
            <p:nvPr/>
          </p:nvSpPr>
          <p:spPr bwMode="auto">
            <a:xfrm>
              <a:off x="5003800" y="263683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Oval 55"/>
            <p:cNvSpPr>
              <a:spLocks noChangeArrowheads="1"/>
            </p:cNvSpPr>
            <p:nvPr/>
          </p:nvSpPr>
          <p:spPr bwMode="auto">
            <a:xfrm>
              <a:off x="3492500" y="3632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Box 63"/>
          <p:cNvSpPr txBox="1">
            <a:spLocks noChangeArrowheads="1"/>
          </p:cNvSpPr>
          <p:nvPr/>
        </p:nvSpPr>
        <p:spPr bwMode="auto">
          <a:xfrm>
            <a:off x="1275441" y="1482471"/>
            <a:ext cx="10393932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Tell me the </a:t>
            </a:r>
            <a:r>
              <a:rPr lang="en-US" sz="7600" b="1" dirty="0"/>
              <a:t>color </a:t>
            </a:r>
            <a:endParaRPr lang="en-US" b="1" dirty="0"/>
          </a:p>
          <a:p>
            <a:r>
              <a:rPr lang="en-US" dirty="0"/>
              <a:t> </a:t>
            </a:r>
            <a:r>
              <a:rPr lang="en-US" dirty="0" smtClean="0"/>
              <a:t>for the </a:t>
            </a:r>
            <a:r>
              <a:rPr lang="en-US" dirty="0"/>
              <a:t>following list of 5 items: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05969" y="3780720"/>
            <a:ext cx="4562655" cy="896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11400" dirty="0">
                <a:solidFill>
                  <a:srgbClr val="3550FE"/>
                </a:solidFill>
              </a:rPr>
              <a:t>Red</a:t>
            </a:r>
          </a:p>
          <a:p>
            <a:r>
              <a:rPr lang="en-US" sz="11400" dirty="0">
                <a:solidFill>
                  <a:srgbClr val="00B050"/>
                </a:solidFill>
              </a:rPr>
              <a:t>Blue</a:t>
            </a:r>
          </a:p>
          <a:p>
            <a:r>
              <a:rPr lang="en-US" sz="11400" dirty="0">
                <a:solidFill>
                  <a:srgbClr val="FF0000"/>
                </a:solidFill>
              </a:rPr>
              <a:t>Yellow</a:t>
            </a:r>
          </a:p>
          <a:p>
            <a:r>
              <a:rPr lang="en-US" sz="11400" dirty="0">
                <a:solidFill>
                  <a:srgbClr val="FFC000"/>
                </a:solidFill>
              </a:rPr>
              <a:t>Green</a:t>
            </a:r>
          </a:p>
          <a:p>
            <a:r>
              <a:rPr lang="en-US" sz="11400" dirty="0">
                <a:solidFill>
                  <a:srgbClr val="00B050"/>
                </a:solidFill>
              </a:rPr>
              <a:t>Red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9952190" y="8298169"/>
            <a:ext cx="11641068" cy="333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i="1" dirty="0" err="1"/>
              <a:t>Stroop</a:t>
            </a:r>
            <a:r>
              <a:rPr lang="en-US" sz="6800" b="1" i="1" dirty="0"/>
              <a:t> effect</a:t>
            </a:r>
            <a:r>
              <a:rPr lang="en-US" sz="6800" i="1" dirty="0"/>
              <a:t>:</a:t>
            </a:r>
          </a:p>
          <a:p>
            <a:r>
              <a:rPr lang="en-US" sz="6800" i="1" dirty="0"/>
              <a:t>Slow response: hard to work </a:t>
            </a:r>
          </a:p>
          <a:p>
            <a:r>
              <a:rPr lang="en-US" sz="6800" i="1" dirty="0"/>
              <a:t>Against natural associations</a:t>
            </a:r>
          </a:p>
        </p:txBody>
      </p:sp>
      <p:sp>
        <p:nvSpPr>
          <p:cNvPr id="33801" name="TextBox 57"/>
          <p:cNvSpPr txBox="1">
            <a:spLocks noChangeArrowheads="1"/>
          </p:cNvSpPr>
          <p:nvPr/>
        </p:nvSpPr>
        <p:spPr bwMode="auto">
          <a:xfrm>
            <a:off x="9952190" y="5513264"/>
            <a:ext cx="783393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be as fast as possible: 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9952189" y="7299539"/>
            <a:ext cx="10548643" cy="3853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/>
          </a:p>
        </p:txBody>
      </p:sp>
      <p:sp>
        <p:nvSpPr>
          <p:cNvPr id="33803" name="Rectangle 59"/>
          <p:cNvSpPr>
            <a:spLocks noChangeArrowheads="1"/>
          </p:cNvSpPr>
          <p:nvPr/>
        </p:nvSpPr>
        <p:spPr bwMode="auto">
          <a:xfrm>
            <a:off x="9952189" y="7299539"/>
            <a:ext cx="10548643" cy="385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3804" name="Straight Arrow Connector 60"/>
          <p:cNvCxnSpPr>
            <a:cxnSpLocks noChangeShapeType="1"/>
          </p:cNvCxnSpPr>
          <p:nvPr/>
        </p:nvCxnSpPr>
        <p:spPr bwMode="auto">
          <a:xfrm>
            <a:off x="9952190" y="8194085"/>
            <a:ext cx="10721203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805" name="TextBox 62"/>
          <p:cNvSpPr txBox="1">
            <a:spLocks noChangeArrowheads="1"/>
          </p:cNvSpPr>
          <p:nvPr/>
        </p:nvSpPr>
        <p:spPr bwMode="auto">
          <a:xfrm>
            <a:off x="18118759" y="8194085"/>
            <a:ext cx="17713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1275442" y="4024051"/>
            <a:ext cx="6804850" cy="81282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/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29211" y="-42218"/>
            <a:ext cx="11077516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  </a:t>
            </a:r>
            <a:r>
              <a:rPr lang="en-US" sz="7600" b="1" dirty="0" smtClean="0">
                <a:solidFill>
                  <a:srgbClr val="C00000"/>
                </a:solidFill>
              </a:rPr>
              <a:t>5.5 Associative </a:t>
            </a:r>
            <a:r>
              <a:rPr lang="en-US" sz="7600" b="1" dirty="0">
                <a:solidFill>
                  <a:srgbClr val="C00000"/>
                </a:solidFill>
              </a:rPr>
              <a:t>Recall</a:t>
            </a:r>
            <a:endParaRPr lang="en-US" sz="3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9" grpId="0" animBg="1"/>
      <p:bldP spid="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864790" y="590738"/>
            <a:ext cx="6013328" cy="4723087"/>
            <a:chOff x="3179763" y="1604963"/>
            <a:chExt cx="3336925" cy="3697287"/>
          </a:xfrm>
        </p:grpSpPr>
        <p:sp>
          <p:nvSpPr>
            <p:cNvPr id="34832" name="Oval 5"/>
            <p:cNvSpPr>
              <a:spLocks noChangeArrowheads="1"/>
            </p:cNvSpPr>
            <p:nvPr/>
          </p:nvSpPr>
          <p:spPr bwMode="auto">
            <a:xfrm>
              <a:off x="3551238" y="16287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Oval 6"/>
            <p:cNvSpPr>
              <a:spLocks noChangeArrowheads="1"/>
            </p:cNvSpPr>
            <p:nvPr/>
          </p:nvSpPr>
          <p:spPr bwMode="auto">
            <a:xfrm>
              <a:off x="3492500" y="36449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4" name="Oval 7"/>
            <p:cNvSpPr>
              <a:spLocks noChangeArrowheads="1"/>
            </p:cNvSpPr>
            <p:nvPr/>
          </p:nvSpPr>
          <p:spPr bwMode="auto">
            <a:xfrm>
              <a:off x="4067175" y="18446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Oval 8"/>
            <p:cNvSpPr>
              <a:spLocks noChangeArrowheads="1"/>
            </p:cNvSpPr>
            <p:nvPr/>
          </p:nvSpPr>
          <p:spPr bwMode="auto">
            <a:xfrm>
              <a:off x="4859338" y="18446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Oval 9"/>
            <p:cNvSpPr>
              <a:spLocks noChangeArrowheads="1"/>
            </p:cNvSpPr>
            <p:nvPr/>
          </p:nvSpPr>
          <p:spPr bwMode="auto">
            <a:xfrm>
              <a:off x="3851275" y="27082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Oval 10"/>
            <p:cNvSpPr>
              <a:spLocks noChangeArrowheads="1"/>
            </p:cNvSpPr>
            <p:nvPr/>
          </p:nvSpPr>
          <p:spPr bwMode="auto">
            <a:xfrm>
              <a:off x="4643438" y="3573463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Oval 11"/>
            <p:cNvSpPr>
              <a:spLocks noChangeArrowheads="1"/>
            </p:cNvSpPr>
            <p:nvPr/>
          </p:nvSpPr>
          <p:spPr bwMode="auto">
            <a:xfrm>
              <a:off x="5003800" y="2636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Oval 12"/>
            <p:cNvSpPr>
              <a:spLocks noChangeArrowheads="1"/>
            </p:cNvSpPr>
            <p:nvPr/>
          </p:nvSpPr>
          <p:spPr bwMode="auto">
            <a:xfrm>
              <a:off x="4500563" y="4652963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Oval 13"/>
            <p:cNvSpPr>
              <a:spLocks noChangeArrowheads="1"/>
            </p:cNvSpPr>
            <p:nvPr/>
          </p:nvSpPr>
          <p:spPr bwMode="auto">
            <a:xfrm>
              <a:off x="5795963" y="3068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Oval 14"/>
            <p:cNvSpPr>
              <a:spLocks noChangeArrowheads="1"/>
            </p:cNvSpPr>
            <p:nvPr/>
          </p:nvSpPr>
          <p:spPr bwMode="auto">
            <a:xfrm>
              <a:off x="5148263" y="4221163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Oval 15"/>
            <p:cNvSpPr>
              <a:spLocks noChangeArrowheads="1"/>
            </p:cNvSpPr>
            <p:nvPr/>
          </p:nvSpPr>
          <p:spPr bwMode="auto">
            <a:xfrm>
              <a:off x="5710238" y="37877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3" name="Oval 16"/>
            <p:cNvSpPr>
              <a:spLocks noChangeArrowheads="1"/>
            </p:cNvSpPr>
            <p:nvPr/>
          </p:nvSpPr>
          <p:spPr bwMode="auto">
            <a:xfrm>
              <a:off x="6156325" y="458152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Freeform 17"/>
            <p:cNvSpPr>
              <a:spLocks/>
            </p:cNvSpPr>
            <p:nvPr/>
          </p:nvSpPr>
          <p:spPr bwMode="auto">
            <a:xfrm>
              <a:off x="3179763" y="1844675"/>
              <a:ext cx="455612" cy="1871663"/>
            </a:xfrm>
            <a:custGeom>
              <a:avLst/>
              <a:gdLst>
                <a:gd name="T0" fmla="*/ 2147483647 w 287"/>
                <a:gd name="T1" fmla="*/ 0 h 1134"/>
                <a:gd name="T2" fmla="*/ 2147483647 w 287"/>
                <a:gd name="T3" fmla="*/ 2147483647 h 1134"/>
                <a:gd name="T4" fmla="*/ 2147483647 w 287"/>
                <a:gd name="T5" fmla="*/ 2147483647 h 1134"/>
                <a:gd name="T6" fmla="*/ 0 60000 65536"/>
                <a:gd name="T7" fmla="*/ 0 60000 65536"/>
                <a:gd name="T8" fmla="*/ 0 60000 65536"/>
                <a:gd name="T9" fmla="*/ 0 w 287"/>
                <a:gd name="T10" fmla="*/ 0 h 1134"/>
                <a:gd name="T11" fmla="*/ 287 w 287"/>
                <a:gd name="T12" fmla="*/ 1134 h 1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" h="1134">
                  <a:moveTo>
                    <a:pt x="287" y="0"/>
                  </a:moveTo>
                  <a:cubicBezTo>
                    <a:pt x="158" y="155"/>
                    <a:pt x="30" y="310"/>
                    <a:pt x="15" y="499"/>
                  </a:cubicBezTo>
                  <a:cubicBezTo>
                    <a:pt x="0" y="688"/>
                    <a:pt x="98" y="911"/>
                    <a:pt x="197" y="1134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Freeform 18"/>
            <p:cNvSpPr>
              <a:spLocks/>
            </p:cNvSpPr>
            <p:nvPr/>
          </p:nvSpPr>
          <p:spPr bwMode="auto">
            <a:xfrm>
              <a:off x="4284663" y="3789363"/>
              <a:ext cx="358775" cy="935037"/>
            </a:xfrm>
            <a:custGeom>
              <a:avLst/>
              <a:gdLst>
                <a:gd name="T0" fmla="*/ 2147483647 w 287"/>
                <a:gd name="T1" fmla="*/ 0 h 1134"/>
                <a:gd name="T2" fmla="*/ 2147483647 w 287"/>
                <a:gd name="T3" fmla="*/ 2147483647 h 1134"/>
                <a:gd name="T4" fmla="*/ 2147483647 w 287"/>
                <a:gd name="T5" fmla="*/ 2147483647 h 1134"/>
                <a:gd name="T6" fmla="*/ 0 60000 65536"/>
                <a:gd name="T7" fmla="*/ 0 60000 65536"/>
                <a:gd name="T8" fmla="*/ 0 60000 65536"/>
                <a:gd name="T9" fmla="*/ 0 w 287"/>
                <a:gd name="T10" fmla="*/ 0 h 1134"/>
                <a:gd name="T11" fmla="*/ 287 w 287"/>
                <a:gd name="T12" fmla="*/ 1134 h 1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" h="1134">
                  <a:moveTo>
                    <a:pt x="287" y="0"/>
                  </a:moveTo>
                  <a:cubicBezTo>
                    <a:pt x="158" y="155"/>
                    <a:pt x="30" y="310"/>
                    <a:pt x="15" y="499"/>
                  </a:cubicBezTo>
                  <a:cubicBezTo>
                    <a:pt x="0" y="688"/>
                    <a:pt x="98" y="911"/>
                    <a:pt x="197" y="11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Freeform 19"/>
            <p:cNvSpPr>
              <a:spLocks/>
            </p:cNvSpPr>
            <p:nvPr/>
          </p:nvSpPr>
          <p:spPr bwMode="auto">
            <a:xfrm>
              <a:off x="5003800" y="2060575"/>
              <a:ext cx="144463" cy="576263"/>
            </a:xfrm>
            <a:custGeom>
              <a:avLst/>
              <a:gdLst>
                <a:gd name="T0" fmla="*/ 0 w 91"/>
                <a:gd name="T1" fmla="*/ 0 h 363"/>
                <a:gd name="T2" fmla="*/ 2147483647 w 91"/>
                <a:gd name="T3" fmla="*/ 2147483647 h 363"/>
                <a:gd name="T4" fmla="*/ 2147483647 w 91"/>
                <a:gd name="T5" fmla="*/ 2147483647 h 363"/>
                <a:gd name="T6" fmla="*/ 2147483647 w 91"/>
                <a:gd name="T7" fmla="*/ 2147483647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363"/>
                <a:gd name="T14" fmla="*/ 91 w 91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363">
                  <a:moveTo>
                    <a:pt x="0" y="0"/>
                  </a:moveTo>
                  <a:cubicBezTo>
                    <a:pt x="15" y="26"/>
                    <a:pt x="31" y="53"/>
                    <a:pt x="46" y="91"/>
                  </a:cubicBezTo>
                  <a:cubicBezTo>
                    <a:pt x="61" y="129"/>
                    <a:pt x="91" y="182"/>
                    <a:pt x="91" y="227"/>
                  </a:cubicBezTo>
                  <a:cubicBezTo>
                    <a:pt x="91" y="272"/>
                    <a:pt x="68" y="317"/>
                    <a:pt x="46" y="363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Freeform 20"/>
            <p:cNvSpPr>
              <a:spLocks/>
            </p:cNvSpPr>
            <p:nvPr/>
          </p:nvSpPr>
          <p:spPr bwMode="auto">
            <a:xfrm>
              <a:off x="6011863" y="3284538"/>
              <a:ext cx="407987" cy="1296987"/>
            </a:xfrm>
            <a:custGeom>
              <a:avLst/>
              <a:gdLst>
                <a:gd name="T0" fmla="*/ 0 w 257"/>
                <a:gd name="T1" fmla="*/ 0 h 817"/>
                <a:gd name="T2" fmla="*/ 2147483647 w 257"/>
                <a:gd name="T3" fmla="*/ 2147483647 h 817"/>
                <a:gd name="T4" fmla="*/ 2147483647 w 257"/>
                <a:gd name="T5" fmla="*/ 2147483647 h 817"/>
                <a:gd name="T6" fmla="*/ 0 60000 65536"/>
                <a:gd name="T7" fmla="*/ 0 60000 65536"/>
                <a:gd name="T8" fmla="*/ 0 60000 65536"/>
                <a:gd name="T9" fmla="*/ 0 w 257"/>
                <a:gd name="T10" fmla="*/ 0 h 817"/>
                <a:gd name="T11" fmla="*/ 257 w 257"/>
                <a:gd name="T12" fmla="*/ 817 h 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" h="817">
                  <a:moveTo>
                    <a:pt x="0" y="0"/>
                  </a:moveTo>
                  <a:cubicBezTo>
                    <a:pt x="98" y="91"/>
                    <a:pt x="197" y="182"/>
                    <a:pt x="227" y="318"/>
                  </a:cubicBezTo>
                  <a:cubicBezTo>
                    <a:pt x="257" y="454"/>
                    <a:pt x="219" y="635"/>
                    <a:pt x="182" y="8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Line 21"/>
            <p:cNvSpPr>
              <a:spLocks noChangeShapeType="1"/>
            </p:cNvSpPr>
            <p:nvPr/>
          </p:nvSpPr>
          <p:spPr bwMode="auto">
            <a:xfrm flipH="1">
              <a:off x="3995738" y="2060575"/>
              <a:ext cx="144462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22"/>
            <p:cNvSpPr>
              <a:spLocks noChangeShapeType="1"/>
            </p:cNvSpPr>
            <p:nvPr/>
          </p:nvSpPr>
          <p:spPr bwMode="auto">
            <a:xfrm>
              <a:off x="4211638" y="2060575"/>
              <a:ext cx="504825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23"/>
            <p:cNvSpPr>
              <a:spLocks noChangeShapeType="1"/>
            </p:cNvSpPr>
            <p:nvPr/>
          </p:nvSpPr>
          <p:spPr bwMode="auto">
            <a:xfrm>
              <a:off x="5076825" y="2852738"/>
              <a:ext cx="142875" cy="1368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24"/>
            <p:cNvSpPr>
              <a:spLocks noChangeShapeType="1"/>
            </p:cNvSpPr>
            <p:nvPr/>
          </p:nvSpPr>
          <p:spPr bwMode="auto">
            <a:xfrm flipH="1">
              <a:off x="3708400" y="2060575"/>
              <a:ext cx="1223963" cy="1655763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25"/>
            <p:cNvSpPr>
              <a:spLocks noChangeShapeType="1"/>
            </p:cNvSpPr>
            <p:nvPr/>
          </p:nvSpPr>
          <p:spPr bwMode="auto">
            <a:xfrm flipV="1">
              <a:off x="3708400" y="3644900"/>
              <a:ext cx="935038" cy="7143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Freeform 26"/>
            <p:cNvSpPr>
              <a:spLocks/>
            </p:cNvSpPr>
            <p:nvPr/>
          </p:nvSpPr>
          <p:spPr bwMode="auto">
            <a:xfrm>
              <a:off x="3708400" y="2984500"/>
              <a:ext cx="2087563" cy="731838"/>
            </a:xfrm>
            <a:custGeom>
              <a:avLst/>
              <a:gdLst>
                <a:gd name="T0" fmla="*/ 0 w 1315"/>
                <a:gd name="T1" fmla="*/ 2147483647 h 461"/>
                <a:gd name="T2" fmla="*/ 2147483647 w 1315"/>
                <a:gd name="T3" fmla="*/ 2147483647 h 461"/>
                <a:gd name="T4" fmla="*/ 2147483647 w 1315"/>
                <a:gd name="T5" fmla="*/ 2147483647 h 461"/>
                <a:gd name="T6" fmla="*/ 0 60000 65536"/>
                <a:gd name="T7" fmla="*/ 0 60000 65536"/>
                <a:gd name="T8" fmla="*/ 0 60000 65536"/>
                <a:gd name="T9" fmla="*/ 0 w 1315"/>
                <a:gd name="T10" fmla="*/ 0 h 461"/>
                <a:gd name="T11" fmla="*/ 1315 w 1315"/>
                <a:gd name="T12" fmla="*/ 461 h 4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5" h="461">
                  <a:moveTo>
                    <a:pt x="0" y="461"/>
                  </a:moveTo>
                  <a:cubicBezTo>
                    <a:pt x="208" y="283"/>
                    <a:pt x="416" y="106"/>
                    <a:pt x="635" y="53"/>
                  </a:cubicBezTo>
                  <a:cubicBezTo>
                    <a:pt x="854" y="0"/>
                    <a:pt x="1084" y="72"/>
                    <a:pt x="1315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27"/>
            <p:cNvSpPr>
              <a:spLocks noChangeShapeType="1"/>
            </p:cNvSpPr>
            <p:nvPr/>
          </p:nvSpPr>
          <p:spPr bwMode="auto">
            <a:xfrm>
              <a:off x="4211638" y="1989138"/>
              <a:ext cx="865187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28"/>
            <p:cNvSpPr>
              <a:spLocks noChangeShapeType="1"/>
            </p:cNvSpPr>
            <p:nvPr/>
          </p:nvSpPr>
          <p:spPr bwMode="auto">
            <a:xfrm>
              <a:off x="5148263" y="2852738"/>
              <a:ext cx="576262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29"/>
            <p:cNvSpPr>
              <a:spLocks noChangeShapeType="1"/>
            </p:cNvSpPr>
            <p:nvPr/>
          </p:nvSpPr>
          <p:spPr bwMode="auto">
            <a:xfrm flipV="1">
              <a:off x="5364163" y="3933825"/>
              <a:ext cx="360362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30"/>
            <p:cNvSpPr>
              <a:spLocks noChangeShapeType="1"/>
            </p:cNvSpPr>
            <p:nvPr/>
          </p:nvSpPr>
          <p:spPr bwMode="auto">
            <a:xfrm>
              <a:off x="5867400" y="4005263"/>
              <a:ext cx="360363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31"/>
            <p:cNvSpPr>
              <a:spLocks noChangeShapeType="1"/>
            </p:cNvSpPr>
            <p:nvPr/>
          </p:nvSpPr>
          <p:spPr bwMode="auto">
            <a:xfrm flipV="1">
              <a:off x="4716463" y="4365625"/>
              <a:ext cx="4318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32"/>
            <p:cNvSpPr>
              <a:spLocks noChangeShapeType="1"/>
            </p:cNvSpPr>
            <p:nvPr/>
          </p:nvSpPr>
          <p:spPr bwMode="auto">
            <a:xfrm>
              <a:off x="3635375" y="3860800"/>
              <a:ext cx="865188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Freeform 33"/>
            <p:cNvSpPr>
              <a:spLocks/>
            </p:cNvSpPr>
            <p:nvPr/>
          </p:nvSpPr>
          <p:spPr bwMode="auto">
            <a:xfrm>
              <a:off x="5003800" y="2060575"/>
              <a:ext cx="576263" cy="2160588"/>
            </a:xfrm>
            <a:custGeom>
              <a:avLst/>
              <a:gdLst>
                <a:gd name="T0" fmla="*/ 0 w 469"/>
                <a:gd name="T1" fmla="*/ 0 h 1361"/>
                <a:gd name="T2" fmla="*/ 2147483647 w 469"/>
                <a:gd name="T3" fmla="*/ 2147483647 h 1361"/>
                <a:gd name="T4" fmla="*/ 2147483647 w 469"/>
                <a:gd name="T5" fmla="*/ 2147483647 h 1361"/>
                <a:gd name="T6" fmla="*/ 2147483647 w 469"/>
                <a:gd name="T7" fmla="*/ 2147483647 h 13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9"/>
                <a:gd name="T13" fmla="*/ 0 h 1361"/>
                <a:gd name="T14" fmla="*/ 469 w 469"/>
                <a:gd name="T15" fmla="*/ 1361 h 13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9" h="1361">
                  <a:moveTo>
                    <a:pt x="0" y="0"/>
                  </a:moveTo>
                  <a:cubicBezTo>
                    <a:pt x="7" y="0"/>
                    <a:pt x="15" y="0"/>
                    <a:pt x="91" y="91"/>
                  </a:cubicBezTo>
                  <a:cubicBezTo>
                    <a:pt x="167" y="182"/>
                    <a:pt x="439" y="332"/>
                    <a:pt x="454" y="544"/>
                  </a:cubicBezTo>
                  <a:cubicBezTo>
                    <a:pt x="469" y="756"/>
                    <a:pt x="325" y="1058"/>
                    <a:pt x="182" y="13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34"/>
            <p:cNvSpPr>
              <a:spLocks noChangeShapeType="1"/>
            </p:cNvSpPr>
            <p:nvPr/>
          </p:nvSpPr>
          <p:spPr bwMode="auto">
            <a:xfrm>
              <a:off x="4067175" y="2852738"/>
              <a:ext cx="1657350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Line 35"/>
            <p:cNvSpPr>
              <a:spLocks noChangeShapeType="1"/>
            </p:cNvSpPr>
            <p:nvPr/>
          </p:nvSpPr>
          <p:spPr bwMode="auto">
            <a:xfrm flipV="1">
              <a:off x="4716463" y="4652963"/>
              <a:ext cx="1439862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Line 36"/>
            <p:cNvSpPr>
              <a:spLocks noChangeShapeType="1"/>
            </p:cNvSpPr>
            <p:nvPr/>
          </p:nvSpPr>
          <p:spPr bwMode="auto">
            <a:xfrm>
              <a:off x="3708400" y="1844675"/>
              <a:ext cx="21590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4" name="Line 37"/>
            <p:cNvSpPr>
              <a:spLocks noChangeShapeType="1"/>
            </p:cNvSpPr>
            <p:nvPr/>
          </p:nvSpPr>
          <p:spPr bwMode="auto">
            <a:xfrm>
              <a:off x="3708400" y="1844675"/>
              <a:ext cx="358775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5" name="Freeform 38"/>
            <p:cNvSpPr>
              <a:spLocks/>
            </p:cNvSpPr>
            <p:nvPr/>
          </p:nvSpPr>
          <p:spPr bwMode="auto">
            <a:xfrm>
              <a:off x="3779838" y="1604963"/>
              <a:ext cx="1152525" cy="239712"/>
            </a:xfrm>
            <a:custGeom>
              <a:avLst/>
              <a:gdLst>
                <a:gd name="T0" fmla="*/ 0 w 726"/>
                <a:gd name="T1" fmla="*/ 2147483647 h 151"/>
                <a:gd name="T2" fmla="*/ 2147483647 w 726"/>
                <a:gd name="T3" fmla="*/ 2147483647 h 151"/>
                <a:gd name="T4" fmla="*/ 2147483647 w 726"/>
                <a:gd name="T5" fmla="*/ 2147483647 h 151"/>
                <a:gd name="T6" fmla="*/ 0 60000 65536"/>
                <a:gd name="T7" fmla="*/ 0 60000 65536"/>
                <a:gd name="T8" fmla="*/ 0 60000 65536"/>
                <a:gd name="T9" fmla="*/ 0 w 726"/>
                <a:gd name="T10" fmla="*/ 0 h 151"/>
                <a:gd name="T11" fmla="*/ 726 w 72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51">
                  <a:moveTo>
                    <a:pt x="0" y="60"/>
                  </a:moveTo>
                  <a:cubicBezTo>
                    <a:pt x="121" y="30"/>
                    <a:pt x="242" y="0"/>
                    <a:pt x="363" y="15"/>
                  </a:cubicBezTo>
                  <a:cubicBezTo>
                    <a:pt x="484" y="30"/>
                    <a:pt x="605" y="90"/>
                    <a:pt x="726" y="151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6" name="Line 39"/>
            <p:cNvSpPr>
              <a:spLocks noChangeShapeType="1"/>
            </p:cNvSpPr>
            <p:nvPr/>
          </p:nvSpPr>
          <p:spPr bwMode="auto">
            <a:xfrm flipH="1">
              <a:off x="3708400" y="2924175"/>
              <a:ext cx="21590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7" name="Freeform 40"/>
            <p:cNvSpPr>
              <a:spLocks/>
            </p:cNvSpPr>
            <p:nvPr/>
          </p:nvSpPr>
          <p:spPr bwMode="auto">
            <a:xfrm>
              <a:off x="5076825" y="2060575"/>
              <a:ext cx="1439863" cy="2520950"/>
            </a:xfrm>
            <a:custGeom>
              <a:avLst/>
              <a:gdLst>
                <a:gd name="T0" fmla="*/ 0 w 793"/>
                <a:gd name="T1" fmla="*/ 0 h 1542"/>
                <a:gd name="T2" fmla="*/ 2147483647 w 793"/>
                <a:gd name="T3" fmla="*/ 2147483647 h 1542"/>
                <a:gd name="T4" fmla="*/ 2147483647 w 793"/>
                <a:gd name="T5" fmla="*/ 2147483647 h 1542"/>
                <a:gd name="T6" fmla="*/ 0 60000 65536"/>
                <a:gd name="T7" fmla="*/ 0 60000 65536"/>
                <a:gd name="T8" fmla="*/ 0 60000 65536"/>
                <a:gd name="T9" fmla="*/ 0 w 793"/>
                <a:gd name="T10" fmla="*/ 0 h 1542"/>
                <a:gd name="T11" fmla="*/ 793 w 793"/>
                <a:gd name="T12" fmla="*/ 1542 h 15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3" h="1542">
                  <a:moveTo>
                    <a:pt x="0" y="0"/>
                  </a:moveTo>
                  <a:cubicBezTo>
                    <a:pt x="283" y="75"/>
                    <a:pt x="567" y="151"/>
                    <a:pt x="680" y="408"/>
                  </a:cubicBezTo>
                  <a:cubicBezTo>
                    <a:pt x="793" y="665"/>
                    <a:pt x="736" y="1103"/>
                    <a:pt x="680" y="1542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8" name="Oval 41"/>
            <p:cNvSpPr>
              <a:spLocks noChangeArrowheads="1"/>
            </p:cNvSpPr>
            <p:nvPr/>
          </p:nvSpPr>
          <p:spPr bwMode="auto">
            <a:xfrm>
              <a:off x="3563938" y="1628775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Oval 42"/>
            <p:cNvSpPr>
              <a:spLocks noChangeArrowheads="1"/>
            </p:cNvSpPr>
            <p:nvPr/>
          </p:nvSpPr>
          <p:spPr bwMode="auto">
            <a:xfrm>
              <a:off x="6156325" y="458152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Oval 43"/>
            <p:cNvSpPr>
              <a:spLocks noChangeArrowheads="1"/>
            </p:cNvSpPr>
            <p:nvPr/>
          </p:nvSpPr>
          <p:spPr bwMode="auto">
            <a:xfrm>
              <a:off x="3492500" y="36449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Oval 44"/>
            <p:cNvSpPr>
              <a:spLocks noChangeArrowheads="1"/>
            </p:cNvSpPr>
            <p:nvPr/>
          </p:nvSpPr>
          <p:spPr bwMode="auto">
            <a:xfrm>
              <a:off x="4643438" y="3573463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2" name="Oval 45"/>
            <p:cNvSpPr>
              <a:spLocks noChangeArrowheads="1"/>
            </p:cNvSpPr>
            <p:nvPr/>
          </p:nvSpPr>
          <p:spPr bwMode="auto">
            <a:xfrm>
              <a:off x="4859338" y="1844675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3" name="Oval 46"/>
            <p:cNvSpPr>
              <a:spLocks noChangeArrowheads="1"/>
            </p:cNvSpPr>
            <p:nvPr/>
          </p:nvSpPr>
          <p:spPr bwMode="auto">
            <a:xfrm>
              <a:off x="5003800" y="26241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Freeform 47"/>
            <p:cNvSpPr>
              <a:spLocks/>
            </p:cNvSpPr>
            <p:nvPr/>
          </p:nvSpPr>
          <p:spPr bwMode="auto">
            <a:xfrm>
              <a:off x="3635375" y="3860800"/>
              <a:ext cx="2592388" cy="1441450"/>
            </a:xfrm>
            <a:custGeom>
              <a:avLst/>
              <a:gdLst>
                <a:gd name="T0" fmla="*/ 0 w 1633"/>
                <a:gd name="T1" fmla="*/ 0 h 862"/>
                <a:gd name="T2" fmla="*/ 2147483647 w 1633"/>
                <a:gd name="T3" fmla="*/ 2147483647 h 862"/>
                <a:gd name="T4" fmla="*/ 2147483647 w 1633"/>
                <a:gd name="T5" fmla="*/ 2147483647 h 862"/>
                <a:gd name="T6" fmla="*/ 0 60000 65536"/>
                <a:gd name="T7" fmla="*/ 0 60000 65536"/>
                <a:gd name="T8" fmla="*/ 0 60000 65536"/>
                <a:gd name="T9" fmla="*/ 0 w 1633"/>
                <a:gd name="T10" fmla="*/ 0 h 862"/>
                <a:gd name="T11" fmla="*/ 1633 w 1633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862">
                  <a:moveTo>
                    <a:pt x="0" y="0"/>
                  </a:moveTo>
                  <a:cubicBezTo>
                    <a:pt x="68" y="340"/>
                    <a:pt x="137" y="680"/>
                    <a:pt x="409" y="771"/>
                  </a:cubicBezTo>
                  <a:cubicBezTo>
                    <a:pt x="681" y="862"/>
                    <a:pt x="1157" y="703"/>
                    <a:pt x="1633" y="544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5" name="Line 48"/>
            <p:cNvSpPr>
              <a:spLocks noChangeShapeType="1"/>
            </p:cNvSpPr>
            <p:nvPr/>
          </p:nvSpPr>
          <p:spPr bwMode="auto">
            <a:xfrm flipH="1">
              <a:off x="4787900" y="2852738"/>
              <a:ext cx="288925" cy="72072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6" name="Freeform 49"/>
            <p:cNvSpPr>
              <a:spLocks/>
            </p:cNvSpPr>
            <p:nvPr/>
          </p:nvSpPr>
          <p:spPr bwMode="auto">
            <a:xfrm>
              <a:off x="5148263" y="2852738"/>
              <a:ext cx="1152525" cy="1728787"/>
            </a:xfrm>
            <a:custGeom>
              <a:avLst/>
              <a:gdLst>
                <a:gd name="T0" fmla="*/ 0 w 726"/>
                <a:gd name="T1" fmla="*/ 0 h 1089"/>
                <a:gd name="T2" fmla="*/ 2147483647 w 726"/>
                <a:gd name="T3" fmla="*/ 2147483647 h 1089"/>
                <a:gd name="T4" fmla="*/ 2147483647 w 726"/>
                <a:gd name="T5" fmla="*/ 2147483647 h 1089"/>
                <a:gd name="T6" fmla="*/ 0 60000 65536"/>
                <a:gd name="T7" fmla="*/ 0 60000 65536"/>
                <a:gd name="T8" fmla="*/ 0 60000 65536"/>
                <a:gd name="T9" fmla="*/ 0 w 726"/>
                <a:gd name="T10" fmla="*/ 0 h 1089"/>
                <a:gd name="T11" fmla="*/ 726 w 726"/>
                <a:gd name="T12" fmla="*/ 1089 h 10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089">
                  <a:moveTo>
                    <a:pt x="0" y="0"/>
                  </a:moveTo>
                  <a:cubicBezTo>
                    <a:pt x="211" y="158"/>
                    <a:pt x="423" y="317"/>
                    <a:pt x="544" y="499"/>
                  </a:cubicBezTo>
                  <a:cubicBezTo>
                    <a:pt x="665" y="681"/>
                    <a:pt x="695" y="885"/>
                    <a:pt x="726" y="108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7" name="Line 50"/>
            <p:cNvSpPr>
              <a:spLocks noChangeShapeType="1"/>
            </p:cNvSpPr>
            <p:nvPr/>
          </p:nvSpPr>
          <p:spPr bwMode="auto">
            <a:xfrm flipH="1">
              <a:off x="4716463" y="2060575"/>
              <a:ext cx="287337" cy="151288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Oval 53"/>
            <p:cNvSpPr>
              <a:spLocks noChangeArrowheads="1"/>
            </p:cNvSpPr>
            <p:nvPr/>
          </p:nvSpPr>
          <p:spPr bwMode="auto">
            <a:xfrm>
              <a:off x="6156325" y="4581525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9" name="Oval 54"/>
            <p:cNvSpPr>
              <a:spLocks noChangeArrowheads="1"/>
            </p:cNvSpPr>
            <p:nvPr/>
          </p:nvSpPr>
          <p:spPr bwMode="auto">
            <a:xfrm>
              <a:off x="5003800" y="263683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0" name="Oval 55"/>
            <p:cNvSpPr>
              <a:spLocks noChangeArrowheads="1"/>
            </p:cNvSpPr>
            <p:nvPr/>
          </p:nvSpPr>
          <p:spPr bwMode="auto">
            <a:xfrm>
              <a:off x="3492500" y="3632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2" name="TextBox 63"/>
          <p:cNvSpPr txBox="1">
            <a:spLocks noChangeArrowheads="1"/>
          </p:cNvSpPr>
          <p:nvPr/>
        </p:nvSpPr>
        <p:spPr bwMode="auto">
          <a:xfrm>
            <a:off x="1616809" y="1865044"/>
            <a:ext cx="9457778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Hierarchical organization of </a:t>
            </a:r>
          </a:p>
          <a:p>
            <a:r>
              <a:rPr lang="en-US"/>
              <a:t>Associative memory</a:t>
            </a:r>
          </a:p>
        </p:txBody>
      </p:sp>
      <p:sp>
        <p:nvSpPr>
          <p:cNvPr id="34823" name="TextBox 57"/>
          <p:cNvSpPr txBox="1">
            <a:spLocks noChangeArrowheads="1"/>
          </p:cNvSpPr>
          <p:nvPr/>
        </p:nvSpPr>
        <p:spPr bwMode="auto">
          <a:xfrm>
            <a:off x="5188043" y="4928438"/>
            <a:ext cx="311469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/>
              <a:t>animals</a:t>
            </a:r>
          </a:p>
        </p:txBody>
      </p:sp>
      <p:sp>
        <p:nvSpPr>
          <p:cNvPr id="34824" name="TextBox 58"/>
          <p:cNvSpPr txBox="1">
            <a:spLocks noChangeArrowheads="1"/>
          </p:cNvSpPr>
          <p:nvPr/>
        </p:nvSpPr>
        <p:spPr bwMode="auto">
          <a:xfrm>
            <a:off x="2805970" y="6585318"/>
            <a:ext cx="21785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/>
              <a:t>birds</a:t>
            </a:r>
          </a:p>
        </p:txBody>
      </p:sp>
      <p:sp>
        <p:nvSpPr>
          <p:cNvPr id="34825" name="TextBox 59"/>
          <p:cNvSpPr txBox="1">
            <a:spLocks noChangeArrowheads="1"/>
          </p:cNvSpPr>
          <p:nvPr/>
        </p:nvSpPr>
        <p:spPr bwMode="auto">
          <a:xfrm>
            <a:off x="8590467" y="6551561"/>
            <a:ext cx="152772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fish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65264" y="7862435"/>
            <a:ext cx="11275583" cy="253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i="1" dirty="0"/>
              <a:t>Name as fast as possible</a:t>
            </a:r>
          </a:p>
          <a:p>
            <a:r>
              <a:rPr lang="en-US" sz="7600" i="1" dirty="0"/>
              <a:t>an example of a bird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126987" y="9904699"/>
            <a:ext cx="1084437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/>
              <a:t>swan</a:t>
            </a:r>
            <a:r>
              <a:rPr lang="en-US"/>
              <a:t>   (or goose or raven or …)</a:t>
            </a:r>
          </a:p>
        </p:txBody>
      </p:sp>
      <p:cxnSp>
        <p:nvCxnSpPr>
          <p:cNvPr id="34828" name="Straight Arrow Connector 66"/>
          <p:cNvCxnSpPr>
            <a:cxnSpLocks noChangeShapeType="1"/>
          </p:cNvCxnSpPr>
          <p:nvPr/>
        </p:nvCxnSpPr>
        <p:spPr bwMode="auto">
          <a:xfrm rot="10800000" flipV="1">
            <a:off x="4509057" y="6076157"/>
            <a:ext cx="1189162" cy="6385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829" name="Straight Arrow Connector 67"/>
          <p:cNvCxnSpPr>
            <a:cxnSpLocks noChangeShapeType="1"/>
          </p:cNvCxnSpPr>
          <p:nvPr/>
        </p:nvCxnSpPr>
        <p:spPr bwMode="auto">
          <a:xfrm rot="5400000">
            <a:off x="3125447" y="8138515"/>
            <a:ext cx="1915678" cy="8515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830" name="Straight Arrow Connector 70"/>
          <p:cNvCxnSpPr>
            <a:cxnSpLocks noChangeShapeType="1"/>
          </p:cNvCxnSpPr>
          <p:nvPr/>
        </p:nvCxnSpPr>
        <p:spPr bwMode="auto">
          <a:xfrm rot="16200000" flipH="1">
            <a:off x="8188659" y="6140349"/>
            <a:ext cx="638560" cy="5101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1106634" y="10925829"/>
            <a:ext cx="1631664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Write down first letter: </a:t>
            </a:r>
            <a:r>
              <a:rPr lang="en-US" i="1"/>
              <a:t>s</a:t>
            </a:r>
            <a:r>
              <a:rPr lang="en-US"/>
              <a:t> for </a:t>
            </a:r>
            <a:r>
              <a:rPr lang="en-US" i="1"/>
              <a:t>swan</a:t>
            </a:r>
            <a:r>
              <a:rPr lang="en-US"/>
              <a:t> or </a:t>
            </a:r>
            <a:r>
              <a:rPr lang="en-US" i="1"/>
              <a:t>r</a:t>
            </a:r>
            <a:r>
              <a:rPr lang="en-US"/>
              <a:t> for </a:t>
            </a:r>
            <a:r>
              <a:rPr lang="en-US" i="1"/>
              <a:t>raven</a:t>
            </a:r>
            <a:r>
              <a:rPr lang="en-US"/>
              <a:t> …</a:t>
            </a: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229211" y="-42218"/>
            <a:ext cx="11077516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  </a:t>
            </a:r>
            <a:r>
              <a:rPr lang="en-US" sz="7600" b="1" dirty="0" smtClean="0">
                <a:solidFill>
                  <a:srgbClr val="C00000"/>
                </a:solidFill>
              </a:rPr>
              <a:t>5.5 Associative </a:t>
            </a:r>
            <a:r>
              <a:rPr lang="en-US" sz="7600" b="1" dirty="0">
                <a:solidFill>
                  <a:srgbClr val="C00000"/>
                </a:solidFill>
              </a:rPr>
              <a:t>Recall</a:t>
            </a:r>
            <a:endParaRPr lang="en-US" sz="3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5339049" y="590738"/>
            <a:ext cx="6013326" cy="4723087"/>
            <a:chOff x="3179763" y="1604963"/>
            <a:chExt cx="3336925" cy="3697287"/>
          </a:xfrm>
        </p:grpSpPr>
        <p:sp>
          <p:nvSpPr>
            <p:cNvPr id="35860" name="Oval 5"/>
            <p:cNvSpPr>
              <a:spLocks noChangeArrowheads="1"/>
            </p:cNvSpPr>
            <p:nvPr/>
          </p:nvSpPr>
          <p:spPr bwMode="auto">
            <a:xfrm>
              <a:off x="3551238" y="16287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Oval 6"/>
            <p:cNvSpPr>
              <a:spLocks noChangeArrowheads="1"/>
            </p:cNvSpPr>
            <p:nvPr/>
          </p:nvSpPr>
          <p:spPr bwMode="auto">
            <a:xfrm>
              <a:off x="3492500" y="36449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Oval 7"/>
            <p:cNvSpPr>
              <a:spLocks noChangeArrowheads="1"/>
            </p:cNvSpPr>
            <p:nvPr/>
          </p:nvSpPr>
          <p:spPr bwMode="auto">
            <a:xfrm>
              <a:off x="4067175" y="18446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Oval 8"/>
            <p:cNvSpPr>
              <a:spLocks noChangeArrowheads="1"/>
            </p:cNvSpPr>
            <p:nvPr/>
          </p:nvSpPr>
          <p:spPr bwMode="auto">
            <a:xfrm>
              <a:off x="4859338" y="18446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Oval 9"/>
            <p:cNvSpPr>
              <a:spLocks noChangeArrowheads="1"/>
            </p:cNvSpPr>
            <p:nvPr/>
          </p:nvSpPr>
          <p:spPr bwMode="auto">
            <a:xfrm>
              <a:off x="3851275" y="27082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Oval 10"/>
            <p:cNvSpPr>
              <a:spLocks noChangeArrowheads="1"/>
            </p:cNvSpPr>
            <p:nvPr/>
          </p:nvSpPr>
          <p:spPr bwMode="auto">
            <a:xfrm>
              <a:off x="4643438" y="3573463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Oval 11"/>
            <p:cNvSpPr>
              <a:spLocks noChangeArrowheads="1"/>
            </p:cNvSpPr>
            <p:nvPr/>
          </p:nvSpPr>
          <p:spPr bwMode="auto">
            <a:xfrm>
              <a:off x="5003800" y="2636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7" name="Oval 12"/>
            <p:cNvSpPr>
              <a:spLocks noChangeArrowheads="1"/>
            </p:cNvSpPr>
            <p:nvPr/>
          </p:nvSpPr>
          <p:spPr bwMode="auto">
            <a:xfrm>
              <a:off x="4500563" y="4652963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Oval 13"/>
            <p:cNvSpPr>
              <a:spLocks noChangeArrowheads="1"/>
            </p:cNvSpPr>
            <p:nvPr/>
          </p:nvSpPr>
          <p:spPr bwMode="auto">
            <a:xfrm>
              <a:off x="5795963" y="3068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Oval 14"/>
            <p:cNvSpPr>
              <a:spLocks noChangeArrowheads="1"/>
            </p:cNvSpPr>
            <p:nvPr/>
          </p:nvSpPr>
          <p:spPr bwMode="auto">
            <a:xfrm>
              <a:off x="5148263" y="4221163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Oval 15"/>
            <p:cNvSpPr>
              <a:spLocks noChangeArrowheads="1"/>
            </p:cNvSpPr>
            <p:nvPr/>
          </p:nvSpPr>
          <p:spPr bwMode="auto">
            <a:xfrm>
              <a:off x="5710238" y="378777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Oval 16"/>
            <p:cNvSpPr>
              <a:spLocks noChangeArrowheads="1"/>
            </p:cNvSpPr>
            <p:nvPr/>
          </p:nvSpPr>
          <p:spPr bwMode="auto">
            <a:xfrm>
              <a:off x="6156325" y="458152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Freeform 17"/>
            <p:cNvSpPr>
              <a:spLocks/>
            </p:cNvSpPr>
            <p:nvPr/>
          </p:nvSpPr>
          <p:spPr bwMode="auto">
            <a:xfrm>
              <a:off x="3179763" y="1844675"/>
              <a:ext cx="455612" cy="1871663"/>
            </a:xfrm>
            <a:custGeom>
              <a:avLst/>
              <a:gdLst>
                <a:gd name="T0" fmla="*/ 2147483647 w 287"/>
                <a:gd name="T1" fmla="*/ 0 h 1134"/>
                <a:gd name="T2" fmla="*/ 2147483647 w 287"/>
                <a:gd name="T3" fmla="*/ 2147483647 h 1134"/>
                <a:gd name="T4" fmla="*/ 2147483647 w 287"/>
                <a:gd name="T5" fmla="*/ 2147483647 h 1134"/>
                <a:gd name="T6" fmla="*/ 0 60000 65536"/>
                <a:gd name="T7" fmla="*/ 0 60000 65536"/>
                <a:gd name="T8" fmla="*/ 0 60000 65536"/>
                <a:gd name="T9" fmla="*/ 0 w 287"/>
                <a:gd name="T10" fmla="*/ 0 h 1134"/>
                <a:gd name="T11" fmla="*/ 287 w 287"/>
                <a:gd name="T12" fmla="*/ 1134 h 1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" h="1134">
                  <a:moveTo>
                    <a:pt x="287" y="0"/>
                  </a:moveTo>
                  <a:cubicBezTo>
                    <a:pt x="158" y="155"/>
                    <a:pt x="30" y="310"/>
                    <a:pt x="15" y="499"/>
                  </a:cubicBezTo>
                  <a:cubicBezTo>
                    <a:pt x="0" y="688"/>
                    <a:pt x="98" y="911"/>
                    <a:pt x="197" y="1134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Freeform 18"/>
            <p:cNvSpPr>
              <a:spLocks/>
            </p:cNvSpPr>
            <p:nvPr/>
          </p:nvSpPr>
          <p:spPr bwMode="auto">
            <a:xfrm>
              <a:off x="4284663" y="3789363"/>
              <a:ext cx="358775" cy="935037"/>
            </a:xfrm>
            <a:custGeom>
              <a:avLst/>
              <a:gdLst>
                <a:gd name="T0" fmla="*/ 2147483647 w 287"/>
                <a:gd name="T1" fmla="*/ 0 h 1134"/>
                <a:gd name="T2" fmla="*/ 2147483647 w 287"/>
                <a:gd name="T3" fmla="*/ 2147483647 h 1134"/>
                <a:gd name="T4" fmla="*/ 2147483647 w 287"/>
                <a:gd name="T5" fmla="*/ 2147483647 h 1134"/>
                <a:gd name="T6" fmla="*/ 0 60000 65536"/>
                <a:gd name="T7" fmla="*/ 0 60000 65536"/>
                <a:gd name="T8" fmla="*/ 0 60000 65536"/>
                <a:gd name="T9" fmla="*/ 0 w 287"/>
                <a:gd name="T10" fmla="*/ 0 h 1134"/>
                <a:gd name="T11" fmla="*/ 287 w 287"/>
                <a:gd name="T12" fmla="*/ 1134 h 1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" h="1134">
                  <a:moveTo>
                    <a:pt x="287" y="0"/>
                  </a:moveTo>
                  <a:cubicBezTo>
                    <a:pt x="158" y="155"/>
                    <a:pt x="30" y="310"/>
                    <a:pt x="15" y="499"/>
                  </a:cubicBezTo>
                  <a:cubicBezTo>
                    <a:pt x="0" y="688"/>
                    <a:pt x="98" y="911"/>
                    <a:pt x="197" y="11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Freeform 19"/>
            <p:cNvSpPr>
              <a:spLocks/>
            </p:cNvSpPr>
            <p:nvPr/>
          </p:nvSpPr>
          <p:spPr bwMode="auto">
            <a:xfrm>
              <a:off x="5003800" y="2060575"/>
              <a:ext cx="144463" cy="576263"/>
            </a:xfrm>
            <a:custGeom>
              <a:avLst/>
              <a:gdLst>
                <a:gd name="T0" fmla="*/ 0 w 91"/>
                <a:gd name="T1" fmla="*/ 0 h 363"/>
                <a:gd name="T2" fmla="*/ 2147483647 w 91"/>
                <a:gd name="T3" fmla="*/ 2147483647 h 363"/>
                <a:gd name="T4" fmla="*/ 2147483647 w 91"/>
                <a:gd name="T5" fmla="*/ 2147483647 h 363"/>
                <a:gd name="T6" fmla="*/ 2147483647 w 91"/>
                <a:gd name="T7" fmla="*/ 2147483647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363"/>
                <a:gd name="T14" fmla="*/ 91 w 91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363">
                  <a:moveTo>
                    <a:pt x="0" y="0"/>
                  </a:moveTo>
                  <a:cubicBezTo>
                    <a:pt x="15" y="26"/>
                    <a:pt x="31" y="53"/>
                    <a:pt x="46" y="91"/>
                  </a:cubicBezTo>
                  <a:cubicBezTo>
                    <a:pt x="61" y="129"/>
                    <a:pt x="91" y="182"/>
                    <a:pt x="91" y="227"/>
                  </a:cubicBezTo>
                  <a:cubicBezTo>
                    <a:pt x="91" y="272"/>
                    <a:pt x="68" y="317"/>
                    <a:pt x="46" y="363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Freeform 20"/>
            <p:cNvSpPr>
              <a:spLocks/>
            </p:cNvSpPr>
            <p:nvPr/>
          </p:nvSpPr>
          <p:spPr bwMode="auto">
            <a:xfrm>
              <a:off x="6011863" y="3284538"/>
              <a:ext cx="407987" cy="1296987"/>
            </a:xfrm>
            <a:custGeom>
              <a:avLst/>
              <a:gdLst>
                <a:gd name="T0" fmla="*/ 0 w 257"/>
                <a:gd name="T1" fmla="*/ 0 h 817"/>
                <a:gd name="T2" fmla="*/ 2147483647 w 257"/>
                <a:gd name="T3" fmla="*/ 2147483647 h 817"/>
                <a:gd name="T4" fmla="*/ 2147483647 w 257"/>
                <a:gd name="T5" fmla="*/ 2147483647 h 817"/>
                <a:gd name="T6" fmla="*/ 0 60000 65536"/>
                <a:gd name="T7" fmla="*/ 0 60000 65536"/>
                <a:gd name="T8" fmla="*/ 0 60000 65536"/>
                <a:gd name="T9" fmla="*/ 0 w 257"/>
                <a:gd name="T10" fmla="*/ 0 h 817"/>
                <a:gd name="T11" fmla="*/ 257 w 257"/>
                <a:gd name="T12" fmla="*/ 817 h 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" h="817">
                  <a:moveTo>
                    <a:pt x="0" y="0"/>
                  </a:moveTo>
                  <a:cubicBezTo>
                    <a:pt x="98" y="91"/>
                    <a:pt x="197" y="182"/>
                    <a:pt x="227" y="318"/>
                  </a:cubicBezTo>
                  <a:cubicBezTo>
                    <a:pt x="257" y="454"/>
                    <a:pt x="219" y="635"/>
                    <a:pt x="182" y="8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21"/>
            <p:cNvSpPr>
              <a:spLocks noChangeShapeType="1"/>
            </p:cNvSpPr>
            <p:nvPr/>
          </p:nvSpPr>
          <p:spPr bwMode="auto">
            <a:xfrm flipH="1">
              <a:off x="3995738" y="2060575"/>
              <a:ext cx="144462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22"/>
            <p:cNvSpPr>
              <a:spLocks noChangeShapeType="1"/>
            </p:cNvSpPr>
            <p:nvPr/>
          </p:nvSpPr>
          <p:spPr bwMode="auto">
            <a:xfrm>
              <a:off x="4211638" y="2060575"/>
              <a:ext cx="504825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23"/>
            <p:cNvSpPr>
              <a:spLocks noChangeShapeType="1"/>
            </p:cNvSpPr>
            <p:nvPr/>
          </p:nvSpPr>
          <p:spPr bwMode="auto">
            <a:xfrm>
              <a:off x="5076825" y="2852738"/>
              <a:ext cx="142875" cy="1368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24"/>
            <p:cNvSpPr>
              <a:spLocks noChangeShapeType="1"/>
            </p:cNvSpPr>
            <p:nvPr/>
          </p:nvSpPr>
          <p:spPr bwMode="auto">
            <a:xfrm flipH="1">
              <a:off x="3708400" y="2060575"/>
              <a:ext cx="1223963" cy="1655763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25"/>
            <p:cNvSpPr>
              <a:spLocks noChangeShapeType="1"/>
            </p:cNvSpPr>
            <p:nvPr/>
          </p:nvSpPr>
          <p:spPr bwMode="auto">
            <a:xfrm flipV="1">
              <a:off x="3708400" y="3644900"/>
              <a:ext cx="935038" cy="7143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Freeform 26"/>
            <p:cNvSpPr>
              <a:spLocks/>
            </p:cNvSpPr>
            <p:nvPr/>
          </p:nvSpPr>
          <p:spPr bwMode="auto">
            <a:xfrm>
              <a:off x="3708400" y="2984500"/>
              <a:ext cx="2087563" cy="731838"/>
            </a:xfrm>
            <a:custGeom>
              <a:avLst/>
              <a:gdLst>
                <a:gd name="T0" fmla="*/ 0 w 1315"/>
                <a:gd name="T1" fmla="*/ 2147483647 h 461"/>
                <a:gd name="T2" fmla="*/ 2147483647 w 1315"/>
                <a:gd name="T3" fmla="*/ 2147483647 h 461"/>
                <a:gd name="T4" fmla="*/ 2147483647 w 1315"/>
                <a:gd name="T5" fmla="*/ 2147483647 h 461"/>
                <a:gd name="T6" fmla="*/ 0 60000 65536"/>
                <a:gd name="T7" fmla="*/ 0 60000 65536"/>
                <a:gd name="T8" fmla="*/ 0 60000 65536"/>
                <a:gd name="T9" fmla="*/ 0 w 1315"/>
                <a:gd name="T10" fmla="*/ 0 h 461"/>
                <a:gd name="T11" fmla="*/ 1315 w 1315"/>
                <a:gd name="T12" fmla="*/ 461 h 4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5" h="461">
                  <a:moveTo>
                    <a:pt x="0" y="461"/>
                  </a:moveTo>
                  <a:cubicBezTo>
                    <a:pt x="208" y="283"/>
                    <a:pt x="416" y="106"/>
                    <a:pt x="635" y="53"/>
                  </a:cubicBezTo>
                  <a:cubicBezTo>
                    <a:pt x="854" y="0"/>
                    <a:pt x="1084" y="72"/>
                    <a:pt x="1315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27"/>
            <p:cNvSpPr>
              <a:spLocks noChangeShapeType="1"/>
            </p:cNvSpPr>
            <p:nvPr/>
          </p:nvSpPr>
          <p:spPr bwMode="auto">
            <a:xfrm>
              <a:off x="4211638" y="1989138"/>
              <a:ext cx="865187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28"/>
            <p:cNvSpPr>
              <a:spLocks noChangeShapeType="1"/>
            </p:cNvSpPr>
            <p:nvPr/>
          </p:nvSpPr>
          <p:spPr bwMode="auto">
            <a:xfrm>
              <a:off x="5148263" y="2852738"/>
              <a:ext cx="576262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29"/>
            <p:cNvSpPr>
              <a:spLocks noChangeShapeType="1"/>
            </p:cNvSpPr>
            <p:nvPr/>
          </p:nvSpPr>
          <p:spPr bwMode="auto">
            <a:xfrm flipV="1">
              <a:off x="5364163" y="3933825"/>
              <a:ext cx="360362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30"/>
            <p:cNvSpPr>
              <a:spLocks noChangeShapeType="1"/>
            </p:cNvSpPr>
            <p:nvPr/>
          </p:nvSpPr>
          <p:spPr bwMode="auto">
            <a:xfrm>
              <a:off x="5867400" y="4005263"/>
              <a:ext cx="360363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Line 31"/>
            <p:cNvSpPr>
              <a:spLocks noChangeShapeType="1"/>
            </p:cNvSpPr>
            <p:nvPr/>
          </p:nvSpPr>
          <p:spPr bwMode="auto">
            <a:xfrm flipV="1">
              <a:off x="4716463" y="4365625"/>
              <a:ext cx="4318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Line 32"/>
            <p:cNvSpPr>
              <a:spLocks noChangeShapeType="1"/>
            </p:cNvSpPr>
            <p:nvPr/>
          </p:nvSpPr>
          <p:spPr bwMode="auto">
            <a:xfrm>
              <a:off x="3635375" y="3860800"/>
              <a:ext cx="865188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Freeform 33"/>
            <p:cNvSpPr>
              <a:spLocks/>
            </p:cNvSpPr>
            <p:nvPr/>
          </p:nvSpPr>
          <p:spPr bwMode="auto">
            <a:xfrm>
              <a:off x="5003800" y="2060575"/>
              <a:ext cx="576263" cy="2160588"/>
            </a:xfrm>
            <a:custGeom>
              <a:avLst/>
              <a:gdLst>
                <a:gd name="T0" fmla="*/ 0 w 469"/>
                <a:gd name="T1" fmla="*/ 0 h 1361"/>
                <a:gd name="T2" fmla="*/ 2147483647 w 469"/>
                <a:gd name="T3" fmla="*/ 2147483647 h 1361"/>
                <a:gd name="T4" fmla="*/ 2147483647 w 469"/>
                <a:gd name="T5" fmla="*/ 2147483647 h 1361"/>
                <a:gd name="T6" fmla="*/ 2147483647 w 469"/>
                <a:gd name="T7" fmla="*/ 2147483647 h 13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9"/>
                <a:gd name="T13" fmla="*/ 0 h 1361"/>
                <a:gd name="T14" fmla="*/ 469 w 469"/>
                <a:gd name="T15" fmla="*/ 1361 h 13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9" h="1361">
                  <a:moveTo>
                    <a:pt x="0" y="0"/>
                  </a:moveTo>
                  <a:cubicBezTo>
                    <a:pt x="7" y="0"/>
                    <a:pt x="15" y="0"/>
                    <a:pt x="91" y="91"/>
                  </a:cubicBezTo>
                  <a:cubicBezTo>
                    <a:pt x="167" y="182"/>
                    <a:pt x="439" y="332"/>
                    <a:pt x="454" y="544"/>
                  </a:cubicBezTo>
                  <a:cubicBezTo>
                    <a:pt x="469" y="756"/>
                    <a:pt x="325" y="1058"/>
                    <a:pt x="182" y="13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Line 34"/>
            <p:cNvSpPr>
              <a:spLocks noChangeShapeType="1"/>
            </p:cNvSpPr>
            <p:nvPr/>
          </p:nvSpPr>
          <p:spPr bwMode="auto">
            <a:xfrm>
              <a:off x="4067175" y="2852738"/>
              <a:ext cx="1657350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Line 35"/>
            <p:cNvSpPr>
              <a:spLocks noChangeShapeType="1"/>
            </p:cNvSpPr>
            <p:nvPr/>
          </p:nvSpPr>
          <p:spPr bwMode="auto">
            <a:xfrm flipV="1">
              <a:off x="4716463" y="4652963"/>
              <a:ext cx="1439862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Line 36"/>
            <p:cNvSpPr>
              <a:spLocks noChangeShapeType="1"/>
            </p:cNvSpPr>
            <p:nvPr/>
          </p:nvSpPr>
          <p:spPr bwMode="auto">
            <a:xfrm>
              <a:off x="3708400" y="1844675"/>
              <a:ext cx="21590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Line 37"/>
            <p:cNvSpPr>
              <a:spLocks noChangeShapeType="1"/>
            </p:cNvSpPr>
            <p:nvPr/>
          </p:nvSpPr>
          <p:spPr bwMode="auto">
            <a:xfrm>
              <a:off x="3708400" y="1844675"/>
              <a:ext cx="358775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Freeform 38"/>
            <p:cNvSpPr>
              <a:spLocks/>
            </p:cNvSpPr>
            <p:nvPr/>
          </p:nvSpPr>
          <p:spPr bwMode="auto">
            <a:xfrm>
              <a:off x="3779838" y="1604963"/>
              <a:ext cx="1152525" cy="239712"/>
            </a:xfrm>
            <a:custGeom>
              <a:avLst/>
              <a:gdLst>
                <a:gd name="T0" fmla="*/ 0 w 726"/>
                <a:gd name="T1" fmla="*/ 2147483647 h 151"/>
                <a:gd name="T2" fmla="*/ 2147483647 w 726"/>
                <a:gd name="T3" fmla="*/ 2147483647 h 151"/>
                <a:gd name="T4" fmla="*/ 2147483647 w 726"/>
                <a:gd name="T5" fmla="*/ 2147483647 h 151"/>
                <a:gd name="T6" fmla="*/ 0 60000 65536"/>
                <a:gd name="T7" fmla="*/ 0 60000 65536"/>
                <a:gd name="T8" fmla="*/ 0 60000 65536"/>
                <a:gd name="T9" fmla="*/ 0 w 726"/>
                <a:gd name="T10" fmla="*/ 0 h 151"/>
                <a:gd name="T11" fmla="*/ 726 w 72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51">
                  <a:moveTo>
                    <a:pt x="0" y="60"/>
                  </a:moveTo>
                  <a:cubicBezTo>
                    <a:pt x="121" y="30"/>
                    <a:pt x="242" y="0"/>
                    <a:pt x="363" y="15"/>
                  </a:cubicBezTo>
                  <a:cubicBezTo>
                    <a:pt x="484" y="30"/>
                    <a:pt x="605" y="90"/>
                    <a:pt x="726" y="151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Line 39"/>
            <p:cNvSpPr>
              <a:spLocks noChangeShapeType="1"/>
            </p:cNvSpPr>
            <p:nvPr/>
          </p:nvSpPr>
          <p:spPr bwMode="auto">
            <a:xfrm flipH="1">
              <a:off x="3708400" y="2924175"/>
              <a:ext cx="21590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Freeform 40"/>
            <p:cNvSpPr>
              <a:spLocks/>
            </p:cNvSpPr>
            <p:nvPr/>
          </p:nvSpPr>
          <p:spPr bwMode="auto">
            <a:xfrm>
              <a:off x="5076825" y="2060575"/>
              <a:ext cx="1439863" cy="2520950"/>
            </a:xfrm>
            <a:custGeom>
              <a:avLst/>
              <a:gdLst>
                <a:gd name="T0" fmla="*/ 0 w 793"/>
                <a:gd name="T1" fmla="*/ 0 h 1542"/>
                <a:gd name="T2" fmla="*/ 2147483647 w 793"/>
                <a:gd name="T3" fmla="*/ 2147483647 h 1542"/>
                <a:gd name="T4" fmla="*/ 2147483647 w 793"/>
                <a:gd name="T5" fmla="*/ 2147483647 h 1542"/>
                <a:gd name="T6" fmla="*/ 0 60000 65536"/>
                <a:gd name="T7" fmla="*/ 0 60000 65536"/>
                <a:gd name="T8" fmla="*/ 0 60000 65536"/>
                <a:gd name="T9" fmla="*/ 0 w 793"/>
                <a:gd name="T10" fmla="*/ 0 h 1542"/>
                <a:gd name="T11" fmla="*/ 793 w 793"/>
                <a:gd name="T12" fmla="*/ 1542 h 15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3" h="1542">
                  <a:moveTo>
                    <a:pt x="0" y="0"/>
                  </a:moveTo>
                  <a:cubicBezTo>
                    <a:pt x="283" y="75"/>
                    <a:pt x="567" y="151"/>
                    <a:pt x="680" y="408"/>
                  </a:cubicBezTo>
                  <a:cubicBezTo>
                    <a:pt x="793" y="665"/>
                    <a:pt x="736" y="1103"/>
                    <a:pt x="680" y="1542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Oval 41"/>
            <p:cNvSpPr>
              <a:spLocks noChangeArrowheads="1"/>
            </p:cNvSpPr>
            <p:nvPr/>
          </p:nvSpPr>
          <p:spPr bwMode="auto">
            <a:xfrm>
              <a:off x="3563938" y="1628775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7" name="Oval 42"/>
            <p:cNvSpPr>
              <a:spLocks noChangeArrowheads="1"/>
            </p:cNvSpPr>
            <p:nvPr/>
          </p:nvSpPr>
          <p:spPr bwMode="auto">
            <a:xfrm>
              <a:off x="6156325" y="4581525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8" name="Oval 43"/>
            <p:cNvSpPr>
              <a:spLocks noChangeArrowheads="1"/>
            </p:cNvSpPr>
            <p:nvPr/>
          </p:nvSpPr>
          <p:spPr bwMode="auto">
            <a:xfrm>
              <a:off x="3492500" y="36449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9" name="Oval 44"/>
            <p:cNvSpPr>
              <a:spLocks noChangeArrowheads="1"/>
            </p:cNvSpPr>
            <p:nvPr/>
          </p:nvSpPr>
          <p:spPr bwMode="auto">
            <a:xfrm>
              <a:off x="4643438" y="3573463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0" name="Oval 45"/>
            <p:cNvSpPr>
              <a:spLocks noChangeArrowheads="1"/>
            </p:cNvSpPr>
            <p:nvPr/>
          </p:nvSpPr>
          <p:spPr bwMode="auto">
            <a:xfrm>
              <a:off x="4859338" y="1844675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1" name="Oval 46"/>
            <p:cNvSpPr>
              <a:spLocks noChangeArrowheads="1"/>
            </p:cNvSpPr>
            <p:nvPr/>
          </p:nvSpPr>
          <p:spPr bwMode="auto">
            <a:xfrm>
              <a:off x="5003800" y="26241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2" name="Freeform 47"/>
            <p:cNvSpPr>
              <a:spLocks/>
            </p:cNvSpPr>
            <p:nvPr/>
          </p:nvSpPr>
          <p:spPr bwMode="auto">
            <a:xfrm>
              <a:off x="3635375" y="3860800"/>
              <a:ext cx="2592388" cy="1441450"/>
            </a:xfrm>
            <a:custGeom>
              <a:avLst/>
              <a:gdLst>
                <a:gd name="T0" fmla="*/ 0 w 1633"/>
                <a:gd name="T1" fmla="*/ 0 h 862"/>
                <a:gd name="T2" fmla="*/ 2147483647 w 1633"/>
                <a:gd name="T3" fmla="*/ 2147483647 h 862"/>
                <a:gd name="T4" fmla="*/ 2147483647 w 1633"/>
                <a:gd name="T5" fmla="*/ 2147483647 h 862"/>
                <a:gd name="T6" fmla="*/ 0 60000 65536"/>
                <a:gd name="T7" fmla="*/ 0 60000 65536"/>
                <a:gd name="T8" fmla="*/ 0 60000 65536"/>
                <a:gd name="T9" fmla="*/ 0 w 1633"/>
                <a:gd name="T10" fmla="*/ 0 h 862"/>
                <a:gd name="T11" fmla="*/ 1633 w 1633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862">
                  <a:moveTo>
                    <a:pt x="0" y="0"/>
                  </a:moveTo>
                  <a:cubicBezTo>
                    <a:pt x="68" y="340"/>
                    <a:pt x="137" y="680"/>
                    <a:pt x="409" y="771"/>
                  </a:cubicBezTo>
                  <a:cubicBezTo>
                    <a:pt x="681" y="862"/>
                    <a:pt x="1157" y="703"/>
                    <a:pt x="1633" y="544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3" name="Line 48"/>
            <p:cNvSpPr>
              <a:spLocks noChangeShapeType="1"/>
            </p:cNvSpPr>
            <p:nvPr/>
          </p:nvSpPr>
          <p:spPr bwMode="auto">
            <a:xfrm flipH="1">
              <a:off x="4787900" y="2852738"/>
              <a:ext cx="288925" cy="72072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4" name="Freeform 49"/>
            <p:cNvSpPr>
              <a:spLocks/>
            </p:cNvSpPr>
            <p:nvPr/>
          </p:nvSpPr>
          <p:spPr bwMode="auto">
            <a:xfrm>
              <a:off x="5148263" y="2852738"/>
              <a:ext cx="1152525" cy="1728787"/>
            </a:xfrm>
            <a:custGeom>
              <a:avLst/>
              <a:gdLst>
                <a:gd name="T0" fmla="*/ 0 w 726"/>
                <a:gd name="T1" fmla="*/ 0 h 1089"/>
                <a:gd name="T2" fmla="*/ 2147483647 w 726"/>
                <a:gd name="T3" fmla="*/ 2147483647 h 1089"/>
                <a:gd name="T4" fmla="*/ 2147483647 w 726"/>
                <a:gd name="T5" fmla="*/ 2147483647 h 1089"/>
                <a:gd name="T6" fmla="*/ 0 60000 65536"/>
                <a:gd name="T7" fmla="*/ 0 60000 65536"/>
                <a:gd name="T8" fmla="*/ 0 60000 65536"/>
                <a:gd name="T9" fmla="*/ 0 w 726"/>
                <a:gd name="T10" fmla="*/ 0 h 1089"/>
                <a:gd name="T11" fmla="*/ 726 w 726"/>
                <a:gd name="T12" fmla="*/ 1089 h 10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089">
                  <a:moveTo>
                    <a:pt x="0" y="0"/>
                  </a:moveTo>
                  <a:cubicBezTo>
                    <a:pt x="211" y="158"/>
                    <a:pt x="423" y="317"/>
                    <a:pt x="544" y="499"/>
                  </a:cubicBezTo>
                  <a:cubicBezTo>
                    <a:pt x="665" y="681"/>
                    <a:pt x="695" y="885"/>
                    <a:pt x="726" y="108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5" name="Line 50"/>
            <p:cNvSpPr>
              <a:spLocks noChangeShapeType="1"/>
            </p:cNvSpPr>
            <p:nvPr/>
          </p:nvSpPr>
          <p:spPr bwMode="auto">
            <a:xfrm flipH="1">
              <a:off x="4716463" y="2060575"/>
              <a:ext cx="287337" cy="151288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6" name="Oval 53"/>
            <p:cNvSpPr>
              <a:spLocks noChangeArrowheads="1"/>
            </p:cNvSpPr>
            <p:nvPr/>
          </p:nvSpPr>
          <p:spPr bwMode="auto">
            <a:xfrm>
              <a:off x="6156325" y="4581525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7" name="Oval 54"/>
            <p:cNvSpPr>
              <a:spLocks noChangeArrowheads="1"/>
            </p:cNvSpPr>
            <p:nvPr/>
          </p:nvSpPr>
          <p:spPr bwMode="auto">
            <a:xfrm>
              <a:off x="5003800" y="263683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8" name="Oval 55"/>
            <p:cNvSpPr>
              <a:spLocks noChangeArrowheads="1"/>
            </p:cNvSpPr>
            <p:nvPr/>
          </p:nvSpPr>
          <p:spPr bwMode="auto">
            <a:xfrm>
              <a:off x="3492500" y="3632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6" name="TextBox 60"/>
          <p:cNvSpPr txBox="1">
            <a:spLocks noChangeArrowheads="1"/>
          </p:cNvSpPr>
          <p:nvPr/>
        </p:nvSpPr>
        <p:spPr bwMode="auto">
          <a:xfrm>
            <a:off x="4929203" y="3907307"/>
            <a:ext cx="11113679" cy="253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i="1" dirty="0"/>
              <a:t>name as fast as possible</a:t>
            </a:r>
          </a:p>
          <a:p>
            <a:r>
              <a:rPr lang="en-US" sz="7600" i="1" dirty="0"/>
              <a:t>an example of a </a:t>
            </a:r>
          </a:p>
        </p:txBody>
      </p:sp>
      <p:sp>
        <p:nvSpPr>
          <p:cNvPr id="35847" name="TextBox 71"/>
          <p:cNvSpPr txBox="1">
            <a:spLocks noChangeArrowheads="1"/>
          </p:cNvSpPr>
          <p:nvPr/>
        </p:nvSpPr>
        <p:spPr bwMode="auto">
          <a:xfrm>
            <a:off x="13527172" y="6202745"/>
            <a:ext cx="3073017" cy="80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hammer</a:t>
            </a:r>
          </a:p>
          <a:p>
            <a:endParaRPr lang="en-US"/>
          </a:p>
          <a:p>
            <a:r>
              <a:rPr lang="en-US"/>
              <a:t>red</a:t>
            </a:r>
          </a:p>
          <a:p>
            <a:endParaRPr lang="en-US"/>
          </a:p>
          <a:p>
            <a:r>
              <a:rPr lang="en-US"/>
              <a:t>Apple</a:t>
            </a:r>
          </a:p>
          <a:p>
            <a:endParaRPr lang="en-US"/>
          </a:p>
          <a:p>
            <a:r>
              <a:rPr lang="en-US"/>
              <a:t>violin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3" name="Rectangle 72"/>
          <p:cNvSpPr/>
          <p:nvPr/>
        </p:nvSpPr>
        <p:spPr bwMode="auto">
          <a:xfrm>
            <a:off x="13695982" y="6284322"/>
            <a:ext cx="6973657" cy="58679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639793" y="6379965"/>
            <a:ext cx="217373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tool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639794" y="7783670"/>
            <a:ext cx="277165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color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778592" y="10073481"/>
            <a:ext cx="5472713" cy="222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600" b="1" dirty="0"/>
              <a:t>music </a:t>
            </a:r>
          </a:p>
          <a:p>
            <a:r>
              <a:rPr lang="en-US" sz="6600" b="1" dirty="0"/>
              <a:t>   instrument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718573" y="9060788"/>
            <a:ext cx="2282737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fruit</a:t>
            </a:r>
          </a:p>
        </p:txBody>
      </p:sp>
      <p:sp>
        <p:nvSpPr>
          <p:cNvPr id="35853" name="TextBox 62"/>
          <p:cNvSpPr txBox="1">
            <a:spLocks noChangeArrowheads="1"/>
          </p:cNvSpPr>
          <p:nvPr/>
        </p:nvSpPr>
        <p:spPr bwMode="auto">
          <a:xfrm>
            <a:off x="1106635" y="1609056"/>
            <a:ext cx="13332235" cy="253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i="1" dirty="0" err="1"/>
              <a:t>Nommez</a:t>
            </a:r>
            <a:r>
              <a:rPr lang="en-US" sz="7600" i="1" dirty="0"/>
              <a:t> au plus </a:t>
            </a:r>
            <a:r>
              <a:rPr lang="en-US" sz="7600" i="1" dirty="0" err="1"/>
              <a:t>vite</a:t>
            </a:r>
            <a:r>
              <a:rPr lang="en-US" sz="7600" i="1" dirty="0"/>
              <a:t> possible</a:t>
            </a:r>
          </a:p>
          <a:p>
            <a:r>
              <a:rPr lang="en-US" sz="7600" i="1" dirty="0"/>
              <a:t>un </a:t>
            </a:r>
            <a:r>
              <a:rPr lang="en-US" sz="7600" i="1" dirty="0" err="1"/>
              <a:t>exemple</a:t>
            </a:r>
            <a:r>
              <a:rPr lang="en-US" sz="7600" i="1" dirty="0"/>
              <a:t> d’un /</a:t>
            </a:r>
            <a:r>
              <a:rPr lang="en-US" sz="7600" i="1" dirty="0" err="1"/>
              <a:t>d’une</a:t>
            </a:r>
            <a:endParaRPr lang="en-US" sz="7600" i="1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934075" y="6334957"/>
            <a:ext cx="2444640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err="1"/>
              <a:t>outil</a:t>
            </a:r>
            <a:endParaRPr lang="en-US" sz="7600" b="1" dirty="0"/>
          </a:p>
        </p:txBody>
      </p:sp>
      <p:cxnSp>
        <p:nvCxnSpPr>
          <p:cNvPr id="35855" name="Straight Arrow Connector 67"/>
          <p:cNvCxnSpPr>
            <a:cxnSpLocks noChangeShapeType="1"/>
          </p:cNvCxnSpPr>
          <p:nvPr/>
        </p:nvCxnSpPr>
        <p:spPr bwMode="auto">
          <a:xfrm rot="5400000">
            <a:off x="871877" y="4863271"/>
            <a:ext cx="2168851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934075" y="7606449"/>
            <a:ext cx="390818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err="1"/>
              <a:t>couleur</a:t>
            </a:r>
            <a:endParaRPr lang="en-US" sz="7600" b="1" dirty="0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934075" y="9010153"/>
            <a:ext cx="2282737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fruit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765266" y="10157873"/>
            <a:ext cx="4663196" cy="204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000" b="1" dirty="0"/>
              <a:t>instrument</a:t>
            </a:r>
          </a:p>
          <a:p>
            <a:r>
              <a:rPr lang="en-US" sz="6000" b="1" dirty="0"/>
              <a:t>de </a:t>
            </a:r>
            <a:r>
              <a:rPr lang="en-US" sz="6000" b="1" dirty="0" err="1"/>
              <a:t>musique</a:t>
            </a:r>
            <a:endParaRPr lang="en-US" sz="6000" b="1" dirty="0"/>
          </a:p>
        </p:txBody>
      </p:sp>
      <p:cxnSp>
        <p:nvCxnSpPr>
          <p:cNvPr id="35859" name="Straight Arrow Connector 75"/>
          <p:cNvCxnSpPr>
            <a:cxnSpLocks noChangeShapeType="1"/>
          </p:cNvCxnSpPr>
          <p:nvPr/>
        </p:nvCxnSpPr>
        <p:spPr bwMode="auto">
          <a:xfrm rot="16200000" flipH="1">
            <a:off x="5741926" y="5394908"/>
            <a:ext cx="1274306" cy="3413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229211" y="-42218"/>
            <a:ext cx="11077516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  </a:t>
            </a:r>
            <a:r>
              <a:rPr lang="en-US" sz="7600" b="1" dirty="0" smtClean="0">
                <a:solidFill>
                  <a:srgbClr val="C00000"/>
                </a:solidFill>
              </a:rPr>
              <a:t>5.5 Associative </a:t>
            </a:r>
            <a:r>
              <a:rPr lang="en-US" sz="7600" b="1" dirty="0">
                <a:solidFill>
                  <a:srgbClr val="C00000"/>
                </a:solidFill>
              </a:rPr>
              <a:t>Recall</a:t>
            </a:r>
            <a:endParaRPr lang="en-US" sz="3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5" grpId="0"/>
      <p:bldP spid="66" grpId="0"/>
      <p:bldP spid="69" grpId="0"/>
      <p:bldP spid="70" grpId="0"/>
      <p:bldP spid="64" grpId="0"/>
      <p:bldP spid="71" grpId="0"/>
      <p:bldP spid="72" grpId="0"/>
      <p:bldP spid="7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2910016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529390" y="5654284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5 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NETWORKS of NEURONS and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ASSOCIATIVE MEMORY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984103"/>
            <a:ext cx="10422104" cy="1085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Introduction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- networks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-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systems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for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computing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 associative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memory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36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Classification by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similarity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Detour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Magnetic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Materials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000" b="1" dirty="0" smtClean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5.4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Hopfield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6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4000" b="1" baseline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5.5 Learning of Associations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28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5.6 Storage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Capacity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29390" y="0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Week 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5-5: Learning of Associations</a:t>
            </a:r>
            <a:endParaRPr kumimoji="0" 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1193379" y="984103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 flipV="1">
            <a:off x="11211635" y="9930616"/>
            <a:ext cx="9765629" cy="1513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185359" y="4605702"/>
            <a:ext cx="312822" cy="659981"/>
            <a:chOff x="11381873" y="2275724"/>
            <a:chExt cx="312822" cy="65998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"/>
          <p:cNvGrpSpPr/>
          <p:nvPr/>
        </p:nvGrpSpPr>
        <p:grpSpPr>
          <a:xfrm>
            <a:off x="11211635" y="6113935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0"/>
          <p:cNvGrpSpPr/>
          <p:nvPr/>
        </p:nvGrpSpPr>
        <p:grpSpPr>
          <a:xfrm>
            <a:off x="11181348" y="7554135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0"/>
          <p:cNvGrpSpPr/>
          <p:nvPr/>
        </p:nvGrpSpPr>
        <p:grpSpPr>
          <a:xfrm>
            <a:off x="11239155" y="9062368"/>
            <a:ext cx="312822" cy="659981"/>
            <a:chOff x="11381873" y="2275724"/>
            <a:chExt cx="312822" cy="65998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44" descr="Dotted grid"/>
          <p:cNvSpPr>
            <a:spLocks noChangeArrowheads="1"/>
          </p:cNvSpPr>
          <p:nvPr/>
        </p:nvSpPr>
        <p:spPr bwMode="auto">
          <a:xfrm>
            <a:off x="6879856" y="1582332"/>
            <a:ext cx="3114184" cy="2804595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934074" y="180034"/>
            <a:ext cx="10942159" cy="136434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 learning of prototypes</a:t>
            </a:r>
            <a:endParaRPr lang="en-US" sz="6800" dirty="0"/>
          </a:p>
        </p:txBody>
      </p:sp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765265" y="4289881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1</a:t>
            </a:r>
            <a:endParaRPr lang="en-US" dirty="0"/>
          </a:p>
        </p:txBody>
      </p:sp>
      <p:sp>
        <p:nvSpPr>
          <p:cNvPr id="10246" name="Text Box 20"/>
          <p:cNvSpPr txBox="1">
            <a:spLocks noChangeArrowheads="1"/>
          </p:cNvSpPr>
          <p:nvPr/>
        </p:nvSpPr>
        <p:spPr bwMode="auto">
          <a:xfrm>
            <a:off x="6380955" y="4182985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2</a:t>
            </a:r>
            <a:endParaRPr lang="en-US" dirty="0"/>
          </a:p>
        </p:txBody>
      </p:sp>
      <p:sp>
        <p:nvSpPr>
          <p:cNvPr id="10247" name="Line 21"/>
          <p:cNvSpPr>
            <a:spLocks noChangeShapeType="1"/>
          </p:cNvSpPr>
          <p:nvPr/>
        </p:nvSpPr>
        <p:spPr bwMode="auto">
          <a:xfrm>
            <a:off x="1703088" y="5386964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48" name="Line 22"/>
          <p:cNvSpPr>
            <a:spLocks noChangeShapeType="1"/>
          </p:cNvSpPr>
          <p:nvPr/>
        </p:nvSpPr>
        <p:spPr bwMode="auto">
          <a:xfrm>
            <a:off x="7401307" y="5311011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49" name="Text Box 24"/>
          <p:cNvSpPr txBox="1">
            <a:spLocks noChangeArrowheads="1"/>
          </p:cNvSpPr>
          <p:nvPr/>
        </p:nvSpPr>
        <p:spPr bwMode="auto">
          <a:xfrm>
            <a:off x="14007339" y="1873483"/>
            <a:ext cx="413099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interactions</a:t>
            </a:r>
          </a:p>
        </p:txBody>
      </p:sp>
      <p:sp>
        <p:nvSpPr>
          <p:cNvPr id="10250" name="Line 25"/>
          <p:cNvSpPr>
            <a:spLocks noChangeShapeType="1"/>
          </p:cNvSpPr>
          <p:nvPr/>
        </p:nvSpPr>
        <p:spPr bwMode="auto">
          <a:xfrm flipV="1">
            <a:off x="16565722" y="4860925"/>
            <a:ext cx="360124" cy="405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1" name="Text Box 26"/>
          <p:cNvSpPr txBox="1">
            <a:spLocks noChangeArrowheads="1"/>
          </p:cNvSpPr>
          <p:nvPr/>
        </p:nvSpPr>
        <p:spPr bwMode="auto">
          <a:xfrm>
            <a:off x="14547524" y="5156296"/>
            <a:ext cx="3383999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Sum over all</a:t>
            </a:r>
          </a:p>
          <a:p>
            <a:r>
              <a:rPr lang="en-US" sz="4200" dirty="0"/>
              <a:t>prototypes</a:t>
            </a:r>
            <a:endParaRPr lang="en-US" dirty="0"/>
          </a:p>
        </p:txBody>
      </p:sp>
      <p:sp>
        <p:nvSpPr>
          <p:cNvPr id="10252" name="Text Box 52"/>
          <p:cNvSpPr txBox="1">
            <a:spLocks noChangeArrowheads="1"/>
          </p:cNvSpPr>
          <p:nvPr/>
        </p:nvSpPr>
        <p:spPr bwMode="auto">
          <a:xfrm>
            <a:off x="12626862" y="3088714"/>
            <a:ext cx="12840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(1)</a:t>
            </a:r>
            <a:endParaRPr lang="fr-FR"/>
          </a:p>
        </p:txBody>
      </p:sp>
      <p:sp>
        <p:nvSpPr>
          <p:cNvPr id="10285" name="Text Box 125"/>
          <p:cNvSpPr txBox="1">
            <a:spLocks noChangeArrowheads="1"/>
          </p:cNvSpPr>
          <p:nvPr/>
        </p:nvSpPr>
        <p:spPr bwMode="auto">
          <a:xfrm>
            <a:off x="934075" y="6841303"/>
            <a:ext cx="13487727" cy="107195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Q; How many prototypes can be stored?</a:t>
            </a:r>
            <a:endParaRPr lang="fr-FR"/>
          </a:p>
        </p:txBody>
      </p:sp>
      <p:sp>
        <p:nvSpPr>
          <p:cNvPr id="301182" name="Text Box 126"/>
          <p:cNvSpPr txBox="1">
            <a:spLocks noChangeArrowheads="1"/>
          </p:cNvSpPr>
          <p:nvPr/>
        </p:nvSpPr>
        <p:spPr bwMode="auto">
          <a:xfrm>
            <a:off x="3488705" y="8756980"/>
            <a:ext cx="347857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dynamics</a:t>
            </a:r>
            <a:endParaRPr lang="en-US"/>
          </a:p>
        </p:txBody>
      </p: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12626445" y="9692210"/>
            <a:ext cx="5006842" cy="1627741"/>
            <a:chOff x="3778" y="3024"/>
            <a:chExt cx="1402" cy="731"/>
          </a:xfrm>
        </p:grpSpPr>
        <p:sp>
          <p:nvSpPr>
            <p:cNvPr id="10288" name="Line 129"/>
            <p:cNvSpPr>
              <a:spLocks noChangeShapeType="1"/>
            </p:cNvSpPr>
            <p:nvPr/>
          </p:nvSpPr>
          <p:spPr bwMode="auto">
            <a:xfrm flipV="1">
              <a:off x="4320" y="3024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Text Box 130"/>
            <p:cNvSpPr txBox="1">
              <a:spLocks noChangeArrowheads="1"/>
            </p:cNvSpPr>
            <p:nvPr/>
          </p:nvSpPr>
          <p:spPr bwMode="auto">
            <a:xfrm>
              <a:off x="3778" y="3423"/>
              <a:ext cx="1402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 smtClean="0"/>
                <a:t>all interactions </a:t>
              </a:r>
              <a:r>
                <a:rPr lang="en-US" sz="4200" dirty="0"/>
                <a:t>with </a:t>
              </a:r>
              <a:r>
                <a:rPr lang="en-US" sz="4200" dirty="0" err="1"/>
                <a:t>i</a:t>
              </a:r>
              <a:endParaRPr lang="en-US" dirty="0"/>
            </a:p>
          </p:txBody>
        </p:sp>
      </p:grp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4206158" y="3012762"/>
          <a:ext cx="5321297" cy="1811595"/>
        </p:xfrm>
        <a:graphic>
          <a:graphicData uri="http://schemas.openxmlformats.org/presentationml/2006/ole">
            <p:oleObj spid="_x0000_s803842" name="Equation" r:id="rId4" imgW="939600" imgH="355320" progId="Equation.3">
              <p:embed/>
            </p:oleObj>
          </a:graphicData>
        </a:graphic>
      </p:graphicFrame>
      <p:graphicFrame>
        <p:nvGraphicFramePr>
          <p:cNvPr id="81" name="Object 53"/>
          <p:cNvGraphicFramePr>
            <a:graphicFrameLocks noChangeAspect="1"/>
          </p:cNvGraphicFramePr>
          <p:nvPr/>
        </p:nvGraphicFramePr>
        <p:xfrm>
          <a:off x="9783380" y="8488350"/>
          <a:ext cx="9744075" cy="2092325"/>
        </p:xfrm>
        <a:graphic>
          <a:graphicData uri="http://schemas.openxmlformats.org/presentationml/2006/ole">
            <p:oleObj spid="_x0000_s803844" name="Equation" r:id="rId5" imgW="1600200" imgH="355320" progId="Equation.DSMT4">
              <p:embed/>
            </p:oleObj>
          </a:graphicData>
        </a:graphic>
      </p:graphicFrame>
      <p:sp>
        <p:nvSpPr>
          <p:cNvPr id="114" name="Rectangle 44" descr="Dotted grid"/>
          <p:cNvSpPr>
            <a:spLocks noChangeArrowheads="1"/>
          </p:cNvSpPr>
          <p:nvPr/>
        </p:nvSpPr>
        <p:spPr bwMode="auto">
          <a:xfrm>
            <a:off x="560862" y="1559088"/>
            <a:ext cx="3114184" cy="2804595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" name="Rectangle 14"/>
          <p:cNvSpPr>
            <a:spLocks noChangeArrowheads="1"/>
          </p:cNvSpPr>
          <p:nvPr/>
        </p:nvSpPr>
        <p:spPr bwMode="auto">
          <a:xfrm>
            <a:off x="2117954" y="2666166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2117954" y="3256607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16"/>
          <p:cNvSpPr>
            <a:spLocks noChangeArrowheads="1"/>
          </p:cNvSpPr>
          <p:nvPr/>
        </p:nvSpPr>
        <p:spPr bwMode="auto">
          <a:xfrm>
            <a:off x="1164673" y="3035192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17"/>
          <p:cNvSpPr>
            <a:spLocks noChangeArrowheads="1"/>
          </p:cNvSpPr>
          <p:nvPr/>
        </p:nvSpPr>
        <p:spPr bwMode="auto">
          <a:xfrm>
            <a:off x="2117954" y="2961387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18"/>
          <p:cNvSpPr>
            <a:spLocks noChangeArrowheads="1"/>
          </p:cNvSpPr>
          <p:nvPr/>
        </p:nvSpPr>
        <p:spPr bwMode="auto">
          <a:xfrm>
            <a:off x="1260001" y="362563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19"/>
          <p:cNvSpPr>
            <a:spLocks noChangeArrowheads="1"/>
          </p:cNvSpPr>
          <p:nvPr/>
        </p:nvSpPr>
        <p:spPr bwMode="auto">
          <a:xfrm>
            <a:off x="1069345" y="1780504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Rectangle 20"/>
          <p:cNvSpPr>
            <a:spLocks noChangeArrowheads="1"/>
          </p:cNvSpPr>
          <p:nvPr/>
        </p:nvSpPr>
        <p:spPr bwMode="auto">
          <a:xfrm>
            <a:off x="1736642" y="2370945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21"/>
          <p:cNvSpPr>
            <a:spLocks noChangeArrowheads="1"/>
          </p:cNvSpPr>
          <p:nvPr/>
        </p:nvSpPr>
        <p:spPr bwMode="auto">
          <a:xfrm>
            <a:off x="2308610" y="2001919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Rectangle 22"/>
          <p:cNvSpPr>
            <a:spLocks noChangeArrowheads="1"/>
          </p:cNvSpPr>
          <p:nvPr/>
        </p:nvSpPr>
        <p:spPr bwMode="auto">
          <a:xfrm>
            <a:off x="2117954" y="2370945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23"/>
          <p:cNvSpPr>
            <a:spLocks noChangeArrowheads="1"/>
          </p:cNvSpPr>
          <p:nvPr/>
        </p:nvSpPr>
        <p:spPr bwMode="auto">
          <a:xfrm>
            <a:off x="3166563" y="2518556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24"/>
          <p:cNvSpPr>
            <a:spLocks noChangeArrowheads="1"/>
          </p:cNvSpPr>
          <p:nvPr/>
        </p:nvSpPr>
        <p:spPr bwMode="auto">
          <a:xfrm>
            <a:off x="2880578" y="3699439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25"/>
          <p:cNvSpPr>
            <a:spLocks noChangeArrowheads="1"/>
          </p:cNvSpPr>
          <p:nvPr/>
        </p:nvSpPr>
        <p:spPr bwMode="auto">
          <a:xfrm>
            <a:off x="2975906" y="333041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Rectangle 26"/>
          <p:cNvSpPr>
            <a:spLocks noChangeArrowheads="1"/>
          </p:cNvSpPr>
          <p:nvPr/>
        </p:nvSpPr>
        <p:spPr bwMode="auto">
          <a:xfrm>
            <a:off x="2689922" y="2370945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27"/>
          <p:cNvSpPr>
            <a:spLocks noChangeArrowheads="1"/>
          </p:cNvSpPr>
          <p:nvPr/>
        </p:nvSpPr>
        <p:spPr bwMode="auto">
          <a:xfrm>
            <a:off x="1545986" y="2370945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Rectangle 28"/>
          <p:cNvSpPr>
            <a:spLocks noChangeArrowheads="1"/>
          </p:cNvSpPr>
          <p:nvPr/>
        </p:nvSpPr>
        <p:spPr bwMode="auto">
          <a:xfrm>
            <a:off x="3357219" y="2666166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3421751" y="2086468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31"/>
          <p:cNvSpPr>
            <a:spLocks noChangeArrowheads="1"/>
          </p:cNvSpPr>
          <p:nvPr/>
        </p:nvSpPr>
        <p:spPr bwMode="auto">
          <a:xfrm>
            <a:off x="3357219" y="3108997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32"/>
          <p:cNvSpPr>
            <a:spLocks noChangeArrowheads="1"/>
          </p:cNvSpPr>
          <p:nvPr/>
        </p:nvSpPr>
        <p:spPr bwMode="auto">
          <a:xfrm>
            <a:off x="1355329" y="2739971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Rectangle 33"/>
          <p:cNvSpPr>
            <a:spLocks noChangeArrowheads="1"/>
          </p:cNvSpPr>
          <p:nvPr/>
        </p:nvSpPr>
        <p:spPr bwMode="auto">
          <a:xfrm>
            <a:off x="1545986" y="333041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1736642" y="347802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Rectangle 35"/>
          <p:cNvSpPr>
            <a:spLocks noChangeArrowheads="1"/>
          </p:cNvSpPr>
          <p:nvPr/>
        </p:nvSpPr>
        <p:spPr bwMode="auto">
          <a:xfrm>
            <a:off x="1927298" y="362563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36"/>
          <p:cNvSpPr>
            <a:spLocks noChangeArrowheads="1"/>
          </p:cNvSpPr>
          <p:nvPr/>
        </p:nvSpPr>
        <p:spPr bwMode="auto">
          <a:xfrm>
            <a:off x="1545986" y="2592361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Rectangle 37"/>
          <p:cNvSpPr>
            <a:spLocks noChangeArrowheads="1"/>
          </p:cNvSpPr>
          <p:nvPr/>
        </p:nvSpPr>
        <p:spPr bwMode="auto">
          <a:xfrm>
            <a:off x="1736642" y="2592361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38"/>
          <p:cNvSpPr>
            <a:spLocks noChangeArrowheads="1"/>
          </p:cNvSpPr>
          <p:nvPr/>
        </p:nvSpPr>
        <p:spPr bwMode="auto">
          <a:xfrm>
            <a:off x="1927298" y="1706699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39"/>
          <p:cNvSpPr>
            <a:spLocks noChangeArrowheads="1"/>
          </p:cNvSpPr>
          <p:nvPr/>
        </p:nvSpPr>
        <p:spPr bwMode="auto">
          <a:xfrm>
            <a:off x="2117954" y="1559088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40"/>
          <p:cNvSpPr>
            <a:spLocks noChangeArrowheads="1"/>
          </p:cNvSpPr>
          <p:nvPr/>
        </p:nvSpPr>
        <p:spPr bwMode="auto">
          <a:xfrm>
            <a:off x="2308610" y="1706699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41"/>
          <p:cNvSpPr>
            <a:spLocks noChangeArrowheads="1"/>
          </p:cNvSpPr>
          <p:nvPr/>
        </p:nvSpPr>
        <p:spPr bwMode="auto">
          <a:xfrm>
            <a:off x="1736642" y="2739971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42"/>
          <p:cNvSpPr>
            <a:spLocks noChangeArrowheads="1"/>
          </p:cNvSpPr>
          <p:nvPr/>
        </p:nvSpPr>
        <p:spPr bwMode="auto">
          <a:xfrm>
            <a:off x="592705" y="2075724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43"/>
          <p:cNvSpPr>
            <a:spLocks noChangeArrowheads="1"/>
          </p:cNvSpPr>
          <p:nvPr/>
        </p:nvSpPr>
        <p:spPr bwMode="auto">
          <a:xfrm>
            <a:off x="783361" y="2223335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Rectangle 35"/>
          <p:cNvSpPr>
            <a:spLocks noChangeArrowheads="1"/>
          </p:cNvSpPr>
          <p:nvPr/>
        </p:nvSpPr>
        <p:spPr bwMode="auto">
          <a:xfrm>
            <a:off x="2079698" y="409334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" name="Group 145"/>
          <p:cNvGrpSpPr/>
          <p:nvPr/>
        </p:nvGrpSpPr>
        <p:grpSpPr>
          <a:xfrm>
            <a:off x="6862594" y="1580927"/>
            <a:ext cx="2992060" cy="2662181"/>
            <a:chOff x="6236546" y="1580927"/>
            <a:chExt cx="3618109" cy="2662181"/>
          </a:xfrm>
        </p:grpSpPr>
        <p:sp>
          <p:nvSpPr>
            <p:cNvPr id="148" name="Rectangle 45"/>
            <p:cNvSpPr>
              <a:spLocks noChangeArrowheads="1"/>
            </p:cNvSpPr>
            <p:nvPr/>
          </p:nvSpPr>
          <p:spPr bwMode="auto">
            <a:xfrm>
              <a:off x="8386559" y="2689262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49" name="Rectangle 46"/>
            <p:cNvSpPr>
              <a:spLocks noChangeArrowheads="1"/>
            </p:cNvSpPr>
            <p:nvPr/>
          </p:nvSpPr>
          <p:spPr bwMode="auto">
            <a:xfrm>
              <a:off x="7692571" y="3280000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50" name="Rectangle 47"/>
            <p:cNvSpPr>
              <a:spLocks noChangeArrowheads="1"/>
            </p:cNvSpPr>
            <p:nvPr/>
          </p:nvSpPr>
          <p:spPr bwMode="auto">
            <a:xfrm>
              <a:off x="6540398" y="3057769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>
              <a:off x="7692571" y="2984630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52" name="Rectangle 49"/>
            <p:cNvSpPr>
              <a:spLocks noChangeArrowheads="1"/>
            </p:cNvSpPr>
            <p:nvPr/>
          </p:nvSpPr>
          <p:spPr bwMode="auto">
            <a:xfrm>
              <a:off x="6653460" y="3648507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53" name="Rectangle 50"/>
            <p:cNvSpPr>
              <a:spLocks noChangeArrowheads="1"/>
            </p:cNvSpPr>
            <p:nvPr/>
          </p:nvSpPr>
          <p:spPr bwMode="auto">
            <a:xfrm>
              <a:off x="6577911" y="3420652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54" name="Rectangle 51"/>
            <p:cNvSpPr>
              <a:spLocks noChangeArrowheads="1"/>
            </p:cNvSpPr>
            <p:nvPr/>
          </p:nvSpPr>
          <p:spPr bwMode="auto">
            <a:xfrm>
              <a:off x="7088611" y="2019760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55" name="Rectangle 52"/>
            <p:cNvSpPr>
              <a:spLocks noChangeArrowheads="1"/>
            </p:cNvSpPr>
            <p:nvPr/>
          </p:nvSpPr>
          <p:spPr bwMode="auto">
            <a:xfrm>
              <a:off x="7925151" y="2025386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56" name="Rectangle 53"/>
            <p:cNvSpPr>
              <a:spLocks noChangeArrowheads="1"/>
            </p:cNvSpPr>
            <p:nvPr/>
          </p:nvSpPr>
          <p:spPr bwMode="auto">
            <a:xfrm>
              <a:off x="9069295" y="1634373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57" name="Rectangle 54"/>
            <p:cNvSpPr>
              <a:spLocks noChangeArrowheads="1"/>
            </p:cNvSpPr>
            <p:nvPr/>
          </p:nvSpPr>
          <p:spPr bwMode="auto">
            <a:xfrm>
              <a:off x="8964259" y="2540171"/>
              <a:ext cx="200157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58" name="Rectangle 55"/>
            <p:cNvSpPr>
              <a:spLocks noChangeArrowheads="1"/>
            </p:cNvSpPr>
            <p:nvPr/>
          </p:nvSpPr>
          <p:spPr bwMode="auto">
            <a:xfrm>
              <a:off x="8618616" y="3721645"/>
              <a:ext cx="196930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59" name="Rectangle 56"/>
            <p:cNvSpPr>
              <a:spLocks noChangeArrowheads="1"/>
            </p:cNvSpPr>
            <p:nvPr/>
          </p:nvSpPr>
          <p:spPr bwMode="auto">
            <a:xfrm>
              <a:off x="8731678" y="3353139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60" name="Rectangle 57"/>
            <p:cNvSpPr>
              <a:spLocks noChangeArrowheads="1"/>
            </p:cNvSpPr>
            <p:nvPr/>
          </p:nvSpPr>
          <p:spPr bwMode="auto">
            <a:xfrm>
              <a:off x="9470685" y="1763773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61" name="Rectangle 58"/>
            <p:cNvSpPr>
              <a:spLocks noChangeArrowheads="1"/>
            </p:cNvSpPr>
            <p:nvPr/>
          </p:nvSpPr>
          <p:spPr bwMode="auto">
            <a:xfrm>
              <a:off x="7001810" y="2146346"/>
              <a:ext cx="196928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62" name="Rectangle 59"/>
            <p:cNvSpPr>
              <a:spLocks noChangeArrowheads="1"/>
            </p:cNvSpPr>
            <p:nvPr/>
          </p:nvSpPr>
          <p:spPr bwMode="auto">
            <a:xfrm>
              <a:off x="9196316" y="3147786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63" name="Rectangle 60"/>
            <p:cNvSpPr>
              <a:spLocks noChangeArrowheads="1"/>
            </p:cNvSpPr>
            <p:nvPr/>
          </p:nvSpPr>
          <p:spPr bwMode="auto">
            <a:xfrm>
              <a:off x="9616311" y="2297789"/>
              <a:ext cx="200156" cy="14909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64" name="Rectangle 61"/>
            <p:cNvSpPr>
              <a:spLocks noChangeArrowheads="1"/>
            </p:cNvSpPr>
            <p:nvPr/>
          </p:nvSpPr>
          <p:spPr bwMode="auto">
            <a:xfrm>
              <a:off x="9657727" y="3575368"/>
              <a:ext cx="196928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65" name="Rectangle 62"/>
            <p:cNvSpPr>
              <a:spLocks noChangeArrowheads="1"/>
            </p:cNvSpPr>
            <p:nvPr/>
          </p:nvSpPr>
          <p:spPr bwMode="auto">
            <a:xfrm>
              <a:off x="8791176" y="3038080"/>
              <a:ext cx="196930" cy="14909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66" name="Rectangle 63"/>
            <p:cNvSpPr>
              <a:spLocks noChangeArrowheads="1"/>
            </p:cNvSpPr>
            <p:nvPr/>
          </p:nvSpPr>
          <p:spPr bwMode="auto">
            <a:xfrm>
              <a:off x="9579471" y="4094016"/>
              <a:ext cx="200157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67" name="Rectangle 64"/>
            <p:cNvSpPr>
              <a:spLocks noChangeArrowheads="1"/>
            </p:cNvSpPr>
            <p:nvPr/>
          </p:nvSpPr>
          <p:spPr bwMode="auto">
            <a:xfrm>
              <a:off x="6236546" y="3294064"/>
              <a:ext cx="196928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68" name="Rectangle 65"/>
            <p:cNvSpPr>
              <a:spLocks noChangeArrowheads="1"/>
            </p:cNvSpPr>
            <p:nvPr/>
          </p:nvSpPr>
          <p:spPr bwMode="auto">
            <a:xfrm>
              <a:off x="7940156" y="3806036"/>
              <a:ext cx="200157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69" name="Rectangle 66"/>
            <p:cNvSpPr>
              <a:spLocks noChangeArrowheads="1"/>
            </p:cNvSpPr>
            <p:nvPr/>
          </p:nvSpPr>
          <p:spPr bwMode="auto">
            <a:xfrm>
              <a:off x="7463217" y="3648507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70" name="Rectangle 67"/>
            <p:cNvSpPr>
              <a:spLocks noChangeArrowheads="1"/>
            </p:cNvSpPr>
            <p:nvPr/>
          </p:nvSpPr>
          <p:spPr bwMode="auto">
            <a:xfrm>
              <a:off x="8618616" y="2019760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71" name="Rectangle 68"/>
            <p:cNvSpPr>
              <a:spLocks noChangeArrowheads="1"/>
            </p:cNvSpPr>
            <p:nvPr/>
          </p:nvSpPr>
          <p:spPr bwMode="auto">
            <a:xfrm>
              <a:off x="7231160" y="2616123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72" name="Rectangle 69"/>
            <p:cNvSpPr>
              <a:spLocks noChangeArrowheads="1"/>
            </p:cNvSpPr>
            <p:nvPr/>
          </p:nvSpPr>
          <p:spPr bwMode="auto">
            <a:xfrm>
              <a:off x="6919281" y="1763773"/>
              <a:ext cx="196928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73" name="Rectangle 70"/>
            <p:cNvSpPr>
              <a:spLocks noChangeArrowheads="1"/>
            </p:cNvSpPr>
            <p:nvPr/>
          </p:nvSpPr>
          <p:spPr bwMode="auto">
            <a:xfrm>
              <a:off x="7692571" y="1580927"/>
              <a:ext cx="200157" cy="14909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74" name="Rectangle 71"/>
            <p:cNvSpPr>
              <a:spLocks noChangeArrowheads="1"/>
            </p:cNvSpPr>
            <p:nvPr/>
          </p:nvSpPr>
          <p:spPr bwMode="auto">
            <a:xfrm>
              <a:off x="8619139" y="2402333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75" name="Rectangle 72"/>
            <p:cNvSpPr>
              <a:spLocks noChangeArrowheads="1"/>
            </p:cNvSpPr>
            <p:nvPr/>
          </p:nvSpPr>
          <p:spPr bwMode="auto">
            <a:xfrm>
              <a:off x="7231160" y="3018387"/>
              <a:ext cx="200157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76" name="Rectangle 73"/>
            <p:cNvSpPr>
              <a:spLocks noChangeArrowheads="1"/>
            </p:cNvSpPr>
            <p:nvPr/>
          </p:nvSpPr>
          <p:spPr bwMode="auto">
            <a:xfrm>
              <a:off x="6342603" y="2098525"/>
              <a:ext cx="200156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77" name="Rectangle 74"/>
            <p:cNvSpPr>
              <a:spLocks noChangeArrowheads="1"/>
            </p:cNvSpPr>
            <p:nvPr/>
          </p:nvSpPr>
          <p:spPr bwMode="auto">
            <a:xfrm>
              <a:off x="6746722" y="2402334"/>
              <a:ext cx="196928" cy="14909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8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44" descr="Dotted grid"/>
          <p:cNvSpPr>
            <a:spLocks noChangeArrowheads="1"/>
          </p:cNvSpPr>
          <p:nvPr/>
        </p:nvSpPr>
        <p:spPr bwMode="auto">
          <a:xfrm>
            <a:off x="560862" y="1559088"/>
            <a:ext cx="3114184" cy="2804595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765265" y="4289881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1</a:t>
            </a:r>
            <a:endParaRPr lang="en-US" dirty="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380955" y="4182985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2</a:t>
            </a:r>
            <a:endParaRPr lang="en-US" dirty="0"/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1703088" y="5386964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5207753" y="3881989"/>
          <a:ext cx="4160413" cy="1811595"/>
        </p:xfrm>
        <a:graphic>
          <a:graphicData uri="http://schemas.openxmlformats.org/presentationml/2006/ole">
            <p:oleObj spid="_x0000_s804866" name="Equation" r:id="rId4" imgW="876240" imgH="355320" progId="Equation.3">
              <p:embed/>
            </p:oleObj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0293556" y="4163293"/>
            <a:ext cx="475136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>
                <a:solidFill>
                  <a:schemeClr val="accent2"/>
                </a:solidFill>
              </a:rPr>
              <a:t>Interactions (1)</a:t>
            </a:r>
          </a:p>
        </p:txBody>
      </p:sp>
      <p:sp>
        <p:nvSpPr>
          <p:cNvPr id="11313" name="Rectangle 14"/>
          <p:cNvSpPr>
            <a:spLocks noChangeArrowheads="1"/>
          </p:cNvSpPr>
          <p:nvPr/>
        </p:nvSpPr>
        <p:spPr bwMode="auto">
          <a:xfrm>
            <a:off x="2117954" y="2666166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15"/>
          <p:cNvSpPr>
            <a:spLocks noChangeArrowheads="1"/>
          </p:cNvSpPr>
          <p:nvPr/>
        </p:nvSpPr>
        <p:spPr bwMode="auto">
          <a:xfrm>
            <a:off x="2117954" y="3256607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Rectangle 16"/>
          <p:cNvSpPr>
            <a:spLocks noChangeArrowheads="1"/>
          </p:cNvSpPr>
          <p:nvPr/>
        </p:nvSpPr>
        <p:spPr bwMode="auto">
          <a:xfrm>
            <a:off x="1164673" y="3035192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Rectangle 17"/>
          <p:cNvSpPr>
            <a:spLocks noChangeArrowheads="1"/>
          </p:cNvSpPr>
          <p:nvPr/>
        </p:nvSpPr>
        <p:spPr bwMode="auto">
          <a:xfrm>
            <a:off x="2117954" y="2961387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7" name="Rectangle 18"/>
          <p:cNvSpPr>
            <a:spLocks noChangeArrowheads="1"/>
          </p:cNvSpPr>
          <p:nvPr/>
        </p:nvSpPr>
        <p:spPr bwMode="auto">
          <a:xfrm>
            <a:off x="1260001" y="362563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Rectangle 19"/>
          <p:cNvSpPr>
            <a:spLocks noChangeArrowheads="1"/>
          </p:cNvSpPr>
          <p:nvPr/>
        </p:nvSpPr>
        <p:spPr bwMode="auto">
          <a:xfrm>
            <a:off x="1069345" y="1780504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Rectangle 20"/>
          <p:cNvSpPr>
            <a:spLocks noChangeArrowheads="1"/>
          </p:cNvSpPr>
          <p:nvPr/>
        </p:nvSpPr>
        <p:spPr bwMode="auto">
          <a:xfrm>
            <a:off x="1736642" y="2370945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Rectangle 21"/>
          <p:cNvSpPr>
            <a:spLocks noChangeArrowheads="1"/>
          </p:cNvSpPr>
          <p:nvPr/>
        </p:nvSpPr>
        <p:spPr bwMode="auto">
          <a:xfrm>
            <a:off x="2308610" y="2001919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22"/>
          <p:cNvSpPr>
            <a:spLocks noChangeArrowheads="1"/>
          </p:cNvSpPr>
          <p:nvPr/>
        </p:nvSpPr>
        <p:spPr bwMode="auto">
          <a:xfrm>
            <a:off x="2117954" y="2370945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Rectangle 23"/>
          <p:cNvSpPr>
            <a:spLocks noChangeArrowheads="1"/>
          </p:cNvSpPr>
          <p:nvPr/>
        </p:nvSpPr>
        <p:spPr bwMode="auto">
          <a:xfrm>
            <a:off x="3166563" y="2518556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Rectangle 24"/>
          <p:cNvSpPr>
            <a:spLocks noChangeArrowheads="1"/>
          </p:cNvSpPr>
          <p:nvPr/>
        </p:nvSpPr>
        <p:spPr bwMode="auto">
          <a:xfrm>
            <a:off x="2880578" y="3699439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Rectangle 25"/>
          <p:cNvSpPr>
            <a:spLocks noChangeArrowheads="1"/>
          </p:cNvSpPr>
          <p:nvPr/>
        </p:nvSpPr>
        <p:spPr bwMode="auto">
          <a:xfrm>
            <a:off x="2975906" y="333041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Rectangle 26"/>
          <p:cNvSpPr>
            <a:spLocks noChangeArrowheads="1"/>
          </p:cNvSpPr>
          <p:nvPr/>
        </p:nvSpPr>
        <p:spPr bwMode="auto">
          <a:xfrm>
            <a:off x="2689922" y="2370945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6" name="Rectangle 27"/>
          <p:cNvSpPr>
            <a:spLocks noChangeArrowheads="1"/>
          </p:cNvSpPr>
          <p:nvPr/>
        </p:nvSpPr>
        <p:spPr bwMode="auto">
          <a:xfrm>
            <a:off x="1545986" y="2370945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7" name="Rectangle 28"/>
          <p:cNvSpPr>
            <a:spLocks noChangeArrowheads="1"/>
          </p:cNvSpPr>
          <p:nvPr/>
        </p:nvSpPr>
        <p:spPr bwMode="auto">
          <a:xfrm>
            <a:off x="3357219" y="2666166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8" name="Rectangle 29"/>
          <p:cNvSpPr>
            <a:spLocks noChangeArrowheads="1"/>
          </p:cNvSpPr>
          <p:nvPr/>
        </p:nvSpPr>
        <p:spPr bwMode="auto">
          <a:xfrm>
            <a:off x="3421751" y="2086468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0" name="Rectangle 31"/>
          <p:cNvSpPr>
            <a:spLocks noChangeArrowheads="1"/>
          </p:cNvSpPr>
          <p:nvPr/>
        </p:nvSpPr>
        <p:spPr bwMode="auto">
          <a:xfrm>
            <a:off x="3357219" y="3108997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1" name="Rectangle 32"/>
          <p:cNvSpPr>
            <a:spLocks noChangeArrowheads="1"/>
          </p:cNvSpPr>
          <p:nvPr/>
        </p:nvSpPr>
        <p:spPr bwMode="auto">
          <a:xfrm>
            <a:off x="1355329" y="2739971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2" name="Rectangle 33"/>
          <p:cNvSpPr>
            <a:spLocks noChangeArrowheads="1"/>
          </p:cNvSpPr>
          <p:nvPr/>
        </p:nvSpPr>
        <p:spPr bwMode="auto">
          <a:xfrm>
            <a:off x="1545986" y="333041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3" name="Rectangle 34"/>
          <p:cNvSpPr>
            <a:spLocks noChangeArrowheads="1"/>
          </p:cNvSpPr>
          <p:nvPr/>
        </p:nvSpPr>
        <p:spPr bwMode="auto">
          <a:xfrm>
            <a:off x="1736642" y="347802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4" name="Rectangle 35"/>
          <p:cNvSpPr>
            <a:spLocks noChangeArrowheads="1"/>
          </p:cNvSpPr>
          <p:nvPr/>
        </p:nvSpPr>
        <p:spPr bwMode="auto">
          <a:xfrm>
            <a:off x="1927298" y="362563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5" name="Rectangle 36"/>
          <p:cNvSpPr>
            <a:spLocks noChangeArrowheads="1"/>
          </p:cNvSpPr>
          <p:nvPr/>
        </p:nvSpPr>
        <p:spPr bwMode="auto">
          <a:xfrm>
            <a:off x="1545986" y="2592361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6" name="Rectangle 37"/>
          <p:cNvSpPr>
            <a:spLocks noChangeArrowheads="1"/>
          </p:cNvSpPr>
          <p:nvPr/>
        </p:nvSpPr>
        <p:spPr bwMode="auto">
          <a:xfrm>
            <a:off x="1736642" y="2592361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7" name="Rectangle 38"/>
          <p:cNvSpPr>
            <a:spLocks noChangeArrowheads="1"/>
          </p:cNvSpPr>
          <p:nvPr/>
        </p:nvSpPr>
        <p:spPr bwMode="auto">
          <a:xfrm>
            <a:off x="1927298" y="1706699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8" name="Rectangle 39"/>
          <p:cNvSpPr>
            <a:spLocks noChangeArrowheads="1"/>
          </p:cNvSpPr>
          <p:nvPr/>
        </p:nvSpPr>
        <p:spPr bwMode="auto">
          <a:xfrm>
            <a:off x="2117954" y="1559088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9" name="Rectangle 40"/>
          <p:cNvSpPr>
            <a:spLocks noChangeArrowheads="1"/>
          </p:cNvSpPr>
          <p:nvPr/>
        </p:nvSpPr>
        <p:spPr bwMode="auto">
          <a:xfrm>
            <a:off x="2308610" y="1706699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0" name="Rectangle 41"/>
          <p:cNvSpPr>
            <a:spLocks noChangeArrowheads="1"/>
          </p:cNvSpPr>
          <p:nvPr/>
        </p:nvSpPr>
        <p:spPr bwMode="auto">
          <a:xfrm>
            <a:off x="1736642" y="2739971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1" name="Rectangle 42"/>
          <p:cNvSpPr>
            <a:spLocks noChangeArrowheads="1"/>
          </p:cNvSpPr>
          <p:nvPr/>
        </p:nvSpPr>
        <p:spPr bwMode="auto">
          <a:xfrm>
            <a:off x="592705" y="2075724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2" name="Rectangle 43"/>
          <p:cNvSpPr>
            <a:spLocks noChangeArrowheads="1"/>
          </p:cNvSpPr>
          <p:nvPr/>
        </p:nvSpPr>
        <p:spPr bwMode="auto">
          <a:xfrm>
            <a:off x="783361" y="2223335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44" descr="Dotted grid"/>
          <p:cNvSpPr>
            <a:spLocks noChangeArrowheads="1"/>
          </p:cNvSpPr>
          <p:nvPr/>
        </p:nvSpPr>
        <p:spPr bwMode="auto">
          <a:xfrm>
            <a:off x="6879856" y="1582332"/>
            <a:ext cx="3114184" cy="2804595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6862594" y="1580927"/>
            <a:ext cx="2992060" cy="2662181"/>
            <a:chOff x="6236546" y="1580927"/>
            <a:chExt cx="3618109" cy="2662181"/>
          </a:xfrm>
        </p:grpSpPr>
        <p:sp>
          <p:nvSpPr>
            <p:cNvPr id="11275" name="Rectangle 45"/>
            <p:cNvSpPr>
              <a:spLocks noChangeArrowheads="1"/>
            </p:cNvSpPr>
            <p:nvPr/>
          </p:nvSpPr>
          <p:spPr bwMode="auto">
            <a:xfrm>
              <a:off x="8386559" y="2689262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76" name="Rectangle 46"/>
            <p:cNvSpPr>
              <a:spLocks noChangeArrowheads="1"/>
            </p:cNvSpPr>
            <p:nvPr/>
          </p:nvSpPr>
          <p:spPr bwMode="auto">
            <a:xfrm>
              <a:off x="7692571" y="3280000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77" name="Rectangle 47"/>
            <p:cNvSpPr>
              <a:spLocks noChangeArrowheads="1"/>
            </p:cNvSpPr>
            <p:nvPr/>
          </p:nvSpPr>
          <p:spPr bwMode="auto">
            <a:xfrm>
              <a:off x="6540398" y="3057769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78" name="Rectangle 48"/>
            <p:cNvSpPr>
              <a:spLocks noChangeArrowheads="1"/>
            </p:cNvSpPr>
            <p:nvPr/>
          </p:nvSpPr>
          <p:spPr bwMode="auto">
            <a:xfrm>
              <a:off x="7692571" y="2984630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79" name="Rectangle 49"/>
            <p:cNvSpPr>
              <a:spLocks noChangeArrowheads="1"/>
            </p:cNvSpPr>
            <p:nvPr/>
          </p:nvSpPr>
          <p:spPr bwMode="auto">
            <a:xfrm>
              <a:off x="6653460" y="3648507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80" name="Rectangle 50"/>
            <p:cNvSpPr>
              <a:spLocks noChangeArrowheads="1"/>
            </p:cNvSpPr>
            <p:nvPr/>
          </p:nvSpPr>
          <p:spPr bwMode="auto">
            <a:xfrm>
              <a:off x="6577911" y="3420652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81" name="Rectangle 51"/>
            <p:cNvSpPr>
              <a:spLocks noChangeArrowheads="1"/>
            </p:cNvSpPr>
            <p:nvPr/>
          </p:nvSpPr>
          <p:spPr bwMode="auto">
            <a:xfrm>
              <a:off x="7088611" y="2019760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82" name="Rectangle 52"/>
            <p:cNvSpPr>
              <a:spLocks noChangeArrowheads="1"/>
            </p:cNvSpPr>
            <p:nvPr/>
          </p:nvSpPr>
          <p:spPr bwMode="auto">
            <a:xfrm>
              <a:off x="7925151" y="2025386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83" name="Rectangle 53"/>
            <p:cNvSpPr>
              <a:spLocks noChangeArrowheads="1"/>
            </p:cNvSpPr>
            <p:nvPr/>
          </p:nvSpPr>
          <p:spPr bwMode="auto">
            <a:xfrm>
              <a:off x="9069295" y="1634373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84" name="Rectangle 54"/>
            <p:cNvSpPr>
              <a:spLocks noChangeArrowheads="1"/>
            </p:cNvSpPr>
            <p:nvPr/>
          </p:nvSpPr>
          <p:spPr bwMode="auto">
            <a:xfrm>
              <a:off x="8964259" y="2540171"/>
              <a:ext cx="200157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85" name="Rectangle 55"/>
            <p:cNvSpPr>
              <a:spLocks noChangeArrowheads="1"/>
            </p:cNvSpPr>
            <p:nvPr/>
          </p:nvSpPr>
          <p:spPr bwMode="auto">
            <a:xfrm>
              <a:off x="8618616" y="3721645"/>
              <a:ext cx="196930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86" name="Rectangle 56"/>
            <p:cNvSpPr>
              <a:spLocks noChangeArrowheads="1"/>
            </p:cNvSpPr>
            <p:nvPr/>
          </p:nvSpPr>
          <p:spPr bwMode="auto">
            <a:xfrm>
              <a:off x="8731678" y="3353139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87" name="Rectangle 57"/>
            <p:cNvSpPr>
              <a:spLocks noChangeArrowheads="1"/>
            </p:cNvSpPr>
            <p:nvPr/>
          </p:nvSpPr>
          <p:spPr bwMode="auto">
            <a:xfrm>
              <a:off x="9470685" y="1763773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88" name="Rectangle 58"/>
            <p:cNvSpPr>
              <a:spLocks noChangeArrowheads="1"/>
            </p:cNvSpPr>
            <p:nvPr/>
          </p:nvSpPr>
          <p:spPr bwMode="auto">
            <a:xfrm>
              <a:off x="7001810" y="2146346"/>
              <a:ext cx="196928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89" name="Rectangle 59"/>
            <p:cNvSpPr>
              <a:spLocks noChangeArrowheads="1"/>
            </p:cNvSpPr>
            <p:nvPr/>
          </p:nvSpPr>
          <p:spPr bwMode="auto">
            <a:xfrm>
              <a:off x="9196316" y="3147786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90" name="Rectangle 60"/>
            <p:cNvSpPr>
              <a:spLocks noChangeArrowheads="1"/>
            </p:cNvSpPr>
            <p:nvPr/>
          </p:nvSpPr>
          <p:spPr bwMode="auto">
            <a:xfrm>
              <a:off x="9616311" y="2297789"/>
              <a:ext cx="200156" cy="14909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91" name="Rectangle 61"/>
            <p:cNvSpPr>
              <a:spLocks noChangeArrowheads="1"/>
            </p:cNvSpPr>
            <p:nvPr/>
          </p:nvSpPr>
          <p:spPr bwMode="auto">
            <a:xfrm>
              <a:off x="9657727" y="3575368"/>
              <a:ext cx="196928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92" name="Rectangle 62"/>
            <p:cNvSpPr>
              <a:spLocks noChangeArrowheads="1"/>
            </p:cNvSpPr>
            <p:nvPr/>
          </p:nvSpPr>
          <p:spPr bwMode="auto">
            <a:xfrm>
              <a:off x="8791176" y="3038080"/>
              <a:ext cx="196930" cy="14909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93" name="Rectangle 63"/>
            <p:cNvSpPr>
              <a:spLocks noChangeArrowheads="1"/>
            </p:cNvSpPr>
            <p:nvPr/>
          </p:nvSpPr>
          <p:spPr bwMode="auto">
            <a:xfrm>
              <a:off x="9579471" y="4094016"/>
              <a:ext cx="200157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94" name="Rectangle 64"/>
            <p:cNvSpPr>
              <a:spLocks noChangeArrowheads="1"/>
            </p:cNvSpPr>
            <p:nvPr/>
          </p:nvSpPr>
          <p:spPr bwMode="auto">
            <a:xfrm>
              <a:off x="6236546" y="3294064"/>
              <a:ext cx="196928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95" name="Rectangle 65"/>
            <p:cNvSpPr>
              <a:spLocks noChangeArrowheads="1"/>
            </p:cNvSpPr>
            <p:nvPr/>
          </p:nvSpPr>
          <p:spPr bwMode="auto">
            <a:xfrm>
              <a:off x="7940156" y="3806036"/>
              <a:ext cx="200157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96" name="Rectangle 66"/>
            <p:cNvSpPr>
              <a:spLocks noChangeArrowheads="1"/>
            </p:cNvSpPr>
            <p:nvPr/>
          </p:nvSpPr>
          <p:spPr bwMode="auto">
            <a:xfrm>
              <a:off x="7463217" y="3648507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97" name="Rectangle 67"/>
            <p:cNvSpPr>
              <a:spLocks noChangeArrowheads="1"/>
            </p:cNvSpPr>
            <p:nvPr/>
          </p:nvSpPr>
          <p:spPr bwMode="auto">
            <a:xfrm>
              <a:off x="8618616" y="2019760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98" name="Rectangle 68"/>
            <p:cNvSpPr>
              <a:spLocks noChangeArrowheads="1"/>
            </p:cNvSpPr>
            <p:nvPr/>
          </p:nvSpPr>
          <p:spPr bwMode="auto">
            <a:xfrm>
              <a:off x="7231160" y="2616123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299" name="Rectangle 69"/>
            <p:cNvSpPr>
              <a:spLocks noChangeArrowheads="1"/>
            </p:cNvSpPr>
            <p:nvPr/>
          </p:nvSpPr>
          <p:spPr bwMode="auto">
            <a:xfrm>
              <a:off x="6919281" y="1763773"/>
              <a:ext cx="196928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300" name="Rectangle 70"/>
            <p:cNvSpPr>
              <a:spLocks noChangeArrowheads="1"/>
            </p:cNvSpPr>
            <p:nvPr/>
          </p:nvSpPr>
          <p:spPr bwMode="auto">
            <a:xfrm>
              <a:off x="7692571" y="1580927"/>
              <a:ext cx="200157" cy="14909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301" name="Rectangle 71"/>
            <p:cNvSpPr>
              <a:spLocks noChangeArrowheads="1"/>
            </p:cNvSpPr>
            <p:nvPr/>
          </p:nvSpPr>
          <p:spPr bwMode="auto">
            <a:xfrm>
              <a:off x="8619139" y="2402333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302" name="Rectangle 72"/>
            <p:cNvSpPr>
              <a:spLocks noChangeArrowheads="1"/>
            </p:cNvSpPr>
            <p:nvPr/>
          </p:nvSpPr>
          <p:spPr bwMode="auto">
            <a:xfrm>
              <a:off x="7231160" y="3018387"/>
              <a:ext cx="200157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303" name="Rectangle 73"/>
            <p:cNvSpPr>
              <a:spLocks noChangeArrowheads="1"/>
            </p:cNvSpPr>
            <p:nvPr/>
          </p:nvSpPr>
          <p:spPr bwMode="auto">
            <a:xfrm>
              <a:off x="6342603" y="2098525"/>
              <a:ext cx="200156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304" name="Rectangle 74"/>
            <p:cNvSpPr>
              <a:spLocks noChangeArrowheads="1"/>
            </p:cNvSpPr>
            <p:nvPr/>
          </p:nvSpPr>
          <p:spPr bwMode="auto">
            <a:xfrm>
              <a:off x="6746722" y="2402334"/>
              <a:ext cx="196928" cy="14909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</p:grpSp>
      <p:sp>
        <p:nvSpPr>
          <p:cNvPr id="11305" name="Text Box 75"/>
          <p:cNvSpPr txBox="1">
            <a:spLocks noChangeArrowheads="1"/>
          </p:cNvSpPr>
          <p:nvPr/>
        </p:nvSpPr>
        <p:spPr bwMode="auto">
          <a:xfrm>
            <a:off x="592705" y="205352"/>
            <a:ext cx="13487727" cy="107195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Q; How many prototypes can be stored?</a:t>
            </a:r>
            <a:endParaRPr lang="fr-FR"/>
          </a:p>
        </p:txBody>
      </p:sp>
      <p:sp>
        <p:nvSpPr>
          <p:cNvPr id="11306" name="Text Box 76"/>
          <p:cNvSpPr txBox="1">
            <a:spLocks noChangeArrowheads="1"/>
          </p:cNvSpPr>
          <p:nvPr/>
        </p:nvSpPr>
        <p:spPr bwMode="auto">
          <a:xfrm>
            <a:off x="5052877" y="6332143"/>
            <a:ext cx="469685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Dynamics (2)</a:t>
            </a:r>
            <a:endParaRPr lang="en-US" dirty="0"/>
          </a:p>
        </p:txBody>
      </p:sp>
      <p:sp>
        <p:nvSpPr>
          <p:cNvPr id="11307" name="Text Box 81"/>
          <p:cNvSpPr txBox="1">
            <a:spLocks noChangeArrowheads="1"/>
          </p:cNvSpPr>
          <p:nvPr/>
        </p:nvSpPr>
        <p:spPr bwMode="auto">
          <a:xfrm>
            <a:off x="11947879" y="2458593"/>
            <a:ext cx="540698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 err="1"/>
              <a:t>Random</a:t>
            </a:r>
            <a:r>
              <a:rPr lang="fr-CH" sz="5100" i="1" dirty="0"/>
              <a:t> patterns</a:t>
            </a:r>
            <a:endParaRPr lang="fr-FR" sz="5100" i="1" dirty="0"/>
          </a:p>
        </p:txBody>
      </p:sp>
      <p:sp>
        <p:nvSpPr>
          <p:cNvPr id="303186" name="Text Box 82"/>
          <p:cNvSpPr txBox="1">
            <a:spLocks noChangeArrowheads="1"/>
          </p:cNvSpPr>
          <p:nvPr/>
        </p:nvSpPr>
        <p:spPr bwMode="auto">
          <a:xfrm>
            <a:off x="889059" y="7808987"/>
            <a:ext cx="1730928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i="1"/>
              <a:t>Minimal </a:t>
            </a:r>
            <a:r>
              <a:rPr lang="fr-CH"/>
              <a:t>condition: pattern is fixed point of dynamics</a:t>
            </a:r>
            <a:endParaRPr lang="fr-FR"/>
          </a:p>
        </p:txBody>
      </p:sp>
      <p:sp>
        <p:nvSpPr>
          <p:cNvPr id="303187" name="Text Box 83"/>
          <p:cNvSpPr txBox="1">
            <a:spLocks noChangeArrowheads="1"/>
          </p:cNvSpPr>
          <p:nvPr/>
        </p:nvSpPr>
        <p:spPr bwMode="auto">
          <a:xfrm>
            <a:off x="5311836" y="8756981"/>
            <a:ext cx="9848911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>
              <a:buFontTx/>
              <a:buChar char="-"/>
            </a:pPr>
            <a:r>
              <a:rPr lang="fr-CH" sz="4200" dirty="0"/>
              <a:t>Assume </a:t>
            </a:r>
            <a:r>
              <a:rPr lang="fr-CH" sz="4200" dirty="0" err="1"/>
              <a:t>we</a:t>
            </a:r>
            <a:r>
              <a:rPr lang="fr-CH" sz="4200" dirty="0"/>
              <a:t> </a:t>
            </a:r>
            <a:r>
              <a:rPr lang="fr-CH" sz="4200" dirty="0" err="1"/>
              <a:t>start</a:t>
            </a:r>
            <a:r>
              <a:rPr lang="fr-CH" sz="4200" dirty="0"/>
              <a:t> </a:t>
            </a:r>
            <a:r>
              <a:rPr lang="fr-CH" sz="4200" dirty="0" err="1"/>
              <a:t>directly</a:t>
            </a:r>
            <a:r>
              <a:rPr lang="fr-CH" sz="4200" dirty="0"/>
              <a:t> in one pattern</a:t>
            </a:r>
          </a:p>
          <a:p>
            <a:pPr>
              <a:buFontTx/>
              <a:buChar char="-"/>
            </a:pPr>
            <a:r>
              <a:rPr lang="fr-CH" sz="4200" dirty="0"/>
              <a:t>Pattern </a:t>
            </a:r>
            <a:r>
              <a:rPr lang="fr-CH" sz="4200" dirty="0" err="1"/>
              <a:t>stays</a:t>
            </a:r>
            <a:r>
              <a:rPr lang="fr-CH" sz="4200" dirty="0"/>
              <a:t> </a:t>
            </a:r>
            <a:endParaRPr lang="fr-FR" sz="4200" dirty="0"/>
          </a:p>
        </p:txBody>
      </p:sp>
      <p:sp>
        <p:nvSpPr>
          <p:cNvPr id="303188" name="Text Box 84"/>
          <p:cNvSpPr txBox="1">
            <a:spLocks noChangeArrowheads="1"/>
          </p:cNvSpPr>
          <p:nvPr/>
        </p:nvSpPr>
        <p:spPr bwMode="auto">
          <a:xfrm>
            <a:off x="1057865" y="10233824"/>
            <a:ext cx="1800018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Attention: Retrieval requires more (pattern completion)</a:t>
            </a:r>
            <a:endParaRPr lang="fr-FR"/>
          </a:p>
        </p:txBody>
      </p:sp>
      <p:sp>
        <p:nvSpPr>
          <p:cNvPr id="303189" name="Text Box 85"/>
          <p:cNvSpPr txBox="1">
            <a:spLocks noChangeArrowheads="1"/>
          </p:cNvSpPr>
          <p:nvPr/>
        </p:nvSpPr>
        <p:spPr bwMode="auto">
          <a:xfrm>
            <a:off x="15399071" y="1355884"/>
            <a:ext cx="3969096" cy="1071957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blackboard</a:t>
            </a:r>
          </a:p>
        </p:txBody>
      </p:sp>
      <p:graphicFrame>
        <p:nvGraphicFramePr>
          <p:cNvPr id="79" name="Object 53"/>
          <p:cNvGraphicFramePr>
            <a:graphicFrameLocks noChangeAspect="1"/>
          </p:cNvGraphicFramePr>
          <p:nvPr/>
        </p:nvGraphicFramePr>
        <p:xfrm>
          <a:off x="10172879" y="5903474"/>
          <a:ext cx="9744075" cy="2092325"/>
        </p:xfrm>
        <a:graphic>
          <a:graphicData uri="http://schemas.openxmlformats.org/presentationml/2006/ole">
            <p:oleObj spid="_x0000_s804868" name="Equation" r:id="rId5" imgW="1600200" imgH="355320" progId="Equation.DSMT4">
              <p:embed/>
            </p:oleObj>
          </a:graphicData>
        </a:graphic>
      </p:graphicFrame>
      <p:sp>
        <p:nvSpPr>
          <p:cNvPr id="82" name="Rectangle 35"/>
          <p:cNvSpPr>
            <a:spLocks noChangeArrowheads="1"/>
          </p:cNvSpPr>
          <p:nvPr/>
        </p:nvSpPr>
        <p:spPr bwMode="auto">
          <a:xfrm>
            <a:off x="2079698" y="409334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5"/>
          <p:cNvSpPr>
            <a:spLocks noChangeShapeType="1"/>
          </p:cNvSpPr>
          <p:nvPr/>
        </p:nvSpPr>
        <p:spPr bwMode="auto">
          <a:xfrm>
            <a:off x="7225349" y="5386964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86" grpId="0"/>
      <p:bldP spid="303187" grpId="0"/>
      <p:bldP spid="303188" grpId="0"/>
      <p:bldP spid="303189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1440497" y="-47821"/>
            <a:ext cx="18010504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 Exercise 4 now: Associative  memory</a:t>
            </a:r>
            <a:endParaRPr lang="en-US" sz="6800" dirty="0"/>
          </a:p>
        </p:txBody>
      </p:sp>
      <p:sp>
        <p:nvSpPr>
          <p:cNvPr id="13317" name="Rectangle 55"/>
          <p:cNvSpPr>
            <a:spLocks noChangeArrowheads="1"/>
          </p:cNvSpPr>
          <p:nvPr/>
        </p:nvSpPr>
        <p:spPr bwMode="auto">
          <a:xfrm>
            <a:off x="0" y="1012693"/>
            <a:ext cx="21607463" cy="11139620"/>
          </a:xfrm>
          <a:prstGeom prst="rect">
            <a:avLst/>
          </a:prstGeom>
          <a:solidFill>
            <a:srgbClr val="FF9900">
              <a:alpha val="27843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13355" name="Text Box 128"/>
          <p:cNvSpPr txBox="1">
            <a:spLocks noChangeArrowheads="1"/>
          </p:cNvSpPr>
          <p:nvPr/>
        </p:nvSpPr>
        <p:spPr bwMode="auto">
          <a:xfrm>
            <a:off x="592705" y="1077393"/>
            <a:ext cx="13487727" cy="107195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Q; How many prototypes can be stored?</a:t>
            </a:r>
            <a:endParaRPr lang="fr-FR"/>
          </a:p>
        </p:txBody>
      </p:sp>
      <p:sp>
        <p:nvSpPr>
          <p:cNvPr id="13358" name="Text Box 132"/>
          <p:cNvSpPr txBox="1">
            <a:spLocks noChangeArrowheads="1"/>
          </p:cNvSpPr>
          <p:nvPr/>
        </p:nvSpPr>
        <p:spPr bwMode="auto">
          <a:xfrm>
            <a:off x="2247027" y="8627580"/>
            <a:ext cx="1147756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Random patterns </a:t>
            </a:r>
            <a:r>
              <a:rPr lang="fr-CH">
                <a:sym typeface="Wingdings" pitchFamily="2" charset="2"/>
              </a:rPr>
              <a:t>  random walk</a:t>
            </a:r>
            <a:endParaRPr lang="fr-FR"/>
          </a:p>
        </p:txBody>
      </p:sp>
      <p:sp>
        <p:nvSpPr>
          <p:cNvPr id="13359" name="Text Box 133"/>
          <p:cNvSpPr txBox="1">
            <a:spLocks noChangeArrowheads="1"/>
          </p:cNvSpPr>
          <p:nvPr/>
        </p:nvSpPr>
        <p:spPr bwMode="auto">
          <a:xfrm>
            <a:off x="765266" y="9528089"/>
            <a:ext cx="17583399" cy="254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/>
              <a:t>a)</a:t>
            </a:r>
            <a:r>
              <a:rPr lang="fr-CH" sz="5100" dirty="0"/>
              <a:t> show relation to </a:t>
            </a:r>
            <a:r>
              <a:rPr lang="fr-CH" sz="5100" dirty="0" err="1"/>
              <a:t>erf</a:t>
            </a:r>
            <a:r>
              <a:rPr lang="fr-CH" sz="5100" dirty="0"/>
              <a:t> </a:t>
            </a:r>
            <a:r>
              <a:rPr lang="fr-CH" sz="5100" dirty="0" err="1"/>
              <a:t>function</a:t>
            </a:r>
            <a:r>
              <a:rPr lang="fr-CH" sz="5100" dirty="0"/>
              <a:t>: importance of p/N</a:t>
            </a:r>
          </a:p>
          <a:p>
            <a:r>
              <a:rPr lang="fr-CH" sz="5100" i="1" dirty="0"/>
              <a:t>b)</a:t>
            </a:r>
            <a:r>
              <a:rPr lang="fr-CH" sz="5100" dirty="0"/>
              <a:t> network of 1000 </a:t>
            </a:r>
            <a:r>
              <a:rPr lang="fr-CH" sz="5100" dirty="0" err="1"/>
              <a:t>neurons</a:t>
            </a:r>
            <a:r>
              <a:rPr lang="fr-CH" sz="5100" dirty="0"/>
              <a:t> – </a:t>
            </a:r>
            <a:r>
              <a:rPr lang="fr-CH" sz="5100" dirty="0" err="1"/>
              <a:t>allow</a:t>
            </a:r>
            <a:r>
              <a:rPr lang="fr-CH" sz="5100" dirty="0"/>
              <a:t> </a:t>
            </a:r>
            <a:r>
              <a:rPr lang="fr-CH" sz="5100" dirty="0" err="1"/>
              <a:t>at</a:t>
            </a:r>
            <a:r>
              <a:rPr lang="fr-CH" sz="5100" dirty="0"/>
              <a:t> </a:t>
            </a:r>
            <a:r>
              <a:rPr lang="fr-CH" sz="5100" dirty="0" err="1"/>
              <a:t>most</a:t>
            </a:r>
            <a:r>
              <a:rPr lang="fr-CH" sz="5100" dirty="0"/>
              <a:t> 1 </a:t>
            </a:r>
            <a:r>
              <a:rPr lang="fr-CH" sz="5100" dirty="0" err="1"/>
              <a:t>wrong</a:t>
            </a:r>
            <a:r>
              <a:rPr lang="fr-CH" sz="5100" dirty="0"/>
              <a:t> pixel?</a:t>
            </a:r>
          </a:p>
          <a:p>
            <a:r>
              <a:rPr lang="fr-CH" sz="5100" i="1" dirty="0"/>
              <a:t>c)</a:t>
            </a:r>
            <a:r>
              <a:rPr lang="fr-CH" sz="5100" dirty="0"/>
              <a:t> network of N </a:t>
            </a:r>
            <a:r>
              <a:rPr lang="fr-CH" sz="5100" dirty="0" err="1"/>
              <a:t>neurons</a:t>
            </a:r>
            <a:r>
              <a:rPr lang="fr-CH" sz="5100" dirty="0"/>
              <a:t> – </a:t>
            </a:r>
            <a:r>
              <a:rPr lang="fr-CH" sz="5100" dirty="0" err="1"/>
              <a:t>at</a:t>
            </a:r>
            <a:r>
              <a:rPr lang="fr-CH" sz="5100" dirty="0"/>
              <a:t> </a:t>
            </a:r>
            <a:r>
              <a:rPr lang="fr-CH" sz="5100" dirty="0" err="1"/>
              <a:t>most</a:t>
            </a:r>
            <a:r>
              <a:rPr lang="fr-CH" sz="5100" dirty="0"/>
              <a:t> 1 </a:t>
            </a:r>
            <a:r>
              <a:rPr lang="fr-CH" sz="5100" dirty="0" err="1"/>
              <a:t>promille</a:t>
            </a:r>
            <a:r>
              <a:rPr lang="fr-CH" sz="5100" dirty="0"/>
              <a:t> </a:t>
            </a:r>
            <a:r>
              <a:rPr lang="fr-CH" sz="5100" dirty="0" err="1"/>
              <a:t>wrong</a:t>
            </a:r>
            <a:r>
              <a:rPr lang="fr-CH" sz="5100" dirty="0"/>
              <a:t> pixels? </a:t>
            </a:r>
            <a:endParaRPr lang="fr-FR" sz="5100" dirty="0"/>
          </a:p>
        </p:txBody>
      </p:sp>
      <p:sp>
        <p:nvSpPr>
          <p:cNvPr id="13360" name="Text Box 134"/>
          <p:cNvSpPr txBox="1">
            <a:spLocks noChangeArrowheads="1"/>
          </p:cNvSpPr>
          <p:nvPr/>
        </p:nvSpPr>
        <p:spPr bwMode="auto">
          <a:xfrm>
            <a:off x="10128500" y="2405146"/>
            <a:ext cx="11661906" cy="228767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b="1" i="1" dirty="0"/>
              <a:t>End of lecture,  </a:t>
            </a:r>
            <a:r>
              <a:rPr lang="fr-CH" sz="6800" b="1" i="1" dirty="0" err="1"/>
              <a:t>exercise</a:t>
            </a:r>
            <a:r>
              <a:rPr lang="fr-CH" sz="6800" b="1" i="1" dirty="0"/>
              <a:t>+   </a:t>
            </a:r>
          </a:p>
          <a:p>
            <a:r>
              <a:rPr lang="fr-CH" sz="6800" b="1" i="1" dirty="0"/>
              <a:t>Computer </a:t>
            </a:r>
            <a:r>
              <a:rPr lang="fr-CH" sz="6800" b="1" i="1" dirty="0" err="1"/>
              <a:t>exercise</a:t>
            </a:r>
            <a:r>
              <a:rPr lang="fr-CH" sz="6800" b="1" i="1" dirty="0"/>
              <a:t> : 12:00</a:t>
            </a:r>
            <a:endParaRPr lang="fr-FR" sz="6800" b="1" i="1" dirty="0"/>
          </a:p>
        </p:txBody>
      </p:sp>
      <p:sp>
        <p:nvSpPr>
          <p:cNvPr id="80" name="Rectangle 44" descr="Dotted grid"/>
          <p:cNvSpPr>
            <a:spLocks noChangeArrowheads="1"/>
          </p:cNvSpPr>
          <p:nvPr/>
        </p:nvSpPr>
        <p:spPr bwMode="auto">
          <a:xfrm>
            <a:off x="560862" y="2410425"/>
            <a:ext cx="3114184" cy="2804595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765265" y="5141218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1</a:t>
            </a:r>
            <a:endParaRPr lang="en-US" dirty="0"/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6380955" y="5034322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2</a:t>
            </a:r>
            <a:endParaRPr lang="en-US" dirty="0"/>
          </a:p>
        </p:txBody>
      </p:sp>
      <p:sp>
        <p:nvSpPr>
          <p:cNvPr id="83" name="Line 5"/>
          <p:cNvSpPr>
            <a:spLocks noChangeShapeType="1"/>
          </p:cNvSpPr>
          <p:nvPr/>
        </p:nvSpPr>
        <p:spPr bwMode="auto">
          <a:xfrm>
            <a:off x="1703088" y="6238301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84" name="Object 2"/>
          <p:cNvGraphicFramePr>
            <a:graphicFrameLocks noChangeAspect="1"/>
          </p:cNvGraphicFramePr>
          <p:nvPr/>
        </p:nvGraphicFramePr>
        <p:xfrm>
          <a:off x="15207753" y="4733326"/>
          <a:ext cx="4160413" cy="1811595"/>
        </p:xfrm>
        <a:graphic>
          <a:graphicData uri="http://schemas.openxmlformats.org/presentationml/2006/ole">
            <p:oleObj spid="_x0000_s806916" name="Equation" r:id="rId4" imgW="876240" imgH="355320" progId="Equation.3">
              <p:embed/>
            </p:oleObj>
          </a:graphicData>
        </a:graphic>
      </p:graphicFrame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10293556" y="5014630"/>
            <a:ext cx="475136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>
                <a:solidFill>
                  <a:schemeClr val="accent2"/>
                </a:solidFill>
              </a:rPr>
              <a:t>Interactions (1)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2117954" y="351750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15"/>
          <p:cNvSpPr>
            <a:spLocks noChangeArrowheads="1"/>
          </p:cNvSpPr>
          <p:nvPr/>
        </p:nvSpPr>
        <p:spPr bwMode="auto">
          <a:xfrm>
            <a:off x="2117954" y="4107944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1164673" y="3886529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17"/>
          <p:cNvSpPr>
            <a:spLocks noChangeArrowheads="1"/>
          </p:cNvSpPr>
          <p:nvPr/>
        </p:nvSpPr>
        <p:spPr bwMode="auto">
          <a:xfrm>
            <a:off x="2117954" y="3812724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1260001" y="4476970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1069345" y="2631841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20"/>
          <p:cNvSpPr>
            <a:spLocks noChangeArrowheads="1"/>
          </p:cNvSpPr>
          <p:nvPr/>
        </p:nvSpPr>
        <p:spPr bwMode="auto">
          <a:xfrm>
            <a:off x="1736642" y="3222282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21"/>
          <p:cNvSpPr>
            <a:spLocks noChangeArrowheads="1"/>
          </p:cNvSpPr>
          <p:nvPr/>
        </p:nvSpPr>
        <p:spPr bwMode="auto">
          <a:xfrm>
            <a:off x="2308610" y="2853256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22"/>
          <p:cNvSpPr>
            <a:spLocks noChangeArrowheads="1"/>
          </p:cNvSpPr>
          <p:nvPr/>
        </p:nvSpPr>
        <p:spPr bwMode="auto">
          <a:xfrm>
            <a:off x="2117954" y="3222282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23"/>
          <p:cNvSpPr>
            <a:spLocks noChangeArrowheads="1"/>
          </p:cNvSpPr>
          <p:nvPr/>
        </p:nvSpPr>
        <p:spPr bwMode="auto">
          <a:xfrm>
            <a:off x="3166563" y="336989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24"/>
          <p:cNvSpPr>
            <a:spLocks noChangeArrowheads="1"/>
          </p:cNvSpPr>
          <p:nvPr/>
        </p:nvSpPr>
        <p:spPr bwMode="auto">
          <a:xfrm>
            <a:off x="2880578" y="4550776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25"/>
          <p:cNvSpPr>
            <a:spLocks noChangeArrowheads="1"/>
          </p:cNvSpPr>
          <p:nvPr/>
        </p:nvSpPr>
        <p:spPr bwMode="auto">
          <a:xfrm>
            <a:off x="2975906" y="4181750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26"/>
          <p:cNvSpPr>
            <a:spLocks noChangeArrowheads="1"/>
          </p:cNvSpPr>
          <p:nvPr/>
        </p:nvSpPr>
        <p:spPr bwMode="auto">
          <a:xfrm>
            <a:off x="2689922" y="3222282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27"/>
          <p:cNvSpPr>
            <a:spLocks noChangeArrowheads="1"/>
          </p:cNvSpPr>
          <p:nvPr/>
        </p:nvSpPr>
        <p:spPr bwMode="auto">
          <a:xfrm>
            <a:off x="1545986" y="3222282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3357219" y="3517503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3421751" y="2937805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31"/>
          <p:cNvSpPr>
            <a:spLocks noChangeArrowheads="1"/>
          </p:cNvSpPr>
          <p:nvPr/>
        </p:nvSpPr>
        <p:spPr bwMode="auto">
          <a:xfrm>
            <a:off x="3357219" y="3960334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32"/>
          <p:cNvSpPr>
            <a:spLocks noChangeArrowheads="1"/>
          </p:cNvSpPr>
          <p:nvPr/>
        </p:nvSpPr>
        <p:spPr bwMode="auto">
          <a:xfrm>
            <a:off x="1355329" y="3591308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33"/>
          <p:cNvSpPr>
            <a:spLocks noChangeArrowheads="1"/>
          </p:cNvSpPr>
          <p:nvPr/>
        </p:nvSpPr>
        <p:spPr bwMode="auto">
          <a:xfrm>
            <a:off x="1545986" y="4181750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34"/>
          <p:cNvSpPr>
            <a:spLocks noChangeArrowheads="1"/>
          </p:cNvSpPr>
          <p:nvPr/>
        </p:nvSpPr>
        <p:spPr bwMode="auto">
          <a:xfrm>
            <a:off x="1736642" y="4329360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1927298" y="4476970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36"/>
          <p:cNvSpPr>
            <a:spLocks noChangeArrowheads="1"/>
          </p:cNvSpPr>
          <p:nvPr/>
        </p:nvSpPr>
        <p:spPr bwMode="auto">
          <a:xfrm>
            <a:off x="1545986" y="3443698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37"/>
          <p:cNvSpPr>
            <a:spLocks noChangeArrowheads="1"/>
          </p:cNvSpPr>
          <p:nvPr/>
        </p:nvSpPr>
        <p:spPr bwMode="auto">
          <a:xfrm>
            <a:off x="1736642" y="3443698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Rectangle 38"/>
          <p:cNvSpPr>
            <a:spLocks noChangeArrowheads="1"/>
          </p:cNvSpPr>
          <p:nvPr/>
        </p:nvSpPr>
        <p:spPr bwMode="auto">
          <a:xfrm>
            <a:off x="1927298" y="2558036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2117954" y="2410425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40"/>
          <p:cNvSpPr>
            <a:spLocks noChangeArrowheads="1"/>
          </p:cNvSpPr>
          <p:nvPr/>
        </p:nvSpPr>
        <p:spPr bwMode="auto">
          <a:xfrm>
            <a:off x="2308610" y="2558036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41"/>
          <p:cNvSpPr>
            <a:spLocks noChangeArrowheads="1"/>
          </p:cNvSpPr>
          <p:nvPr/>
        </p:nvSpPr>
        <p:spPr bwMode="auto">
          <a:xfrm>
            <a:off x="1736642" y="3591308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Rectangle 42"/>
          <p:cNvSpPr>
            <a:spLocks noChangeArrowheads="1"/>
          </p:cNvSpPr>
          <p:nvPr/>
        </p:nvSpPr>
        <p:spPr bwMode="auto">
          <a:xfrm>
            <a:off x="592705" y="2927061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43"/>
          <p:cNvSpPr>
            <a:spLocks noChangeArrowheads="1"/>
          </p:cNvSpPr>
          <p:nvPr/>
        </p:nvSpPr>
        <p:spPr bwMode="auto">
          <a:xfrm>
            <a:off x="783361" y="3074672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44" descr="Dotted grid"/>
          <p:cNvSpPr>
            <a:spLocks noChangeArrowheads="1"/>
          </p:cNvSpPr>
          <p:nvPr/>
        </p:nvSpPr>
        <p:spPr bwMode="auto">
          <a:xfrm>
            <a:off x="6879856" y="2433669"/>
            <a:ext cx="3114184" cy="2804595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6862594" y="2432264"/>
            <a:ext cx="2992060" cy="3730084"/>
            <a:chOff x="6236546" y="1580927"/>
            <a:chExt cx="3618109" cy="3730084"/>
          </a:xfrm>
        </p:grpSpPr>
        <p:sp>
          <p:nvSpPr>
            <p:cNvPr id="117" name="Line 6"/>
            <p:cNvSpPr>
              <a:spLocks noChangeShapeType="1"/>
            </p:cNvSpPr>
            <p:nvPr/>
          </p:nvSpPr>
          <p:spPr bwMode="auto">
            <a:xfrm>
              <a:off x="7401307" y="5311011"/>
              <a:ext cx="540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8" name="Rectangle 45"/>
            <p:cNvSpPr>
              <a:spLocks noChangeArrowheads="1"/>
            </p:cNvSpPr>
            <p:nvPr/>
          </p:nvSpPr>
          <p:spPr bwMode="auto">
            <a:xfrm>
              <a:off x="8386559" y="2689262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19" name="Rectangle 46"/>
            <p:cNvSpPr>
              <a:spLocks noChangeArrowheads="1"/>
            </p:cNvSpPr>
            <p:nvPr/>
          </p:nvSpPr>
          <p:spPr bwMode="auto">
            <a:xfrm>
              <a:off x="7692571" y="3280000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20" name="Rectangle 47"/>
            <p:cNvSpPr>
              <a:spLocks noChangeArrowheads="1"/>
            </p:cNvSpPr>
            <p:nvPr/>
          </p:nvSpPr>
          <p:spPr bwMode="auto">
            <a:xfrm>
              <a:off x="6540398" y="3057769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21" name="Rectangle 48"/>
            <p:cNvSpPr>
              <a:spLocks noChangeArrowheads="1"/>
            </p:cNvSpPr>
            <p:nvPr/>
          </p:nvSpPr>
          <p:spPr bwMode="auto">
            <a:xfrm>
              <a:off x="7692571" y="2984630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22" name="Rectangle 49"/>
            <p:cNvSpPr>
              <a:spLocks noChangeArrowheads="1"/>
            </p:cNvSpPr>
            <p:nvPr/>
          </p:nvSpPr>
          <p:spPr bwMode="auto">
            <a:xfrm>
              <a:off x="6653460" y="3648507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23" name="Rectangle 50"/>
            <p:cNvSpPr>
              <a:spLocks noChangeArrowheads="1"/>
            </p:cNvSpPr>
            <p:nvPr/>
          </p:nvSpPr>
          <p:spPr bwMode="auto">
            <a:xfrm>
              <a:off x="6577911" y="3420652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24" name="Rectangle 51"/>
            <p:cNvSpPr>
              <a:spLocks noChangeArrowheads="1"/>
            </p:cNvSpPr>
            <p:nvPr/>
          </p:nvSpPr>
          <p:spPr bwMode="auto">
            <a:xfrm>
              <a:off x="7088611" y="2019760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25" name="Rectangle 52"/>
            <p:cNvSpPr>
              <a:spLocks noChangeArrowheads="1"/>
            </p:cNvSpPr>
            <p:nvPr/>
          </p:nvSpPr>
          <p:spPr bwMode="auto">
            <a:xfrm>
              <a:off x="7925151" y="2025386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26" name="Rectangle 53"/>
            <p:cNvSpPr>
              <a:spLocks noChangeArrowheads="1"/>
            </p:cNvSpPr>
            <p:nvPr/>
          </p:nvSpPr>
          <p:spPr bwMode="auto">
            <a:xfrm>
              <a:off x="9069295" y="1634373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27" name="Rectangle 54"/>
            <p:cNvSpPr>
              <a:spLocks noChangeArrowheads="1"/>
            </p:cNvSpPr>
            <p:nvPr/>
          </p:nvSpPr>
          <p:spPr bwMode="auto">
            <a:xfrm>
              <a:off x="8964259" y="2540171"/>
              <a:ext cx="200157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28" name="Rectangle 55"/>
            <p:cNvSpPr>
              <a:spLocks noChangeArrowheads="1"/>
            </p:cNvSpPr>
            <p:nvPr/>
          </p:nvSpPr>
          <p:spPr bwMode="auto">
            <a:xfrm>
              <a:off x="8618616" y="3721645"/>
              <a:ext cx="196930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29" name="Rectangle 56"/>
            <p:cNvSpPr>
              <a:spLocks noChangeArrowheads="1"/>
            </p:cNvSpPr>
            <p:nvPr/>
          </p:nvSpPr>
          <p:spPr bwMode="auto">
            <a:xfrm>
              <a:off x="8731678" y="3353139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0" name="Rectangle 57"/>
            <p:cNvSpPr>
              <a:spLocks noChangeArrowheads="1"/>
            </p:cNvSpPr>
            <p:nvPr/>
          </p:nvSpPr>
          <p:spPr bwMode="auto">
            <a:xfrm>
              <a:off x="9470685" y="1763773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1" name="Rectangle 58"/>
            <p:cNvSpPr>
              <a:spLocks noChangeArrowheads="1"/>
            </p:cNvSpPr>
            <p:nvPr/>
          </p:nvSpPr>
          <p:spPr bwMode="auto">
            <a:xfrm>
              <a:off x="7001810" y="2146346"/>
              <a:ext cx="196928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2" name="Rectangle 59"/>
            <p:cNvSpPr>
              <a:spLocks noChangeArrowheads="1"/>
            </p:cNvSpPr>
            <p:nvPr/>
          </p:nvSpPr>
          <p:spPr bwMode="auto">
            <a:xfrm>
              <a:off x="9196316" y="3147786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3" name="Rectangle 60"/>
            <p:cNvSpPr>
              <a:spLocks noChangeArrowheads="1"/>
            </p:cNvSpPr>
            <p:nvPr/>
          </p:nvSpPr>
          <p:spPr bwMode="auto">
            <a:xfrm>
              <a:off x="9616311" y="2297789"/>
              <a:ext cx="200156" cy="14909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4" name="Rectangle 61"/>
            <p:cNvSpPr>
              <a:spLocks noChangeArrowheads="1"/>
            </p:cNvSpPr>
            <p:nvPr/>
          </p:nvSpPr>
          <p:spPr bwMode="auto">
            <a:xfrm>
              <a:off x="9657727" y="3575368"/>
              <a:ext cx="196928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5" name="Rectangle 62"/>
            <p:cNvSpPr>
              <a:spLocks noChangeArrowheads="1"/>
            </p:cNvSpPr>
            <p:nvPr/>
          </p:nvSpPr>
          <p:spPr bwMode="auto">
            <a:xfrm>
              <a:off x="8791176" y="3038080"/>
              <a:ext cx="196930" cy="14909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6" name="Rectangle 63"/>
            <p:cNvSpPr>
              <a:spLocks noChangeArrowheads="1"/>
            </p:cNvSpPr>
            <p:nvPr/>
          </p:nvSpPr>
          <p:spPr bwMode="auto">
            <a:xfrm>
              <a:off x="9579471" y="4094016"/>
              <a:ext cx="200157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7" name="Rectangle 64"/>
            <p:cNvSpPr>
              <a:spLocks noChangeArrowheads="1"/>
            </p:cNvSpPr>
            <p:nvPr/>
          </p:nvSpPr>
          <p:spPr bwMode="auto">
            <a:xfrm>
              <a:off x="6236546" y="3294064"/>
              <a:ext cx="196928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8" name="Rectangle 65"/>
            <p:cNvSpPr>
              <a:spLocks noChangeArrowheads="1"/>
            </p:cNvSpPr>
            <p:nvPr/>
          </p:nvSpPr>
          <p:spPr bwMode="auto">
            <a:xfrm>
              <a:off x="7940156" y="3806036"/>
              <a:ext cx="200157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9" name="Rectangle 66"/>
            <p:cNvSpPr>
              <a:spLocks noChangeArrowheads="1"/>
            </p:cNvSpPr>
            <p:nvPr/>
          </p:nvSpPr>
          <p:spPr bwMode="auto">
            <a:xfrm>
              <a:off x="7463217" y="3648507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40" name="Rectangle 67"/>
            <p:cNvSpPr>
              <a:spLocks noChangeArrowheads="1"/>
            </p:cNvSpPr>
            <p:nvPr/>
          </p:nvSpPr>
          <p:spPr bwMode="auto">
            <a:xfrm>
              <a:off x="8618616" y="2019760"/>
              <a:ext cx="196930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41" name="Rectangle 68"/>
            <p:cNvSpPr>
              <a:spLocks noChangeArrowheads="1"/>
            </p:cNvSpPr>
            <p:nvPr/>
          </p:nvSpPr>
          <p:spPr bwMode="auto">
            <a:xfrm>
              <a:off x="7231160" y="2616123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42" name="Rectangle 69"/>
            <p:cNvSpPr>
              <a:spLocks noChangeArrowheads="1"/>
            </p:cNvSpPr>
            <p:nvPr/>
          </p:nvSpPr>
          <p:spPr bwMode="auto">
            <a:xfrm>
              <a:off x="6919281" y="1763773"/>
              <a:ext cx="196928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43" name="Rectangle 70"/>
            <p:cNvSpPr>
              <a:spLocks noChangeArrowheads="1"/>
            </p:cNvSpPr>
            <p:nvPr/>
          </p:nvSpPr>
          <p:spPr bwMode="auto">
            <a:xfrm>
              <a:off x="7692571" y="1580927"/>
              <a:ext cx="200157" cy="14909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44" name="Rectangle 71"/>
            <p:cNvSpPr>
              <a:spLocks noChangeArrowheads="1"/>
            </p:cNvSpPr>
            <p:nvPr/>
          </p:nvSpPr>
          <p:spPr bwMode="auto">
            <a:xfrm>
              <a:off x="8619139" y="2402333"/>
              <a:ext cx="200157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45" name="Rectangle 72"/>
            <p:cNvSpPr>
              <a:spLocks noChangeArrowheads="1"/>
            </p:cNvSpPr>
            <p:nvPr/>
          </p:nvSpPr>
          <p:spPr bwMode="auto">
            <a:xfrm>
              <a:off x="7231160" y="3018387"/>
              <a:ext cx="200157" cy="1490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46" name="Rectangle 73"/>
            <p:cNvSpPr>
              <a:spLocks noChangeArrowheads="1"/>
            </p:cNvSpPr>
            <p:nvPr/>
          </p:nvSpPr>
          <p:spPr bwMode="auto">
            <a:xfrm>
              <a:off x="6342603" y="2098525"/>
              <a:ext cx="200156" cy="1462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47" name="Rectangle 74"/>
            <p:cNvSpPr>
              <a:spLocks noChangeArrowheads="1"/>
            </p:cNvSpPr>
            <p:nvPr/>
          </p:nvSpPr>
          <p:spPr bwMode="auto">
            <a:xfrm>
              <a:off x="6746722" y="2402334"/>
              <a:ext cx="196928" cy="14909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</p:grpSp>
      <p:sp>
        <p:nvSpPr>
          <p:cNvPr id="148" name="Text Box 76"/>
          <p:cNvSpPr txBox="1">
            <a:spLocks noChangeArrowheads="1"/>
          </p:cNvSpPr>
          <p:nvPr/>
        </p:nvSpPr>
        <p:spPr bwMode="auto">
          <a:xfrm>
            <a:off x="5052877" y="7183480"/>
            <a:ext cx="469685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Dynamics (2)</a:t>
            </a:r>
            <a:endParaRPr lang="en-US" dirty="0"/>
          </a:p>
        </p:txBody>
      </p:sp>
      <p:graphicFrame>
        <p:nvGraphicFramePr>
          <p:cNvPr id="151" name="Object 53"/>
          <p:cNvGraphicFramePr>
            <a:graphicFrameLocks noChangeAspect="1"/>
          </p:cNvGraphicFramePr>
          <p:nvPr/>
        </p:nvGraphicFramePr>
        <p:xfrm>
          <a:off x="10172879" y="6754811"/>
          <a:ext cx="9744075" cy="2092325"/>
        </p:xfrm>
        <a:graphic>
          <a:graphicData uri="http://schemas.openxmlformats.org/presentationml/2006/ole">
            <p:oleObj spid="_x0000_s806917" name="Equation" r:id="rId5" imgW="1600200" imgH="355320" progId="Equation.DSMT4">
              <p:embed/>
            </p:oleObj>
          </a:graphicData>
        </a:graphic>
      </p:graphicFrame>
      <p:sp>
        <p:nvSpPr>
          <p:cNvPr id="152" name="Rectangle 35"/>
          <p:cNvSpPr>
            <a:spLocks noChangeArrowheads="1"/>
          </p:cNvSpPr>
          <p:nvPr/>
        </p:nvSpPr>
        <p:spPr bwMode="auto">
          <a:xfrm>
            <a:off x="2079698" y="4944680"/>
            <a:ext cx="190656" cy="1476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765265" y="4289881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1</a:t>
            </a:r>
            <a:endParaRPr lang="en-US" dirty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380955" y="4182985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2</a:t>
            </a:r>
            <a:endParaRPr lang="en-US" dirty="0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703088" y="5386964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7401307" y="5311011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5207754" y="3881989"/>
          <a:ext cx="4688330" cy="1811595"/>
        </p:xfrm>
        <a:graphic>
          <a:graphicData uri="http://schemas.openxmlformats.org/presentationml/2006/ole">
            <p:oleObj spid="_x0000_s879618" name="Equation" r:id="rId4" imgW="876240" imgH="355320" progId="Equation.3">
              <p:embed/>
            </p:oleObj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0293556" y="4163293"/>
            <a:ext cx="527073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Interactions (1)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0062" y="1485283"/>
            <a:ext cx="4156436" cy="2804597"/>
            <a:chOff x="48" y="528"/>
            <a:chExt cx="1728" cy="1824"/>
          </a:xfrm>
        </p:grpSpPr>
        <p:sp>
          <p:nvSpPr>
            <p:cNvPr id="15408" name="Rectangle 13" descr="Dotted grid"/>
            <p:cNvSpPr>
              <a:spLocks noChangeArrowheads="1"/>
            </p:cNvSpPr>
            <p:nvPr/>
          </p:nvSpPr>
          <p:spPr bwMode="auto">
            <a:xfrm>
              <a:off x="48" y="528"/>
              <a:ext cx="1728" cy="1824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Rectangle 14"/>
            <p:cNvSpPr>
              <a:spLocks noChangeArrowheads="1"/>
            </p:cNvSpPr>
            <p:nvPr/>
          </p:nvSpPr>
          <p:spPr bwMode="auto">
            <a:xfrm>
              <a:off x="816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0" name="Rectangle 15"/>
            <p:cNvSpPr>
              <a:spLocks noChangeArrowheads="1"/>
            </p:cNvSpPr>
            <p:nvPr/>
          </p:nvSpPr>
          <p:spPr bwMode="auto">
            <a:xfrm>
              <a:off x="816" y="168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" name="Rectangle 16"/>
            <p:cNvSpPr>
              <a:spLocks noChangeArrowheads="1"/>
            </p:cNvSpPr>
            <p:nvPr/>
          </p:nvSpPr>
          <p:spPr bwMode="auto">
            <a:xfrm>
              <a:off x="336" y="15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" name="Rectangle 17"/>
            <p:cNvSpPr>
              <a:spLocks noChangeArrowheads="1"/>
            </p:cNvSpPr>
            <p:nvPr/>
          </p:nvSpPr>
          <p:spPr bwMode="auto">
            <a:xfrm>
              <a:off x="816" y="148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Rectangle 18"/>
            <p:cNvSpPr>
              <a:spLocks noChangeArrowheads="1"/>
            </p:cNvSpPr>
            <p:nvPr/>
          </p:nvSpPr>
          <p:spPr bwMode="auto">
            <a:xfrm>
              <a:off x="384" y="19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4" name="Rectangle 19"/>
            <p:cNvSpPr>
              <a:spLocks noChangeArrowheads="1"/>
            </p:cNvSpPr>
            <p:nvPr/>
          </p:nvSpPr>
          <p:spPr bwMode="auto">
            <a:xfrm>
              <a:off x="288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5" name="Rectangle 20"/>
            <p:cNvSpPr>
              <a:spLocks noChangeArrowheads="1"/>
            </p:cNvSpPr>
            <p:nvPr/>
          </p:nvSpPr>
          <p:spPr bwMode="auto">
            <a:xfrm>
              <a:off x="624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6" name="Rectangle 21"/>
            <p:cNvSpPr>
              <a:spLocks noChangeArrowheads="1"/>
            </p:cNvSpPr>
            <p:nvPr/>
          </p:nvSpPr>
          <p:spPr bwMode="auto">
            <a:xfrm>
              <a:off x="912" y="86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Rectangle 22"/>
            <p:cNvSpPr>
              <a:spLocks noChangeArrowheads="1"/>
            </p:cNvSpPr>
            <p:nvPr/>
          </p:nvSpPr>
          <p:spPr bwMode="auto">
            <a:xfrm>
              <a:off x="816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Rectangle 23"/>
            <p:cNvSpPr>
              <a:spLocks noChangeArrowheads="1"/>
            </p:cNvSpPr>
            <p:nvPr/>
          </p:nvSpPr>
          <p:spPr bwMode="auto">
            <a:xfrm>
              <a:off x="1344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9" name="Rectangle 24"/>
            <p:cNvSpPr>
              <a:spLocks noChangeArrowheads="1"/>
            </p:cNvSpPr>
            <p:nvPr/>
          </p:nvSpPr>
          <p:spPr bwMode="auto">
            <a:xfrm>
              <a:off x="1200" y="196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0" name="Rectangle 25"/>
            <p:cNvSpPr>
              <a:spLocks noChangeArrowheads="1"/>
            </p:cNvSpPr>
            <p:nvPr/>
          </p:nvSpPr>
          <p:spPr bwMode="auto">
            <a:xfrm>
              <a:off x="1248" y="172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Rectangle 26"/>
            <p:cNvSpPr>
              <a:spLocks noChangeArrowheads="1"/>
            </p:cNvSpPr>
            <p:nvPr/>
          </p:nvSpPr>
          <p:spPr bwMode="auto">
            <a:xfrm>
              <a:off x="1104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2" name="Rectangle 27"/>
            <p:cNvSpPr>
              <a:spLocks noChangeArrowheads="1"/>
            </p:cNvSpPr>
            <p:nvPr/>
          </p:nvSpPr>
          <p:spPr bwMode="auto">
            <a:xfrm>
              <a:off x="528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3" name="Rectangle 28"/>
            <p:cNvSpPr>
              <a:spLocks noChangeArrowheads="1"/>
            </p:cNvSpPr>
            <p:nvPr/>
          </p:nvSpPr>
          <p:spPr bwMode="auto">
            <a:xfrm>
              <a:off x="1440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Rectangle 29"/>
            <p:cNvSpPr>
              <a:spLocks noChangeArrowheads="1"/>
            </p:cNvSpPr>
            <p:nvPr/>
          </p:nvSpPr>
          <p:spPr bwMode="auto">
            <a:xfrm>
              <a:off x="1536" y="96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5" name="Rectangle 30"/>
            <p:cNvSpPr>
              <a:spLocks noChangeArrowheads="1"/>
            </p:cNvSpPr>
            <p:nvPr/>
          </p:nvSpPr>
          <p:spPr bwMode="auto">
            <a:xfrm>
              <a:off x="1632" y="18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Rectangle 31"/>
            <p:cNvSpPr>
              <a:spLocks noChangeArrowheads="1"/>
            </p:cNvSpPr>
            <p:nvPr/>
          </p:nvSpPr>
          <p:spPr bwMode="auto">
            <a:xfrm>
              <a:off x="1440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7" name="Rectangle 32"/>
            <p:cNvSpPr>
              <a:spLocks noChangeArrowheads="1"/>
            </p:cNvSpPr>
            <p:nvPr/>
          </p:nvSpPr>
          <p:spPr bwMode="auto">
            <a:xfrm>
              <a:off x="432" y="13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8" name="Rectangle 33"/>
            <p:cNvSpPr>
              <a:spLocks noChangeArrowheads="1"/>
            </p:cNvSpPr>
            <p:nvPr/>
          </p:nvSpPr>
          <p:spPr bwMode="auto">
            <a:xfrm>
              <a:off x="528" y="172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Rectangle 34"/>
            <p:cNvSpPr>
              <a:spLocks noChangeArrowheads="1"/>
            </p:cNvSpPr>
            <p:nvPr/>
          </p:nvSpPr>
          <p:spPr bwMode="auto">
            <a:xfrm>
              <a:off x="624" y="182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0" name="Rectangle 35"/>
            <p:cNvSpPr>
              <a:spLocks noChangeArrowheads="1"/>
            </p:cNvSpPr>
            <p:nvPr/>
          </p:nvSpPr>
          <p:spPr bwMode="auto">
            <a:xfrm>
              <a:off x="720" y="19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1" name="Rectangle 36"/>
            <p:cNvSpPr>
              <a:spLocks noChangeArrowheads="1"/>
            </p:cNvSpPr>
            <p:nvPr/>
          </p:nvSpPr>
          <p:spPr bwMode="auto">
            <a:xfrm>
              <a:off x="528" y="124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2" name="Rectangle 37"/>
            <p:cNvSpPr>
              <a:spLocks noChangeArrowheads="1"/>
            </p:cNvSpPr>
            <p:nvPr/>
          </p:nvSpPr>
          <p:spPr bwMode="auto">
            <a:xfrm>
              <a:off x="624" y="124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3" name="Rectangle 38"/>
            <p:cNvSpPr>
              <a:spLocks noChangeArrowheads="1"/>
            </p:cNvSpPr>
            <p:nvPr/>
          </p:nvSpPr>
          <p:spPr bwMode="auto">
            <a:xfrm>
              <a:off x="720" y="6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4" name="Rectangle 39"/>
            <p:cNvSpPr>
              <a:spLocks noChangeArrowheads="1"/>
            </p:cNvSpPr>
            <p:nvPr/>
          </p:nvSpPr>
          <p:spPr bwMode="auto">
            <a:xfrm>
              <a:off x="816" y="57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Rectangle 40"/>
            <p:cNvSpPr>
              <a:spLocks noChangeArrowheads="1"/>
            </p:cNvSpPr>
            <p:nvPr/>
          </p:nvSpPr>
          <p:spPr bwMode="auto">
            <a:xfrm>
              <a:off x="912" y="6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Rectangle 41"/>
            <p:cNvSpPr>
              <a:spLocks noChangeArrowheads="1"/>
            </p:cNvSpPr>
            <p:nvPr/>
          </p:nvSpPr>
          <p:spPr bwMode="auto">
            <a:xfrm>
              <a:off x="624" y="13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Rectangle 42"/>
            <p:cNvSpPr>
              <a:spLocks noChangeArrowheads="1"/>
            </p:cNvSpPr>
            <p:nvPr/>
          </p:nvSpPr>
          <p:spPr bwMode="auto">
            <a:xfrm>
              <a:off x="48" y="91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8" name="Rectangle 43"/>
            <p:cNvSpPr>
              <a:spLocks noChangeArrowheads="1"/>
            </p:cNvSpPr>
            <p:nvPr/>
          </p:nvSpPr>
          <p:spPr bwMode="auto">
            <a:xfrm>
              <a:off x="144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0" name="Rectangle 44" descr="Dotted grid"/>
          <p:cNvSpPr>
            <a:spLocks noChangeArrowheads="1"/>
          </p:cNvSpPr>
          <p:nvPr/>
        </p:nvSpPr>
        <p:spPr bwMode="auto">
          <a:xfrm>
            <a:off x="5698219" y="1482472"/>
            <a:ext cx="4156436" cy="2804595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71" name="Rectangle 45"/>
          <p:cNvSpPr>
            <a:spLocks noChangeArrowheads="1"/>
          </p:cNvSpPr>
          <p:nvPr/>
        </p:nvSpPr>
        <p:spPr bwMode="auto">
          <a:xfrm>
            <a:off x="8357888" y="2663945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72" name="Rectangle 46"/>
          <p:cNvSpPr>
            <a:spLocks noChangeArrowheads="1"/>
          </p:cNvSpPr>
          <p:nvPr/>
        </p:nvSpPr>
        <p:spPr bwMode="auto">
          <a:xfrm>
            <a:off x="7663900" y="3254683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73" name="Rectangle 47"/>
          <p:cNvSpPr>
            <a:spLocks noChangeArrowheads="1"/>
          </p:cNvSpPr>
          <p:nvPr/>
        </p:nvSpPr>
        <p:spPr bwMode="auto">
          <a:xfrm>
            <a:off x="6512249" y="3032452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74" name="Rectangle 48"/>
          <p:cNvSpPr>
            <a:spLocks noChangeArrowheads="1"/>
          </p:cNvSpPr>
          <p:nvPr/>
        </p:nvSpPr>
        <p:spPr bwMode="auto">
          <a:xfrm>
            <a:off x="7663900" y="2959313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75" name="Rectangle 49"/>
          <p:cNvSpPr>
            <a:spLocks noChangeArrowheads="1"/>
          </p:cNvSpPr>
          <p:nvPr/>
        </p:nvSpPr>
        <p:spPr bwMode="auto">
          <a:xfrm>
            <a:off x="6624789" y="3623190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76" name="Rectangle 50"/>
          <p:cNvSpPr>
            <a:spLocks noChangeArrowheads="1"/>
          </p:cNvSpPr>
          <p:nvPr/>
        </p:nvSpPr>
        <p:spPr bwMode="auto">
          <a:xfrm>
            <a:off x="6549762" y="3395335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77" name="Rectangle 51"/>
          <p:cNvSpPr>
            <a:spLocks noChangeArrowheads="1"/>
          </p:cNvSpPr>
          <p:nvPr/>
        </p:nvSpPr>
        <p:spPr bwMode="auto">
          <a:xfrm>
            <a:off x="7059940" y="1994443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78" name="Rectangle 52"/>
          <p:cNvSpPr>
            <a:spLocks noChangeArrowheads="1"/>
          </p:cNvSpPr>
          <p:nvPr/>
        </p:nvSpPr>
        <p:spPr bwMode="auto">
          <a:xfrm>
            <a:off x="7896480" y="2000069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79" name="Rectangle 53"/>
          <p:cNvSpPr>
            <a:spLocks noChangeArrowheads="1"/>
          </p:cNvSpPr>
          <p:nvPr/>
        </p:nvSpPr>
        <p:spPr bwMode="auto">
          <a:xfrm>
            <a:off x="9040624" y="1609056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80" name="Rectangle 54"/>
          <p:cNvSpPr>
            <a:spLocks noChangeArrowheads="1"/>
          </p:cNvSpPr>
          <p:nvPr/>
        </p:nvSpPr>
        <p:spPr bwMode="auto">
          <a:xfrm>
            <a:off x="8935588" y="2514854"/>
            <a:ext cx="23258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81" name="Rectangle 55"/>
          <p:cNvSpPr>
            <a:spLocks noChangeArrowheads="1"/>
          </p:cNvSpPr>
          <p:nvPr/>
        </p:nvSpPr>
        <p:spPr bwMode="auto">
          <a:xfrm>
            <a:off x="8590467" y="3696328"/>
            <a:ext cx="22883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82" name="Rectangle 56"/>
          <p:cNvSpPr>
            <a:spLocks noChangeArrowheads="1"/>
          </p:cNvSpPr>
          <p:nvPr/>
        </p:nvSpPr>
        <p:spPr bwMode="auto">
          <a:xfrm>
            <a:off x="8703007" y="3327822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83" name="Rectangle 57"/>
          <p:cNvSpPr>
            <a:spLocks noChangeArrowheads="1"/>
          </p:cNvSpPr>
          <p:nvPr/>
        </p:nvSpPr>
        <p:spPr bwMode="auto">
          <a:xfrm>
            <a:off x="9442014" y="1738456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84" name="Rectangle 58"/>
          <p:cNvSpPr>
            <a:spLocks noChangeArrowheads="1"/>
          </p:cNvSpPr>
          <p:nvPr/>
        </p:nvSpPr>
        <p:spPr bwMode="auto">
          <a:xfrm>
            <a:off x="6973661" y="2121029"/>
            <a:ext cx="228828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85" name="Rectangle 59"/>
          <p:cNvSpPr>
            <a:spLocks noChangeArrowheads="1"/>
          </p:cNvSpPr>
          <p:nvPr/>
        </p:nvSpPr>
        <p:spPr bwMode="auto">
          <a:xfrm>
            <a:off x="9168167" y="3122469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86" name="Rectangle 60"/>
          <p:cNvSpPr>
            <a:spLocks noChangeArrowheads="1"/>
          </p:cNvSpPr>
          <p:nvPr/>
        </p:nvSpPr>
        <p:spPr bwMode="auto">
          <a:xfrm>
            <a:off x="9396998" y="2146348"/>
            <a:ext cx="232580" cy="1490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87" name="Rectangle 61"/>
          <p:cNvSpPr>
            <a:spLocks noChangeArrowheads="1"/>
          </p:cNvSpPr>
          <p:nvPr/>
        </p:nvSpPr>
        <p:spPr bwMode="auto">
          <a:xfrm>
            <a:off x="9629578" y="3550051"/>
            <a:ext cx="228828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88" name="Rectangle 62"/>
          <p:cNvSpPr>
            <a:spLocks noChangeArrowheads="1"/>
          </p:cNvSpPr>
          <p:nvPr/>
        </p:nvSpPr>
        <p:spPr bwMode="auto">
          <a:xfrm>
            <a:off x="8763027" y="3012763"/>
            <a:ext cx="228830" cy="1490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89" name="Rectangle 63"/>
          <p:cNvSpPr>
            <a:spLocks noChangeArrowheads="1"/>
          </p:cNvSpPr>
          <p:nvPr/>
        </p:nvSpPr>
        <p:spPr bwMode="auto">
          <a:xfrm>
            <a:off x="9550800" y="4163292"/>
            <a:ext cx="23258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0" name="Rectangle 64"/>
          <p:cNvSpPr>
            <a:spLocks noChangeArrowheads="1"/>
          </p:cNvSpPr>
          <p:nvPr/>
        </p:nvSpPr>
        <p:spPr bwMode="auto">
          <a:xfrm>
            <a:off x="6208397" y="3268747"/>
            <a:ext cx="228828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1" name="Rectangle 65"/>
          <p:cNvSpPr>
            <a:spLocks noChangeArrowheads="1"/>
          </p:cNvSpPr>
          <p:nvPr/>
        </p:nvSpPr>
        <p:spPr bwMode="auto">
          <a:xfrm>
            <a:off x="7911485" y="3780719"/>
            <a:ext cx="23258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2" name="Rectangle 66"/>
          <p:cNvSpPr>
            <a:spLocks noChangeArrowheads="1"/>
          </p:cNvSpPr>
          <p:nvPr/>
        </p:nvSpPr>
        <p:spPr bwMode="auto">
          <a:xfrm>
            <a:off x="7435068" y="3623190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3" name="Rectangle 67"/>
          <p:cNvSpPr>
            <a:spLocks noChangeArrowheads="1"/>
          </p:cNvSpPr>
          <p:nvPr/>
        </p:nvSpPr>
        <p:spPr bwMode="auto">
          <a:xfrm>
            <a:off x="8590467" y="1994443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4" name="Rectangle 68"/>
          <p:cNvSpPr>
            <a:spLocks noChangeArrowheads="1"/>
          </p:cNvSpPr>
          <p:nvPr/>
        </p:nvSpPr>
        <p:spPr bwMode="auto">
          <a:xfrm>
            <a:off x="7202489" y="2590806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5" name="Rectangle 69"/>
          <p:cNvSpPr>
            <a:spLocks noChangeArrowheads="1"/>
          </p:cNvSpPr>
          <p:nvPr/>
        </p:nvSpPr>
        <p:spPr bwMode="auto">
          <a:xfrm>
            <a:off x="6891132" y="1738456"/>
            <a:ext cx="228828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6" name="Rectangle 70"/>
          <p:cNvSpPr>
            <a:spLocks noChangeArrowheads="1"/>
          </p:cNvSpPr>
          <p:nvPr/>
        </p:nvSpPr>
        <p:spPr bwMode="auto">
          <a:xfrm>
            <a:off x="7663900" y="1555610"/>
            <a:ext cx="232580" cy="1490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7" name="Rectangle 71"/>
          <p:cNvSpPr>
            <a:spLocks noChangeArrowheads="1"/>
          </p:cNvSpPr>
          <p:nvPr/>
        </p:nvSpPr>
        <p:spPr bwMode="auto">
          <a:xfrm>
            <a:off x="8590468" y="2377016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8" name="Rectangle 72"/>
          <p:cNvSpPr>
            <a:spLocks noChangeArrowheads="1"/>
          </p:cNvSpPr>
          <p:nvPr/>
        </p:nvSpPr>
        <p:spPr bwMode="auto">
          <a:xfrm>
            <a:off x="7202489" y="2993070"/>
            <a:ext cx="23258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9" name="Rectangle 73"/>
          <p:cNvSpPr>
            <a:spLocks noChangeArrowheads="1"/>
          </p:cNvSpPr>
          <p:nvPr/>
        </p:nvSpPr>
        <p:spPr bwMode="auto">
          <a:xfrm>
            <a:off x="5818262" y="2073208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400" name="Rectangle 74"/>
          <p:cNvSpPr>
            <a:spLocks noChangeArrowheads="1"/>
          </p:cNvSpPr>
          <p:nvPr/>
        </p:nvSpPr>
        <p:spPr bwMode="auto">
          <a:xfrm>
            <a:off x="6718573" y="2377017"/>
            <a:ext cx="228828" cy="1490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402" name="Text Box 76"/>
          <p:cNvSpPr txBox="1">
            <a:spLocks noChangeArrowheads="1"/>
          </p:cNvSpPr>
          <p:nvPr/>
        </p:nvSpPr>
        <p:spPr bwMode="auto">
          <a:xfrm>
            <a:off x="5475841" y="6332143"/>
            <a:ext cx="469685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Dynamics (2)</a:t>
            </a:r>
            <a:endParaRPr lang="en-US" dirty="0"/>
          </a:p>
        </p:txBody>
      </p:sp>
      <p:sp>
        <p:nvSpPr>
          <p:cNvPr id="15403" name="Text Box 81"/>
          <p:cNvSpPr txBox="1">
            <a:spLocks noChangeArrowheads="1"/>
          </p:cNvSpPr>
          <p:nvPr/>
        </p:nvSpPr>
        <p:spPr bwMode="auto">
          <a:xfrm>
            <a:off x="11947879" y="2458593"/>
            <a:ext cx="600330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Random patterns</a:t>
            </a:r>
            <a:endParaRPr lang="fr-FR"/>
          </a:p>
        </p:txBody>
      </p:sp>
      <p:sp>
        <p:nvSpPr>
          <p:cNvPr id="303186" name="Text Box 82"/>
          <p:cNvSpPr txBox="1">
            <a:spLocks noChangeArrowheads="1"/>
          </p:cNvSpPr>
          <p:nvPr/>
        </p:nvSpPr>
        <p:spPr bwMode="auto">
          <a:xfrm>
            <a:off x="889059" y="7808987"/>
            <a:ext cx="1730928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/>
              <a:t>Minimal </a:t>
            </a:r>
            <a:r>
              <a:rPr lang="fr-CH"/>
              <a:t>condition: pattern is fixed point of dynamics</a:t>
            </a:r>
            <a:endParaRPr lang="fr-FR"/>
          </a:p>
        </p:txBody>
      </p:sp>
      <p:sp>
        <p:nvSpPr>
          <p:cNvPr id="303187" name="Text Box 83"/>
          <p:cNvSpPr txBox="1">
            <a:spLocks noChangeArrowheads="1"/>
          </p:cNvSpPr>
          <p:nvPr/>
        </p:nvSpPr>
        <p:spPr bwMode="auto">
          <a:xfrm>
            <a:off x="5311836" y="8756981"/>
            <a:ext cx="9848911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>
              <a:buFontTx/>
              <a:buChar char="-"/>
            </a:pPr>
            <a:r>
              <a:rPr lang="fr-CH" sz="4200" dirty="0"/>
              <a:t>Assume </a:t>
            </a:r>
            <a:r>
              <a:rPr lang="fr-CH" sz="4200" dirty="0" err="1"/>
              <a:t>we</a:t>
            </a:r>
            <a:r>
              <a:rPr lang="fr-CH" sz="4200" dirty="0"/>
              <a:t> </a:t>
            </a:r>
            <a:r>
              <a:rPr lang="fr-CH" sz="4200" dirty="0" err="1"/>
              <a:t>start</a:t>
            </a:r>
            <a:r>
              <a:rPr lang="fr-CH" sz="4200" dirty="0"/>
              <a:t> </a:t>
            </a:r>
            <a:r>
              <a:rPr lang="fr-CH" sz="4200" dirty="0" err="1"/>
              <a:t>directly</a:t>
            </a:r>
            <a:r>
              <a:rPr lang="fr-CH" sz="4200" dirty="0"/>
              <a:t> in one pattern</a:t>
            </a:r>
          </a:p>
          <a:p>
            <a:pPr>
              <a:buFontTx/>
              <a:buChar char="-"/>
            </a:pPr>
            <a:r>
              <a:rPr lang="fr-CH" sz="4200" dirty="0"/>
              <a:t>Pattern </a:t>
            </a:r>
            <a:r>
              <a:rPr lang="fr-CH" sz="4200" dirty="0" err="1"/>
              <a:t>stays</a:t>
            </a:r>
            <a:r>
              <a:rPr lang="fr-CH" sz="4200" dirty="0"/>
              <a:t> </a:t>
            </a:r>
            <a:endParaRPr lang="fr-FR" sz="4200" dirty="0"/>
          </a:p>
        </p:txBody>
      </p:sp>
      <p:sp>
        <p:nvSpPr>
          <p:cNvPr id="303188" name="Text Box 84"/>
          <p:cNvSpPr txBox="1">
            <a:spLocks noChangeArrowheads="1"/>
          </p:cNvSpPr>
          <p:nvPr/>
        </p:nvSpPr>
        <p:spPr bwMode="auto">
          <a:xfrm>
            <a:off x="1057865" y="10233824"/>
            <a:ext cx="1800018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Attention: Retrieval requires more (pattern completion)</a:t>
            </a:r>
            <a:endParaRPr lang="fr-FR"/>
          </a:p>
        </p:txBody>
      </p: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360126" y="0"/>
            <a:ext cx="20307158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Week 6 Review: storage capacity of Hopfield model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79621" name="Object 53"/>
          <p:cNvGraphicFramePr>
            <a:graphicFrameLocks noChangeAspect="1"/>
          </p:cNvGraphicFramePr>
          <p:nvPr/>
        </p:nvGraphicFramePr>
        <p:xfrm>
          <a:off x="10172700" y="5777352"/>
          <a:ext cx="9744075" cy="2092325"/>
        </p:xfrm>
        <a:graphic>
          <a:graphicData uri="http://schemas.openxmlformats.org/presentationml/2006/ole">
            <p:oleObj spid="_x0000_s879621" name="Equation" r:id="rId5" imgW="160020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86" grpId="0"/>
      <p:bldP spid="303187" grpId="0"/>
      <p:bldP spid="30318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Line 43"/>
          <p:cNvSpPr>
            <a:spLocks noChangeShapeType="1"/>
          </p:cNvSpPr>
          <p:nvPr/>
        </p:nvSpPr>
        <p:spPr bwMode="auto">
          <a:xfrm flipV="1">
            <a:off x="10634924" y="1865044"/>
            <a:ext cx="0" cy="8644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6389" name="Freeform 78"/>
          <p:cNvSpPr>
            <a:spLocks/>
          </p:cNvSpPr>
          <p:nvPr/>
        </p:nvSpPr>
        <p:spPr bwMode="auto">
          <a:xfrm flipH="1">
            <a:off x="2637162" y="3780720"/>
            <a:ext cx="7964000" cy="6706276"/>
          </a:xfrm>
          <a:custGeom>
            <a:avLst/>
            <a:gdLst>
              <a:gd name="T0" fmla="*/ 0 w 3370997"/>
              <a:gd name="T1" fmla="*/ 0 h 2292824"/>
              <a:gd name="T2" fmla="*/ 259195 w 3370997"/>
              <a:gd name="T3" fmla="*/ 491177 h 2292824"/>
              <a:gd name="T4" fmla="*/ 641165 w 3370997"/>
              <a:gd name="T5" fmla="*/ 2333100 h 2292824"/>
              <a:gd name="T6" fmla="*/ 1023136 w 3370997"/>
              <a:gd name="T7" fmla="*/ 6692312 h 2292824"/>
              <a:gd name="T8" fmla="*/ 1623377 w 3370997"/>
              <a:gd name="T9" fmla="*/ 9209607 h 2292824"/>
              <a:gd name="T10" fmla="*/ 3369528 w 3370997"/>
              <a:gd name="T11" fmla="*/ 10314761 h 22928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70997"/>
              <a:gd name="T19" fmla="*/ 0 h 2292824"/>
              <a:gd name="T20" fmla="*/ 3370997 w 3370997"/>
              <a:gd name="T21" fmla="*/ 2292824 h 22928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70997" h="2292824">
                <a:moveTo>
                  <a:pt x="0" y="0"/>
                </a:moveTo>
                <a:cubicBezTo>
                  <a:pt x="76200" y="11373"/>
                  <a:pt x="152400" y="22746"/>
                  <a:pt x="259307" y="109182"/>
                </a:cubicBezTo>
                <a:cubicBezTo>
                  <a:pt x="366214" y="195618"/>
                  <a:pt x="514066" y="288878"/>
                  <a:pt x="641445" y="518615"/>
                </a:cubicBezTo>
                <a:cubicBezTo>
                  <a:pt x="768824" y="748352"/>
                  <a:pt x="859809" y="1232848"/>
                  <a:pt x="1023582" y="1487606"/>
                </a:cubicBezTo>
                <a:cubicBezTo>
                  <a:pt x="1187355" y="1742364"/>
                  <a:pt x="1232848" y="1912962"/>
                  <a:pt x="1624084" y="2047165"/>
                </a:cubicBezTo>
                <a:cubicBezTo>
                  <a:pt x="2015320" y="2181368"/>
                  <a:pt x="2693158" y="2237096"/>
                  <a:pt x="3370997" y="2292824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6390" name="Straight Connector 80"/>
          <p:cNvCxnSpPr>
            <a:cxnSpLocks noChangeShapeType="1"/>
          </p:cNvCxnSpPr>
          <p:nvPr/>
        </p:nvCxnSpPr>
        <p:spPr bwMode="auto">
          <a:xfrm>
            <a:off x="15226510" y="10157873"/>
            <a:ext cx="0" cy="38538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1" name="TextBox 81"/>
          <p:cNvSpPr txBox="1">
            <a:spLocks noChangeArrowheads="1"/>
          </p:cNvSpPr>
          <p:nvPr/>
        </p:nvSpPr>
        <p:spPr bwMode="auto">
          <a:xfrm>
            <a:off x="14888895" y="10925829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392" name="TextBox 82"/>
          <p:cNvSpPr txBox="1">
            <a:spLocks noChangeArrowheads="1"/>
          </p:cNvSpPr>
          <p:nvPr/>
        </p:nvSpPr>
        <p:spPr bwMode="auto">
          <a:xfrm>
            <a:off x="10293555" y="10892073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4" name="Freeform 83"/>
          <p:cNvSpPr/>
          <p:nvPr/>
        </p:nvSpPr>
        <p:spPr bwMode="auto">
          <a:xfrm>
            <a:off x="15286532" y="10036910"/>
            <a:ext cx="3353658" cy="531665"/>
          </a:xfrm>
          <a:custGeom>
            <a:avLst/>
            <a:gdLst>
              <a:gd name="connsiteX0" fmla="*/ 0 w 1419367"/>
              <a:gd name="connsiteY0" fmla="*/ 0 h 300251"/>
              <a:gd name="connsiteX1" fmla="*/ 0 w 1419367"/>
              <a:gd name="connsiteY1" fmla="*/ 300251 h 300251"/>
              <a:gd name="connsiteX2" fmla="*/ 1419367 w 1419367"/>
              <a:gd name="connsiteY2" fmla="*/ 286603 h 300251"/>
              <a:gd name="connsiteX3" fmla="*/ 313898 w 1419367"/>
              <a:gd name="connsiteY3" fmla="*/ 68239 h 300251"/>
              <a:gd name="connsiteX4" fmla="*/ 0 w 1419367"/>
              <a:gd name="connsiteY4" fmla="*/ 0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367" h="300251">
                <a:moveTo>
                  <a:pt x="0" y="0"/>
                </a:moveTo>
                <a:lnTo>
                  <a:pt x="0" y="300251"/>
                </a:lnTo>
                <a:lnTo>
                  <a:pt x="1419367" y="286603"/>
                </a:lnTo>
                <a:lnTo>
                  <a:pt x="313898" y="6823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 sz="5900" dirty="0"/>
          </a:p>
        </p:txBody>
      </p:sp>
      <p:sp>
        <p:nvSpPr>
          <p:cNvPr id="16394" name="Freeform 77"/>
          <p:cNvSpPr>
            <a:spLocks/>
          </p:cNvSpPr>
          <p:nvPr/>
        </p:nvSpPr>
        <p:spPr bwMode="auto">
          <a:xfrm>
            <a:off x="10676189" y="3780721"/>
            <a:ext cx="7964002" cy="6689398"/>
          </a:xfrm>
          <a:custGeom>
            <a:avLst/>
            <a:gdLst>
              <a:gd name="T0" fmla="*/ 0 w 3370997"/>
              <a:gd name="T1" fmla="*/ 0 h 2292824"/>
              <a:gd name="T2" fmla="*/ 259195 w 3370997"/>
              <a:gd name="T3" fmla="*/ 487429 h 2292824"/>
              <a:gd name="T4" fmla="*/ 641167 w 3370997"/>
              <a:gd name="T5" fmla="*/ 2315291 h 2292824"/>
              <a:gd name="T6" fmla="*/ 1023136 w 3370997"/>
              <a:gd name="T7" fmla="*/ 6641233 h 2292824"/>
              <a:gd name="T8" fmla="*/ 1623379 w 3370997"/>
              <a:gd name="T9" fmla="*/ 9139306 h 2292824"/>
              <a:gd name="T10" fmla="*/ 3369529 w 3370997"/>
              <a:gd name="T11" fmla="*/ 10236029 h 22928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70997"/>
              <a:gd name="T19" fmla="*/ 0 h 2292824"/>
              <a:gd name="T20" fmla="*/ 3370997 w 3370997"/>
              <a:gd name="T21" fmla="*/ 2292824 h 22928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70997" h="2292824">
                <a:moveTo>
                  <a:pt x="0" y="0"/>
                </a:moveTo>
                <a:cubicBezTo>
                  <a:pt x="76200" y="11373"/>
                  <a:pt x="152400" y="22746"/>
                  <a:pt x="259307" y="109182"/>
                </a:cubicBezTo>
                <a:cubicBezTo>
                  <a:pt x="366214" y="195618"/>
                  <a:pt x="514066" y="288878"/>
                  <a:pt x="641445" y="518615"/>
                </a:cubicBezTo>
                <a:cubicBezTo>
                  <a:pt x="768824" y="748352"/>
                  <a:pt x="859809" y="1232848"/>
                  <a:pt x="1023582" y="1487606"/>
                </a:cubicBezTo>
                <a:cubicBezTo>
                  <a:pt x="1187355" y="1742364"/>
                  <a:pt x="1232848" y="1912962"/>
                  <a:pt x="1624084" y="2047165"/>
                </a:cubicBezTo>
                <a:cubicBezTo>
                  <a:pt x="2015320" y="2181368"/>
                  <a:pt x="2693158" y="2237096"/>
                  <a:pt x="3370997" y="2292824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6395" name="Line 44"/>
          <p:cNvSpPr>
            <a:spLocks noChangeShapeType="1"/>
          </p:cNvSpPr>
          <p:nvPr/>
        </p:nvSpPr>
        <p:spPr bwMode="auto">
          <a:xfrm>
            <a:off x="1106635" y="10509500"/>
            <a:ext cx="18715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7218447" y="7353275"/>
          <a:ext cx="1909411" cy="1113962"/>
        </p:xfrm>
        <a:graphic>
          <a:graphicData uri="http://schemas.openxmlformats.org/presentationml/2006/ole">
            <p:oleObj spid="_x0000_s880642" name="Equation" r:id="rId4" imgW="291960" imgH="228600" progId="Equation.DSMT4">
              <p:embed/>
            </p:oleObj>
          </a:graphicData>
        </a:graphic>
      </p:graphicFrame>
      <p:cxnSp>
        <p:nvCxnSpPr>
          <p:cNvPr id="16396" name="Straight Arrow Connector 86"/>
          <p:cNvCxnSpPr>
            <a:cxnSpLocks noChangeShapeType="1"/>
          </p:cNvCxnSpPr>
          <p:nvPr/>
        </p:nvCxnSpPr>
        <p:spPr bwMode="auto">
          <a:xfrm flipH="1">
            <a:off x="15909246" y="8500993"/>
            <a:ext cx="2040705" cy="191286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397" name="Straight Connector 88"/>
          <p:cNvCxnSpPr>
            <a:cxnSpLocks noChangeShapeType="1"/>
          </p:cNvCxnSpPr>
          <p:nvPr/>
        </p:nvCxnSpPr>
        <p:spPr bwMode="auto">
          <a:xfrm>
            <a:off x="10634924" y="6714716"/>
            <a:ext cx="204070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1088831" y="5783601"/>
          <a:ext cx="997845" cy="680755"/>
        </p:xfrm>
        <a:graphic>
          <a:graphicData uri="http://schemas.openxmlformats.org/presentationml/2006/ole">
            <p:oleObj spid="_x0000_s880643" name="Equation" r:id="rId5" imgW="152280" imgH="139680" progId="Equation.DSMT4">
              <p:embed/>
            </p:oleObj>
          </a:graphicData>
        </a:graphic>
      </p:graphicFrame>
      <p:sp>
        <p:nvSpPr>
          <p:cNvPr id="16398" name="Text Box 75"/>
          <p:cNvSpPr txBox="1">
            <a:spLocks noChangeArrowheads="1"/>
          </p:cNvSpPr>
          <p:nvPr/>
        </p:nvSpPr>
        <p:spPr bwMode="auto">
          <a:xfrm>
            <a:off x="592705" y="205352"/>
            <a:ext cx="13487727" cy="107195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Q; How many prototypes can be stored?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5544415" y="2953688"/>
            <a:ext cx="230036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Brain </a:t>
            </a:r>
          </a:p>
        </p:txBody>
      </p:sp>
      <p:sp>
        <p:nvSpPr>
          <p:cNvPr id="19461" name="Text Box 37"/>
          <p:cNvSpPr txBox="1">
            <a:spLocks noChangeArrowheads="1"/>
          </p:cNvSpPr>
          <p:nvPr/>
        </p:nvSpPr>
        <p:spPr bwMode="auto">
          <a:xfrm>
            <a:off x="10064728" y="6751285"/>
            <a:ext cx="7912483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Distributed architecture</a:t>
            </a:r>
          </a:p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0282304" y="7561442"/>
            <a:ext cx="5679461" cy="1240550"/>
            <a:chOff x="384" y="3360"/>
            <a:chExt cx="1514" cy="441"/>
          </a:xfrm>
        </p:grpSpPr>
        <p:sp>
          <p:nvSpPr>
            <p:cNvPr id="19560" name="Text Box 39"/>
            <p:cNvSpPr txBox="1">
              <a:spLocks noChangeArrowheads="1"/>
            </p:cNvSpPr>
            <p:nvPr/>
          </p:nvSpPr>
          <p:spPr bwMode="auto">
            <a:xfrm>
              <a:off x="720" y="3360"/>
              <a:ext cx="20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10</a:t>
              </a:r>
              <a:endParaRPr lang="en-US" dirty="0"/>
            </a:p>
          </p:txBody>
        </p:sp>
        <p:sp>
          <p:nvSpPr>
            <p:cNvPr id="19561" name="Text Box 40"/>
            <p:cNvSpPr txBox="1">
              <a:spLocks noChangeArrowheads="1"/>
            </p:cNvSpPr>
            <p:nvPr/>
          </p:nvSpPr>
          <p:spPr bwMode="auto">
            <a:xfrm>
              <a:off x="384" y="3456"/>
              <a:ext cx="151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 10        neurons</a:t>
              </a:r>
            </a:p>
          </p:txBody>
        </p:sp>
      </p:grpSp>
      <p:sp>
        <p:nvSpPr>
          <p:cNvPr id="19463" name="Text Box 41"/>
          <p:cNvSpPr txBox="1">
            <a:spLocks noChangeArrowheads="1"/>
          </p:cNvSpPr>
          <p:nvPr/>
        </p:nvSpPr>
        <p:spPr bwMode="auto">
          <a:xfrm>
            <a:off x="10102240" y="10070667"/>
            <a:ext cx="10068521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/>
              <a:t>No separation of </a:t>
            </a:r>
          </a:p>
          <a:p>
            <a:r>
              <a:rPr lang="en-US" b="1"/>
              <a:t>      processing and memory</a:t>
            </a:r>
          </a:p>
        </p:txBody>
      </p: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10282303" y="8506622"/>
            <a:ext cx="8973098" cy="1240550"/>
            <a:chOff x="384" y="3360"/>
            <a:chExt cx="2392" cy="441"/>
          </a:xfrm>
        </p:grpSpPr>
        <p:sp>
          <p:nvSpPr>
            <p:cNvPr id="19558" name="Text Box 112"/>
            <p:cNvSpPr txBox="1">
              <a:spLocks noChangeArrowheads="1"/>
            </p:cNvSpPr>
            <p:nvPr/>
          </p:nvSpPr>
          <p:spPr bwMode="auto">
            <a:xfrm>
              <a:off x="720" y="3360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4</a:t>
              </a:r>
              <a:endParaRPr lang="en-US" dirty="0"/>
            </a:p>
          </p:txBody>
        </p:sp>
        <p:sp>
          <p:nvSpPr>
            <p:cNvPr id="19559" name="Text Box 113"/>
            <p:cNvSpPr txBox="1">
              <a:spLocks noChangeArrowheads="1"/>
            </p:cNvSpPr>
            <p:nvPr/>
          </p:nvSpPr>
          <p:spPr bwMode="auto">
            <a:xfrm>
              <a:off x="384" y="3456"/>
              <a:ext cx="239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 10    connections/neurons</a:t>
              </a:r>
            </a:p>
          </p:txBody>
        </p:sp>
      </p:grp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540186" y="5671079"/>
            <a:ext cx="6302177" cy="5130977"/>
            <a:chOff x="144" y="2016"/>
            <a:chExt cx="1680" cy="1824"/>
          </a:xfrm>
        </p:grpSpPr>
        <p:sp>
          <p:nvSpPr>
            <p:cNvPr id="19470" name="Oval 18"/>
            <p:cNvSpPr>
              <a:spLocks noChangeArrowheads="1"/>
            </p:cNvSpPr>
            <p:nvPr/>
          </p:nvSpPr>
          <p:spPr bwMode="auto">
            <a:xfrm>
              <a:off x="720" y="244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Oval 19"/>
            <p:cNvSpPr>
              <a:spLocks noChangeArrowheads="1"/>
            </p:cNvSpPr>
            <p:nvPr/>
          </p:nvSpPr>
          <p:spPr bwMode="auto">
            <a:xfrm>
              <a:off x="960" y="216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Oval 20"/>
            <p:cNvSpPr>
              <a:spLocks noChangeArrowheads="1"/>
            </p:cNvSpPr>
            <p:nvPr/>
          </p:nvSpPr>
          <p:spPr bwMode="auto">
            <a:xfrm>
              <a:off x="1248" y="244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Oval 21"/>
            <p:cNvSpPr>
              <a:spLocks noChangeArrowheads="1"/>
            </p:cNvSpPr>
            <p:nvPr/>
          </p:nvSpPr>
          <p:spPr bwMode="auto">
            <a:xfrm>
              <a:off x="912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Oval 22"/>
            <p:cNvSpPr>
              <a:spLocks noChangeArrowheads="1"/>
            </p:cNvSpPr>
            <p:nvPr/>
          </p:nvSpPr>
          <p:spPr bwMode="auto">
            <a:xfrm>
              <a:off x="720" y="211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Oval 23"/>
            <p:cNvSpPr>
              <a:spLocks noChangeArrowheads="1"/>
            </p:cNvSpPr>
            <p:nvPr/>
          </p:nvSpPr>
          <p:spPr bwMode="auto">
            <a:xfrm>
              <a:off x="1392" y="201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24"/>
            <p:cNvSpPr>
              <a:spLocks noChangeShapeType="1"/>
            </p:cNvSpPr>
            <p:nvPr/>
          </p:nvSpPr>
          <p:spPr bwMode="auto">
            <a:xfrm flipV="1">
              <a:off x="1056" y="2064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25"/>
            <p:cNvSpPr>
              <a:spLocks noChangeShapeType="1"/>
            </p:cNvSpPr>
            <p:nvPr/>
          </p:nvSpPr>
          <p:spPr bwMode="auto">
            <a:xfrm>
              <a:off x="1008" y="220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26"/>
            <p:cNvSpPr>
              <a:spLocks noChangeShapeType="1"/>
            </p:cNvSpPr>
            <p:nvPr/>
          </p:nvSpPr>
          <p:spPr bwMode="auto">
            <a:xfrm flipV="1">
              <a:off x="1344" y="2064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7"/>
            <p:cNvSpPr>
              <a:spLocks noChangeShapeType="1"/>
            </p:cNvSpPr>
            <p:nvPr/>
          </p:nvSpPr>
          <p:spPr bwMode="auto">
            <a:xfrm>
              <a:off x="768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28"/>
            <p:cNvSpPr>
              <a:spLocks noChangeShapeType="1"/>
            </p:cNvSpPr>
            <p:nvPr/>
          </p:nvSpPr>
          <p:spPr bwMode="auto">
            <a:xfrm>
              <a:off x="816" y="21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29"/>
            <p:cNvSpPr>
              <a:spLocks noChangeShapeType="1"/>
            </p:cNvSpPr>
            <p:nvPr/>
          </p:nvSpPr>
          <p:spPr bwMode="auto">
            <a:xfrm flipH="1">
              <a:off x="960" y="220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30"/>
            <p:cNvSpPr>
              <a:spLocks noChangeShapeType="1"/>
            </p:cNvSpPr>
            <p:nvPr/>
          </p:nvSpPr>
          <p:spPr bwMode="auto">
            <a:xfrm flipV="1">
              <a:off x="1008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31"/>
            <p:cNvSpPr>
              <a:spLocks noChangeShapeType="1"/>
            </p:cNvSpPr>
            <p:nvPr/>
          </p:nvSpPr>
          <p:spPr bwMode="auto">
            <a:xfrm>
              <a:off x="816" y="25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32"/>
            <p:cNvSpPr>
              <a:spLocks noChangeShapeType="1"/>
            </p:cNvSpPr>
            <p:nvPr/>
          </p:nvSpPr>
          <p:spPr bwMode="auto">
            <a:xfrm>
              <a:off x="768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33"/>
            <p:cNvSpPr>
              <a:spLocks noChangeShapeType="1"/>
            </p:cNvSpPr>
            <p:nvPr/>
          </p:nvSpPr>
          <p:spPr bwMode="auto">
            <a:xfrm flipV="1">
              <a:off x="960" y="2112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43"/>
            <p:cNvSpPr>
              <a:spLocks noChangeArrowheads="1"/>
            </p:cNvSpPr>
            <p:nvPr/>
          </p:nvSpPr>
          <p:spPr bwMode="auto">
            <a:xfrm>
              <a:off x="1488" y="336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44"/>
            <p:cNvSpPr>
              <a:spLocks noChangeArrowheads="1"/>
            </p:cNvSpPr>
            <p:nvPr/>
          </p:nvSpPr>
          <p:spPr bwMode="auto">
            <a:xfrm>
              <a:off x="1584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Oval 45"/>
            <p:cNvSpPr>
              <a:spLocks noChangeArrowheads="1"/>
            </p:cNvSpPr>
            <p:nvPr/>
          </p:nvSpPr>
          <p:spPr bwMode="auto">
            <a:xfrm>
              <a:off x="1680" y="220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Oval 46"/>
            <p:cNvSpPr>
              <a:spLocks noChangeArrowheads="1"/>
            </p:cNvSpPr>
            <p:nvPr/>
          </p:nvSpPr>
          <p:spPr bwMode="auto">
            <a:xfrm>
              <a:off x="144" y="360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Oval 47"/>
            <p:cNvSpPr>
              <a:spLocks noChangeArrowheads="1"/>
            </p:cNvSpPr>
            <p:nvPr/>
          </p:nvSpPr>
          <p:spPr bwMode="auto">
            <a:xfrm>
              <a:off x="480" y="360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Oval 48"/>
            <p:cNvSpPr>
              <a:spLocks noChangeArrowheads="1"/>
            </p:cNvSpPr>
            <p:nvPr/>
          </p:nvSpPr>
          <p:spPr bwMode="auto">
            <a:xfrm>
              <a:off x="1392" y="307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Oval 50"/>
            <p:cNvSpPr>
              <a:spLocks noChangeArrowheads="1"/>
            </p:cNvSpPr>
            <p:nvPr/>
          </p:nvSpPr>
          <p:spPr bwMode="auto">
            <a:xfrm>
              <a:off x="144" y="3264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Oval 51"/>
            <p:cNvSpPr>
              <a:spLocks noChangeArrowheads="1"/>
            </p:cNvSpPr>
            <p:nvPr/>
          </p:nvSpPr>
          <p:spPr bwMode="auto">
            <a:xfrm>
              <a:off x="1248" y="283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Oval 52"/>
            <p:cNvSpPr>
              <a:spLocks noChangeArrowheads="1"/>
            </p:cNvSpPr>
            <p:nvPr/>
          </p:nvSpPr>
          <p:spPr bwMode="auto">
            <a:xfrm>
              <a:off x="912" y="340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Oval 53"/>
            <p:cNvSpPr>
              <a:spLocks noChangeArrowheads="1"/>
            </p:cNvSpPr>
            <p:nvPr/>
          </p:nvSpPr>
          <p:spPr bwMode="auto">
            <a:xfrm>
              <a:off x="912" y="369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Oval 54"/>
            <p:cNvSpPr>
              <a:spLocks noChangeArrowheads="1"/>
            </p:cNvSpPr>
            <p:nvPr/>
          </p:nvSpPr>
          <p:spPr bwMode="auto">
            <a:xfrm>
              <a:off x="1392" y="369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Line 55"/>
            <p:cNvSpPr>
              <a:spLocks noChangeShapeType="1"/>
            </p:cNvSpPr>
            <p:nvPr/>
          </p:nvSpPr>
          <p:spPr bwMode="auto">
            <a:xfrm flipV="1">
              <a:off x="960" y="3168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Oval 57"/>
            <p:cNvSpPr>
              <a:spLocks noChangeArrowheads="1"/>
            </p:cNvSpPr>
            <p:nvPr/>
          </p:nvSpPr>
          <p:spPr bwMode="auto">
            <a:xfrm>
              <a:off x="912" y="340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Oval 58"/>
            <p:cNvSpPr>
              <a:spLocks noChangeArrowheads="1"/>
            </p:cNvSpPr>
            <p:nvPr/>
          </p:nvSpPr>
          <p:spPr bwMode="auto">
            <a:xfrm>
              <a:off x="1152" y="312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Oval 59"/>
            <p:cNvSpPr>
              <a:spLocks noChangeArrowheads="1"/>
            </p:cNvSpPr>
            <p:nvPr/>
          </p:nvSpPr>
          <p:spPr bwMode="auto">
            <a:xfrm>
              <a:off x="1440" y="340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Oval 60"/>
            <p:cNvSpPr>
              <a:spLocks noChangeArrowheads="1"/>
            </p:cNvSpPr>
            <p:nvPr/>
          </p:nvSpPr>
          <p:spPr bwMode="auto">
            <a:xfrm>
              <a:off x="1104" y="355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Oval 62"/>
            <p:cNvSpPr>
              <a:spLocks noChangeArrowheads="1"/>
            </p:cNvSpPr>
            <p:nvPr/>
          </p:nvSpPr>
          <p:spPr bwMode="auto">
            <a:xfrm>
              <a:off x="1584" y="297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63"/>
            <p:cNvSpPr>
              <a:spLocks noChangeShapeType="1"/>
            </p:cNvSpPr>
            <p:nvPr/>
          </p:nvSpPr>
          <p:spPr bwMode="auto">
            <a:xfrm flipV="1">
              <a:off x="1248" y="3024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64"/>
            <p:cNvSpPr>
              <a:spLocks noChangeShapeType="1"/>
            </p:cNvSpPr>
            <p:nvPr/>
          </p:nvSpPr>
          <p:spPr bwMode="auto">
            <a:xfrm>
              <a:off x="1200" y="316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65"/>
            <p:cNvSpPr>
              <a:spLocks noChangeShapeType="1"/>
            </p:cNvSpPr>
            <p:nvPr/>
          </p:nvSpPr>
          <p:spPr bwMode="auto">
            <a:xfrm flipV="1">
              <a:off x="1536" y="3024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Line 66"/>
            <p:cNvSpPr>
              <a:spLocks noChangeShapeType="1"/>
            </p:cNvSpPr>
            <p:nvPr/>
          </p:nvSpPr>
          <p:spPr bwMode="auto">
            <a:xfrm>
              <a:off x="960" y="307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Line 67"/>
            <p:cNvSpPr>
              <a:spLocks noChangeShapeType="1"/>
            </p:cNvSpPr>
            <p:nvPr/>
          </p:nvSpPr>
          <p:spPr bwMode="auto">
            <a:xfrm>
              <a:off x="1008" y="30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Line 68"/>
            <p:cNvSpPr>
              <a:spLocks noChangeShapeType="1"/>
            </p:cNvSpPr>
            <p:nvPr/>
          </p:nvSpPr>
          <p:spPr bwMode="auto">
            <a:xfrm flipH="1">
              <a:off x="1152" y="316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69"/>
            <p:cNvSpPr>
              <a:spLocks noChangeShapeType="1"/>
            </p:cNvSpPr>
            <p:nvPr/>
          </p:nvSpPr>
          <p:spPr bwMode="auto">
            <a:xfrm flipV="1">
              <a:off x="1200" y="340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Line 70"/>
            <p:cNvSpPr>
              <a:spLocks noChangeShapeType="1"/>
            </p:cNvSpPr>
            <p:nvPr/>
          </p:nvSpPr>
          <p:spPr bwMode="auto">
            <a:xfrm>
              <a:off x="1008" y="35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71"/>
            <p:cNvSpPr>
              <a:spLocks noChangeShapeType="1"/>
            </p:cNvSpPr>
            <p:nvPr/>
          </p:nvSpPr>
          <p:spPr bwMode="auto">
            <a:xfrm>
              <a:off x="960" y="34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72"/>
            <p:cNvSpPr>
              <a:spLocks noChangeShapeType="1"/>
            </p:cNvSpPr>
            <p:nvPr/>
          </p:nvSpPr>
          <p:spPr bwMode="auto">
            <a:xfrm flipV="1">
              <a:off x="1200" y="3072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Oval 73"/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Oval 74"/>
            <p:cNvSpPr>
              <a:spLocks noChangeArrowheads="1"/>
            </p:cNvSpPr>
            <p:nvPr/>
          </p:nvSpPr>
          <p:spPr bwMode="auto">
            <a:xfrm>
              <a:off x="624" y="273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Oval 75"/>
            <p:cNvSpPr>
              <a:spLocks noChangeArrowheads="1"/>
            </p:cNvSpPr>
            <p:nvPr/>
          </p:nvSpPr>
          <p:spPr bwMode="auto">
            <a:xfrm>
              <a:off x="912" y="3024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6" name="Oval 76"/>
            <p:cNvSpPr>
              <a:spLocks noChangeArrowheads="1"/>
            </p:cNvSpPr>
            <p:nvPr/>
          </p:nvSpPr>
          <p:spPr bwMode="auto">
            <a:xfrm>
              <a:off x="576" y="316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Oval 77"/>
            <p:cNvSpPr>
              <a:spLocks noChangeArrowheads="1"/>
            </p:cNvSpPr>
            <p:nvPr/>
          </p:nvSpPr>
          <p:spPr bwMode="auto">
            <a:xfrm>
              <a:off x="384" y="268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Oval 78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9" name="Line 79"/>
            <p:cNvSpPr>
              <a:spLocks noChangeShapeType="1"/>
            </p:cNvSpPr>
            <p:nvPr/>
          </p:nvSpPr>
          <p:spPr bwMode="auto">
            <a:xfrm flipV="1">
              <a:off x="720" y="264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Line 80"/>
            <p:cNvSpPr>
              <a:spLocks noChangeShapeType="1"/>
            </p:cNvSpPr>
            <p:nvPr/>
          </p:nvSpPr>
          <p:spPr bwMode="auto">
            <a:xfrm>
              <a:off x="672" y="27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81"/>
            <p:cNvSpPr>
              <a:spLocks noChangeShapeType="1"/>
            </p:cNvSpPr>
            <p:nvPr/>
          </p:nvSpPr>
          <p:spPr bwMode="auto">
            <a:xfrm flipV="1">
              <a:off x="1008" y="2640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Line 82"/>
            <p:cNvSpPr>
              <a:spLocks noChangeShapeType="1"/>
            </p:cNvSpPr>
            <p:nvPr/>
          </p:nvSpPr>
          <p:spPr bwMode="auto">
            <a:xfrm>
              <a:off x="432" y="2688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3" name="Line 83"/>
            <p:cNvSpPr>
              <a:spLocks noChangeShapeType="1"/>
            </p:cNvSpPr>
            <p:nvPr/>
          </p:nvSpPr>
          <p:spPr bwMode="auto">
            <a:xfrm>
              <a:off x="480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4" name="Line 84"/>
            <p:cNvSpPr>
              <a:spLocks noChangeShapeType="1"/>
            </p:cNvSpPr>
            <p:nvPr/>
          </p:nvSpPr>
          <p:spPr bwMode="auto">
            <a:xfrm flipH="1">
              <a:off x="624" y="2784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5" name="Line 85"/>
            <p:cNvSpPr>
              <a:spLocks noChangeShapeType="1"/>
            </p:cNvSpPr>
            <p:nvPr/>
          </p:nvSpPr>
          <p:spPr bwMode="auto">
            <a:xfrm flipV="1">
              <a:off x="67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6" name="Line 86"/>
            <p:cNvSpPr>
              <a:spLocks noChangeShapeType="1"/>
            </p:cNvSpPr>
            <p:nvPr/>
          </p:nvSpPr>
          <p:spPr bwMode="auto">
            <a:xfrm>
              <a:off x="480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7" name="Line 87"/>
            <p:cNvSpPr>
              <a:spLocks noChangeShapeType="1"/>
            </p:cNvSpPr>
            <p:nvPr/>
          </p:nvSpPr>
          <p:spPr bwMode="auto">
            <a:xfrm>
              <a:off x="432" y="30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8" name="Line 88"/>
            <p:cNvSpPr>
              <a:spLocks noChangeShapeType="1"/>
            </p:cNvSpPr>
            <p:nvPr/>
          </p:nvSpPr>
          <p:spPr bwMode="auto">
            <a:xfrm flipV="1">
              <a:off x="672" y="2688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Line 89"/>
            <p:cNvSpPr>
              <a:spLocks noChangeShapeType="1"/>
            </p:cNvSpPr>
            <p:nvPr/>
          </p:nvSpPr>
          <p:spPr bwMode="auto">
            <a:xfrm flipV="1">
              <a:off x="1296" y="26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Line 90"/>
            <p:cNvSpPr>
              <a:spLocks noChangeShapeType="1"/>
            </p:cNvSpPr>
            <p:nvPr/>
          </p:nvSpPr>
          <p:spPr bwMode="auto">
            <a:xfrm flipV="1">
              <a:off x="1296" y="2304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1" name="Line 91"/>
            <p:cNvSpPr>
              <a:spLocks noChangeShapeType="1"/>
            </p:cNvSpPr>
            <p:nvPr/>
          </p:nvSpPr>
          <p:spPr bwMode="auto">
            <a:xfrm flipV="1">
              <a:off x="528" y="3072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2" name="Line 92"/>
            <p:cNvSpPr>
              <a:spLocks noChangeShapeType="1"/>
            </p:cNvSpPr>
            <p:nvPr/>
          </p:nvSpPr>
          <p:spPr bwMode="auto">
            <a:xfrm>
              <a:off x="192" y="331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3" name="Line 93"/>
            <p:cNvSpPr>
              <a:spLocks noChangeShapeType="1"/>
            </p:cNvSpPr>
            <p:nvPr/>
          </p:nvSpPr>
          <p:spPr bwMode="auto">
            <a:xfrm>
              <a:off x="240" y="3648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4" name="Line 94"/>
            <p:cNvSpPr>
              <a:spLocks noChangeShapeType="1"/>
            </p:cNvSpPr>
            <p:nvPr/>
          </p:nvSpPr>
          <p:spPr bwMode="auto">
            <a:xfrm flipV="1">
              <a:off x="480" y="2160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5" name="Line 95"/>
            <p:cNvSpPr>
              <a:spLocks noChangeShapeType="1"/>
            </p:cNvSpPr>
            <p:nvPr/>
          </p:nvSpPr>
          <p:spPr bwMode="auto">
            <a:xfrm>
              <a:off x="1152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6" name="Line 96"/>
            <p:cNvSpPr>
              <a:spLocks noChangeShapeType="1"/>
            </p:cNvSpPr>
            <p:nvPr/>
          </p:nvSpPr>
          <p:spPr bwMode="auto">
            <a:xfrm flipH="1">
              <a:off x="288" y="31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7" name="Line 97"/>
            <p:cNvSpPr>
              <a:spLocks noChangeShapeType="1"/>
            </p:cNvSpPr>
            <p:nvPr/>
          </p:nvSpPr>
          <p:spPr bwMode="auto">
            <a:xfrm flipH="1">
              <a:off x="576" y="3264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8" name="Line 98"/>
            <p:cNvSpPr>
              <a:spLocks noChangeShapeType="1"/>
            </p:cNvSpPr>
            <p:nvPr/>
          </p:nvSpPr>
          <p:spPr bwMode="auto">
            <a:xfrm>
              <a:off x="192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9" name="Line 99"/>
            <p:cNvSpPr>
              <a:spLocks noChangeShapeType="1"/>
            </p:cNvSpPr>
            <p:nvPr/>
          </p:nvSpPr>
          <p:spPr bwMode="auto">
            <a:xfrm flipV="1">
              <a:off x="240" y="3264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0" name="Line 100"/>
            <p:cNvSpPr>
              <a:spLocks noChangeShapeType="1"/>
            </p:cNvSpPr>
            <p:nvPr/>
          </p:nvSpPr>
          <p:spPr bwMode="auto">
            <a:xfrm>
              <a:off x="576" y="3648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1" name="Line 101"/>
            <p:cNvSpPr>
              <a:spLocks noChangeShapeType="1"/>
            </p:cNvSpPr>
            <p:nvPr/>
          </p:nvSpPr>
          <p:spPr bwMode="auto">
            <a:xfrm flipV="1">
              <a:off x="576" y="350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2" name="Line 102"/>
            <p:cNvSpPr>
              <a:spLocks noChangeShapeType="1"/>
            </p:cNvSpPr>
            <p:nvPr/>
          </p:nvSpPr>
          <p:spPr bwMode="auto">
            <a:xfrm>
              <a:off x="1488" y="2112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3" name="Line 103"/>
            <p:cNvSpPr>
              <a:spLocks noChangeShapeType="1"/>
            </p:cNvSpPr>
            <p:nvPr/>
          </p:nvSpPr>
          <p:spPr bwMode="auto">
            <a:xfrm flipH="1">
              <a:off x="1632" y="2256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4" name="Line 104"/>
            <p:cNvSpPr>
              <a:spLocks noChangeShapeType="1"/>
            </p:cNvSpPr>
            <p:nvPr/>
          </p:nvSpPr>
          <p:spPr bwMode="auto">
            <a:xfrm flipV="1">
              <a:off x="1008" y="288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5" name="Line 105"/>
            <p:cNvSpPr>
              <a:spLocks noChangeShapeType="1"/>
            </p:cNvSpPr>
            <p:nvPr/>
          </p:nvSpPr>
          <p:spPr bwMode="auto">
            <a:xfrm>
              <a:off x="1296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6" name="Line 106"/>
            <p:cNvSpPr>
              <a:spLocks noChangeShapeType="1"/>
            </p:cNvSpPr>
            <p:nvPr/>
          </p:nvSpPr>
          <p:spPr bwMode="auto">
            <a:xfrm>
              <a:off x="1344" y="254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7" name="Line 107"/>
            <p:cNvSpPr>
              <a:spLocks noChangeShapeType="1"/>
            </p:cNvSpPr>
            <p:nvPr/>
          </p:nvSpPr>
          <p:spPr bwMode="auto">
            <a:xfrm>
              <a:off x="1008" y="2688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" name="Line 108"/>
            <p:cNvSpPr>
              <a:spLocks noChangeShapeType="1"/>
            </p:cNvSpPr>
            <p:nvPr/>
          </p:nvSpPr>
          <p:spPr bwMode="auto">
            <a:xfrm>
              <a:off x="432" y="3072"/>
              <a:ext cx="9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9" name="Line 109"/>
            <p:cNvSpPr>
              <a:spLocks noChangeShapeType="1"/>
            </p:cNvSpPr>
            <p:nvPr/>
          </p:nvSpPr>
          <p:spPr bwMode="auto">
            <a:xfrm>
              <a:off x="672" y="3264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0" name="Line 110"/>
            <p:cNvSpPr>
              <a:spLocks noChangeShapeType="1"/>
            </p:cNvSpPr>
            <p:nvPr/>
          </p:nvSpPr>
          <p:spPr bwMode="auto">
            <a:xfrm>
              <a:off x="720" y="321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1" name="Line 114"/>
            <p:cNvSpPr>
              <a:spLocks noChangeShapeType="1"/>
            </p:cNvSpPr>
            <p:nvPr/>
          </p:nvSpPr>
          <p:spPr bwMode="auto">
            <a:xfrm>
              <a:off x="1680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2" name="Line 115"/>
            <p:cNvSpPr>
              <a:spLocks noChangeShapeType="1"/>
            </p:cNvSpPr>
            <p:nvPr/>
          </p:nvSpPr>
          <p:spPr bwMode="auto">
            <a:xfrm>
              <a:off x="1488" y="211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3" name="Line 116"/>
            <p:cNvSpPr>
              <a:spLocks noChangeShapeType="1"/>
            </p:cNvSpPr>
            <p:nvPr/>
          </p:nvSpPr>
          <p:spPr bwMode="auto">
            <a:xfrm flipV="1">
              <a:off x="1296" y="225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4" name="Line 117"/>
            <p:cNvSpPr>
              <a:spLocks noChangeShapeType="1"/>
            </p:cNvSpPr>
            <p:nvPr/>
          </p:nvSpPr>
          <p:spPr bwMode="auto">
            <a:xfrm flipH="1">
              <a:off x="672" y="249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5" name="Line 118"/>
            <p:cNvSpPr>
              <a:spLocks noChangeShapeType="1"/>
            </p:cNvSpPr>
            <p:nvPr/>
          </p:nvSpPr>
          <p:spPr bwMode="auto">
            <a:xfrm flipV="1">
              <a:off x="432" y="249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6" name="Line 119"/>
            <p:cNvSpPr>
              <a:spLocks noChangeShapeType="1"/>
            </p:cNvSpPr>
            <p:nvPr/>
          </p:nvSpPr>
          <p:spPr bwMode="auto">
            <a:xfrm>
              <a:off x="816" y="2544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7" name="Line 120"/>
            <p:cNvSpPr>
              <a:spLocks noChangeShapeType="1"/>
            </p:cNvSpPr>
            <p:nvPr/>
          </p:nvSpPr>
          <p:spPr bwMode="auto">
            <a:xfrm>
              <a:off x="1152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" name="Freeform 104"/>
          <p:cNvSpPr>
            <a:spLocks/>
          </p:cNvSpPr>
          <p:nvPr/>
        </p:nvSpPr>
        <p:spPr bwMode="auto">
          <a:xfrm>
            <a:off x="8841805" y="9842813"/>
            <a:ext cx="12619359" cy="2199794"/>
          </a:xfrm>
          <a:custGeom>
            <a:avLst/>
            <a:gdLst>
              <a:gd name="T0" fmla="*/ 2957443 w 5340824"/>
              <a:gd name="T1" fmla="*/ 0 h 1241946"/>
              <a:gd name="T2" fmla="*/ 884277 w 5340824"/>
              <a:gd name="T3" fmla="*/ 163290 h 1241946"/>
              <a:gd name="T4" fmla="*/ 229598 w 5340824"/>
              <a:gd name="T5" fmla="*/ 421840 h 1241946"/>
              <a:gd name="T6" fmla="*/ 202316 w 5340824"/>
              <a:gd name="T7" fmla="*/ 898109 h 1241946"/>
              <a:gd name="T8" fmla="*/ 1443492 w 5340824"/>
              <a:gd name="T9" fmla="*/ 1183873 h 1241946"/>
              <a:gd name="T10" fmla="*/ 4703263 w 5340824"/>
              <a:gd name="T11" fmla="*/ 1183873 h 1241946"/>
              <a:gd name="T12" fmla="*/ 5248838 w 5340824"/>
              <a:gd name="T13" fmla="*/ 1238303 h 12419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40824"/>
              <a:gd name="T22" fmla="*/ 0 h 1241946"/>
              <a:gd name="T23" fmla="*/ 5340824 w 5340824"/>
              <a:gd name="T24" fmla="*/ 1241946 h 12419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40824" h="1241946">
                <a:moveTo>
                  <a:pt x="2959290" y="0"/>
                </a:moveTo>
                <a:cubicBezTo>
                  <a:pt x="2149522" y="46630"/>
                  <a:pt x="1339755" y="93260"/>
                  <a:pt x="884830" y="163773"/>
                </a:cubicBezTo>
                <a:cubicBezTo>
                  <a:pt x="429905" y="234286"/>
                  <a:pt x="343469" y="300250"/>
                  <a:pt x="229738" y="423080"/>
                </a:cubicBezTo>
                <a:cubicBezTo>
                  <a:pt x="116007" y="545910"/>
                  <a:pt x="0" y="773373"/>
                  <a:pt x="202442" y="900752"/>
                </a:cubicBezTo>
                <a:cubicBezTo>
                  <a:pt x="404884" y="1028131"/>
                  <a:pt x="693761" y="1139588"/>
                  <a:pt x="1444388" y="1187355"/>
                </a:cubicBezTo>
                <a:cubicBezTo>
                  <a:pt x="2195015" y="1235122"/>
                  <a:pt x="4071582" y="1178257"/>
                  <a:pt x="4706203" y="1187355"/>
                </a:cubicBezTo>
                <a:cubicBezTo>
                  <a:pt x="5340824" y="1196453"/>
                  <a:pt x="5296469" y="1219199"/>
                  <a:pt x="5252114" y="1241946"/>
                </a:cubicBez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pic>
        <p:nvPicPr>
          <p:cNvPr id="106" name="Picture 7" descr="pipe_cervel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0499" y="2025385"/>
            <a:ext cx="4141429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688194" y="-103142"/>
            <a:ext cx="19983095" cy="12412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solidFill>
                  <a:srgbClr val="FF0000"/>
                </a:solidFill>
              </a:rPr>
              <a:t>Systems for computing and information processing</a:t>
            </a:r>
            <a:endParaRPr lang="en-US" sz="9300" dirty="0">
              <a:solidFill>
                <a:srgbClr val="FF0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AutoShape 4"/>
          <p:cNvSpPr>
            <a:spLocks noChangeArrowheads="1"/>
          </p:cNvSpPr>
          <p:nvPr/>
        </p:nvSpPr>
        <p:spPr bwMode="auto">
          <a:xfrm>
            <a:off x="9919118" y="1727232"/>
            <a:ext cx="1022147" cy="1080206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0" name="Text Box 5"/>
          <p:cNvSpPr txBox="1">
            <a:spLocks noChangeArrowheads="1"/>
          </p:cNvSpPr>
          <p:nvPr/>
        </p:nvSpPr>
        <p:spPr bwMode="auto">
          <a:xfrm>
            <a:off x="9018807" y="3012763"/>
            <a:ext cx="4935706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10 000 neurons</a:t>
            </a:r>
          </a:p>
          <a:p>
            <a:r>
              <a:rPr lang="en-US" sz="5100" dirty="0"/>
              <a:t>3 km </a:t>
            </a:r>
            <a:r>
              <a:rPr lang="en-US" sz="5100" dirty="0" smtClean="0"/>
              <a:t>wire</a:t>
            </a:r>
            <a:endParaRPr lang="en-US" sz="5100" dirty="0"/>
          </a:p>
        </p:txBody>
      </p:sp>
      <p:sp>
        <p:nvSpPr>
          <p:cNvPr id="111" name="Text Box 6"/>
          <p:cNvSpPr txBox="1">
            <a:spLocks noChangeArrowheads="1"/>
          </p:cNvSpPr>
          <p:nvPr/>
        </p:nvSpPr>
        <p:spPr bwMode="auto">
          <a:xfrm>
            <a:off x="11326089" y="2025385"/>
            <a:ext cx="1587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1mm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2910016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6 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sz="5400" dirty="0" err="1" smtClean="0">
                <a:latin typeface="Arial Narrow" pitchFamily="34" charset="0"/>
                <a:ea typeface="ＭＳ Ｐゴシック" pitchFamily="34" charset="-128"/>
              </a:rPr>
              <a:t>Hebbian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LEARNING and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ASSOCIATIVE MEMORY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29390" y="0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Week </a:t>
            </a:r>
            <a:r>
              <a:rPr lang="en-US" sz="6000" b="1" noProof="0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6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: Hopfield model continued</a:t>
            </a:r>
            <a:endParaRPr kumimoji="0" 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470480" y="3036140"/>
            <a:ext cx="10801350" cy="141785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70480" y="3466478"/>
            <a:ext cx="1080135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6.1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Hopfield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6.2.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Energy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landscape</a:t>
            </a:r>
            <a:endParaRPr lang="fr-CH" sz="6600" b="1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6.3.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Low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-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activity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patterns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6.4.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Attractor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memorie</a:t>
            </a:r>
            <a:endParaRPr lang="fr-CH" sz="6600" b="1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6000" dirty="0" err="1" smtClean="0">
                <a:latin typeface="Arial Narrow" pitchFamily="34" charset="0"/>
                <a:cs typeface="ＭＳ Ｐゴシック" charset="0"/>
              </a:rPr>
              <a:t>spiking</a:t>
            </a: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dirty="0" err="1" smtClean="0">
                <a:latin typeface="Arial Narrow" pitchFamily="34" charset="0"/>
                <a:cs typeface="ＭＳ Ｐゴシック" charset="0"/>
              </a:rPr>
              <a:t>neurons</a:t>
            </a:r>
            <a:endParaRPr lang="fr-CH" sz="60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          - </a:t>
            </a:r>
            <a:r>
              <a:rPr lang="fr-CH" sz="6000" dirty="0" err="1" smtClean="0">
                <a:latin typeface="Arial Narrow" pitchFamily="34" charset="0"/>
                <a:cs typeface="ＭＳ Ｐゴシック" charset="0"/>
              </a:rPr>
              <a:t>experimental</a:t>
            </a: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19"/>
          <p:cNvSpPr txBox="1">
            <a:spLocks noChangeArrowheads="1"/>
          </p:cNvSpPr>
          <p:nvPr/>
        </p:nvSpPr>
        <p:spPr bwMode="auto">
          <a:xfrm>
            <a:off x="765265" y="4289881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1</a:t>
            </a:r>
            <a:endParaRPr lang="en-US" dirty="0"/>
          </a:p>
        </p:txBody>
      </p:sp>
      <p:sp>
        <p:nvSpPr>
          <p:cNvPr id="14342" name="Text Box 20"/>
          <p:cNvSpPr txBox="1">
            <a:spLocks noChangeArrowheads="1"/>
          </p:cNvSpPr>
          <p:nvPr/>
        </p:nvSpPr>
        <p:spPr bwMode="auto">
          <a:xfrm>
            <a:off x="6380955" y="4182985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2</a:t>
            </a:r>
            <a:endParaRPr lang="en-US" dirty="0"/>
          </a:p>
        </p:txBody>
      </p:sp>
      <p:sp>
        <p:nvSpPr>
          <p:cNvPr id="14343" name="Line 21"/>
          <p:cNvSpPr>
            <a:spLocks noChangeShapeType="1"/>
          </p:cNvSpPr>
          <p:nvPr/>
        </p:nvSpPr>
        <p:spPr bwMode="auto">
          <a:xfrm>
            <a:off x="1703088" y="5386964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44" name="Line 22"/>
          <p:cNvSpPr>
            <a:spLocks noChangeShapeType="1"/>
          </p:cNvSpPr>
          <p:nvPr/>
        </p:nvSpPr>
        <p:spPr bwMode="auto">
          <a:xfrm>
            <a:off x="7401307" y="5311011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4007339" y="1873483"/>
            <a:ext cx="413099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interactions</a:t>
            </a:r>
          </a:p>
        </p:txBody>
      </p:sp>
      <p:sp>
        <p:nvSpPr>
          <p:cNvPr id="14346" name="Line 25"/>
          <p:cNvSpPr>
            <a:spLocks noChangeShapeType="1"/>
          </p:cNvSpPr>
          <p:nvPr/>
        </p:nvSpPr>
        <p:spPr bwMode="auto">
          <a:xfrm flipV="1">
            <a:off x="16565722" y="4860925"/>
            <a:ext cx="360124" cy="405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14547524" y="5156296"/>
            <a:ext cx="3383999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Sum over all</a:t>
            </a:r>
          </a:p>
          <a:p>
            <a:r>
              <a:rPr lang="en-US" sz="4200" dirty="0"/>
              <a:t>prototypes</a:t>
            </a:r>
            <a:endParaRPr lang="en-US" dirty="0"/>
          </a:p>
        </p:txBody>
      </p:sp>
      <p:sp>
        <p:nvSpPr>
          <p:cNvPr id="14348" name="Text Box 52"/>
          <p:cNvSpPr txBox="1">
            <a:spLocks noChangeArrowheads="1"/>
          </p:cNvSpPr>
          <p:nvPr/>
        </p:nvSpPr>
        <p:spPr bwMode="auto">
          <a:xfrm>
            <a:off x="12626862" y="3088714"/>
            <a:ext cx="12840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(1)</a:t>
            </a:r>
            <a:endParaRPr lang="fr-FR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80062" y="1485283"/>
            <a:ext cx="4156436" cy="2804597"/>
            <a:chOff x="48" y="528"/>
            <a:chExt cx="1728" cy="1824"/>
          </a:xfrm>
        </p:grpSpPr>
        <p:sp>
          <p:nvSpPr>
            <p:cNvPr id="14386" name="Rectangle 61" descr="Dotted grid"/>
            <p:cNvSpPr>
              <a:spLocks noChangeArrowheads="1"/>
            </p:cNvSpPr>
            <p:nvPr/>
          </p:nvSpPr>
          <p:spPr bwMode="auto">
            <a:xfrm>
              <a:off x="48" y="528"/>
              <a:ext cx="1728" cy="1824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Rectangle 62"/>
            <p:cNvSpPr>
              <a:spLocks noChangeArrowheads="1"/>
            </p:cNvSpPr>
            <p:nvPr/>
          </p:nvSpPr>
          <p:spPr bwMode="auto">
            <a:xfrm>
              <a:off x="816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Rectangle 63"/>
            <p:cNvSpPr>
              <a:spLocks noChangeArrowheads="1"/>
            </p:cNvSpPr>
            <p:nvPr/>
          </p:nvSpPr>
          <p:spPr bwMode="auto">
            <a:xfrm>
              <a:off x="816" y="168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Rectangle 64"/>
            <p:cNvSpPr>
              <a:spLocks noChangeArrowheads="1"/>
            </p:cNvSpPr>
            <p:nvPr/>
          </p:nvSpPr>
          <p:spPr bwMode="auto">
            <a:xfrm>
              <a:off x="336" y="15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Rectangle 65"/>
            <p:cNvSpPr>
              <a:spLocks noChangeArrowheads="1"/>
            </p:cNvSpPr>
            <p:nvPr/>
          </p:nvSpPr>
          <p:spPr bwMode="auto">
            <a:xfrm>
              <a:off x="816" y="148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Rectangle 66"/>
            <p:cNvSpPr>
              <a:spLocks noChangeArrowheads="1"/>
            </p:cNvSpPr>
            <p:nvPr/>
          </p:nvSpPr>
          <p:spPr bwMode="auto">
            <a:xfrm>
              <a:off x="384" y="19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Rectangle 67"/>
            <p:cNvSpPr>
              <a:spLocks noChangeArrowheads="1"/>
            </p:cNvSpPr>
            <p:nvPr/>
          </p:nvSpPr>
          <p:spPr bwMode="auto">
            <a:xfrm>
              <a:off x="288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3" name="Rectangle 68"/>
            <p:cNvSpPr>
              <a:spLocks noChangeArrowheads="1"/>
            </p:cNvSpPr>
            <p:nvPr/>
          </p:nvSpPr>
          <p:spPr bwMode="auto">
            <a:xfrm>
              <a:off x="624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Rectangle 69"/>
            <p:cNvSpPr>
              <a:spLocks noChangeArrowheads="1"/>
            </p:cNvSpPr>
            <p:nvPr/>
          </p:nvSpPr>
          <p:spPr bwMode="auto">
            <a:xfrm>
              <a:off x="912" y="86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Rectangle 70"/>
            <p:cNvSpPr>
              <a:spLocks noChangeArrowheads="1"/>
            </p:cNvSpPr>
            <p:nvPr/>
          </p:nvSpPr>
          <p:spPr bwMode="auto">
            <a:xfrm>
              <a:off x="816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6" name="Rectangle 71"/>
            <p:cNvSpPr>
              <a:spLocks noChangeArrowheads="1"/>
            </p:cNvSpPr>
            <p:nvPr/>
          </p:nvSpPr>
          <p:spPr bwMode="auto">
            <a:xfrm>
              <a:off x="1344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7" name="Rectangle 72"/>
            <p:cNvSpPr>
              <a:spLocks noChangeArrowheads="1"/>
            </p:cNvSpPr>
            <p:nvPr/>
          </p:nvSpPr>
          <p:spPr bwMode="auto">
            <a:xfrm>
              <a:off x="1200" y="196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8" name="Rectangle 73"/>
            <p:cNvSpPr>
              <a:spLocks noChangeArrowheads="1"/>
            </p:cNvSpPr>
            <p:nvPr/>
          </p:nvSpPr>
          <p:spPr bwMode="auto">
            <a:xfrm>
              <a:off x="1248" y="172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Rectangle 74"/>
            <p:cNvSpPr>
              <a:spLocks noChangeArrowheads="1"/>
            </p:cNvSpPr>
            <p:nvPr/>
          </p:nvSpPr>
          <p:spPr bwMode="auto">
            <a:xfrm>
              <a:off x="1104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0" name="Rectangle 75"/>
            <p:cNvSpPr>
              <a:spLocks noChangeArrowheads="1"/>
            </p:cNvSpPr>
            <p:nvPr/>
          </p:nvSpPr>
          <p:spPr bwMode="auto">
            <a:xfrm>
              <a:off x="528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1" name="Rectangle 76"/>
            <p:cNvSpPr>
              <a:spLocks noChangeArrowheads="1"/>
            </p:cNvSpPr>
            <p:nvPr/>
          </p:nvSpPr>
          <p:spPr bwMode="auto">
            <a:xfrm>
              <a:off x="1440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2" name="Rectangle 77"/>
            <p:cNvSpPr>
              <a:spLocks noChangeArrowheads="1"/>
            </p:cNvSpPr>
            <p:nvPr/>
          </p:nvSpPr>
          <p:spPr bwMode="auto">
            <a:xfrm>
              <a:off x="1536" y="96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3" name="Rectangle 78"/>
            <p:cNvSpPr>
              <a:spLocks noChangeArrowheads="1"/>
            </p:cNvSpPr>
            <p:nvPr/>
          </p:nvSpPr>
          <p:spPr bwMode="auto">
            <a:xfrm>
              <a:off x="1632" y="18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4" name="Rectangle 79"/>
            <p:cNvSpPr>
              <a:spLocks noChangeArrowheads="1"/>
            </p:cNvSpPr>
            <p:nvPr/>
          </p:nvSpPr>
          <p:spPr bwMode="auto">
            <a:xfrm>
              <a:off x="1440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Rectangle 80"/>
            <p:cNvSpPr>
              <a:spLocks noChangeArrowheads="1"/>
            </p:cNvSpPr>
            <p:nvPr/>
          </p:nvSpPr>
          <p:spPr bwMode="auto">
            <a:xfrm>
              <a:off x="432" y="13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6" name="Rectangle 81"/>
            <p:cNvSpPr>
              <a:spLocks noChangeArrowheads="1"/>
            </p:cNvSpPr>
            <p:nvPr/>
          </p:nvSpPr>
          <p:spPr bwMode="auto">
            <a:xfrm>
              <a:off x="528" y="172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Rectangle 82"/>
            <p:cNvSpPr>
              <a:spLocks noChangeArrowheads="1"/>
            </p:cNvSpPr>
            <p:nvPr/>
          </p:nvSpPr>
          <p:spPr bwMode="auto">
            <a:xfrm>
              <a:off x="624" y="182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8" name="Rectangle 83"/>
            <p:cNvSpPr>
              <a:spLocks noChangeArrowheads="1"/>
            </p:cNvSpPr>
            <p:nvPr/>
          </p:nvSpPr>
          <p:spPr bwMode="auto">
            <a:xfrm>
              <a:off x="720" y="19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9" name="Rectangle 84"/>
            <p:cNvSpPr>
              <a:spLocks noChangeArrowheads="1"/>
            </p:cNvSpPr>
            <p:nvPr/>
          </p:nvSpPr>
          <p:spPr bwMode="auto">
            <a:xfrm>
              <a:off x="528" y="124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0" name="Rectangle 85"/>
            <p:cNvSpPr>
              <a:spLocks noChangeArrowheads="1"/>
            </p:cNvSpPr>
            <p:nvPr/>
          </p:nvSpPr>
          <p:spPr bwMode="auto">
            <a:xfrm>
              <a:off x="624" y="124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1" name="Rectangle 86"/>
            <p:cNvSpPr>
              <a:spLocks noChangeArrowheads="1"/>
            </p:cNvSpPr>
            <p:nvPr/>
          </p:nvSpPr>
          <p:spPr bwMode="auto">
            <a:xfrm>
              <a:off x="720" y="6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2" name="Rectangle 87"/>
            <p:cNvSpPr>
              <a:spLocks noChangeArrowheads="1"/>
            </p:cNvSpPr>
            <p:nvPr/>
          </p:nvSpPr>
          <p:spPr bwMode="auto">
            <a:xfrm>
              <a:off x="816" y="57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3" name="Rectangle 88"/>
            <p:cNvSpPr>
              <a:spLocks noChangeArrowheads="1"/>
            </p:cNvSpPr>
            <p:nvPr/>
          </p:nvSpPr>
          <p:spPr bwMode="auto">
            <a:xfrm>
              <a:off x="912" y="6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4" name="Rectangle 89"/>
            <p:cNvSpPr>
              <a:spLocks noChangeArrowheads="1"/>
            </p:cNvSpPr>
            <p:nvPr/>
          </p:nvSpPr>
          <p:spPr bwMode="auto">
            <a:xfrm>
              <a:off x="624" y="13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5" name="Rectangle 90"/>
            <p:cNvSpPr>
              <a:spLocks noChangeArrowheads="1"/>
            </p:cNvSpPr>
            <p:nvPr/>
          </p:nvSpPr>
          <p:spPr bwMode="auto">
            <a:xfrm>
              <a:off x="48" y="91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6" name="Rectangle 91"/>
            <p:cNvSpPr>
              <a:spLocks noChangeArrowheads="1"/>
            </p:cNvSpPr>
            <p:nvPr/>
          </p:nvSpPr>
          <p:spPr bwMode="auto">
            <a:xfrm>
              <a:off x="144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0" name="Rectangle 93" descr="Dotted grid"/>
          <p:cNvSpPr>
            <a:spLocks noChangeArrowheads="1"/>
          </p:cNvSpPr>
          <p:nvPr/>
        </p:nvSpPr>
        <p:spPr bwMode="auto">
          <a:xfrm>
            <a:off x="5698219" y="1482472"/>
            <a:ext cx="4156436" cy="2804595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51" name="Rectangle 94"/>
          <p:cNvSpPr>
            <a:spLocks noChangeArrowheads="1"/>
          </p:cNvSpPr>
          <p:nvPr/>
        </p:nvSpPr>
        <p:spPr bwMode="auto">
          <a:xfrm>
            <a:off x="8357888" y="2663945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52" name="Rectangle 95"/>
          <p:cNvSpPr>
            <a:spLocks noChangeArrowheads="1"/>
          </p:cNvSpPr>
          <p:nvPr/>
        </p:nvSpPr>
        <p:spPr bwMode="auto">
          <a:xfrm>
            <a:off x="7663900" y="3254683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53" name="Rectangle 96"/>
          <p:cNvSpPr>
            <a:spLocks noChangeArrowheads="1"/>
          </p:cNvSpPr>
          <p:nvPr/>
        </p:nvSpPr>
        <p:spPr bwMode="auto">
          <a:xfrm>
            <a:off x="6512249" y="3032452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54" name="Rectangle 97"/>
          <p:cNvSpPr>
            <a:spLocks noChangeArrowheads="1"/>
          </p:cNvSpPr>
          <p:nvPr/>
        </p:nvSpPr>
        <p:spPr bwMode="auto">
          <a:xfrm>
            <a:off x="7663900" y="2959313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55" name="Rectangle 98"/>
          <p:cNvSpPr>
            <a:spLocks noChangeArrowheads="1"/>
          </p:cNvSpPr>
          <p:nvPr/>
        </p:nvSpPr>
        <p:spPr bwMode="auto">
          <a:xfrm>
            <a:off x="6624789" y="3623190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56" name="Rectangle 99"/>
          <p:cNvSpPr>
            <a:spLocks noChangeArrowheads="1"/>
          </p:cNvSpPr>
          <p:nvPr/>
        </p:nvSpPr>
        <p:spPr bwMode="auto">
          <a:xfrm>
            <a:off x="6549762" y="3395335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57" name="Rectangle 100"/>
          <p:cNvSpPr>
            <a:spLocks noChangeArrowheads="1"/>
          </p:cNvSpPr>
          <p:nvPr/>
        </p:nvSpPr>
        <p:spPr bwMode="auto">
          <a:xfrm>
            <a:off x="7059940" y="1994443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58" name="Rectangle 101"/>
          <p:cNvSpPr>
            <a:spLocks noChangeArrowheads="1"/>
          </p:cNvSpPr>
          <p:nvPr/>
        </p:nvSpPr>
        <p:spPr bwMode="auto">
          <a:xfrm>
            <a:off x="7896480" y="2000069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59" name="Rectangle 102"/>
          <p:cNvSpPr>
            <a:spLocks noChangeArrowheads="1"/>
          </p:cNvSpPr>
          <p:nvPr/>
        </p:nvSpPr>
        <p:spPr bwMode="auto">
          <a:xfrm>
            <a:off x="9040624" y="1609056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60" name="Rectangle 103"/>
          <p:cNvSpPr>
            <a:spLocks noChangeArrowheads="1"/>
          </p:cNvSpPr>
          <p:nvPr/>
        </p:nvSpPr>
        <p:spPr bwMode="auto">
          <a:xfrm>
            <a:off x="8935588" y="2514854"/>
            <a:ext cx="23258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61" name="Rectangle 104"/>
          <p:cNvSpPr>
            <a:spLocks noChangeArrowheads="1"/>
          </p:cNvSpPr>
          <p:nvPr/>
        </p:nvSpPr>
        <p:spPr bwMode="auto">
          <a:xfrm>
            <a:off x="8590467" y="3696328"/>
            <a:ext cx="22883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62" name="Rectangle 105"/>
          <p:cNvSpPr>
            <a:spLocks noChangeArrowheads="1"/>
          </p:cNvSpPr>
          <p:nvPr/>
        </p:nvSpPr>
        <p:spPr bwMode="auto">
          <a:xfrm>
            <a:off x="8703007" y="3327822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63" name="Rectangle 106"/>
          <p:cNvSpPr>
            <a:spLocks noChangeArrowheads="1"/>
          </p:cNvSpPr>
          <p:nvPr/>
        </p:nvSpPr>
        <p:spPr bwMode="auto">
          <a:xfrm>
            <a:off x="9442014" y="1738456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64" name="Rectangle 107"/>
          <p:cNvSpPr>
            <a:spLocks noChangeArrowheads="1"/>
          </p:cNvSpPr>
          <p:nvPr/>
        </p:nvSpPr>
        <p:spPr bwMode="auto">
          <a:xfrm>
            <a:off x="6973661" y="2121029"/>
            <a:ext cx="228828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65" name="Rectangle 108"/>
          <p:cNvSpPr>
            <a:spLocks noChangeArrowheads="1"/>
          </p:cNvSpPr>
          <p:nvPr/>
        </p:nvSpPr>
        <p:spPr bwMode="auto">
          <a:xfrm>
            <a:off x="9168167" y="3122469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66" name="Rectangle 109"/>
          <p:cNvSpPr>
            <a:spLocks noChangeArrowheads="1"/>
          </p:cNvSpPr>
          <p:nvPr/>
        </p:nvSpPr>
        <p:spPr bwMode="auto">
          <a:xfrm>
            <a:off x="9396998" y="2146348"/>
            <a:ext cx="232580" cy="1490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67" name="Rectangle 110"/>
          <p:cNvSpPr>
            <a:spLocks noChangeArrowheads="1"/>
          </p:cNvSpPr>
          <p:nvPr/>
        </p:nvSpPr>
        <p:spPr bwMode="auto">
          <a:xfrm>
            <a:off x="9629578" y="3550051"/>
            <a:ext cx="228828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68" name="Rectangle 111"/>
          <p:cNvSpPr>
            <a:spLocks noChangeArrowheads="1"/>
          </p:cNvSpPr>
          <p:nvPr/>
        </p:nvSpPr>
        <p:spPr bwMode="auto">
          <a:xfrm>
            <a:off x="8763027" y="3012763"/>
            <a:ext cx="228830" cy="1490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69" name="Rectangle 112"/>
          <p:cNvSpPr>
            <a:spLocks noChangeArrowheads="1"/>
          </p:cNvSpPr>
          <p:nvPr/>
        </p:nvSpPr>
        <p:spPr bwMode="auto">
          <a:xfrm>
            <a:off x="9550800" y="4163292"/>
            <a:ext cx="23258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70" name="Rectangle 113"/>
          <p:cNvSpPr>
            <a:spLocks noChangeArrowheads="1"/>
          </p:cNvSpPr>
          <p:nvPr/>
        </p:nvSpPr>
        <p:spPr bwMode="auto">
          <a:xfrm>
            <a:off x="6208397" y="3268747"/>
            <a:ext cx="228828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71" name="Rectangle 114"/>
          <p:cNvSpPr>
            <a:spLocks noChangeArrowheads="1"/>
          </p:cNvSpPr>
          <p:nvPr/>
        </p:nvSpPr>
        <p:spPr bwMode="auto">
          <a:xfrm>
            <a:off x="7911485" y="3780719"/>
            <a:ext cx="23258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72" name="Rectangle 115"/>
          <p:cNvSpPr>
            <a:spLocks noChangeArrowheads="1"/>
          </p:cNvSpPr>
          <p:nvPr/>
        </p:nvSpPr>
        <p:spPr bwMode="auto">
          <a:xfrm>
            <a:off x="7435068" y="3623190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73" name="Rectangle 116"/>
          <p:cNvSpPr>
            <a:spLocks noChangeArrowheads="1"/>
          </p:cNvSpPr>
          <p:nvPr/>
        </p:nvSpPr>
        <p:spPr bwMode="auto">
          <a:xfrm>
            <a:off x="8590467" y="1994443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74" name="Rectangle 117"/>
          <p:cNvSpPr>
            <a:spLocks noChangeArrowheads="1"/>
          </p:cNvSpPr>
          <p:nvPr/>
        </p:nvSpPr>
        <p:spPr bwMode="auto">
          <a:xfrm>
            <a:off x="7202489" y="2590806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75" name="Rectangle 118"/>
          <p:cNvSpPr>
            <a:spLocks noChangeArrowheads="1"/>
          </p:cNvSpPr>
          <p:nvPr/>
        </p:nvSpPr>
        <p:spPr bwMode="auto">
          <a:xfrm>
            <a:off x="6891132" y="1738456"/>
            <a:ext cx="228828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76" name="Rectangle 119"/>
          <p:cNvSpPr>
            <a:spLocks noChangeArrowheads="1"/>
          </p:cNvSpPr>
          <p:nvPr/>
        </p:nvSpPr>
        <p:spPr bwMode="auto">
          <a:xfrm>
            <a:off x="7663900" y="1555610"/>
            <a:ext cx="232580" cy="1490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77" name="Rectangle 120"/>
          <p:cNvSpPr>
            <a:spLocks noChangeArrowheads="1"/>
          </p:cNvSpPr>
          <p:nvPr/>
        </p:nvSpPr>
        <p:spPr bwMode="auto">
          <a:xfrm>
            <a:off x="8590468" y="2377016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78" name="Rectangle 121"/>
          <p:cNvSpPr>
            <a:spLocks noChangeArrowheads="1"/>
          </p:cNvSpPr>
          <p:nvPr/>
        </p:nvSpPr>
        <p:spPr bwMode="auto">
          <a:xfrm>
            <a:off x="7202489" y="2993070"/>
            <a:ext cx="23258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79" name="Rectangle 122"/>
          <p:cNvSpPr>
            <a:spLocks noChangeArrowheads="1"/>
          </p:cNvSpPr>
          <p:nvPr/>
        </p:nvSpPr>
        <p:spPr bwMode="auto">
          <a:xfrm>
            <a:off x="5818262" y="2073208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80" name="Rectangle 123"/>
          <p:cNvSpPr>
            <a:spLocks noChangeArrowheads="1"/>
          </p:cNvSpPr>
          <p:nvPr/>
        </p:nvSpPr>
        <p:spPr bwMode="auto">
          <a:xfrm>
            <a:off x="6718573" y="2377017"/>
            <a:ext cx="228828" cy="1490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81" name="Text Box 125"/>
          <p:cNvSpPr txBox="1">
            <a:spLocks noChangeArrowheads="1"/>
          </p:cNvSpPr>
          <p:nvPr/>
        </p:nvSpPr>
        <p:spPr bwMode="auto">
          <a:xfrm>
            <a:off x="934075" y="6841303"/>
            <a:ext cx="7907674" cy="107195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FR" dirty="0" err="1" smtClean="0"/>
              <a:t>Deterministic</a:t>
            </a:r>
            <a:r>
              <a:rPr lang="fr-FR" dirty="0" smtClean="0"/>
              <a:t> </a:t>
            </a:r>
            <a:r>
              <a:rPr lang="fr-FR" dirty="0" err="1" smtClean="0"/>
              <a:t>dynamics</a:t>
            </a:r>
            <a:endParaRPr lang="fr-FR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4206159" y="3012762"/>
          <a:ext cx="3932180" cy="1811595"/>
        </p:xfrm>
        <a:graphic>
          <a:graphicData uri="http://schemas.openxmlformats.org/presentationml/2006/ole">
            <p:oleObj spid="_x0000_s878594" name="Equation" r:id="rId4" imgW="939600" imgH="355320" progId="Equation.3">
              <p:embed/>
            </p:oleObj>
          </a:graphicData>
        </a:graphic>
      </p:graphicFrame>
      <p:sp>
        <p:nvSpPr>
          <p:cNvPr id="81" name="Text Box 4"/>
          <p:cNvSpPr txBox="1">
            <a:spLocks noChangeArrowheads="1"/>
          </p:cNvSpPr>
          <p:nvPr/>
        </p:nvSpPr>
        <p:spPr bwMode="auto">
          <a:xfrm>
            <a:off x="360126" y="0"/>
            <a:ext cx="11012691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6.1 Review: Hopfield model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78596" name="Object 53"/>
          <p:cNvGraphicFramePr>
            <a:graphicFrameLocks noChangeAspect="1"/>
          </p:cNvGraphicFramePr>
          <p:nvPr/>
        </p:nvGraphicFramePr>
        <p:xfrm>
          <a:off x="10661650" y="7932738"/>
          <a:ext cx="9744075" cy="2092325"/>
        </p:xfrm>
        <a:graphic>
          <a:graphicData uri="http://schemas.openxmlformats.org/presentationml/2006/ole">
            <p:oleObj spid="_x0000_s878596" name="Equation" r:id="rId5" imgW="160020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765265" y="4289881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1</a:t>
            </a:r>
            <a:endParaRPr lang="en-US" dirty="0"/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6380955" y="4182985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2</a:t>
            </a:r>
            <a:endParaRPr lang="en-US" dirty="0"/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>
            <a:off x="1703088" y="5386964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7401307" y="5311011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5207753" y="3881989"/>
          <a:ext cx="5975815" cy="1811595"/>
        </p:xfrm>
        <a:graphic>
          <a:graphicData uri="http://schemas.openxmlformats.org/presentationml/2006/ole">
            <p:oleObj spid="_x0000_s881666" name="Equation" r:id="rId4" imgW="876240" imgH="355320" progId="Equation.3">
              <p:embed/>
            </p:oleObj>
          </a:graphicData>
        </a:graphic>
      </p:graphicFrame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10293556" y="4163293"/>
            <a:ext cx="527073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Interactions (1)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0062" y="1485283"/>
            <a:ext cx="4156436" cy="2804597"/>
            <a:chOff x="48" y="528"/>
            <a:chExt cx="1728" cy="1824"/>
          </a:xfrm>
        </p:grpSpPr>
        <p:sp>
          <p:nvSpPr>
            <p:cNvPr id="17454" name="Rectangle 13" descr="Dotted grid"/>
            <p:cNvSpPr>
              <a:spLocks noChangeArrowheads="1"/>
            </p:cNvSpPr>
            <p:nvPr/>
          </p:nvSpPr>
          <p:spPr bwMode="auto">
            <a:xfrm>
              <a:off x="48" y="528"/>
              <a:ext cx="1728" cy="1824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14"/>
            <p:cNvSpPr>
              <a:spLocks noChangeArrowheads="1"/>
            </p:cNvSpPr>
            <p:nvPr/>
          </p:nvSpPr>
          <p:spPr bwMode="auto">
            <a:xfrm>
              <a:off x="816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Rectangle 15"/>
            <p:cNvSpPr>
              <a:spLocks noChangeArrowheads="1"/>
            </p:cNvSpPr>
            <p:nvPr/>
          </p:nvSpPr>
          <p:spPr bwMode="auto">
            <a:xfrm>
              <a:off x="816" y="168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Rectangle 16"/>
            <p:cNvSpPr>
              <a:spLocks noChangeArrowheads="1"/>
            </p:cNvSpPr>
            <p:nvPr/>
          </p:nvSpPr>
          <p:spPr bwMode="auto">
            <a:xfrm>
              <a:off x="336" y="15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8" name="Rectangle 17"/>
            <p:cNvSpPr>
              <a:spLocks noChangeArrowheads="1"/>
            </p:cNvSpPr>
            <p:nvPr/>
          </p:nvSpPr>
          <p:spPr bwMode="auto">
            <a:xfrm>
              <a:off x="816" y="148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Rectangle 18"/>
            <p:cNvSpPr>
              <a:spLocks noChangeArrowheads="1"/>
            </p:cNvSpPr>
            <p:nvPr/>
          </p:nvSpPr>
          <p:spPr bwMode="auto">
            <a:xfrm>
              <a:off x="384" y="19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Rectangle 19"/>
            <p:cNvSpPr>
              <a:spLocks noChangeArrowheads="1"/>
            </p:cNvSpPr>
            <p:nvPr/>
          </p:nvSpPr>
          <p:spPr bwMode="auto">
            <a:xfrm>
              <a:off x="288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Rectangle 20"/>
            <p:cNvSpPr>
              <a:spLocks noChangeArrowheads="1"/>
            </p:cNvSpPr>
            <p:nvPr/>
          </p:nvSpPr>
          <p:spPr bwMode="auto">
            <a:xfrm>
              <a:off x="624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Rectangle 21"/>
            <p:cNvSpPr>
              <a:spLocks noChangeArrowheads="1"/>
            </p:cNvSpPr>
            <p:nvPr/>
          </p:nvSpPr>
          <p:spPr bwMode="auto">
            <a:xfrm>
              <a:off x="912" y="86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22"/>
            <p:cNvSpPr>
              <a:spLocks noChangeArrowheads="1"/>
            </p:cNvSpPr>
            <p:nvPr/>
          </p:nvSpPr>
          <p:spPr bwMode="auto">
            <a:xfrm>
              <a:off x="816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Rectangle 23"/>
            <p:cNvSpPr>
              <a:spLocks noChangeArrowheads="1"/>
            </p:cNvSpPr>
            <p:nvPr/>
          </p:nvSpPr>
          <p:spPr bwMode="auto">
            <a:xfrm>
              <a:off x="1344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Rectangle 24"/>
            <p:cNvSpPr>
              <a:spLocks noChangeArrowheads="1"/>
            </p:cNvSpPr>
            <p:nvPr/>
          </p:nvSpPr>
          <p:spPr bwMode="auto">
            <a:xfrm>
              <a:off x="1200" y="196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6" name="Rectangle 25"/>
            <p:cNvSpPr>
              <a:spLocks noChangeArrowheads="1"/>
            </p:cNvSpPr>
            <p:nvPr/>
          </p:nvSpPr>
          <p:spPr bwMode="auto">
            <a:xfrm>
              <a:off x="1248" y="172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7" name="Rectangle 26"/>
            <p:cNvSpPr>
              <a:spLocks noChangeArrowheads="1"/>
            </p:cNvSpPr>
            <p:nvPr/>
          </p:nvSpPr>
          <p:spPr bwMode="auto">
            <a:xfrm>
              <a:off x="1104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Rectangle 27"/>
            <p:cNvSpPr>
              <a:spLocks noChangeArrowheads="1"/>
            </p:cNvSpPr>
            <p:nvPr/>
          </p:nvSpPr>
          <p:spPr bwMode="auto">
            <a:xfrm>
              <a:off x="528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Rectangle 28"/>
            <p:cNvSpPr>
              <a:spLocks noChangeArrowheads="1"/>
            </p:cNvSpPr>
            <p:nvPr/>
          </p:nvSpPr>
          <p:spPr bwMode="auto">
            <a:xfrm>
              <a:off x="1440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0" name="Rectangle 29"/>
            <p:cNvSpPr>
              <a:spLocks noChangeArrowheads="1"/>
            </p:cNvSpPr>
            <p:nvPr/>
          </p:nvSpPr>
          <p:spPr bwMode="auto">
            <a:xfrm>
              <a:off x="1536" y="96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1" name="Rectangle 30"/>
            <p:cNvSpPr>
              <a:spLocks noChangeArrowheads="1"/>
            </p:cNvSpPr>
            <p:nvPr/>
          </p:nvSpPr>
          <p:spPr bwMode="auto">
            <a:xfrm>
              <a:off x="1632" y="18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Rectangle 31"/>
            <p:cNvSpPr>
              <a:spLocks noChangeArrowheads="1"/>
            </p:cNvSpPr>
            <p:nvPr/>
          </p:nvSpPr>
          <p:spPr bwMode="auto">
            <a:xfrm>
              <a:off x="1440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32"/>
            <p:cNvSpPr>
              <a:spLocks noChangeArrowheads="1"/>
            </p:cNvSpPr>
            <p:nvPr/>
          </p:nvSpPr>
          <p:spPr bwMode="auto">
            <a:xfrm>
              <a:off x="432" y="13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4" name="Rectangle 33"/>
            <p:cNvSpPr>
              <a:spLocks noChangeArrowheads="1"/>
            </p:cNvSpPr>
            <p:nvPr/>
          </p:nvSpPr>
          <p:spPr bwMode="auto">
            <a:xfrm>
              <a:off x="528" y="172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Rectangle 34"/>
            <p:cNvSpPr>
              <a:spLocks noChangeArrowheads="1"/>
            </p:cNvSpPr>
            <p:nvPr/>
          </p:nvSpPr>
          <p:spPr bwMode="auto">
            <a:xfrm>
              <a:off x="624" y="182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6" name="Rectangle 35"/>
            <p:cNvSpPr>
              <a:spLocks noChangeArrowheads="1"/>
            </p:cNvSpPr>
            <p:nvPr/>
          </p:nvSpPr>
          <p:spPr bwMode="auto">
            <a:xfrm>
              <a:off x="720" y="19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7" name="Rectangle 36"/>
            <p:cNvSpPr>
              <a:spLocks noChangeArrowheads="1"/>
            </p:cNvSpPr>
            <p:nvPr/>
          </p:nvSpPr>
          <p:spPr bwMode="auto">
            <a:xfrm>
              <a:off x="528" y="124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8" name="Rectangle 37"/>
            <p:cNvSpPr>
              <a:spLocks noChangeArrowheads="1"/>
            </p:cNvSpPr>
            <p:nvPr/>
          </p:nvSpPr>
          <p:spPr bwMode="auto">
            <a:xfrm>
              <a:off x="624" y="124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" name="Rectangle 38"/>
            <p:cNvSpPr>
              <a:spLocks noChangeArrowheads="1"/>
            </p:cNvSpPr>
            <p:nvPr/>
          </p:nvSpPr>
          <p:spPr bwMode="auto">
            <a:xfrm>
              <a:off x="720" y="6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" name="Rectangle 39"/>
            <p:cNvSpPr>
              <a:spLocks noChangeArrowheads="1"/>
            </p:cNvSpPr>
            <p:nvPr/>
          </p:nvSpPr>
          <p:spPr bwMode="auto">
            <a:xfrm>
              <a:off x="816" y="57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1" name="Rectangle 40"/>
            <p:cNvSpPr>
              <a:spLocks noChangeArrowheads="1"/>
            </p:cNvSpPr>
            <p:nvPr/>
          </p:nvSpPr>
          <p:spPr bwMode="auto">
            <a:xfrm>
              <a:off x="912" y="6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" name="Rectangle 41"/>
            <p:cNvSpPr>
              <a:spLocks noChangeArrowheads="1"/>
            </p:cNvSpPr>
            <p:nvPr/>
          </p:nvSpPr>
          <p:spPr bwMode="auto">
            <a:xfrm>
              <a:off x="624" y="13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3" name="Rectangle 42"/>
            <p:cNvSpPr>
              <a:spLocks noChangeArrowheads="1"/>
            </p:cNvSpPr>
            <p:nvPr/>
          </p:nvSpPr>
          <p:spPr bwMode="auto">
            <a:xfrm>
              <a:off x="48" y="91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4" name="Rectangle 43"/>
            <p:cNvSpPr>
              <a:spLocks noChangeArrowheads="1"/>
            </p:cNvSpPr>
            <p:nvPr/>
          </p:nvSpPr>
          <p:spPr bwMode="auto">
            <a:xfrm>
              <a:off x="144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9" name="Rectangle 44" descr="Dotted grid"/>
          <p:cNvSpPr>
            <a:spLocks noChangeArrowheads="1"/>
          </p:cNvSpPr>
          <p:nvPr/>
        </p:nvSpPr>
        <p:spPr bwMode="auto">
          <a:xfrm>
            <a:off x="5698219" y="1482472"/>
            <a:ext cx="4156436" cy="2804595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0" name="Rectangle 45"/>
          <p:cNvSpPr>
            <a:spLocks noChangeArrowheads="1"/>
          </p:cNvSpPr>
          <p:nvPr/>
        </p:nvSpPr>
        <p:spPr bwMode="auto">
          <a:xfrm>
            <a:off x="8357888" y="2663945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1" name="Rectangle 46"/>
          <p:cNvSpPr>
            <a:spLocks noChangeArrowheads="1"/>
          </p:cNvSpPr>
          <p:nvPr/>
        </p:nvSpPr>
        <p:spPr bwMode="auto">
          <a:xfrm>
            <a:off x="7663900" y="3254683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2" name="Rectangle 47"/>
          <p:cNvSpPr>
            <a:spLocks noChangeArrowheads="1"/>
          </p:cNvSpPr>
          <p:nvPr/>
        </p:nvSpPr>
        <p:spPr bwMode="auto">
          <a:xfrm>
            <a:off x="6512249" y="3032452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3" name="Rectangle 48"/>
          <p:cNvSpPr>
            <a:spLocks noChangeArrowheads="1"/>
          </p:cNvSpPr>
          <p:nvPr/>
        </p:nvSpPr>
        <p:spPr bwMode="auto">
          <a:xfrm>
            <a:off x="7663900" y="2959313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4" name="Rectangle 49"/>
          <p:cNvSpPr>
            <a:spLocks noChangeArrowheads="1"/>
          </p:cNvSpPr>
          <p:nvPr/>
        </p:nvSpPr>
        <p:spPr bwMode="auto">
          <a:xfrm>
            <a:off x="6624789" y="3623190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5" name="Rectangle 50"/>
          <p:cNvSpPr>
            <a:spLocks noChangeArrowheads="1"/>
          </p:cNvSpPr>
          <p:nvPr/>
        </p:nvSpPr>
        <p:spPr bwMode="auto">
          <a:xfrm>
            <a:off x="6549762" y="3395335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6" name="Rectangle 51"/>
          <p:cNvSpPr>
            <a:spLocks noChangeArrowheads="1"/>
          </p:cNvSpPr>
          <p:nvPr/>
        </p:nvSpPr>
        <p:spPr bwMode="auto">
          <a:xfrm>
            <a:off x="7059940" y="1994443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7" name="Rectangle 52"/>
          <p:cNvSpPr>
            <a:spLocks noChangeArrowheads="1"/>
          </p:cNvSpPr>
          <p:nvPr/>
        </p:nvSpPr>
        <p:spPr bwMode="auto">
          <a:xfrm>
            <a:off x="7896480" y="2000069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8" name="Rectangle 53"/>
          <p:cNvSpPr>
            <a:spLocks noChangeArrowheads="1"/>
          </p:cNvSpPr>
          <p:nvPr/>
        </p:nvSpPr>
        <p:spPr bwMode="auto">
          <a:xfrm>
            <a:off x="9040624" y="1609056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9" name="Rectangle 54"/>
          <p:cNvSpPr>
            <a:spLocks noChangeArrowheads="1"/>
          </p:cNvSpPr>
          <p:nvPr/>
        </p:nvSpPr>
        <p:spPr bwMode="auto">
          <a:xfrm>
            <a:off x="8935588" y="2514854"/>
            <a:ext cx="23258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0" name="Rectangle 55"/>
          <p:cNvSpPr>
            <a:spLocks noChangeArrowheads="1"/>
          </p:cNvSpPr>
          <p:nvPr/>
        </p:nvSpPr>
        <p:spPr bwMode="auto">
          <a:xfrm>
            <a:off x="8590467" y="3696328"/>
            <a:ext cx="22883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1" name="Rectangle 56"/>
          <p:cNvSpPr>
            <a:spLocks noChangeArrowheads="1"/>
          </p:cNvSpPr>
          <p:nvPr/>
        </p:nvSpPr>
        <p:spPr bwMode="auto">
          <a:xfrm>
            <a:off x="8703007" y="3327822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2" name="Rectangle 57"/>
          <p:cNvSpPr>
            <a:spLocks noChangeArrowheads="1"/>
          </p:cNvSpPr>
          <p:nvPr/>
        </p:nvSpPr>
        <p:spPr bwMode="auto">
          <a:xfrm>
            <a:off x="9442014" y="1738456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3" name="Rectangle 58"/>
          <p:cNvSpPr>
            <a:spLocks noChangeArrowheads="1"/>
          </p:cNvSpPr>
          <p:nvPr/>
        </p:nvSpPr>
        <p:spPr bwMode="auto">
          <a:xfrm>
            <a:off x="6973661" y="2121029"/>
            <a:ext cx="228828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4" name="Rectangle 59"/>
          <p:cNvSpPr>
            <a:spLocks noChangeArrowheads="1"/>
          </p:cNvSpPr>
          <p:nvPr/>
        </p:nvSpPr>
        <p:spPr bwMode="auto">
          <a:xfrm>
            <a:off x="9168167" y="3122469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5" name="Rectangle 60"/>
          <p:cNvSpPr>
            <a:spLocks noChangeArrowheads="1"/>
          </p:cNvSpPr>
          <p:nvPr/>
        </p:nvSpPr>
        <p:spPr bwMode="auto">
          <a:xfrm>
            <a:off x="9396998" y="2146348"/>
            <a:ext cx="232580" cy="1490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6" name="Rectangle 61"/>
          <p:cNvSpPr>
            <a:spLocks noChangeArrowheads="1"/>
          </p:cNvSpPr>
          <p:nvPr/>
        </p:nvSpPr>
        <p:spPr bwMode="auto">
          <a:xfrm>
            <a:off x="9629578" y="3550051"/>
            <a:ext cx="228828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7" name="Rectangle 62"/>
          <p:cNvSpPr>
            <a:spLocks noChangeArrowheads="1"/>
          </p:cNvSpPr>
          <p:nvPr/>
        </p:nvSpPr>
        <p:spPr bwMode="auto">
          <a:xfrm>
            <a:off x="8763027" y="3012763"/>
            <a:ext cx="228830" cy="1490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8" name="Rectangle 63"/>
          <p:cNvSpPr>
            <a:spLocks noChangeArrowheads="1"/>
          </p:cNvSpPr>
          <p:nvPr/>
        </p:nvSpPr>
        <p:spPr bwMode="auto">
          <a:xfrm>
            <a:off x="9550800" y="4163292"/>
            <a:ext cx="23258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9" name="Rectangle 64"/>
          <p:cNvSpPr>
            <a:spLocks noChangeArrowheads="1"/>
          </p:cNvSpPr>
          <p:nvPr/>
        </p:nvSpPr>
        <p:spPr bwMode="auto">
          <a:xfrm>
            <a:off x="6208397" y="3268747"/>
            <a:ext cx="228828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0" name="Rectangle 65"/>
          <p:cNvSpPr>
            <a:spLocks noChangeArrowheads="1"/>
          </p:cNvSpPr>
          <p:nvPr/>
        </p:nvSpPr>
        <p:spPr bwMode="auto">
          <a:xfrm>
            <a:off x="7911485" y="3780719"/>
            <a:ext cx="23258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1" name="Rectangle 66"/>
          <p:cNvSpPr>
            <a:spLocks noChangeArrowheads="1"/>
          </p:cNvSpPr>
          <p:nvPr/>
        </p:nvSpPr>
        <p:spPr bwMode="auto">
          <a:xfrm>
            <a:off x="7435068" y="3623190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2" name="Rectangle 67"/>
          <p:cNvSpPr>
            <a:spLocks noChangeArrowheads="1"/>
          </p:cNvSpPr>
          <p:nvPr/>
        </p:nvSpPr>
        <p:spPr bwMode="auto">
          <a:xfrm>
            <a:off x="8590467" y="1994443"/>
            <a:ext cx="22883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3" name="Rectangle 68"/>
          <p:cNvSpPr>
            <a:spLocks noChangeArrowheads="1"/>
          </p:cNvSpPr>
          <p:nvPr/>
        </p:nvSpPr>
        <p:spPr bwMode="auto">
          <a:xfrm>
            <a:off x="7202489" y="2590806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4" name="Rectangle 69"/>
          <p:cNvSpPr>
            <a:spLocks noChangeArrowheads="1"/>
          </p:cNvSpPr>
          <p:nvPr/>
        </p:nvSpPr>
        <p:spPr bwMode="auto">
          <a:xfrm>
            <a:off x="6891132" y="1738456"/>
            <a:ext cx="228828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5" name="Rectangle 70"/>
          <p:cNvSpPr>
            <a:spLocks noChangeArrowheads="1"/>
          </p:cNvSpPr>
          <p:nvPr/>
        </p:nvSpPr>
        <p:spPr bwMode="auto">
          <a:xfrm>
            <a:off x="7663900" y="1555610"/>
            <a:ext cx="232580" cy="1490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6" name="Rectangle 71"/>
          <p:cNvSpPr>
            <a:spLocks noChangeArrowheads="1"/>
          </p:cNvSpPr>
          <p:nvPr/>
        </p:nvSpPr>
        <p:spPr bwMode="auto">
          <a:xfrm>
            <a:off x="8590468" y="2377016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7" name="Rectangle 72"/>
          <p:cNvSpPr>
            <a:spLocks noChangeArrowheads="1"/>
          </p:cNvSpPr>
          <p:nvPr/>
        </p:nvSpPr>
        <p:spPr bwMode="auto">
          <a:xfrm>
            <a:off x="7202489" y="2993070"/>
            <a:ext cx="232580" cy="14909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8" name="Rectangle 73"/>
          <p:cNvSpPr>
            <a:spLocks noChangeArrowheads="1"/>
          </p:cNvSpPr>
          <p:nvPr/>
        </p:nvSpPr>
        <p:spPr bwMode="auto">
          <a:xfrm>
            <a:off x="5818262" y="2073208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9" name="Rectangle 74"/>
          <p:cNvSpPr>
            <a:spLocks noChangeArrowheads="1"/>
          </p:cNvSpPr>
          <p:nvPr/>
        </p:nvSpPr>
        <p:spPr bwMode="auto">
          <a:xfrm>
            <a:off x="6718573" y="2377017"/>
            <a:ext cx="228828" cy="1490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51" name="Text Box 76"/>
          <p:cNvSpPr txBox="1">
            <a:spLocks noChangeArrowheads="1"/>
          </p:cNvSpPr>
          <p:nvPr/>
        </p:nvSpPr>
        <p:spPr bwMode="auto">
          <a:xfrm>
            <a:off x="2352065" y="6332143"/>
            <a:ext cx="469685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Dynamics (2)</a:t>
            </a:r>
            <a:endParaRPr 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657516" y="7479862"/>
          <a:ext cx="12738622" cy="1144905"/>
        </p:xfrm>
        <a:graphic>
          <a:graphicData uri="http://schemas.openxmlformats.org/presentationml/2006/ole">
            <p:oleObj spid="_x0000_s881667" name="Equation" r:id="rId5" imgW="2882880" imgH="279360" progId="Equation.DSMT4">
              <p:embed/>
            </p:oleObj>
          </a:graphicData>
        </a:graphic>
      </p:graphicFrame>
      <p:sp>
        <p:nvSpPr>
          <p:cNvPr id="17452" name="Text Box 81"/>
          <p:cNvSpPr txBox="1">
            <a:spLocks noChangeArrowheads="1"/>
          </p:cNvSpPr>
          <p:nvPr/>
        </p:nvSpPr>
        <p:spPr bwMode="auto">
          <a:xfrm>
            <a:off x="11947879" y="2458593"/>
            <a:ext cx="600330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Random patterns</a:t>
            </a:r>
            <a:endParaRPr lang="fr-FR"/>
          </a:p>
        </p:txBody>
      </p:sp>
      <p:sp>
        <p:nvSpPr>
          <p:cNvPr id="303189" name="Text Box 85"/>
          <p:cNvSpPr txBox="1">
            <a:spLocks noChangeArrowheads="1"/>
          </p:cNvSpPr>
          <p:nvPr/>
        </p:nvSpPr>
        <p:spPr bwMode="auto">
          <a:xfrm>
            <a:off x="17214472" y="9468487"/>
            <a:ext cx="3969096" cy="1071957"/>
          </a:xfrm>
          <a:prstGeom prst="rect">
            <a:avLst/>
          </a:prstGeom>
          <a:solidFill>
            <a:srgbClr val="87D4F7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blackboard</a:t>
            </a:r>
          </a:p>
        </p:txBody>
      </p:sp>
      <p:graphicFrame>
        <p:nvGraphicFramePr>
          <p:cNvPr id="156676" name="Object 3"/>
          <p:cNvGraphicFramePr>
            <a:graphicFrameLocks noChangeAspect="1"/>
          </p:cNvGraphicFramePr>
          <p:nvPr/>
        </p:nvGraphicFramePr>
        <p:xfrm>
          <a:off x="3574075" y="9392726"/>
          <a:ext cx="11150918" cy="1147718"/>
        </p:xfrm>
        <a:graphic>
          <a:graphicData uri="http://schemas.openxmlformats.org/presentationml/2006/ole">
            <p:oleObj spid="_x0000_s881668" name="Equation" r:id="rId6" imgW="2514600" imgH="279360" progId="Equation.DSMT4">
              <p:embed/>
            </p:oleObj>
          </a:graphicData>
        </a:graphic>
      </p:graphicFrame>
      <p:sp>
        <p:nvSpPr>
          <p:cNvPr id="78" name="Rectangle 53"/>
          <p:cNvSpPr>
            <a:spLocks noChangeArrowheads="1"/>
          </p:cNvSpPr>
          <p:nvPr/>
        </p:nvSpPr>
        <p:spPr bwMode="auto">
          <a:xfrm>
            <a:off x="9040624" y="1609056"/>
            <a:ext cx="232580" cy="1462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9" name="Rectangle 70"/>
          <p:cNvSpPr>
            <a:spLocks noChangeArrowheads="1"/>
          </p:cNvSpPr>
          <p:nvPr/>
        </p:nvSpPr>
        <p:spPr bwMode="auto">
          <a:xfrm>
            <a:off x="7663900" y="1555610"/>
            <a:ext cx="232580" cy="1490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360126" y="0"/>
            <a:ext cx="11934417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6.1 Stochastic Hopfield model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89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Line 43"/>
          <p:cNvSpPr>
            <a:spLocks noChangeShapeType="1"/>
          </p:cNvSpPr>
          <p:nvPr/>
        </p:nvSpPr>
        <p:spPr bwMode="auto">
          <a:xfrm flipV="1">
            <a:off x="5360603" y="1482471"/>
            <a:ext cx="0" cy="10079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38" name="Line 44"/>
          <p:cNvSpPr>
            <a:spLocks noChangeShapeType="1"/>
          </p:cNvSpPr>
          <p:nvPr/>
        </p:nvSpPr>
        <p:spPr bwMode="auto">
          <a:xfrm>
            <a:off x="1" y="7606448"/>
            <a:ext cx="16078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39" name="Freeform 45"/>
          <p:cNvSpPr>
            <a:spLocks/>
          </p:cNvSpPr>
          <p:nvPr/>
        </p:nvSpPr>
        <p:spPr bwMode="auto">
          <a:xfrm>
            <a:off x="-8763026" y="3268748"/>
            <a:ext cx="23989537" cy="9187374"/>
          </a:xfrm>
          <a:custGeom>
            <a:avLst/>
            <a:gdLst>
              <a:gd name="T0" fmla="*/ 0 w 1496"/>
              <a:gd name="T1" fmla="*/ 2147483647 h 454"/>
              <a:gd name="T2" fmla="*/ 2147483647 w 1496"/>
              <a:gd name="T3" fmla="*/ 2147483647 h 454"/>
              <a:gd name="T4" fmla="*/ 2147483647 w 1496"/>
              <a:gd name="T5" fmla="*/ 2147483647 h 454"/>
              <a:gd name="T6" fmla="*/ 2147483647 w 1496"/>
              <a:gd name="T7" fmla="*/ 0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1496"/>
              <a:gd name="T13" fmla="*/ 0 h 454"/>
              <a:gd name="T14" fmla="*/ 1496 w 1496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6" h="454">
                <a:moveTo>
                  <a:pt x="0" y="454"/>
                </a:moveTo>
                <a:cubicBezTo>
                  <a:pt x="279" y="439"/>
                  <a:pt x="559" y="424"/>
                  <a:pt x="725" y="363"/>
                </a:cubicBezTo>
                <a:cubicBezTo>
                  <a:pt x="891" y="302"/>
                  <a:pt x="869" y="151"/>
                  <a:pt x="997" y="91"/>
                </a:cubicBezTo>
                <a:cubicBezTo>
                  <a:pt x="1125" y="31"/>
                  <a:pt x="1310" y="15"/>
                  <a:pt x="1496" y="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80623" name="Object 47"/>
          <p:cNvGraphicFramePr>
            <a:graphicFrameLocks noChangeAspect="1"/>
          </p:cNvGraphicFramePr>
          <p:nvPr/>
        </p:nvGraphicFramePr>
        <p:xfrm>
          <a:off x="2207171" y="2666758"/>
          <a:ext cx="3153431" cy="1113962"/>
        </p:xfrm>
        <a:graphic>
          <a:graphicData uri="http://schemas.openxmlformats.org/presentationml/2006/ole">
            <p:oleObj spid="_x0000_s882690" name="Equation" r:id="rId4" imgW="660240" imgH="228600" progId="Equation.DSMT4">
              <p:embed/>
            </p:oleObj>
          </a:graphicData>
        </a:graphic>
      </p:graphicFrame>
      <p:sp>
        <p:nvSpPr>
          <p:cNvPr id="280626" name="Line 50"/>
          <p:cNvSpPr>
            <a:spLocks noChangeShapeType="1"/>
          </p:cNvSpPr>
          <p:nvPr/>
        </p:nvSpPr>
        <p:spPr bwMode="auto">
          <a:xfrm flipH="1">
            <a:off x="1" y="1482471"/>
            <a:ext cx="13695982" cy="1020850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0628" name="Oval 52"/>
          <p:cNvSpPr>
            <a:spLocks noChangeArrowheads="1"/>
          </p:cNvSpPr>
          <p:nvPr/>
        </p:nvSpPr>
        <p:spPr bwMode="auto">
          <a:xfrm>
            <a:off x="10124748" y="3780720"/>
            <a:ext cx="510176" cy="382573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078054" y="7178867"/>
          <a:ext cx="2490860" cy="1113962"/>
        </p:xfrm>
        <a:graphic>
          <a:graphicData uri="http://schemas.openxmlformats.org/presentationml/2006/ole">
            <p:oleObj spid="_x0000_s882691" name="Equation" r:id="rId5" imgW="380880" imgH="2286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726074" y="7735848"/>
          <a:ext cx="2715938" cy="1144906"/>
        </p:xfrm>
        <a:graphic>
          <a:graphicData uri="http://schemas.openxmlformats.org/presentationml/2006/ole">
            <p:oleObj spid="_x0000_s882692" name="Equation" r:id="rId6" imgW="431640" imgH="241200" progId="Equation.DSMT4">
              <p:embed/>
            </p:oleObj>
          </a:graphicData>
        </a:graphic>
      </p:graphicFrame>
      <p:grpSp>
        <p:nvGrpSpPr>
          <p:cNvPr id="4" name="Group 16"/>
          <p:cNvGrpSpPr/>
          <p:nvPr/>
        </p:nvGrpSpPr>
        <p:grpSpPr>
          <a:xfrm>
            <a:off x="7059938" y="4545866"/>
            <a:ext cx="1530529" cy="3060582"/>
            <a:chOff x="7059938" y="4545866"/>
            <a:chExt cx="1530529" cy="3060582"/>
          </a:xfrm>
        </p:grpSpPr>
        <p:cxnSp>
          <p:nvCxnSpPr>
            <p:cNvPr id="18442" name="Straight Arrow Connector 64"/>
            <p:cNvCxnSpPr>
              <a:cxnSpLocks noChangeShapeType="1"/>
            </p:cNvCxnSpPr>
            <p:nvPr/>
          </p:nvCxnSpPr>
          <p:spPr bwMode="auto">
            <a:xfrm flipV="1">
              <a:off x="7059938" y="5311011"/>
              <a:ext cx="0" cy="22954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8443" name="Straight Arrow Connector 66"/>
            <p:cNvCxnSpPr>
              <a:cxnSpLocks noChangeShapeType="1"/>
            </p:cNvCxnSpPr>
            <p:nvPr/>
          </p:nvCxnSpPr>
          <p:spPr bwMode="auto">
            <a:xfrm>
              <a:off x="7228749" y="5311011"/>
              <a:ext cx="119291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8444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8590467" y="4545866"/>
              <a:ext cx="0" cy="6357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18445" name="Straight Connector 70"/>
          <p:cNvCxnSpPr>
            <a:cxnSpLocks noChangeShapeType="1"/>
          </p:cNvCxnSpPr>
          <p:nvPr/>
        </p:nvCxnSpPr>
        <p:spPr bwMode="auto">
          <a:xfrm>
            <a:off x="5019233" y="4416466"/>
            <a:ext cx="67898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6" name="Straight Connector 74"/>
          <p:cNvCxnSpPr>
            <a:cxnSpLocks noChangeShapeType="1"/>
          </p:cNvCxnSpPr>
          <p:nvPr/>
        </p:nvCxnSpPr>
        <p:spPr bwMode="auto">
          <a:xfrm>
            <a:off x="5019233" y="5311011"/>
            <a:ext cx="67898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60126" y="0"/>
            <a:ext cx="18913892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6.1 Stochastic Hopfield model: memory retrieval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669035" y="11016222"/>
          <a:ext cx="2216750" cy="990188"/>
        </p:xfrm>
        <a:graphic>
          <a:graphicData uri="http://schemas.openxmlformats.org/presentationml/2006/ole">
            <p:oleObj spid="_x0000_s883714" name="Equation" r:id="rId4" imgW="419040" imgH="203040" progId="Equation.DSMT4">
              <p:embed/>
            </p:oleObj>
          </a:graphicData>
        </a:graphic>
      </p:graphicFrame>
      <p:cxnSp>
        <p:nvCxnSpPr>
          <p:cNvPr id="19460" name="Straight Arrow Connector 37"/>
          <p:cNvCxnSpPr>
            <a:cxnSpLocks noChangeShapeType="1"/>
          </p:cNvCxnSpPr>
          <p:nvPr/>
        </p:nvCxnSpPr>
        <p:spPr bwMode="auto">
          <a:xfrm flipV="1">
            <a:off x="4846675" y="8461986"/>
            <a:ext cx="851545" cy="25542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61" name="Straight Arrow Connector 39"/>
          <p:cNvCxnSpPr>
            <a:cxnSpLocks noChangeShapeType="1"/>
          </p:cNvCxnSpPr>
          <p:nvPr/>
        </p:nvCxnSpPr>
        <p:spPr bwMode="auto">
          <a:xfrm flipV="1">
            <a:off x="2637163" y="8335401"/>
            <a:ext cx="2723441" cy="382573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7667269" y="10504250"/>
          <a:ext cx="2417168" cy="990188"/>
        </p:xfrm>
        <a:graphic>
          <a:graphicData uri="http://schemas.openxmlformats.org/presentationml/2006/ole">
            <p:oleObj spid="_x0000_s883715" name="Equation" r:id="rId5" imgW="457200" imgH="203040" progId="Equation.DSMT4">
              <p:embed/>
            </p:oleObj>
          </a:graphicData>
        </a:graphic>
      </p:graphicFrame>
      <p:sp>
        <p:nvSpPr>
          <p:cNvPr id="19462" name="Oval 43"/>
          <p:cNvSpPr>
            <a:spLocks noChangeArrowheads="1"/>
          </p:cNvSpPr>
          <p:nvPr/>
        </p:nvSpPr>
        <p:spPr bwMode="auto">
          <a:xfrm>
            <a:off x="5626602" y="7826239"/>
            <a:ext cx="412983" cy="38257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19463" name="Oval 44"/>
          <p:cNvSpPr>
            <a:spLocks noChangeArrowheads="1"/>
          </p:cNvSpPr>
          <p:nvPr/>
        </p:nvSpPr>
        <p:spPr bwMode="auto">
          <a:xfrm>
            <a:off x="14644717" y="7696840"/>
            <a:ext cx="412983" cy="38257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19464" name="Oval 45"/>
          <p:cNvSpPr>
            <a:spLocks noChangeArrowheads="1"/>
          </p:cNvSpPr>
          <p:nvPr/>
        </p:nvSpPr>
        <p:spPr bwMode="auto">
          <a:xfrm>
            <a:off x="9029028" y="3359139"/>
            <a:ext cx="412983" cy="38257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19465" name="Oval 46"/>
          <p:cNvSpPr>
            <a:spLocks noChangeArrowheads="1"/>
          </p:cNvSpPr>
          <p:nvPr/>
        </p:nvSpPr>
        <p:spPr bwMode="auto">
          <a:xfrm>
            <a:off x="14134540" y="2467408"/>
            <a:ext cx="412983" cy="38257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19466" name="Freeform 47"/>
          <p:cNvSpPr>
            <a:spLocks/>
          </p:cNvSpPr>
          <p:nvPr/>
        </p:nvSpPr>
        <p:spPr bwMode="auto">
          <a:xfrm>
            <a:off x="4846675" y="4076465"/>
            <a:ext cx="9085637" cy="7980581"/>
          </a:xfrm>
          <a:custGeom>
            <a:avLst/>
            <a:gdLst>
              <a:gd name="T0" fmla="*/ 0 w 4749421"/>
              <a:gd name="T1" fmla="*/ 0 h 4503762"/>
              <a:gd name="T2" fmla="*/ 1283301 w 4749421"/>
              <a:gd name="T3" fmla="*/ 95535 h 4503762"/>
              <a:gd name="T4" fmla="*/ 2389119 w 4749421"/>
              <a:gd name="T5" fmla="*/ 968971 h 4503762"/>
              <a:gd name="T6" fmla="*/ 2866943 w 4749421"/>
              <a:gd name="T7" fmla="*/ 2210891 h 4503762"/>
              <a:gd name="T8" fmla="*/ 4341367 w 4749421"/>
              <a:gd name="T9" fmla="*/ 3698464 h 4503762"/>
              <a:gd name="T10" fmla="*/ 4750940 w 4749421"/>
              <a:gd name="T11" fmla="*/ 4503665 h 45037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49421"/>
              <a:gd name="T19" fmla="*/ 0 h 4503762"/>
              <a:gd name="T20" fmla="*/ 4749421 w 4749421"/>
              <a:gd name="T21" fmla="*/ 4503762 h 45037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49421" h="4503762">
                <a:moveTo>
                  <a:pt x="0" y="0"/>
                </a:moveTo>
                <a:lnTo>
                  <a:pt x="1282889" y="95535"/>
                </a:lnTo>
                <a:cubicBezTo>
                  <a:pt x="1680949" y="257033"/>
                  <a:pt x="2124501" y="616424"/>
                  <a:pt x="2388358" y="968991"/>
                </a:cubicBezTo>
                <a:cubicBezTo>
                  <a:pt x="2652215" y="1321558"/>
                  <a:pt x="2540758" y="1756013"/>
                  <a:pt x="2866030" y="2210938"/>
                </a:cubicBezTo>
                <a:cubicBezTo>
                  <a:pt x="3191302" y="2665863"/>
                  <a:pt x="4026090" y="3316407"/>
                  <a:pt x="4339988" y="3698544"/>
                </a:cubicBezTo>
                <a:cubicBezTo>
                  <a:pt x="4653886" y="4080681"/>
                  <a:pt x="4701653" y="4292221"/>
                  <a:pt x="4749421" y="450376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67" name="Freeform 48"/>
          <p:cNvSpPr>
            <a:spLocks/>
          </p:cNvSpPr>
          <p:nvPr/>
        </p:nvSpPr>
        <p:spPr bwMode="auto">
          <a:xfrm>
            <a:off x="11200651" y="5423907"/>
            <a:ext cx="8955062" cy="2061956"/>
          </a:xfrm>
          <a:custGeom>
            <a:avLst/>
            <a:gdLst>
              <a:gd name="T0" fmla="*/ 4682606 w 4681182"/>
              <a:gd name="T1" fmla="*/ 167762 h 1164609"/>
              <a:gd name="T2" fmla="*/ 1897619 w 4681182"/>
              <a:gd name="T3" fmla="*/ 113351 h 1164609"/>
              <a:gd name="T4" fmla="*/ 614337 w 4681182"/>
              <a:gd name="T5" fmla="*/ 847876 h 1164609"/>
              <a:gd name="T6" fmla="*/ 0 w 4681182"/>
              <a:gd name="T7" fmla="*/ 1160730 h 1164609"/>
              <a:gd name="T8" fmla="*/ 0 60000 65536"/>
              <a:gd name="T9" fmla="*/ 0 60000 65536"/>
              <a:gd name="T10" fmla="*/ 0 60000 65536"/>
              <a:gd name="T11" fmla="*/ 0 60000 65536"/>
              <a:gd name="T12" fmla="*/ 0 w 4681182"/>
              <a:gd name="T13" fmla="*/ 0 h 1164609"/>
              <a:gd name="T14" fmla="*/ 4681182 w 4681182"/>
              <a:gd name="T15" fmla="*/ 1164609 h 1164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1182" h="1164609">
                <a:moveTo>
                  <a:pt x="4681182" y="168322"/>
                </a:moveTo>
                <a:cubicBezTo>
                  <a:pt x="3628029" y="84161"/>
                  <a:pt x="2574877" y="0"/>
                  <a:pt x="1897038" y="113731"/>
                </a:cubicBezTo>
                <a:cubicBezTo>
                  <a:pt x="1219199" y="227462"/>
                  <a:pt x="930322" y="675564"/>
                  <a:pt x="614149" y="850710"/>
                </a:cubicBezTo>
                <a:cubicBezTo>
                  <a:pt x="297976" y="1025856"/>
                  <a:pt x="148988" y="1095232"/>
                  <a:pt x="0" y="116460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68" name="Freeform 49"/>
          <p:cNvSpPr>
            <a:spLocks/>
          </p:cNvSpPr>
          <p:nvPr/>
        </p:nvSpPr>
        <p:spPr bwMode="auto">
          <a:xfrm>
            <a:off x="10845626" y="740204"/>
            <a:ext cx="2377693" cy="4981885"/>
          </a:xfrm>
          <a:custGeom>
            <a:avLst/>
            <a:gdLst>
              <a:gd name="T0" fmla="*/ 0 w 1241946"/>
              <a:gd name="T1" fmla="*/ 0 h 2811439"/>
              <a:gd name="T2" fmla="*/ 753210 w 1241946"/>
              <a:gd name="T3" fmla="*/ 1105510 h 2811439"/>
              <a:gd name="T4" fmla="*/ 1040798 w 1241946"/>
              <a:gd name="T5" fmla="*/ 2374790 h 2811439"/>
              <a:gd name="T6" fmla="*/ 1246220 w 1241946"/>
              <a:gd name="T7" fmla="*/ 2811534 h 2811439"/>
              <a:gd name="T8" fmla="*/ 0 60000 65536"/>
              <a:gd name="T9" fmla="*/ 0 60000 65536"/>
              <a:gd name="T10" fmla="*/ 0 60000 65536"/>
              <a:gd name="T11" fmla="*/ 0 60000 65536"/>
              <a:gd name="T12" fmla="*/ 0 w 1241946"/>
              <a:gd name="T13" fmla="*/ 0 h 2811439"/>
              <a:gd name="T14" fmla="*/ 1241946 w 1241946"/>
              <a:gd name="T15" fmla="*/ 2811439 h 2811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1946" h="2811439">
                <a:moveTo>
                  <a:pt x="0" y="0"/>
                </a:moveTo>
                <a:cubicBezTo>
                  <a:pt x="288877" y="354842"/>
                  <a:pt x="577755" y="709684"/>
                  <a:pt x="750627" y="1105469"/>
                </a:cubicBezTo>
                <a:cubicBezTo>
                  <a:pt x="923499" y="1501254"/>
                  <a:pt x="955344" y="2090383"/>
                  <a:pt x="1037230" y="2374711"/>
                </a:cubicBezTo>
                <a:cubicBezTo>
                  <a:pt x="1119116" y="2659039"/>
                  <a:pt x="1180531" y="2735239"/>
                  <a:pt x="1241946" y="281143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69" name="Freeform 50"/>
          <p:cNvSpPr>
            <a:spLocks/>
          </p:cNvSpPr>
          <p:nvPr/>
        </p:nvSpPr>
        <p:spPr bwMode="auto">
          <a:xfrm>
            <a:off x="4415144" y="5407030"/>
            <a:ext cx="1226804" cy="1884734"/>
          </a:xfrm>
          <a:custGeom>
            <a:avLst/>
            <a:gdLst>
              <a:gd name="T0" fmla="*/ 0 w 641445"/>
              <a:gd name="T1" fmla="*/ 0 h 1064526"/>
              <a:gd name="T2" fmla="*/ 477388 w 641445"/>
              <a:gd name="T3" fmla="*/ 462454 h 1064526"/>
              <a:gd name="T4" fmla="*/ 641065 w 641445"/>
              <a:gd name="T5" fmla="*/ 106092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0" name="Freeform 51"/>
          <p:cNvSpPr>
            <a:spLocks/>
          </p:cNvSpPr>
          <p:nvPr/>
        </p:nvSpPr>
        <p:spPr bwMode="auto">
          <a:xfrm>
            <a:off x="7690027" y="1063703"/>
            <a:ext cx="1226804" cy="1884734"/>
          </a:xfrm>
          <a:custGeom>
            <a:avLst/>
            <a:gdLst>
              <a:gd name="T0" fmla="*/ 0 w 641445"/>
              <a:gd name="T1" fmla="*/ 0 h 1064526"/>
              <a:gd name="T2" fmla="*/ 477388 w 641445"/>
              <a:gd name="T3" fmla="*/ 462454 h 1064526"/>
              <a:gd name="T4" fmla="*/ 641065 w 641445"/>
              <a:gd name="T5" fmla="*/ 106092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1" name="Freeform 52"/>
          <p:cNvSpPr>
            <a:spLocks/>
          </p:cNvSpPr>
          <p:nvPr/>
        </p:nvSpPr>
        <p:spPr bwMode="auto">
          <a:xfrm>
            <a:off x="12349683" y="934303"/>
            <a:ext cx="1500102" cy="1296810"/>
          </a:xfrm>
          <a:custGeom>
            <a:avLst/>
            <a:gdLst>
              <a:gd name="T0" fmla="*/ 0 w 641445"/>
              <a:gd name="T1" fmla="*/ 0 h 1064526"/>
              <a:gd name="T2" fmla="*/ 1306833 w 641445"/>
              <a:gd name="T3" fmla="*/ 71261 h 1064526"/>
              <a:gd name="T4" fmla="*/ 1754890 w 641445"/>
              <a:gd name="T5" fmla="*/ 163482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2" name="Freeform 53"/>
          <p:cNvSpPr>
            <a:spLocks/>
          </p:cNvSpPr>
          <p:nvPr/>
        </p:nvSpPr>
        <p:spPr bwMode="auto">
          <a:xfrm flipH="1">
            <a:off x="6737565" y="6549121"/>
            <a:ext cx="1515284" cy="1248988"/>
          </a:xfrm>
          <a:custGeom>
            <a:avLst/>
            <a:gdLst>
              <a:gd name="T0" fmla="*/ 0 w 641445"/>
              <a:gd name="T1" fmla="*/ 0 h 1064526"/>
              <a:gd name="T2" fmla="*/ 1372026 w 641445"/>
              <a:gd name="T3" fmla="*/ 59023 h 1064526"/>
              <a:gd name="T4" fmla="*/ 1842434 w 641445"/>
              <a:gd name="T5" fmla="*/ 135405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3" name="Freeform 54"/>
          <p:cNvSpPr>
            <a:spLocks/>
          </p:cNvSpPr>
          <p:nvPr/>
        </p:nvSpPr>
        <p:spPr bwMode="auto">
          <a:xfrm flipH="1" flipV="1">
            <a:off x="6565006" y="8591385"/>
            <a:ext cx="1515284" cy="1248988"/>
          </a:xfrm>
          <a:custGeom>
            <a:avLst/>
            <a:gdLst>
              <a:gd name="T0" fmla="*/ 0 w 641445"/>
              <a:gd name="T1" fmla="*/ 0 h 1064526"/>
              <a:gd name="T2" fmla="*/ 1372026 w 641445"/>
              <a:gd name="T3" fmla="*/ 59023 h 1064526"/>
              <a:gd name="T4" fmla="*/ 1842434 w 641445"/>
              <a:gd name="T5" fmla="*/ 135405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9474" name="Straight Arrow Connector 57"/>
          <p:cNvCxnSpPr>
            <a:cxnSpLocks noChangeShapeType="1"/>
          </p:cNvCxnSpPr>
          <p:nvPr/>
        </p:nvCxnSpPr>
        <p:spPr bwMode="auto">
          <a:xfrm flipH="1" flipV="1">
            <a:off x="15226513" y="8335401"/>
            <a:ext cx="2554631" cy="21688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75" name="Freeform 59"/>
          <p:cNvSpPr>
            <a:spLocks/>
          </p:cNvSpPr>
          <p:nvPr/>
        </p:nvSpPr>
        <p:spPr bwMode="auto">
          <a:xfrm>
            <a:off x="3672758" y="6675709"/>
            <a:ext cx="1515286" cy="1248988"/>
          </a:xfrm>
          <a:custGeom>
            <a:avLst/>
            <a:gdLst>
              <a:gd name="T0" fmla="*/ 0 w 641445"/>
              <a:gd name="T1" fmla="*/ 0 h 1064526"/>
              <a:gd name="T2" fmla="*/ 1372033 w 641445"/>
              <a:gd name="T3" fmla="*/ 59023 h 1064526"/>
              <a:gd name="T4" fmla="*/ 1842441 w 641445"/>
              <a:gd name="T5" fmla="*/ 135405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6" name="Freeform 61"/>
          <p:cNvSpPr>
            <a:spLocks/>
          </p:cNvSpPr>
          <p:nvPr/>
        </p:nvSpPr>
        <p:spPr bwMode="auto">
          <a:xfrm>
            <a:off x="13721556" y="6039963"/>
            <a:ext cx="825967" cy="1403704"/>
          </a:xfrm>
          <a:custGeom>
            <a:avLst/>
            <a:gdLst>
              <a:gd name="T0" fmla="*/ 0 w 641445"/>
              <a:gd name="T1" fmla="*/ 0 h 1064526"/>
              <a:gd name="T2" fmla="*/ 66069 w 641445"/>
              <a:gd name="T3" fmla="*/ 105873 h 1064526"/>
              <a:gd name="T4" fmla="*/ 88721 w 641445"/>
              <a:gd name="T5" fmla="*/ 24288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7" name="Freeform 62"/>
          <p:cNvSpPr>
            <a:spLocks/>
          </p:cNvSpPr>
          <p:nvPr/>
        </p:nvSpPr>
        <p:spPr bwMode="auto">
          <a:xfrm flipV="1">
            <a:off x="3503949" y="8844559"/>
            <a:ext cx="1515284" cy="1291184"/>
          </a:xfrm>
          <a:custGeom>
            <a:avLst/>
            <a:gdLst>
              <a:gd name="T0" fmla="*/ 0 w 641445"/>
              <a:gd name="T1" fmla="*/ 0 h 1064526"/>
              <a:gd name="T2" fmla="*/ 1372026 w 641445"/>
              <a:gd name="T3" fmla="*/ 69594 h 1064526"/>
              <a:gd name="T4" fmla="*/ 1842434 w 641445"/>
              <a:gd name="T5" fmla="*/ 15965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8" name="Freeform 63"/>
          <p:cNvSpPr>
            <a:spLocks/>
          </p:cNvSpPr>
          <p:nvPr/>
        </p:nvSpPr>
        <p:spPr bwMode="auto">
          <a:xfrm flipV="1">
            <a:off x="13201049" y="8591384"/>
            <a:ext cx="1515286" cy="1530291"/>
          </a:xfrm>
          <a:custGeom>
            <a:avLst/>
            <a:gdLst>
              <a:gd name="T0" fmla="*/ 0 w 641445"/>
              <a:gd name="T1" fmla="*/ 0 h 1064526"/>
              <a:gd name="T2" fmla="*/ 1372033 w 641445"/>
              <a:gd name="T3" fmla="*/ 163144 h 1064526"/>
              <a:gd name="T4" fmla="*/ 1842441 w 641445"/>
              <a:gd name="T5" fmla="*/ 374272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9479" name="Straight Arrow Connector 65"/>
          <p:cNvCxnSpPr>
            <a:cxnSpLocks noChangeShapeType="1"/>
          </p:cNvCxnSpPr>
          <p:nvPr/>
        </p:nvCxnSpPr>
        <p:spPr bwMode="auto">
          <a:xfrm flipH="1">
            <a:off x="16078055" y="2211422"/>
            <a:ext cx="2213264" cy="2559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9480" name="Freeform 69"/>
          <p:cNvSpPr>
            <a:spLocks/>
          </p:cNvSpPr>
          <p:nvPr/>
        </p:nvSpPr>
        <p:spPr bwMode="auto">
          <a:xfrm flipH="1" flipV="1">
            <a:off x="15072944" y="3359139"/>
            <a:ext cx="1515284" cy="1248988"/>
          </a:xfrm>
          <a:custGeom>
            <a:avLst/>
            <a:gdLst>
              <a:gd name="T0" fmla="*/ 0 w 641445"/>
              <a:gd name="T1" fmla="*/ 0 h 1064526"/>
              <a:gd name="T2" fmla="*/ 1372026 w 641445"/>
              <a:gd name="T3" fmla="*/ 59023 h 1064526"/>
              <a:gd name="T4" fmla="*/ 1842434 w 641445"/>
              <a:gd name="T5" fmla="*/ 135405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81" name="Freeform 71"/>
          <p:cNvSpPr>
            <a:spLocks/>
          </p:cNvSpPr>
          <p:nvPr/>
        </p:nvSpPr>
        <p:spPr bwMode="auto">
          <a:xfrm flipH="1">
            <a:off x="15645297" y="6039963"/>
            <a:ext cx="1779473" cy="1403704"/>
          </a:xfrm>
          <a:custGeom>
            <a:avLst/>
            <a:gdLst>
              <a:gd name="T0" fmla="*/ 0 w 641445"/>
              <a:gd name="T1" fmla="*/ 0 h 1064526"/>
              <a:gd name="T2" fmla="*/ 3062081 w 641445"/>
              <a:gd name="T3" fmla="*/ 105873 h 1064526"/>
              <a:gd name="T4" fmla="*/ 4111936 w 641445"/>
              <a:gd name="T5" fmla="*/ 24288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82" name="Freeform 72"/>
          <p:cNvSpPr>
            <a:spLocks/>
          </p:cNvSpPr>
          <p:nvPr/>
        </p:nvSpPr>
        <p:spPr bwMode="auto">
          <a:xfrm>
            <a:off x="11006780" y="7187682"/>
            <a:ext cx="3030570" cy="638558"/>
          </a:xfrm>
          <a:custGeom>
            <a:avLst/>
            <a:gdLst>
              <a:gd name="T0" fmla="*/ 0 w 641445"/>
              <a:gd name="T1" fmla="*/ 0 h 1064526"/>
              <a:gd name="T2" fmla="*/ 43904867 w 641445"/>
              <a:gd name="T3" fmla="*/ 2061 h 1064526"/>
              <a:gd name="T4" fmla="*/ 58957926 w 641445"/>
              <a:gd name="T5" fmla="*/ 4728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9483" name="Straight Arrow Connector 73"/>
          <p:cNvCxnSpPr>
            <a:cxnSpLocks noChangeShapeType="1"/>
          </p:cNvCxnSpPr>
          <p:nvPr/>
        </p:nvCxnSpPr>
        <p:spPr bwMode="auto">
          <a:xfrm flipV="1">
            <a:off x="7742674" y="3868300"/>
            <a:ext cx="1189162" cy="76795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84" name="Straight Arrow Connector 76"/>
          <p:cNvCxnSpPr>
            <a:cxnSpLocks noChangeShapeType="1"/>
          </p:cNvCxnSpPr>
          <p:nvPr/>
        </p:nvCxnSpPr>
        <p:spPr bwMode="auto">
          <a:xfrm flipH="1">
            <a:off x="10293556" y="3103154"/>
            <a:ext cx="1530529" cy="255985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85" name="Straight Arrow Connector 78"/>
          <p:cNvCxnSpPr>
            <a:cxnSpLocks noChangeShapeType="1"/>
          </p:cNvCxnSpPr>
          <p:nvPr/>
        </p:nvCxnSpPr>
        <p:spPr bwMode="auto">
          <a:xfrm flipV="1">
            <a:off x="12675630" y="2849982"/>
            <a:ext cx="1189160" cy="126586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9486" name="Freeform 82"/>
          <p:cNvSpPr>
            <a:spLocks/>
          </p:cNvSpPr>
          <p:nvPr/>
        </p:nvSpPr>
        <p:spPr bwMode="auto">
          <a:xfrm flipH="1" flipV="1">
            <a:off x="16522830" y="8222877"/>
            <a:ext cx="3978002" cy="877667"/>
          </a:xfrm>
          <a:custGeom>
            <a:avLst/>
            <a:gdLst>
              <a:gd name="T0" fmla="*/ 0 w 641445"/>
              <a:gd name="T1" fmla="*/ 0 h 1064526"/>
              <a:gd name="T2" fmla="*/ 171121443 w 641445"/>
              <a:gd name="T3" fmla="*/ 10126 h 1064526"/>
              <a:gd name="T4" fmla="*/ 229791546 w 641445"/>
              <a:gd name="T5" fmla="*/ 23230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87" name="Freeform 83"/>
          <p:cNvSpPr>
            <a:spLocks/>
          </p:cNvSpPr>
          <p:nvPr/>
        </p:nvSpPr>
        <p:spPr bwMode="auto">
          <a:xfrm>
            <a:off x="3980295" y="2593994"/>
            <a:ext cx="4272556" cy="765146"/>
          </a:xfrm>
          <a:custGeom>
            <a:avLst/>
            <a:gdLst>
              <a:gd name="T0" fmla="*/ 0 w 641445"/>
              <a:gd name="T1" fmla="*/ 0 h 1064526"/>
              <a:gd name="T2" fmla="*/ 244402399 w 641445"/>
              <a:gd name="T3" fmla="*/ 5098 h 1064526"/>
              <a:gd name="T4" fmla="*/ 328197430 w 641445"/>
              <a:gd name="T5" fmla="*/ 11696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360126" y="0"/>
            <a:ext cx="18913892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6.1 Stochastic Hopfield model: memory retrieval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1" name="Text Box 76"/>
          <p:cNvSpPr txBox="1">
            <a:spLocks noChangeArrowheads="1"/>
          </p:cNvSpPr>
          <p:nvPr/>
        </p:nvSpPr>
        <p:spPr bwMode="auto">
          <a:xfrm>
            <a:off x="1046614" y="1241234"/>
            <a:ext cx="469685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Dynamics (2)</a:t>
            </a:r>
            <a:endParaRPr 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352065" y="2388953"/>
          <a:ext cx="12738622" cy="1144905"/>
        </p:xfrm>
        <a:graphic>
          <a:graphicData uri="http://schemas.openxmlformats.org/presentationml/2006/ole">
            <p:oleObj spid="_x0000_s884738" name="Equation" r:id="rId4" imgW="2882880" imgH="279360" progId="Equation.DSMT4">
              <p:embed/>
            </p:oleObj>
          </a:graphicData>
        </a:graphic>
      </p:graphicFrame>
      <p:sp>
        <p:nvSpPr>
          <p:cNvPr id="303189" name="Text Box 85"/>
          <p:cNvSpPr txBox="1">
            <a:spLocks noChangeArrowheads="1"/>
          </p:cNvSpPr>
          <p:nvPr/>
        </p:nvSpPr>
        <p:spPr bwMode="auto">
          <a:xfrm>
            <a:off x="15909021" y="4377578"/>
            <a:ext cx="3969096" cy="1071957"/>
          </a:xfrm>
          <a:prstGeom prst="rect">
            <a:avLst/>
          </a:prstGeom>
          <a:solidFill>
            <a:srgbClr val="87D4F7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blackboard</a:t>
            </a:r>
          </a:p>
        </p:txBody>
      </p:sp>
      <p:graphicFrame>
        <p:nvGraphicFramePr>
          <p:cNvPr id="156676" name="Object 3"/>
          <p:cNvGraphicFramePr>
            <a:graphicFrameLocks noChangeAspect="1"/>
          </p:cNvGraphicFramePr>
          <p:nvPr/>
        </p:nvGraphicFramePr>
        <p:xfrm>
          <a:off x="2268624" y="3727958"/>
          <a:ext cx="11150918" cy="1147718"/>
        </p:xfrm>
        <a:graphic>
          <a:graphicData uri="http://schemas.openxmlformats.org/presentationml/2006/ole">
            <p:oleObj spid="_x0000_s884739" name="Equation" r:id="rId5" imgW="2514600" imgH="279360" progId="Equation.DSMT4">
              <p:embed/>
            </p:oleObj>
          </a:graphicData>
        </a:graphic>
      </p:graphicFrame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360126" y="0"/>
            <a:ext cx="11934417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6.1 Stochastic Hopfield model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0126" y="5449535"/>
            <a:ext cx="1874077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that there is only overlap with pattern 17:</a:t>
            </a:r>
          </a:p>
          <a:p>
            <a:r>
              <a:rPr lang="en-US" dirty="0" smtClean="0"/>
              <a:t>  two groups of neurons: those that should be ‘on’ and ‘off’</a:t>
            </a:r>
            <a:endParaRPr lang="en-US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549525" y="7383463"/>
          <a:ext cx="10587038" cy="1147762"/>
        </p:xfrm>
        <a:graphic>
          <a:graphicData uri="http://schemas.openxmlformats.org/presentationml/2006/ole">
            <p:oleObj spid="_x0000_s884740" name="Equation" r:id="rId6" imgW="2387520" imgH="27936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549525" y="8531225"/>
          <a:ext cx="10982325" cy="1147763"/>
        </p:xfrm>
        <a:graphic>
          <a:graphicData uri="http://schemas.openxmlformats.org/presentationml/2006/ole">
            <p:oleObj spid="_x0000_s884741" name="Equation" r:id="rId7" imgW="2476440" imgH="27936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60126" y="10355263"/>
          <a:ext cx="20331113" cy="1147762"/>
        </p:xfrm>
        <a:graphic>
          <a:graphicData uri="http://schemas.openxmlformats.org/presentationml/2006/ole">
            <p:oleObj spid="_x0000_s884742" name="Equation" r:id="rId8" imgW="458460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89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Line 43"/>
          <p:cNvSpPr>
            <a:spLocks noChangeShapeType="1"/>
          </p:cNvSpPr>
          <p:nvPr/>
        </p:nvSpPr>
        <p:spPr bwMode="auto">
          <a:xfrm flipH="1" flipV="1">
            <a:off x="5360602" y="4905458"/>
            <a:ext cx="1" cy="88948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38" name="Line 44"/>
          <p:cNvSpPr>
            <a:spLocks noChangeShapeType="1"/>
          </p:cNvSpPr>
          <p:nvPr/>
        </p:nvSpPr>
        <p:spPr bwMode="auto">
          <a:xfrm>
            <a:off x="1" y="9845149"/>
            <a:ext cx="16078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39" name="Freeform 45"/>
          <p:cNvSpPr>
            <a:spLocks/>
          </p:cNvSpPr>
          <p:nvPr/>
        </p:nvSpPr>
        <p:spPr bwMode="auto">
          <a:xfrm>
            <a:off x="-8763026" y="5475918"/>
            <a:ext cx="23989537" cy="9187374"/>
          </a:xfrm>
          <a:custGeom>
            <a:avLst/>
            <a:gdLst>
              <a:gd name="T0" fmla="*/ 0 w 1496"/>
              <a:gd name="T1" fmla="*/ 2147483647 h 454"/>
              <a:gd name="T2" fmla="*/ 2147483647 w 1496"/>
              <a:gd name="T3" fmla="*/ 2147483647 h 454"/>
              <a:gd name="T4" fmla="*/ 2147483647 w 1496"/>
              <a:gd name="T5" fmla="*/ 2147483647 h 454"/>
              <a:gd name="T6" fmla="*/ 2147483647 w 1496"/>
              <a:gd name="T7" fmla="*/ 0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1496"/>
              <a:gd name="T13" fmla="*/ 0 h 454"/>
              <a:gd name="T14" fmla="*/ 1496 w 1496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6" h="454">
                <a:moveTo>
                  <a:pt x="0" y="454"/>
                </a:moveTo>
                <a:cubicBezTo>
                  <a:pt x="279" y="439"/>
                  <a:pt x="559" y="424"/>
                  <a:pt x="725" y="363"/>
                </a:cubicBezTo>
                <a:cubicBezTo>
                  <a:pt x="891" y="302"/>
                  <a:pt x="869" y="151"/>
                  <a:pt x="997" y="91"/>
                </a:cubicBezTo>
                <a:cubicBezTo>
                  <a:pt x="1125" y="31"/>
                  <a:pt x="1310" y="15"/>
                  <a:pt x="1496" y="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80623" name="Object 47"/>
          <p:cNvGraphicFramePr>
            <a:graphicFrameLocks noChangeAspect="1"/>
          </p:cNvGraphicFramePr>
          <p:nvPr/>
        </p:nvGraphicFramePr>
        <p:xfrm>
          <a:off x="2207171" y="4905459"/>
          <a:ext cx="3153431" cy="1113962"/>
        </p:xfrm>
        <a:graphic>
          <a:graphicData uri="http://schemas.openxmlformats.org/presentationml/2006/ole">
            <p:oleObj spid="_x0000_s885762" name="Equation" r:id="rId4" imgW="660240" imgH="228600" progId="Equation.DSMT4">
              <p:embed/>
            </p:oleObj>
          </a:graphicData>
        </a:graphic>
      </p:graphicFrame>
      <p:sp>
        <p:nvSpPr>
          <p:cNvPr id="280626" name="Line 50"/>
          <p:cNvSpPr>
            <a:spLocks noChangeShapeType="1"/>
          </p:cNvSpPr>
          <p:nvPr/>
        </p:nvSpPr>
        <p:spPr bwMode="auto">
          <a:xfrm flipH="1">
            <a:off x="1" y="3721172"/>
            <a:ext cx="13695982" cy="1020850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0628" name="Oval 52"/>
          <p:cNvSpPr>
            <a:spLocks noChangeArrowheads="1"/>
          </p:cNvSpPr>
          <p:nvPr/>
        </p:nvSpPr>
        <p:spPr bwMode="auto">
          <a:xfrm>
            <a:off x="10124748" y="6019421"/>
            <a:ext cx="510176" cy="382573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078054" y="9417568"/>
          <a:ext cx="2490860" cy="1113962"/>
        </p:xfrm>
        <a:graphic>
          <a:graphicData uri="http://schemas.openxmlformats.org/presentationml/2006/ole">
            <p:oleObj spid="_x0000_s885763" name="Equation" r:id="rId5" imgW="380880" imgH="2286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726074" y="9974549"/>
          <a:ext cx="2715938" cy="1144906"/>
        </p:xfrm>
        <a:graphic>
          <a:graphicData uri="http://schemas.openxmlformats.org/presentationml/2006/ole">
            <p:oleObj spid="_x0000_s885764" name="Equation" r:id="rId6" imgW="431640" imgH="241200" progId="Equation.DSMT4">
              <p:embed/>
            </p:oleObj>
          </a:graphicData>
        </a:graphic>
      </p:graphicFrame>
      <p:grpSp>
        <p:nvGrpSpPr>
          <p:cNvPr id="4" name="Group 16"/>
          <p:cNvGrpSpPr/>
          <p:nvPr/>
        </p:nvGrpSpPr>
        <p:grpSpPr>
          <a:xfrm>
            <a:off x="7059938" y="6784567"/>
            <a:ext cx="1530529" cy="3060582"/>
            <a:chOff x="7059938" y="4545866"/>
            <a:chExt cx="1530529" cy="3060582"/>
          </a:xfrm>
        </p:grpSpPr>
        <p:cxnSp>
          <p:nvCxnSpPr>
            <p:cNvPr id="18442" name="Straight Arrow Connector 64"/>
            <p:cNvCxnSpPr>
              <a:cxnSpLocks noChangeShapeType="1"/>
            </p:cNvCxnSpPr>
            <p:nvPr/>
          </p:nvCxnSpPr>
          <p:spPr bwMode="auto">
            <a:xfrm flipV="1">
              <a:off x="7059938" y="5311011"/>
              <a:ext cx="0" cy="22954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8443" name="Straight Arrow Connector 66"/>
            <p:cNvCxnSpPr>
              <a:cxnSpLocks noChangeShapeType="1"/>
            </p:cNvCxnSpPr>
            <p:nvPr/>
          </p:nvCxnSpPr>
          <p:spPr bwMode="auto">
            <a:xfrm>
              <a:off x="7228749" y="5311011"/>
              <a:ext cx="119291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8444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8590467" y="4545866"/>
              <a:ext cx="0" cy="6357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18445" name="Straight Connector 70"/>
          <p:cNvCxnSpPr>
            <a:cxnSpLocks noChangeShapeType="1"/>
          </p:cNvCxnSpPr>
          <p:nvPr/>
        </p:nvCxnSpPr>
        <p:spPr bwMode="auto">
          <a:xfrm>
            <a:off x="5019233" y="6655167"/>
            <a:ext cx="67898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6" name="Straight Connector 74"/>
          <p:cNvCxnSpPr>
            <a:cxnSpLocks noChangeShapeType="1"/>
          </p:cNvCxnSpPr>
          <p:nvPr/>
        </p:nvCxnSpPr>
        <p:spPr bwMode="auto">
          <a:xfrm>
            <a:off x="5019233" y="7549712"/>
            <a:ext cx="67898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60126" y="0"/>
            <a:ext cx="18913892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6.1 Stochastic Hopfield model: memory retrieval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6676" name="Object 5"/>
          <p:cNvGraphicFramePr>
            <a:graphicFrameLocks noChangeAspect="1"/>
          </p:cNvGraphicFramePr>
          <p:nvPr/>
        </p:nvGraphicFramePr>
        <p:xfrm>
          <a:off x="896391" y="1241234"/>
          <a:ext cx="20331112" cy="1147762"/>
        </p:xfrm>
        <a:graphic>
          <a:graphicData uri="http://schemas.openxmlformats.org/presentationml/2006/ole">
            <p:oleObj spid="_x0000_s885765" name="Equation" r:id="rId7" imgW="4584600" imgH="27936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329927" y="2388996"/>
          <a:ext cx="6308725" cy="1147762"/>
        </p:xfrm>
        <a:graphic>
          <a:graphicData uri="http://schemas.openxmlformats.org/presentationml/2006/ole">
            <p:oleObj spid="_x0000_s885766" name="Equation" r:id="rId8" imgW="142236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2910016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6 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sz="5400" dirty="0" err="1" smtClean="0">
                <a:latin typeface="Arial Narrow" pitchFamily="34" charset="0"/>
                <a:ea typeface="ＭＳ Ｐゴシック" pitchFamily="34" charset="-128"/>
              </a:rPr>
              <a:t>Hebbian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LEARNING and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ASSOCIATIVE MEMORY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29390" y="0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Week </a:t>
            </a:r>
            <a:r>
              <a:rPr lang="en-US" sz="6000" b="1" noProof="0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6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: Hopfield model continued</a:t>
            </a:r>
            <a:endParaRPr kumimoji="0" 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470480" y="4275801"/>
            <a:ext cx="10801350" cy="141785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70480" y="3466478"/>
            <a:ext cx="1080135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6.1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Hopfield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6.2.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Energy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landscape</a:t>
            </a:r>
            <a:endParaRPr lang="fr-CH" sz="6600" b="1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6.3.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Low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-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activity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patterns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6.4.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Attractor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memorie</a:t>
            </a:r>
            <a:endParaRPr lang="fr-CH" sz="6600" b="1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6000" dirty="0" err="1" smtClean="0">
                <a:latin typeface="Arial Narrow" pitchFamily="34" charset="0"/>
                <a:cs typeface="ＭＳ Ｐゴシック" charset="0"/>
              </a:rPr>
              <a:t>spiking</a:t>
            </a: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dirty="0" err="1" smtClean="0">
                <a:latin typeface="Arial Narrow" pitchFamily="34" charset="0"/>
                <a:cs typeface="ＭＳ Ｐゴシック" charset="0"/>
              </a:rPr>
              <a:t>neurons</a:t>
            </a:r>
            <a:endParaRPr lang="fr-CH" sz="60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          - </a:t>
            </a:r>
            <a:r>
              <a:rPr lang="fr-CH" sz="6000" dirty="0" err="1" smtClean="0">
                <a:latin typeface="Arial Narrow" pitchFamily="34" charset="0"/>
                <a:cs typeface="ＭＳ Ｐゴシック" charset="0"/>
              </a:rPr>
              <a:t>experimental</a:t>
            </a: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669035" y="11016222"/>
          <a:ext cx="2216750" cy="990188"/>
        </p:xfrm>
        <a:graphic>
          <a:graphicData uri="http://schemas.openxmlformats.org/presentationml/2006/ole">
            <p:oleObj spid="_x0000_s886786" name="Equation" r:id="rId4" imgW="419040" imgH="203040" progId="Equation.DSMT4">
              <p:embed/>
            </p:oleObj>
          </a:graphicData>
        </a:graphic>
      </p:graphicFrame>
      <p:cxnSp>
        <p:nvCxnSpPr>
          <p:cNvPr id="19460" name="Straight Arrow Connector 37"/>
          <p:cNvCxnSpPr>
            <a:cxnSpLocks noChangeShapeType="1"/>
          </p:cNvCxnSpPr>
          <p:nvPr/>
        </p:nvCxnSpPr>
        <p:spPr bwMode="auto">
          <a:xfrm flipV="1">
            <a:off x="4846675" y="8461986"/>
            <a:ext cx="851545" cy="25542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61" name="Straight Arrow Connector 39"/>
          <p:cNvCxnSpPr>
            <a:cxnSpLocks noChangeShapeType="1"/>
          </p:cNvCxnSpPr>
          <p:nvPr/>
        </p:nvCxnSpPr>
        <p:spPr bwMode="auto">
          <a:xfrm flipV="1">
            <a:off x="2637163" y="8335401"/>
            <a:ext cx="2723441" cy="382573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7667269" y="10504250"/>
          <a:ext cx="2417168" cy="990188"/>
        </p:xfrm>
        <a:graphic>
          <a:graphicData uri="http://schemas.openxmlformats.org/presentationml/2006/ole">
            <p:oleObj spid="_x0000_s886787" name="Equation" r:id="rId5" imgW="457200" imgH="203040" progId="Equation.DSMT4">
              <p:embed/>
            </p:oleObj>
          </a:graphicData>
        </a:graphic>
      </p:graphicFrame>
      <p:sp>
        <p:nvSpPr>
          <p:cNvPr id="19462" name="Oval 43"/>
          <p:cNvSpPr>
            <a:spLocks noChangeArrowheads="1"/>
          </p:cNvSpPr>
          <p:nvPr/>
        </p:nvSpPr>
        <p:spPr bwMode="auto">
          <a:xfrm>
            <a:off x="5626602" y="7826239"/>
            <a:ext cx="412983" cy="38257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19463" name="Oval 44"/>
          <p:cNvSpPr>
            <a:spLocks noChangeArrowheads="1"/>
          </p:cNvSpPr>
          <p:nvPr/>
        </p:nvSpPr>
        <p:spPr bwMode="auto">
          <a:xfrm>
            <a:off x="14644717" y="7696840"/>
            <a:ext cx="412983" cy="38257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19464" name="Oval 45"/>
          <p:cNvSpPr>
            <a:spLocks noChangeArrowheads="1"/>
          </p:cNvSpPr>
          <p:nvPr/>
        </p:nvSpPr>
        <p:spPr bwMode="auto">
          <a:xfrm>
            <a:off x="9029028" y="3359139"/>
            <a:ext cx="412983" cy="38257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19465" name="Oval 46"/>
          <p:cNvSpPr>
            <a:spLocks noChangeArrowheads="1"/>
          </p:cNvSpPr>
          <p:nvPr/>
        </p:nvSpPr>
        <p:spPr bwMode="auto">
          <a:xfrm>
            <a:off x="14134540" y="2467408"/>
            <a:ext cx="412983" cy="38257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19466" name="Freeform 47"/>
          <p:cNvSpPr>
            <a:spLocks/>
          </p:cNvSpPr>
          <p:nvPr/>
        </p:nvSpPr>
        <p:spPr bwMode="auto">
          <a:xfrm>
            <a:off x="4846675" y="4076465"/>
            <a:ext cx="9085637" cy="7980581"/>
          </a:xfrm>
          <a:custGeom>
            <a:avLst/>
            <a:gdLst>
              <a:gd name="T0" fmla="*/ 0 w 4749421"/>
              <a:gd name="T1" fmla="*/ 0 h 4503762"/>
              <a:gd name="T2" fmla="*/ 1283301 w 4749421"/>
              <a:gd name="T3" fmla="*/ 95535 h 4503762"/>
              <a:gd name="T4" fmla="*/ 2389119 w 4749421"/>
              <a:gd name="T5" fmla="*/ 968971 h 4503762"/>
              <a:gd name="T6" fmla="*/ 2866943 w 4749421"/>
              <a:gd name="T7" fmla="*/ 2210891 h 4503762"/>
              <a:gd name="T8" fmla="*/ 4341367 w 4749421"/>
              <a:gd name="T9" fmla="*/ 3698464 h 4503762"/>
              <a:gd name="T10" fmla="*/ 4750940 w 4749421"/>
              <a:gd name="T11" fmla="*/ 4503665 h 45037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49421"/>
              <a:gd name="T19" fmla="*/ 0 h 4503762"/>
              <a:gd name="T20" fmla="*/ 4749421 w 4749421"/>
              <a:gd name="T21" fmla="*/ 4503762 h 45037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49421" h="4503762">
                <a:moveTo>
                  <a:pt x="0" y="0"/>
                </a:moveTo>
                <a:lnTo>
                  <a:pt x="1282889" y="95535"/>
                </a:lnTo>
                <a:cubicBezTo>
                  <a:pt x="1680949" y="257033"/>
                  <a:pt x="2124501" y="616424"/>
                  <a:pt x="2388358" y="968991"/>
                </a:cubicBezTo>
                <a:cubicBezTo>
                  <a:pt x="2652215" y="1321558"/>
                  <a:pt x="2540758" y="1756013"/>
                  <a:pt x="2866030" y="2210938"/>
                </a:cubicBezTo>
                <a:cubicBezTo>
                  <a:pt x="3191302" y="2665863"/>
                  <a:pt x="4026090" y="3316407"/>
                  <a:pt x="4339988" y="3698544"/>
                </a:cubicBezTo>
                <a:cubicBezTo>
                  <a:pt x="4653886" y="4080681"/>
                  <a:pt x="4701653" y="4292221"/>
                  <a:pt x="4749421" y="450376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67" name="Freeform 48"/>
          <p:cNvSpPr>
            <a:spLocks/>
          </p:cNvSpPr>
          <p:nvPr/>
        </p:nvSpPr>
        <p:spPr bwMode="auto">
          <a:xfrm>
            <a:off x="11200651" y="5423907"/>
            <a:ext cx="8955062" cy="2061956"/>
          </a:xfrm>
          <a:custGeom>
            <a:avLst/>
            <a:gdLst>
              <a:gd name="T0" fmla="*/ 4682606 w 4681182"/>
              <a:gd name="T1" fmla="*/ 167762 h 1164609"/>
              <a:gd name="T2" fmla="*/ 1897619 w 4681182"/>
              <a:gd name="T3" fmla="*/ 113351 h 1164609"/>
              <a:gd name="T4" fmla="*/ 614337 w 4681182"/>
              <a:gd name="T5" fmla="*/ 847876 h 1164609"/>
              <a:gd name="T6" fmla="*/ 0 w 4681182"/>
              <a:gd name="T7" fmla="*/ 1160730 h 1164609"/>
              <a:gd name="T8" fmla="*/ 0 60000 65536"/>
              <a:gd name="T9" fmla="*/ 0 60000 65536"/>
              <a:gd name="T10" fmla="*/ 0 60000 65536"/>
              <a:gd name="T11" fmla="*/ 0 60000 65536"/>
              <a:gd name="T12" fmla="*/ 0 w 4681182"/>
              <a:gd name="T13" fmla="*/ 0 h 1164609"/>
              <a:gd name="T14" fmla="*/ 4681182 w 4681182"/>
              <a:gd name="T15" fmla="*/ 1164609 h 1164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1182" h="1164609">
                <a:moveTo>
                  <a:pt x="4681182" y="168322"/>
                </a:moveTo>
                <a:cubicBezTo>
                  <a:pt x="3628029" y="84161"/>
                  <a:pt x="2574877" y="0"/>
                  <a:pt x="1897038" y="113731"/>
                </a:cubicBezTo>
                <a:cubicBezTo>
                  <a:pt x="1219199" y="227462"/>
                  <a:pt x="930322" y="675564"/>
                  <a:pt x="614149" y="850710"/>
                </a:cubicBezTo>
                <a:cubicBezTo>
                  <a:pt x="297976" y="1025856"/>
                  <a:pt x="148988" y="1095232"/>
                  <a:pt x="0" y="116460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68" name="Freeform 49"/>
          <p:cNvSpPr>
            <a:spLocks/>
          </p:cNvSpPr>
          <p:nvPr/>
        </p:nvSpPr>
        <p:spPr bwMode="auto">
          <a:xfrm>
            <a:off x="10845626" y="740204"/>
            <a:ext cx="2377693" cy="4981885"/>
          </a:xfrm>
          <a:custGeom>
            <a:avLst/>
            <a:gdLst>
              <a:gd name="T0" fmla="*/ 0 w 1241946"/>
              <a:gd name="T1" fmla="*/ 0 h 2811439"/>
              <a:gd name="T2" fmla="*/ 753210 w 1241946"/>
              <a:gd name="T3" fmla="*/ 1105510 h 2811439"/>
              <a:gd name="T4" fmla="*/ 1040798 w 1241946"/>
              <a:gd name="T5" fmla="*/ 2374790 h 2811439"/>
              <a:gd name="T6" fmla="*/ 1246220 w 1241946"/>
              <a:gd name="T7" fmla="*/ 2811534 h 2811439"/>
              <a:gd name="T8" fmla="*/ 0 60000 65536"/>
              <a:gd name="T9" fmla="*/ 0 60000 65536"/>
              <a:gd name="T10" fmla="*/ 0 60000 65536"/>
              <a:gd name="T11" fmla="*/ 0 60000 65536"/>
              <a:gd name="T12" fmla="*/ 0 w 1241946"/>
              <a:gd name="T13" fmla="*/ 0 h 2811439"/>
              <a:gd name="T14" fmla="*/ 1241946 w 1241946"/>
              <a:gd name="T15" fmla="*/ 2811439 h 2811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1946" h="2811439">
                <a:moveTo>
                  <a:pt x="0" y="0"/>
                </a:moveTo>
                <a:cubicBezTo>
                  <a:pt x="288877" y="354842"/>
                  <a:pt x="577755" y="709684"/>
                  <a:pt x="750627" y="1105469"/>
                </a:cubicBezTo>
                <a:cubicBezTo>
                  <a:pt x="923499" y="1501254"/>
                  <a:pt x="955344" y="2090383"/>
                  <a:pt x="1037230" y="2374711"/>
                </a:cubicBezTo>
                <a:cubicBezTo>
                  <a:pt x="1119116" y="2659039"/>
                  <a:pt x="1180531" y="2735239"/>
                  <a:pt x="1241946" y="281143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69" name="Freeform 50"/>
          <p:cNvSpPr>
            <a:spLocks/>
          </p:cNvSpPr>
          <p:nvPr/>
        </p:nvSpPr>
        <p:spPr bwMode="auto">
          <a:xfrm>
            <a:off x="4415144" y="5407030"/>
            <a:ext cx="1226804" cy="1884734"/>
          </a:xfrm>
          <a:custGeom>
            <a:avLst/>
            <a:gdLst>
              <a:gd name="T0" fmla="*/ 0 w 641445"/>
              <a:gd name="T1" fmla="*/ 0 h 1064526"/>
              <a:gd name="T2" fmla="*/ 477388 w 641445"/>
              <a:gd name="T3" fmla="*/ 462454 h 1064526"/>
              <a:gd name="T4" fmla="*/ 641065 w 641445"/>
              <a:gd name="T5" fmla="*/ 106092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0" name="Freeform 51"/>
          <p:cNvSpPr>
            <a:spLocks/>
          </p:cNvSpPr>
          <p:nvPr/>
        </p:nvSpPr>
        <p:spPr bwMode="auto">
          <a:xfrm>
            <a:off x="7690027" y="1063703"/>
            <a:ext cx="1226804" cy="1884734"/>
          </a:xfrm>
          <a:custGeom>
            <a:avLst/>
            <a:gdLst>
              <a:gd name="T0" fmla="*/ 0 w 641445"/>
              <a:gd name="T1" fmla="*/ 0 h 1064526"/>
              <a:gd name="T2" fmla="*/ 477388 w 641445"/>
              <a:gd name="T3" fmla="*/ 462454 h 1064526"/>
              <a:gd name="T4" fmla="*/ 641065 w 641445"/>
              <a:gd name="T5" fmla="*/ 106092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1" name="Freeform 52"/>
          <p:cNvSpPr>
            <a:spLocks/>
          </p:cNvSpPr>
          <p:nvPr/>
        </p:nvSpPr>
        <p:spPr bwMode="auto">
          <a:xfrm>
            <a:off x="12349683" y="934303"/>
            <a:ext cx="1500102" cy="1296810"/>
          </a:xfrm>
          <a:custGeom>
            <a:avLst/>
            <a:gdLst>
              <a:gd name="T0" fmla="*/ 0 w 641445"/>
              <a:gd name="T1" fmla="*/ 0 h 1064526"/>
              <a:gd name="T2" fmla="*/ 1306833 w 641445"/>
              <a:gd name="T3" fmla="*/ 71261 h 1064526"/>
              <a:gd name="T4" fmla="*/ 1754890 w 641445"/>
              <a:gd name="T5" fmla="*/ 163482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2" name="Freeform 53"/>
          <p:cNvSpPr>
            <a:spLocks/>
          </p:cNvSpPr>
          <p:nvPr/>
        </p:nvSpPr>
        <p:spPr bwMode="auto">
          <a:xfrm flipH="1">
            <a:off x="6737565" y="6549121"/>
            <a:ext cx="1515284" cy="1248988"/>
          </a:xfrm>
          <a:custGeom>
            <a:avLst/>
            <a:gdLst>
              <a:gd name="T0" fmla="*/ 0 w 641445"/>
              <a:gd name="T1" fmla="*/ 0 h 1064526"/>
              <a:gd name="T2" fmla="*/ 1372026 w 641445"/>
              <a:gd name="T3" fmla="*/ 59023 h 1064526"/>
              <a:gd name="T4" fmla="*/ 1842434 w 641445"/>
              <a:gd name="T5" fmla="*/ 135405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3" name="Freeform 54"/>
          <p:cNvSpPr>
            <a:spLocks/>
          </p:cNvSpPr>
          <p:nvPr/>
        </p:nvSpPr>
        <p:spPr bwMode="auto">
          <a:xfrm flipH="1" flipV="1">
            <a:off x="6565006" y="8591385"/>
            <a:ext cx="1515284" cy="1248988"/>
          </a:xfrm>
          <a:custGeom>
            <a:avLst/>
            <a:gdLst>
              <a:gd name="T0" fmla="*/ 0 w 641445"/>
              <a:gd name="T1" fmla="*/ 0 h 1064526"/>
              <a:gd name="T2" fmla="*/ 1372026 w 641445"/>
              <a:gd name="T3" fmla="*/ 59023 h 1064526"/>
              <a:gd name="T4" fmla="*/ 1842434 w 641445"/>
              <a:gd name="T5" fmla="*/ 135405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9474" name="Straight Arrow Connector 57"/>
          <p:cNvCxnSpPr>
            <a:cxnSpLocks noChangeShapeType="1"/>
          </p:cNvCxnSpPr>
          <p:nvPr/>
        </p:nvCxnSpPr>
        <p:spPr bwMode="auto">
          <a:xfrm flipH="1" flipV="1">
            <a:off x="15226513" y="8335401"/>
            <a:ext cx="2554631" cy="21688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75" name="Freeform 59"/>
          <p:cNvSpPr>
            <a:spLocks/>
          </p:cNvSpPr>
          <p:nvPr/>
        </p:nvSpPr>
        <p:spPr bwMode="auto">
          <a:xfrm>
            <a:off x="3672758" y="6675709"/>
            <a:ext cx="1515286" cy="1248988"/>
          </a:xfrm>
          <a:custGeom>
            <a:avLst/>
            <a:gdLst>
              <a:gd name="T0" fmla="*/ 0 w 641445"/>
              <a:gd name="T1" fmla="*/ 0 h 1064526"/>
              <a:gd name="T2" fmla="*/ 1372033 w 641445"/>
              <a:gd name="T3" fmla="*/ 59023 h 1064526"/>
              <a:gd name="T4" fmla="*/ 1842441 w 641445"/>
              <a:gd name="T5" fmla="*/ 135405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6" name="Freeform 61"/>
          <p:cNvSpPr>
            <a:spLocks/>
          </p:cNvSpPr>
          <p:nvPr/>
        </p:nvSpPr>
        <p:spPr bwMode="auto">
          <a:xfrm>
            <a:off x="13721556" y="6039963"/>
            <a:ext cx="825967" cy="1403704"/>
          </a:xfrm>
          <a:custGeom>
            <a:avLst/>
            <a:gdLst>
              <a:gd name="T0" fmla="*/ 0 w 641445"/>
              <a:gd name="T1" fmla="*/ 0 h 1064526"/>
              <a:gd name="T2" fmla="*/ 66069 w 641445"/>
              <a:gd name="T3" fmla="*/ 105873 h 1064526"/>
              <a:gd name="T4" fmla="*/ 88721 w 641445"/>
              <a:gd name="T5" fmla="*/ 24288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7" name="Freeform 62"/>
          <p:cNvSpPr>
            <a:spLocks/>
          </p:cNvSpPr>
          <p:nvPr/>
        </p:nvSpPr>
        <p:spPr bwMode="auto">
          <a:xfrm flipV="1">
            <a:off x="3503949" y="8844559"/>
            <a:ext cx="1515284" cy="1291184"/>
          </a:xfrm>
          <a:custGeom>
            <a:avLst/>
            <a:gdLst>
              <a:gd name="T0" fmla="*/ 0 w 641445"/>
              <a:gd name="T1" fmla="*/ 0 h 1064526"/>
              <a:gd name="T2" fmla="*/ 1372026 w 641445"/>
              <a:gd name="T3" fmla="*/ 69594 h 1064526"/>
              <a:gd name="T4" fmla="*/ 1842434 w 641445"/>
              <a:gd name="T5" fmla="*/ 15965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8" name="Freeform 63"/>
          <p:cNvSpPr>
            <a:spLocks/>
          </p:cNvSpPr>
          <p:nvPr/>
        </p:nvSpPr>
        <p:spPr bwMode="auto">
          <a:xfrm flipV="1">
            <a:off x="13201049" y="8591384"/>
            <a:ext cx="1515286" cy="1530291"/>
          </a:xfrm>
          <a:custGeom>
            <a:avLst/>
            <a:gdLst>
              <a:gd name="T0" fmla="*/ 0 w 641445"/>
              <a:gd name="T1" fmla="*/ 0 h 1064526"/>
              <a:gd name="T2" fmla="*/ 1372033 w 641445"/>
              <a:gd name="T3" fmla="*/ 163144 h 1064526"/>
              <a:gd name="T4" fmla="*/ 1842441 w 641445"/>
              <a:gd name="T5" fmla="*/ 374272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9479" name="Straight Arrow Connector 65"/>
          <p:cNvCxnSpPr>
            <a:cxnSpLocks noChangeShapeType="1"/>
          </p:cNvCxnSpPr>
          <p:nvPr/>
        </p:nvCxnSpPr>
        <p:spPr bwMode="auto">
          <a:xfrm flipH="1">
            <a:off x="16078055" y="2211422"/>
            <a:ext cx="2213264" cy="2559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9480" name="Freeform 69"/>
          <p:cNvSpPr>
            <a:spLocks/>
          </p:cNvSpPr>
          <p:nvPr/>
        </p:nvSpPr>
        <p:spPr bwMode="auto">
          <a:xfrm flipH="1" flipV="1">
            <a:off x="15072944" y="3359139"/>
            <a:ext cx="1515284" cy="1248988"/>
          </a:xfrm>
          <a:custGeom>
            <a:avLst/>
            <a:gdLst>
              <a:gd name="T0" fmla="*/ 0 w 641445"/>
              <a:gd name="T1" fmla="*/ 0 h 1064526"/>
              <a:gd name="T2" fmla="*/ 1372026 w 641445"/>
              <a:gd name="T3" fmla="*/ 59023 h 1064526"/>
              <a:gd name="T4" fmla="*/ 1842434 w 641445"/>
              <a:gd name="T5" fmla="*/ 135405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81" name="Freeform 71"/>
          <p:cNvSpPr>
            <a:spLocks/>
          </p:cNvSpPr>
          <p:nvPr/>
        </p:nvSpPr>
        <p:spPr bwMode="auto">
          <a:xfrm flipH="1">
            <a:off x="15645297" y="6039963"/>
            <a:ext cx="1779473" cy="1403704"/>
          </a:xfrm>
          <a:custGeom>
            <a:avLst/>
            <a:gdLst>
              <a:gd name="T0" fmla="*/ 0 w 641445"/>
              <a:gd name="T1" fmla="*/ 0 h 1064526"/>
              <a:gd name="T2" fmla="*/ 3062081 w 641445"/>
              <a:gd name="T3" fmla="*/ 105873 h 1064526"/>
              <a:gd name="T4" fmla="*/ 4111936 w 641445"/>
              <a:gd name="T5" fmla="*/ 24288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82" name="Freeform 72"/>
          <p:cNvSpPr>
            <a:spLocks/>
          </p:cNvSpPr>
          <p:nvPr/>
        </p:nvSpPr>
        <p:spPr bwMode="auto">
          <a:xfrm>
            <a:off x="11006780" y="7187682"/>
            <a:ext cx="3030570" cy="638558"/>
          </a:xfrm>
          <a:custGeom>
            <a:avLst/>
            <a:gdLst>
              <a:gd name="T0" fmla="*/ 0 w 641445"/>
              <a:gd name="T1" fmla="*/ 0 h 1064526"/>
              <a:gd name="T2" fmla="*/ 43904867 w 641445"/>
              <a:gd name="T3" fmla="*/ 2061 h 1064526"/>
              <a:gd name="T4" fmla="*/ 58957926 w 641445"/>
              <a:gd name="T5" fmla="*/ 4728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9483" name="Straight Arrow Connector 73"/>
          <p:cNvCxnSpPr>
            <a:cxnSpLocks noChangeShapeType="1"/>
          </p:cNvCxnSpPr>
          <p:nvPr/>
        </p:nvCxnSpPr>
        <p:spPr bwMode="auto">
          <a:xfrm flipV="1">
            <a:off x="7742674" y="3868300"/>
            <a:ext cx="1189162" cy="76795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84" name="Straight Arrow Connector 76"/>
          <p:cNvCxnSpPr>
            <a:cxnSpLocks noChangeShapeType="1"/>
          </p:cNvCxnSpPr>
          <p:nvPr/>
        </p:nvCxnSpPr>
        <p:spPr bwMode="auto">
          <a:xfrm flipH="1">
            <a:off x="10293556" y="3103154"/>
            <a:ext cx="1530529" cy="255985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85" name="Straight Arrow Connector 78"/>
          <p:cNvCxnSpPr>
            <a:cxnSpLocks noChangeShapeType="1"/>
          </p:cNvCxnSpPr>
          <p:nvPr/>
        </p:nvCxnSpPr>
        <p:spPr bwMode="auto">
          <a:xfrm flipV="1">
            <a:off x="12675630" y="2849982"/>
            <a:ext cx="1189160" cy="126586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9486" name="Freeform 82"/>
          <p:cNvSpPr>
            <a:spLocks/>
          </p:cNvSpPr>
          <p:nvPr/>
        </p:nvSpPr>
        <p:spPr bwMode="auto">
          <a:xfrm flipH="1" flipV="1">
            <a:off x="16522830" y="8222877"/>
            <a:ext cx="3978002" cy="877667"/>
          </a:xfrm>
          <a:custGeom>
            <a:avLst/>
            <a:gdLst>
              <a:gd name="T0" fmla="*/ 0 w 641445"/>
              <a:gd name="T1" fmla="*/ 0 h 1064526"/>
              <a:gd name="T2" fmla="*/ 171121443 w 641445"/>
              <a:gd name="T3" fmla="*/ 10126 h 1064526"/>
              <a:gd name="T4" fmla="*/ 229791546 w 641445"/>
              <a:gd name="T5" fmla="*/ 23230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87" name="Freeform 83"/>
          <p:cNvSpPr>
            <a:spLocks/>
          </p:cNvSpPr>
          <p:nvPr/>
        </p:nvSpPr>
        <p:spPr bwMode="auto">
          <a:xfrm>
            <a:off x="3980295" y="2593994"/>
            <a:ext cx="4272556" cy="765146"/>
          </a:xfrm>
          <a:custGeom>
            <a:avLst/>
            <a:gdLst>
              <a:gd name="T0" fmla="*/ 0 w 641445"/>
              <a:gd name="T1" fmla="*/ 0 h 1064526"/>
              <a:gd name="T2" fmla="*/ 244402399 w 641445"/>
              <a:gd name="T3" fmla="*/ 5098 h 1064526"/>
              <a:gd name="T4" fmla="*/ 328197430 w 641445"/>
              <a:gd name="T5" fmla="*/ 11696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360126" y="0"/>
            <a:ext cx="834048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6.2 memory retrieval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4" name="Straight Arrow Connector 15"/>
          <p:cNvCxnSpPr>
            <a:cxnSpLocks noChangeShapeType="1"/>
          </p:cNvCxnSpPr>
          <p:nvPr/>
        </p:nvCxnSpPr>
        <p:spPr bwMode="auto">
          <a:xfrm>
            <a:off x="2295793" y="5566998"/>
            <a:ext cx="1803623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85" name="Straight Arrow Connector 17"/>
          <p:cNvCxnSpPr>
            <a:cxnSpLocks noChangeShapeType="1"/>
          </p:cNvCxnSpPr>
          <p:nvPr/>
        </p:nvCxnSpPr>
        <p:spPr bwMode="auto">
          <a:xfrm flipV="1">
            <a:off x="2295793" y="1226484"/>
            <a:ext cx="0" cy="93167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486" name="Freeform 22"/>
          <p:cNvSpPr>
            <a:spLocks/>
          </p:cNvSpPr>
          <p:nvPr/>
        </p:nvSpPr>
        <p:spPr bwMode="auto">
          <a:xfrm>
            <a:off x="2322054" y="3268747"/>
            <a:ext cx="2524621" cy="6506552"/>
          </a:xfrm>
          <a:custGeom>
            <a:avLst/>
            <a:gdLst>
              <a:gd name="T0" fmla="*/ 0 w 982639"/>
              <a:gd name="T1" fmla="*/ 0 h 2504363"/>
              <a:gd name="T2" fmla="*/ 560247 w 982639"/>
              <a:gd name="T3" fmla="*/ 15260459 h 2504363"/>
              <a:gd name="T4" fmla="*/ 1182743 w 982639"/>
              <a:gd name="T5" fmla="*/ 10266134 h 2504363"/>
              <a:gd name="T6" fmla="*/ 1390245 w 982639"/>
              <a:gd name="T7" fmla="*/ 11283498 h 2504363"/>
              <a:gd name="T8" fmla="*/ 1493994 w 982639"/>
              <a:gd name="T9" fmla="*/ 11375980 h 2504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2639"/>
              <a:gd name="T16" fmla="*/ 0 h 2504363"/>
              <a:gd name="T17" fmla="*/ 982639 w 982639"/>
              <a:gd name="T18" fmla="*/ 2504363 h 2504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2639" h="2504363">
                <a:moveTo>
                  <a:pt x="0" y="0"/>
                </a:moveTo>
                <a:cubicBezTo>
                  <a:pt x="119417" y="999698"/>
                  <a:pt x="238835" y="1999397"/>
                  <a:pt x="368489" y="2251880"/>
                </a:cubicBezTo>
                <a:cubicBezTo>
                  <a:pt x="498143" y="2504363"/>
                  <a:pt x="686937" y="1612710"/>
                  <a:pt x="777922" y="1514901"/>
                </a:cubicBezTo>
                <a:cubicBezTo>
                  <a:pt x="868907" y="1417092"/>
                  <a:pt x="880281" y="1637731"/>
                  <a:pt x="914400" y="1665026"/>
                </a:cubicBezTo>
                <a:cubicBezTo>
                  <a:pt x="948519" y="1692321"/>
                  <a:pt x="965579" y="1685497"/>
                  <a:pt x="982639" y="167867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0487" name="Freeform 25"/>
          <p:cNvSpPr>
            <a:spLocks/>
          </p:cNvSpPr>
          <p:nvPr/>
        </p:nvSpPr>
        <p:spPr bwMode="auto">
          <a:xfrm>
            <a:off x="4839171" y="6945385"/>
            <a:ext cx="1579297" cy="2430463"/>
          </a:xfrm>
          <a:custGeom>
            <a:avLst/>
            <a:gdLst>
              <a:gd name="T0" fmla="*/ 0 w 668740"/>
              <a:gd name="T1" fmla="*/ 393511 h 1371600"/>
              <a:gd name="T2" fmla="*/ 108918 w 668740"/>
              <a:gd name="T3" fmla="*/ 366215 h 1371600"/>
              <a:gd name="T4" fmla="*/ 231456 w 668740"/>
              <a:gd name="T5" fmla="*/ 134203 h 1371600"/>
              <a:gd name="T6" fmla="*/ 490140 w 668740"/>
              <a:gd name="T7" fmla="*/ 1171433 h 1371600"/>
              <a:gd name="T8" fmla="*/ 667133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0488" name="Freeform 26"/>
          <p:cNvSpPr>
            <a:spLocks/>
          </p:cNvSpPr>
          <p:nvPr/>
        </p:nvSpPr>
        <p:spPr bwMode="auto">
          <a:xfrm flipH="1">
            <a:off x="6332187" y="6970702"/>
            <a:ext cx="1579297" cy="2430463"/>
          </a:xfrm>
          <a:custGeom>
            <a:avLst/>
            <a:gdLst>
              <a:gd name="T0" fmla="*/ 0 w 668740"/>
              <a:gd name="T1" fmla="*/ 393511 h 1371600"/>
              <a:gd name="T2" fmla="*/ 108918 w 668740"/>
              <a:gd name="T3" fmla="*/ 366215 h 1371600"/>
              <a:gd name="T4" fmla="*/ 231456 w 668740"/>
              <a:gd name="T5" fmla="*/ 134203 h 1371600"/>
              <a:gd name="T6" fmla="*/ 490140 w 668740"/>
              <a:gd name="T7" fmla="*/ 1171433 h 1371600"/>
              <a:gd name="T8" fmla="*/ 667133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0489" name="Freeform 27"/>
          <p:cNvSpPr>
            <a:spLocks/>
          </p:cNvSpPr>
          <p:nvPr/>
        </p:nvSpPr>
        <p:spPr bwMode="auto">
          <a:xfrm>
            <a:off x="7900228" y="6970702"/>
            <a:ext cx="1579297" cy="2430463"/>
          </a:xfrm>
          <a:custGeom>
            <a:avLst/>
            <a:gdLst>
              <a:gd name="T0" fmla="*/ 0 w 668740"/>
              <a:gd name="T1" fmla="*/ 393511 h 1371600"/>
              <a:gd name="T2" fmla="*/ 108918 w 668740"/>
              <a:gd name="T3" fmla="*/ 366215 h 1371600"/>
              <a:gd name="T4" fmla="*/ 231456 w 668740"/>
              <a:gd name="T5" fmla="*/ 134203 h 1371600"/>
              <a:gd name="T6" fmla="*/ 490140 w 668740"/>
              <a:gd name="T7" fmla="*/ 1171433 h 1371600"/>
              <a:gd name="T8" fmla="*/ 667133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0490" name="Freeform 28"/>
          <p:cNvSpPr>
            <a:spLocks/>
          </p:cNvSpPr>
          <p:nvPr/>
        </p:nvSpPr>
        <p:spPr bwMode="auto">
          <a:xfrm flipH="1">
            <a:off x="9393244" y="6993206"/>
            <a:ext cx="1579297" cy="2430463"/>
          </a:xfrm>
          <a:custGeom>
            <a:avLst/>
            <a:gdLst>
              <a:gd name="T0" fmla="*/ 0 w 668740"/>
              <a:gd name="T1" fmla="*/ 393511 h 1371600"/>
              <a:gd name="T2" fmla="*/ 108918 w 668740"/>
              <a:gd name="T3" fmla="*/ 366215 h 1371600"/>
              <a:gd name="T4" fmla="*/ 231456 w 668740"/>
              <a:gd name="T5" fmla="*/ 134203 h 1371600"/>
              <a:gd name="T6" fmla="*/ 490140 w 668740"/>
              <a:gd name="T7" fmla="*/ 1171433 h 1371600"/>
              <a:gd name="T8" fmla="*/ 667133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0491" name="Freeform 29"/>
          <p:cNvSpPr>
            <a:spLocks/>
          </p:cNvSpPr>
          <p:nvPr/>
        </p:nvSpPr>
        <p:spPr bwMode="auto">
          <a:xfrm>
            <a:off x="10961287" y="6970702"/>
            <a:ext cx="1583047" cy="2430463"/>
          </a:xfrm>
          <a:custGeom>
            <a:avLst/>
            <a:gdLst>
              <a:gd name="T0" fmla="*/ 0 w 668740"/>
              <a:gd name="T1" fmla="*/ 393511 h 1371600"/>
              <a:gd name="T2" fmla="*/ 109957 w 668740"/>
              <a:gd name="T3" fmla="*/ 366215 h 1371600"/>
              <a:gd name="T4" fmla="*/ 233661 w 668740"/>
              <a:gd name="T5" fmla="*/ 134203 h 1371600"/>
              <a:gd name="T6" fmla="*/ 494812 w 668740"/>
              <a:gd name="T7" fmla="*/ 1171433 h 1371600"/>
              <a:gd name="T8" fmla="*/ 673492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0492" name="Freeform 30"/>
          <p:cNvSpPr>
            <a:spLocks/>
          </p:cNvSpPr>
          <p:nvPr/>
        </p:nvSpPr>
        <p:spPr bwMode="auto">
          <a:xfrm flipH="1">
            <a:off x="12458055" y="6993206"/>
            <a:ext cx="1579294" cy="2430463"/>
          </a:xfrm>
          <a:custGeom>
            <a:avLst/>
            <a:gdLst>
              <a:gd name="T0" fmla="*/ 0 w 668740"/>
              <a:gd name="T1" fmla="*/ 393511 h 1371600"/>
              <a:gd name="T2" fmla="*/ 108918 w 668740"/>
              <a:gd name="T3" fmla="*/ 366215 h 1371600"/>
              <a:gd name="T4" fmla="*/ 231452 w 668740"/>
              <a:gd name="T5" fmla="*/ 134203 h 1371600"/>
              <a:gd name="T6" fmla="*/ 490136 w 668740"/>
              <a:gd name="T7" fmla="*/ 1171433 h 1371600"/>
              <a:gd name="T8" fmla="*/ 667129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0493" name="Freeform 31"/>
          <p:cNvSpPr>
            <a:spLocks/>
          </p:cNvSpPr>
          <p:nvPr/>
        </p:nvSpPr>
        <p:spPr bwMode="auto">
          <a:xfrm>
            <a:off x="14037348" y="6970702"/>
            <a:ext cx="1579297" cy="2430463"/>
          </a:xfrm>
          <a:custGeom>
            <a:avLst/>
            <a:gdLst>
              <a:gd name="T0" fmla="*/ 0 w 668740"/>
              <a:gd name="T1" fmla="*/ 393511 h 1371600"/>
              <a:gd name="T2" fmla="*/ 108918 w 668740"/>
              <a:gd name="T3" fmla="*/ 366215 h 1371600"/>
              <a:gd name="T4" fmla="*/ 231456 w 668740"/>
              <a:gd name="T5" fmla="*/ 134203 h 1371600"/>
              <a:gd name="T6" fmla="*/ 490140 w 668740"/>
              <a:gd name="T7" fmla="*/ 1171433 h 1371600"/>
              <a:gd name="T8" fmla="*/ 667133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0494" name="Freeform 32"/>
          <p:cNvSpPr>
            <a:spLocks/>
          </p:cNvSpPr>
          <p:nvPr/>
        </p:nvSpPr>
        <p:spPr bwMode="auto">
          <a:xfrm flipH="1">
            <a:off x="15530364" y="6993206"/>
            <a:ext cx="1579297" cy="2430463"/>
          </a:xfrm>
          <a:custGeom>
            <a:avLst/>
            <a:gdLst>
              <a:gd name="T0" fmla="*/ 0 w 668740"/>
              <a:gd name="T1" fmla="*/ 393511 h 1371600"/>
              <a:gd name="T2" fmla="*/ 108918 w 668740"/>
              <a:gd name="T3" fmla="*/ 366215 h 1371600"/>
              <a:gd name="T4" fmla="*/ 231456 w 668740"/>
              <a:gd name="T5" fmla="*/ 134203 h 1371600"/>
              <a:gd name="T6" fmla="*/ 490140 w 668740"/>
              <a:gd name="T7" fmla="*/ 1171433 h 1371600"/>
              <a:gd name="T8" fmla="*/ 667133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0495" name="Freeform 33"/>
          <p:cNvSpPr>
            <a:spLocks/>
          </p:cNvSpPr>
          <p:nvPr/>
        </p:nvSpPr>
        <p:spPr bwMode="auto">
          <a:xfrm flipH="1">
            <a:off x="17124667" y="3142162"/>
            <a:ext cx="2528373" cy="6762537"/>
          </a:xfrm>
          <a:custGeom>
            <a:avLst/>
            <a:gdLst>
              <a:gd name="T0" fmla="*/ 0 w 982639"/>
              <a:gd name="T1" fmla="*/ 0 h 2504363"/>
              <a:gd name="T2" fmla="*/ 563585 w 982639"/>
              <a:gd name="T3" fmla="*/ 18505828 h 2504363"/>
              <a:gd name="T4" fmla="*/ 1189792 w 982639"/>
              <a:gd name="T5" fmla="*/ 12449382 h 2504363"/>
              <a:gd name="T6" fmla="*/ 1398528 w 982639"/>
              <a:gd name="T7" fmla="*/ 13683100 h 2504363"/>
              <a:gd name="T8" fmla="*/ 1502897 w 982639"/>
              <a:gd name="T9" fmla="*/ 13795245 h 2504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2639"/>
              <a:gd name="T16" fmla="*/ 0 h 2504363"/>
              <a:gd name="T17" fmla="*/ 982639 w 982639"/>
              <a:gd name="T18" fmla="*/ 2504363 h 2504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2639" h="2504363">
                <a:moveTo>
                  <a:pt x="0" y="0"/>
                </a:moveTo>
                <a:cubicBezTo>
                  <a:pt x="119417" y="999698"/>
                  <a:pt x="238835" y="1999397"/>
                  <a:pt x="368489" y="2251880"/>
                </a:cubicBezTo>
                <a:cubicBezTo>
                  <a:pt x="498143" y="2504363"/>
                  <a:pt x="686937" y="1612710"/>
                  <a:pt x="777922" y="1514901"/>
                </a:cubicBezTo>
                <a:cubicBezTo>
                  <a:pt x="868907" y="1417092"/>
                  <a:pt x="880281" y="1637731"/>
                  <a:pt x="914400" y="1665026"/>
                </a:cubicBezTo>
                <a:cubicBezTo>
                  <a:pt x="948519" y="1692321"/>
                  <a:pt x="965579" y="1685497"/>
                  <a:pt x="982639" y="167867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0496" name="TextBox 34"/>
          <p:cNvSpPr txBox="1">
            <a:spLocks noChangeArrowheads="1"/>
          </p:cNvSpPr>
          <p:nvPr/>
        </p:nvSpPr>
        <p:spPr bwMode="auto">
          <a:xfrm>
            <a:off x="765265" y="1099897"/>
            <a:ext cx="1040409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/>
              <a:t>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188044" y="10157872"/>
          <a:ext cx="2738446" cy="990188"/>
        </p:xfrm>
        <a:graphic>
          <a:graphicData uri="http://schemas.openxmlformats.org/presentationml/2006/ole">
            <p:oleObj spid="_x0000_s887810" name="Equation" r:id="rId4" imgW="419040" imgH="203040" progId="Equation.DSMT4">
              <p:embed/>
            </p:oleObj>
          </a:graphicData>
        </a:graphic>
      </p:graphicFrame>
      <p:cxnSp>
        <p:nvCxnSpPr>
          <p:cNvPr id="20497" name="Straight Arrow Connector 37"/>
          <p:cNvCxnSpPr>
            <a:cxnSpLocks noChangeShapeType="1"/>
            <a:endCxn id="20488" idx="4"/>
          </p:cNvCxnSpPr>
          <p:nvPr/>
        </p:nvCxnSpPr>
        <p:spPr bwMode="auto">
          <a:xfrm flipV="1">
            <a:off x="6039587" y="9336466"/>
            <a:ext cx="292601" cy="5682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98" name="Straight Arrow Connector 39"/>
          <p:cNvCxnSpPr>
            <a:cxnSpLocks noChangeShapeType="1"/>
          </p:cNvCxnSpPr>
          <p:nvPr/>
        </p:nvCxnSpPr>
        <p:spPr bwMode="auto">
          <a:xfrm>
            <a:off x="5698219" y="7353275"/>
            <a:ext cx="341367" cy="1018319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7098406" y="10031285"/>
          <a:ext cx="2986031" cy="990188"/>
        </p:xfrm>
        <a:graphic>
          <a:graphicData uri="http://schemas.openxmlformats.org/presentationml/2006/ole">
            <p:oleObj spid="_x0000_s887811" name="Equation" r:id="rId5" imgW="457200" imgH="203040" progId="Equation.DSMT4">
              <p:embed/>
            </p:oleObj>
          </a:graphicData>
        </a:graphic>
      </p:graphicFrame>
      <p:cxnSp>
        <p:nvCxnSpPr>
          <p:cNvPr id="20499" name="Straight Arrow Connector 42"/>
          <p:cNvCxnSpPr>
            <a:cxnSpLocks noChangeShapeType="1"/>
          </p:cNvCxnSpPr>
          <p:nvPr/>
        </p:nvCxnSpPr>
        <p:spPr bwMode="auto">
          <a:xfrm flipV="1">
            <a:off x="18291319" y="9392726"/>
            <a:ext cx="292601" cy="5710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60126" y="0"/>
            <a:ext cx="16778692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6.2 Symmetric interactions: Energy picture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54427" y="461338"/>
            <a:ext cx="13529405" cy="124123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Associations, Associative Memory</a:t>
            </a:r>
            <a:endParaRPr lang="en-US" sz="9300" dirty="0"/>
          </a:p>
        </p:txBody>
      </p:sp>
      <p:pic>
        <p:nvPicPr>
          <p:cNvPr id="20483" name="Picture 7" descr="pipe_cervel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6863" y="461338"/>
            <a:ext cx="4501555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104"/>
          <p:cNvSpPr txBox="1">
            <a:spLocks noChangeArrowheads="1"/>
          </p:cNvSpPr>
          <p:nvPr/>
        </p:nvSpPr>
        <p:spPr bwMode="auto">
          <a:xfrm>
            <a:off x="1954426" y="2759588"/>
            <a:ext cx="9271830" cy="136434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i="1" dirty="0"/>
              <a:t>Read this text </a:t>
            </a:r>
            <a:r>
              <a:rPr lang="en-US" sz="7600" b="1" i="1" dirty="0"/>
              <a:t>NOW</a:t>
            </a:r>
            <a:r>
              <a:rPr lang="en-US" sz="7600" i="1" dirty="0"/>
              <a:t>!</a:t>
            </a:r>
          </a:p>
        </p:txBody>
      </p:sp>
      <p:sp>
        <p:nvSpPr>
          <p:cNvPr id="20485" name="TextBox 105"/>
          <p:cNvSpPr txBox="1">
            <a:spLocks noChangeArrowheads="1"/>
          </p:cNvSpPr>
          <p:nvPr/>
        </p:nvSpPr>
        <p:spPr bwMode="auto">
          <a:xfrm>
            <a:off x="2637163" y="4416466"/>
            <a:ext cx="16333141" cy="721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7600" dirty="0"/>
              <a:t>I find it </a:t>
            </a:r>
            <a:r>
              <a:rPr lang="en-US" sz="7600" dirty="0" err="1"/>
              <a:t>rea</a:t>
            </a:r>
            <a:r>
              <a:rPr lang="en-US" sz="7600" dirty="0"/>
              <a:t>*l* </a:t>
            </a:r>
            <a:r>
              <a:rPr lang="en-US" sz="7600" dirty="0" err="1"/>
              <a:t>amazin</a:t>
            </a:r>
            <a:r>
              <a:rPr lang="en-US" sz="7600" dirty="0"/>
              <a:t>* t*at y*u </a:t>
            </a:r>
            <a:r>
              <a:rPr lang="en-US" sz="7600" dirty="0" err="1"/>
              <a:t>ar</a:t>
            </a:r>
            <a:r>
              <a:rPr lang="en-US" sz="7600" dirty="0"/>
              <a:t>* </a:t>
            </a:r>
            <a:r>
              <a:rPr lang="en-US" sz="7600" dirty="0" err="1"/>
              <a:t>abl</a:t>
            </a:r>
            <a:r>
              <a:rPr lang="en-US" sz="7600" dirty="0"/>
              <a:t>* to re*d  t*is </a:t>
            </a:r>
            <a:r>
              <a:rPr lang="en-US" sz="7600" dirty="0" err="1"/>
              <a:t>tex</a:t>
            </a:r>
            <a:r>
              <a:rPr lang="en-US" sz="7600" dirty="0"/>
              <a:t>* </a:t>
            </a:r>
            <a:r>
              <a:rPr lang="en-US" sz="7600" dirty="0" err="1"/>
              <a:t>despit</a:t>
            </a:r>
            <a:r>
              <a:rPr lang="en-US" sz="7600" dirty="0"/>
              <a:t>* </a:t>
            </a:r>
            <a:r>
              <a:rPr lang="en-US" sz="7600" dirty="0" err="1"/>
              <a:t>th</a:t>
            </a:r>
            <a:r>
              <a:rPr lang="en-US" sz="7600" dirty="0"/>
              <a:t>* </a:t>
            </a:r>
            <a:r>
              <a:rPr lang="en-US" sz="7600" dirty="0" err="1"/>
              <a:t>fac</a:t>
            </a:r>
            <a:r>
              <a:rPr lang="en-US" sz="7600" dirty="0"/>
              <a:t>* *hat more t*an t*</a:t>
            </a:r>
            <a:r>
              <a:rPr lang="en-US" sz="7600" dirty="0" err="1"/>
              <a:t>ent</a:t>
            </a:r>
            <a:r>
              <a:rPr lang="en-US" sz="7600" dirty="0"/>
              <a:t>* </a:t>
            </a:r>
            <a:r>
              <a:rPr lang="en-US" sz="7600" dirty="0" err="1"/>
              <a:t>perc</a:t>
            </a:r>
            <a:r>
              <a:rPr lang="en-US" sz="7600" dirty="0"/>
              <a:t>*n* of t** char*</a:t>
            </a:r>
            <a:r>
              <a:rPr lang="en-US" sz="7600" dirty="0" err="1"/>
              <a:t>cte</a:t>
            </a:r>
            <a:r>
              <a:rPr lang="en-US" sz="7600" dirty="0"/>
              <a:t>*s a*e </a:t>
            </a:r>
            <a:r>
              <a:rPr lang="en-US" sz="7600" dirty="0" err="1"/>
              <a:t>mis</a:t>
            </a:r>
            <a:r>
              <a:rPr lang="en-US" sz="7600" dirty="0"/>
              <a:t>*</a:t>
            </a:r>
            <a:r>
              <a:rPr lang="en-US" sz="7600" dirty="0" err="1"/>
              <a:t>ing</a:t>
            </a:r>
            <a:r>
              <a:rPr lang="en-US" sz="7600" dirty="0"/>
              <a:t>.</a:t>
            </a:r>
          </a:p>
          <a:p>
            <a:r>
              <a:rPr lang="en-US" sz="7600" dirty="0"/>
              <a:t>*his mean* t*at you* </a:t>
            </a:r>
            <a:r>
              <a:rPr lang="en-US" sz="7600" dirty="0" err="1"/>
              <a:t>brai</a:t>
            </a:r>
            <a:r>
              <a:rPr lang="en-US" sz="7600" dirty="0"/>
              <a:t>* </a:t>
            </a:r>
            <a:r>
              <a:rPr lang="en-US" sz="7600" dirty="0" err="1"/>
              <a:t>i</a:t>
            </a:r>
            <a:r>
              <a:rPr lang="en-US" sz="7600" dirty="0"/>
              <a:t>* </a:t>
            </a:r>
            <a:r>
              <a:rPr lang="en-US" sz="7600" dirty="0" err="1"/>
              <a:t>abl</a:t>
            </a:r>
            <a:r>
              <a:rPr lang="en-US" sz="7600" dirty="0"/>
              <a:t>* ** fill in </a:t>
            </a:r>
            <a:r>
              <a:rPr lang="en-US" sz="7600" dirty="0" err="1"/>
              <a:t>missin</a:t>
            </a:r>
            <a:r>
              <a:rPr lang="en-US" sz="7600" dirty="0"/>
              <a:t>* info*</a:t>
            </a:r>
            <a:r>
              <a:rPr lang="en-US" sz="7600" dirty="0" err="1"/>
              <a:t>matio</a:t>
            </a:r>
            <a:r>
              <a:rPr lang="en-US" sz="7600" dirty="0"/>
              <a:t>*. 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2464602" y="4416466"/>
            <a:ext cx="16505701" cy="7212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-78777" y="1"/>
            <a:ext cx="14848676" cy="136434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/>
              <a:t>Exercise 2 now: Energy picture</a:t>
            </a:r>
            <a:endParaRPr lang="en-US" sz="6800" dirty="0"/>
          </a:p>
        </p:txBody>
      </p:sp>
      <p:sp>
        <p:nvSpPr>
          <p:cNvPr id="45059" name="Rectangle 88"/>
          <p:cNvSpPr>
            <a:spLocks noChangeArrowheads="1"/>
          </p:cNvSpPr>
          <p:nvPr/>
        </p:nvSpPr>
        <p:spPr bwMode="auto">
          <a:xfrm>
            <a:off x="0" y="1482472"/>
            <a:ext cx="21607463" cy="10669842"/>
          </a:xfrm>
          <a:prstGeom prst="rect">
            <a:avLst/>
          </a:prstGeom>
          <a:solidFill>
            <a:srgbClr val="FF9900">
              <a:alpha val="27843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sp>
        <p:nvSpPr>
          <p:cNvPr id="45062" name="TextBox 5"/>
          <p:cNvSpPr txBox="1">
            <a:spLocks noChangeArrowheads="1"/>
          </p:cNvSpPr>
          <p:nvPr/>
        </p:nvSpPr>
        <p:spPr bwMode="auto">
          <a:xfrm>
            <a:off x="16304246" y="1319627"/>
            <a:ext cx="4292902" cy="194912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Next lecture</a:t>
            </a:r>
          </a:p>
          <a:p>
            <a:r>
              <a:rPr lang="en-US" dirty="0" smtClean="0"/>
              <a:t>11:25</a:t>
            </a:r>
            <a:endParaRPr lang="en-US" dirty="0"/>
          </a:p>
        </p:txBody>
      </p:sp>
      <p:cxnSp>
        <p:nvCxnSpPr>
          <p:cNvPr id="7" name="Straight Arrow Connector 15"/>
          <p:cNvCxnSpPr>
            <a:cxnSpLocks noChangeShapeType="1"/>
          </p:cNvCxnSpPr>
          <p:nvPr/>
        </p:nvCxnSpPr>
        <p:spPr bwMode="auto">
          <a:xfrm>
            <a:off x="2295793" y="5566998"/>
            <a:ext cx="1803623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" name="Straight Arrow Connector 17"/>
          <p:cNvCxnSpPr>
            <a:cxnSpLocks noChangeShapeType="1"/>
          </p:cNvCxnSpPr>
          <p:nvPr/>
        </p:nvCxnSpPr>
        <p:spPr bwMode="auto">
          <a:xfrm flipV="1">
            <a:off x="2295793" y="1226484"/>
            <a:ext cx="0" cy="93167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" name="Freeform 22"/>
          <p:cNvSpPr>
            <a:spLocks/>
          </p:cNvSpPr>
          <p:nvPr/>
        </p:nvSpPr>
        <p:spPr bwMode="auto">
          <a:xfrm>
            <a:off x="2322054" y="3268747"/>
            <a:ext cx="2524621" cy="6506552"/>
          </a:xfrm>
          <a:custGeom>
            <a:avLst/>
            <a:gdLst>
              <a:gd name="T0" fmla="*/ 0 w 982639"/>
              <a:gd name="T1" fmla="*/ 0 h 2504363"/>
              <a:gd name="T2" fmla="*/ 560247 w 982639"/>
              <a:gd name="T3" fmla="*/ 15260459 h 2504363"/>
              <a:gd name="T4" fmla="*/ 1182743 w 982639"/>
              <a:gd name="T5" fmla="*/ 10266134 h 2504363"/>
              <a:gd name="T6" fmla="*/ 1390245 w 982639"/>
              <a:gd name="T7" fmla="*/ 11283498 h 2504363"/>
              <a:gd name="T8" fmla="*/ 1493994 w 982639"/>
              <a:gd name="T9" fmla="*/ 11375980 h 2504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2639"/>
              <a:gd name="T16" fmla="*/ 0 h 2504363"/>
              <a:gd name="T17" fmla="*/ 982639 w 982639"/>
              <a:gd name="T18" fmla="*/ 2504363 h 2504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2639" h="2504363">
                <a:moveTo>
                  <a:pt x="0" y="0"/>
                </a:moveTo>
                <a:cubicBezTo>
                  <a:pt x="119417" y="999698"/>
                  <a:pt x="238835" y="1999397"/>
                  <a:pt x="368489" y="2251880"/>
                </a:cubicBezTo>
                <a:cubicBezTo>
                  <a:pt x="498143" y="2504363"/>
                  <a:pt x="686937" y="1612710"/>
                  <a:pt x="777922" y="1514901"/>
                </a:cubicBezTo>
                <a:cubicBezTo>
                  <a:pt x="868907" y="1417092"/>
                  <a:pt x="880281" y="1637731"/>
                  <a:pt x="914400" y="1665026"/>
                </a:cubicBezTo>
                <a:cubicBezTo>
                  <a:pt x="948519" y="1692321"/>
                  <a:pt x="965579" y="1685497"/>
                  <a:pt x="982639" y="167867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" name="Freeform 25"/>
          <p:cNvSpPr>
            <a:spLocks/>
          </p:cNvSpPr>
          <p:nvPr/>
        </p:nvSpPr>
        <p:spPr bwMode="auto">
          <a:xfrm>
            <a:off x="4839171" y="6945385"/>
            <a:ext cx="1579297" cy="2430463"/>
          </a:xfrm>
          <a:custGeom>
            <a:avLst/>
            <a:gdLst>
              <a:gd name="T0" fmla="*/ 0 w 668740"/>
              <a:gd name="T1" fmla="*/ 393511 h 1371600"/>
              <a:gd name="T2" fmla="*/ 108918 w 668740"/>
              <a:gd name="T3" fmla="*/ 366215 h 1371600"/>
              <a:gd name="T4" fmla="*/ 231456 w 668740"/>
              <a:gd name="T5" fmla="*/ 134203 h 1371600"/>
              <a:gd name="T6" fmla="*/ 490140 w 668740"/>
              <a:gd name="T7" fmla="*/ 1171433 h 1371600"/>
              <a:gd name="T8" fmla="*/ 667133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" name="Freeform 26"/>
          <p:cNvSpPr>
            <a:spLocks/>
          </p:cNvSpPr>
          <p:nvPr/>
        </p:nvSpPr>
        <p:spPr bwMode="auto">
          <a:xfrm flipH="1">
            <a:off x="6332187" y="6970702"/>
            <a:ext cx="1579297" cy="2430463"/>
          </a:xfrm>
          <a:custGeom>
            <a:avLst/>
            <a:gdLst>
              <a:gd name="T0" fmla="*/ 0 w 668740"/>
              <a:gd name="T1" fmla="*/ 393511 h 1371600"/>
              <a:gd name="T2" fmla="*/ 108918 w 668740"/>
              <a:gd name="T3" fmla="*/ 366215 h 1371600"/>
              <a:gd name="T4" fmla="*/ 231456 w 668740"/>
              <a:gd name="T5" fmla="*/ 134203 h 1371600"/>
              <a:gd name="T6" fmla="*/ 490140 w 668740"/>
              <a:gd name="T7" fmla="*/ 1171433 h 1371600"/>
              <a:gd name="T8" fmla="*/ 667133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" name="Freeform 27"/>
          <p:cNvSpPr>
            <a:spLocks/>
          </p:cNvSpPr>
          <p:nvPr/>
        </p:nvSpPr>
        <p:spPr bwMode="auto">
          <a:xfrm>
            <a:off x="7900228" y="6970702"/>
            <a:ext cx="1579297" cy="2430463"/>
          </a:xfrm>
          <a:custGeom>
            <a:avLst/>
            <a:gdLst>
              <a:gd name="T0" fmla="*/ 0 w 668740"/>
              <a:gd name="T1" fmla="*/ 393511 h 1371600"/>
              <a:gd name="T2" fmla="*/ 108918 w 668740"/>
              <a:gd name="T3" fmla="*/ 366215 h 1371600"/>
              <a:gd name="T4" fmla="*/ 231456 w 668740"/>
              <a:gd name="T5" fmla="*/ 134203 h 1371600"/>
              <a:gd name="T6" fmla="*/ 490140 w 668740"/>
              <a:gd name="T7" fmla="*/ 1171433 h 1371600"/>
              <a:gd name="T8" fmla="*/ 667133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" name="Freeform 28"/>
          <p:cNvSpPr>
            <a:spLocks/>
          </p:cNvSpPr>
          <p:nvPr/>
        </p:nvSpPr>
        <p:spPr bwMode="auto">
          <a:xfrm flipH="1">
            <a:off x="9393244" y="6993206"/>
            <a:ext cx="1579297" cy="2430463"/>
          </a:xfrm>
          <a:custGeom>
            <a:avLst/>
            <a:gdLst>
              <a:gd name="T0" fmla="*/ 0 w 668740"/>
              <a:gd name="T1" fmla="*/ 393511 h 1371600"/>
              <a:gd name="T2" fmla="*/ 108918 w 668740"/>
              <a:gd name="T3" fmla="*/ 366215 h 1371600"/>
              <a:gd name="T4" fmla="*/ 231456 w 668740"/>
              <a:gd name="T5" fmla="*/ 134203 h 1371600"/>
              <a:gd name="T6" fmla="*/ 490140 w 668740"/>
              <a:gd name="T7" fmla="*/ 1171433 h 1371600"/>
              <a:gd name="T8" fmla="*/ 667133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" name="Freeform 29"/>
          <p:cNvSpPr>
            <a:spLocks/>
          </p:cNvSpPr>
          <p:nvPr/>
        </p:nvSpPr>
        <p:spPr bwMode="auto">
          <a:xfrm>
            <a:off x="10961287" y="6970702"/>
            <a:ext cx="1583047" cy="2430463"/>
          </a:xfrm>
          <a:custGeom>
            <a:avLst/>
            <a:gdLst>
              <a:gd name="T0" fmla="*/ 0 w 668740"/>
              <a:gd name="T1" fmla="*/ 393511 h 1371600"/>
              <a:gd name="T2" fmla="*/ 109957 w 668740"/>
              <a:gd name="T3" fmla="*/ 366215 h 1371600"/>
              <a:gd name="T4" fmla="*/ 233661 w 668740"/>
              <a:gd name="T5" fmla="*/ 134203 h 1371600"/>
              <a:gd name="T6" fmla="*/ 494812 w 668740"/>
              <a:gd name="T7" fmla="*/ 1171433 h 1371600"/>
              <a:gd name="T8" fmla="*/ 673492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5" name="Freeform 30"/>
          <p:cNvSpPr>
            <a:spLocks/>
          </p:cNvSpPr>
          <p:nvPr/>
        </p:nvSpPr>
        <p:spPr bwMode="auto">
          <a:xfrm flipH="1">
            <a:off x="12458055" y="6993206"/>
            <a:ext cx="1579294" cy="2430463"/>
          </a:xfrm>
          <a:custGeom>
            <a:avLst/>
            <a:gdLst>
              <a:gd name="T0" fmla="*/ 0 w 668740"/>
              <a:gd name="T1" fmla="*/ 393511 h 1371600"/>
              <a:gd name="T2" fmla="*/ 108918 w 668740"/>
              <a:gd name="T3" fmla="*/ 366215 h 1371600"/>
              <a:gd name="T4" fmla="*/ 231452 w 668740"/>
              <a:gd name="T5" fmla="*/ 134203 h 1371600"/>
              <a:gd name="T6" fmla="*/ 490136 w 668740"/>
              <a:gd name="T7" fmla="*/ 1171433 h 1371600"/>
              <a:gd name="T8" fmla="*/ 667129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6" name="Freeform 31"/>
          <p:cNvSpPr>
            <a:spLocks/>
          </p:cNvSpPr>
          <p:nvPr/>
        </p:nvSpPr>
        <p:spPr bwMode="auto">
          <a:xfrm>
            <a:off x="14037348" y="6970702"/>
            <a:ext cx="1579297" cy="2430463"/>
          </a:xfrm>
          <a:custGeom>
            <a:avLst/>
            <a:gdLst>
              <a:gd name="T0" fmla="*/ 0 w 668740"/>
              <a:gd name="T1" fmla="*/ 393511 h 1371600"/>
              <a:gd name="T2" fmla="*/ 108918 w 668740"/>
              <a:gd name="T3" fmla="*/ 366215 h 1371600"/>
              <a:gd name="T4" fmla="*/ 231456 w 668740"/>
              <a:gd name="T5" fmla="*/ 134203 h 1371600"/>
              <a:gd name="T6" fmla="*/ 490140 w 668740"/>
              <a:gd name="T7" fmla="*/ 1171433 h 1371600"/>
              <a:gd name="T8" fmla="*/ 667133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7" name="Freeform 32"/>
          <p:cNvSpPr>
            <a:spLocks/>
          </p:cNvSpPr>
          <p:nvPr/>
        </p:nvSpPr>
        <p:spPr bwMode="auto">
          <a:xfrm flipH="1">
            <a:off x="15530364" y="6993206"/>
            <a:ext cx="1579297" cy="2430463"/>
          </a:xfrm>
          <a:custGeom>
            <a:avLst/>
            <a:gdLst>
              <a:gd name="T0" fmla="*/ 0 w 668740"/>
              <a:gd name="T1" fmla="*/ 393511 h 1371600"/>
              <a:gd name="T2" fmla="*/ 108918 w 668740"/>
              <a:gd name="T3" fmla="*/ 366215 h 1371600"/>
              <a:gd name="T4" fmla="*/ 231456 w 668740"/>
              <a:gd name="T5" fmla="*/ 134203 h 1371600"/>
              <a:gd name="T6" fmla="*/ 490140 w 668740"/>
              <a:gd name="T7" fmla="*/ 1171433 h 1371600"/>
              <a:gd name="T8" fmla="*/ 667133 w 668740"/>
              <a:gd name="T9" fmla="*/ 1335206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740"/>
              <a:gd name="T16" fmla="*/ 0 h 1371600"/>
              <a:gd name="T17" fmla="*/ 668740 w 66874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740" h="1371600">
                <a:moveTo>
                  <a:pt x="0" y="393511"/>
                </a:moveTo>
                <a:cubicBezTo>
                  <a:pt x="35256" y="401472"/>
                  <a:pt x="70513" y="409433"/>
                  <a:pt x="109182" y="366215"/>
                </a:cubicBezTo>
                <a:cubicBezTo>
                  <a:pt x="147851" y="322997"/>
                  <a:pt x="168322" y="0"/>
                  <a:pt x="232012" y="134203"/>
                </a:cubicBezTo>
                <a:cubicBezTo>
                  <a:pt x="295702" y="268406"/>
                  <a:pt x="418532" y="971266"/>
                  <a:pt x="491320" y="1171433"/>
                </a:cubicBezTo>
                <a:cubicBezTo>
                  <a:pt x="564108" y="1371600"/>
                  <a:pt x="616424" y="1353403"/>
                  <a:pt x="668740" y="13352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" name="Freeform 33"/>
          <p:cNvSpPr>
            <a:spLocks/>
          </p:cNvSpPr>
          <p:nvPr/>
        </p:nvSpPr>
        <p:spPr bwMode="auto">
          <a:xfrm flipH="1">
            <a:off x="17124667" y="3142162"/>
            <a:ext cx="2528373" cy="6762537"/>
          </a:xfrm>
          <a:custGeom>
            <a:avLst/>
            <a:gdLst>
              <a:gd name="T0" fmla="*/ 0 w 982639"/>
              <a:gd name="T1" fmla="*/ 0 h 2504363"/>
              <a:gd name="T2" fmla="*/ 563585 w 982639"/>
              <a:gd name="T3" fmla="*/ 18505828 h 2504363"/>
              <a:gd name="T4" fmla="*/ 1189792 w 982639"/>
              <a:gd name="T5" fmla="*/ 12449382 h 2504363"/>
              <a:gd name="T6" fmla="*/ 1398528 w 982639"/>
              <a:gd name="T7" fmla="*/ 13683100 h 2504363"/>
              <a:gd name="T8" fmla="*/ 1502897 w 982639"/>
              <a:gd name="T9" fmla="*/ 13795245 h 2504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2639"/>
              <a:gd name="T16" fmla="*/ 0 h 2504363"/>
              <a:gd name="T17" fmla="*/ 982639 w 982639"/>
              <a:gd name="T18" fmla="*/ 2504363 h 2504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2639" h="2504363">
                <a:moveTo>
                  <a:pt x="0" y="0"/>
                </a:moveTo>
                <a:cubicBezTo>
                  <a:pt x="119417" y="999698"/>
                  <a:pt x="238835" y="1999397"/>
                  <a:pt x="368489" y="2251880"/>
                </a:cubicBezTo>
                <a:cubicBezTo>
                  <a:pt x="498143" y="2504363"/>
                  <a:pt x="686937" y="1612710"/>
                  <a:pt x="777922" y="1514901"/>
                </a:cubicBezTo>
                <a:cubicBezTo>
                  <a:pt x="868907" y="1417092"/>
                  <a:pt x="880281" y="1637731"/>
                  <a:pt x="914400" y="1665026"/>
                </a:cubicBezTo>
                <a:cubicBezTo>
                  <a:pt x="948519" y="1692321"/>
                  <a:pt x="965579" y="1685497"/>
                  <a:pt x="982639" y="167867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" name="TextBox 34"/>
          <p:cNvSpPr txBox="1">
            <a:spLocks noChangeArrowheads="1"/>
          </p:cNvSpPr>
          <p:nvPr/>
        </p:nvSpPr>
        <p:spPr bwMode="auto">
          <a:xfrm>
            <a:off x="765265" y="1099897"/>
            <a:ext cx="1040409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/>
              <a:t>E</a:t>
            </a: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5188044" y="10157872"/>
          <a:ext cx="2738446" cy="990188"/>
        </p:xfrm>
        <a:graphic>
          <a:graphicData uri="http://schemas.openxmlformats.org/presentationml/2006/ole">
            <p:oleObj spid="_x0000_s888834" name="Equation" r:id="rId4" imgW="419040" imgH="203040" progId="Equation.DSMT4">
              <p:embed/>
            </p:oleObj>
          </a:graphicData>
        </a:graphic>
      </p:graphicFrame>
      <p:cxnSp>
        <p:nvCxnSpPr>
          <p:cNvPr id="21" name="Straight Arrow Connector 37"/>
          <p:cNvCxnSpPr>
            <a:cxnSpLocks noChangeShapeType="1"/>
            <a:endCxn id="11" idx="4"/>
          </p:cNvCxnSpPr>
          <p:nvPr/>
        </p:nvCxnSpPr>
        <p:spPr bwMode="auto">
          <a:xfrm flipV="1">
            <a:off x="6039587" y="9336466"/>
            <a:ext cx="292601" cy="5682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39"/>
          <p:cNvCxnSpPr>
            <a:cxnSpLocks noChangeShapeType="1"/>
          </p:cNvCxnSpPr>
          <p:nvPr/>
        </p:nvCxnSpPr>
        <p:spPr bwMode="auto">
          <a:xfrm>
            <a:off x="5698219" y="7353275"/>
            <a:ext cx="341367" cy="1018319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17098406" y="10031285"/>
          <a:ext cx="2986031" cy="990188"/>
        </p:xfrm>
        <a:graphic>
          <a:graphicData uri="http://schemas.openxmlformats.org/presentationml/2006/ole">
            <p:oleObj spid="_x0000_s888835" name="Equation" r:id="rId5" imgW="457200" imgH="203040" progId="Equation.DSMT4">
              <p:embed/>
            </p:oleObj>
          </a:graphicData>
        </a:graphic>
      </p:graphicFrame>
      <p:cxnSp>
        <p:nvCxnSpPr>
          <p:cNvPr id="24" name="Straight Arrow Connector 42"/>
          <p:cNvCxnSpPr>
            <a:cxnSpLocks noChangeShapeType="1"/>
          </p:cNvCxnSpPr>
          <p:nvPr/>
        </p:nvCxnSpPr>
        <p:spPr bwMode="auto">
          <a:xfrm flipV="1">
            <a:off x="18291319" y="9392726"/>
            <a:ext cx="292601" cy="5710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Connector 24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4197" name="Object 3"/>
          <p:cNvGraphicFramePr>
            <a:graphicFrameLocks noChangeAspect="1"/>
          </p:cNvGraphicFramePr>
          <p:nvPr/>
        </p:nvGraphicFramePr>
        <p:xfrm>
          <a:off x="5956300" y="3549650"/>
          <a:ext cx="6872288" cy="1822450"/>
        </p:xfrm>
        <a:graphic>
          <a:graphicData uri="http://schemas.openxmlformats.org/presentationml/2006/ole">
            <p:oleObj spid="_x0000_s888837" name="Equation" r:id="rId6" imgW="1295280" imgH="444240" progId="Equation.DSMT4">
              <p:embed/>
            </p:oleObj>
          </a:graphicData>
        </a:graphic>
      </p:graphicFrame>
      <p:graphicFrame>
        <p:nvGraphicFramePr>
          <p:cNvPr id="888838" name="Object 53"/>
          <p:cNvGraphicFramePr>
            <a:graphicFrameLocks noChangeAspect="1"/>
          </p:cNvGraphicFramePr>
          <p:nvPr/>
        </p:nvGraphicFramePr>
        <p:xfrm>
          <a:off x="5025824" y="1482472"/>
          <a:ext cx="9744075" cy="2092325"/>
        </p:xfrm>
        <a:graphic>
          <a:graphicData uri="http://schemas.openxmlformats.org/presentationml/2006/ole">
            <p:oleObj spid="_x0000_s888838" name="Equation" r:id="rId7" imgW="160020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2910016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6 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sz="5400" dirty="0" err="1" smtClean="0">
                <a:latin typeface="Arial Narrow" pitchFamily="34" charset="0"/>
                <a:ea typeface="ＭＳ Ｐゴシック" pitchFamily="34" charset="-128"/>
              </a:rPr>
              <a:t>Hebbian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LEARNING and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ASSOCIATIVE MEMORY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29390" y="0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Week </a:t>
            </a:r>
            <a:r>
              <a:rPr lang="en-US" sz="6000" b="1" noProof="0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6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: Hopfield model continued</a:t>
            </a:r>
            <a:endParaRPr kumimoji="0" 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470480" y="5693660"/>
            <a:ext cx="10801350" cy="987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70480" y="3466478"/>
            <a:ext cx="1080135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6.1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Hopfield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6.2.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Energy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landscape</a:t>
            </a:r>
            <a:endParaRPr lang="fr-CH" sz="6600" b="1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6.3.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Low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-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activity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patterns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6.4.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Attractor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memories</a:t>
            </a:r>
            <a:endParaRPr lang="fr-CH" sz="6600" b="1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6000" dirty="0" err="1" smtClean="0">
                <a:latin typeface="Arial Narrow" pitchFamily="34" charset="0"/>
                <a:cs typeface="ＭＳ Ｐゴシック" charset="0"/>
              </a:rPr>
              <a:t>spiking</a:t>
            </a: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dirty="0" err="1" smtClean="0">
                <a:latin typeface="Arial Narrow" pitchFamily="34" charset="0"/>
                <a:cs typeface="ＭＳ Ｐゴシック" charset="0"/>
              </a:rPr>
              <a:t>neurons</a:t>
            </a:r>
            <a:endParaRPr lang="fr-CH" sz="60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          - </a:t>
            </a:r>
            <a:r>
              <a:rPr lang="fr-CH" sz="6000" dirty="0" err="1" smtClean="0">
                <a:latin typeface="Arial Narrow" pitchFamily="34" charset="0"/>
                <a:cs typeface="ＭＳ Ｐゴシック" charset="0"/>
              </a:rPr>
              <a:t>experimental</a:t>
            </a: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669035" y="11016222"/>
          <a:ext cx="2216750" cy="990188"/>
        </p:xfrm>
        <a:graphic>
          <a:graphicData uri="http://schemas.openxmlformats.org/presentationml/2006/ole">
            <p:oleObj spid="_x0000_s889858" name="Equation" r:id="rId4" imgW="419040" imgH="203040" progId="Equation.DSMT4">
              <p:embed/>
            </p:oleObj>
          </a:graphicData>
        </a:graphic>
      </p:graphicFrame>
      <p:cxnSp>
        <p:nvCxnSpPr>
          <p:cNvPr id="19460" name="Straight Arrow Connector 37"/>
          <p:cNvCxnSpPr>
            <a:cxnSpLocks noChangeShapeType="1"/>
          </p:cNvCxnSpPr>
          <p:nvPr/>
        </p:nvCxnSpPr>
        <p:spPr bwMode="auto">
          <a:xfrm flipV="1">
            <a:off x="4846675" y="8461986"/>
            <a:ext cx="851545" cy="25542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61" name="Straight Arrow Connector 39"/>
          <p:cNvCxnSpPr>
            <a:cxnSpLocks noChangeShapeType="1"/>
          </p:cNvCxnSpPr>
          <p:nvPr/>
        </p:nvCxnSpPr>
        <p:spPr bwMode="auto">
          <a:xfrm flipV="1">
            <a:off x="2637163" y="8335401"/>
            <a:ext cx="2723441" cy="382573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7667269" y="10504250"/>
          <a:ext cx="2417168" cy="990188"/>
        </p:xfrm>
        <a:graphic>
          <a:graphicData uri="http://schemas.openxmlformats.org/presentationml/2006/ole">
            <p:oleObj spid="_x0000_s889859" name="Equation" r:id="rId5" imgW="457200" imgH="203040" progId="Equation.DSMT4">
              <p:embed/>
            </p:oleObj>
          </a:graphicData>
        </a:graphic>
      </p:graphicFrame>
      <p:sp>
        <p:nvSpPr>
          <p:cNvPr id="19462" name="Oval 43"/>
          <p:cNvSpPr>
            <a:spLocks noChangeArrowheads="1"/>
          </p:cNvSpPr>
          <p:nvPr/>
        </p:nvSpPr>
        <p:spPr bwMode="auto">
          <a:xfrm>
            <a:off x="5626602" y="7826239"/>
            <a:ext cx="412983" cy="38257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19463" name="Oval 44"/>
          <p:cNvSpPr>
            <a:spLocks noChangeArrowheads="1"/>
          </p:cNvSpPr>
          <p:nvPr/>
        </p:nvSpPr>
        <p:spPr bwMode="auto">
          <a:xfrm>
            <a:off x="14644717" y="7696840"/>
            <a:ext cx="412983" cy="38257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19464" name="Oval 45"/>
          <p:cNvSpPr>
            <a:spLocks noChangeArrowheads="1"/>
          </p:cNvSpPr>
          <p:nvPr/>
        </p:nvSpPr>
        <p:spPr bwMode="auto">
          <a:xfrm>
            <a:off x="9029028" y="3359139"/>
            <a:ext cx="412983" cy="38257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19465" name="Oval 46"/>
          <p:cNvSpPr>
            <a:spLocks noChangeArrowheads="1"/>
          </p:cNvSpPr>
          <p:nvPr/>
        </p:nvSpPr>
        <p:spPr bwMode="auto">
          <a:xfrm>
            <a:off x="14134540" y="2467408"/>
            <a:ext cx="412983" cy="38257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19466" name="Freeform 47"/>
          <p:cNvSpPr>
            <a:spLocks/>
          </p:cNvSpPr>
          <p:nvPr/>
        </p:nvSpPr>
        <p:spPr bwMode="auto">
          <a:xfrm>
            <a:off x="4846675" y="4076465"/>
            <a:ext cx="9085637" cy="7980581"/>
          </a:xfrm>
          <a:custGeom>
            <a:avLst/>
            <a:gdLst>
              <a:gd name="T0" fmla="*/ 0 w 4749421"/>
              <a:gd name="T1" fmla="*/ 0 h 4503762"/>
              <a:gd name="T2" fmla="*/ 1283301 w 4749421"/>
              <a:gd name="T3" fmla="*/ 95535 h 4503762"/>
              <a:gd name="T4" fmla="*/ 2389119 w 4749421"/>
              <a:gd name="T5" fmla="*/ 968971 h 4503762"/>
              <a:gd name="T6" fmla="*/ 2866943 w 4749421"/>
              <a:gd name="T7" fmla="*/ 2210891 h 4503762"/>
              <a:gd name="T8" fmla="*/ 4341367 w 4749421"/>
              <a:gd name="T9" fmla="*/ 3698464 h 4503762"/>
              <a:gd name="T10" fmla="*/ 4750940 w 4749421"/>
              <a:gd name="T11" fmla="*/ 4503665 h 45037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49421"/>
              <a:gd name="T19" fmla="*/ 0 h 4503762"/>
              <a:gd name="T20" fmla="*/ 4749421 w 4749421"/>
              <a:gd name="T21" fmla="*/ 4503762 h 45037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49421" h="4503762">
                <a:moveTo>
                  <a:pt x="0" y="0"/>
                </a:moveTo>
                <a:lnTo>
                  <a:pt x="1282889" y="95535"/>
                </a:lnTo>
                <a:cubicBezTo>
                  <a:pt x="1680949" y="257033"/>
                  <a:pt x="2124501" y="616424"/>
                  <a:pt x="2388358" y="968991"/>
                </a:cubicBezTo>
                <a:cubicBezTo>
                  <a:pt x="2652215" y="1321558"/>
                  <a:pt x="2540758" y="1756013"/>
                  <a:pt x="2866030" y="2210938"/>
                </a:cubicBezTo>
                <a:cubicBezTo>
                  <a:pt x="3191302" y="2665863"/>
                  <a:pt x="4026090" y="3316407"/>
                  <a:pt x="4339988" y="3698544"/>
                </a:cubicBezTo>
                <a:cubicBezTo>
                  <a:pt x="4653886" y="4080681"/>
                  <a:pt x="4701653" y="4292221"/>
                  <a:pt x="4749421" y="450376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67" name="Freeform 48"/>
          <p:cNvSpPr>
            <a:spLocks/>
          </p:cNvSpPr>
          <p:nvPr/>
        </p:nvSpPr>
        <p:spPr bwMode="auto">
          <a:xfrm>
            <a:off x="11200651" y="5423907"/>
            <a:ext cx="8955062" cy="2061956"/>
          </a:xfrm>
          <a:custGeom>
            <a:avLst/>
            <a:gdLst>
              <a:gd name="T0" fmla="*/ 4682606 w 4681182"/>
              <a:gd name="T1" fmla="*/ 167762 h 1164609"/>
              <a:gd name="T2" fmla="*/ 1897619 w 4681182"/>
              <a:gd name="T3" fmla="*/ 113351 h 1164609"/>
              <a:gd name="T4" fmla="*/ 614337 w 4681182"/>
              <a:gd name="T5" fmla="*/ 847876 h 1164609"/>
              <a:gd name="T6" fmla="*/ 0 w 4681182"/>
              <a:gd name="T7" fmla="*/ 1160730 h 1164609"/>
              <a:gd name="T8" fmla="*/ 0 60000 65536"/>
              <a:gd name="T9" fmla="*/ 0 60000 65536"/>
              <a:gd name="T10" fmla="*/ 0 60000 65536"/>
              <a:gd name="T11" fmla="*/ 0 60000 65536"/>
              <a:gd name="T12" fmla="*/ 0 w 4681182"/>
              <a:gd name="T13" fmla="*/ 0 h 1164609"/>
              <a:gd name="T14" fmla="*/ 4681182 w 4681182"/>
              <a:gd name="T15" fmla="*/ 1164609 h 1164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1182" h="1164609">
                <a:moveTo>
                  <a:pt x="4681182" y="168322"/>
                </a:moveTo>
                <a:cubicBezTo>
                  <a:pt x="3628029" y="84161"/>
                  <a:pt x="2574877" y="0"/>
                  <a:pt x="1897038" y="113731"/>
                </a:cubicBezTo>
                <a:cubicBezTo>
                  <a:pt x="1219199" y="227462"/>
                  <a:pt x="930322" y="675564"/>
                  <a:pt x="614149" y="850710"/>
                </a:cubicBezTo>
                <a:cubicBezTo>
                  <a:pt x="297976" y="1025856"/>
                  <a:pt x="148988" y="1095232"/>
                  <a:pt x="0" y="116460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68" name="Freeform 49"/>
          <p:cNvSpPr>
            <a:spLocks/>
          </p:cNvSpPr>
          <p:nvPr/>
        </p:nvSpPr>
        <p:spPr bwMode="auto">
          <a:xfrm>
            <a:off x="10845626" y="740204"/>
            <a:ext cx="2377693" cy="4981885"/>
          </a:xfrm>
          <a:custGeom>
            <a:avLst/>
            <a:gdLst>
              <a:gd name="T0" fmla="*/ 0 w 1241946"/>
              <a:gd name="T1" fmla="*/ 0 h 2811439"/>
              <a:gd name="T2" fmla="*/ 753210 w 1241946"/>
              <a:gd name="T3" fmla="*/ 1105510 h 2811439"/>
              <a:gd name="T4" fmla="*/ 1040798 w 1241946"/>
              <a:gd name="T5" fmla="*/ 2374790 h 2811439"/>
              <a:gd name="T6" fmla="*/ 1246220 w 1241946"/>
              <a:gd name="T7" fmla="*/ 2811534 h 2811439"/>
              <a:gd name="T8" fmla="*/ 0 60000 65536"/>
              <a:gd name="T9" fmla="*/ 0 60000 65536"/>
              <a:gd name="T10" fmla="*/ 0 60000 65536"/>
              <a:gd name="T11" fmla="*/ 0 60000 65536"/>
              <a:gd name="T12" fmla="*/ 0 w 1241946"/>
              <a:gd name="T13" fmla="*/ 0 h 2811439"/>
              <a:gd name="T14" fmla="*/ 1241946 w 1241946"/>
              <a:gd name="T15" fmla="*/ 2811439 h 2811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1946" h="2811439">
                <a:moveTo>
                  <a:pt x="0" y="0"/>
                </a:moveTo>
                <a:cubicBezTo>
                  <a:pt x="288877" y="354842"/>
                  <a:pt x="577755" y="709684"/>
                  <a:pt x="750627" y="1105469"/>
                </a:cubicBezTo>
                <a:cubicBezTo>
                  <a:pt x="923499" y="1501254"/>
                  <a:pt x="955344" y="2090383"/>
                  <a:pt x="1037230" y="2374711"/>
                </a:cubicBezTo>
                <a:cubicBezTo>
                  <a:pt x="1119116" y="2659039"/>
                  <a:pt x="1180531" y="2735239"/>
                  <a:pt x="1241946" y="281143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69" name="Freeform 50"/>
          <p:cNvSpPr>
            <a:spLocks/>
          </p:cNvSpPr>
          <p:nvPr/>
        </p:nvSpPr>
        <p:spPr bwMode="auto">
          <a:xfrm>
            <a:off x="4415144" y="5407030"/>
            <a:ext cx="1226804" cy="1884734"/>
          </a:xfrm>
          <a:custGeom>
            <a:avLst/>
            <a:gdLst>
              <a:gd name="T0" fmla="*/ 0 w 641445"/>
              <a:gd name="T1" fmla="*/ 0 h 1064526"/>
              <a:gd name="T2" fmla="*/ 477388 w 641445"/>
              <a:gd name="T3" fmla="*/ 462454 h 1064526"/>
              <a:gd name="T4" fmla="*/ 641065 w 641445"/>
              <a:gd name="T5" fmla="*/ 106092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0" name="Freeform 51"/>
          <p:cNvSpPr>
            <a:spLocks/>
          </p:cNvSpPr>
          <p:nvPr/>
        </p:nvSpPr>
        <p:spPr bwMode="auto">
          <a:xfrm>
            <a:off x="7690027" y="1063703"/>
            <a:ext cx="1226804" cy="1884734"/>
          </a:xfrm>
          <a:custGeom>
            <a:avLst/>
            <a:gdLst>
              <a:gd name="T0" fmla="*/ 0 w 641445"/>
              <a:gd name="T1" fmla="*/ 0 h 1064526"/>
              <a:gd name="T2" fmla="*/ 477388 w 641445"/>
              <a:gd name="T3" fmla="*/ 462454 h 1064526"/>
              <a:gd name="T4" fmla="*/ 641065 w 641445"/>
              <a:gd name="T5" fmla="*/ 106092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1" name="Freeform 52"/>
          <p:cNvSpPr>
            <a:spLocks/>
          </p:cNvSpPr>
          <p:nvPr/>
        </p:nvSpPr>
        <p:spPr bwMode="auto">
          <a:xfrm>
            <a:off x="12349683" y="934303"/>
            <a:ext cx="1500102" cy="1296810"/>
          </a:xfrm>
          <a:custGeom>
            <a:avLst/>
            <a:gdLst>
              <a:gd name="T0" fmla="*/ 0 w 641445"/>
              <a:gd name="T1" fmla="*/ 0 h 1064526"/>
              <a:gd name="T2" fmla="*/ 1306833 w 641445"/>
              <a:gd name="T3" fmla="*/ 71261 h 1064526"/>
              <a:gd name="T4" fmla="*/ 1754890 w 641445"/>
              <a:gd name="T5" fmla="*/ 163482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2" name="Freeform 53"/>
          <p:cNvSpPr>
            <a:spLocks/>
          </p:cNvSpPr>
          <p:nvPr/>
        </p:nvSpPr>
        <p:spPr bwMode="auto">
          <a:xfrm flipH="1">
            <a:off x="6737565" y="6549121"/>
            <a:ext cx="1515284" cy="1248988"/>
          </a:xfrm>
          <a:custGeom>
            <a:avLst/>
            <a:gdLst>
              <a:gd name="T0" fmla="*/ 0 w 641445"/>
              <a:gd name="T1" fmla="*/ 0 h 1064526"/>
              <a:gd name="T2" fmla="*/ 1372026 w 641445"/>
              <a:gd name="T3" fmla="*/ 59023 h 1064526"/>
              <a:gd name="T4" fmla="*/ 1842434 w 641445"/>
              <a:gd name="T5" fmla="*/ 135405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3" name="Freeform 54"/>
          <p:cNvSpPr>
            <a:spLocks/>
          </p:cNvSpPr>
          <p:nvPr/>
        </p:nvSpPr>
        <p:spPr bwMode="auto">
          <a:xfrm flipH="1" flipV="1">
            <a:off x="6565006" y="8591385"/>
            <a:ext cx="1515284" cy="1248988"/>
          </a:xfrm>
          <a:custGeom>
            <a:avLst/>
            <a:gdLst>
              <a:gd name="T0" fmla="*/ 0 w 641445"/>
              <a:gd name="T1" fmla="*/ 0 h 1064526"/>
              <a:gd name="T2" fmla="*/ 1372026 w 641445"/>
              <a:gd name="T3" fmla="*/ 59023 h 1064526"/>
              <a:gd name="T4" fmla="*/ 1842434 w 641445"/>
              <a:gd name="T5" fmla="*/ 135405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9474" name="Straight Arrow Connector 57"/>
          <p:cNvCxnSpPr>
            <a:cxnSpLocks noChangeShapeType="1"/>
          </p:cNvCxnSpPr>
          <p:nvPr/>
        </p:nvCxnSpPr>
        <p:spPr bwMode="auto">
          <a:xfrm flipH="1" flipV="1">
            <a:off x="15226513" y="8335401"/>
            <a:ext cx="2554631" cy="21688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75" name="Freeform 59"/>
          <p:cNvSpPr>
            <a:spLocks/>
          </p:cNvSpPr>
          <p:nvPr/>
        </p:nvSpPr>
        <p:spPr bwMode="auto">
          <a:xfrm>
            <a:off x="3672758" y="6675709"/>
            <a:ext cx="1515286" cy="1248988"/>
          </a:xfrm>
          <a:custGeom>
            <a:avLst/>
            <a:gdLst>
              <a:gd name="T0" fmla="*/ 0 w 641445"/>
              <a:gd name="T1" fmla="*/ 0 h 1064526"/>
              <a:gd name="T2" fmla="*/ 1372033 w 641445"/>
              <a:gd name="T3" fmla="*/ 59023 h 1064526"/>
              <a:gd name="T4" fmla="*/ 1842441 w 641445"/>
              <a:gd name="T5" fmla="*/ 135405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6" name="Freeform 61"/>
          <p:cNvSpPr>
            <a:spLocks/>
          </p:cNvSpPr>
          <p:nvPr/>
        </p:nvSpPr>
        <p:spPr bwMode="auto">
          <a:xfrm>
            <a:off x="13721556" y="6039963"/>
            <a:ext cx="825967" cy="1403704"/>
          </a:xfrm>
          <a:custGeom>
            <a:avLst/>
            <a:gdLst>
              <a:gd name="T0" fmla="*/ 0 w 641445"/>
              <a:gd name="T1" fmla="*/ 0 h 1064526"/>
              <a:gd name="T2" fmla="*/ 66069 w 641445"/>
              <a:gd name="T3" fmla="*/ 105873 h 1064526"/>
              <a:gd name="T4" fmla="*/ 88721 w 641445"/>
              <a:gd name="T5" fmla="*/ 24288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7" name="Freeform 62"/>
          <p:cNvSpPr>
            <a:spLocks/>
          </p:cNvSpPr>
          <p:nvPr/>
        </p:nvSpPr>
        <p:spPr bwMode="auto">
          <a:xfrm flipV="1">
            <a:off x="3503949" y="8844559"/>
            <a:ext cx="1515284" cy="1291184"/>
          </a:xfrm>
          <a:custGeom>
            <a:avLst/>
            <a:gdLst>
              <a:gd name="T0" fmla="*/ 0 w 641445"/>
              <a:gd name="T1" fmla="*/ 0 h 1064526"/>
              <a:gd name="T2" fmla="*/ 1372026 w 641445"/>
              <a:gd name="T3" fmla="*/ 69594 h 1064526"/>
              <a:gd name="T4" fmla="*/ 1842434 w 641445"/>
              <a:gd name="T5" fmla="*/ 15965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8" name="Freeform 63"/>
          <p:cNvSpPr>
            <a:spLocks/>
          </p:cNvSpPr>
          <p:nvPr/>
        </p:nvSpPr>
        <p:spPr bwMode="auto">
          <a:xfrm flipV="1">
            <a:off x="13201049" y="8591384"/>
            <a:ext cx="1515286" cy="1530291"/>
          </a:xfrm>
          <a:custGeom>
            <a:avLst/>
            <a:gdLst>
              <a:gd name="T0" fmla="*/ 0 w 641445"/>
              <a:gd name="T1" fmla="*/ 0 h 1064526"/>
              <a:gd name="T2" fmla="*/ 1372033 w 641445"/>
              <a:gd name="T3" fmla="*/ 163144 h 1064526"/>
              <a:gd name="T4" fmla="*/ 1842441 w 641445"/>
              <a:gd name="T5" fmla="*/ 374272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9479" name="Straight Arrow Connector 65"/>
          <p:cNvCxnSpPr>
            <a:cxnSpLocks noChangeShapeType="1"/>
          </p:cNvCxnSpPr>
          <p:nvPr/>
        </p:nvCxnSpPr>
        <p:spPr bwMode="auto">
          <a:xfrm flipH="1">
            <a:off x="16078055" y="2211422"/>
            <a:ext cx="2213264" cy="2559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9480" name="Freeform 69"/>
          <p:cNvSpPr>
            <a:spLocks/>
          </p:cNvSpPr>
          <p:nvPr/>
        </p:nvSpPr>
        <p:spPr bwMode="auto">
          <a:xfrm flipH="1" flipV="1">
            <a:off x="15072944" y="3359139"/>
            <a:ext cx="1515284" cy="1248988"/>
          </a:xfrm>
          <a:custGeom>
            <a:avLst/>
            <a:gdLst>
              <a:gd name="T0" fmla="*/ 0 w 641445"/>
              <a:gd name="T1" fmla="*/ 0 h 1064526"/>
              <a:gd name="T2" fmla="*/ 1372026 w 641445"/>
              <a:gd name="T3" fmla="*/ 59023 h 1064526"/>
              <a:gd name="T4" fmla="*/ 1842434 w 641445"/>
              <a:gd name="T5" fmla="*/ 135405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81" name="Freeform 71"/>
          <p:cNvSpPr>
            <a:spLocks/>
          </p:cNvSpPr>
          <p:nvPr/>
        </p:nvSpPr>
        <p:spPr bwMode="auto">
          <a:xfrm flipH="1">
            <a:off x="15645297" y="6039963"/>
            <a:ext cx="1779473" cy="1403704"/>
          </a:xfrm>
          <a:custGeom>
            <a:avLst/>
            <a:gdLst>
              <a:gd name="T0" fmla="*/ 0 w 641445"/>
              <a:gd name="T1" fmla="*/ 0 h 1064526"/>
              <a:gd name="T2" fmla="*/ 3062081 w 641445"/>
              <a:gd name="T3" fmla="*/ 105873 h 1064526"/>
              <a:gd name="T4" fmla="*/ 4111936 w 641445"/>
              <a:gd name="T5" fmla="*/ 242887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82" name="Freeform 72"/>
          <p:cNvSpPr>
            <a:spLocks/>
          </p:cNvSpPr>
          <p:nvPr/>
        </p:nvSpPr>
        <p:spPr bwMode="auto">
          <a:xfrm>
            <a:off x="11006780" y="7187682"/>
            <a:ext cx="3030570" cy="638558"/>
          </a:xfrm>
          <a:custGeom>
            <a:avLst/>
            <a:gdLst>
              <a:gd name="T0" fmla="*/ 0 w 641445"/>
              <a:gd name="T1" fmla="*/ 0 h 1064526"/>
              <a:gd name="T2" fmla="*/ 43904867 w 641445"/>
              <a:gd name="T3" fmla="*/ 2061 h 1064526"/>
              <a:gd name="T4" fmla="*/ 58957926 w 641445"/>
              <a:gd name="T5" fmla="*/ 4728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9483" name="Straight Arrow Connector 73"/>
          <p:cNvCxnSpPr>
            <a:cxnSpLocks noChangeShapeType="1"/>
          </p:cNvCxnSpPr>
          <p:nvPr/>
        </p:nvCxnSpPr>
        <p:spPr bwMode="auto">
          <a:xfrm flipV="1">
            <a:off x="7742674" y="3868300"/>
            <a:ext cx="1189162" cy="76795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84" name="Straight Arrow Connector 76"/>
          <p:cNvCxnSpPr>
            <a:cxnSpLocks noChangeShapeType="1"/>
          </p:cNvCxnSpPr>
          <p:nvPr/>
        </p:nvCxnSpPr>
        <p:spPr bwMode="auto">
          <a:xfrm flipH="1">
            <a:off x="10293556" y="3103154"/>
            <a:ext cx="1530529" cy="255985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85" name="Straight Arrow Connector 78"/>
          <p:cNvCxnSpPr>
            <a:cxnSpLocks noChangeShapeType="1"/>
          </p:cNvCxnSpPr>
          <p:nvPr/>
        </p:nvCxnSpPr>
        <p:spPr bwMode="auto">
          <a:xfrm flipV="1">
            <a:off x="12675630" y="2849982"/>
            <a:ext cx="1189160" cy="126586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9486" name="Freeform 82"/>
          <p:cNvSpPr>
            <a:spLocks/>
          </p:cNvSpPr>
          <p:nvPr/>
        </p:nvSpPr>
        <p:spPr bwMode="auto">
          <a:xfrm flipH="1" flipV="1">
            <a:off x="16522830" y="8222877"/>
            <a:ext cx="3978002" cy="877667"/>
          </a:xfrm>
          <a:custGeom>
            <a:avLst/>
            <a:gdLst>
              <a:gd name="T0" fmla="*/ 0 w 641445"/>
              <a:gd name="T1" fmla="*/ 0 h 1064526"/>
              <a:gd name="T2" fmla="*/ 171121443 w 641445"/>
              <a:gd name="T3" fmla="*/ 10126 h 1064526"/>
              <a:gd name="T4" fmla="*/ 229791546 w 641445"/>
              <a:gd name="T5" fmla="*/ 23230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87" name="Freeform 83"/>
          <p:cNvSpPr>
            <a:spLocks/>
          </p:cNvSpPr>
          <p:nvPr/>
        </p:nvSpPr>
        <p:spPr bwMode="auto">
          <a:xfrm>
            <a:off x="3980295" y="2593994"/>
            <a:ext cx="4272556" cy="765146"/>
          </a:xfrm>
          <a:custGeom>
            <a:avLst/>
            <a:gdLst>
              <a:gd name="T0" fmla="*/ 0 w 641445"/>
              <a:gd name="T1" fmla="*/ 0 h 1064526"/>
              <a:gd name="T2" fmla="*/ 244402399 w 641445"/>
              <a:gd name="T3" fmla="*/ 5098 h 1064526"/>
              <a:gd name="T4" fmla="*/ 328197430 w 641445"/>
              <a:gd name="T5" fmla="*/ 11696 h 1064526"/>
              <a:gd name="T6" fmla="*/ 0 60000 65536"/>
              <a:gd name="T7" fmla="*/ 0 60000 65536"/>
              <a:gd name="T8" fmla="*/ 0 60000 65536"/>
              <a:gd name="T9" fmla="*/ 0 w 641445"/>
              <a:gd name="T10" fmla="*/ 0 h 1064526"/>
              <a:gd name="T11" fmla="*/ 641445 w 641445"/>
              <a:gd name="T12" fmla="*/ 1064526 h 1064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445" h="1064526">
                <a:moveTo>
                  <a:pt x="0" y="0"/>
                </a:moveTo>
                <a:cubicBezTo>
                  <a:pt x="185382" y="143301"/>
                  <a:pt x="370765" y="286603"/>
                  <a:pt x="477672" y="464024"/>
                </a:cubicBezTo>
                <a:cubicBezTo>
                  <a:pt x="584579" y="641445"/>
                  <a:pt x="613012" y="852985"/>
                  <a:pt x="641445" y="10645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360126" y="0"/>
            <a:ext cx="8484755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6.3 Attractor memory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2464602" y="2121030"/>
            <a:ext cx="14138546" cy="487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Memory with spiking neurons</a:t>
            </a:r>
          </a:p>
          <a:p>
            <a:pPr>
              <a:buFontTx/>
              <a:buChar char="-"/>
            </a:pPr>
            <a:r>
              <a:rPr lang="en-US" dirty="0"/>
              <a:t>Mean activity of patterns?</a:t>
            </a:r>
          </a:p>
          <a:p>
            <a:pPr>
              <a:buFontTx/>
              <a:buChar char="-"/>
            </a:pPr>
            <a:r>
              <a:rPr lang="en-US" dirty="0"/>
              <a:t>Separation of excitation and inhibition?</a:t>
            </a:r>
          </a:p>
          <a:p>
            <a:pPr>
              <a:buFontTx/>
              <a:buChar char="-"/>
            </a:pPr>
            <a:r>
              <a:rPr lang="en-US" dirty="0"/>
              <a:t>Modeling?</a:t>
            </a:r>
          </a:p>
          <a:p>
            <a:pPr>
              <a:buFontTx/>
              <a:buChar char="-"/>
            </a:pPr>
            <a:r>
              <a:rPr lang="en-US" dirty="0"/>
              <a:t>Neural data?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0126" y="0"/>
            <a:ext cx="16586331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6.3 attractor memory with spiking neurons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4" name="Rectangle 4" descr="Dotted grid"/>
          <p:cNvSpPr>
            <a:spLocks noChangeArrowheads="1"/>
          </p:cNvSpPr>
          <p:nvPr/>
        </p:nvSpPr>
        <p:spPr bwMode="auto">
          <a:xfrm>
            <a:off x="2464603" y="2108890"/>
            <a:ext cx="18887772" cy="1403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>
              <a:defRPr/>
            </a:pPr>
            <a:endParaRPr lang="en-US"/>
          </a:p>
        </p:txBody>
      </p:sp>
      <p:sp>
        <p:nvSpPr>
          <p:cNvPr id="21508" name="Rectangle 201"/>
          <p:cNvSpPr>
            <a:spLocks noChangeArrowheads="1"/>
          </p:cNvSpPr>
          <p:nvPr/>
        </p:nvSpPr>
        <p:spPr bwMode="auto">
          <a:xfrm>
            <a:off x="2805969" y="2235476"/>
            <a:ext cx="1530529" cy="115053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09" name="Rectangle 207"/>
          <p:cNvSpPr>
            <a:spLocks noChangeArrowheads="1"/>
          </p:cNvSpPr>
          <p:nvPr/>
        </p:nvSpPr>
        <p:spPr bwMode="auto">
          <a:xfrm>
            <a:off x="5188043" y="2235476"/>
            <a:ext cx="1530529" cy="115053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10" name="Rectangle 213"/>
          <p:cNvSpPr>
            <a:spLocks noChangeArrowheads="1"/>
          </p:cNvSpPr>
          <p:nvPr/>
        </p:nvSpPr>
        <p:spPr bwMode="auto">
          <a:xfrm>
            <a:off x="7570114" y="2235476"/>
            <a:ext cx="1530529" cy="115053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11" name="Rectangle 219"/>
          <p:cNvSpPr>
            <a:spLocks noChangeArrowheads="1"/>
          </p:cNvSpPr>
          <p:nvPr/>
        </p:nvSpPr>
        <p:spPr bwMode="auto">
          <a:xfrm>
            <a:off x="9952188" y="2235476"/>
            <a:ext cx="1530529" cy="11505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12" name="Rectangle 225"/>
          <p:cNvSpPr>
            <a:spLocks noChangeArrowheads="1"/>
          </p:cNvSpPr>
          <p:nvPr/>
        </p:nvSpPr>
        <p:spPr bwMode="auto">
          <a:xfrm>
            <a:off x="12334260" y="2235476"/>
            <a:ext cx="1530529" cy="115053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13" name="Rectangle 231"/>
          <p:cNvSpPr>
            <a:spLocks noChangeArrowheads="1"/>
          </p:cNvSpPr>
          <p:nvPr/>
        </p:nvSpPr>
        <p:spPr bwMode="auto">
          <a:xfrm>
            <a:off x="14716334" y="2235476"/>
            <a:ext cx="1530529" cy="11505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14" name="Rectangle 249"/>
          <p:cNvSpPr>
            <a:spLocks noChangeArrowheads="1"/>
          </p:cNvSpPr>
          <p:nvPr/>
        </p:nvSpPr>
        <p:spPr bwMode="auto">
          <a:xfrm>
            <a:off x="17098406" y="2235476"/>
            <a:ext cx="1534281" cy="115053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15" name="Rectangle 250"/>
          <p:cNvSpPr>
            <a:spLocks noChangeArrowheads="1"/>
          </p:cNvSpPr>
          <p:nvPr/>
        </p:nvSpPr>
        <p:spPr bwMode="auto">
          <a:xfrm>
            <a:off x="19480481" y="2235476"/>
            <a:ext cx="1534279" cy="11505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52" name="Rectangle 4" descr="Dotted grid"/>
          <p:cNvSpPr>
            <a:spLocks noChangeArrowheads="1"/>
          </p:cNvSpPr>
          <p:nvPr/>
        </p:nvSpPr>
        <p:spPr bwMode="auto">
          <a:xfrm>
            <a:off x="2464603" y="3768581"/>
            <a:ext cx="18887772" cy="1403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>
              <a:defRPr/>
            </a:pPr>
            <a:endParaRPr lang="en-US"/>
          </a:p>
        </p:txBody>
      </p:sp>
      <p:sp>
        <p:nvSpPr>
          <p:cNvPr id="21517" name="Rectangle 252"/>
          <p:cNvSpPr>
            <a:spLocks noChangeArrowheads="1"/>
          </p:cNvSpPr>
          <p:nvPr/>
        </p:nvSpPr>
        <p:spPr bwMode="auto">
          <a:xfrm>
            <a:off x="2805969" y="3895167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18" name="Rectangle 253"/>
          <p:cNvSpPr>
            <a:spLocks noChangeArrowheads="1"/>
          </p:cNvSpPr>
          <p:nvPr/>
        </p:nvSpPr>
        <p:spPr bwMode="auto">
          <a:xfrm>
            <a:off x="5188043" y="3895167"/>
            <a:ext cx="1530529" cy="114771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19" name="Rectangle 254"/>
          <p:cNvSpPr>
            <a:spLocks noChangeArrowheads="1"/>
          </p:cNvSpPr>
          <p:nvPr/>
        </p:nvSpPr>
        <p:spPr bwMode="auto">
          <a:xfrm>
            <a:off x="7570114" y="3895167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20" name="Rectangle 255"/>
          <p:cNvSpPr>
            <a:spLocks noChangeArrowheads="1"/>
          </p:cNvSpPr>
          <p:nvPr/>
        </p:nvSpPr>
        <p:spPr bwMode="auto">
          <a:xfrm>
            <a:off x="9952188" y="3895167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21" name="Rectangle 256"/>
          <p:cNvSpPr>
            <a:spLocks noChangeArrowheads="1"/>
          </p:cNvSpPr>
          <p:nvPr/>
        </p:nvSpPr>
        <p:spPr bwMode="auto">
          <a:xfrm>
            <a:off x="12334260" y="3895167"/>
            <a:ext cx="1530529" cy="114771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22" name="Rectangle 257"/>
          <p:cNvSpPr>
            <a:spLocks noChangeArrowheads="1"/>
          </p:cNvSpPr>
          <p:nvPr/>
        </p:nvSpPr>
        <p:spPr bwMode="auto">
          <a:xfrm>
            <a:off x="14716334" y="3895167"/>
            <a:ext cx="1530529" cy="114771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23" name="Rectangle 258"/>
          <p:cNvSpPr>
            <a:spLocks noChangeArrowheads="1"/>
          </p:cNvSpPr>
          <p:nvPr/>
        </p:nvSpPr>
        <p:spPr bwMode="auto">
          <a:xfrm>
            <a:off x="17098406" y="3895167"/>
            <a:ext cx="1534281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24" name="Rectangle 259"/>
          <p:cNvSpPr>
            <a:spLocks noChangeArrowheads="1"/>
          </p:cNvSpPr>
          <p:nvPr/>
        </p:nvSpPr>
        <p:spPr bwMode="auto">
          <a:xfrm>
            <a:off x="19480481" y="3895167"/>
            <a:ext cx="1534279" cy="114771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61" name="Rectangle 4" descr="Dotted grid"/>
          <p:cNvSpPr>
            <a:spLocks noChangeArrowheads="1"/>
          </p:cNvSpPr>
          <p:nvPr/>
        </p:nvSpPr>
        <p:spPr bwMode="auto">
          <a:xfrm>
            <a:off x="2464603" y="5425458"/>
            <a:ext cx="18887772" cy="14037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>
              <a:defRPr/>
            </a:pPr>
            <a:endParaRPr lang="en-US"/>
          </a:p>
        </p:txBody>
      </p:sp>
      <p:sp>
        <p:nvSpPr>
          <p:cNvPr id="21526" name="Rectangle 261"/>
          <p:cNvSpPr>
            <a:spLocks noChangeArrowheads="1"/>
          </p:cNvSpPr>
          <p:nvPr/>
        </p:nvSpPr>
        <p:spPr bwMode="auto">
          <a:xfrm>
            <a:off x="2805969" y="5554857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27" name="Rectangle 262"/>
          <p:cNvSpPr>
            <a:spLocks noChangeArrowheads="1"/>
          </p:cNvSpPr>
          <p:nvPr/>
        </p:nvSpPr>
        <p:spPr bwMode="auto">
          <a:xfrm>
            <a:off x="5188043" y="5554857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28" name="Rectangle 263"/>
          <p:cNvSpPr>
            <a:spLocks noChangeArrowheads="1"/>
          </p:cNvSpPr>
          <p:nvPr/>
        </p:nvSpPr>
        <p:spPr bwMode="auto">
          <a:xfrm>
            <a:off x="7570114" y="5554857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29" name="Rectangle 264"/>
          <p:cNvSpPr>
            <a:spLocks noChangeArrowheads="1"/>
          </p:cNvSpPr>
          <p:nvPr/>
        </p:nvSpPr>
        <p:spPr bwMode="auto">
          <a:xfrm>
            <a:off x="9952188" y="5554857"/>
            <a:ext cx="1530529" cy="114771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30" name="Rectangle 265"/>
          <p:cNvSpPr>
            <a:spLocks noChangeArrowheads="1"/>
          </p:cNvSpPr>
          <p:nvPr/>
        </p:nvSpPr>
        <p:spPr bwMode="auto">
          <a:xfrm>
            <a:off x="12334260" y="5554857"/>
            <a:ext cx="1530529" cy="114771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31" name="Rectangle 266"/>
          <p:cNvSpPr>
            <a:spLocks noChangeArrowheads="1"/>
          </p:cNvSpPr>
          <p:nvPr/>
        </p:nvSpPr>
        <p:spPr bwMode="auto">
          <a:xfrm>
            <a:off x="14716334" y="5554857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32" name="Rectangle 267"/>
          <p:cNvSpPr>
            <a:spLocks noChangeArrowheads="1"/>
          </p:cNvSpPr>
          <p:nvPr/>
        </p:nvSpPr>
        <p:spPr bwMode="auto">
          <a:xfrm>
            <a:off x="17098406" y="5554857"/>
            <a:ext cx="1534281" cy="114771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33" name="Rectangle 268"/>
          <p:cNvSpPr>
            <a:spLocks noChangeArrowheads="1"/>
          </p:cNvSpPr>
          <p:nvPr/>
        </p:nvSpPr>
        <p:spPr bwMode="auto">
          <a:xfrm>
            <a:off x="19480481" y="5554857"/>
            <a:ext cx="1534279" cy="114771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1534" name="TextBox 269"/>
          <p:cNvSpPr txBox="1">
            <a:spLocks noChangeArrowheads="1"/>
          </p:cNvSpPr>
          <p:nvPr/>
        </p:nvSpPr>
        <p:spPr bwMode="auto">
          <a:xfrm>
            <a:off x="3316146" y="1008992"/>
            <a:ext cx="87530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1</a:t>
            </a:r>
          </a:p>
        </p:txBody>
      </p:sp>
      <p:sp>
        <p:nvSpPr>
          <p:cNvPr id="21535" name="TextBox 270"/>
          <p:cNvSpPr txBox="1">
            <a:spLocks noChangeArrowheads="1"/>
          </p:cNvSpPr>
          <p:nvPr/>
        </p:nvSpPr>
        <p:spPr bwMode="auto">
          <a:xfrm>
            <a:off x="5698220" y="1008992"/>
            <a:ext cx="3441707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2       …</a:t>
            </a:r>
          </a:p>
        </p:txBody>
      </p:sp>
      <p:sp>
        <p:nvSpPr>
          <p:cNvPr id="21536" name="TextBox 271"/>
          <p:cNvSpPr txBox="1">
            <a:spLocks noChangeArrowheads="1"/>
          </p:cNvSpPr>
          <p:nvPr/>
        </p:nvSpPr>
        <p:spPr bwMode="auto">
          <a:xfrm>
            <a:off x="19653039" y="1008992"/>
            <a:ext cx="101957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N</a:t>
            </a:r>
          </a:p>
        </p:txBody>
      </p:sp>
      <p:sp>
        <p:nvSpPr>
          <p:cNvPr id="21537" name="TextBox 272"/>
          <p:cNvSpPr txBox="1">
            <a:spLocks noChangeArrowheads="1"/>
          </p:cNvSpPr>
          <p:nvPr/>
        </p:nvSpPr>
        <p:spPr bwMode="auto">
          <a:xfrm>
            <a:off x="14888895" y="1008992"/>
            <a:ext cx="2423801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err="1"/>
              <a:t>i</a:t>
            </a:r>
            <a:r>
              <a:rPr lang="en-US" sz="6800" dirty="0"/>
              <a:t>    …</a:t>
            </a:r>
          </a:p>
        </p:txBody>
      </p:sp>
      <p:sp>
        <p:nvSpPr>
          <p:cNvPr id="21538" name="TextBox 273"/>
          <p:cNvSpPr txBox="1">
            <a:spLocks noChangeArrowheads="1"/>
          </p:cNvSpPr>
          <p:nvPr/>
        </p:nvSpPr>
        <p:spPr bwMode="auto">
          <a:xfrm>
            <a:off x="423899" y="2364875"/>
            <a:ext cx="1886795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latin typeface="Symbol" pitchFamily="18" charset="2"/>
              </a:rPr>
              <a:t>m</a:t>
            </a:r>
            <a:r>
              <a:rPr lang="en-US" sz="6800" dirty="0"/>
              <a:t>=1</a:t>
            </a:r>
          </a:p>
        </p:txBody>
      </p:sp>
      <p:sp>
        <p:nvSpPr>
          <p:cNvPr id="21539" name="TextBox 274"/>
          <p:cNvSpPr txBox="1">
            <a:spLocks noChangeArrowheads="1"/>
          </p:cNvSpPr>
          <p:nvPr/>
        </p:nvSpPr>
        <p:spPr bwMode="auto">
          <a:xfrm>
            <a:off x="423899" y="4021755"/>
            <a:ext cx="1886795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latin typeface="Symbol" pitchFamily="18" charset="2"/>
              </a:rPr>
              <a:t>m</a:t>
            </a:r>
            <a:r>
              <a:rPr lang="en-US" sz="6800" dirty="0"/>
              <a:t>=2</a:t>
            </a:r>
          </a:p>
        </p:txBody>
      </p:sp>
      <p:sp>
        <p:nvSpPr>
          <p:cNvPr id="21540" name="TextBox 275"/>
          <p:cNvSpPr txBox="1">
            <a:spLocks noChangeArrowheads="1"/>
          </p:cNvSpPr>
          <p:nvPr/>
        </p:nvSpPr>
        <p:spPr bwMode="auto">
          <a:xfrm>
            <a:off x="423899" y="5554857"/>
            <a:ext cx="1886795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latin typeface="Symbol" pitchFamily="18" charset="2"/>
              </a:rPr>
              <a:t>m</a:t>
            </a:r>
            <a:r>
              <a:rPr lang="en-US" sz="6800" dirty="0"/>
              <a:t>=3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316146" y="10278870"/>
          <a:ext cx="5260296" cy="1811595"/>
        </p:xfrm>
        <a:graphic>
          <a:graphicData uri="http://schemas.openxmlformats.org/presentationml/2006/ole">
            <p:oleObj spid="_x0000_s890882" name="Equation" r:id="rId4" imgW="939600" imgH="355320" progId="Equation.3">
              <p:embed/>
            </p:oleObj>
          </a:graphicData>
        </a:graphic>
      </p:graphicFrame>
      <p:sp>
        <p:nvSpPr>
          <p:cNvPr id="21541" name="TextBox 60"/>
          <p:cNvSpPr txBox="1">
            <a:spLocks noChangeArrowheads="1"/>
          </p:cNvSpPr>
          <p:nvPr/>
        </p:nvSpPr>
        <p:spPr bwMode="auto">
          <a:xfrm>
            <a:off x="765264" y="7727446"/>
            <a:ext cx="19083810" cy="201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Random patterns +/-1 with zero mean </a:t>
            </a:r>
            <a:r>
              <a:rPr lang="en-US" sz="5900" dirty="0">
                <a:sym typeface="Wingdings" pitchFamily="2" charset="2"/>
              </a:rPr>
              <a:t></a:t>
            </a:r>
          </a:p>
          <a:p>
            <a:r>
              <a:rPr lang="en-US" sz="5900" dirty="0">
                <a:sym typeface="Wingdings" pitchFamily="2" charset="2"/>
              </a:rPr>
              <a:t>  50 percent of neurons should be active in each pattern</a:t>
            </a:r>
            <a:endParaRPr lang="en-US" sz="5900" dirty="0"/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360126" y="0"/>
            <a:ext cx="1808514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6.3 attractor memory with low activity patterns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1106561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4" name="Rectangle 4" descr="Dotted grid"/>
          <p:cNvSpPr>
            <a:spLocks noChangeArrowheads="1"/>
          </p:cNvSpPr>
          <p:nvPr/>
        </p:nvSpPr>
        <p:spPr bwMode="auto">
          <a:xfrm>
            <a:off x="2464603" y="1099898"/>
            <a:ext cx="18887772" cy="1403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>
              <a:defRPr/>
            </a:pPr>
            <a:endParaRPr lang="en-US"/>
          </a:p>
        </p:txBody>
      </p:sp>
      <p:sp>
        <p:nvSpPr>
          <p:cNvPr id="22532" name="Rectangle 201"/>
          <p:cNvSpPr>
            <a:spLocks noChangeArrowheads="1"/>
          </p:cNvSpPr>
          <p:nvPr/>
        </p:nvSpPr>
        <p:spPr bwMode="auto">
          <a:xfrm>
            <a:off x="2805969" y="1226484"/>
            <a:ext cx="1530529" cy="115053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33" name="Rectangle 207"/>
          <p:cNvSpPr>
            <a:spLocks noChangeArrowheads="1"/>
          </p:cNvSpPr>
          <p:nvPr/>
        </p:nvSpPr>
        <p:spPr bwMode="auto">
          <a:xfrm>
            <a:off x="5188043" y="1226484"/>
            <a:ext cx="1530529" cy="11505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34" name="Rectangle 213"/>
          <p:cNvSpPr>
            <a:spLocks noChangeArrowheads="1"/>
          </p:cNvSpPr>
          <p:nvPr/>
        </p:nvSpPr>
        <p:spPr bwMode="auto">
          <a:xfrm>
            <a:off x="7570114" y="1226484"/>
            <a:ext cx="1530529" cy="115053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35" name="Rectangle 219"/>
          <p:cNvSpPr>
            <a:spLocks noChangeArrowheads="1"/>
          </p:cNvSpPr>
          <p:nvPr/>
        </p:nvSpPr>
        <p:spPr bwMode="auto">
          <a:xfrm>
            <a:off x="9952188" y="1226484"/>
            <a:ext cx="1530529" cy="11505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36" name="Rectangle 225"/>
          <p:cNvSpPr>
            <a:spLocks noChangeArrowheads="1"/>
          </p:cNvSpPr>
          <p:nvPr/>
        </p:nvSpPr>
        <p:spPr bwMode="auto">
          <a:xfrm>
            <a:off x="12334260" y="1226484"/>
            <a:ext cx="1530529" cy="11505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37" name="Rectangle 231"/>
          <p:cNvSpPr>
            <a:spLocks noChangeArrowheads="1"/>
          </p:cNvSpPr>
          <p:nvPr/>
        </p:nvSpPr>
        <p:spPr bwMode="auto">
          <a:xfrm>
            <a:off x="14716334" y="1226484"/>
            <a:ext cx="1530529" cy="11505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38" name="Rectangle 249"/>
          <p:cNvSpPr>
            <a:spLocks noChangeArrowheads="1"/>
          </p:cNvSpPr>
          <p:nvPr/>
        </p:nvSpPr>
        <p:spPr bwMode="auto">
          <a:xfrm>
            <a:off x="17098406" y="1226484"/>
            <a:ext cx="1534281" cy="115053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39" name="Rectangle 250"/>
          <p:cNvSpPr>
            <a:spLocks noChangeArrowheads="1"/>
          </p:cNvSpPr>
          <p:nvPr/>
        </p:nvSpPr>
        <p:spPr bwMode="auto">
          <a:xfrm>
            <a:off x="19480481" y="1226484"/>
            <a:ext cx="1534279" cy="11505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52" name="Rectangle 4" descr="Dotted grid"/>
          <p:cNvSpPr>
            <a:spLocks noChangeArrowheads="1"/>
          </p:cNvSpPr>
          <p:nvPr/>
        </p:nvSpPr>
        <p:spPr bwMode="auto">
          <a:xfrm>
            <a:off x="2464603" y="2759589"/>
            <a:ext cx="18887772" cy="1403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>
              <a:defRPr/>
            </a:pPr>
            <a:endParaRPr lang="en-US"/>
          </a:p>
        </p:txBody>
      </p:sp>
      <p:sp>
        <p:nvSpPr>
          <p:cNvPr id="22541" name="Rectangle 252"/>
          <p:cNvSpPr>
            <a:spLocks noChangeArrowheads="1"/>
          </p:cNvSpPr>
          <p:nvPr/>
        </p:nvSpPr>
        <p:spPr bwMode="auto">
          <a:xfrm>
            <a:off x="2805969" y="2886175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42" name="Rectangle 253"/>
          <p:cNvSpPr>
            <a:spLocks noChangeArrowheads="1"/>
          </p:cNvSpPr>
          <p:nvPr/>
        </p:nvSpPr>
        <p:spPr bwMode="auto">
          <a:xfrm>
            <a:off x="5188043" y="2886175"/>
            <a:ext cx="1530529" cy="114771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43" name="Rectangle 254"/>
          <p:cNvSpPr>
            <a:spLocks noChangeArrowheads="1"/>
          </p:cNvSpPr>
          <p:nvPr/>
        </p:nvSpPr>
        <p:spPr bwMode="auto">
          <a:xfrm>
            <a:off x="7570114" y="2886175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44" name="Rectangle 255"/>
          <p:cNvSpPr>
            <a:spLocks noChangeArrowheads="1"/>
          </p:cNvSpPr>
          <p:nvPr/>
        </p:nvSpPr>
        <p:spPr bwMode="auto">
          <a:xfrm>
            <a:off x="9952188" y="2886175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45" name="Rectangle 256"/>
          <p:cNvSpPr>
            <a:spLocks noChangeArrowheads="1"/>
          </p:cNvSpPr>
          <p:nvPr/>
        </p:nvSpPr>
        <p:spPr bwMode="auto">
          <a:xfrm>
            <a:off x="12334260" y="2886175"/>
            <a:ext cx="1530529" cy="114771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46" name="Rectangle 257"/>
          <p:cNvSpPr>
            <a:spLocks noChangeArrowheads="1"/>
          </p:cNvSpPr>
          <p:nvPr/>
        </p:nvSpPr>
        <p:spPr bwMode="auto">
          <a:xfrm>
            <a:off x="14716334" y="2886175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47" name="Rectangle 258"/>
          <p:cNvSpPr>
            <a:spLocks noChangeArrowheads="1"/>
          </p:cNvSpPr>
          <p:nvPr/>
        </p:nvSpPr>
        <p:spPr bwMode="auto">
          <a:xfrm>
            <a:off x="17098406" y="2886175"/>
            <a:ext cx="1534281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48" name="Rectangle 259"/>
          <p:cNvSpPr>
            <a:spLocks noChangeArrowheads="1"/>
          </p:cNvSpPr>
          <p:nvPr/>
        </p:nvSpPr>
        <p:spPr bwMode="auto">
          <a:xfrm>
            <a:off x="19480481" y="2886175"/>
            <a:ext cx="153427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61" name="Rectangle 4" descr="Dotted grid"/>
          <p:cNvSpPr>
            <a:spLocks noChangeArrowheads="1"/>
          </p:cNvSpPr>
          <p:nvPr/>
        </p:nvSpPr>
        <p:spPr bwMode="auto">
          <a:xfrm>
            <a:off x="2464603" y="4416466"/>
            <a:ext cx="18887772" cy="14037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>
              <a:defRPr/>
            </a:pPr>
            <a:endParaRPr lang="en-US"/>
          </a:p>
        </p:txBody>
      </p:sp>
      <p:sp>
        <p:nvSpPr>
          <p:cNvPr id="22550" name="Rectangle 261"/>
          <p:cNvSpPr>
            <a:spLocks noChangeArrowheads="1"/>
          </p:cNvSpPr>
          <p:nvPr/>
        </p:nvSpPr>
        <p:spPr bwMode="auto">
          <a:xfrm>
            <a:off x="2805969" y="4545865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51" name="Rectangle 262"/>
          <p:cNvSpPr>
            <a:spLocks noChangeArrowheads="1"/>
          </p:cNvSpPr>
          <p:nvPr/>
        </p:nvSpPr>
        <p:spPr bwMode="auto">
          <a:xfrm>
            <a:off x="5188043" y="4545865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52" name="Rectangle 263"/>
          <p:cNvSpPr>
            <a:spLocks noChangeArrowheads="1"/>
          </p:cNvSpPr>
          <p:nvPr/>
        </p:nvSpPr>
        <p:spPr bwMode="auto">
          <a:xfrm>
            <a:off x="7570114" y="4545865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53" name="Rectangle 264"/>
          <p:cNvSpPr>
            <a:spLocks noChangeArrowheads="1"/>
          </p:cNvSpPr>
          <p:nvPr/>
        </p:nvSpPr>
        <p:spPr bwMode="auto">
          <a:xfrm>
            <a:off x="9952188" y="4545865"/>
            <a:ext cx="1530529" cy="114771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54" name="Rectangle 265"/>
          <p:cNvSpPr>
            <a:spLocks noChangeArrowheads="1"/>
          </p:cNvSpPr>
          <p:nvPr/>
        </p:nvSpPr>
        <p:spPr bwMode="auto">
          <a:xfrm>
            <a:off x="12334260" y="4545865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55" name="Rectangle 266"/>
          <p:cNvSpPr>
            <a:spLocks noChangeArrowheads="1"/>
          </p:cNvSpPr>
          <p:nvPr/>
        </p:nvSpPr>
        <p:spPr bwMode="auto">
          <a:xfrm>
            <a:off x="14716334" y="4545865"/>
            <a:ext cx="1530529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56" name="Rectangle 267"/>
          <p:cNvSpPr>
            <a:spLocks noChangeArrowheads="1"/>
          </p:cNvSpPr>
          <p:nvPr/>
        </p:nvSpPr>
        <p:spPr bwMode="auto">
          <a:xfrm>
            <a:off x="17098406" y="4545865"/>
            <a:ext cx="1534281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57" name="Rectangle 268"/>
          <p:cNvSpPr>
            <a:spLocks noChangeArrowheads="1"/>
          </p:cNvSpPr>
          <p:nvPr/>
        </p:nvSpPr>
        <p:spPr bwMode="auto">
          <a:xfrm>
            <a:off x="19480481" y="4545865"/>
            <a:ext cx="1534279" cy="114771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2558" name="TextBox 269"/>
          <p:cNvSpPr txBox="1">
            <a:spLocks noChangeArrowheads="1"/>
          </p:cNvSpPr>
          <p:nvPr/>
        </p:nvSpPr>
        <p:spPr bwMode="auto">
          <a:xfrm>
            <a:off x="3316146" y="0"/>
            <a:ext cx="87530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1</a:t>
            </a:r>
          </a:p>
        </p:txBody>
      </p:sp>
      <p:sp>
        <p:nvSpPr>
          <p:cNvPr id="22559" name="TextBox 270"/>
          <p:cNvSpPr txBox="1">
            <a:spLocks noChangeArrowheads="1"/>
          </p:cNvSpPr>
          <p:nvPr/>
        </p:nvSpPr>
        <p:spPr bwMode="auto">
          <a:xfrm>
            <a:off x="5698220" y="0"/>
            <a:ext cx="3441707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2       …</a:t>
            </a:r>
          </a:p>
        </p:txBody>
      </p:sp>
      <p:sp>
        <p:nvSpPr>
          <p:cNvPr id="22560" name="TextBox 271"/>
          <p:cNvSpPr txBox="1">
            <a:spLocks noChangeArrowheads="1"/>
          </p:cNvSpPr>
          <p:nvPr/>
        </p:nvSpPr>
        <p:spPr bwMode="auto">
          <a:xfrm>
            <a:off x="19653039" y="0"/>
            <a:ext cx="101957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N</a:t>
            </a:r>
          </a:p>
        </p:txBody>
      </p:sp>
      <p:sp>
        <p:nvSpPr>
          <p:cNvPr id="22561" name="TextBox 272"/>
          <p:cNvSpPr txBox="1">
            <a:spLocks noChangeArrowheads="1"/>
          </p:cNvSpPr>
          <p:nvPr/>
        </p:nvSpPr>
        <p:spPr bwMode="auto">
          <a:xfrm>
            <a:off x="14888895" y="0"/>
            <a:ext cx="2423801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err="1"/>
              <a:t>i</a:t>
            </a:r>
            <a:r>
              <a:rPr lang="en-US" sz="6800" dirty="0"/>
              <a:t>    …</a:t>
            </a:r>
          </a:p>
        </p:txBody>
      </p:sp>
      <p:sp>
        <p:nvSpPr>
          <p:cNvPr id="22562" name="TextBox 273"/>
          <p:cNvSpPr txBox="1">
            <a:spLocks noChangeArrowheads="1"/>
          </p:cNvSpPr>
          <p:nvPr/>
        </p:nvSpPr>
        <p:spPr bwMode="auto">
          <a:xfrm>
            <a:off x="423899" y="1355883"/>
            <a:ext cx="1886795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latin typeface="Symbol" pitchFamily="18" charset="2"/>
              </a:rPr>
              <a:t>m</a:t>
            </a:r>
            <a:r>
              <a:rPr lang="en-US" sz="6800" dirty="0"/>
              <a:t>=1</a:t>
            </a:r>
          </a:p>
        </p:txBody>
      </p:sp>
      <p:sp>
        <p:nvSpPr>
          <p:cNvPr id="22563" name="TextBox 274"/>
          <p:cNvSpPr txBox="1">
            <a:spLocks noChangeArrowheads="1"/>
          </p:cNvSpPr>
          <p:nvPr/>
        </p:nvSpPr>
        <p:spPr bwMode="auto">
          <a:xfrm>
            <a:off x="423899" y="3012763"/>
            <a:ext cx="1886795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latin typeface="Symbol" pitchFamily="18" charset="2"/>
              </a:rPr>
              <a:t>m</a:t>
            </a:r>
            <a:r>
              <a:rPr lang="en-US" sz="6800" dirty="0"/>
              <a:t>=2</a:t>
            </a:r>
          </a:p>
        </p:txBody>
      </p:sp>
      <p:sp>
        <p:nvSpPr>
          <p:cNvPr id="22564" name="TextBox 275"/>
          <p:cNvSpPr txBox="1">
            <a:spLocks noChangeArrowheads="1"/>
          </p:cNvSpPr>
          <p:nvPr/>
        </p:nvSpPr>
        <p:spPr bwMode="auto">
          <a:xfrm>
            <a:off x="423899" y="4545865"/>
            <a:ext cx="1886795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latin typeface="Symbol" pitchFamily="18" charset="2"/>
              </a:rPr>
              <a:t>m</a:t>
            </a:r>
            <a:r>
              <a:rPr lang="en-US" sz="6800" dirty="0"/>
              <a:t>=3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599926" y="9010153"/>
          <a:ext cx="9700850" cy="1811595"/>
        </p:xfrm>
        <a:graphic>
          <a:graphicData uri="http://schemas.openxmlformats.org/presentationml/2006/ole">
            <p:oleObj spid="_x0000_s891906" name="Equation" r:id="rId4" imgW="1650960" imgH="355320" progId="Equation.DSMT4">
              <p:embed/>
            </p:oleObj>
          </a:graphicData>
        </a:graphic>
      </p:graphicFrame>
      <p:sp>
        <p:nvSpPr>
          <p:cNvPr id="22565" name="TextBox 60"/>
          <p:cNvSpPr txBox="1">
            <a:spLocks noChangeArrowheads="1"/>
          </p:cNvSpPr>
          <p:nvPr/>
        </p:nvSpPr>
        <p:spPr bwMode="auto">
          <a:xfrm>
            <a:off x="765264" y="6970702"/>
            <a:ext cx="19293804" cy="201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Random patterns +/-1 with </a:t>
            </a:r>
            <a:r>
              <a:rPr lang="en-US" sz="5900" b="1" dirty="0"/>
              <a:t>low activity (mean =a&lt;0) </a:t>
            </a:r>
            <a:r>
              <a:rPr lang="en-US" sz="5900" dirty="0">
                <a:sym typeface="Wingdings" pitchFamily="2" charset="2"/>
              </a:rPr>
              <a:t></a:t>
            </a:r>
          </a:p>
          <a:p>
            <a:r>
              <a:rPr lang="en-US" sz="5900" dirty="0">
                <a:sym typeface="Wingdings" pitchFamily="2" charset="2"/>
              </a:rPr>
              <a:t>   20 percent of neurons should be active in each pattern</a:t>
            </a:r>
            <a:endParaRPr lang="en-US" sz="5900" dirty="0"/>
          </a:p>
        </p:txBody>
      </p:sp>
      <p:cxnSp>
        <p:nvCxnSpPr>
          <p:cNvPr id="22566" name="Straight Arrow Connector 38"/>
          <p:cNvCxnSpPr>
            <a:cxnSpLocks noChangeShapeType="1"/>
          </p:cNvCxnSpPr>
          <p:nvPr/>
        </p:nvCxnSpPr>
        <p:spPr bwMode="auto">
          <a:xfrm flipH="1" flipV="1">
            <a:off x="13016996" y="10031285"/>
            <a:ext cx="1699338" cy="11477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567" name="TextBox 39"/>
          <p:cNvSpPr txBox="1">
            <a:spLocks noChangeArrowheads="1"/>
          </p:cNvSpPr>
          <p:nvPr/>
        </p:nvSpPr>
        <p:spPr bwMode="auto">
          <a:xfrm>
            <a:off x="15226512" y="11179004"/>
            <a:ext cx="262417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activity</a:t>
            </a:r>
          </a:p>
        </p:txBody>
      </p:sp>
      <p:cxnSp>
        <p:nvCxnSpPr>
          <p:cNvPr id="22568" name="Straight Arrow Connector 41"/>
          <p:cNvCxnSpPr>
            <a:cxnSpLocks noChangeShapeType="1"/>
          </p:cNvCxnSpPr>
          <p:nvPr/>
        </p:nvCxnSpPr>
        <p:spPr bwMode="auto">
          <a:xfrm flipV="1">
            <a:off x="9610819" y="10031285"/>
            <a:ext cx="0" cy="8945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569" name="TextBox 42"/>
          <p:cNvSpPr txBox="1">
            <a:spLocks noChangeArrowheads="1"/>
          </p:cNvSpPr>
          <p:nvPr/>
        </p:nvSpPr>
        <p:spPr bwMode="auto">
          <a:xfrm>
            <a:off x="7570115" y="10925831"/>
            <a:ext cx="527073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Some 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2910016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6 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sz="5400" dirty="0" err="1" smtClean="0">
                <a:latin typeface="Arial Narrow" pitchFamily="34" charset="0"/>
                <a:ea typeface="ＭＳ Ｐゴシック" pitchFamily="34" charset="-128"/>
              </a:rPr>
              <a:t>Hebbian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LEARNING and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ASSOCIATIVE MEMORY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29390" y="0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Week </a:t>
            </a:r>
            <a:r>
              <a:rPr lang="en-US" sz="6000" b="1" noProof="0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6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: Hopfield model continued</a:t>
            </a:r>
            <a:endParaRPr kumimoji="0" 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470480" y="6481935"/>
            <a:ext cx="10801350" cy="30785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07418" y="3466478"/>
            <a:ext cx="1080135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6.1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Hopfield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6.2.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Energy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landscape</a:t>
            </a:r>
            <a:endParaRPr lang="fr-CH" sz="6600" b="1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6.3.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Low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-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activity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patterns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6.4.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Attractor</a:t>
            </a: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600" b="1" dirty="0" err="1" smtClean="0">
                <a:latin typeface="Arial Narrow" pitchFamily="34" charset="0"/>
                <a:cs typeface="ＭＳ Ｐゴシック" charset="0"/>
              </a:rPr>
              <a:t>memories</a:t>
            </a:r>
            <a:endParaRPr lang="fr-CH" sz="6600" b="1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6000" dirty="0" err="1" smtClean="0">
                <a:latin typeface="Arial Narrow" pitchFamily="34" charset="0"/>
                <a:cs typeface="ＭＳ Ｐゴシック" charset="0"/>
              </a:rPr>
              <a:t>spiking</a:t>
            </a: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dirty="0" err="1" smtClean="0">
                <a:latin typeface="Arial Narrow" pitchFamily="34" charset="0"/>
                <a:cs typeface="ＭＳ Ｐゴシック" charset="0"/>
              </a:rPr>
              <a:t>neurons</a:t>
            </a:r>
            <a:endParaRPr lang="fr-CH" sz="60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          - </a:t>
            </a:r>
            <a:r>
              <a:rPr lang="fr-CH" sz="6000" dirty="0" err="1" smtClean="0">
                <a:latin typeface="Arial Narrow" pitchFamily="34" charset="0"/>
                <a:cs typeface="ＭＳ Ｐゴシック" charset="0"/>
              </a:rPr>
              <a:t>experimental</a:t>
            </a: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55" name="Straight Arrow Connector 32"/>
          <p:cNvCxnSpPr>
            <a:cxnSpLocks noChangeShapeType="1"/>
          </p:cNvCxnSpPr>
          <p:nvPr/>
        </p:nvCxnSpPr>
        <p:spPr bwMode="auto">
          <a:xfrm>
            <a:off x="15399070" y="5949571"/>
            <a:ext cx="3912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56" name="Straight Arrow Connector 34"/>
          <p:cNvCxnSpPr>
            <a:cxnSpLocks noChangeShapeType="1"/>
          </p:cNvCxnSpPr>
          <p:nvPr/>
        </p:nvCxnSpPr>
        <p:spPr bwMode="auto">
          <a:xfrm flipV="1">
            <a:off x="15399070" y="2630190"/>
            <a:ext cx="0" cy="34459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557" name="TextBox 36"/>
          <p:cNvSpPr txBox="1">
            <a:spLocks noChangeArrowheads="1"/>
          </p:cNvSpPr>
          <p:nvPr/>
        </p:nvSpPr>
        <p:spPr bwMode="auto">
          <a:xfrm>
            <a:off x="18970303" y="3012763"/>
            <a:ext cx="181466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Inh1</a:t>
            </a:r>
          </a:p>
        </p:txBody>
      </p:sp>
      <p:sp>
        <p:nvSpPr>
          <p:cNvPr id="23558" name="Freeform 55"/>
          <p:cNvSpPr>
            <a:spLocks/>
          </p:cNvSpPr>
          <p:nvPr/>
        </p:nvSpPr>
        <p:spPr bwMode="auto">
          <a:xfrm>
            <a:off x="14547525" y="3651321"/>
            <a:ext cx="3571233" cy="2301063"/>
          </a:xfrm>
          <a:custGeom>
            <a:avLst/>
            <a:gdLst>
              <a:gd name="T0" fmla="*/ 0 w 955343"/>
              <a:gd name="T1" fmla="*/ 6495260 h 866633"/>
              <a:gd name="T2" fmla="*/ 3111681 w 955343"/>
              <a:gd name="T3" fmla="*/ 5464266 h 866633"/>
              <a:gd name="T4" fmla="*/ 9470333 w 955343"/>
              <a:gd name="T5" fmla="*/ 0 h 866633"/>
              <a:gd name="T6" fmla="*/ 9470333 w 955343"/>
              <a:gd name="T7" fmla="*/ 0 h 866633"/>
              <a:gd name="T8" fmla="*/ 0 60000 65536"/>
              <a:gd name="T9" fmla="*/ 0 60000 65536"/>
              <a:gd name="T10" fmla="*/ 0 60000 65536"/>
              <a:gd name="T11" fmla="*/ 0 60000 65536"/>
              <a:gd name="T12" fmla="*/ 0 w 955343"/>
              <a:gd name="T13" fmla="*/ 0 h 866633"/>
              <a:gd name="T14" fmla="*/ 955343 w 955343"/>
              <a:gd name="T15" fmla="*/ 866633 h 8666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5343" h="866633">
                <a:moveTo>
                  <a:pt x="0" y="859809"/>
                </a:moveTo>
                <a:cubicBezTo>
                  <a:pt x="77337" y="863221"/>
                  <a:pt x="154674" y="866633"/>
                  <a:pt x="313898" y="723331"/>
                </a:cubicBezTo>
                <a:cubicBezTo>
                  <a:pt x="473122" y="580029"/>
                  <a:pt x="955343" y="0"/>
                  <a:pt x="95534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23559" name="Straight Connector 58"/>
          <p:cNvCxnSpPr>
            <a:cxnSpLocks noChangeShapeType="1"/>
          </p:cNvCxnSpPr>
          <p:nvPr/>
        </p:nvCxnSpPr>
        <p:spPr bwMode="auto">
          <a:xfrm flipV="1">
            <a:off x="14888893" y="3012762"/>
            <a:ext cx="4081410" cy="331938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3560" name="Straight Arrow Connector 60"/>
          <p:cNvCxnSpPr>
            <a:cxnSpLocks noChangeShapeType="1"/>
          </p:cNvCxnSpPr>
          <p:nvPr/>
        </p:nvCxnSpPr>
        <p:spPr bwMode="auto">
          <a:xfrm>
            <a:off x="15226510" y="10543257"/>
            <a:ext cx="391635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1" name="Straight Arrow Connector 64"/>
          <p:cNvCxnSpPr>
            <a:cxnSpLocks noChangeShapeType="1"/>
          </p:cNvCxnSpPr>
          <p:nvPr/>
        </p:nvCxnSpPr>
        <p:spPr bwMode="auto">
          <a:xfrm flipV="1">
            <a:off x="15226510" y="7223876"/>
            <a:ext cx="0" cy="344596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562" name="TextBox 66"/>
          <p:cNvSpPr txBox="1">
            <a:spLocks noChangeArrowheads="1"/>
          </p:cNvSpPr>
          <p:nvPr/>
        </p:nvSpPr>
        <p:spPr bwMode="auto">
          <a:xfrm>
            <a:off x="18291319" y="7606448"/>
            <a:ext cx="181466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Inh2</a:t>
            </a:r>
          </a:p>
        </p:txBody>
      </p:sp>
      <p:sp>
        <p:nvSpPr>
          <p:cNvPr id="23563" name="Freeform 67"/>
          <p:cNvSpPr>
            <a:spLocks/>
          </p:cNvSpPr>
          <p:nvPr/>
        </p:nvSpPr>
        <p:spPr bwMode="auto">
          <a:xfrm>
            <a:off x="17270965" y="8245009"/>
            <a:ext cx="678986" cy="2301063"/>
          </a:xfrm>
          <a:custGeom>
            <a:avLst/>
            <a:gdLst>
              <a:gd name="T0" fmla="*/ 0 w 955343"/>
              <a:gd name="T1" fmla="*/ 6495260 h 866633"/>
              <a:gd name="T2" fmla="*/ 774 w 955343"/>
              <a:gd name="T3" fmla="*/ 5464266 h 866633"/>
              <a:gd name="T4" fmla="*/ 2357 w 955343"/>
              <a:gd name="T5" fmla="*/ 0 h 866633"/>
              <a:gd name="T6" fmla="*/ 2357 w 955343"/>
              <a:gd name="T7" fmla="*/ 0 h 866633"/>
              <a:gd name="T8" fmla="*/ 0 60000 65536"/>
              <a:gd name="T9" fmla="*/ 0 60000 65536"/>
              <a:gd name="T10" fmla="*/ 0 60000 65536"/>
              <a:gd name="T11" fmla="*/ 0 60000 65536"/>
              <a:gd name="T12" fmla="*/ 0 w 955343"/>
              <a:gd name="T13" fmla="*/ 0 h 866633"/>
              <a:gd name="T14" fmla="*/ 955343 w 955343"/>
              <a:gd name="T15" fmla="*/ 866633 h 8666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5343" h="866633">
                <a:moveTo>
                  <a:pt x="0" y="859809"/>
                </a:moveTo>
                <a:cubicBezTo>
                  <a:pt x="77337" y="863221"/>
                  <a:pt x="154674" y="866633"/>
                  <a:pt x="313898" y="723331"/>
                </a:cubicBezTo>
                <a:cubicBezTo>
                  <a:pt x="473122" y="580029"/>
                  <a:pt x="955343" y="0"/>
                  <a:pt x="95534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3564" name="TextBox 77"/>
          <p:cNvSpPr txBox="1">
            <a:spLocks noChangeArrowheads="1"/>
          </p:cNvSpPr>
          <p:nvPr/>
        </p:nvSpPr>
        <p:spPr bwMode="auto">
          <a:xfrm>
            <a:off x="16760790" y="10669845"/>
            <a:ext cx="20182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theta</a:t>
            </a:r>
          </a:p>
        </p:txBody>
      </p:sp>
      <p:sp>
        <p:nvSpPr>
          <p:cNvPr id="23565" name="Oval 79"/>
          <p:cNvSpPr>
            <a:spLocks noChangeArrowheads="1"/>
          </p:cNvSpPr>
          <p:nvPr/>
        </p:nvSpPr>
        <p:spPr bwMode="auto">
          <a:xfrm>
            <a:off x="10293557" y="2630190"/>
            <a:ext cx="3481201" cy="3322194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3566" name="Oval 80"/>
          <p:cNvSpPr>
            <a:spLocks noChangeArrowheads="1"/>
          </p:cNvSpPr>
          <p:nvPr/>
        </p:nvSpPr>
        <p:spPr bwMode="auto">
          <a:xfrm>
            <a:off x="10803733" y="7735847"/>
            <a:ext cx="3481201" cy="345767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3567" name="Oval 81"/>
          <p:cNvSpPr>
            <a:spLocks noChangeArrowheads="1"/>
          </p:cNvSpPr>
          <p:nvPr/>
        </p:nvSpPr>
        <p:spPr bwMode="auto">
          <a:xfrm>
            <a:off x="3316145" y="4416466"/>
            <a:ext cx="3743794" cy="331938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85" name="Oval 84"/>
          <p:cNvSpPr/>
          <p:nvPr/>
        </p:nvSpPr>
        <p:spPr bwMode="auto">
          <a:xfrm>
            <a:off x="4397682" y="6714716"/>
            <a:ext cx="448991" cy="38257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 sz="5900" dirty="0"/>
          </a:p>
        </p:txBody>
      </p:sp>
      <p:sp>
        <p:nvSpPr>
          <p:cNvPr id="86" name="Oval 85"/>
          <p:cNvSpPr/>
          <p:nvPr/>
        </p:nvSpPr>
        <p:spPr bwMode="auto">
          <a:xfrm>
            <a:off x="4739051" y="5949571"/>
            <a:ext cx="448991" cy="38257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 sz="5900" dirty="0"/>
          </a:p>
        </p:txBody>
      </p:sp>
      <p:sp>
        <p:nvSpPr>
          <p:cNvPr id="87" name="Oval 86"/>
          <p:cNvSpPr/>
          <p:nvPr/>
        </p:nvSpPr>
        <p:spPr bwMode="auto">
          <a:xfrm>
            <a:off x="5931963" y="6202744"/>
            <a:ext cx="448991" cy="38257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 sz="5900" dirty="0"/>
          </a:p>
        </p:txBody>
      </p:sp>
      <p:sp>
        <p:nvSpPr>
          <p:cNvPr id="88" name="Oval 87"/>
          <p:cNvSpPr/>
          <p:nvPr/>
        </p:nvSpPr>
        <p:spPr bwMode="auto">
          <a:xfrm>
            <a:off x="3377329" y="6076156"/>
            <a:ext cx="448991" cy="38257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 sz="5900" dirty="0"/>
          </a:p>
        </p:txBody>
      </p:sp>
      <p:sp>
        <p:nvSpPr>
          <p:cNvPr id="89" name="Oval 88"/>
          <p:cNvSpPr/>
          <p:nvPr/>
        </p:nvSpPr>
        <p:spPr bwMode="auto">
          <a:xfrm>
            <a:off x="5421787" y="5181611"/>
            <a:ext cx="448991" cy="3853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 sz="5900" dirty="0"/>
          </a:p>
        </p:txBody>
      </p:sp>
      <p:sp>
        <p:nvSpPr>
          <p:cNvPr id="90" name="Oval 89"/>
          <p:cNvSpPr/>
          <p:nvPr/>
        </p:nvSpPr>
        <p:spPr bwMode="auto">
          <a:xfrm>
            <a:off x="3887506" y="5055025"/>
            <a:ext cx="448991" cy="38257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 sz="5900" dirty="0"/>
          </a:p>
        </p:txBody>
      </p:sp>
      <p:sp>
        <p:nvSpPr>
          <p:cNvPr id="23574" name="Oval 91"/>
          <p:cNvSpPr>
            <a:spLocks noChangeArrowheads="1"/>
          </p:cNvSpPr>
          <p:nvPr/>
        </p:nvSpPr>
        <p:spPr bwMode="auto">
          <a:xfrm>
            <a:off x="11313909" y="3651320"/>
            <a:ext cx="417498" cy="38257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3575" name="Oval 92"/>
          <p:cNvSpPr>
            <a:spLocks noChangeArrowheads="1"/>
          </p:cNvSpPr>
          <p:nvPr/>
        </p:nvSpPr>
        <p:spPr bwMode="auto">
          <a:xfrm>
            <a:off x="12844437" y="3780720"/>
            <a:ext cx="417498" cy="38257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3576" name="Oval 93"/>
          <p:cNvSpPr>
            <a:spLocks noChangeArrowheads="1"/>
          </p:cNvSpPr>
          <p:nvPr/>
        </p:nvSpPr>
        <p:spPr bwMode="auto">
          <a:xfrm>
            <a:off x="12165454" y="4799038"/>
            <a:ext cx="417498" cy="38257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cxnSp>
        <p:nvCxnSpPr>
          <p:cNvPr id="23577" name="Straight Arrow Connector 95"/>
          <p:cNvCxnSpPr>
            <a:cxnSpLocks noChangeShapeType="1"/>
            <a:stCxn id="23574" idx="2"/>
            <a:endCxn id="89" idx="7"/>
          </p:cNvCxnSpPr>
          <p:nvPr/>
        </p:nvCxnSpPr>
        <p:spPr bwMode="auto">
          <a:xfrm flipH="1">
            <a:off x="5805025" y="3842607"/>
            <a:ext cx="5508884" cy="13954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78" name="Straight Arrow Connector 96"/>
          <p:cNvCxnSpPr>
            <a:cxnSpLocks noChangeShapeType="1"/>
            <a:stCxn id="23575" idx="2"/>
            <a:endCxn id="89" idx="5"/>
          </p:cNvCxnSpPr>
          <p:nvPr/>
        </p:nvCxnSpPr>
        <p:spPr bwMode="auto">
          <a:xfrm flipH="1">
            <a:off x="5805025" y="3972007"/>
            <a:ext cx="7039412" cy="15385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579" name="Freeform 99"/>
          <p:cNvSpPr>
            <a:spLocks/>
          </p:cNvSpPr>
          <p:nvPr/>
        </p:nvSpPr>
        <p:spPr bwMode="auto">
          <a:xfrm>
            <a:off x="5161784" y="4545865"/>
            <a:ext cx="6493494" cy="1668131"/>
          </a:xfrm>
          <a:custGeom>
            <a:avLst/>
            <a:gdLst>
              <a:gd name="T0" fmla="*/ 0 w 3289110"/>
              <a:gd name="T1" fmla="*/ 390075 h 1173708"/>
              <a:gd name="T2" fmla="*/ 905691 w 3289110"/>
              <a:gd name="T3" fmla="*/ 244932 h 1173708"/>
              <a:gd name="T4" fmla="*/ 1339090 w 3289110"/>
              <a:gd name="T5" fmla="*/ 0 h 1173708"/>
              <a:gd name="T6" fmla="*/ 0 60000 65536"/>
              <a:gd name="T7" fmla="*/ 0 60000 65536"/>
              <a:gd name="T8" fmla="*/ 0 60000 65536"/>
              <a:gd name="T9" fmla="*/ 0 w 3289110"/>
              <a:gd name="T10" fmla="*/ 0 h 1173708"/>
              <a:gd name="T11" fmla="*/ 3289110 w 3289110"/>
              <a:gd name="T12" fmla="*/ 1173708 h 11737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9110" h="1173708">
                <a:moveTo>
                  <a:pt x="0" y="1173708"/>
                </a:moveTo>
                <a:cubicBezTo>
                  <a:pt x="838200" y="1053152"/>
                  <a:pt x="1676400" y="932597"/>
                  <a:pt x="2224585" y="736979"/>
                </a:cubicBezTo>
                <a:cubicBezTo>
                  <a:pt x="2772770" y="541361"/>
                  <a:pt x="3030940" y="270680"/>
                  <a:pt x="328911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23580" name="Straight Arrow Connector 101"/>
          <p:cNvCxnSpPr>
            <a:cxnSpLocks noChangeShapeType="1"/>
            <a:stCxn id="85" idx="5"/>
          </p:cNvCxnSpPr>
          <p:nvPr/>
        </p:nvCxnSpPr>
        <p:spPr bwMode="auto">
          <a:xfrm>
            <a:off x="4780920" y="7041263"/>
            <a:ext cx="7215724" cy="28634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581" name="Oval 102"/>
          <p:cNvSpPr>
            <a:spLocks noChangeArrowheads="1"/>
          </p:cNvSpPr>
          <p:nvPr/>
        </p:nvSpPr>
        <p:spPr bwMode="auto">
          <a:xfrm>
            <a:off x="12334260" y="8371593"/>
            <a:ext cx="417498" cy="3853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3582" name="Oval 103"/>
          <p:cNvSpPr>
            <a:spLocks noChangeArrowheads="1"/>
          </p:cNvSpPr>
          <p:nvPr/>
        </p:nvSpPr>
        <p:spPr bwMode="auto">
          <a:xfrm>
            <a:off x="13354613" y="8500993"/>
            <a:ext cx="417498" cy="38257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3583" name="Oval 104"/>
          <p:cNvSpPr>
            <a:spLocks noChangeArrowheads="1"/>
          </p:cNvSpPr>
          <p:nvPr/>
        </p:nvSpPr>
        <p:spPr bwMode="auto">
          <a:xfrm>
            <a:off x="12334260" y="9775299"/>
            <a:ext cx="417498" cy="38257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3584" name="Oval 105"/>
          <p:cNvSpPr>
            <a:spLocks noChangeArrowheads="1"/>
          </p:cNvSpPr>
          <p:nvPr/>
        </p:nvSpPr>
        <p:spPr bwMode="auto">
          <a:xfrm>
            <a:off x="11996644" y="9010153"/>
            <a:ext cx="417498" cy="38257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3585" name="Oval 106"/>
          <p:cNvSpPr>
            <a:spLocks noChangeArrowheads="1"/>
          </p:cNvSpPr>
          <p:nvPr/>
        </p:nvSpPr>
        <p:spPr bwMode="auto">
          <a:xfrm>
            <a:off x="13774758" y="9451799"/>
            <a:ext cx="417498" cy="3853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23586" name="TextBox 108"/>
          <p:cNvSpPr txBox="1">
            <a:spLocks noChangeArrowheads="1"/>
          </p:cNvSpPr>
          <p:nvPr/>
        </p:nvSpPr>
        <p:spPr bwMode="auto">
          <a:xfrm>
            <a:off x="2295793" y="3651321"/>
            <a:ext cx="165115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 err="1"/>
              <a:t>Exc</a:t>
            </a:r>
            <a:endParaRPr lang="en-US" sz="5900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106632" y="10135367"/>
          <a:ext cx="9186925" cy="1811595"/>
        </p:xfrm>
        <a:graphic>
          <a:graphicData uri="http://schemas.openxmlformats.org/presentationml/2006/ole">
            <p:oleObj spid="_x0000_s892930" name="Equation" r:id="rId4" imgW="1600200" imgH="355320" progId="Equation.DSMT4">
              <p:embed/>
            </p:oleObj>
          </a:graphicData>
        </a:graphic>
      </p:graphicFrame>
      <p:sp>
        <p:nvSpPr>
          <p:cNvPr id="23588" name="TextBox 35"/>
          <p:cNvSpPr txBox="1">
            <a:spLocks noChangeArrowheads="1"/>
          </p:cNvSpPr>
          <p:nvPr/>
        </p:nvSpPr>
        <p:spPr bwMode="auto">
          <a:xfrm>
            <a:off x="9273204" y="2121028"/>
            <a:ext cx="1864352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Inh1</a:t>
            </a:r>
          </a:p>
        </p:txBody>
      </p:sp>
      <p:sp>
        <p:nvSpPr>
          <p:cNvPr id="23589" name="TextBox 37"/>
          <p:cNvSpPr txBox="1">
            <a:spLocks noChangeArrowheads="1"/>
          </p:cNvSpPr>
          <p:nvPr/>
        </p:nvSpPr>
        <p:spPr bwMode="auto">
          <a:xfrm>
            <a:off x="10293557" y="6970702"/>
            <a:ext cx="2120585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sz="5900" dirty="0"/>
              <a:t>Inh2</a:t>
            </a:r>
          </a:p>
        </p:txBody>
      </p:sp>
      <p:cxnSp>
        <p:nvCxnSpPr>
          <p:cNvPr id="23590" name="Straight Connector 39"/>
          <p:cNvCxnSpPr>
            <a:cxnSpLocks noChangeShapeType="1"/>
            <a:stCxn id="90" idx="5"/>
            <a:endCxn id="86" idx="1"/>
          </p:cNvCxnSpPr>
          <p:nvPr/>
        </p:nvCxnSpPr>
        <p:spPr bwMode="auto">
          <a:xfrm>
            <a:off x="4270744" y="5381572"/>
            <a:ext cx="534060" cy="62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91" name="Straight Connector 40"/>
          <p:cNvCxnSpPr>
            <a:cxnSpLocks noChangeShapeType="1"/>
            <a:stCxn id="90" idx="4"/>
          </p:cNvCxnSpPr>
          <p:nvPr/>
        </p:nvCxnSpPr>
        <p:spPr bwMode="auto">
          <a:xfrm>
            <a:off x="4112002" y="5437598"/>
            <a:ext cx="374548" cy="126024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92" name="Straight Connector 43"/>
          <p:cNvCxnSpPr>
            <a:cxnSpLocks noChangeShapeType="1"/>
            <a:stCxn id="85" idx="0"/>
            <a:endCxn id="86" idx="4"/>
          </p:cNvCxnSpPr>
          <p:nvPr/>
        </p:nvCxnSpPr>
        <p:spPr bwMode="auto">
          <a:xfrm flipV="1">
            <a:off x="4622178" y="6332144"/>
            <a:ext cx="341369" cy="38257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93" name="Straight Arrow Connector 45"/>
          <p:cNvCxnSpPr>
            <a:cxnSpLocks noChangeShapeType="1"/>
            <a:endCxn id="87" idx="5"/>
          </p:cNvCxnSpPr>
          <p:nvPr/>
        </p:nvCxnSpPr>
        <p:spPr bwMode="auto">
          <a:xfrm flipH="1" flipV="1">
            <a:off x="6315201" y="6529291"/>
            <a:ext cx="5508884" cy="19717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94" name="Straight Arrow Connector 46"/>
          <p:cNvCxnSpPr>
            <a:cxnSpLocks noChangeShapeType="1"/>
            <a:endCxn id="88" idx="6"/>
          </p:cNvCxnSpPr>
          <p:nvPr/>
        </p:nvCxnSpPr>
        <p:spPr bwMode="auto">
          <a:xfrm flipH="1" flipV="1">
            <a:off x="3826320" y="6267443"/>
            <a:ext cx="8357890" cy="25036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95" name="Straight Arrow Connector 48"/>
          <p:cNvCxnSpPr>
            <a:cxnSpLocks noChangeShapeType="1"/>
            <a:stCxn id="23576" idx="2"/>
          </p:cNvCxnSpPr>
          <p:nvPr/>
        </p:nvCxnSpPr>
        <p:spPr bwMode="auto">
          <a:xfrm flipH="1">
            <a:off x="3826326" y="4990325"/>
            <a:ext cx="8339128" cy="122085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596" name="TextBox 51"/>
          <p:cNvSpPr txBox="1">
            <a:spLocks noChangeArrowheads="1"/>
          </p:cNvSpPr>
          <p:nvPr/>
        </p:nvSpPr>
        <p:spPr bwMode="auto">
          <a:xfrm>
            <a:off x="765264" y="7735848"/>
            <a:ext cx="5270734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Hebb-rule: </a:t>
            </a:r>
          </a:p>
          <a:p>
            <a:r>
              <a:rPr lang="en-US"/>
              <a:t>Active together</a:t>
            </a:r>
          </a:p>
        </p:txBody>
      </p:sp>
      <p:sp>
        <p:nvSpPr>
          <p:cNvPr id="23597" name="Freeform 52"/>
          <p:cNvSpPr>
            <a:spLocks/>
          </p:cNvSpPr>
          <p:nvPr/>
        </p:nvSpPr>
        <p:spPr bwMode="auto">
          <a:xfrm>
            <a:off x="6380956" y="4815916"/>
            <a:ext cx="5634446" cy="1642813"/>
          </a:xfrm>
          <a:custGeom>
            <a:avLst/>
            <a:gdLst>
              <a:gd name="T0" fmla="*/ 0 w 3289110"/>
              <a:gd name="T1" fmla="*/ 361146 h 1173708"/>
              <a:gd name="T2" fmla="*/ 445467 w 3289110"/>
              <a:gd name="T3" fmla="*/ 226766 h 1173708"/>
              <a:gd name="T4" fmla="*/ 658636 w 3289110"/>
              <a:gd name="T5" fmla="*/ 0 h 1173708"/>
              <a:gd name="T6" fmla="*/ 0 60000 65536"/>
              <a:gd name="T7" fmla="*/ 0 60000 65536"/>
              <a:gd name="T8" fmla="*/ 0 60000 65536"/>
              <a:gd name="T9" fmla="*/ 0 w 3289110"/>
              <a:gd name="T10" fmla="*/ 0 h 1173708"/>
              <a:gd name="T11" fmla="*/ 3289110 w 3289110"/>
              <a:gd name="T12" fmla="*/ 1173708 h 11737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9110" h="1173708">
                <a:moveTo>
                  <a:pt x="0" y="1173708"/>
                </a:moveTo>
                <a:cubicBezTo>
                  <a:pt x="838200" y="1053152"/>
                  <a:pt x="1676400" y="932597"/>
                  <a:pt x="2224585" y="736979"/>
                </a:cubicBezTo>
                <a:cubicBezTo>
                  <a:pt x="2772770" y="541361"/>
                  <a:pt x="3030940" y="270680"/>
                  <a:pt x="328911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360126" y="0"/>
            <a:ext cx="16586331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6.4 attractor memory with spiking neurons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30" name="Straight Arrow Connector 38"/>
          <p:cNvCxnSpPr>
            <a:cxnSpLocks noChangeShapeType="1"/>
          </p:cNvCxnSpPr>
          <p:nvPr/>
        </p:nvCxnSpPr>
        <p:spPr bwMode="auto">
          <a:xfrm>
            <a:off x="4846674" y="8883566"/>
            <a:ext cx="12082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31" name="Straight Arrow Connector 40"/>
          <p:cNvCxnSpPr>
            <a:cxnSpLocks noChangeShapeType="1"/>
          </p:cNvCxnSpPr>
          <p:nvPr/>
        </p:nvCxnSpPr>
        <p:spPr bwMode="auto">
          <a:xfrm flipV="1">
            <a:off x="4846674" y="5566998"/>
            <a:ext cx="0" cy="344315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8132" name="TextBox 41"/>
          <p:cNvSpPr txBox="1">
            <a:spLocks noChangeArrowheads="1"/>
          </p:cNvSpPr>
          <p:nvPr/>
        </p:nvSpPr>
        <p:spPr bwMode="auto">
          <a:xfrm>
            <a:off x="7228749" y="6332144"/>
            <a:ext cx="429290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Spike raster</a:t>
            </a:r>
          </a:p>
        </p:txBody>
      </p:sp>
      <p:pic>
        <p:nvPicPr>
          <p:cNvPr id="48133" name="Picture 2" descr="E:\Dropbox\GIFM_Book\Figs-ch17-Associative\Zenk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87565" y="973310"/>
            <a:ext cx="33641993" cy="1690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4" name="TextBox 8"/>
          <p:cNvSpPr txBox="1">
            <a:spLocks noChangeArrowheads="1"/>
          </p:cNvSpPr>
          <p:nvPr/>
        </p:nvSpPr>
        <p:spPr bwMode="auto">
          <a:xfrm>
            <a:off x="1275442" y="461339"/>
            <a:ext cx="977356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Overlap with patterns 1 … 3</a:t>
            </a:r>
          </a:p>
        </p:txBody>
      </p:sp>
      <p:cxnSp>
        <p:nvCxnSpPr>
          <p:cNvPr id="48135" name="Straight Arrow Connector 10"/>
          <p:cNvCxnSpPr>
            <a:cxnSpLocks noChangeShapeType="1"/>
          </p:cNvCxnSpPr>
          <p:nvPr/>
        </p:nvCxnSpPr>
        <p:spPr bwMode="auto">
          <a:xfrm flipV="1">
            <a:off x="9783379" y="5181612"/>
            <a:ext cx="0" cy="6385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36" name="Straight Arrow Connector 11"/>
          <p:cNvCxnSpPr>
            <a:cxnSpLocks noChangeShapeType="1"/>
          </p:cNvCxnSpPr>
          <p:nvPr/>
        </p:nvCxnSpPr>
        <p:spPr bwMode="auto">
          <a:xfrm flipV="1">
            <a:off x="17098406" y="5437598"/>
            <a:ext cx="0" cy="63855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37" name="Straight Arrow Connector 13"/>
          <p:cNvCxnSpPr>
            <a:cxnSpLocks noChangeShapeType="1"/>
          </p:cNvCxnSpPr>
          <p:nvPr/>
        </p:nvCxnSpPr>
        <p:spPr bwMode="auto">
          <a:xfrm flipV="1">
            <a:off x="24417185" y="5311012"/>
            <a:ext cx="0" cy="6385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38" name="Straight Arrow Connector 18"/>
          <p:cNvCxnSpPr>
            <a:cxnSpLocks noChangeShapeType="1"/>
          </p:cNvCxnSpPr>
          <p:nvPr/>
        </p:nvCxnSpPr>
        <p:spPr bwMode="auto">
          <a:xfrm>
            <a:off x="16760789" y="5181612"/>
            <a:ext cx="0" cy="10211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54" name="Straight Arrow Connector 32"/>
          <p:cNvCxnSpPr>
            <a:cxnSpLocks noChangeShapeType="1"/>
          </p:cNvCxnSpPr>
          <p:nvPr/>
        </p:nvCxnSpPr>
        <p:spPr bwMode="auto">
          <a:xfrm>
            <a:off x="4846674" y="4545865"/>
            <a:ext cx="12082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55" name="Straight Arrow Connector 34"/>
          <p:cNvCxnSpPr>
            <a:cxnSpLocks noChangeShapeType="1"/>
          </p:cNvCxnSpPr>
          <p:nvPr/>
        </p:nvCxnSpPr>
        <p:spPr bwMode="auto">
          <a:xfrm flipV="1">
            <a:off x="4846674" y="1226484"/>
            <a:ext cx="0" cy="344596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156" name="TextBox 36"/>
          <p:cNvSpPr txBox="1">
            <a:spLocks noChangeArrowheads="1"/>
          </p:cNvSpPr>
          <p:nvPr/>
        </p:nvSpPr>
        <p:spPr bwMode="auto">
          <a:xfrm>
            <a:off x="7228749" y="1994444"/>
            <a:ext cx="315477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overlaps</a:t>
            </a:r>
          </a:p>
        </p:txBody>
      </p:sp>
      <p:cxnSp>
        <p:nvCxnSpPr>
          <p:cNvPr id="49157" name="Straight Arrow Connector 38"/>
          <p:cNvCxnSpPr>
            <a:cxnSpLocks noChangeShapeType="1"/>
          </p:cNvCxnSpPr>
          <p:nvPr/>
        </p:nvCxnSpPr>
        <p:spPr bwMode="auto">
          <a:xfrm>
            <a:off x="4846674" y="8883566"/>
            <a:ext cx="12082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58" name="Straight Arrow Connector 40"/>
          <p:cNvCxnSpPr>
            <a:cxnSpLocks noChangeShapeType="1"/>
          </p:cNvCxnSpPr>
          <p:nvPr/>
        </p:nvCxnSpPr>
        <p:spPr bwMode="auto">
          <a:xfrm flipV="1">
            <a:off x="4846674" y="5566998"/>
            <a:ext cx="0" cy="344315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159" name="TextBox 41"/>
          <p:cNvSpPr txBox="1">
            <a:spLocks noChangeArrowheads="1"/>
          </p:cNvSpPr>
          <p:nvPr/>
        </p:nvSpPr>
        <p:spPr bwMode="auto">
          <a:xfrm>
            <a:off x="7228749" y="6332144"/>
            <a:ext cx="429290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Spike raster</a:t>
            </a:r>
          </a:p>
        </p:txBody>
      </p:sp>
      <p:pic>
        <p:nvPicPr>
          <p:cNvPr id="49160" name="Picture 2" descr="E:\Dropbox\GIFM_Book\Figs-ch17-Associative\Zenk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87565" y="973311"/>
            <a:ext cx="21157308" cy="956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1275442" y="461339"/>
            <a:ext cx="1701459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Overlap with patterns 1 … 11   (80 patterns stored!)</a:t>
            </a:r>
          </a:p>
        </p:txBody>
      </p:sp>
      <p:cxnSp>
        <p:nvCxnSpPr>
          <p:cNvPr id="49162" name="Straight Arrow Connector 10"/>
          <p:cNvCxnSpPr>
            <a:cxnSpLocks noChangeShapeType="1"/>
          </p:cNvCxnSpPr>
          <p:nvPr/>
        </p:nvCxnSpPr>
        <p:spPr bwMode="auto">
          <a:xfrm flipV="1">
            <a:off x="5529410" y="3395335"/>
            <a:ext cx="0" cy="63855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63" name="Straight Arrow Connector 11"/>
          <p:cNvCxnSpPr>
            <a:cxnSpLocks noChangeShapeType="1"/>
          </p:cNvCxnSpPr>
          <p:nvPr/>
        </p:nvCxnSpPr>
        <p:spPr bwMode="auto">
          <a:xfrm flipV="1">
            <a:off x="9610819" y="3395335"/>
            <a:ext cx="0" cy="63855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64" name="Straight Arrow Connector 12"/>
          <p:cNvCxnSpPr>
            <a:cxnSpLocks noChangeShapeType="1"/>
          </p:cNvCxnSpPr>
          <p:nvPr/>
        </p:nvCxnSpPr>
        <p:spPr bwMode="auto">
          <a:xfrm flipV="1">
            <a:off x="13695982" y="3395335"/>
            <a:ext cx="0" cy="63855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65" name="Straight Arrow Connector 13"/>
          <p:cNvCxnSpPr>
            <a:cxnSpLocks noChangeShapeType="1"/>
          </p:cNvCxnSpPr>
          <p:nvPr/>
        </p:nvCxnSpPr>
        <p:spPr bwMode="auto">
          <a:xfrm flipV="1">
            <a:off x="17781141" y="3395335"/>
            <a:ext cx="0" cy="63855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66" name="Straight Arrow Connector 15"/>
          <p:cNvCxnSpPr>
            <a:cxnSpLocks noChangeShapeType="1"/>
          </p:cNvCxnSpPr>
          <p:nvPr/>
        </p:nvCxnSpPr>
        <p:spPr bwMode="auto">
          <a:xfrm>
            <a:off x="16078053" y="3268748"/>
            <a:ext cx="0" cy="10211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67" name="Straight Arrow Connector 18"/>
          <p:cNvCxnSpPr>
            <a:cxnSpLocks noChangeShapeType="1"/>
          </p:cNvCxnSpPr>
          <p:nvPr/>
        </p:nvCxnSpPr>
        <p:spPr bwMode="auto">
          <a:xfrm>
            <a:off x="9273203" y="3268748"/>
            <a:ext cx="0" cy="10211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68" name="Straight Connector 17"/>
          <p:cNvCxnSpPr>
            <a:cxnSpLocks noChangeShapeType="1"/>
          </p:cNvCxnSpPr>
          <p:nvPr/>
        </p:nvCxnSpPr>
        <p:spPr bwMode="auto">
          <a:xfrm flipV="1">
            <a:off x="1954426" y="7097289"/>
            <a:ext cx="17526053" cy="63855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69" name="Straight Connector 20"/>
          <p:cNvCxnSpPr>
            <a:cxnSpLocks noChangeShapeType="1"/>
          </p:cNvCxnSpPr>
          <p:nvPr/>
        </p:nvCxnSpPr>
        <p:spPr bwMode="auto">
          <a:xfrm flipH="1">
            <a:off x="19480481" y="6202745"/>
            <a:ext cx="172560" cy="89454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70" name="Straight Connector 22"/>
          <p:cNvCxnSpPr>
            <a:cxnSpLocks noChangeShapeType="1"/>
          </p:cNvCxnSpPr>
          <p:nvPr/>
        </p:nvCxnSpPr>
        <p:spPr bwMode="auto">
          <a:xfrm flipH="1" flipV="1">
            <a:off x="19990657" y="6714716"/>
            <a:ext cx="172560" cy="102113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482239" y="3510668"/>
            <a:ext cx="6122115" cy="351066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3781306" y="4995951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2604353" y="3510668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92706" y="7862436"/>
            <a:ext cx="4005964" cy="107195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Noisy word</a:t>
            </a:r>
          </a:p>
        </p:txBody>
      </p:sp>
      <p:sp>
        <p:nvSpPr>
          <p:cNvPr id="21510" name="Text Box 33"/>
          <p:cNvSpPr txBox="1">
            <a:spLocks noChangeArrowheads="1"/>
          </p:cNvSpPr>
          <p:nvPr/>
        </p:nvSpPr>
        <p:spPr bwMode="auto">
          <a:xfrm>
            <a:off x="1440499" y="270052"/>
            <a:ext cx="17870337" cy="241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en-US" sz="6800" dirty="0"/>
          </a:p>
          <a:p>
            <a:r>
              <a:rPr lang="en-US" sz="7600" b="1" dirty="0"/>
              <a:t>  pattern completion/word recognition</a:t>
            </a:r>
            <a:endParaRPr lang="en-US" sz="6800" b="1" dirty="0"/>
          </a:p>
        </p:txBody>
      </p:sp>
      <p:sp>
        <p:nvSpPr>
          <p:cNvPr id="21511" name="Line 35"/>
          <p:cNvSpPr>
            <a:spLocks noChangeShapeType="1"/>
          </p:cNvSpPr>
          <p:nvPr/>
        </p:nvSpPr>
        <p:spPr bwMode="auto">
          <a:xfrm>
            <a:off x="12604353" y="4185797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12" name="Line 36"/>
          <p:cNvSpPr>
            <a:spLocks noChangeShapeType="1"/>
          </p:cNvSpPr>
          <p:nvPr/>
        </p:nvSpPr>
        <p:spPr bwMode="auto">
          <a:xfrm>
            <a:off x="12604353" y="4860925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13" name="Line 37"/>
          <p:cNvSpPr>
            <a:spLocks noChangeShapeType="1"/>
          </p:cNvSpPr>
          <p:nvPr/>
        </p:nvSpPr>
        <p:spPr bwMode="auto">
          <a:xfrm>
            <a:off x="12604353" y="5536054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14" name="Line 38"/>
          <p:cNvSpPr>
            <a:spLocks noChangeShapeType="1"/>
          </p:cNvSpPr>
          <p:nvPr/>
        </p:nvSpPr>
        <p:spPr bwMode="auto">
          <a:xfrm>
            <a:off x="12604353" y="6211182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15" name="Line 39"/>
          <p:cNvSpPr>
            <a:spLocks noChangeShapeType="1"/>
          </p:cNvSpPr>
          <p:nvPr/>
        </p:nvSpPr>
        <p:spPr bwMode="auto">
          <a:xfrm>
            <a:off x="12604353" y="6886311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16" name="Text Box 42"/>
          <p:cNvSpPr txBox="1">
            <a:spLocks noChangeArrowheads="1"/>
          </p:cNvSpPr>
          <p:nvPr/>
        </p:nvSpPr>
        <p:spPr bwMode="auto">
          <a:xfrm>
            <a:off x="15087711" y="4995952"/>
            <a:ext cx="201663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brain</a:t>
            </a:r>
          </a:p>
        </p:txBody>
      </p:sp>
      <p:sp>
        <p:nvSpPr>
          <p:cNvPr id="21517" name="Text Box 5"/>
          <p:cNvSpPr txBox="1">
            <a:spLocks noChangeArrowheads="1"/>
          </p:cNvSpPr>
          <p:nvPr/>
        </p:nvSpPr>
        <p:spPr bwMode="auto">
          <a:xfrm>
            <a:off x="7059940" y="7862436"/>
            <a:ext cx="4496483" cy="107195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List of words</a:t>
            </a:r>
          </a:p>
        </p:txBody>
      </p:sp>
      <p:sp>
        <p:nvSpPr>
          <p:cNvPr id="21518" name="Text Box 42"/>
          <p:cNvSpPr txBox="1">
            <a:spLocks noChangeArrowheads="1"/>
          </p:cNvSpPr>
          <p:nvPr/>
        </p:nvSpPr>
        <p:spPr bwMode="auto">
          <a:xfrm>
            <a:off x="1275441" y="4545865"/>
            <a:ext cx="189320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brai*</a:t>
            </a:r>
          </a:p>
        </p:txBody>
      </p:sp>
      <p:sp>
        <p:nvSpPr>
          <p:cNvPr id="21519" name="TextBox 66"/>
          <p:cNvSpPr txBox="1">
            <a:spLocks noChangeArrowheads="1"/>
          </p:cNvSpPr>
          <p:nvPr/>
        </p:nvSpPr>
        <p:spPr bwMode="auto">
          <a:xfrm>
            <a:off x="7570116" y="3524734"/>
            <a:ext cx="2220219" cy="370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atom</a:t>
            </a:r>
          </a:p>
          <a:p>
            <a:r>
              <a:rPr lang="en-US"/>
              <a:t>brave</a:t>
            </a:r>
          </a:p>
          <a:p>
            <a:r>
              <a:rPr lang="en-US"/>
              <a:t>brain</a:t>
            </a:r>
          </a:p>
          <a:p>
            <a:r>
              <a:rPr lang="en-US"/>
              <a:t>brass</a:t>
            </a:r>
          </a:p>
        </p:txBody>
      </p:sp>
      <p:sp>
        <p:nvSpPr>
          <p:cNvPr id="21520" name="Text Box 5"/>
          <p:cNvSpPr txBox="1">
            <a:spLocks noChangeArrowheads="1"/>
          </p:cNvSpPr>
          <p:nvPr/>
        </p:nvSpPr>
        <p:spPr bwMode="auto">
          <a:xfrm>
            <a:off x="13527173" y="7862436"/>
            <a:ext cx="7713711" cy="107195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Output the closest one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295794" y="9139553"/>
            <a:ext cx="18217291" cy="253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i="1" dirty="0"/>
              <a:t>Your brain fills in missing information:</a:t>
            </a:r>
          </a:p>
          <a:p>
            <a:r>
              <a:rPr lang="en-US" sz="7600" b="1" i="1" dirty="0"/>
              <a:t>   ‘associative memory’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1106633" y="2630189"/>
            <a:ext cx="14138546" cy="662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Memory with spiking neurons</a:t>
            </a:r>
          </a:p>
          <a:p>
            <a:pPr>
              <a:buFontTx/>
              <a:buChar char="-"/>
            </a:pPr>
            <a:r>
              <a:rPr lang="en-US" dirty="0"/>
              <a:t>Low activity of patterns?</a:t>
            </a:r>
          </a:p>
          <a:p>
            <a:pPr>
              <a:buFontTx/>
              <a:buChar char="-"/>
            </a:pPr>
            <a:r>
              <a:rPr lang="en-US" dirty="0"/>
              <a:t>Separation of excitation and inhibition?</a:t>
            </a:r>
          </a:p>
          <a:p>
            <a:pPr>
              <a:buFontTx/>
              <a:buChar char="-"/>
            </a:pPr>
            <a:r>
              <a:rPr lang="en-US" dirty="0"/>
              <a:t>Modeling?</a:t>
            </a:r>
          </a:p>
          <a:p>
            <a:endParaRPr lang="en-US" dirty="0"/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Neural data?</a:t>
            </a:r>
          </a:p>
        </p:txBody>
      </p:sp>
      <p:sp>
        <p:nvSpPr>
          <p:cNvPr id="50179" name="Right Brace 2"/>
          <p:cNvSpPr>
            <a:spLocks/>
          </p:cNvSpPr>
          <p:nvPr/>
        </p:nvSpPr>
        <p:spPr bwMode="auto">
          <a:xfrm>
            <a:off x="13185807" y="3651320"/>
            <a:ext cx="678983" cy="2298251"/>
          </a:xfrm>
          <a:prstGeom prst="rightBrace">
            <a:avLst>
              <a:gd name="adj1" fmla="val 8359"/>
              <a:gd name="adj2" fmla="val 50000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14547524" y="4289881"/>
            <a:ext cx="422076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>
                <a:solidFill>
                  <a:srgbClr val="FF0000"/>
                </a:solidFill>
              </a:rPr>
              <a:t>All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6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617" y="334753"/>
            <a:ext cx="3166094" cy="544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6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8573" y="571048"/>
            <a:ext cx="3368664" cy="521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6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246863" y="225043"/>
            <a:ext cx="3406176" cy="5558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ounded Rectangle 72"/>
          <p:cNvSpPr>
            <a:spLocks noChangeArrowheads="1"/>
          </p:cNvSpPr>
          <p:nvPr/>
        </p:nvSpPr>
        <p:spPr bwMode="auto">
          <a:xfrm>
            <a:off x="6718572" y="8118420"/>
            <a:ext cx="3406176" cy="1656879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r>
              <a:rPr lang="en-US" sz="4800" dirty="0">
                <a:solidFill>
                  <a:schemeClr val="bg1"/>
                </a:solidFill>
              </a:rPr>
              <a:t>Sidney opera</a:t>
            </a:r>
          </a:p>
        </p:txBody>
      </p:sp>
      <p:sp>
        <p:nvSpPr>
          <p:cNvPr id="51206" name="Rounded Rectangle 99"/>
          <p:cNvSpPr>
            <a:spLocks noChangeArrowheads="1"/>
          </p:cNvSpPr>
          <p:nvPr/>
        </p:nvSpPr>
        <p:spPr bwMode="auto">
          <a:xfrm>
            <a:off x="1616810" y="8118420"/>
            <a:ext cx="3402424" cy="16568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sz="5900" dirty="0">
                <a:solidFill>
                  <a:schemeClr val="bg1"/>
                </a:solidFill>
              </a:rPr>
              <a:t>idney opera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1954428" y="8118420"/>
            <a:ext cx="3064807" cy="1656879"/>
            <a:chOff x="1691680" y="4669809"/>
            <a:chExt cx="3024336" cy="2188191"/>
          </a:xfrm>
        </p:grpSpPr>
        <p:sp>
          <p:nvSpPr>
            <p:cNvPr id="51243" name="Freeform 74"/>
            <p:cNvSpPr>
              <a:spLocks/>
            </p:cNvSpPr>
            <p:nvPr/>
          </p:nvSpPr>
          <p:spPr bwMode="auto">
            <a:xfrm>
              <a:off x="1701421" y="5318078"/>
              <a:ext cx="850710" cy="727880"/>
            </a:xfrm>
            <a:custGeom>
              <a:avLst/>
              <a:gdLst>
                <a:gd name="T0" fmla="*/ 168322 w 850710"/>
                <a:gd name="T1" fmla="*/ 700585 h 727880"/>
                <a:gd name="T2" fmla="*/ 113731 w 850710"/>
                <a:gd name="T3" fmla="*/ 4549 h 727880"/>
                <a:gd name="T4" fmla="*/ 850710 w 850710"/>
                <a:gd name="T5" fmla="*/ 727880 h 727880"/>
                <a:gd name="T6" fmla="*/ 0 60000 65536"/>
                <a:gd name="T7" fmla="*/ 0 60000 65536"/>
                <a:gd name="T8" fmla="*/ 0 60000 65536"/>
                <a:gd name="T9" fmla="*/ 0 w 850710"/>
                <a:gd name="T10" fmla="*/ 0 h 727880"/>
                <a:gd name="T11" fmla="*/ 850710 w 850710"/>
                <a:gd name="T12" fmla="*/ 727880 h 7278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0710" h="727880">
                  <a:moveTo>
                    <a:pt x="168322" y="700585"/>
                  </a:moveTo>
                  <a:cubicBezTo>
                    <a:pt x="84161" y="350292"/>
                    <a:pt x="0" y="0"/>
                    <a:pt x="113731" y="4549"/>
                  </a:cubicBezTo>
                  <a:cubicBezTo>
                    <a:pt x="227462" y="9098"/>
                    <a:pt x="539086" y="368489"/>
                    <a:pt x="850710" y="72788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4" name="Freeform 75"/>
            <p:cNvSpPr>
              <a:spLocks/>
            </p:cNvSpPr>
            <p:nvPr/>
          </p:nvSpPr>
          <p:spPr bwMode="auto">
            <a:xfrm>
              <a:off x="2386084" y="5129283"/>
              <a:ext cx="698310" cy="998562"/>
            </a:xfrm>
            <a:custGeom>
              <a:avLst/>
              <a:gdLst>
                <a:gd name="T0" fmla="*/ 15922 w 698310"/>
                <a:gd name="T1" fmla="*/ 206992 h 998562"/>
                <a:gd name="T2" fmla="*/ 70513 w 698310"/>
                <a:gd name="T3" fmla="*/ 43218 h 998562"/>
                <a:gd name="T4" fmla="*/ 439003 w 698310"/>
                <a:gd name="T5" fmla="*/ 466299 h 998562"/>
                <a:gd name="T6" fmla="*/ 698310 w 698310"/>
                <a:gd name="T7" fmla="*/ 998562 h 998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8310"/>
                <a:gd name="T13" fmla="*/ 0 h 998562"/>
                <a:gd name="T14" fmla="*/ 698310 w 698310"/>
                <a:gd name="T15" fmla="*/ 998562 h 998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8310" h="998562">
                  <a:moveTo>
                    <a:pt x="15922" y="206992"/>
                  </a:moveTo>
                  <a:cubicBezTo>
                    <a:pt x="7961" y="103496"/>
                    <a:pt x="0" y="0"/>
                    <a:pt x="70513" y="43218"/>
                  </a:cubicBezTo>
                  <a:cubicBezTo>
                    <a:pt x="141026" y="86436"/>
                    <a:pt x="334370" y="307075"/>
                    <a:pt x="439003" y="466299"/>
                  </a:cubicBezTo>
                  <a:cubicBezTo>
                    <a:pt x="543636" y="625523"/>
                    <a:pt x="620973" y="812042"/>
                    <a:pt x="698310" y="99856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5" name="Freeform 77"/>
            <p:cNvSpPr>
              <a:spLocks/>
            </p:cNvSpPr>
            <p:nvPr/>
          </p:nvSpPr>
          <p:spPr bwMode="auto">
            <a:xfrm>
              <a:off x="2809164" y="4731224"/>
              <a:ext cx="725606" cy="1478507"/>
            </a:xfrm>
            <a:custGeom>
              <a:avLst/>
              <a:gdLst>
                <a:gd name="T0" fmla="*/ 70514 w 725606"/>
                <a:gd name="T1" fmla="*/ 454925 h 1478507"/>
                <a:gd name="T2" fmla="*/ 43218 w 725606"/>
                <a:gd name="T3" fmla="*/ 4549 h 1478507"/>
                <a:gd name="T4" fmla="*/ 329821 w 725606"/>
                <a:gd name="T5" fmla="*/ 427630 h 1478507"/>
                <a:gd name="T6" fmla="*/ 602776 w 725606"/>
                <a:gd name="T7" fmla="*/ 946245 h 1478507"/>
                <a:gd name="T8" fmla="*/ 725606 w 725606"/>
                <a:gd name="T9" fmla="*/ 1478507 h 1478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5606"/>
                <a:gd name="T16" fmla="*/ 0 h 1478507"/>
                <a:gd name="T17" fmla="*/ 725606 w 725606"/>
                <a:gd name="T18" fmla="*/ 1478507 h 14785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5606" h="1478507">
                  <a:moveTo>
                    <a:pt x="70514" y="454925"/>
                  </a:moveTo>
                  <a:cubicBezTo>
                    <a:pt x="35257" y="232011"/>
                    <a:pt x="0" y="9098"/>
                    <a:pt x="43218" y="4549"/>
                  </a:cubicBezTo>
                  <a:cubicBezTo>
                    <a:pt x="86436" y="0"/>
                    <a:pt x="236561" y="270681"/>
                    <a:pt x="329821" y="427630"/>
                  </a:cubicBezTo>
                  <a:cubicBezTo>
                    <a:pt x="423081" y="584579"/>
                    <a:pt x="536812" y="771099"/>
                    <a:pt x="602776" y="946245"/>
                  </a:cubicBezTo>
                  <a:cubicBezTo>
                    <a:pt x="668740" y="1121391"/>
                    <a:pt x="697173" y="1299949"/>
                    <a:pt x="725606" y="1478507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2550488" y="5921797"/>
              <a:ext cx="384983" cy="193185"/>
            </a:xfrm>
            <a:custGeom>
              <a:avLst/>
              <a:gdLst>
                <a:gd name="connsiteX0" fmla="*/ 0 w 382138"/>
                <a:gd name="connsiteY0" fmla="*/ 97809 h 193343"/>
                <a:gd name="connsiteX1" fmla="*/ 163773 w 382138"/>
                <a:gd name="connsiteY1" fmla="*/ 15922 h 193343"/>
                <a:gd name="connsiteX2" fmla="*/ 382138 w 382138"/>
                <a:gd name="connsiteY2" fmla="*/ 193343 h 1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138" h="193343">
                  <a:moveTo>
                    <a:pt x="0" y="97809"/>
                  </a:moveTo>
                  <a:cubicBezTo>
                    <a:pt x="50041" y="48904"/>
                    <a:pt x="100083" y="0"/>
                    <a:pt x="163773" y="15922"/>
                  </a:cubicBezTo>
                  <a:cubicBezTo>
                    <a:pt x="227463" y="31844"/>
                    <a:pt x="304800" y="112593"/>
                    <a:pt x="382138" y="193343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900" dirty="0"/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3113155" y="5999812"/>
              <a:ext cx="259123" cy="182041"/>
            </a:xfrm>
            <a:custGeom>
              <a:avLst/>
              <a:gdLst>
                <a:gd name="connsiteX0" fmla="*/ 0 w 259306"/>
                <a:gd name="connsiteY0" fmla="*/ 100083 h 181970"/>
                <a:gd name="connsiteX1" fmla="*/ 81886 w 259306"/>
                <a:gd name="connsiteY1" fmla="*/ 4549 h 181970"/>
                <a:gd name="connsiteX2" fmla="*/ 232011 w 259306"/>
                <a:gd name="connsiteY2" fmla="*/ 72788 h 181970"/>
                <a:gd name="connsiteX3" fmla="*/ 245659 w 259306"/>
                <a:gd name="connsiteY3" fmla="*/ 181970 h 18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306" h="181970">
                  <a:moveTo>
                    <a:pt x="0" y="100083"/>
                  </a:moveTo>
                  <a:cubicBezTo>
                    <a:pt x="21609" y="54590"/>
                    <a:pt x="43218" y="9098"/>
                    <a:pt x="81886" y="4549"/>
                  </a:cubicBezTo>
                  <a:cubicBezTo>
                    <a:pt x="120554" y="0"/>
                    <a:pt x="204716" y="43218"/>
                    <a:pt x="232011" y="72788"/>
                  </a:cubicBezTo>
                  <a:cubicBezTo>
                    <a:pt x="259306" y="102358"/>
                    <a:pt x="252482" y="142164"/>
                    <a:pt x="245659" y="18197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900" dirty="0"/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3575874" y="5970092"/>
              <a:ext cx="422001" cy="185755"/>
            </a:xfrm>
            <a:custGeom>
              <a:avLst/>
              <a:gdLst>
                <a:gd name="connsiteX0" fmla="*/ 0 w 423081"/>
                <a:gd name="connsiteY0" fmla="*/ 184245 h 184245"/>
                <a:gd name="connsiteX1" fmla="*/ 54591 w 423081"/>
                <a:gd name="connsiteY1" fmla="*/ 129654 h 184245"/>
                <a:gd name="connsiteX2" fmla="*/ 177421 w 423081"/>
                <a:gd name="connsiteY2" fmla="*/ 6824 h 184245"/>
                <a:gd name="connsiteX3" fmla="*/ 423081 w 423081"/>
                <a:gd name="connsiteY3" fmla="*/ 88711 h 18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081" h="184245">
                  <a:moveTo>
                    <a:pt x="0" y="184245"/>
                  </a:moveTo>
                  <a:lnTo>
                    <a:pt x="54591" y="129654"/>
                  </a:lnTo>
                  <a:cubicBezTo>
                    <a:pt x="84161" y="100084"/>
                    <a:pt x="116006" y="13648"/>
                    <a:pt x="177421" y="6824"/>
                  </a:cubicBezTo>
                  <a:cubicBezTo>
                    <a:pt x="238836" y="0"/>
                    <a:pt x="330958" y="44355"/>
                    <a:pt x="423081" y="88711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900" dirty="0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4068209" y="5877215"/>
              <a:ext cx="288737" cy="144887"/>
            </a:xfrm>
            <a:custGeom>
              <a:avLst/>
              <a:gdLst>
                <a:gd name="connsiteX0" fmla="*/ 0 w 423081"/>
                <a:gd name="connsiteY0" fmla="*/ 184245 h 184245"/>
                <a:gd name="connsiteX1" fmla="*/ 54591 w 423081"/>
                <a:gd name="connsiteY1" fmla="*/ 129654 h 184245"/>
                <a:gd name="connsiteX2" fmla="*/ 177421 w 423081"/>
                <a:gd name="connsiteY2" fmla="*/ 6824 h 184245"/>
                <a:gd name="connsiteX3" fmla="*/ 423081 w 423081"/>
                <a:gd name="connsiteY3" fmla="*/ 88711 h 18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081" h="184245">
                  <a:moveTo>
                    <a:pt x="0" y="184245"/>
                  </a:moveTo>
                  <a:lnTo>
                    <a:pt x="54591" y="129654"/>
                  </a:lnTo>
                  <a:cubicBezTo>
                    <a:pt x="84161" y="100084"/>
                    <a:pt x="116006" y="13648"/>
                    <a:pt x="177421" y="6824"/>
                  </a:cubicBezTo>
                  <a:cubicBezTo>
                    <a:pt x="238836" y="0"/>
                    <a:pt x="330958" y="44355"/>
                    <a:pt x="423081" y="88711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900" dirty="0"/>
            </a:p>
          </p:txBody>
        </p:sp>
        <p:sp>
          <p:nvSpPr>
            <p:cNvPr id="51250" name="Freeform 82"/>
            <p:cNvSpPr>
              <a:spLocks/>
            </p:cNvSpPr>
            <p:nvPr/>
          </p:nvSpPr>
          <p:spPr bwMode="auto">
            <a:xfrm>
              <a:off x="1828800" y="5288507"/>
              <a:ext cx="559558" cy="61415"/>
            </a:xfrm>
            <a:custGeom>
              <a:avLst/>
              <a:gdLst>
                <a:gd name="T0" fmla="*/ 0 w 559558"/>
                <a:gd name="T1" fmla="*/ 20472 h 61415"/>
                <a:gd name="T2" fmla="*/ 327546 w 559558"/>
                <a:gd name="T3" fmla="*/ 6824 h 61415"/>
                <a:gd name="T4" fmla="*/ 559558 w 559558"/>
                <a:gd name="T5" fmla="*/ 61415 h 61415"/>
                <a:gd name="T6" fmla="*/ 0 60000 65536"/>
                <a:gd name="T7" fmla="*/ 0 60000 65536"/>
                <a:gd name="T8" fmla="*/ 0 60000 65536"/>
                <a:gd name="T9" fmla="*/ 0 w 559558"/>
                <a:gd name="T10" fmla="*/ 0 h 61415"/>
                <a:gd name="T11" fmla="*/ 559558 w 559558"/>
                <a:gd name="T12" fmla="*/ 61415 h 614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9558" h="61415">
                  <a:moveTo>
                    <a:pt x="0" y="20472"/>
                  </a:moveTo>
                  <a:cubicBezTo>
                    <a:pt x="117143" y="10236"/>
                    <a:pt x="234286" y="0"/>
                    <a:pt x="327546" y="6824"/>
                  </a:cubicBezTo>
                  <a:cubicBezTo>
                    <a:pt x="420806" y="13648"/>
                    <a:pt x="490182" y="37531"/>
                    <a:pt x="559558" y="6141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1" name="Freeform 83"/>
            <p:cNvSpPr>
              <a:spLocks/>
            </p:cNvSpPr>
            <p:nvPr/>
          </p:nvSpPr>
          <p:spPr bwMode="auto">
            <a:xfrm>
              <a:off x="2456597" y="5088341"/>
              <a:ext cx="436728" cy="125104"/>
            </a:xfrm>
            <a:custGeom>
              <a:avLst/>
              <a:gdLst>
                <a:gd name="T0" fmla="*/ 0 w 436728"/>
                <a:gd name="T1" fmla="*/ 29569 h 125104"/>
                <a:gd name="T2" fmla="*/ 259307 w 436728"/>
                <a:gd name="T3" fmla="*/ 15922 h 125104"/>
                <a:gd name="T4" fmla="*/ 436728 w 436728"/>
                <a:gd name="T5" fmla="*/ 125104 h 125104"/>
                <a:gd name="T6" fmla="*/ 0 60000 65536"/>
                <a:gd name="T7" fmla="*/ 0 60000 65536"/>
                <a:gd name="T8" fmla="*/ 0 60000 65536"/>
                <a:gd name="T9" fmla="*/ 0 w 436728"/>
                <a:gd name="T10" fmla="*/ 0 h 125104"/>
                <a:gd name="T11" fmla="*/ 436728 w 436728"/>
                <a:gd name="T12" fmla="*/ 125104 h 125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6728" h="125104">
                  <a:moveTo>
                    <a:pt x="0" y="29569"/>
                  </a:moveTo>
                  <a:cubicBezTo>
                    <a:pt x="93259" y="14784"/>
                    <a:pt x="186519" y="0"/>
                    <a:pt x="259307" y="15922"/>
                  </a:cubicBezTo>
                  <a:cubicBezTo>
                    <a:pt x="332095" y="31844"/>
                    <a:pt x="384411" y="78474"/>
                    <a:pt x="436728" y="125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2" name="Freeform 85"/>
            <p:cNvSpPr>
              <a:spLocks/>
            </p:cNvSpPr>
            <p:nvPr/>
          </p:nvSpPr>
          <p:spPr bwMode="auto">
            <a:xfrm>
              <a:off x="2893325" y="4669809"/>
              <a:ext cx="941696" cy="775648"/>
            </a:xfrm>
            <a:custGeom>
              <a:avLst/>
              <a:gdLst>
                <a:gd name="T0" fmla="*/ 0 w 941696"/>
                <a:gd name="T1" fmla="*/ 38669 h 775648"/>
                <a:gd name="T2" fmla="*/ 95535 w 941696"/>
                <a:gd name="T3" fmla="*/ 38669 h 775648"/>
                <a:gd name="T4" fmla="*/ 450376 w 941696"/>
                <a:gd name="T5" fmla="*/ 270681 h 775648"/>
                <a:gd name="T6" fmla="*/ 941696 w 941696"/>
                <a:gd name="T7" fmla="*/ 775648 h 775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1696"/>
                <a:gd name="T13" fmla="*/ 0 h 775648"/>
                <a:gd name="T14" fmla="*/ 941696 w 941696"/>
                <a:gd name="T15" fmla="*/ 775648 h 775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1696" h="775648">
                  <a:moveTo>
                    <a:pt x="0" y="38669"/>
                  </a:moveTo>
                  <a:cubicBezTo>
                    <a:pt x="10236" y="19334"/>
                    <a:pt x="20472" y="0"/>
                    <a:pt x="95535" y="38669"/>
                  </a:cubicBezTo>
                  <a:cubicBezTo>
                    <a:pt x="170598" y="77338"/>
                    <a:pt x="309349" y="147851"/>
                    <a:pt x="450376" y="270681"/>
                  </a:cubicBezTo>
                  <a:cubicBezTo>
                    <a:pt x="591403" y="393511"/>
                    <a:pt x="766549" y="584579"/>
                    <a:pt x="941696" y="77564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3" name="Freeform 86"/>
            <p:cNvSpPr>
              <a:spLocks/>
            </p:cNvSpPr>
            <p:nvPr/>
          </p:nvSpPr>
          <p:spPr bwMode="auto">
            <a:xfrm>
              <a:off x="3464257" y="5254388"/>
              <a:ext cx="1135039" cy="896203"/>
            </a:xfrm>
            <a:custGeom>
              <a:avLst/>
              <a:gdLst>
                <a:gd name="T0" fmla="*/ 43218 w 1135039"/>
                <a:gd name="T1" fmla="*/ 873457 h 896203"/>
                <a:gd name="T2" fmla="*/ 43218 w 1135039"/>
                <a:gd name="T3" fmla="*/ 805218 h 896203"/>
                <a:gd name="T4" fmla="*/ 302525 w 1135039"/>
                <a:gd name="T5" fmla="*/ 327546 h 896203"/>
                <a:gd name="T6" fmla="*/ 466298 w 1135039"/>
                <a:gd name="T7" fmla="*/ 136478 h 896203"/>
                <a:gd name="T8" fmla="*/ 780197 w 1135039"/>
                <a:gd name="T9" fmla="*/ 13648 h 896203"/>
                <a:gd name="T10" fmla="*/ 1135039 w 1135039"/>
                <a:gd name="T11" fmla="*/ 54591 h 8962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5039"/>
                <a:gd name="T19" fmla="*/ 0 h 896203"/>
                <a:gd name="T20" fmla="*/ 1135039 w 1135039"/>
                <a:gd name="T21" fmla="*/ 896203 h 8962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5039" h="896203">
                  <a:moveTo>
                    <a:pt x="43218" y="873457"/>
                  </a:moveTo>
                  <a:cubicBezTo>
                    <a:pt x="21609" y="884830"/>
                    <a:pt x="0" y="896203"/>
                    <a:pt x="43218" y="805218"/>
                  </a:cubicBezTo>
                  <a:cubicBezTo>
                    <a:pt x="86436" y="714233"/>
                    <a:pt x="232012" y="439003"/>
                    <a:pt x="302525" y="327546"/>
                  </a:cubicBezTo>
                  <a:cubicBezTo>
                    <a:pt x="373038" y="216089"/>
                    <a:pt x="386686" y="188794"/>
                    <a:pt x="466298" y="136478"/>
                  </a:cubicBezTo>
                  <a:cubicBezTo>
                    <a:pt x="545910" y="84162"/>
                    <a:pt x="668740" y="27296"/>
                    <a:pt x="780197" y="13648"/>
                  </a:cubicBezTo>
                  <a:cubicBezTo>
                    <a:pt x="891654" y="0"/>
                    <a:pt x="1013346" y="27295"/>
                    <a:pt x="1135039" y="5459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51254" name="Straight Connector 88"/>
            <p:cNvCxnSpPr>
              <a:cxnSpLocks noChangeShapeType="1"/>
              <a:stCxn id="51253" idx="5"/>
            </p:cNvCxnSpPr>
            <p:nvPr/>
          </p:nvCxnSpPr>
          <p:spPr bwMode="auto">
            <a:xfrm flipH="1">
              <a:off x="4427984" y="5308979"/>
              <a:ext cx="171312" cy="71230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55" name="Freeform 91"/>
            <p:cNvSpPr>
              <a:spLocks/>
            </p:cNvSpPr>
            <p:nvPr/>
          </p:nvSpPr>
          <p:spPr bwMode="auto">
            <a:xfrm>
              <a:off x="2402006" y="5377218"/>
              <a:ext cx="600501" cy="777922"/>
            </a:xfrm>
            <a:custGeom>
              <a:avLst/>
              <a:gdLst>
                <a:gd name="T0" fmla="*/ 0 w 600501"/>
                <a:gd name="T1" fmla="*/ 0 h 777922"/>
                <a:gd name="T2" fmla="*/ 218364 w 600501"/>
                <a:gd name="T3" fmla="*/ 150125 h 777922"/>
                <a:gd name="T4" fmla="*/ 491319 w 600501"/>
                <a:gd name="T5" fmla="*/ 491319 h 777922"/>
                <a:gd name="T6" fmla="*/ 600501 w 600501"/>
                <a:gd name="T7" fmla="*/ 777922 h 7779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501"/>
                <a:gd name="T13" fmla="*/ 0 h 777922"/>
                <a:gd name="T14" fmla="*/ 600501 w 600501"/>
                <a:gd name="T15" fmla="*/ 777922 h 7779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501" h="777922">
                  <a:moveTo>
                    <a:pt x="0" y="0"/>
                  </a:moveTo>
                  <a:cubicBezTo>
                    <a:pt x="68239" y="34119"/>
                    <a:pt x="136478" y="68239"/>
                    <a:pt x="218364" y="150125"/>
                  </a:cubicBezTo>
                  <a:cubicBezTo>
                    <a:pt x="300250" y="232011"/>
                    <a:pt x="427630" y="386686"/>
                    <a:pt x="491319" y="491319"/>
                  </a:cubicBezTo>
                  <a:cubicBezTo>
                    <a:pt x="555009" y="595952"/>
                    <a:pt x="577755" y="686937"/>
                    <a:pt x="600501" y="77792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6" name="Freeform 92"/>
            <p:cNvSpPr>
              <a:spLocks/>
            </p:cNvSpPr>
            <p:nvPr/>
          </p:nvSpPr>
          <p:spPr bwMode="auto">
            <a:xfrm>
              <a:off x="2866030" y="5199797"/>
              <a:ext cx="586854" cy="941696"/>
            </a:xfrm>
            <a:custGeom>
              <a:avLst/>
              <a:gdLst>
                <a:gd name="T0" fmla="*/ 0 w 586854"/>
                <a:gd name="T1" fmla="*/ 0 h 941696"/>
                <a:gd name="T2" fmla="*/ 313898 w 586854"/>
                <a:gd name="T3" fmla="*/ 327546 h 941696"/>
                <a:gd name="T4" fmla="*/ 586854 w 586854"/>
                <a:gd name="T5" fmla="*/ 941696 h 941696"/>
                <a:gd name="T6" fmla="*/ 0 60000 65536"/>
                <a:gd name="T7" fmla="*/ 0 60000 65536"/>
                <a:gd name="T8" fmla="*/ 0 60000 65536"/>
                <a:gd name="T9" fmla="*/ 0 w 586854"/>
                <a:gd name="T10" fmla="*/ 0 h 941696"/>
                <a:gd name="T11" fmla="*/ 586854 w 586854"/>
                <a:gd name="T12" fmla="*/ 941696 h 9416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6854" h="941696">
                  <a:moveTo>
                    <a:pt x="0" y="0"/>
                  </a:moveTo>
                  <a:cubicBezTo>
                    <a:pt x="108044" y="85298"/>
                    <a:pt x="216089" y="170597"/>
                    <a:pt x="313898" y="327546"/>
                  </a:cubicBezTo>
                  <a:cubicBezTo>
                    <a:pt x="411707" y="484495"/>
                    <a:pt x="499280" y="713095"/>
                    <a:pt x="586854" y="9416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1836047" y="5487129"/>
              <a:ext cx="647809" cy="627852"/>
            </a:xfrm>
            <a:custGeom>
              <a:avLst/>
              <a:gdLst>
                <a:gd name="connsiteX0" fmla="*/ 184245 w 648269"/>
                <a:gd name="connsiteY0" fmla="*/ 584579 h 625522"/>
                <a:gd name="connsiteX1" fmla="*/ 197892 w 648269"/>
                <a:gd name="connsiteY1" fmla="*/ 529988 h 625522"/>
                <a:gd name="connsiteX2" fmla="*/ 75063 w 648269"/>
                <a:gd name="connsiteY2" fmla="*/ 11373 h 625522"/>
                <a:gd name="connsiteX3" fmla="*/ 648269 w 648269"/>
                <a:gd name="connsiteY3" fmla="*/ 598226 h 62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269" h="625522">
                  <a:moveTo>
                    <a:pt x="184245" y="584579"/>
                  </a:moveTo>
                  <a:cubicBezTo>
                    <a:pt x="200167" y="605050"/>
                    <a:pt x="216089" y="625522"/>
                    <a:pt x="197892" y="529988"/>
                  </a:cubicBezTo>
                  <a:cubicBezTo>
                    <a:pt x="179695" y="434454"/>
                    <a:pt x="0" y="0"/>
                    <a:pt x="75063" y="11373"/>
                  </a:cubicBezTo>
                  <a:cubicBezTo>
                    <a:pt x="150126" y="22746"/>
                    <a:pt x="399197" y="310486"/>
                    <a:pt x="648269" y="598226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900" dirty="0"/>
            </a:p>
          </p:txBody>
        </p:sp>
        <p:cxnSp>
          <p:nvCxnSpPr>
            <p:cNvPr id="51258" name="Straight Connector 95"/>
            <p:cNvCxnSpPr>
              <a:cxnSpLocks noChangeShapeType="1"/>
            </p:cNvCxnSpPr>
            <p:nvPr/>
          </p:nvCxnSpPr>
          <p:spPr bwMode="auto">
            <a:xfrm flipV="1">
              <a:off x="1691680" y="6597352"/>
              <a:ext cx="3024336" cy="2606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59" name="Straight Connector 96"/>
            <p:cNvCxnSpPr>
              <a:cxnSpLocks noChangeShapeType="1"/>
            </p:cNvCxnSpPr>
            <p:nvPr/>
          </p:nvCxnSpPr>
          <p:spPr bwMode="auto">
            <a:xfrm flipV="1">
              <a:off x="1691680" y="6480720"/>
              <a:ext cx="3024336" cy="26064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53"/>
          <p:cNvGrpSpPr>
            <a:grpSpLocks/>
          </p:cNvGrpSpPr>
          <p:nvPr/>
        </p:nvGrpSpPr>
        <p:grpSpPr bwMode="auto">
          <a:xfrm>
            <a:off x="16246863" y="8118420"/>
            <a:ext cx="3406176" cy="1656879"/>
            <a:chOff x="6588224" y="7389440"/>
            <a:chExt cx="1512168" cy="936104"/>
          </a:xfrm>
        </p:grpSpPr>
        <p:sp>
          <p:nvSpPr>
            <p:cNvPr id="51225" name="Rounded Rectangle 133"/>
            <p:cNvSpPr>
              <a:spLocks noChangeArrowheads="1"/>
            </p:cNvSpPr>
            <p:nvPr/>
          </p:nvSpPr>
          <p:spPr bwMode="auto">
            <a:xfrm>
              <a:off x="6588224" y="7389440"/>
              <a:ext cx="1512168" cy="93610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sz="5900" dirty="0">
                  <a:solidFill>
                    <a:schemeClr val="bg1"/>
                  </a:solidFill>
                </a:rPr>
                <a:t>idney opera</a:t>
              </a:r>
            </a:p>
          </p:txBody>
        </p:sp>
        <p:grpSp>
          <p:nvGrpSpPr>
            <p:cNvPr id="4" name="Group 132"/>
            <p:cNvGrpSpPr>
              <a:grpSpLocks/>
            </p:cNvGrpSpPr>
            <p:nvPr/>
          </p:nvGrpSpPr>
          <p:grpSpPr bwMode="auto">
            <a:xfrm>
              <a:off x="6732240" y="7461448"/>
              <a:ext cx="1152128" cy="864096"/>
              <a:chOff x="4355976" y="4039737"/>
              <a:chExt cx="2088232" cy="1765527"/>
            </a:xfrm>
          </p:grpSpPr>
          <p:sp>
            <p:nvSpPr>
              <p:cNvPr id="51227" name="Freeform 100"/>
              <p:cNvSpPr>
                <a:spLocks/>
              </p:cNvSpPr>
              <p:nvPr/>
            </p:nvSpPr>
            <p:spPr bwMode="auto">
              <a:xfrm rot="240000">
                <a:off x="4694830" y="5079242"/>
                <a:ext cx="586854" cy="79612"/>
              </a:xfrm>
              <a:custGeom>
                <a:avLst/>
                <a:gdLst>
                  <a:gd name="T0" fmla="*/ 0 w 586854"/>
                  <a:gd name="T1" fmla="*/ 11373 h 79612"/>
                  <a:gd name="T2" fmla="*/ 409433 w 586854"/>
                  <a:gd name="T3" fmla="*/ 11373 h 79612"/>
                  <a:gd name="T4" fmla="*/ 586854 w 586854"/>
                  <a:gd name="T5" fmla="*/ 79612 h 79612"/>
                  <a:gd name="T6" fmla="*/ 0 60000 65536"/>
                  <a:gd name="T7" fmla="*/ 0 60000 65536"/>
                  <a:gd name="T8" fmla="*/ 0 60000 65536"/>
                  <a:gd name="T9" fmla="*/ 0 w 586854"/>
                  <a:gd name="T10" fmla="*/ 0 h 79612"/>
                  <a:gd name="T11" fmla="*/ 586854 w 586854"/>
                  <a:gd name="T12" fmla="*/ 79612 h 796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6854" h="79612">
                    <a:moveTo>
                      <a:pt x="0" y="11373"/>
                    </a:moveTo>
                    <a:cubicBezTo>
                      <a:pt x="155812" y="5686"/>
                      <a:pt x="311624" y="0"/>
                      <a:pt x="409433" y="11373"/>
                    </a:cubicBezTo>
                    <a:cubicBezTo>
                      <a:pt x="507242" y="22746"/>
                      <a:pt x="547048" y="51179"/>
                      <a:pt x="586854" y="79612"/>
                    </a:cubicBezTo>
                  </a:path>
                </a:pathLst>
              </a:custGeom>
              <a:solidFill>
                <a:schemeClr val="bg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28" name="Freeform 101"/>
              <p:cNvSpPr>
                <a:spLocks/>
              </p:cNvSpPr>
              <p:nvPr/>
            </p:nvSpPr>
            <p:spPr bwMode="auto">
              <a:xfrm rot="240000">
                <a:off x="4718078" y="4889532"/>
                <a:ext cx="586854" cy="79612"/>
              </a:xfrm>
              <a:custGeom>
                <a:avLst/>
                <a:gdLst>
                  <a:gd name="T0" fmla="*/ 0 w 586854"/>
                  <a:gd name="T1" fmla="*/ 11373 h 79612"/>
                  <a:gd name="T2" fmla="*/ 409433 w 586854"/>
                  <a:gd name="T3" fmla="*/ 11373 h 79612"/>
                  <a:gd name="T4" fmla="*/ 586854 w 586854"/>
                  <a:gd name="T5" fmla="*/ 79612 h 79612"/>
                  <a:gd name="T6" fmla="*/ 0 60000 65536"/>
                  <a:gd name="T7" fmla="*/ 0 60000 65536"/>
                  <a:gd name="T8" fmla="*/ 0 60000 65536"/>
                  <a:gd name="T9" fmla="*/ 0 w 586854"/>
                  <a:gd name="T10" fmla="*/ 0 h 79612"/>
                  <a:gd name="T11" fmla="*/ 586854 w 586854"/>
                  <a:gd name="T12" fmla="*/ 79612 h 796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6854" h="79612">
                    <a:moveTo>
                      <a:pt x="0" y="11373"/>
                    </a:moveTo>
                    <a:cubicBezTo>
                      <a:pt x="155812" y="5686"/>
                      <a:pt x="311624" y="0"/>
                      <a:pt x="409433" y="11373"/>
                    </a:cubicBezTo>
                    <a:cubicBezTo>
                      <a:pt x="507242" y="22746"/>
                      <a:pt x="547048" y="51179"/>
                      <a:pt x="586854" y="79612"/>
                    </a:cubicBezTo>
                  </a:path>
                </a:pathLst>
              </a:custGeom>
              <a:solidFill>
                <a:schemeClr val="bg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29" name="Freeform 102"/>
              <p:cNvSpPr>
                <a:spLocks/>
              </p:cNvSpPr>
              <p:nvPr/>
            </p:nvSpPr>
            <p:spPr bwMode="auto">
              <a:xfrm rot="240000">
                <a:off x="4718078" y="4745516"/>
                <a:ext cx="586854" cy="79612"/>
              </a:xfrm>
              <a:custGeom>
                <a:avLst/>
                <a:gdLst>
                  <a:gd name="T0" fmla="*/ 0 w 586854"/>
                  <a:gd name="T1" fmla="*/ 11373 h 79612"/>
                  <a:gd name="T2" fmla="*/ 409433 w 586854"/>
                  <a:gd name="T3" fmla="*/ 11373 h 79612"/>
                  <a:gd name="T4" fmla="*/ 586854 w 586854"/>
                  <a:gd name="T5" fmla="*/ 79612 h 79612"/>
                  <a:gd name="T6" fmla="*/ 0 60000 65536"/>
                  <a:gd name="T7" fmla="*/ 0 60000 65536"/>
                  <a:gd name="T8" fmla="*/ 0 60000 65536"/>
                  <a:gd name="T9" fmla="*/ 0 w 586854"/>
                  <a:gd name="T10" fmla="*/ 0 h 79612"/>
                  <a:gd name="T11" fmla="*/ 586854 w 586854"/>
                  <a:gd name="T12" fmla="*/ 79612 h 796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6854" h="79612">
                    <a:moveTo>
                      <a:pt x="0" y="11373"/>
                    </a:moveTo>
                    <a:cubicBezTo>
                      <a:pt x="155812" y="5686"/>
                      <a:pt x="311624" y="0"/>
                      <a:pt x="409433" y="11373"/>
                    </a:cubicBezTo>
                    <a:cubicBezTo>
                      <a:pt x="507242" y="22746"/>
                      <a:pt x="547048" y="51179"/>
                      <a:pt x="586854" y="79612"/>
                    </a:cubicBezTo>
                  </a:path>
                </a:pathLst>
              </a:custGeom>
              <a:solidFill>
                <a:schemeClr val="bg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0" name="Freeform 105"/>
              <p:cNvSpPr>
                <a:spLocks/>
              </p:cNvSpPr>
              <p:nvPr/>
            </p:nvSpPr>
            <p:spPr bwMode="auto">
              <a:xfrm rot="240000">
                <a:off x="4718078" y="4553152"/>
                <a:ext cx="586854" cy="79612"/>
              </a:xfrm>
              <a:custGeom>
                <a:avLst/>
                <a:gdLst>
                  <a:gd name="T0" fmla="*/ 0 w 586854"/>
                  <a:gd name="T1" fmla="*/ 11373 h 79612"/>
                  <a:gd name="T2" fmla="*/ 409433 w 586854"/>
                  <a:gd name="T3" fmla="*/ 11373 h 79612"/>
                  <a:gd name="T4" fmla="*/ 586854 w 586854"/>
                  <a:gd name="T5" fmla="*/ 79612 h 79612"/>
                  <a:gd name="T6" fmla="*/ 0 60000 65536"/>
                  <a:gd name="T7" fmla="*/ 0 60000 65536"/>
                  <a:gd name="T8" fmla="*/ 0 60000 65536"/>
                  <a:gd name="T9" fmla="*/ 0 w 586854"/>
                  <a:gd name="T10" fmla="*/ 0 h 79612"/>
                  <a:gd name="T11" fmla="*/ 586854 w 586854"/>
                  <a:gd name="T12" fmla="*/ 79612 h 796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6854" h="79612">
                    <a:moveTo>
                      <a:pt x="0" y="11373"/>
                    </a:moveTo>
                    <a:cubicBezTo>
                      <a:pt x="155812" y="5686"/>
                      <a:pt x="311624" y="0"/>
                      <a:pt x="409433" y="11373"/>
                    </a:cubicBezTo>
                    <a:cubicBezTo>
                      <a:pt x="507242" y="22746"/>
                      <a:pt x="547048" y="51179"/>
                      <a:pt x="586854" y="79612"/>
                    </a:cubicBezTo>
                  </a:path>
                </a:pathLst>
              </a:custGeom>
              <a:solidFill>
                <a:schemeClr val="bg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1" name="Freeform 106"/>
              <p:cNvSpPr>
                <a:spLocks/>
              </p:cNvSpPr>
              <p:nvPr/>
            </p:nvSpPr>
            <p:spPr bwMode="auto">
              <a:xfrm rot="240000">
                <a:off x="4790086" y="4337128"/>
                <a:ext cx="586854" cy="79612"/>
              </a:xfrm>
              <a:custGeom>
                <a:avLst/>
                <a:gdLst>
                  <a:gd name="T0" fmla="*/ 0 w 586854"/>
                  <a:gd name="T1" fmla="*/ 11373 h 79612"/>
                  <a:gd name="T2" fmla="*/ 409433 w 586854"/>
                  <a:gd name="T3" fmla="*/ 11373 h 79612"/>
                  <a:gd name="T4" fmla="*/ 586854 w 586854"/>
                  <a:gd name="T5" fmla="*/ 79612 h 79612"/>
                  <a:gd name="T6" fmla="*/ 0 60000 65536"/>
                  <a:gd name="T7" fmla="*/ 0 60000 65536"/>
                  <a:gd name="T8" fmla="*/ 0 60000 65536"/>
                  <a:gd name="T9" fmla="*/ 0 w 586854"/>
                  <a:gd name="T10" fmla="*/ 0 h 79612"/>
                  <a:gd name="T11" fmla="*/ 586854 w 586854"/>
                  <a:gd name="T12" fmla="*/ 79612 h 796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6854" h="79612">
                    <a:moveTo>
                      <a:pt x="0" y="11373"/>
                    </a:moveTo>
                    <a:cubicBezTo>
                      <a:pt x="155812" y="5686"/>
                      <a:pt x="311624" y="0"/>
                      <a:pt x="409433" y="11373"/>
                    </a:cubicBezTo>
                    <a:cubicBezTo>
                      <a:pt x="507242" y="22746"/>
                      <a:pt x="547048" y="51179"/>
                      <a:pt x="586854" y="79612"/>
                    </a:cubicBezTo>
                  </a:path>
                </a:pathLst>
              </a:custGeom>
              <a:solidFill>
                <a:schemeClr val="bg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2" name="Freeform 107"/>
              <p:cNvSpPr>
                <a:spLocks/>
              </p:cNvSpPr>
              <p:nvPr/>
            </p:nvSpPr>
            <p:spPr bwMode="auto">
              <a:xfrm rot="240000">
                <a:off x="4646070" y="5273232"/>
                <a:ext cx="586854" cy="79612"/>
              </a:xfrm>
              <a:custGeom>
                <a:avLst/>
                <a:gdLst>
                  <a:gd name="T0" fmla="*/ 0 w 586854"/>
                  <a:gd name="T1" fmla="*/ 11373 h 79612"/>
                  <a:gd name="T2" fmla="*/ 409433 w 586854"/>
                  <a:gd name="T3" fmla="*/ 11373 h 79612"/>
                  <a:gd name="T4" fmla="*/ 586854 w 586854"/>
                  <a:gd name="T5" fmla="*/ 79612 h 79612"/>
                  <a:gd name="T6" fmla="*/ 0 60000 65536"/>
                  <a:gd name="T7" fmla="*/ 0 60000 65536"/>
                  <a:gd name="T8" fmla="*/ 0 60000 65536"/>
                  <a:gd name="T9" fmla="*/ 0 w 586854"/>
                  <a:gd name="T10" fmla="*/ 0 h 79612"/>
                  <a:gd name="T11" fmla="*/ 586854 w 586854"/>
                  <a:gd name="T12" fmla="*/ 79612 h 796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6854" h="79612">
                    <a:moveTo>
                      <a:pt x="0" y="11373"/>
                    </a:moveTo>
                    <a:cubicBezTo>
                      <a:pt x="155812" y="5686"/>
                      <a:pt x="311624" y="0"/>
                      <a:pt x="409433" y="11373"/>
                    </a:cubicBezTo>
                    <a:cubicBezTo>
                      <a:pt x="507242" y="22746"/>
                      <a:pt x="547048" y="51179"/>
                      <a:pt x="586854" y="79612"/>
                    </a:cubicBezTo>
                  </a:path>
                </a:pathLst>
              </a:custGeom>
              <a:solidFill>
                <a:schemeClr val="bg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51233" name="Straight Connector 109"/>
              <p:cNvCxnSpPr>
                <a:cxnSpLocks noChangeShapeType="1"/>
                <a:stCxn id="51231" idx="0"/>
              </p:cNvCxnSpPr>
              <p:nvPr/>
            </p:nvCxnSpPr>
            <p:spPr bwMode="auto">
              <a:xfrm flipH="1">
                <a:off x="4644008" y="4328102"/>
                <a:ext cx="148776" cy="118913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34" name="Straight Connector 111"/>
              <p:cNvCxnSpPr>
                <a:cxnSpLocks noChangeShapeType="1"/>
              </p:cNvCxnSpPr>
              <p:nvPr/>
            </p:nvCxnSpPr>
            <p:spPr bwMode="auto">
              <a:xfrm flipH="1">
                <a:off x="5148064" y="4365104"/>
                <a:ext cx="148776" cy="118913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35" name="Straight Connector 113"/>
              <p:cNvCxnSpPr>
                <a:cxnSpLocks noChangeShapeType="1"/>
              </p:cNvCxnSpPr>
              <p:nvPr/>
            </p:nvCxnSpPr>
            <p:spPr bwMode="auto">
              <a:xfrm flipH="1">
                <a:off x="4499992" y="5445224"/>
                <a:ext cx="72008" cy="28803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36" name="Straight Connector 114"/>
              <p:cNvCxnSpPr>
                <a:cxnSpLocks noChangeShapeType="1"/>
              </p:cNvCxnSpPr>
              <p:nvPr/>
            </p:nvCxnSpPr>
            <p:spPr bwMode="auto">
              <a:xfrm flipH="1">
                <a:off x="5220072" y="5517232"/>
                <a:ext cx="72008" cy="21602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37" name="Straight Connector 117"/>
              <p:cNvCxnSpPr>
                <a:cxnSpLocks noChangeShapeType="1"/>
              </p:cNvCxnSpPr>
              <p:nvPr/>
            </p:nvCxnSpPr>
            <p:spPr bwMode="auto">
              <a:xfrm>
                <a:off x="4499992" y="5733256"/>
                <a:ext cx="72008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38" name="Straight Connector 124"/>
              <p:cNvCxnSpPr>
                <a:cxnSpLocks noChangeShapeType="1"/>
              </p:cNvCxnSpPr>
              <p:nvPr/>
            </p:nvCxnSpPr>
            <p:spPr bwMode="auto">
              <a:xfrm>
                <a:off x="4860032" y="4077072"/>
                <a:ext cx="0" cy="21602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39" name="Straight Connector 126"/>
              <p:cNvCxnSpPr>
                <a:cxnSpLocks noChangeShapeType="1"/>
              </p:cNvCxnSpPr>
              <p:nvPr/>
            </p:nvCxnSpPr>
            <p:spPr bwMode="auto">
              <a:xfrm>
                <a:off x="5292080" y="4149080"/>
                <a:ext cx="0" cy="21602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1240" name="Freeform 127"/>
              <p:cNvSpPr>
                <a:spLocks/>
              </p:cNvSpPr>
              <p:nvPr/>
            </p:nvSpPr>
            <p:spPr bwMode="auto">
              <a:xfrm>
                <a:off x="4858603" y="4039737"/>
                <a:ext cx="436728" cy="122830"/>
              </a:xfrm>
              <a:custGeom>
                <a:avLst/>
                <a:gdLst>
                  <a:gd name="T0" fmla="*/ 0 w 436728"/>
                  <a:gd name="T1" fmla="*/ 40944 h 122830"/>
                  <a:gd name="T2" fmla="*/ 54591 w 436728"/>
                  <a:gd name="T3" fmla="*/ 40944 h 122830"/>
                  <a:gd name="T4" fmla="*/ 204716 w 436728"/>
                  <a:gd name="T5" fmla="*/ 13648 h 122830"/>
                  <a:gd name="T6" fmla="*/ 436728 w 436728"/>
                  <a:gd name="T7" fmla="*/ 122830 h 1228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6728"/>
                  <a:gd name="T13" fmla="*/ 0 h 122830"/>
                  <a:gd name="T14" fmla="*/ 436728 w 436728"/>
                  <a:gd name="T15" fmla="*/ 122830 h 1228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6728" h="122830">
                    <a:moveTo>
                      <a:pt x="0" y="40944"/>
                    </a:moveTo>
                    <a:cubicBezTo>
                      <a:pt x="10236" y="43218"/>
                      <a:pt x="20472" y="45493"/>
                      <a:pt x="54591" y="40944"/>
                    </a:cubicBezTo>
                    <a:cubicBezTo>
                      <a:pt x="88710" y="36395"/>
                      <a:pt x="141027" y="0"/>
                      <a:pt x="204716" y="13648"/>
                    </a:cubicBezTo>
                    <a:cubicBezTo>
                      <a:pt x="268405" y="27296"/>
                      <a:pt x="352566" y="75063"/>
                      <a:pt x="436728" y="12283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1" name="Freeform 129"/>
              <p:cNvSpPr>
                <a:spLocks/>
              </p:cNvSpPr>
              <p:nvPr/>
            </p:nvSpPr>
            <p:spPr bwMode="auto">
              <a:xfrm>
                <a:off x="5322627" y="5618562"/>
                <a:ext cx="1119116" cy="58907"/>
              </a:xfrm>
              <a:custGeom>
                <a:avLst/>
                <a:gdLst>
                  <a:gd name="T0" fmla="*/ 0 w 1119116"/>
                  <a:gd name="T1" fmla="*/ 45259 h 58907"/>
                  <a:gd name="T2" fmla="*/ 259307 w 1119116"/>
                  <a:gd name="T3" fmla="*/ 58907 h 58907"/>
                  <a:gd name="T4" fmla="*/ 423080 w 1119116"/>
                  <a:gd name="T5" fmla="*/ 31611 h 58907"/>
                  <a:gd name="T6" fmla="*/ 532263 w 1119116"/>
                  <a:gd name="T7" fmla="*/ 17963 h 58907"/>
                  <a:gd name="T8" fmla="*/ 736979 w 1119116"/>
                  <a:gd name="T9" fmla="*/ 31611 h 58907"/>
                  <a:gd name="T10" fmla="*/ 777922 w 1119116"/>
                  <a:gd name="T11" fmla="*/ 17963 h 58907"/>
                  <a:gd name="T12" fmla="*/ 996286 w 1119116"/>
                  <a:gd name="T13" fmla="*/ 31611 h 58907"/>
                  <a:gd name="T14" fmla="*/ 1119116 w 1119116"/>
                  <a:gd name="T15" fmla="*/ 4316 h 5890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19116"/>
                  <a:gd name="T25" fmla="*/ 0 h 58907"/>
                  <a:gd name="T26" fmla="*/ 1119116 w 1119116"/>
                  <a:gd name="T27" fmla="*/ 58907 h 5890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19116" h="58907">
                    <a:moveTo>
                      <a:pt x="0" y="45259"/>
                    </a:moveTo>
                    <a:cubicBezTo>
                      <a:pt x="86436" y="49808"/>
                      <a:pt x="172752" y="58907"/>
                      <a:pt x="259307" y="58907"/>
                    </a:cubicBezTo>
                    <a:cubicBezTo>
                      <a:pt x="503602" y="58907"/>
                      <a:pt x="305632" y="52966"/>
                      <a:pt x="423080" y="31611"/>
                    </a:cubicBezTo>
                    <a:cubicBezTo>
                      <a:pt x="459166" y="25050"/>
                      <a:pt x="495869" y="22512"/>
                      <a:pt x="532263" y="17963"/>
                    </a:cubicBezTo>
                    <a:cubicBezTo>
                      <a:pt x="600502" y="22512"/>
                      <a:pt x="668589" y="31611"/>
                      <a:pt x="736979" y="31611"/>
                    </a:cubicBezTo>
                    <a:cubicBezTo>
                      <a:pt x="751365" y="31611"/>
                      <a:pt x="763536" y="17963"/>
                      <a:pt x="777922" y="17963"/>
                    </a:cubicBezTo>
                    <a:cubicBezTo>
                      <a:pt x="850852" y="17963"/>
                      <a:pt x="923498" y="27062"/>
                      <a:pt x="996286" y="31611"/>
                    </a:cubicBezTo>
                    <a:cubicBezTo>
                      <a:pt x="1091120" y="0"/>
                      <a:pt x="1049401" y="4316"/>
                      <a:pt x="1119116" y="431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51242" name="Straight Connector 131"/>
              <p:cNvCxnSpPr>
                <a:cxnSpLocks noChangeShapeType="1"/>
              </p:cNvCxnSpPr>
              <p:nvPr/>
            </p:nvCxnSpPr>
            <p:spPr bwMode="auto">
              <a:xfrm>
                <a:off x="4355976" y="5805264"/>
                <a:ext cx="208823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51209" name="Rectangle 134"/>
          <p:cNvSpPr>
            <a:spLocks noChangeArrowheads="1"/>
          </p:cNvSpPr>
          <p:nvPr/>
        </p:nvSpPr>
        <p:spPr bwMode="auto">
          <a:xfrm>
            <a:off x="592706" y="5600755"/>
            <a:ext cx="15826718" cy="388199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cxnSp>
        <p:nvCxnSpPr>
          <p:cNvPr id="51210" name="Straight Connector 71"/>
          <p:cNvCxnSpPr>
            <a:cxnSpLocks noChangeShapeType="1"/>
          </p:cNvCxnSpPr>
          <p:nvPr/>
        </p:nvCxnSpPr>
        <p:spPr bwMode="auto">
          <a:xfrm flipV="1">
            <a:off x="423898" y="5693584"/>
            <a:ext cx="2007693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211" name="Rectangle 143"/>
          <p:cNvSpPr>
            <a:spLocks noChangeArrowheads="1"/>
          </p:cNvSpPr>
          <p:nvPr/>
        </p:nvSpPr>
        <p:spPr bwMode="auto">
          <a:xfrm>
            <a:off x="0" y="-177222"/>
            <a:ext cx="20332022" cy="28074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  <a:p>
            <a:r>
              <a:rPr lang="en-US" sz="7600" dirty="0"/>
              <a:t>Human Hippocampus</a:t>
            </a:r>
          </a:p>
        </p:txBody>
      </p:sp>
      <p:cxnSp>
        <p:nvCxnSpPr>
          <p:cNvPr id="51212" name="Straight Connector 145"/>
          <p:cNvCxnSpPr>
            <a:cxnSpLocks noChangeShapeType="1"/>
          </p:cNvCxnSpPr>
          <p:nvPr/>
        </p:nvCxnSpPr>
        <p:spPr bwMode="auto">
          <a:xfrm flipV="1">
            <a:off x="2805969" y="4163292"/>
            <a:ext cx="0" cy="267801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3" name="Straight Connector 146"/>
          <p:cNvCxnSpPr>
            <a:cxnSpLocks noChangeShapeType="1"/>
          </p:cNvCxnSpPr>
          <p:nvPr/>
        </p:nvCxnSpPr>
        <p:spPr bwMode="auto">
          <a:xfrm flipV="1">
            <a:off x="3826322" y="4163292"/>
            <a:ext cx="0" cy="267801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4" name="Straight Connector 147"/>
          <p:cNvCxnSpPr>
            <a:cxnSpLocks noChangeShapeType="1"/>
          </p:cNvCxnSpPr>
          <p:nvPr/>
        </p:nvCxnSpPr>
        <p:spPr bwMode="auto">
          <a:xfrm flipV="1">
            <a:off x="7911484" y="4163292"/>
            <a:ext cx="0" cy="267801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5" name="Straight Connector 148"/>
          <p:cNvCxnSpPr>
            <a:cxnSpLocks noChangeShapeType="1"/>
          </p:cNvCxnSpPr>
          <p:nvPr/>
        </p:nvCxnSpPr>
        <p:spPr bwMode="auto">
          <a:xfrm flipV="1">
            <a:off x="8931836" y="4163292"/>
            <a:ext cx="0" cy="267801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6" name="Straight Connector 149"/>
          <p:cNvCxnSpPr>
            <a:cxnSpLocks noChangeShapeType="1"/>
          </p:cNvCxnSpPr>
          <p:nvPr/>
        </p:nvCxnSpPr>
        <p:spPr bwMode="auto">
          <a:xfrm flipV="1">
            <a:off x="17439775" y="4163292"/>
            <a:ext cx="0" cy="267801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7" name="Straight Connector 150"/>
          <p:cNvCxnSpPr>
            <a:cxnSpLocks noChangeShapeType="1"/>
          </p:cNvCxnSpPr>
          <p:nvPr/>
        </p:nvCxnSpPr>
        <p:spPr bwMode="auto">
          <a:xfrm flipV="1">
            <a:off x="18460127" y="4163292"/>
            <a:ext cx="0" cy="267801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8" name="Straight Connector 155"/>
          <p:cNvCxnSpPr>
            <a:cxnSpLocks noChangeShapeType="1"/>
          </p:cNvCxnSpPr>
          <p:nvPr/>
        </p:nvCxnSpPr>
        <p:spPr bwMode="auto">
          <a:xfrm flipV="1">
            <a:off x="1616811" y="6841303"/>
            <a:ext cx="1189160" cy="1403706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9" name="Straight Connector 159"/>
          <p:cNvCxnSpPr>
            <a:cxnSpLocks noChangeShapeType="1"/>
          </p:cNvCxnSpPr>
          <p:nvPr/>
        </p:nvCxnSpPr>
        <p:spPr bwMode="auto">
          <a:xfrm flipV="1">
            <a:off x="6718573" y="6841303"/>
            <a:ext cx="1192912" cy="1403706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0" name="Straight Connector 160"/>
          <p:cNvCxnSpPr>
            <a:cxnSpLocks noChangeShapeType="1"/>
          </p:cNvCxnSpPr>
          <p:nvPr/>
        </p:nvCxnSpPr>
        <p:spPr bwMode="auto">
          <a:xfrm flipV="1">
            <a:off x="16246864" y="6841303"/>
            <a:ext cx="1192912" cy="1403706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1" name="Straight Connector 161"/>
          <p:cNvCxnSpPr>
            <a:cxnSpLocks noChangeShapeType="1"/>
          </p:cNvCxnSpPr>
          <p:nvPr/>
        </p:nvCxnSpPr>
        <p:spPr bwMode="auto">
          <a:xfrm flipH="1" flipV="1">
            <a:off x="3826322" y="6841303"/>
            <a:ext cx="1020352" cy="127711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2" name="Straight Connector 163"/>
          <p:cNvCxnSpPr>
            <a:cxnSpLocks noChangeShapeType="1"/>
          </p:cNvCxnSpPr>
          <p:nvPr/>
        </p:nvCxnSpPr>
        <p:spPr bwMode="auto">
          <a:xfrm flipH="1" flipV="1">
            <a:off x="8931836" y="6841303"/>
            <a:ext cx="1020352" cy="127711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3" name="Straight Connector 164"/>
          <p:cNvCxnSpPr>
            <a:cxnSpLocks noChangeShapeType="1"/>
          </p:cNvCxnSpPr>
          <p:nvPr/>
        </p:nvCxnSpPr>
        <p:spPr bwMode="auto">
          <a:xfrm flipH="1" flipV="1">
            <a:off x="18460127" y="6841303"/>
            <a:ext cx="1020352" cy="127711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224" name="TextBox 58"/>
          <p:cNvSpPr txBox="1">
            <a:spLocks noChangeArrowheads="1"/>
          </p:cNvSpPr>
          <p:nvPr/>
        </p:nvSpPr>
        <p:spPr bwMode="auto">
          <a:xfrm>
            <a:off x="765265" y="10099722"/>
            <a:ext cx="17133084" cy="21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 err="1"/>
              <a:t>Quiroga</a:t>
            </a:r>
            <a:r>
              <a:rPr lang="en-US" sz="4200" dirty="0"/>
              <a:t>, R. Q., Reddy, L., </a:t>
            </a:r>
            <a:r>
              <a:rPr lang="en-US" sz="4200" dirty="0" err="1"/>
              <a:t>Kreiman</a:t>
            </a:r>
            <a:r>
              <a:rPr lang="en-US" sz="4200" dirty="0"/>
              <a:t>, G., Koch, C., and Fried, I. (2005). </a:t>
            </a:r>
          </a:p>
          <a:p>
            <a:r>
              <a:rPr lang="en-US" sz="4200" dirty="0"/>
              <a:t>Invariant visual representation by single neurons in the human brain. </a:t>
            </a:r>
          </a:p>
          <a:p>
            <a:r>
              <a:rPr lang="en-US" sz="4200" dirty="0"/>
              <a:t>Nature, 435:1102-1107.</a:t>
            </a: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-15070" y="-177222"/>
            <a:ext cx="693625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6.4 memory data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-375196" y="960870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2295793" y="717325"/>
            <a:ext cx="1510291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/>
              <a:t>Delayed Matching to Sample Task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4167690" y="4033893"/>
            <a:ext cx="16847068" cy="140370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cxnSp>
        <p:nvCxnSpPr>
          <p:cNvPr id="52228" name="Straight Connector 5"/>
          <p:cNvCxnSpPr>
            <a:cxnSpLocks noChangeShapeType="1"/>
            <a:stCxn id="52227" idx="2"/>
          </p:cNvCxnSpPr>
          <p:nvPr/>
        </p:nvCxnSpPr>
        <p:spPr bwMode="auto">
          <a:xfrm>
            <a:off x="12589348" y="5437598"/>
            <a:ext cx="765264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229" name="TextBox 6"/>
          <p:cNvSpPr txBox="1">
            <a:spLocks noChangeArrowheads="1"/>
          </p:cNvSpPr>
          <p:nvPr/>
        </p:nvSpPr>
        <p:spPr bwMode="auto">
          <a:xfrm>
            <a:off x="12334261" y="5569811"/>
            <a:ext cx="1418718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/>
              <a:t>1s</a:t>
            </a:r>
          </a:p>
        </p:txBody>
      </p:sp>
      <p:cxnSp>
        <p:nvCxnSpPr>
          <p:cNvPr id="52230" name="Straight Arrow Connector 7"/>
          <p:cNvCxnSpPr>
            <a:cxnSpLocks noChangeShapeType="1"/>
          </p:cNvCxnSpPr>
          <p:nvPr/>
        </p:nvCxnSpPr>
        <p:spPr bwMode="auto">
          <a:xfrm flipV="1">
            <a:off x="6718572" y="4799039"/>
            <a:ext cx="0" cy="63856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231" name="TextBox 8"/>
          <p:cNvSpPr txBox="1">
            <a:spLocks noChangeArrowheads="1"/>
          </p:cNvSpPr>
          <p:nvPr/>
        </p:nvSpPr>
        <p:spPr bwMode="auto">
          <a:xfrm>
            <a:off x="6380955" y="5392590"/>
            <a:ext cx="352987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/>
              <a:t>sample</a:t>
            </a:r>
          </a:p>
        </p:txBody>
      </p:sp>
      <p:cxnSp>
        <p:nvCxnSpPr>
          <p:cNvPr id="52232" name="Straight Arrow Connector 9"/>
          <p:cNvCxnSpPr>
            <a:cxnSpLocks noChangeShapeType="1"/>
          </p:cNvCxnSpPr>
          <p:nvPr/>
        </p:nvCxnSpPr>
        <p:spPr bwMode="auto">
          <a:xfrm flipV="1">
            <a:off x="17949951" y="4799039"/>
            <a:ext cx="0" cy="63856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33" name="Straight Arrow Connector 10"/>
          <p:cNvCxnSpPr>
            <a:cxnSpLocks noChangeShapeType="1"/>
          </p:cNvCxnSpPr>
          <p:nvPr/>
        </p:nvCxnSpPr>
        <p:spPr bwMode="auto">
          <a:xfrm flipV="1">
            <a:off x="17949951" y="4799039"/>
            <a:ext cx="0" cy="63856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234" name="TextBox 11"/>
          <p:cNvSpPr txBox="1">
            <a:spLocks noChangeArrowheads="1"/>
          </p:cNvSpPr>
          <p:nvPr/>
        </p:nvSpPr>
        <p:spPr bwMode="auto">
          <a:xfrm>
            <a:off x="17608582" y="5392590"/>
            <a:ext cx="3042560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/>
              <a:t>match</a:t>
            </a:r>
          </a:p>
        </p:txBody>
      </p:sp>
      <p:cxnSp>
        <p:nvCxnSpPr>
          <p:cNvPr id="52235" name="Straight Arrow Connector 12"/>
          <p:cNvCxnSpPr>
            <a:cxnSpLocks noChangeShapeType="1"/>
          </p:cNvCxnSpPr>
          <p:nvPr/>
        </p:nvCxnSpPr>
        <p:spPr bwMode="auto">
          <a:xfrm>
            <a:off x="4846675" y="4033893"/>
            <a:ext cx="1582671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5-Point Star 13"/>
          <p:cNvSpPr/>
          <p:nvPr/>
        </p:nvSpPr>
        <p:spPr bwMode="auto">
          <a:xfrm>
            <a:off x="5870779" y="2377016"/>
            <a:ext cx="2040705" cy="1530291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/>
          </a:p>
        </p:txBody>
      </p:sp>
      <p:sp>
        <p:nvSpPr>
          <p:cNvPr id="15" name="5-Point Star 14"/>
          <p:cNvSpPr/>
          <p:nvPr/>
        </p:nvSpPr>
        <p:spPr bwMode="auto">
          <a:xfrm>
            <a:off x="16929598" y="2377016"/>
            <a:ext cx="2040705" cy="1530291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250219" y="7862437"/>
            <a:ext cx="16847068" cy="4375610"/>
            <a:chOff x="1799184" y="4437112"/>
            <a:chExt cx="7128792" cy="2469496"/>
          </a:xfrm>
        </p:grpSpPr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1799184" y="5328592"/>
              <a:ext cx="7128792" cy="7920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5900" dirty="0"/>
            </a:p>
          </p:txBody>
        </p:sp>
        <p:cxnSp>
          <p:nvCxnSpPr>
            <p:cNvPr id="52241" name="Straight Connector 17"/>
            <p:cNvCxnSpPr>
              <a:cxnSpLocks noChangeShapeType="1"/>
              <a:stCxn id="52240" idx="2"/>
            </p:cNvCxnSpPr>
            <p:nvPr/>
          </p:nvCxnSpPr>
          <p:spPr bwMode="auto">
            <a:xfrm>
              <a:off x="5363580" y="6120680"/>
              <a:ext cx="324036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42" name="TextBox 18"/>
            <p:cNvSpPr txBox="1">
              <a:spLocks noChangeArrowheads="1"/>
            </p:cNvSpPr>
            <p:nvPr/>
          </p:nvSpPr>
          <p:spPr bwMode="auto">
            <a:xfrm>
              <a:off x="5255568" y="6194429"/>
              <a:ext cx="513614" cy="712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600" dirty="0"/>
                <a:t>1s</a:t>
              </a:r>
            </a:p>
          </p:txBody>
        </p:sp>
        <p:cxnSp>
          <p:nvCxnSpPr>
            <p:cNvPr id="52243" name="Straight Arrow Connector 19"/>
            <p:cNvCxnSpPr>
              <a:cxnSpLocks noChangeShapeType="1"/>
            </p:cNvCxnSpPr>
            <p:nvPr/>
          </p:nvCxnSpPr>
          <p:spPr bwMode="auto">
            <a:xfrm flipV="1">
              <a:off x="2879304" y="5760640"/>
              <a:ext cx="0" cy="36004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2244" name="TextBox 20"/>
            <p:cNvSpPr txBox="1">
              <a:spLocks noChangeArrowheads="1"/>
            </p:cNvSpPr>
            <p:nvPr/>
          </p:nvSpPr>
          <p:spPr bwMode="auto">
            <a:xfrm>
              <a:off x="2735288" y="6095036"/>
              <a:ext cx="1406943" cy="712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600" dirty="0"/>
                <a:t>sample</a:t>
              </a:r>
            </a:p>
          </p:txBody>
        </p:sp>
        <p:cxnSp>
          <p:nvCxnSpPr>
            <p:cNvPr id="5224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7631832" y="5760640"/>
              <a:ext cx="0" cy="36004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46" name="Straight Arrow Connector 22"/>
            <p:cNvCxnSpPr>
              <a:cxnSpLocks noChangeShapeType="1"/>
            </p:cNvCxnSpPr>
            <p:nvPr/>
          </p:nvCxnSpPr>
          <p:spPr bwMode="auto">
            <a:xfrm flipV="1">
              <a:off x="7631832" y="5760640"/>
              <a:ext cx="0" cy="36004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2247" name="TextBox 23"/>
            <p:cNvSpPr txBox="1">
              <a:spLocks noChangeArrowheads="1"/>
            </p:cNvSpPr>
            <p:nvPr/>
          </p:nvSpPr>
          <p:spPr bwMode="auto">
            <a:xfrm>
              <a:off x="7487816" y="6095036"/>
              <a:ext cx="1200738" cy="712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600" dirty="0"/>
                <a:t>match</a:t>
              </a:r>
            </a:p>
          </p:txBody>
        </p:sp>
        <p:cxnSp>
          <p:nvCxnSpPr>
            <p:cNvPr id="52248" name="Straight Arrow Connector 24"/>
            <p:cNvCxnSpPr>
              <a:cxnSpLocks noChangeShapeType="1"/>
            </p:cNvCxnSpPr>
            <p:nvPr/>
          </p:nvCxnSpPr>
          <p:spPr bwMode="auto">
            <a:xfrm>
              <a:off x="2087216" y="5328592"/>
              <a:ext cx="669674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8" name="7-Point Star 27"/>
            <p:cNvSpPr/>
            <p:nvPr/>
          </p:nvSpPr>
          <p:spPr bwMode="auto">
            <a:xfrm>
              <a:off x="2556350" y="4508554"/>
              <a:ext cx="647639" cy="649335"/>
            </a:xfrm>
            <a:prstGeom prst="star7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50" name="4-Point Star 28"/>
            <p:cNvSpPr>
              <a:spLocks noChangeArrowheads="1"/>
            </p:cNvSpPr>
            <p:nvPr/>
          </p:nvSpPr>
          <p:spPr bwMode="auto">
            <a:xfrm>
              <a:off x="7164288" y="4437112"/>
              <a:ext cx="864096" cy="792088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39" name="TextBox 30"/>
          <p:cNvSpPr txBox="1">
            <a:spLocks noChangeArrowheads="1"/>
          </p:cNvSpPr>
          <p:nvPr/>
        </p:nvSpPr>
        <p:spPr bwMode="auto">
          <a:xfrm>
            <a:off x="0" y="1841037"/>
            <a:ext cx="681282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Animal experiments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-15070" y="-177222"/>
            <a:ext cx="693625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6.4 memory data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-375196" y="960870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4426" y="78766"/>
            <a:ext cx="19653037" cy="111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251" name="Straight Arrow Connector 79"/>
          <p:cNvCxnSpPr>
            <a:cxnSpLocks noChangeShapeType="1"/>
          </p:cNvCxnSpPr>
          <p:nvPr/>
        </p:nvCxnSpPr>
        <p:spPr bwMode="auto">
          <a:xfrm flipV="1">
            <a:off x="4846674" y="205352"/>
            <a:ext cx="0" cy="816624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3252" name="Straight Connector 81"/>
          <p:cNvCxnSpPr>
            <a:cxnSpLocks noChangeShapeType="1"/>
          </p:cNvCxnSpPr>
          <p:nvPr/>
        </p:nvCxnSpPr>
        <p:spPr bwMode="auto">
          <a:xfrm>
            <a:off x="4846675" y="1865043"/>
            <a:ext cx="341369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253" name="Rectangle 82"/>
          <p:cNvSpPr>
            <a:spLocks noChangeArrowheads="1"/>
          </p:cNvSpPr>
          <p:nvPr/>
        </p:nvSpPr>
        <p:spPr bwMode="auto">
          <a:xfrm>
            <a:off x="1785618" y="-303808"/>
            <a:ext cx="2723441" cy="98259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53254" name="TextBox 83"/>
          <p:cNvSpPr txBox="1">
            <a:spLocks noChangeArrowheads="1"/>
          </p:cNvSpPr>
          <p:nvPr/>
        </p:nvSpPr>
        <p:spPr bwMode="auto">
          <a:xfrm>
            <a:off x="3147338" y="1226484"/>
            <a:ext cx="1473220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/>
              <a:t>20</a:t>
            </a:r>
          </a:p>
        </p:txBody>
      </p:sp>
      <p:sp>
        <p:nvSpPr>
          <p:cNvPr id="53255" name="Rectangle 87"/>
          <p:cNvSpPr>
            <a:spLocks noChangeArrowheads="1"/>
          </p:cNvSpPr>
          <p:nvPr/>
        </p:nvSpPr>
        <p:spPr bwMode="auto">
          <a:xfrm>
            <a:off x="18460128" y="8756980"/>
            <a:ext cx="4253969" cy="34431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53256" name="Rectangle 88"/>
          <p:cNvSpPr>
            <a:spLocks noChangeArrowheads="1"/>
          </p:cNvSpPr>
          <p:nvPr/>
        </p:nvSpPr>
        <p:spPr bwMode="auto">
          <a:xfrm>
            <a:off x="1" y="8070600"/>
            <a:ext cx="4253969" cy="34431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53257" name="Rectangle 98"/>
          <p:cNvSpPr>
            <a:spLocks noChangeArrowheads="1"/>
          </p:cNvSpPr>
          <p:nvPr/>
        </p:nvSpPr>
        <p:spPr bwMode="auto">
          <a:xfrm>
            <a:off x="4167690" y="8371594"/>
            <a:ext cx="16847068" cy="140370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cxnSp>
        <p:nvCxnSpPr>
          <p:cNvPr id="53258" name="Straight Connector 84"/>
          <p:cNvCxnSpPr>
            <a:cxnSpLocks noChangeShapeType="1"/>
            <a:stCxn id="53257" idx="2"/>
          </p:cNvCxnSpPr>
          <p:nvPr/>
        </p:nvCxnSpPr>
        <p:spPr bwMode="auto">
          <a:xfrm>
            <a:off x="12589348" y="9775299"/>
            <a:ext cx="765264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259" name="TextBox 89"/>
          <p:cNvSpPr txBox="1">
            <a:spLocks noChangeArrowheads="1"/>
          </p:cNvSpPr>
          <p:nvPr/>
        </p:nvSpPr>
        <p:spPr bwMode="auto">
          <a:xfrm>
            <a:off x="12334261" y="9907512"/>
            <a:ext cx="1418718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/>
              <a:t>1s</a:t>
            </a:r>
          </a:p>
        </p:txBody>
      </p:sp>
      <p:cxnSp>
        <p:nvCxnSpPr>
          <p:cNvPr id="53260" name="Straight Arrow Connector 91"/>
          <p:cNvCxnSpPr>
            <a:cxnSpLocks noChangeShapeType="1"/>
          </p:cNvCxnSpPr>
          <p:nvPr/>
        </p:nvCxnSpPr>
        <p:spPr bwMode="auto">
          <a:xfrm flipV="1">
            <a:off x="6718572" y="9139554"/>
            <a:ext cx="0" cy="63574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261" name="TextBox 93"/>
          <p:cNvSpPr txBox="1">
            <a:spLocks noChangeArrowheads="1"/>
          </p:cNvSpPr>
          <p:nvPr/>
        </p:nvSpPr>
        <p:spPr bwMode="auto">
          <a:xfrm>
            <a:off x="6380955" y="9730290"/>
            <a:ext cx="352987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/>
              <a:t>sample</a:t>
            </a:r>
          </a:p>
        </p:txBody>
      </p:sp>
      <p:cxnSp>
        <p:nvCxnSpPr>
          <p:cNvPr id="53262" name="Straight Arrow Connector 94"/>
          <p:cNvCxnSpPr>
            <a:cxnSpLocks noChangeShapeType="1"/>
          </p:cNvCxnSpPr>
          <p:nvPr/>
        </p:nvCxnSpPr>
        <p:spPr bwMode="auto">
          <a:xfrm flipV="1">
            <a:off x="17949951" y="9139554"/>
            <a:ext cx="0" cy="63574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263" name="Straight Arrow Connector 95"/>
          <p:cNvCxnSpPr>
            <a:cxnSpLocks noChangeShapeType="1"/>
          </p:cNvCxnSpPr>
          <p:nvPr/>
        </p:nvCxnSpPr>
        <p:spPr bwMode="auto">
          <a:xfrm flipV="1">
            <a:off x="17949951" y="9139554"/>
            <a:ext cx="0" cy="63574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264" name="TextBox 96"/>
          <p:cNvSpPr txBox="1">
            <a:spLocks noChangeArrowheads="1"/>
          </p:cNvSpPr>
          <p:nvPr/>
        </p:nvSpPr>
        <p:spPr bwMode="auto">
          <a:xfrm>
            <a:off x="17608582" y="9730290"/>
            <a:ext cx="3042560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/>
              <a:t>match</a:t>
            </a:r>
          </a:p>
        </p:txBody>
      </p:sp>
      <p:sp>
        <p:nvSpPr>
          <p:cNvPr id="53265" name="Rectangle 107"/>
          <p:cNvSpPr>
            <a:spLocks noChangeArrowheads="1"/>
          </p:cNvSpPr>
          <p:nvPr/>
        </p:nvSpPr>
        <p:spPr bwMode="auto">
          <a:xfrm>
            <a:off x="6718572" y="5566999"/>
            <a:ext cx="12424291" cy="280459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53266" name="Rectangle 111"/>
          <p:cNvSpPr>
            <a:spLocks noChangeArrowheads="1"/>
          </p:cNvSpPr>
          <p:nvPr/>
        </p:nvSpPr>
        <p:spPr bwMode="auto">
          <a:xfrm>
            <a:off x="15567878" y="4799039"/>
            <a:ext cx="2873492" cy="11336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53267" name="Rectangle 112"/>
          <p:cNvSpPr>
            <a:spLocks noChangeArrowheads="1"/>
          </p:cNvSpPr>
          <p:nvPr/>
        </p:nvSpPr>
        <p:spPr bwMode="auto">
          <a:xfrm>
            <a:off x="6891131" y="3651321"/>
            <a:ext cx="510176" cy="20422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53268" name="Rectangle 113"/>
          <p:cNvSpPr>
            <a:spLocks noChangeArrowheads="1"/>
          </p:cNvSpPr>
          <p:nvPr/>
        </p:nvSpPr>
        <p:spPr bwMode="auto">
          <a:xfrm>
            <a:off x="5870780" y="2247616"/>
            <a:ext cx="1357969" cy="76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53269" name="TextBox 114"/>
          <p:cNvSpPr txBox="1">
            <a:spLocks noChangeArrowheads="1"/>
          </p:cNvSpPr>
          <p:nvPr/>
        </p:nvSpPr>
        <p:spPr bwMode="auto">
          <a:xfrm>
            <a:off x="2295794" y="3780720"/>
            <a:ext cx="193969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[Hz]</a:t>
            </a:r>
          </a:p>
        </p:txBody>
      </p:sp>
      <p:sp>
        <p:nvSpPr>
          <p:cNvPr id="53270" name="Rectangle 115"/>
          <p:cNvSpPr>
            <a:spLocks noChangeArrowheads="1"/>
          </p:cNvSpPr>
          <p:nvPr/>
        </p:nvSpPr>
        <p:spPr bwMode="auto">
          <a:xfrm>
            <a:off x="18632688" y="7606448"/>
            <a:ext cx="1357969" cy="76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cxnSp>
        <p:nvCxnSpPr>
          <p:cNvPr id="53271" name="Straight Arrow Connector 100"/>
          <p:cNvCxnSpPr>
            <a:cxnSpLocks noChangeShapeType="1"/>
          </p:cNvCxnSpPr>
          <p:nvPr/>
        </p:nvCxnSpPr>
        <p:spPr bwMode="auto">
          <a:xfrm>
            <a:off x="4846675" y="8371593"/>
            <a:ext cx="1582671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3272" name="TextBox 23"/>
          <p:cNvSpPr txBox="1">
            <a:spLocks noChangeArrowheads="1"/>
          </p:cNvSpPr>
          <p:nvPr/>
        </p:nvSpPr>
        <p:spPr bwMode="auto">
          <a:xfrm>
            <a:off x="423898" y="10740045"/>
            <a:ext cx="18377596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4200" dirty="0"/>
              <a:t>Miyashita, Y. (1988). Neuronal correlate of visual associative long-term memory in the primate temporal cortex. Nature, 335:817-820.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-15070" y="-177222"/>
            <a:ext cx="693625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6.4 memory data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-375196" y="960870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5793" y="-337564"/>
            <a:ext cx="15654158" cy="921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131"/>
          <p:cNvSpPr>
            <a:spLocks noChangeArrowheads="1"/>
          </p:cNvSpPr>
          <p:nvPr/>
        </p:nvSpPr>
        <p:spPr bwMode="auto">
          <a:xfrm>
            <a:off x="3488706" y="8371594"/>
            <a:ext cx="15822965" cy="34459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54276" name="TextBox 96"/>
          <p:cNvSpPr txBox="1">
            <a:spLocks noChangeArrowheads="1"/>
          </p:cNvSpPr>
          <p:nvPr/>
        </p:nvSpPr>
        <p:spPr bwMode="auto">
          <a:xfrm>
            <a:off x="15226510" y="9938455"/>
            <a:ext cx="3042560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/>
              <a:t>match</a:t>
            </a:r>
          </a:p>
        </p:txBody>
      </p:sp>
      <p:sp>
        <p:nvSpPr>
          <p:cNvPr id="54277" name="Rectangle 116"/>
          <p:cNvSpPr>
            <a:spLocks noChangeArrowheads="1"/>
          </p:cNvSpPr>
          <p:nvPr/>
        </p:nvSpPr>
        <p:spPr bwMode="auto">
          <a:xfrm>
            <a:off x="255088" y="-382573"/>
            <a:ext cx="2209514" cy="118175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cxnSp>
        <p:nvCxnSpPr>
          <p:cNvPr id="54278" name="Straight Connector 123"/>
          <p:cNvCxnSpPr>
            <a:cxnSpLocks noChangeShapeType="1"/>
          </p:cNvCxnSpPr>
          <p:nvPr/>
        </p:nvCxnSpPr>
        <p:spPr bwMode="auto">
          <a:xfrm>
            <a:off x="3488706" y="2680824"/>
            <a:ext cx="337617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4279" name="Rectangle 124"/>
          <p:cNvSpPr>
            <a:spLocks noChangeArrowheads="1"/>
          </p:cNvSpPr>
          <p:nvPr/>
        </p:nvSpPr>
        <p:spPr bwMode="auto">
          <a:xfrm>
            <a:off x="765265" y="-382573"/>
            <a:ext cx="2723441" cy="98259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54280" name="TextBox 125"/>
          <p:cNvSpPr txBox="1">
            <a:spLocks noChangeArrowheads="1"/>
          </p:cNvSpPr>
          <p:nvPr/>
        </p:nvSpPr>
        <p:spPr bwMode="auto">
          <a:xfrm>
            <a:off x="1785618" y="2045077"/>
            <a:ext cx="1473220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/>
              <a:t>20</a:t>
            </a:r>
          </a:p>
        </p:txBody>
      </p:sp>
      <p:sp>
        <p:nvSpPr>
          <p:cNvPr id="54281" name="TextBox 126"/>
          <p:cNvSpPr txBox="1">
            <a:spLocks noChangeArrowheads="1"/>
          </p:cNvSpPr>
          <p:nvPr/>
        </p:nvSpPr>
        <p:spPr bwMode="auto">
          <a:xfrm>
            <a:off x="934075" y="3699143"/>
            <a:ext cx="193969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[Hz]</a:t>
            </a:r>
          </a:p>
        </p:txBody>
      </p:sp>
      <p:cxnSp>
        <p:nvCxnSpPr>
          <p:cNvPr id="54282" name="Straight Arrow Connector 122"/>
          <p:cNvCxnSpPr>
            <a:cxnSpLocks noChangeShapeType="1"/>
          </p:cNvCxnSpPr>
          <p:nvPr/>
        </p:nvCxnSpPr>
        <p:spPr bwMode="auto">
          <a:xfrm flipV="1">
            <a:off x="3488705" y="126587"/>
            <a:ext cx="0" cy="816624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283" name="Rectangle 87"/>
          <p:cNvSpPr>
            <a:spLocks noChangeArrowheads="1"/>
          </p:cNvSpPr>
          <p:nvPr/>
        </p:nvSpPr>
        <p:spPr bwMode="auto">
          <a:xfrm>
            <a:off x="6718572" y="7527683"/>
            <a:ext cx="851543" cy="76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cxnSp>
        <p:nvCxnSpPr>
          <p:cNvPr id="54284" name="Straight Arrow Connector 127"/>
          <p:cNvCxnSpPr>
            <a:cxnSpLocks noChangeShapeType="1"/>
          </p:cNvCxnSpPr>
          <p:nvPr/>
        </p:nvCxnSpPr>
        <p:spPr bwMode="auto">
          <a:xfrm flipV="1">
            <a:off x="6039586" y="9139554"/>
            <a:ext cx="0" cy="63574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285" name="TextBox 128"/>
          <p:cNvSpPr txBox="1">
            <a:spLocks noChangeArrowheads="1"/>
          </p:cNvSpPr>
          <p:nvPr/>
        </p:nvSpPr>
        <p:spPr bwMode="auto">
          <a:xfrm>
            <a:off x="5698220" y="9730290"/>
            <a:ext cx="352987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/>
              <a:t>sample</a:t>
            </a:r>
          </a:p>
        </p:txBody>
      </p:sp>
      <p:cxnSp>
        <p:nvCxnSpPr>
          <p:cNvPr id="54286" name="Straight Arrow Connector 129"/>
          <p:cNvCxnSpPr>
            <a:cxnSpLocks noChangeShapeType="1"/>
          </p:cNvCxnSpPr>
          <p:nvPr/>
        </p:nvCxnSpPr>
        <p:spPr bwMode="auto">
          <a:xfrm flipV="1">
            <a:off x="15567877" y="9471491"/>
            <a:ext cx="0" cy="63855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287" name="Rectangle 134"/>
          <p:cNvSpPr>
            <a:spLocks noChangeArrowheads="1"/>
          </p:cNvSpPr>
          <p:nvPr/>
        </p:nvSpPr>
        <p:spPr bwMode="auto">
          <a:xfrm>
            <a:off x="3316146" y="-686381"/>
            <a:ext cx="15826718" cy="84391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54288" name="Rectangle 135"/>
          <p:cNvSpPr>
            <a:spLocks noChangeArrowheads="1"/>
          </p:cNvSpPr>
          <p:nvPr/>
        </p:nvSpPr>
        <p:spPr bwMode="auto">
          <a:xfrm>
            <a:off x="17098406" y="126589"/>
            <a:ext cx="3574986" cy="8678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54289" name="TextBox 136"/>
          <p:cNvSpPr txBox="1">
            <a:spLocks noChangeArrowheads="1"/>
          </p:cNvSpPr>
          <p:nvPr/>
        </p:nvSpPr>
        <p:spPr bwMode="auto">
          <a:xfrm>
            <a:off x="5529410" y="8292828"/>
            <a:ext cx="87530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0</a:t>
            </a:r>
          </a:p>
        </p:txBody>
      </p:sp>
      <p:sp>
        <p:nvSpPr>
          <p:cNvPr id="54290" name="TextBox 137"/>
          <p:cNvSpPr txBox="1">
            <a:spLocks noChangeArrowheads="1"/>
          </p:cNvSpPr>
          <p:nvPr/>
        </p:nvSpPr>
        <p:spPr bwMode="auto">
          <a:xfrm>
            <a:off x="15057702" y="8422228"/>
            <a:ext cx="3494607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1650ms</a:t>
            </a:r>
          </a:p>
        </p:txBody>
      </p:sp>
      <p:sp>
        <p:nvSpPr>
          <p:cNvPr id="54291" name="Rectangle 138"/>
          <p:cNvSpPr>
            <a:spLocks noChangeArrowheads="1"/>
          </p:cNvSpPr>
          <p:nvPr/>
        </p:nvSpPr>
        <p:spPr bwMode="auto">
          <a:xfrm>
            <a:off x="3676271" y="-334751"/>
            <a:ext cx="15826718" cy="8439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54292" name="Rectangle 139"/>
          <p:cNvSpPr>
            <a:spLocks noChangeArrowheads="1"/>
          </p:cNvSpPr>
          <p:nvPr/>
        </p:nvSpPr>
        <p:spPr bwMode="auto">
          <a:xfrm>
            <a:off x="4167692" y="1786278"/>
            <a:ext cx="1703088" cy="84391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cxnSp>
        <p:nvCxnSpPr>
          <p:cNvPr id="54293" name="Straight Connector 141"/>
          <p:cNvCxnSpPr>
            <a:cxnSpLocks noChangeShapeType="1"/>
          </p:cNvCxnSpPr>
          <p:nvPr/>
        </p:nvCxnSpPr>
        <p:spPr bwMode="auto">
          <a:xfrm>
            <a:off x="6039587" y="9727476"/>
            <a:ext cx="3743793" cy="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4" name="Straight Connector 143"/>
          <p:cNvCxnSpPr>
            <a:cxnSpLocks noChangeShapeType="1"/>
          </p:cNvCxnSpPr>
          <p:nvPr/>
        </p:nvCxnSpPr>
        <p:spPr bwMode="auto">
          <a:xfrm>
            <a:off x="15567878" y="10110049"/>
            <a:ext cx="3743793" cy="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4295" name="Rectangle 144"/>
          <p:cNvSpPr>
            <a:spLocks noChangeArrowheads="1"/>
          </p:cNvSpPr>
          <p:nvPr/>
        </p:nvSpPr>
        <p:spPr bwMode="auto">
          <a:xfrm>
            <a:off x="9783379" y="7527683"/>
            <a:ext cx="1530529" cy="76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54296" name="Rectangle 146"/>
          <p:cNvSpPr>
            <a:spLocks noChangeArrowheads="1"/>
          </p:cNvSpPr>
          <p:nvPr/>
        </p:nvSpPr>
        <p:spPr bwMode="auto">
          <a:xfrm>
            <a:off x="14037350" y="7657083"/>
            <a:ext cx="851545" cy="6357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cxnSp>
        <p:nvCxnSpPr>
          <p:cNvPr id="54297" name="Straight Arrow Connector 132"/>
          <p:cNvCxnSpPr>
            <a:cxnSpLocks noChangeShapeType="1"/>
          </p:cNvCxnSpPr>
          <p:nvPr/>
        </p:nvCxnSpPr>
        <p:spPr bwMode="auto">
          <a:xfrm>
            <a:off x="3488706" y="8292828"/>
            <a:ext cx="14461246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298" name="Straight Connector 147"/>
          <p:cNvCxnSpPr>
            <a:cxnSpLocks noChangeShapeType="1"/>
          </p:cNvCxnSpPr>
          <p:nvPr/>
        </p:nvCxnSpPr>
        <p:spPr bwMode="auto">
          <a:xfrm>
            <a:off x="3488706" y="6889125"/>
            <a:ext cx="337617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4299" name="TextBox 148"/>
          <p:cNvSpPr txBox="1">
            <a:spLocks noChangeArrowheads="1"/>
          </p:cNvSpPr>
          <p:nvPr/>
        </p:nvSpPr>
        <p:spPr bwMode="auto">
          <a:xfrm>
            <a:off x="1785618" y="6253378"/>
            <a:ext cx="93140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/>
              <a:t>0</a:t>
            </a:r>
          </a:p>
        </p:txBody>
      </p:sp>
      <p:sp>
        <p:nvSpPr>
          <p:cNvPr id="54300" name="Rectangle 149"/>
          <p:cNvSpPr>
            <a:spLocks noChangeArrowheads="1"/>
          </p:cNvSpPr>
          <p:nvPr/>
        </p:nvSpPr>
        <p:spPr bwMode="auto">
          <a:xfrm>
            <a:off x="11482719" y="382574"/>
            <a:ext cx="4253969" cy="20422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</p:txBody>
      </p:sp>
      <p:sp>
        <p:nvSpPr>
          <p:cNvPr id="54301" name="TextBox 28"/>
          <p:cNvSpPr txBox="1">
            <a:spLocks noChangeArrowheads="1"/>
          </p:cNvSpPr>
          <p:nvPr/>
        </p:nvSpPr>
        <p:spPr bwMode="auto">
          <a:xfrm>
            <a:off x="-86281" y="10818935"/>
            <a:ext cx="20864747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Rainer and Miller (2002). </a:t>
            </a:r>
            <a:r>
              <a:rPr lang="en-US" sz="4200" dirty="0" err="1"/>
              <a:t>Timecourse</a:t>
            </a:r>
            <a:r>
              <a:rPr lang="en-US" sz="4200" dirty="0"/>
              <a:t> of object-related neural activity in the primate</a:t>
            </a:r>
          </a:p>
          <a:p>
            <a:r>
              <a:rPr lang="en-US" sz="4200" dirty="0"/>
              <a:t>prefrontal cortex during a short-term memory task. </a:t>
            </a:r>
            <a:r>
              <a:rPr lang="en-US" sz="4200" dirty="0" err="1"/>
              <a:t>Europ</a:t>
            </a:r>
            <a:r>
              <a:rPr lang="en-US" sz="4200" dirty="0"/>
              <a:t>. J. </a:t>
            </a:r>
            <a:r>
              <a:rPr lang="en-US" sz="4200" dirty="0" err="1"/>
              <a:t>Neurosci</a:t>
            </a:r>
            <a:r>
              <a:rPr lang="en-US" sz="4200" dirty="0"/>
              <a:t>., 15:1244-1254.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-15070" y="-177222"/>
            <a:ext cx="693625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6.4 memory data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375196" y="960870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1"/>
          <p:cNvSpPr>
            <a:spLocks noChangeArrowheads="1"/>
          </p:cNvSpPr>
          <p:nvPr/>
        </p:nvSpPr>
        <p:spPr bwMode="auto">
          <a:xfrm>
            <a:off x="-195570" y="1099898"/>
            <a:ext cx="21447488" cy="973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sz="5400" dirty="0" smtClean="0"/>
              <a:t>In </a:t>
            </a:r>
            <a:r>
              <a:rPr lang="en-US" sz="5400" dirty="0"/>
              <a:t>the Hopfield model, neurons are characterized by a binary variable </a:t>
            </a:r>
            <a:r>
              <a:rPr lang="en-US" sz="5400" dirty="0" smtClean="0"/>
              <a:t> S</a:t>
            </a:r>
            <a:r>
              <a:rPr lang="en-US" sz="3200" dirty="0" smtClean="0"/>
              <a:t>i </a:t>
            </a:r>
            <a:r>
              <a:rPr lang="en-US" sz="5400" dirty="0"/>
              <a:t>= +/-1. For an interpretation in terms of spikes it is, however, more appealing to work with a </a:t>
            </a:r>
            <a:r>
              <a:rPr lang="nn-NO" sz="5400" dirty="0"/>
              <a:t>binary variable x</a:t>
            </a:r>
            <a:r>
              <a:rPr lang="nn-NO" sz="3600" dirty="0"/>
              <a:t>i </a:t>
            </a:r>
            <a:r>
              <a:rPr lang="nn-NO" sz="5400" dirty="0"/>
              <a:t>which is zero or 1.</a:t>
            </a:r>
          </a:p>
          <a:p>
            <a:r>
              <a:rPr lang="en-US" dirty="0" smtClean="0"/>
              <a:t>(</a:t>
            </a:r>
            <a:r>
              <a:rPr lang="en-US" dirty="0" err="1"/>
              <a:t>i</a:t>
            </a:r>
            <a:r>
              <a:rPr lang="en-US" dirty="0"/>
              <a:t>) Write S</a:t>
            </a:r>
            <a:r>
              <a:rPr lang="en-US" sz="3400" dirty="0"/>
              <a:t>i </a:t>
            </a:r>
            <a:r>
              <a:rPr lang="en-US" dirty="0"/>
              <a:t>= 2</a:t>
            </a:r>
            <a:r>
              <a:rPr lang="en-US" sz="5900" dirty="0"/>
              <a:t>x</a:t>
            </a:r>
            <a:r>
              <a:rPr lang="en-US" sz="3400" dirty="0"/>
              <a:t>i</a:t>
            </a:r>
            <a:r>
              <a:rPr lang="en-US" dirty="0"/>
              <a:t>- 1 and rewrite the </a:t>
            </a:r>
            <a:r>
              <a:rPr lang="en-US" dirty="0" smtClean="0"/>
              <a:t>Hopfield </a:t>
            </a:r>
            <a:r>
              <a:rPr lang="en-US" dirty="0"/>
              <a:t>model in terms of x</a:t>
            </a:r>
            <a:r>
              <a:rPr lang="en-US" sz="3400" dirty="0"/>
              <a:t>i</a:t>
            </a:r>
            <a:r>
              <a:rPr lang="en-US" dirty="0"/>
              <a:t>.</a:t>
            </a:r>
          </a:p>
          <a:p>
            <a:r>
              <a:rPr lang="en-US" dirty="0"/>
              <a:t>What are the conditions so that the input potential is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(ii) Repeat the same calculation </a:t>
            </a:r>
            <a:r>
              <a:rPr lang="en-US" dirty="0" smtClean="0"/>
              <a:t>for low-activity patterns and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and weights </a:t>
            </a:r>
          </a:p>
          <a:p>
            <a:endParaRPr lang="en-US" dirty="0"/>
          </a:p>
          <a:p>
            <a:r>
              <a:rPr lang="en-US" dirty="0" smtClean="0"/>
              <a:t>with </a:t>
            </a:r>
            <a:r>
              <a:rPr lang="en-US" dirty="0"/>
              <a:t>some constants a and b </a:t>
            </a: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6117021" y="8370886"/>
          <a:ext cx="9456462" cy="1642813"/>
        </p:xfrm>
        <a:graphic>
          <a:graphicData uri="http://schemas.openxmlformats.org/presentationml/2006/ole">
            <p:oleObj spid="_x0000_s893954" name="Equation" r:id="rId3" imgW="1650960" imgH="355320" progId="Equation.DSMT4">
              <p:embed/>
            </p:oleObj>
          </a:graphicData>
        </a:graphic>
      </p:graphicFrame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3043238" y="5519738"/>
          <a:ext cx="5881687" cy="1574745"/>
        </p:xfrm>
        <a:graphic>
          <a:graphicData uri="http://schemas.openxmlformats.org/presentationml/2006/ole">
            <p:oleObj spid="_x0000_s893955" name="Equation" r:id="rId4" imgW="888840" imgH="253800" progId="Equation.DSMT4">
              <p:embed/>
            </p:oleObj>
          </a:graphicData>
        </a:graphic>
      </p:graphicFrame>
      <p:sp>
        <p:nvSpPr>
          <p:cNvPr id="24582" name="Rectangle 48"/>
          <p:cNvSpPr>
            <a:spLocks noChangeArrowheads="1"/>
          </p:cNvSpPr>
          <p:nvPr/>
        </p:nvSpPr>
        <p:spPr bwMode="auto">
          <a:xfrm>
            <a:off x="-36028" y="1089141"/>
            <a:ext cx="21098759" cy="11052415"/>
          </a:xfrm>
          <a:prstGeom prst="rect">
            <a:avLst/>
          </a:prstGeom>
          <a:solidFill>
            <a:srgbClr val="FF9900">
              <a:alpha val="27843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i="0"/>
          </a:p>
        </p:txBody>
      </p:sp>
      <p:sp>
        <p:nvSpPr>
          <p:cNvPr id="24583" name="TextBox 9"/>
          <p:cNvSpPr txBox="1">
            <a:spLocks noChangeArrowheads="1"/>
          </p:cNvSpPr>
          <p:nvPr/>
        </p:nvSpPr>
        <p:spPr bwMode="auto">
          <a:xfrm>
            <a:off x="934075" y="-126123"/>
            <a:ext cx="19952381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8400" dirty="0">
                <a:solidFill>
                  <a:srgbClr val="FF0000"/>
                </a:solidFill>
              </a:rPr>
              <a:t>Exercise </a:t>
            </a:r>
            <a:r>
              <a:rPr lang="en-US" sz="8400" dirty="0" smtClean="0">
                <a:solidFill>
                  <a:srgbClr val="FF0000"/>
                </a:solidFill>
              </a:rPr>
              <a:t>3 NOW- from Hopfield to spikes</a:t>
            </a:r>
            <a:endParaRPr lang="en-US" sz="8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444250" y="1226485"/>
            <a:ext cx="18546406" cy="95699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596375" y="4683705"/>
            <a:ext cx="3964286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7600" i="1" dirty="0"/>
              <a:t>The end</a:t>
            </a:r>
            <a:endParaRPr lang="fr-FR" sz="7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2910016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5 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NETWORKS of NEURONS and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ASSOCIATIVE MEMORY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984103"/>
            <a:ext cx="10422104" cy="1085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Introduction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- networks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-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systems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for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computing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 associative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memory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36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Classification by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similarity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Detour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Magnetic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Materials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000" b="1" dirty="0" smtClean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5.4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Hopfield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6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4000" b="1" baseline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5.5 Learning of Associations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28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5.6 Storage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Capacity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29390" y="0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Week 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5: Networks of Neurons-Introduction</a:t>
            </a:r>
            <a:endParaRPr kumimoji="0" 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1193379" y="984103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 flipV="1">
            <a:off x="11506201" y="4572000"/>
            <a:ext cx="9765629" cy="1513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482239" y="2816986"/>
            <a:ext cx="6122115" cy="351066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781306" y="4302269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2604353" y="2816986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080373" y="3897192"/>
            <a:ext cx="2382123" cy="107195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image</a:t>
            </a:r>
          </a:p>
        </p:txBody>
      </p:sp>
      <p:sp>
        <p:nvSpPr>
          <p:cNvPr id="22536" name="Text Box 33"/>
          <p:cNvSpPr txBox="1">
            <a:spLocks noChangeArrowheads="1"/>
          </p:cNvSpPr>
          <p:nvPr/>
        </p:nvSpPr>
        <p:spPr bwMode="auto">
          <a:xfrm>
            <a:off x="52636" y="-189186"/>
            <a:ext cx="21142066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5.2 Classification </a:t>
            </a:r>
            <a:r>
              <a:rPr lang="en-US" sz="6800" dirty="0">
                <a:solidFill>
                  <a:srgbClr val="FF0000"/>
                </a:solidFill>
              </a:rPr>
              <a:t>by </a:t>
            </a:r>
            <a:r>
              <a:rPr lang="en-US" sz="6800" dirty="0" smtClean="0">
                <a:solidFill>
                  <a:srgbClr val="FF0000"/>
                </a:solidFill>
              </a:rPr>
              <a:t>similarity: </a:t>
            </a:r>
            <a:r>
              <a:rPr lang="en-US" sz="7600" b="1" dirty="0" smtClean="0">
                <a:solidFill>
                  <a:srgbClr val="FF0000"/>
                </a:solidFill>
              </a:rPr>
              <a:t>pattern </a:t>
            </a:r>
            <a:r>
              <a:rPr lang="en-US" sz="7600" b="1" dirty="0">
                <a:solidFill>
                  <a:srgbClr val="FF0000"/>
                </a:solidFill>
              </a:rPr>
              <a:t>recognition</a:t>
            </a:r>
            <a:endParaRPr lang="en-US" sz="6800" b="1" dirty="0">
              <a:solidFill>
                <a:srgbClr val="FF0000"/>
              </a:solidFill>
            </a:endParaRPr>
          </a:p>
        </p:txBody>
      </p:sp>
      <p:sp>
        <p:nvSpPr>
          <p:cNvPr id="22537" name="Text Box 34"/>
          <p:cNvSpPr txBox="1">
            <a:spLocks noChangeArrowheads="1"/>
          </p:cNvSpPr>
          <p:nvPr/>
        </p:nvSpPr>
        <p:spPr bwMode="auto">
          <a:xfrm>
            <a:off x="6624789" y="3205185"/>
            <a:ext cx="5310809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Classification:</a:t>
            </a:r>
          </a:p>
          <a:p>
            <a:r>
              <a:rPr lang="en-US"/>
              <a:t>comparison</a:t>
            </a:r>
          </a:p>
          <a:p>
            <a:r>
              <a:rPr lang="en-US"/>
              <a:t>with prototypes</a:t>
            </a:r>
          </a:p>
        </p:txBody>
      </p:sp>
      <p:sp>
        <p:nvSpPr>
          <p:cNvPr id="22538" name="Line 35"/>
          <p:cNvSpPr>
            <a:spLocks noChangeShapeType="1"/>
          </p:cNvSpPr>
          <p:nvPr/>
        </p:nvSpPr>
        <p:spPr bwMode="auto">
          <a:xfrm>
            <a:off x="12604353" y="3492115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39" name="Line 36"/>
          <p:cNvSpPr>
            <a:spLocks noChangeShapeType="1"/>
          </p:cNvSpPr>
          <p:nvPr/>
        </p:nvSpPr>
        <p:spPr bwMode="auto">
          <a:xfrm>
            <a:off x="12604353" y="4167243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40" name="Line 37"/>
          <p:cNvSpPr>
            <a:spLocks noChangeShapeType="1"/>
          </p:cNvSpPr>
          <p:nvPr/>
        </p:nvSpPr>
        <p:spPr bwMode="auto">
          <a:xfrm>
            <a:off x="12604353" y="4842372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41" name="Line 38"/>
          <p:cNvSpPr>
            <a:spLocks noChangeShapeType="1"/>
          </p:cNvSpPr>
          <p:nvPr/>
        </p:nvSpPr>
        <p:spPr bwMode="auto">
          <a:xfrm>
            <a:off x="12604353" y="5517500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42" name="Line 39"/>
          <p:cNvSpPr>
            <a:spLocks noChangeShapeType="1"/>
          </p:cNvSpPr>
          <p:nvPr/>
        </p:nvSpPr>
        <p:spPr bwMode="auto">
          <a:xfrm>
            <a:off x="12604353" y="6192629"/>
            <a:ext cx="252087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43" name="Text Box 40"/>
          <p:cNvSpPr txBox="1">
            <a:spLocks noChangeArrowheads="1"/>
          </p:cNvSpPr>
          <p:nvPr/>
        </p:nvSpPr>
        <p:spPr bwMode="auto">
          <a:xfrm>
            <a:off x="14945163" y="2124981"/>
            <a:ext cx="87690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2544" name="Text Box 41"/>
          <p:cNvSpPr txBox="1">
            <a:spLocks noChangeArrowheads="1"/>
          </p:cNvSpPr>
          <p:nvPr/>
        </p:nvSpPr>
        <p:spPr bwMode="auto">
          <a:xfrm>
            <a:off x="15087711" y="2935135"/>
            <a:ext cx="87690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2545" name="Text Box 42"/>
          <p:cNvSpPr txBox="1">
            <a:spLocks noChangeArrowheads="1"/>
          </p:cNvSpPr>
          <p:nvPr/>
        </p:nvSpPr>
        <p:spPr bwMode="auto">
          <a:xfrm>
            <a:off x="15087711" y="4302270"/>
            <a:ext cx="83682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2546" name="Text Box 43"/>
          <p:cNvSpPr txBox="1">
            <a:spLocks noChangeArrowheads="1"/>
          </p:cNvSpPr>
          <p:nvPr/>
        </p:nvSpPr>
        <p:spPr bwMode="auto">
          <a:xfrm>
            <a:off x="15125224" y="5677844"/>
            <a:ext cx="83682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2566" name="Text Box 63"/>
          <p:cNvSpPr txBox="1">
            <a:spLocks noChangeArrowheads="1"/>
          </p:cNvSpPr>
          <p:nvPr/>
        </p:nvSpPr>
        <p:spPr bwMode="auto">
          <a:xfrm>
            <a:off x="10556147" y="10692348"/>
            <a:ext cx="388734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Prototypes</a:t>
            </a:r>
          </a:p>
        </p:txBody>
      </p:sp>
      <p:sp>
        <p:nvSpPr>
          <p:cNvPr id="22567" name="Text Box 64"/>
          <p:cNvSpPr txBox="1">
            <a:spLocks noChangeArrowheads="1"/>
          </p:cNvSpPr>
          <p:nvPr/>
        </p:nvSpPr>
        <p:spPr bwMode="auto">
          <a:xfrm>
            <a:off x="1042860" y="9975025"/>
            <a:ext cx="441312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Noisy image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2"/>
          <p:cNvGrpSpPr>
            <a:grpSpLocks/>
          </p:cNvGrpSpPr>
          <p:nvPr/>
        </p:nvGrpSpPr>
        <p:grpSpPr bwMode="auto">
          <a:xfrm>
            <a:off x="9003109" y="6751285"/>
            <a:ext cx="2880995" cy="2700514"/>
            <a:chOff x="432" y="528"/>
            <a:chExt cx="1056" cy="960"/>
          </a:xfrm>
        </p:grpSpPr>
        <p:sp>
          <p:nvSpPr>
            <p:cNvPr id="67" name="Rectangle 3" descr="Dotted grid"/>
            <p:cNvSpPr>
              <a:spLocks noChangeArrowheads="1"/>
            </p:cNvSpPr>
            <p:nvPr/>
          </p:nvSpPr>
          <p:spPr bwMode="auto">
            <a:xfrm>
              <a:off x="432" y="528"/>
              <a:ext cx="1056" cy="960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912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912" y="81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912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912" y="91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816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720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008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912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1104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31"/>
          <p:cNvGrpSpPr>
            <a:grpSpLocks/>
          </p:cNvGrpSpPr>
          <p:nvPr/>
        </p:nvGrpSpPr>
        <p:grpSpPr bwMode="auto">
          <a:xfrm>
            <a:off x="14317365" y="6751285"/>
            <a:ext cx="2898580" cy="2700514"/>
            <a:chOff x="2160" y="2160"/>
            <a:chExt cx="1056" cy="960"/>
          </a:xfrm>
        </p:grpSpPr>
        <p:sp>
          <p:nvSpPr>
            <p:cNvPr id="79" name="Rectangle 32" descr="Dotted grid"/>
            <p:cNvSpPr>
              <a:spLocks noChangeArrowheads="1"/>
            </p:cNvSpPr>
            <p:nvPr/>
          </p:nvSpPr>
          <p:spPr bwMode="auto">
            <a:xfrm>
              <a:off x="2160" y="2160"/>
              <a:ext cx="1056" cy="960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33"/>
            <p:cNvSpPr>
              <a:spLocks noChangeArrowheads="1"/>
            </p:cNvSpPr>
            <p:nvPr/>
          </p:nvSpPr>
          <p:spPr bwMode="auto">
            <a:xfrm>
              <a:off x="2400" y="259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34"/>
            <p:cNvSpPr>
              <a:spLocks noChangeArrowheads="1"/>
            </p:cNvSpPr>
            <p:nvPr/>
          </p:nvSpPr>
          <p:spPr bwMode="auto">
            <a:xfrm>
              <a:off x="2400" y="27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35"/>
            <p:cNvSpPr>
              <a:spLocks noChangeArrowheads="1"/>
            </p:cNvSpPr>
            <p:nvPr/>
          </p:nvSpPr>
          <p:spPr bwMode="auto">
            <a:xfrm>
              <a:off x="2496" y="24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37"/>
            <p:cNvSpPr>
              <a:spLocks noChangeArrowheads="1"/>
            </p:cNvSpPr>
            <p:nvPr/>
          </p:nvSpPr>
          <p:spPr bwMode="auto">
            <a:xfrm>
              <a:off x="2784" y="268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2592" y="235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39"/>
            <p:cNvSpPr>
              <a:spLocks noChangeArrowheads="1"/>
            </p:cNvSpPr>
            <p:nvPr/>
          </p:nvSpPr>
          <p:spPr bwMode="auto">
            <a:xfrm>
              <a:off x="2448" y="24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40"/>
            <p:cNvSpPr>
              <a:spLocks noChangeArrowheads="1"/>
            </p:cNvSpPr>
            <p:nvPr/>
          </p:nvSpPr>
          <p:spPr bwMode="auto">
            <a:xfrm>
              <a:off x="2640" y="235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41"/>
            <p:cNvSpPr>
              <a:spLocks noChangeArrowheads="1"/>
            </p:cNvSpPr>
            <p:nvPr/>
          </p:nvSpPr>
          <p:spPr bwMode="auto">
            <a:xfrm>
              <a:off x="2736" y="24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42"/>
            <p:cNvSpPr>
              <a:spLocks noChangeArrowheads="1"/>
            </p:cNvSpPr>
            <p:nvPr/>
          </p:nvSpPr>
          <p:spPr bwMode="auto">
            <a:xfrm>
              <a:off x="2688" y="24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43"/>
            <p:cNvSpPr>
              <a:spLocks noChangeArrowheads="1"/>
            </p:cNvSpPr>
            <p:nvPr/>
          </p:nvSpPr>
          <p:spPr bwMode="auto">
            <a:xfrm>
              <a:off x="2784" y="259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44"/>
            <p:cNvSpPr>
              <a:spLocks noChangeArrowheads="1"/>
            </p:cNvSpPr>
            <p:nvPr/>
          </p:nvSpPr>
          <p:spPr bwMode="auto">
            <a:xfrm>
              <a:off x="2400" y="288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45"/>
            <p:cNvSpPr>
              <a:spLocks noChangeArrowheads="1"/>
            </p:cNvSpPr>
            <p:nvPr/>
          </p:nvSpPr>
          <p:spPr bwMode="auto">
            <a:xfrm>
              <a:off x="2784" y="27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46"/>
            <p:cNvSpPr>
              <a:spLocks noChangeArrowheads="1"/>
            </p:cNvSpPr>
            <p:nvPr/>
          </p:nvSpPr>
          <p:spPr bwMode="auto">
            <a:xfrm>
              <a:off x="2784" y="288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47"/>
            <p:cNvSpPr>
              <a:spLocks noChangeArrowheads="1"/>
            </p:cNvSpPr>
            <p:nvPr/>
          </p:nvSpPr>
          <p:spPr bwMode="auto">
            <a:xfrm>
              <a:off x="2496" y="27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48"/>
            <p:cNvSpPr>
              <a:spLocks noChangeArrowheads="1"/>
            </p:cNvSpPr>
            <p:nvPr/>
          </p:nvSpPr>
          <p:spPr bwMode="auto">
            <a:xfrm>
              <a:off x="2592" y="27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49"/>
            <p:cNvSpPr>
              <a:spLocks noChangeArrowheads="1"/>
            </p:cNvSpPr>
            <p:nvPr/>
          </p:nvSpPr>
          <p:spPr bwMode="auto">
            <a:xfrm>
              <a:off x="2688" y="27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18"/>
          <p:cNvGrpSpPr>
            <a:grpSpLocks/>
          </p:cNvGrpSpPr>
          <p:nvPr/>
        </p:nvGrpSpPr>
        <p:grpSpPr bwMode="auto">
          <a:xfrm>
            <a:off x="937825" y="6143294"/>
            <a:ext cx="2946472" cy="2700514"/>
            <a:chOff x="3648" y="528"/>
            <a:chExt cx="1056" cy="960"/>
          </a:xfrm>
        </p:grpSpPr>
        <p:sp>
          <p:nvSpPr>
            <p:cNvPr id="98" name="Rectangle 19" descr="Dotted grid"/>
            <p:cNvSpPr>
              <a:spLocks noChangeArrowheads="1"/>
            </p:cNvSpPr>
            <p:nvPr/>
          </p:nvSpPr>
          <p:spPr bwMode="auto">
            <a:xfrm>
              <a:off x="3648" y="528"/>
              <a:ext cx="1056" cy="960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4128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4128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4128" y="81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4128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3744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4032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936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4224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28"/>
            <p:cNvSpPr>
              <a:spLocks noChangeArrowheads="1"/>
            </p:cNvSpPr>
            <p:nvPr/>
          </p:nvSpPr>
          <p:spPr bwMode="auto">
            <a:xfrm>
              <a:off x="4512" y="91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29"/>
            <p:cNvSpPr>
              <a:spLocks noChangeArrowheads="1"/>
            </p:cNvSpPr>
            <p:nvPr/>
          </p:nvSpPr>
          <p:spPr bwMode="auto">
            <a:xfrm>
              <a:off x="4320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30"/>
            <p:cNvSpPr>
              <a:spLocks noChangeArrowheads="1"/>
            </p:cNvSpPr>
            <p:nvPr/>
          </p:nvSpPr>
          <p:spPr bwMode="auto">
            <a:xfrm>
              <a:off x="4608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31"/>
            <p:cNvSpPr>
              <a:spLocks noChangeArrowheads="1"/>
            </p:cNvSpPr>
            <p:nvPr/>
          </p:nvSpPr>
          <p:spPr bwMode="auto">
            <a:xfrm>
              <a:off x="4464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32"/>
            <p:cNvSpPr>
              <a:spLocks noChangeArrowheads="1"/>
            </p:cNvSpPr>
            <p:nvPr/>
          </p:nvSpPr>
          <p:spPr bwMode="auto">
            <a:xfrm>
              <a:off x="4368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003109" y="6751285"/>
            <a:ext cx="2880995" cy="2700514"/>
            <a:chOff x="432" y="528"/>
            <a:chExt cx="1056" cy="960"/>
          </a:xfrm>
        </p:grpSpPr>
        <p:sp>
          <p:nvSpPr>
            <p:cNvPr id="1071" name="Rectangle 3" descr="Dotted grid"/>
            <p:cNvSpPr>
              <a:spLocks noChangeArrowheads="1"/>
            </p:cNvSpPr>
            <p:nvPr/>
          </p:nvSpPr>
          <p:spPr bwMode="auto">
            <a:xfrm>
              <a:off x="432" y="528"/>
              <a:ext cx="1056" cy="960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2" name="Rectangle 4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Rectangle 5"/>
            <p:cNvSpPr>
              <a:spLocks noChangeArrowheads="1"/>
            </p:cNvSpPr>
            <p:nvPr/>
          </p:nvSpPr>
          <p:spPr bwMode="auto">
            <a:xfrm>
              <a:off x="912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Rectangle 6"/>
            <p:cNvSpPr>
              <a:spLocks noChangeArrowheads="1"/>
            </p:cNvSpPr>
            <p:nvPr/>
          </p:nvSpPr>
          <p:spPr bwMode="auto">
            <a:xfrm>
              <a:off x="912" y="81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Rectangle 7"/>
            <p:cNvSpPr>
              <a:spLocks noChangeArrowheads="1"/>
            </p:cNvSpPr>
            <p:nvPr/>
          </p:nvSpPr>
          <p:spPr bwMode="auto">
            <a:xfrm>
              <a:off x="912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" name="Rectangle 8"/>
            <p:cNvSpPr>
              <a:spLocks noChangeArrowheads="1"/>
            </p:cNvSpPr>
            <p:nvPr/>
          </p:nvSpPr>
          <p:spPr bwMode="auto">
            <a:xfrm>
              <a:off x="912" y="91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7" name="Rectangle 9"/>
            <p:cNvSpPr>
              <a:spLocks noChangeArrowheads="1"/>
            </p:cNvSpPr>
            <p:nvPr/>
          </p:nvSpPr>
          <p:spPr bwMode="auto">
            <a:xfrm>
              <a:off x="816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" name="Rectangle 10"/>
            <p:cNvSpPr>
              <a:spLocks noChangeArrowheads="1"/>
            </p:cNvSpPr>
            <p:nvPr/>
          </p:nvSpPr>
          <p:spPr bwMode="auto">
            <a:xfrm>
              <a:off x="720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Rectangle 11"/>
            <p:cNvSpPr>
              <a:spLocks noChangeArrowheads="1"/>
            </p:cNvSpPr>
            <p:nvPr/>
          </p:nvSpPr>
          <p:spPr bwMode="auto">
            <a:xfrm>
              <a:off x="1008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Rectangle 12"/>
            <p:cNvSpPr>
              <a:spLocks noChangeArrowheads="1"/>
            </p:cNvSpPr>
            <p:nvPr/>
          </p:nvSpPr>
          <p:spPr bwMode="auto">
            <a:xfrm>
              <a:off x="912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1" name="Rectangle 13"/>
            <p:cNvSpPr>
              <a:spLocks noChangeArrowheads="1"/>
            </p:cNvSpPr>
            <p:nvPr/>
          </p:nvSpPr>
          <p:spPr bwMode="auto">
            <a:xfrm>
              <a:off x="1104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4317365" y="6751285"/>
            <a:ext cx="2898580" cy="2700514"/>
            <a:chOff x="2160" y="2160"/>
            <a:chExt cx="1056" cy="960"/>
          </a:xfrm>
        </p:grpSpPr>
        <p:sp>
          <p:nvSpPr>
            <p:cNvPr id="1039" name="Rectangle 32" descr="Dotted grid"/>
            <p:cNvSpPr>
              <a:spLocks noChangeArrowheads="1"/>
            </p:cNvSpPr>
            <p:nvPr/>
          </p:nvSpPr>
          <p:spPr bwMode="auto">
            <a:xfrm>
              <a:off x="2160" y="2160"/>
              <a:ext cx="1056" cy="960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33"/>
            <p:cNvSpPr>
              <a:spLocks noChangeArrowheads="1"/>
            </p:cNvSpPr>
            <p:nvPr/>
          </p:nvSpPr>
          <p:spPr bwMode="auto">
            <a:xfrm>
              <a:off x="2400" y="259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34"/>
            <p:cNvSpPr>
              <a:spLocks noChangeArrowheads="1"/>
            </p:cNvSpPr>
            <p:nvPr/>
          </p:nvSpPr>
          <p:spPr bwMode="auto">
            <a:xfrm>
              <a:off x="2400" y="27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35"/>
            <p:cNvSpPr>
              <a:spLocks noChangeArrowheads="1"/>
            </p:cNvSpPr>
            <p:nvPr/>
          </p:nvSpPr>
          <p:spPr bwMode="auto">
            <a:xfrm>
              <a:off x="2496" y="24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Rectangle 36"/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Rectangle 37"/>
            <p:cNvSpPr>
              <a:spLocks noChangeArrowheads="1"/>
            </p:cNvSpPr>
            <p:nvPr/>
          </p:nvSpPr>
          <p:spPr bwMode="auto">
            <a:xfrm>
              <a:off x="2784" y="268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Rectangle 38"/>
            <p:cNvSpPr>
              <a:spLocks noChangeArrowheads="1"/>
            </p:cNvSpPr>
            <p:nvPr/>
          </p:nvSpPr>
          <p:spPr bwMode="auto">
            <a:xfrm>
              <a:off x="2592" y="235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Rectangle 39"/>
            <p:cNvSpPr>
              <a:spLocks noChangeArrowheads="1"/>
            </p:cNvSpPr>
            <p:nvPr/>
          </p:nvSpPr>
          <p:spPr bwMode="auto">
            <a:xfrm>
              <a:off x="2448" y="24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Rectangle 40"/>
            <p:cNvSpPr>
              <a:spLocks noChangeArrowheads="1"/>
            </p:cNvSpPr>
            <p:nvPr/>
          </p:nvSpPr>
          <p:spPr bwMode="auto">
            <a:xfrm>
              <a:off x="2640" y="235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Rectangle 41"/>
            <p:cNvSpPr>
              <a:spLocks noChangeArrowheads="1"/>
            </p:cNvSpPr>
            <p:nvPr/>
          </p:nvSpPr>
          <p:spPr bwMode="auto">
            <a:xfrm>
              <a:off x="2736" y="24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Rectangle 42"/>
            <p:cNvSpPr>
              <a:spLocks noChangeArrowheads="1"/>
            </p:cNvSpPr>
            <p:nvPr/>
          </p:nvSpPr>
          <p:spPr bwMode="auto">
            <a:xfrm>
              <a:off x="2688" y="24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Rectangle 43"/>
            <p:cNvSpPr>
              <a:spLocks noChangeArrowheads="1"/>
            </p:cNvSpPr>
            <p:nvPr/>
          </p:nvSpPr>
          <p:spPr bwMode="auto">
            <a:xfrm>
              <a:off x="2784" y="259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Rectangle 44"/>
            <p:cNvSpPr>
              <a:spLocks noChangeArrowheads="1"/>
            </p:cNvSpPr>
            <p:nvPr/>
          </p:nvSpPr>
          <p:spPr bwMode="auto">
            <a:xfrm>
              <a:off x="2400" y="288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Rectangle 45"/>
            <p:cNvSpPr>
              <a:spLocks noChangeArrowheads="1"/>
            </p:cNvSpPr>
            <p:nvPr/>
          </p:nvSpPr>
          <p:spPr bwMode="auto">
            <a:xfrm>
              <a:off x="2784" y="27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46"/>
            <p:cNvSpPr>
              <a:spLocks noChangeArrowheads="1"/>
            </p:cNvSpPr>
            <p:nvPr/>
          </p:nvSpPr>
          <p:spPr bwMode="auto">
            <a:xfrm>
              <a:off x="2784" y="288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Rectangle 47"/>
            <p:cNvSpPr>
              <a:spLocks noChangeArrowheads="1"/>
            </p:cNvSpPr>
            <p:nvPr/>
          </p:nvSpPr>
          <p:spPr bwMode="auto">
            <a:xfrm>
              <a:off x="2496" y="27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Rectangle 48"/>
            <p:cNvSpPr>
              <a:spLocks noChangeArrowheads="1"/>
            </p:cNvSpPr>
            <p:nvPr/>
          </p:nvSpPr>
          <p:spPr bwMode="auto">
            <a:xfrm>
              <a:off x="2592" y="27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Rectangle 49"/>
            <p:cNvSpPr>
              <a:spLocks noChangeArrowheads="1"/>
            </p:cNvSpPr>
            <p:nvPr/>
          </p:nvSpPr>
          <p:spPr bwMode="auto">
            <a:xfrm>
              <a:off x="2688" y="27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" name="Text Box 50"/>
          <p:cNvSpPr txBox="1">
            <a:spLocks noChangeArrowheads="1"/>
          </p:cNvSpPr>
          <p:nvPr/>
        </p:nvSpPr>
        <p:spPr bwMode="auto">
          <a:xfrm>
            <a:off x="10556147" y="10126929"/>
            <a:ext cx="388734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Prototypes</a:t>
            </a:r>
          </a:p>
        </p:txBody>
      </p:sp>
      <p:sp>
        <p:nvSpPr>
          <p:cNvPr id="1032" name="Text Box 51"/>
          <p:cNvSpPr txBox="1">
            <a:spLocks noChangeArrowheads="1"/>
          </p:cNvSpPr>
          <p:nvPr/>
        </p:nvSpPr>
        <p:spPr bwMode="auto">
          <a:xfrm>
            <a:off x="1042860" y="9975025"/>
            <a:ext cx="441312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Noisy image</a:t>
            </a:r>
          </a:p>
        </p:txBody>
      </p:sp>
      <p:sp>
        <p:nvSpPr>
          <p:cNvPr id="1033" name="Text Box 52"/>
          <p:cNvSpPr txBox="1">
            <a:spLocks noChangeArrowheads="1"/>
          </p:cNvSpPr>
          <p:nvPr/>
        </p:nvSpPr>
        <p:spPr bwMode="auto">
          <a:xfrm>
            <a:off x="1763110" y="2548611"/>
            <a:ext cx="1140863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Classification by closest prototype</a:t>
            </a:r>
            <a:endParaRPr lang="en-US"/>
          </a:p>
        </p:txBody>
      </p:sp>
      <p:graphicFrame>
        <p:nvGraphicFramePr>
          <p:cNvPr id="1026" name="Object 53"/>
          <p:cNvGraphicFramePr>
            <a:graphicFrameLocks noChangeAspect="1"/>
          </p:cNvGraphicFramePr>
          <p:nvPr/>
        </p:nvGraphicFramePr>
        <p:xfrm>
          <a:off x="4681617" y="4050771"/>
          <a:ext cx="9168167" cy="1822847"/>
        </p:xfrm>
        <a:graphic>
          <a:graphicData uri="http://schemas.openxmlformats.org/presentationml/2006/ole">
            <p:oleObj spid="_x0000_s794626" name="Equation" r:id="rId4" imgW="1054080" imgH="279360" progId="Equation.3">
              <p:embed/>
            </p:oleObj>
          </a:graphicData>
        </a:graphic>
      </p:graphicFrame>
      <p:sp>
        <p:nvSpPr>
          <p:cNvPr id="1034" name="Line 54"/>
          <p:cNvSpPr>
            <a:spLocks noChangeShapeType="1"/>
          </p:cNvSpPr>
          <p:nvPr/>
        </p:nvSpPr>
        <p:spPr bwMode="auto">
          <a:xfrm flipH="1">
            <a:off x="3961368" y="5536054"/>
            <a:ext cx="1440498" cy="13502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35" name="Line 55"/>
          <p:cNvSpPr>
            <a:spLocks noChangeShapeType="1"/>
          </p:cNvSpPr>
          <p:nvPr/>
        </p:nvSpPr>
        <p:spPr bwMode="auto">
          <a:xfrm flipH="1">
            <a:off x="4321493" y="5401028"/>
            <a:ext cx="5942052" cy="17553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36" name="Line 56"/>
          <p:cNvSpPr>
            <a:spLocks noChangeShapeType="1"/>
          </p:cNvSpPr>
          <p:nvPr/>
        </p:nvSpPr>
        <p:spPr bwMode="auto">
          <a:xfrm>
            <a:off x="7562612" y="5266002"/>
            <a:ext cx="1980684" cy="175533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37" name="Line 57"/>
          <p:cNvSpPr>
            <a:spLocks noChangeShapeType="1"/>
          </p:cNvSpPr>
          <p:nvPr/>
        </p:nvSpPr>
        <p:spPr bwMode="auto">
          <a:xfrm>
            <a:off x="12244229" y="5536054"/>
            <a:ext cx="1980684" cy="175533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098" name="Text Box 58"/>
          <p:cNvSpPr txBox="1">
            <a:spLocks noChangeArrowheads="1"/>
          </p:cNvSpPr>
          <p:nvPr/>
        </p:nvSpPr>
        <p:spPr bwMode="auto">
          <a:xfrm>
            <a:off x="15485348" y="2999951"/>
            <a:ext cx="4998224" cy="1241234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i="1" dirty="0" err="1"/>
              <a:t>Blackboard</a:t>
            </a:r>
            <a:r>
              <a:rPr lang="fr-CH" sz="6800" i="1" dirty="0"/>
              <a:t>:</a:t>
            </a:r>
            <a:endParaRPr lang="fr-FR" sz="6800" i="1" dirty="0"/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52636" y="-189186"/>
            <a:ext cx="21142066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5.2 Classification </a:t>
            </a:r>
            <a:r>
              <a:rPr lang="en-US" sz="6800" dirty="0">
                <a:solidFill>
                  <a:srgbClr val="FF0000"/>
                </a:solidFill>
              </a:rPr>
              <a:t>by </a:t>
            </a:r>
            <a:r>
              <a:rPr lang="en-US" sz="6800" dirty="0" smtClean="0">
                <a:solidFill>
                  <a:srgbClr val="FF0000"/>
                </a:solidFill>
              </a:rPr>
              <a:t>similarity: </a:t>
            </a:r>
            <a:r>
              <a:rPr lang="en-US" sz="7600" b="1" dirty="0" smtClean="0">
                <a:solidFill>
                  <a:srgbClr val="FF0000"/>
                </a:solidFill>
              </a:rPr>
              <a:t>pattern </a:t>
            </a:r>
            <a:r>
              <a:rPr lang="en-US" sz="7600" b="1" dirty="0">
                <a:solidFill>
                  <a:srgbClr val="FF0000"/>
                </a:solidFill>
              </a:rPr>
              <a:t>recognition</a:t>
            </a:r>
            <a:endParaRPr lang="en-US" sz="6800" b="1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18"/>
          <p:cNvGrpSpPr>
            <a:grpSpLocks/>
          </p:cNvGrpSpPr>
          <p:nvPr/>
        </p:nvGrpSpPr>
        <p:grpSpPr bwMode="auto">
          <a:xfrm>
            <a:off x="937825" y="6143294"/>
            <a:ext cx="2946472" cy="2700514"/>
            <a:chOff x="3648" y="528"/>
            <a:chExt cx="1056" cy="960"/>
          </a:xfrm>
        </p:grpSpPr>
        <p:sp>
          <p:nvSpPr>
            <p:cNvPr id="62" name="Rectangle 19" descr="Dotted grid"/>
            <p:cNvSpPr>
              <a:spLocks noChangeArrowheads="1"/>
            </p:cNvSpPr>
            <p:nvPr/>
          </p:nvSpPr>
          <p:spPr bwMode="auto">
            <a:xfrm>
              <a:off x="3648" y="528"/>
              <a:ext cx="1056" cy="960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4128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4128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4128" y="81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3"/>
            <p:cNvSpPr>
              <a:spLocks noChangeArrowheads="1"/>
            </p:cNvSpPr>
            <p:nvPr/>
          </p:nvSpPr>
          <p:spPr bwMode="auto">
            <a:xfrm>
              <a:off x="4128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3744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4032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26"/>
            <p:cNvSpPr>
              <a:spLocks noChangeArrowheads="1"/>
            </p:cNvSpPr>
            <p:nvPr/>
          </p:nvSpPr>
          <p:spPr bwMode="auto">
            <a:xfrm>
              <a:off x="3936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27"/>
            <p:cNvSpPr>
              <a:spLocks noChangeArrowheads="1"/>
            </p:cNvSpPr>
            <p:nvPr/>
          </p:nvSpPr>
          <p:spPr bwMode="auto">
            <a:xfrm>
              <a:off x="4224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28"/>
            <p:cNvSpPr>
              <a:spLocks noChangeArrowheads="1"/>
            </p:cNvSpPr>
            <p:nvPr/>
          </p:nvSpPr>
          <p:spPr bwMode="auto">
            <a:xfrm>
              <a:off x="4512" y="91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29"/>
            <p:cNvSpPr>
              <a:spLocks noChangeArrowheads="1"/>
            </p:cNvSpPr>
            <p:nvPr/>
          </p:nvSpPr>
          <p:spPr bwMode="auto">
            <a:xfrm>
              <a:off x="4320" y="72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30"/>
            <p:cNvSpPr>
              <a:spLocks noChangeArrowheads="1"/>
            </p:cNvSpPr>
            <p:nvPr/>
          </p:nvSpPr>
          <p:spPr bwMode="auto">
            <a:xfrm>
              <a:off x="4608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31"/>
            <p:cNvSpPr>
              <a:spLocks noChangeArrowheads="1"/>
            </p:cNvSpPr>
            <p:nvPr/>
          </p:nvSpPr>
          <p:spPr bwMode="auto">
            <a:xfrm>
              <a:off x="4464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32"/>
            <p:cNvSpPr>
              <a:spLocks noChangeArrowheads="1"/>
            </p:cNvSpPr>
            <p:nvPr/>
          </p:nvSpPr>
          <p:spPr bwMode="auto">
            <a:xfrm>
              <a:off x="4368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69944</TotalTime>
  <Words>2930</Words>
  <Application>Microsoft Office PowerPoint</Application>
  <PresentationFormat>Custom</PresentationFormat>
  <Paragraphs>720</Paragraphs>
  <Slides>66</Slides>
  <Notes>59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Thème Office</vt:lpstr>
      <vt:lpstr>Equation</vt:lpstr>
      <vt:lpstr>Biological Modeling of Neural Networks </vt:lpstr>
      <vt:lpstr>Slide 2</vt:lpstr>
      <vt:lpstr>Slide 3</vt:lpstr>
      <vt:lpstr>Slide 4</vt:lpstr>
      <vt:lpstr>Slide 5</vt:lpstr>
      <vt:lpstr>Slide 6</vt:lpstr>
      <vt:lpstr>Biological Modeling of Neural Networks </vt:lpstr>
      <vt:lpstr>Slide 8</vt:lpstr>
      <vt:lpstr>Slide 9</vt:lpstr>
      <vt:lpstr>Slide 10</vt:lpstr>
      <vt:lpstr>Slide 11</vt:lpstr>
      <vt:lpstr>Biological Modeling of Neural Networks </vt:lpstr>
      <vt:lpstr>Slide 13</vt:lpstr>
      <vt:lpstr>Slide 14</vt:lpstr>
      <vt:lpstr>Slide 15</vt:lpstr>
      <vt:lpstr>Slide 16</vt:lpstr>
      <vt:lpstr>Slide 17</vt:lpstr>
      <vt:lpstr>Slide 18</vt:lpstr>
      <vt:lpstr>Biological Modeling of Neural Networks </vt:lpstr>
      <vt:lpstr>Slide 20</vt:lpstr>
      <vt:lpstr>Slide 21</vt:lpstr>
      <vt:lpstr>Slide 22</vt:lpstr>
      <vt:lpstr>Slide 23</vt:lpstr>
      <vt:lpstr>Slide 24</vt:lpstr>
      <vt:lpstr>Biological Modeling of Neural Networks 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Biological Modeling of Neural Networks </vt:lpstr>
      <vt:lpstr>Slide 35</vt:lpstr>
      <vt:lpstr>Slide 36</vt:lpstr>
      <vt:lpstr>Slide 37</vt:lpstr>
      <vt:lpstr>Slide 38</vt:lpstr>
      <vt:lpstr>Slide 39</vt:lpstr>
      <vt:lpstr>Biological Modeling of Neural Networks </vt:lpstr>
      <vt:lpstr>Slide 41</vt:lpstr>
      <vt:lpstr>Slide 42</vt:lpstr>
      <vt:lpstr>Slide 43</vt:lpstr>
      <vt:lpstr>Slide 44</vt:lpstr>
      <vt:lpstr>Slide 45</vt:lpstr>
      <vt:lpstr>Slide 46</vt:lpstr>
      <vt:lpstr>Biological Modeling of Neural Networks </vt:lpstr>
      <vt:lpstr>Slide 48</vt:lpstr>
      <vt:lpstr>Slide 49</vt:lpstr>
      <vt:lpstr>Slide 50</vt:lpstr>
      <vt:lpstr>Biological Modeling of Neural Networks </vt:lpstr>
      <vt:lpstr>Slide 52</vt:lpstr>
      <vt:lpstr>Slide 53</vt:lpstr>
      <vt:lpstr>Slide 54</vt:lpstr>
      <vt:lpstr>Slide 55</vt:lpstr>
      <vt:lpstr>Biological Modeling of Neural Networks 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1199</cp:revision>
  <cp:lastPrinted>2013-05-07T08:05:56Z</cp:lastPrinted>
  <dcterms:created xsi:type="dcterms:W3CDTF">2011-05-09T14:50:50Z</dcterms:created>
  <dcterms:modified xsi:type="dcterms:W3CDTF">2014-07-30T09:23:06Z</dcterms:modified>
</cp:coreProperties>
</file>