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28" r:id="rId3"/>
    <p:sldId id="329" r:id="rId4"/>
    <p:sldId id="330" r:id="rId5"/>
    <p:sldId id="331" r:id="rId6"/>
    <p:sldId id="318" r:id="rId7"/>
    <p:sldId id="319" r:id="rId8"/>
    <p:sldId id="332" r:id="rId9"/>
    <p:sldId id="339" r:id="rId10"/>
    <p:sldId id="340" r:id="rId11"/>
    <p:sldId id="347" r:id="rId12"/>
    <p:sldId id="342" r:id="rId13"/>
    <p:sldId id="346" r:id="rId14"/>
    <p:sldId id="343" r:id="rId15"/>
    <p:sldId id="317" r:id="rId16"/>
    <p:sldId id="322" r:id="rId17"/>
    <p:sldId id="349" r:id="rId18"/>
    <p:sldId id="30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0270" autoAdjust="0"/>
  </p:normalViewPr>
  <p:slideViewPr>
    <p:cSldViewPr snapToGrid="0">
      <p:cViewPr varScale="1">
        <p:scale>
          <a:sx n="71" d="100"/>
          <a:sy n="71" d="100"/>
        </p:scale>
        <p:origin x="1864" y="63"/>
      </p:cViewPr>
      <p:guideLst/>
    </p:cSldViewPr>
  </p:slideViewPr>
  <p:notesTextViewPr>
    <p:cViewPr>
      <p:scale>
        <a:sx n="150" d="100"/>
        <a:sy n="150" d="100"/>
      </p:scale>
      <p:origin x="0" y="-1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1D25-E9D0-4B27-A1F9-050B667C232A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5F58D-9BB2-4572-B2D4-7F55E3FA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mit.edu/~edelman/publications/first_annual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m-hikari.com/ijcms/ijcms-2014/13-16-2014/aduIJCMS13-16-2014.pdf" TargetMode="External"/><Relationship Id="rId5" Type="http://schemas.openxmlformats.org/officeDocument/2006/relationships/hyperlink" Target="https://www.quora.com/Is-traffic-light-system-application-of-linear-algebra-If-yes-then-how-Explain-briefly" TargetMode="External"/><Relationship Id="rId4" Type="http://schemas.openxmlformats.org/officeDocument/2006/relationships/hyperlink" Target="https://sciencing.com/linear-equations-used-everyday-life-6022370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Can have multiple inputs and outputs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97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Dimension reduction</a:t>
            </a:r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http://math.mit.edu/~edelman/publications/first_annual.pdf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https://sciencing.com/linear-equations-used-everyday-life-6022370.html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5"/>
              </a:rPr>
              <a:t>https://www.quora.com/Is-traffic-light-system-application-of-linear-algebra-If-yes-then-how-Explain-briefly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http://www.m-hikari.com/ijcms/ijcms-2014/13-16-2014/aduIJCMS13-16-2014.pdf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http://www.math.tamu.edu/~yvorobet/MATH304-504/Lect1-03web.pdf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2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只要符合这两个定义，就是线性系统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0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Desing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74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像無線通訊訊號在介質中的傳播就可以用線性系統來模擬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89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Other application</a:t>
            </a:r>
          </a:p>
          <a:p>
            <a:r>
              <a:rPr lang="zh-CN" altLang="en-US" dirty="0"/>
              <a:t>假设线性好算，同时和真实的世界（非线性）相比，误差很低</a:t>
            </a:r>
            <a:endParaRPr lang="en-US" altLang="zh-TW" dirty="0"/>
          </a:p>
          <a:p>
            <a:r>
              <a:rPr lang="zh-CN" altLang="en-US" dirty="0"/>
              <a:t>算</a:t>
            </a:r>
            <a:r>
              <a:rPr lang="en-US" altLang="zh-CN" dirty="0"/>
              <a:t>w1,w2,w3</a:t>
            </a:r>
            <a:r>
              <a:rPr lang="zh-CN" altLang="en-US" dirty="0"/>
              <a:t>靠机器学习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5AF24-4CAB-4D84-807C-8CA661C791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83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B9CFC-E3A1-4317-837D-5092D19FF02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49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Rotation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51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Higher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Solving a system of linear equations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Approximate Solution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Vector</a:t>
            </a:r>
            <a:r>
              <a:rPr lang="zh-CN" altLang="en-US" dirty="0"/>
              <a:t>是广义的：一个</a:t>
            </a:r>
            <a:r>
              <a:rPr lang="en-US" altLang="zh-CN" dirty="0"/>
              <a:t>function</a:t>
            </a:r>
            <a:r>
              <a:rPr lang="zh-CN" altLang="en-US" dirty="0"/>
              <a:t>或者一个讯号也是一个</a:t>
            </a:r>
            <a:r>
              <a:rPr lang="en-US" altLang="zh-CN" dirty="0"/>
              <a:t>vector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6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Higher dimension</a:t>
            </a:r>
          </a:p>
          <a:p>
            <a:r>
              <a:rPr lang="zh-CN" altLang="en-US" dirty="0"/>
              <a:t>线性系统所有可能的输出的集合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87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9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9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12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3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24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07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5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1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80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88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76CC-7C4D-4F1B-B75E-901EF87CF5D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2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36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380.png"/><Relationship Id="rId10" Type="http://schemas.openxmlformats.org/officeDocument/2006/relationships/image" Target="../media/image54.png"/><Relationship Id="rId4" Type="http://schemas.openxmlformats.org/officeDocument/2006/relationships/image" Target="../media/image37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emf"/><Relationship Id="rId4" Type="http://schemas.openxmlformats.org/officeDocument/2006/relationships/image" Target="../media/image7.jpeg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are </a:t>
            </a:r>
            <a:br>
              <a:rPr lang="en-US" altLang="zh-TW" dirty="0"/>
            </a:br>
            <a:r>
              <a:rPr lang="en-US" altLang="zh-TW" dirty="0"/>
              <a:t>we going to learn?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李宏毅 </a:t>
            </a:r>
            <a:endParaRPr lang="en-US" altLang="zh-TW" sz="4800" dirty="0"/>
          </a:p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0643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7C93F-8D72-4088-A9AF-FA12A81B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CEC38E-022F-4605-B771-F9751B68FC2E}"/>
              </a:ext>
            </a:extLst>
          </p:cNvPr>
          <p:cNvSpPr txBox="1"/>
          <p:nvPr/>
        </p:nvSpPr>
        <p:spPr>
          <a:xfrm>
            <a:off x="1466125" y="5033050"/>
            <a:ext cx="617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 =  w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1 </a:t>
            </a:r>
            <a:r>
              <a:rPr lang="en-US" altLang="zh-TW" sz="2800" dirty="0"/>
              <a:t>+ w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2 </a:t>
            </a:r>
            <a:r>
              <a:rPr lang="en-US" altLang="zh-TW" sz="2800" dirty="0"/>
              <a:t>+ w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4D43AE-8FA6-4FB5-8ACF-FB34A84D3CA7}"/>
              </a:ext>
            </a:extLst>
          </p:cNvPr>
          <p:cNvSpPr/>
          <p:nvPr/>
        </p:nvSpPr>
        <p:spPr>
          <a:xfrm>
            <a:off x="1995212" y="1920146"/>
            <a:ext cx="404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y: A</a:t>
            </a:r>
            <a:r>
              <a:rPr lang="zh-TW" altLang="en-US" sz="2400" dirty="0"/>
              <a:t> 年 </a:t>
            </a:r>
            <a:r>
              <a:rPr lang="en-US" altLang="zh-TW" sz="2400" dirty="0"/>
              <a:t>B</a:t>
            </a:r>
            <a:r>
              <a:rPr lang="zh-TW" altLang="en-US" sz="2400" dirty="0"/>
              <a:t> 月 </a:t>
            </a:r>
            <a:r>
              <a:rPr lang="en-US" altLang="zh-TW" sz="2400" dirty="0"/>
              <a:t>C</a:t>
            </a:r>
            <a:r>
              <a:rPr lang="zh-TW" altLang="en-US" sz="2400" dirty="0"/>
              <a:t> 日 </a:t>
            </a:r>
            <a:r>
              <a:rPr lang="en-US" altLang="zh-TW" sz="2400" dirty="0"/>
              <a:t>N</a:t>
            </a:r>
            <a:r>
              <a:rPr lang="zh-TW" altLang="en-US" sz="2400" dirty="0"/>
              <a:t> 時的 </a:t>
            </a:r>
            <a:r>
              <a:rPr lang="en-US" altLang="zh-TW" sz="2400" dirty="0">
                <a:solidFill>
                  <a:srgbClr val="FF0000"/>
                </a:solidFill>
              </a:rPr>
              <a:t>PM2.5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2FEF7-2988-4FB8-95E3-FFEA60796433}"/>
              </a:ext>
            </a:extLst>
          </p:cNvPr>
          <p:cNvSpPr/>
          <p:nvPr/>
        </p:nvSpPr>
        <p:spPr>
          <a:xfrm>
            <a:off x="1995212" y="2341359"/>
            <a:ext cx="5626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x</a:t>
            </a:r>
            <a:r>
              <a:rPr lang="en-US" altLang="zh-TW" sz="2400" baseline="-25000" dirty="0" err="1"/>
              <a:t>K</a:t>
            </a:r>
            <a:r>
              <a:rPr lang="en-US" altLang="zh-TW" sz="2400" dirty="0"/>
              <a:t>: A</a:t>
            </a:r>
            <a:r>
              <a:rPr lang="zh-TW" altLang="en-US" sz="2400" dirty="0"/>
              <a:t> 年 </a:t>
            </a:r>
            <a:r>
              <a:rPr lang="en-US" altLang="zh-TW" sz="2400" dirty="0"/>
              <a:t>B</a:t>
            </a:r>
            <a:r>
              <a:rPr lang="zh-TW" altLang="en-US" sz="2400" dirty="0"/>
              <a:t> 月 </a:t>
            </a:r>
            <a:r>
              <a:rPr lang="en-US" altLang="zh-TW" sz="2400" dirty="0"/>
              <a:t>C</a:t>
            </a:r>
            <a:r>
              <a:rPr lang="zh-TW" altLang="en-US" sz="2400" dirty="0"/>
              <a:t> 日 </a:t>
            </a:r>
            <a:r>
              <a:rPr lang="en-US" altLang="zh-TW" sz="2400" dirty="0"/>
              <a:t>N</a:t>
            </a:r>
            <a:r>
              <a:rPr lang="zh-TW" altLang="en-US" sz="2400" dirty="0"/>
              <a:t> </a:t>
            </a:r>
            <a:r>
              <a:rPr lang="en-US" altLang="zh-TW" sz="2400" dirty="0"/>
              <a:t>– K </a:t>
            </a:r>
            <a:r>
              <a:rPr lang="zh-TW" altLang="en-US" sz="2400" dirty="0"/>
              <a:t>時的 </a:t>
            </a:r>
            <a:r>
              <a:rPr lang="en-US" altLang="zh-TW" sz="2400" dirty="0">
                <a:solidFill>
                  <a:srgbClr val="FF0000"/>
                </a:solidFill>
              </a:rPr>
              <a:t>PM2.5</a:t>
            </a:r>
            <a:r>
              <a:rPr lang="zh-TW" altLang="en-US" sz="2400" dirty="0"/>
              <a:t> 觀測值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AE465-5F43-4F2B-92C7-0BBE172E8BCD}"/>
              </a:ext>
            </a:extLst>
          </p:cNvPr>
          <p:cNvSpPr/>
          <p:nvPr/>
        </p:nvSpPr>
        <p:spPr>
          <a:xfrm>
            <a:off x="3785562" y="3041859"/>
            <a:ext cx="1335314" cy="10561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氣象</a:t>
            </a:r>
            <a:endParaRPr lang="en-US" altLang="zh-TW" sz="2400" dirty="0"/>
          </a:p>
          <a:p>
            <a:pPr algn="ctr"/>
            <a:r>
              <a:rPr lang="zh-TW" altLang="en-US" sz="2400" dirty="0"/>
              <a:t>預報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B3648FF-3405-46B6-BA92-C715598B99EB}"/>
              </a:ext>
            </a:extLst>
          </p:cNvPr>
          <p:cNvSpPr txBox="1"/>
          <p:nvPr/>
        </p:nvSpPr>
        <p:spPr>
          <a:xfrm>
            <a:off x="5820852" y="3310544"/>
            <a:ext cx="111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AADCCD-5761-4D73-A68F-BA8180B55689}"/>
              </a:ext>
            </a:extLst>
          </p:cNvPr>
          <p:cNvSpPr txBox="1"/>
          <p:nvPr/>
        </p:nvSpPr>
        <p:spPr>
          <a:xfrm>
            <a:off x="557445" y="4523994"/>
            <a:ext cx="307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Linear system</a:t>
            </a:r>
            <a:endParaRPr lang="zh-TW" altLang="en-US" sz="2400" b="1" i="1" u="sng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637750B-FCDA-4DC0-81C4-B73DE2F19A8D}"/>
              </a:ext>
            </a:extLst>
          </p:cNvPr>
          <p:cNvCxnSpPr/>
          <p:nvPr/>
        </p:nvCxnSpPr>
        <p:spPr>
          <a:xfrm>
            <a:off x="5159253" y="3569953"/>
            <a:ext cx="637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6D15843-F885-4717-B1F4-96AD5C7EFEEE}"/>
              </a:ext>
            </a:extLst>
          </p:cNvPr>
          <p:cNvCxnSpPr/>
          <p:nvPr/>
        </p:nvCxnSpPr>
        <p:spPr>
          <a:xfrm>
            <a:off x="3123963" y="3228971"/>
            <a:ext cx="637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499C30C-26B0-4A43-929D-4A39363E49A8}"/>
              </a:ext>
            </a:extLst>
          </p:cNvPr>
          <p:cNvCxnSpPr/>
          <p:nvPr/>
        </p:nvCxnSpPr>
        <p:spPr>
          <a:xfrm>
            <a:off x="3123963" y="3569953"/>
            <a:ext cx="637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B671966-F7EF-4D28-8CD6-31911830E06E}"/>
              </a:ext>
            </a:extLst>
          </p:cNvPr>
          <p:cNvCxnSpPr>
            <a:cxnSpLocks/>
          </p:cNvCxnSpPr>
          <p:nvPr/>
        </p:nvCxnSpPr>
        <p:spPr>
          <a:xfrm>
            <a:off x="3109675" y="3930156"/>
            <a:ext cx="637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73131EC-E85A-49A9-97FC-89DC9D16635C}"/>
              </a:ext>
            </a:extLst>
          </p:cNvPr>
          <p:cNvSpPr/>
          <p:nvPr/>
        </p:nvSpPr>
        <p:spPr>
          <a:xfrm>
            <a:off x="2740152" y="2931485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8B19ED-8096-4BE1-B4B8-FED9908D4A6B}"/>
              </a:ext>
            </a:extLst>
          </p:cNvPr>
          <p:cNvSpPr/>
          <p:nvPr/>
        </p:nvSpPr>
        <p:spPr>
          <a:xfrm>
            <a:off x="2740152" y="3255338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11E326-5E6A-4D0D-8C07-25BBD3F42EE2}"/>
              </a:ext>
            </a:extLst>
          </p:cNvPr>
          <p:cNvSpPr/>
          <p:nvPr/>
        </p:nvSpPr>
        <p:spPr>
          <a:xfrm>
            <a:off x="2740152" y="3626811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2DF8F86-01D3-4D40-B0B9-A0C99DB65169}"/>
              </a:ext>
            </a:extLst>
          </p:cNvPr>
          <p:cNvSpPr txBox="1"/>
          <p:nvPr/>
        </p:nvSpPr>
        <p:spPr>
          <a:xfrm>
            <a:off x="2107406" y="5636329"/>
            <a:ext cx="492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Where do w1, w2 and w3 come from?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056" y="103172"/>
            <a:ext cx="5849258" cy="65349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3594" y="5991802"/>
            <a:ext cx="340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http://incomebully.com/does-pr-pagerank-still-matter/</a:t>
            </a:r>
          </a:p>
        </p:txBody>
      </p:sp>
      <p:pic>
        <p:nvPicPr>
          <p:cNvPr id="2050" name="Picture 2" descr="http://incomebully.com/wp-content/uploads/2015/02/pager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19931"/>
            <a:ext cx="3350078" cy="2312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AF3759-01ED-44F3-81CB-864DB5F3105D}"/>
              </a:ext>
            </a:extLst>
          </p:cNvPr>
          <p:cNvSpPr txBox="1"/>
          <p:nvPr/>
        </p:nvSpPr>
        <p:spPr>
          <a:xfrm>
            <a:off x="1162956" y="128724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P336 of Textbook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06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 - 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upload.wikimedia.org/wikipedia/commons/6/69/PageRank-hi-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25625"/>
            <a:ext cx="6629400" cy="476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61950" y="4330700"/>
            <a:ext cx="146685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hyperlink</a:t>
            </a:r>
            <a:endParaRPr lang="zh-TW" altLang="en-US" sz="2400" dirty="0"/>
          </a:p>
        </p:txBody>
      </p:sp>
      <p:pic>
        <p:nvPicPr>
          <p:cNvPr id="14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4CA321C7-4697-4240-9676-AD1668CF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15" y="2611188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310C85F3-16E8-44A6-A94E-8DFE51E9C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66" y="4596944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02A29307-9C8A-426A-A1D5-F2A3823A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53" y="3429000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9BFBC6A7-1F34-4796-BEE4-D7194EBC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0" y="4834706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28CB10A3-E927-4015-AF18-0F72AB6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36" y="2152785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DD2DF093-93AD-43FF-9F1E-3DB3B6B9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85" y="1848340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 - 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upload.wikimedia.org/wikipedia/commons/6/69/PageRank-hi-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25625"/>
            <a:ext cx="6629400" cy="476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274457" y="3220315"/>
            <a:ext cx="210457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很多網頁連到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451428" y="1594792"/>
            <a:ext cx="210457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很多網頁連到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378778" y="1460596"/>
            <a:ext cx="2416629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被重要網頁連到</a:t>
            </a:r>
          </a:p>
        </p:txBody>
      </p:sp>
      <p:pic>
        <p:nvPicPr>
          <p:cNvPr id="13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3CD1CB35-2981-43E3-9216-BFCEF093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80" y="3816916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B13EF274-CAC2-4765-8874-EB59C5AF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51" y="3972579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4806CD76-68A6-4A75-A517-085D7078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89" y="2083820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35388D1B-B808-44D7-95F2-17587153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73" y="2335668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29E53D8B-1A64-46D7-BE66-EF061C4C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73" y="2488068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tw.downloadicons.net/sites/default/files/en-ligne-26406.png">
            <a:extLst>
              <a:ext uri="{FF2B5EF4-FFF2-40B4-BE49-F238E27FC236}">
                <a16:creationId xmlns:a16="http://schemas.microsoft.com/office/drawing/2014/main" id="{DB1DA25E-CB07-430E-8EE6-204CB2D9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73" y="2640468"/>
            <a:ext cx="571940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AB008-174A-4C3B-910E-D8BBFF45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 - Computer Graphics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4847-3340-4E0D-9EEE-7B2EB07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 descr="3D rotation example">
            <a:extLst>
              <a:ext uri="{FF2B5EF4-FFF2-40B4-BE49-F238E27FC236}">
                <a16:creationId xmlns:a16="http://schemas.microsoft.com/office/drawing/2014/main" id="{AE9AC865-D4AA-47F8-AE07-89EC2696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35167"/>
            <a:ext cx="8077422" cy="45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61F11C7-030D-408D-8788-798982B64F37}"/>
              </a:ext>
            </a:extLst>
          </p:cNvPr>
          <p:cNvSpPr/>
          <p:nvPr/>
        </p:nvSpPr>
        <p:spPr>
          <a:xfrm>
            <a:off x="754778" y="6420943"/>
            <a:ext cx="766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http://www.c-jump.com/bcc/common/Talk3/Math/Matrices/Matrices.html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A70EAA1-09F5-4072-B405-E0D25C851311}"/>
              </a:ext>
            </a:extLst>
          </p:cNvPr>
          <p:cNvSpPr/>
          <p:nvPr/>
        </p:nvSpPr>
        <p:spPr>
          <a:xfrm>
            <a:off x="1450426" y="41904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F515F37-1123-4E32-BDC2-7733ED5857F7}"/>
              </a:ext>
            </a:extLst>
          </p:cNvPr>
          <p:cNvSpPr/>
          <p:nvPr/>
        </p:nvSpPr>
        <p:spPr>
          <a:xfrm>
            <a:off x="5906816" y="40433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E2B0C8-5397-49A1-84E6-7C75E7ECDAD9}"/>
              </a:ext>
            </a:extLst>
          </p:cNvPr>
          <p:cNvSpPr/>
          <p:nvPr/>
        </p:nvSpPr>
        <p:spPr>
          <a:xfrm>
            <a:off x="2896866" y="2519652"/>
            <a:ext cx="1821606" cy="10275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AB36DA-1176-4855-9D13-CBC5080E94B7}"/>
                  </a:ext>
                </a:extLst>
              </p:cNvPr>
              <p:cNvSpPr txBox="1"/>
              <p:nvPr/>
            </p:nvSpPr>
            <p:spPr>
              <a:xfrm>
                <a:off x="917696" y="3457601"/>
                <a:ext cx="481927" cy="912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AB36DA-1176-4855-9D13-CBC5080E9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6" y="3457601"/>
                <a:ext cx="481927" cy="912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E4822A-9C17-486A-8D6F-91E4C7F4429F}"/>
                  </a:ext>
                </a:extLst>
              </p:cNvPr>
              <p:cNvSpPr txBox="1"/>
              <p:nvPr/>
            </p:nvSpPr>
            <p:spPr>
              <a:xfrm>
                <a:off x="5699844" y="2727182"/>
                <a:ext cx="593944" cy="102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E4822A-9C17-486A-8D6F-91E4C7F4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44" y="2727182"/>
                <a:ext cx="593944" cy="10275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74C00D-DE64-41A9-AEFD-82E864015113}"/>
              </a:ext>
            </a:extLst>
          </p:cNvPr>
          <p:cNvSpPr/>
          <p:nvPr/>
        </p:nvSpPr>
        <p:spPr>
          <a:xfrm>
            <a:off x="1576552" y="3074276"/>
            <a:ext cx="1320314" cy="1087821"/>
          </a:xfrm>
          <a:custGeom>
            <a:avLst/>
            <a:gdLst>
              <a:gd name="connsiteX0" fmla="*/ 0 w 1166648"/>
              <a:gd name="connsiteY0" fmla="*/ 1087821 h 1087821"/>
              <a:gd name="connsiteX1" fmla="*/ 283779 w 1166648"/>
              <a:gd name="connsiteY1" fmla="*/ 362607 h 1087821"/>
              <a:gd name="connsiteX2" fmla="*/ 1166648 w 1166648"/>
              <a:gd name="connsiteY2" fmla="*/ 0 h 108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648" h="1087821">
                <a:moveTo>
                  <a:pt x="0" y="1087821"/>
                </a:moveTo>
                <a:cubicBezTo>
                  <a:pt x="44669" y="815865"/>
                  <a:pt x="89338" y="543910"/>
                  <a:pt x="283779" y="362607"/>
                </a:cubicBezTo>
                <a:cubicBezTo>
                  <a:pt x="478220" y="181304"/>
                  <a:pt x="822434" y="90652"/>
                  <a:pt x="116664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2E322DCB-9E7E-4566-AECA-2E65DEBD2D87}"/>
              </a:ext>
            </a:extLst>
          </p:cNvPr>
          <p:cNvSpPr/>
          <p:nvPr/>
        </p:nvSpPr>
        <p:spPr>
          <a:xfrm>
            <a:off x="4745420" y="3074276"/>
            <a:ext cx="1166648" cy="945931"/>
          </a:xfrm>
          <a:custGeom>
            <a:avLst/>
            <a:gdLst>
              <a:gd name="connsiteX0" fmla="*/ 0 w 1229711"/>
              <a:gd name="connsiteY0" fmla="*/ 0 h 945931"/>
              <a:gd name="connsiteX1" fmla="*/ 630621 w 1229711"/>
              <a:gd name="connsiteY1" fmla="*/ 157655 h 945931"/>
              <a:gd name="connsiteX2" fmla="*/ 1229711 w 1229711"/>
              <a:gd name="connsiteY2" fmla="*/ 945931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9711" h="945931">
                <a:moveTo>
                  <a:pt x="0" y="0"/>
                </a:moveTo>
                <a:cubicBezTo>
                  <a:pt x="212834" y="0"/>
                  <a:pt x="425669" y="0"/>
                  <a:pt x="630621" y="157655"/>
                </a:cubicBezTo>
                <a:cubicBezTo>
                  <a:pt x="835573" y="315310"/>
                  <a:pt x="1032642" y="630620"/>
                  <a:pt x="1229711" y="945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9E09AB-00F7-4BA9-BD92-0A97E0E74156}"/>
              </a:ext>
            </a:extLst>
          </p:cNvPr>
          <p:cNvSpPr txBox="1"/>
          <p:nvPr/>
        </p:nvSpPr>
        <p:spPr>
          <a:xfrm>
            <a:off x="3199079" y="2617947"/>
            <a:ext cx="120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5B96261-B0CF-499C-9C37-0C2EDD81E15D}"/>
              </a:ext>
            </a:extLst>
          </p:cNvPr>
          <p:cNvSpPr txBox="1"/>
          <p:nvPr/>
        </p:nvSpPr>
        <p:spPr>
          <a:xfrm>
            <a:off x="6466476" y="1275377"/>
            <a:ext cx="267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Section 7.9 of Textbook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3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/>
      <p:bldP spid="10" grpId="0"/>
      <p:bldP spid="9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What are we going to learn?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8892" y="4867918"/>
            <a:ext cx="1830906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Does it have solution?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13644" y="4867914"/>
            <a:ext cx="2241755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Does it have unique solution?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49245" y="4867914"/>
            <a:ext cx="2090057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How to find the solution?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61737" y="6160576"/>
            <a:ext cx="7344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altLang="zh-TW" sz="2800" dirty="0">
                <a:solidFill>
                  <a:srgbClr val="FF0000"/>
                </a:solidFill>
              </a:rPr>
              <a:t>Different view from high school</a:t>
            </a:r>
          </a:p>
        </p:txBody>
      </p:sp>
      <p:sp>
        <p:nvSpPr>
          <p:cNvPr id="9" name="矩形 8"/>
          <p:cNvSpPr/>
          <p:nvPr/>
        </p:nvSpPr>
        <p:spPr>
          <a:xfrm>
            <a:off x="6734744" y="4867914"/>
            <a:ext cx="2022598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Determinants (</a:t>
            </a:r>
            <a:r>
              <a:rPr lang="zh-TW" altLang="en-US" sz="2400" dirty="0"/>
              <a:t>行列式</a:t>
            </a:r>
            <a:r>
              <a:rPr lang="en-US" altLang="zh-TW" sz="2400" dirty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6844546" y="5698911"/>
            <a:ext cx="180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Beyond 3 X 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2B9FBD-E1BE-4582-9B09-36442BB803AC}"/>
              </a:ext>
            </a:extLst>
          </p:cNvPr>
          <p:cNvSpPr/>
          <p:nvPr/>
        </p:nvSpPr>
        <p:spPr>
          <a:xfrm>
            <a:off x="3327330" y="2385493"/>
            <a:ext cx="2466249" cy="205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FB43A51-B394-4221-BBD5-D672686B1D5A}"/>
              </a:ext>
            </a:extLst>
          </p:cNvPr>
          <p:cNvCxnSpPr>
            <a:cxnSpLocks/>
          </p:cNvCxnSpPr>
          <p:nvPr/>
        </p:nvCxnSpPr>
        <p:spPr>
          <a:xfrm>
            <a:off x="2247863" y="2696045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2ED75E0-E467-4DBF-847E-65AF2296DED8}"/>
              </a:ext>
            </a:extLst>
          </p:cNvPr>
          <p:cNvCxnSpPr>
            <a:cxnSpLocks/>
          </p:cNvCxnSpPr>
          <p:nvPr/>
        </p:nvCxnSpPr>
        <p:spPr>
          <a:xfrm>
            <a:off x="2247863" y="3072732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7568DB4-79BD-46B8-A761-6985EEA3E018}"/>
              </a:ext>
            </a:extLst>
          </p:cNvPr>
          <p:cNvCxnSpPr>
            <a:cxnSpLocks/>
          </p:cNvCxnSpPr>
          <p:nvPr/>
        </p:nvCxnSpPr>
        <p:spPr>
          <a:xfrm>
            <a:off x="2247863" y="4156784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363D55E-DD8F-448F-BEFA-8D961471C737}"/>
              </a:ext>
            </a:extLst>
          </p:cNvPr>
          <p:cNvCxnSpPr>
            <a:cxnSpLocks/>
          </p:cNvCxnSpPr>
          <p:nvPr/>
        </p:nvCxnSpPr>
        <p:spPr>
          <a:xfrm>
            <a:off x="5813286" y="2696045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25B4D62-4FB1-4763-973A-D7E0F8A732FF}"/>
              </a:ext>
            </a:extLst>
          </p:cNvPr>
          <p:cNvCxnSpPr>
            <a:cxnSpLocks/>
          </p:cNvCxnSpPr>
          <p:nvPr/>
        </p:nvCxnSpPr>
        <p:spPr>
          <a:xfrm>
            <a:off x="5813286" y="3072732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7794CAE-CC96-4985-A42A-2B2790E1FF04}"/>
              </a:ext>
            </a:extLst>
          </p:cNvPr>
          <p:cNvCxnSpPr>
            <a:cxnSpLocks/>
          </p:cNvCxnSpPr>
          <p:nvPr/>
        </p:nvCxnSpPr>
        <p:spPr>
          <a:xfrm>
            <a:off x="5813286" y="4156784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592AD50-3543-4817-9647-3E44385F2ECC}"/>
              </a:ext>
            </a:extLst>
          </p:cNvPr>
          <p:cNvSpPr txBox="1"/>
          <p:nvPr/>
        </p:nvSpPr>
        <p:spPr>
          <a:xfrm rot="5400000">
            <a:off x="2471455" y="3401857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4DD785-D82E-4BFB-9DE3-00C812FC8B68}"/>
              </a:ext>
            </a:extLst>
          </p:cNvPr>
          <p:cNvSpPr txBox="1"/>
          <p:nvPr/>
        </p:nvSpPr>
        <p:spPr>
          <a:xfrm rot="5400000">
            <a:off x="6029599" y="3411743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E06EA7F-26D5-48A7-B138-E9A4887E27F5}"/>
              </a:ext>
            </a:extLst>
          </p:cNvPr>
          <p:cNvSpPr txBox="1"/>
          <p:nvPr/>
        </p:nvSpPr>
        <p:spPr>
          <a:xfrm>
            <a:off x="6912460" y="2462900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BFF1716-E58F-4982-9837-B1D31A75C6C2}"/>
              </a:ext>
            </a:extLst>
          </p:cNvPr>
          <p:cNvSpPr txBox="1"/>
          <p:nvPr/>
        </p:nvSpPr>
        <p:spPr>
          <a:xfrm>
            <a:off x="6926836" y="2805085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B17BC0-2BFF-480B-A12E-267AD10A8AFE}"/>
              </a:ext>
            </a:extLst>
          </p:cNvPr>
          <p:cNvSpPr txBox="1"/>
          <p:nvPr/>
        </p:nvSpPr>
        <p:spPr>
          <a:xfrm>
            <a:off x="6929713" y="3912019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9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660789-99C9-43BC-9AC9-96A2E3BC25EA}"/>
              </a:ext>
            </a:extLst>
          </p:cNvPr>
          <p:cNvSpPr txBox="1"/>
          <p:nvPr/>
        </p:nvSpPr>
        <p:spPr>
          <a:xfrm>
            <a:off x="1889075" y="2461437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429E24C-43DB-452A-B283-C5AE56794548}"/>
              </a:ext>
            </a:extLst>
          </p:cNvPr>
          <p:cNvSpPr txBox="1"/>
          <p:nvPr/>
        </p:nvSpPr>
        <p:spPr>
          <a:xfrm>
            <a:off x="1903451" y="2803622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82556B2-64B0-42CF-8241-0F7098187540}"/>
              </a:ext>
            </a:extLst>
          </p:cNvPr>
          <p:cNvSpPr txBox="1"/>
          <p:nvPr/>
        </p:nvSpPr>
        <p:spPr>
          <a:xfrm>
            <a:off x="1906328" y="3910556"/>
            <a:ext cx="10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8C762B8-5D4E-45BC-85DF-7E0704BACB07}"/>
              </a:ext>
            </a:extLst>
          </p:cNvPr>
          <p:cNvSpPr txBox="1"/>
          <p:nvPr/>
        </p:nvSpPr>
        <p:spPr>
          <a:xfrm>
            <a:off x="139546" y="1569604"/>
            <a:ext cx="501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Chapter 1, Chapter 2, Chapter 3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0C8F98F-F78D-4370-8C97-A960CC0D6DFE}"/>
              </a:ext>
            </a:extLst>
          </p:cNvPr>
          <p:cNvSpPr txBox="1"/>
          <p:nvPr/>
        </p:nvSpPr>
        <p:spPr>
          <a:xfrm>
            <a:off x="6539568" y="1327293"/>
            <a:ext cx="2412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Beyond vector in Chapter 6</a:t>
            </a:r>
            <a:endParaRPr lang="zh-TW" altLang="en-US" sz="2800" dirty="0"/>
          </a:p>
        </p:txBody>
      </p:sp>
      <p:sp>
        <p:nvSpPr>
          <p:cNvPr id="41" name="左大括弧 40">
            <a:extLst>
              <a:ext uri="{FF2B5EF4-FFF2-40B4-BE49-F238E27FC236}">
                <a16:creationId xmlns:a16="http://schemas.microsoft.com/office/drawing/2014/main" id="{A764D218-1563-49D0-87BC-F1B5F27EE84B}"/>
              </a:ext>
            </a:extLst>
          </p:cNvPr>
          <p:cNvSpPr/>
          <p:nvPr/>
        </p:nvSpPr>
        <p:spPr>
          <a:xfrm>
            <a:off x="1450615" y="2461437"/>
            <a:ext cx="523220" cy="2004335"/>
          </a:xfrm>
          <a:prstGeom prst="leftBrace">
            <a:avLst>
              <a:gd name="adj1" fmla="val 4130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4AD7F63-EAE6-490A-A768-CBD5156C7452}"/>
              </a:ext>
            </a:extLst>
          </p:cNvPr>
          <p:cNvSpPr txBox="1"/>
          <p:nvPr/>
        </p:nvSpPr>
        <p:spPr>
          <a:xfrm>
            <a:off x="342247" y="3179732"/>
            <a:ext cx="97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43" name="左大括弧 42">
            <a:extLst>
              <a:ext uri="{FF2B5EF4-FFF2-40B4-BE49-F238E27FC236}">
                <a16:creationId xmlns:a16="http://schemas.microsoft.com/office/drawing/2014/main" id="{8283B485-A860-4B09-9E07-C5C81D8830F9}"/>
              </a:ext>
            </a:extLst>
          </p:cNvPr>
          <p:cNvSpPr/>
          <p:nvPr/>
        </p:nvSpPr>
        <p:spPr>
          <a:xfrm flipH="1">
            <a:off x="7226994" y="2459623"/>
            <a:ext cx="523220" cy="2004335"/>
          </a:xfrm>
          <a:prstGeom prst="leftBrace">
            <a:avLst>
              <a:gd name="adj1" fmla="val 4130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0C2E3D5-A2E2-4B88-9A32-14ADA08942A3}"/>
              </a:ext>
            </a:extLst>
          </p:cNvPr>
          <p:cNvSpPr txBox="1"/>
          <p:nvPr/>
        </p:nvSpPr>
        <p:spPr>
          <a:xfrm>
            <a:off x="7879718" y="3180635"/>
            <a:ext cx="97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55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 animBg="1"/>
      <p:bldP spid="42" grpId="0"/>
      <p:bldP spid="43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8587E40B-AC48-47B4-82C7-1ED30F7140AB}"/>
              </a:ext>
            </a:extLst>
          </p:cNvPr>
          <p:cNvSpPr/>
          <p:nvPr/>
        </p:nvSpPr>
        <p:spPr>
          <a:xfrm rot="16200000">
            <a:off x="5426481" y="3842211"/>
            <a:ext cx="1127671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89A23D3-154B-4A9B-ABD2-9F2E1A472162}"/>
              </a:ext>
            </a:extLst>
          </p:cNvPr>
          <p:cNvSpPr/>
          <p:nvPr/>
        </p:nvSpPr>
        <p:spPr>
          <a:xfrm rot="1916269">
            <a:off x="5710792" y="4594216"/>
            <a:ext cx="811949" cy="1804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4A3285A-F0C4-4950-A61D-C732E66891FC}"/>
              </a:ext>
            </a:extLst>
          </p:cNvPr>
          <p:cNvSpPr/>
          <p:nvPr/>
        </p:nvSpPr>
        <p:spPr>
          <a:xfrm rot="1483156">
            <a:off x="808350" y="4437421"/>
            <a:ext cx="1135271" cy="20932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What are we going to learn?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0343C8-0F3B-472B-8D69-D14A4F700307}"/>
              </a:ext>
            </a:extLst>
          </p:cNvPr>
          <p:cNvSpPr/>
          <p:nvPr/>
        </p:nvSpPr>
        <p:spPr>
          <a:xfrm>
            <a:off x="2499195" y="4843779"/>
            <a:ext cx="2466249" cy="140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83DE896-CF04-43CD-AF75-24D76F040390}"/>
              </a:ext>
            </a:extLst>
          </p:cNvPr>
          <p:cNvCxnSpPr>
            <a:cxnSpLocks/>
          </p:cNvCxnSpPr>
          <p:nvPr/>
        </p:nvCxnSpPr>
        <p:spPr>
          <a:xfrm>
            <a:off x="5002404" y="5115591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DE2D57F-7DBE-48A1-9EF2-7862B998C8DF}"/>
              </a:ext>
            </a:extLst>
          </p:cNvPr>
          <p:cNvCxnSpPr>
            <a:cxnSpLocks/>
          </p:cNvCxnSpPr>
          <p:nvPr/>
        </p:nvCxnSpPr>
        <p:spPr>
          <a:xfrm>
            <a:off x="5002404" y="5492278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FD52EE8-7C66-44FC-BECD-769A3FD85E52}"/>
              </a:ext>
            </a:extLst>
          </p:cNvPr>
          <p:cNvCxnSpPr>
            <a:cxnSpLocks/>
          </p:cNvCxnSpPr>
          <p:nvPr/>
        </p:nvCxnSpPr>
        <p:spPr>
          <a:xfrm>
            <a:off x="5002404" y="6075997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318998-0910-4D27-9ED6-767969228B7A}"/>
              </a:ext>
            </a:extLst>
          </p:cNvPr>
          <p:cNvSpPr txBox="1"/>
          <p:nvPr/>
        </p:nvSpPr>
        <p:spPr>
          <a:xfrm rot="5400000">
            <a:off x="5011682" y="5678200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D0C064C-C37D-4B11-9699-306AE9C3FC46}"/>
              </a:ext>
            </a:extLst>
          </p:cNvPr>
          <p:cNvCxnSpPr>
            <a:cxnSpLocks/>
          </p:cNvCxnSpPr>
          <p:nvPr/>
        </p:nvCxnSpPr>
        <p:spPr>
          <a:xfrm>
            <a:off x="1439611" y="5040812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B5D3286-6ABD-409D-BF85-4D46244B6824}"/>
              </a:ext>
            </a:extLst>
          </p:cNvPr>
          <p:cNvCxnSpPr>
            <a:cxnSpLocks/>
          </p:cNvCxnSpPr>
          <p:nvPr/>
        </p:nvCxnSpPr>
        <p:spPr>
          <a:xfrm>
            <a:off x="1439611" y="5417499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8178585-0380-407E-858B-B66B7029FE92}"/>
              </a:ext>
            </a:extLst>
          </p:cNvPr>
          <p:cNvCxnSpPr>
            <a:cxnSpLocks/>
          </p:cNvCxnSpPr>
          <p:nvPr/>
        </p:nvCxnSpPr>
        <p:spPr>
          <a:xfrm>
            <a:off x="1439611" y="6001218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218282D-BBC4-4DF5-8ADA-A058763D3C1B}"/>
              </a:ext>
            </a:extLst>
          </p:cNvPr>
          <p:cNvSpPr txBox="1"/>
          <p:nvPr/>
        </p:nvSpPr>
        <p:spPr>
          <a:xfrm rot="5400000">
            <a:off x="1811201" y="5637927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874BC9-98EF-46D5-AB75-246256B22316}"/>
              </a:ext>
            </a:extLst>
          </p:cNvPr>
          <p:cNvSpPr txBox="1"/>
          <p:nvPr/>
        </p:nvSpPr>
        <p:spPr>
          <a:xfrm>
            <a:off x="2812010" y="3760136"/>
            <a:ext cx="226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describe this “set”?</a:t>
            </a:r>
            <a:endParaRPr lang="zh-TW" altLang="en-US" sz="2400" dirty="0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751F1BBA-A9FA-4B20-B655-E0BC07684436}"/>
              </a:ext>
            </a:extLst>
          </p:cNvPr>
          <p:cNvSpPr/>
          <p:nvPr/>
        </p:nvSpPr>
        <p:spPr>
          <a:xfrm>
            <a:off x="4733354" y="4260841"/>
            <a:ext cx="1487795" cy="776377"/>
          </a:xfrm>
          <a:custGeom>
            <a:avLst/>
            <a:gdLst>
              <a:gd name="connsiteX0" fmla="*/ 879894 w 879894"/>
              <a:gd name="connsiteY0" fmla="*/ 776377 h 776377"/>
              <a:gd name="connsiteX1" fmla="*/ 672860 w 879894"/>
              <a:gd name="connsiteY1" fmla="*/ 293298 h 776377"/>
              <a:gd name="connsiteX2" fmla="*/ 0 w 879894"/>
              <a:gd name="connsiteY2" fmla="*/ 0 h 7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9894" h="776377">
                <a:moveTo>
                  <a:pt x="879894" y="776377"/>
                </a:moveTo>
                <a:cubicBezTo>
                  <a:pt x="849701" y="599535"/>
                  <a:pt x="819509" y="422694"/>
                  <a:pt x="672860" y="293298"/>
                </a:cubicBezTo>
                <a:cubicBezTo>
                  <a:pt x="526211" y="163902"/>
                  <a:pt x="263105" y="81951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A607E5E3-6867-4722-89FD-D9CD2CED96C0}"/>
              </a:ext>
            </a:extLst>
          </p:cNvPr>
          <p:cNvSpPr/>
          <p:nvPr/>
        </p:nvSpPr>
        <p:spPr>
          <a:xfrm>
            <a:off x="7035428" y="5899537"/>
            <a:ext cx="270000" cy="27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CE9BED0B-35D4-48D8-A796-7FC7FB378228}"/>
              </a:ext>
            </a:extLst>
          </p:cNvPr>
          <p:cNvSpPr/>
          <p:nvPr/>
        </p:nvSpPr>
        <p:spPr>
          <a:xfrm>
            <a:off x="6064618" y="5520552"/>
            <a:ext cx="270000" cy="27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D501335-98A9-43B9-BA3A-64D355A53A6C}"/>
              </a:ext>
            </a:extLst>
          </p:cNvPr>
          <p:cNvCxnSpPr>
            <a:cxnSpLocks/>
          </p:cNvCxnSpPr>
          <p:nvPr/>
        </p:nvCxnSpPr>
        <p:spPr>
          <a:xfrm flipH="1" flipV="1">
            <a:off x="6334618" y="5690058"/>
            <a:ext cx="700810" cy="3141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2371D83-6B8D-421B-831D-87A750BF9D98}"/>
              </a:ext>
            </a:extLst>
          </p:cNvPr>
          <p:cNvSpPr txBox="1"/>
          <p:nvPr/>
        </p:nvSpPr>
        <p:spPr>
          <a:xfrm>
            <a:off x="2204242" y="3348803"/>
            <a:ext cx="164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Chapter 4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15B3C50-2E09-4BFF-A2E8-17173450D3D9}"/>
              </a:ext>
            </a:extLst>
          </p:cNvPr>
          <p:cNvSpPr txBox="1"/>
          <p:nvPr/>
        </p:nvSpPr>
        <p:spPr>
          <a:xfrm>
            <a:off x="6750083" y="6097528"/>
            <a:ext cx="164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Chapter 7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7F2C818-60DD-48C6-8FBA-4BCFEB8EC06D}"/>
              </a:ext>
            </a:extLst>
          </p:cNvPr>
          <p:cNvSpPr txBox="1"/>
          <p:nvPr/>
        </p:nvSpPr>
        <p:spPr>
          <a:xfrm>
            <a:off x="6604618" y="5289719"/>
            <a:ext cx="203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Approximation</a:t>
            </a:r>
            <a:endParaRPr lang="zh-TW" altLang="en-US" sz="2400" dirty="0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C00D52B2-D411-43BB-B4F3-331B3A197B59}"/>
              </a:ext>
            </a:extLst>
          </p:cNvPr>
          <p:cNvSpPr/>
          <p:nvPr/>
        </p:nvSpPr>
        <p:spPr>
          <a:xfrm>
            <a:off x="5564816" y="1588733"/>
            <a:ext cx="811949" cy="1804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64C2F723-0E2C-42FE-9694-63371A2F76FE}"/>
              </a:ext>
            </a:extLst>
          </p:cNvPr>
          <p:cNvSpPr/>
          <p:nvPr/>
        </p:nvSpPr>
        <p:spPr>
          <a:xfrm>
            <a:off x="662374" y="1431938"/>
            <a:ext cx="1135271" cy="20932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F6DF378-A910-473C-8382-B57E12C60464}"/>
              </a:ext>
            </a:extLst>
          </p:cNvPr>
          <p:cNvSpPr/>
          <p:nvPr/>
        </p:nvSpPr>
        <p:spPr>
          <a:xfrm>
            <a:off x="2501009" y="1779685"/>
            <a:ext cx="2466249" cy="140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Simpler</a:t>
            </a:r>
          </a:p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DCBD85C-A575-4D93-8373-81CF90FB473D}"/>
              </a:ext>
            </a:extLst>
          </p:cNvPr>
          <p:cNvCxnSpPr>
            <a:cxnSpLocks/>
          </p:cNvCxnSpPr>
          <p:nvPr/>
        </p:nvCxnSpPr>
        <p:spPr>
          <a:xfrm>
            <a:off x="5004218" y="2051497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B263E29-8076-433A-A978-5616854E07A7}"/>
              </a:ext>
            </a:extLst>
          </p:cNvPr>
          <p:cNvCxnSpPr>
            <a:cxnSpLocks/>
          </p:cNvCxnSpPr>
          <p:nvPr/>
        </p:nvCxnSpPr>
        <p:spPr>
          <a:xfrm>
            <a:off x="5004218" y="2428184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B1DFAF4-D59D-42A0-9A42-D8ADFD7097DC}"/>
              </a:ext>
            </a:extLst>
          </p:cNvPr>
          <p:cNvCxnSpPr>
            <a:cxnSpLocks/>
          </p:cNvCxnSpPr>
          <p:nvPr/>
        </p:nvCxnSpPr>
        <p:spPr>
          <a:xfrm>
            <a:off x="5004218" y="3011903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48A8D8A-1D3D-4437-9A10-DF889069686B}"/>
              </a:ext>
            </a:extLst>
          </p:cNvPr>
          <p:cNvSpPr txBox="1"/>
          <p:nvPr/>
        </p:nvSpPr>
        <p:spPr>
          <a:xfrm rot="5400000">
            <a:off x="5013496" y="2614106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0537617-5E72-4077-8E01-2F94222D89CD}"/>
              </a:ext>
            </a:extLst>
          </p:cNvPr>
          <p:cNvCxnSpPr>
            <a:cxnSpLocks/>
          </p:cNvCxnSpPr>
          <p:nvPr/>
        </p:nvCxnSpPr>
        <p:spPr>
          <a:xfrm>
            <a:off x="1441425" y="1976718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DA6CA04-B68C-4478-99A4-39F4D418AE3C}"/>
              </a:ext>
            </a:extLst>
          </p:cNvPr>
          <p:cNvCxnSpPr>
            <a:cxnSpLocks/>
          </p:cNvCxnSpPr>
          <p:nvPr/>
        </p:nvCxnSpPr>
        <p:spPr>
          <a:xfrm>
            <a:off x="1441425" y="2353405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DC95DCF-7B3D-4566-89A5-0A5FE4977446}"/>
              </a:ext>
            </a:extLst>
          </p:cNvPr>
          <p:cNvCxnSpPr>
            <a:cxnSpLocks/>
          </p:cNvCxnSpPr>
          <p:nvPr/>
        </p:nvCxnSpPr>
        <p:spPr>
          <a:xfrm>
            <a:off x="1441425" y="2937124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CEF125F-096F-450D-B5A7-3B0B9E53F793}"/>
              </a:ext>
            </a:extLst>
          </p:cNvPr>
          <p:cNvSpPr txBox="1"/>
          <p:nvPr/>
        </p:nvSpPr>
        <p:spPr>
          <a:xfrm rot="5400000">
            <a:off x="1813015" y="2573833"/>
            <a:ext cx="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5D1CE5-A230-4C6A-9D9F-8C97BB640E96}"/>
              </a:ext>
            </a:extLst>
          </p:cNvPr>
          <p:cNvSpPr txBox="1"/>
          <p:nvPr/>
        </p:nvSpPr>
        <p:spPr>
          <a:xfrm>
            <a:off x="6273817" y="3666789"/>
            <a:ext cx="203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Change the description</a:t>
            </a:r>
            <a:endParaRPr lang="zh-TW" altLang="en-US" sz="2400" dirty="0"/>
          </a:p>
        </p:txBody>
      </p: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73CFFB7C-BC4F-4B70-95AD-83BE0E676DB8}"/>
              </a:ext>
            </a:extLst>
          </p:cNvPr>
          <p:cNvSpPr/>
          <p:nvPr/>
        </p:nvSpPr>
        <p:spPr>
          <a:xfrm rot="16200000">
            <a:off x="684457" y="3721400"/>
            <a:ext cx="1091106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2" grpId="0" animBg="1"/>
      <p:bldP spid="31" grpId="0" animBg="1"/>
      <p:bldP spid="33" grpId="0"/>
      <p:bldP spid="34" grpId="0" animBg="1"/>
      <p:bldP spid="35" grpId="0" animBg="1"/>
      <p:bldP spid="36" grpId="0" animBg="1"/>
      <p:bldP spid="40" grpId="0"/>
      <p:bldP spid="41" grpId="0"/>
      <p:bldP spid="42" grpId="0"/>
      <p:bldP spid="53" grpId="0" animBg="1"/>
      <p:bldP spid="54" grpId="0" animBg="1"/>
      <p:bldP spid="44" grpId="0" animBg="1"/>
      <p:bldP spid="48" grpId="0"/>
      <p:bldP spid="52" grpId="0"/>
      <p:bldP spid="55" grpId="0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82336-FDDD-492B-A072-0166D36E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we going to learn?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7F435-7F9A-4B37-96F7-A3472F89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Chapter 5: </a:t>
            </a:r>
            <a:r>
              <a:rPr lang="en-US" altLang="zh-TW" dirty="0" err="1"/>
              <a:t>EigenXXX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B7961CC-8D6E-4AD0-844C-831C56BF03E1}"/>
              </a:ext>
            </a:extLst>
          </p:cNvPr>
          <p:cNvSpPr txBox="1"/>
          <p:nvPr/>
        </p:nvSpPr>
        <p:spPr>
          <a:xfrm>
            <a:off x="3859883" y="5576879"/>
            <a:ext cx="1649414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Filter</a:t>
            </a:r>
            <a:endParaRPr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71CD1-8515-41F0-8C56-86CAD0F4EB20}"/>
              </a:ext>
            </a:extLst>
          </p:cNvPr>
          <p:cNvSpPr/>
          <p:nvPr/>
        </p:nvSpPr>
        <p:spPr>
          <a:xfrm>
            <a:off x="1554992" y="3200719"/>
            <a:ext cx="188723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99D5186-0A4A-4524-83F3-B8E4FC626DFA}"/>
              </a:ext>
            </a:extLst>
          </p:cNvPr>
          <p:cNvGrpSpPr/>
          <p:nvPr/>
        </p:nvGrpSpPr>
        <p:grpSpPr>
          <a:xfrm>
            <a:off x="704754" y="3067929"/>
            <a:ext cx="850238" cy="1711130"/>
            <a:chOff x="789415" y="3188699"/>
            <a:chExt cx="850238" cy="171113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58DBEB6-443E-41ED-A4C4-800398DB75A1}"/>
                </a:ext>
              </a:extLst>
            </p:cNvPr>
            <p:cNvGrpSpPr/>
            <p:nvPr/>
          </p:nvGrpSpPr>
          <p:grpSpPr>
            <a:xfrm>
              <a:off x="789415" y="3188699"/>
              <a:ext cx="480714" cy="1711130"/>
              <a:chOff x="1704974" y="4729579"/>
              <a:chExt cx="480714" cy="17111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961D8C17-F7F4-402D-A67D-6D08C989743F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5" y="4729579"/>
                    <a:ext cx="36490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5" y="4729579"/>
                    <a:ext cx="36490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1667" r="-8333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113034FB-ABB5-4881-B5D2-2915D2CAEC0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5158204"/>
                    <a:ext cx="3720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5158204"/>
                    <a:ext cx="37202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475" r="-819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2C329637-536B-44D6-B538-451307EA5A4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6071377"/>
                    <a:ext cx="39190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6071377"/>
                    <a:ext cx="39190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0938" r="-3125"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581E291-BFA2-413D-867D-E645894AC23F}"/>
                  </a:ext>
                </a:extLst>
              </p:cNvPr>
              <p:cNvSpPr txBox="1"/>
              <p:nvPr/>
            </p:nvSpPr>
            <p:spPr>
              <a:xfrm rot="5400000">
                <a:off x="1650056" y="5660797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……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902E7251-19B3-411D-8F3B-00CEA4E2F66C}"/>
                </a:ext>
              </a:extLst>
            </p:cNvPr>
            <p:cNvCxnSpPr/>
            <p:nvPr/>
          </p:nvCxnSpPr>
          <p:spPr>
            <a:xfrm>
              <a:off x="1279653" y="346021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939B32F4-8381-424C-A4EC-CF9EA2A3BB76}"/>
                </a:ext>
              </a:extLst>
            </p:cNvPr>
            <p:cNvCxnSpPr/>
            <p:nvPr/>
          </p:nvCxnSpPr>
          <p:spPr>
            <a:xfrm>
              <a:off x="1279653" y="391508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B2050C60-DBD9-49A7-ABEC-89E354AFAECE}"/>
                </a:ext>
              </a:extLst>
            </p:cNvPr>
            <p:cNvCxnSpPr/>
            <p:nvPr/>
          </p:nvCxnSpPr>
          <p:spPr>
            <a:xfrm>
              <a:off x="1279653" y="482826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B29D005-D66D-4D5C-A1D9-9264DFD1C6D8}"/>
              </a:ext>
            </a:extLst>
          </p:cNvPr>
          <p:cNvGrpSpPr/>
          <p:nvPr/>
        </p:nvGrpSpPr>
        <p:grpSpPr>
          <a:xfrm>
            <a:off x="3442222" y="3127590"/>
            <a:ext cx="1013671" cy="1711130"/>
            <a:chOff x="3526883" y="3248360"/>
            <a:chExt cx="1013671" cy="1711130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8AC65857-3CE5-43D8-BCCF-A95C28B8BD0D}"/>
                </a:ext>
              </a:extLst>
            </p:cNvPr>
            <p:cNvCxnSpPr/>
            <p:nvPr/>
          </p:nvCxnSpPr>
          <p:spPr>
            <a:xfrm>
              <a:off x="3526883" y="346021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3285DCD5-8D73-45A6-A1BD-B7F4E7D1F41B}"/>
                </a:ext>
              </a:extLst>
            </p:cNvPr>
            <p:cNvCxnSpPr/>
            <p:nvPr/>
          </p:nvCxnSpPr>
          <p:spPr>
            <a:xfrm>
              <a:off x="3526883" y="391508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2D046FE0-2EDD-4C30-82C9-0CE4377ECF9C}"/>
                </a:ext>
              </a:extLst>
            </p:cNvPr>
            <p:cNvCxnSpPr/>
            <p:nvPr/>
          </p:nvCxnSpPr>
          <p:spPr>
            <a:xfrm>
              <a:off x="3526883" y="482826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21EB2892-A3B2-4C17-B768-11EDCA18A948}"/>
                </a:ext>
              </a:extLst>
            </p:cNvPr>
            <p:cNvGrpSpPr/>
            <p:nvPr/>
          </p:nvGrpSpPr>
          <p:grpSpPr>
            <a:xfrm>
              <a:off x="3978734" y="3248360"/>
              <a:ext cx="561820" cy="1711130"/>
              <a:chOff x="1704974" y="4729579"/>
              <a:chExt cx="561820" cy="17111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439A43E8-04F8-453D-BE18-E01C349FA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5" y="4729579"/>
                    <a:ext cx="53482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439A43E8-04F8-453D-BE18-E01C349FA2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5" y="4729579"/>
                    <a:ext cx="53482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636" r="-4545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3C08422C-308F-4F2A-849D-83D48B8CE47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5158204"/>
                    <a:ext cx="5419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3C08422C-308F-4F2A-849D-83D48B8CE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5158204"/>
                    <a:ext cx="54194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483" r="-5618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EB25657D-19C7-434B-971A-267F568F52A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6071377"/>
                    <a:ext cx="56182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EB25657D-19C7-434B-971A-267F568F52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6071377"/>
                    <a:ext cx="56182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043" r="-108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E027FC0-9A3D-43F8-B309-372A4FEADED1}"/>
                  </a:ext>
                </a:extLst>
              </p:cNvPr>
              <p:cNvSpPr txBox="1"/>
              <p:nvPr/>
            </p:nvSpPr>
            <p:spPr>
              <a:xfrm rot="5400000">
                <a:off x="1650056" y="5660797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……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0C8CDC5-C705-44B1-ADB9-7C27810D1EA1}"/>
              </a:ext>
            </a:extLst>
          </p:cNvPr>
          <p:cNvSpPr txBox="1"/>
          <p:nvPr/>
        </p:nvSpPr>
        <p:spPr>
          <a:xfrm>
            <a:off x="874326" y="2489684"/>
            <a:ext cx="319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Enlarge the input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902E203-B7BC-483D-B8B9-CF3B39281B34}"/>
              </a:ext>
            </a:extLst>
          </p:cNvPr>
          <p:cNvSpPr txBox="1"/>
          <p:nvPr/>
        </p:nvSpPr>
        <p:spPr>
          <a:xfrm>
            <a:off x="5475360" y="2521516"/>
            <a:ext cx="266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the input</a:t>
            </a:r>
            <a:endParaRPr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9178FC-5AAF-4D46-A453-9D7D5279D102}"/>
              </a:ext>
            </a:extLst>
          </p:cNvPr>
          <p:cNvSpPr/>
          <p:nvPr/>
        </p:nvSpPr>
        <p:spPr>
          <a:xfrm>
            <a:off x="5762028" y="3231147"/>
            <a:ext cx="188723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B1047F2-8D5B-468A-8314-F674749E658C}"/>
              </a:ext>
            </a:extLst>
          </p:cNvPr>
          <p:cNvGrpSpPr/>
          <p:nvPr/>
        </p:nvGrpSpPr>
        <p:grpSpPr>
          <a:xfrm>
            <a:off x="4979393" y="3127590"/>
            <a:ext cx="782635" cy="1711130"/>
            <a:chOff x="5064054" y="3248360"/>
            <a:chExt cx="782635" cy="1711130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66978D10-6BD7-42AE-B42B-4FAFCA8000FF}"/>
                </a:ext>
              </a:extLst>
            </p:cNvPr>
            <p:cNvGrpSpPr/>
            <p:nvPr/>
          </p:nvGrpSpPr>
          <p:grpSpPr>
            <a:xfrm>
              <a:off x="5064054" y="3248360"/>
              <a:ext cx="480714" cy="1711130"/>
              <a:chOff x="1704974" y="4729579"/>
              <a:chExt cx="480714" cy="17111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A715C870-7244-47CC-B924-DA01A446895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5" y="4729579"/>
                    <a:ext cx="36490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A715C870-7244-47CC-B924-DA01A44689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5" y="4729579"/>
                    <a:ext cx="3649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667" r="-8333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D618CA6F-C8D6-4BDD-A76C-C7A812E1B3E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5158204"/>
                    <a:ext cx="3720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D618CA6F-C8D6-4BDD-A76C-C7A812E1B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5158204"/>
                    <a:ext cx="37202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475" r="-8197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19F34617-B99F-4990-9F8D-91F597E69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6071377"/>
                    <a:ext cx="39190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19F34617-B99F-4990-9F8D-91F597E69E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6071377"/>
                    <a:ext cx="39190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938" r="-3125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26C68CE1-A483-4EE1-B837-CFFB1A659B02}"/>
                  </a:ext>
                </a:extLst>
              </p:cNvPr>
              <p:cNvSpPr txBox="1"/>
              <p:nvPr/>
            </p:nvSpPr>
            <p:spPr>
              <a:xfrm rot="5400000">
                <a:off x="1650056" y="5660797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B050"/>
                    </a:solidFill>
                  </a:rPr>
                  <a:t>……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ECA35450-E1FE-4A4F-9FE3-45BA9893243A}"/>
                </a:ext>
              </a:extLst>
            </p:cNvPr>
            <p:cNvCxnSpPr/>
            <p:nvPr/>
          </p:nvCxnSpPr>
          <p:spPr>
            <a:xfrm>
              <a:off x="5486689" y="3490645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9CDD626A-2980-404D-94B3-42F37879AE9E}"/>
                </a:ext>
              </a:extLst>
            </p:cNvPr>
            <p:cNvCxnSpPr/>
            <p:nvPr/>
          </p:nvCxnSpPr>
          <p:spPr>
            <a:xfrm>
              <a:off x="5486689" y="3945515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77FA3E8D-E601-44E7-B341-0AAAC4767C24}"/>
                </a:ext>
              </a:extLst>
            </p:cNvPr>
            <p:cNvCxnSpPr/>
            <p:nvPr/>
          </p:nvCxnSpPr>
          <p:spPr>
            <a:xfrm>
              <a:off x="5486689" y="4858688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6058FC2-FFC2-4099-A561-47BBABE23112}"/>
              </a:ext>
            </a:extLst>
          </p:cNvPr>
          <p:cNvCxnSpPr>
            <a:endCxn id="4" idx="1"/>
          </p:cNvCxnSpPr>
          <p:nvPr/>
        </p:nvCxnSpPr>
        <p:spPr>
          <a:xfrm>
            <a:off x="2472371" y="4469388"/>
            <a:ext cx="1387512" cy="1399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35D71CC-ADF1-477C-BF96-CF3FFCB4987F}"/>
              </a:ext>
            </a:extLst>
          </p:cNvPr>
          <p:cNvCxnSpPr/>
          <p:nvPr/>
        </p:nvCxnSpPr>
        <p:spPr>
          <a:xfrm flipH="1">
            <a:off x="5475360" y="4517056"/>
            <a:ext cx="1204934" cy="13729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0155E9D1-7B02-4CC4-A42B-E7DF06DA5974}"/>
              </a:ext>
            </a:extLst>
          </p:cNvPr>
          <p:cNvGrpSpPr/>
          <p:nvPr/>
        </p:nvGrpSpPr>
        <p:grpSpPr>
          <a:xfrm>
            <a:off x="7649258" y="3184980"/>
            <a:ext cx="1204866" cy="1711130"/>
            <a:chOff x="7649258" y="3184980"/>
            <a:chExt cx="1204866" cy="171113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A7E32BF-86DD-4E8A-8493-B3D6807651B4}"/>
                </a:ext>
              </a:extLst>
            </p:cNvPr>
            <p:cNvGrpSpPr/>
            <p:nvPr/>
          </p:nvGrpSpPr>
          <p:grpSpPr>
            <a:xfrm>
              <a:off x="8059868" y="3184980"/>
              <a:ext cx="794256" cy="1711130"/>
              <a:chOff x="1704974" y="4729579"/>
              <a:chExt cx="794256" cy="17111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F0431166-7339-47AB-99BD-E085663B9C82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5" y="4729579"/>
                    <a:ext cx="76726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F0431166-7339-47AB-99BD-E085663B9C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5" y="4729579"/>
                    <a:ext cx="76726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730" r="-3175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BBFA3EE-53EC-4DE3-8805-FFFEE11EDA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5158204"/>
                    <a:ext cx="77437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BBFA3EE-53EC-4DE3-8805-FFFEE11EDA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5158204"/>
                    <a:ext cx="77437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661" r="-393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字方塊 40">
                    <a:extLst>
                      <a:ext uri="{FF2B5EF4-FFF2-40B4-BE49-F238E27FC236}">
                        <a16:creationId xmlns:a16="http://schemas.microsoft.com/office/drawing/2014/main" id="{F0B43E40-2E60-4126-BE20-2B9929DD25E5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974" y="6071377"/>
                    <a:ext cx="7942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文字方塊 40">
                    <a:extLst>
                      <a:ext uri="{FF2B5EF4-FFF2-40B4-BE49-F238E27FC236}">
                        <a16:creationId xmlns:a16="http://schemas.microsoft.com/office/drawing/2014/main" id="{F0B43E40-2E60-4126-BE20-2B9929DD25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974" y="6071377"/>
                    <a:ext cx="79425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62" r="-15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5FB95AD-A364-440D-B3AB-E6C027E2D61A}"/>
                  </a:ext>
                </a:extLst>
              </p:cNvPr>
              <p:cNvSpPr txBox="1"/>
              <p:nvPr/>
            </p:nvSpPr>
            <p:spPr>
              <a:xfrm rot="5400000">
                <a:off x="1867545" y="556862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B050"/>
                    </a:solidFill>
                  </a:rPr>
                  <a:t>……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FF75B2AF-0268-4544-9A3E-8CF35038E43D}"/>
                </a:ext>
              </a:extLst>
            </p:cNvPr>
            <p:cNvCxnSpPr/>
            <p:nvPr/>
          </p:nvCxnSpPr>
          <p:spPr>
            <a:xfrm>
              <a:off x="7649258" y="333944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6477C4FF-A907-4D71-BCB5-E84DBEADBFCE}"/>
                </a:ext>
              </a:extLst>
            </p:cNvPr>
            <p:cNvCxnSpPr/>
            <p:nvPr/>
          </p:nvCxnSpPr>
          <p:spPr>
            <a:xfrm>
              <a:off x="7649258" y="379431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8D6906E4-655C-4936-B47F-DF96BAA0D061}"/>
                </a:ext>
              </a:extLst>
            </p:cNvPr>
            <p:cNvCxnSpPr/>
            <p:nvPr/>
          </p:nvCxnSpPr>
          <p:spPr>
            <a:xfrm>
              <a:off x="7649258" y="470749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65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Algebra is Important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3BCFF5E-3B53-409E-8A7B-4108CC7F5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96294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37680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93DBF-3024-47CA-B8E1-835AD99C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74DF0-9CF5-424C-BF61-2CFE9EDE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862" y="537968"/>
            <a:ext cx="6000297" cy="926206"/>
          </a:xfrm>
        </p:spPr>
        <p:txBody>
          <a:bodyPr/>
          <a:lstStyle/>
          <a:p>
            <a:r>
              <a:rPr lang="en-US" altLang="zh-TW" dirty="0"/>
              <a:t>A system has input and output (function, transformation, operator)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06297A-2FED-4ADA-9D4F-0DA232E4FC74}"/>
              </a:ext>
            </a:extLst>
          </p:cNvPr>
          <p:cNvSpPr txBox="1"/>
          <p:nvPr/>
        </p:nvSpPr>
        <p:spPr>
          <a:xfrm>
            <a:off x="6217168" y="2301124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9A6444-7345-4283-8B58-6A6B2A458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8" y="2334039"/>
            <a:ext cx="2921108" cy="5168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A35A03-BDB4-4A79-B1FE-8441D03767B7}"/>
              </a:ext>
            </a:extLst>
          </p:cNvPr>
          <p:cNvSpPr/>
          <p:nvPr/>
        </p:nvSpPr>
        <p:spPr>
          <a:xfrm>
            <a:off x="630061" y="1710039"/>
            <a:ext cx="3667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Speech Recognition System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3D94FE-0EAD-4115-A71E-429263389CD4}"/>
              </a:ext>
            </a:extLst>
          </p:cNvPr>
          <p:cNvSpPr/>
          <p:nvPr/>
        </p:nvSpPr>
        <p:spPr>
          <a:xfrm>
            <a:off x="628650" y="3075533"/>
            <a:ext cx="2296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Dialogue System</a:t>
            </a:r>
            <a:endParaRPr lang="zh-TW" altLang="en-US" sz="2400" b="1" i="1" u="sng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81740C-E51F-40AE-A8F1-1C83A5003102}"/>
              </a:ext>
            </a:extLst>
          </p:cNvPr>
          <p:cNvSpPr txBox="1"/>
          <p:nvPr/>
        </p:nvSpPr>
        <p:spPr>
          <a:xfrm>
            <a:off x="2508186" y="3107689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(e.g. Siri, Alexa)</a:t>
            </a:r>
            <a:endParaRPr lang="zh-TW" altLang="en-US" sz="2400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88C08D-8174-48B7-8919-0E71757A1FED}"/>
              </a:ext>
            </a:extLst>
          </p:cNvPr>
          <p:cNvSpPr/>
          <p:nvPr/>
        </p:nvSpPr>
        <p:spPr>
          <a:xfrm>
            <a:off x="4098619" y="2338102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AD34526-3048-4D18-9CE2-D3CFB00F93DC}"/>
              </a:ext>
            </a:extLst>
          </p:cNvPr>
          <p:cNvSpPr/>
          <p:nvPr/>
        </p:nvSpPr>
        <p:spPr>
          <a:xfrm>
            <a:off x="5713559" y="2334039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20" name="Picture 4" descr="ãSiriãçåçæå°çµæ">
            <a:extLst>
              <a:ext uri="{FF2B5EF4-FFF2-40B4-BE49-F238E27FC236}">
                <a16:creationId xmlns:a16="http://schemas.microsoft.com/office/drawing/2014/main" id="{C66B517C-7C2F-4EAA-AE48-705C3331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36" y="2041534"/>
            <a:ext cx="1045886" cy="10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ãechoãçåçæå°çµæ">
            <a:extLst>
              <a:ext uri="{FF2B5EF4-FFF2-40B4-BE49-F238E27FC236}">
                <a16:creationId xmlns:a16="http://schemas.microsoft.com/office/drawing/2014/main" id="{12BBC436-D292-4CE5-BE96-90704CB2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39" y="3677321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6C84FB-43FE-4C98-84DF-C170CE1D5D67}"/>
              </a:ext>
            </a:extLst>
          </p:cNvPr>
          <p:cNvSpPr txBox="1"/>
          <p:nvPr/>
        </p:nvSpPr>
        <p:spPr>
          <a:xfrm>
            <a:off x="1746059" y="4015626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BCBBA66-450C-477C-BC90-5255824FC42E}"/>
              </a:ext>
            </a:extLst>
          </p:cNvPr>
          <p:cNvSpPr/>
          <p:nvPr/>
        </p:nvSpPr>
        <p:spPr>
          <a:xfrm>
            <a:off x="4134761" y="4097292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56D817C7-CDA5-4E50-BCA6-93ECBF1E6EC7}"/>
              </a:ext>
            </a:extLst>
          </p:cNvPr>
          <p:cNvSpPr/>
          <p:nvPr/>
        </p:nvSpPr>
        <p:spPr>
          <a:xfrm>
            <a:off x="5749701" y="4093229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828ABB-E2F8-4503-894A-383417D15527}"/>
              </a:ext>
            </a:extLst>
          </p:cNvPr>
          <p:cNvSpPr txBox="1"/>
          <p:nvPr/>
        </p:nvSpPr>
        <p:spPr>
          <a:xfrm>
            <a:off x="6367455" y="4078493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“I am fine”</a:t>
            </a:r>
            <a:endParaRPr lang="zh-TW" altLang="en-US" sz="2800" dirty="0"/>
          </a:p>
        </p:txBody>
      </p:sp>
      <p:pic>
        <p:nvPicPr>
          <p:cNvPr id="9226" name="Picture 10" descr="ãææ©ãçåçæå°çµæ">
            <a:extLst>
              <a:ext uri="{FF2B5EF4-FFF2-40B4-BE49-F238E27FC236}">
                <a16:creationId xmlns:a16="http://schemas.microsoft.com/office/drawing/2014/main" id="{6F6BED3A-7889-4F4C-B5F4-259A2F4C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09" y="5456646"/>
            <a:ext cx="1497951" cy="112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727EEBD-2AAA-480C-A6F8-D5AE5D815949}"/>
              </a:ext>
            </a:extLst>
          </p:cNvPr>
          <p:cNvSpPr/>
          <p:nvPr/>
        </p:nvSpPr>
        <p:spPr>
          <a:xfrm>
            <a:off x="628650" y="4769856"/>
            <a:ext cx="3164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Communication System</a:t>
            </a:r>
            <a:endParaRPr lang="zh-TW" altLang="en-US" sz="2400" b="1" i="1" u="sng" dirty="0"/>
          </a:p>
        </p:txBody>
      </p:sp>
      <p:pic>
        <p:nvPicPr>
          <p:cNvPr id="29" name="Picture 10" descr="ãææ©ãçåçæå°çµæ">
            <a:extLst>
              <a:ext uri="{FF2B5EF4-FFF2-40B4-BE49-F238E27FC236}">
                <a16:creationId xmlns:a16="http://schemas.microsoft.com/office/drawing/2014/main" id="{39FC8BD4-872C-485D-8696-711323B6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13" y="5456645"/>
            <a:ext cx="1497951" cy="112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7C5E4E-F057-4EE1-88CA-C39B24182130}"/>
              </a:ext>
            </a:extLst>
          </p:cNvPr>
          <p:cNvSpPr txBox="1"/>
          <p:nvPr/>
        </p:nvSpPr>
        <p:spPr>
          <a:xfrm>
            <a:off x="1223498" y="5709949"/>
            <a:ext cx="1376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“Hello”</a:t>
            </a:r>
            <a:endParaRPr lang="zh-TW" altLang="en-US" sz="2800" dirty="0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66830667-662F-40A1-8DED-A910C0883919}"/>
              </a:ext>
            </a:extLst>
          </p:cNvPr>
          <p:cNvSpPr/>
          <p:nvPr/>
        </p:nvSpPr>
        <p:spPr>
          <a:xfrm>
            <a:off x="2475405" y="5771504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185818B6-6D50-4D21-8288-AEDFC9CE5D67}"/>
              </a:ext>
            </a:extLst>
          </p:cNvPr>
          <p:cNvSpPr/>
          <p:nvPr/>
        </p:nvSpPr>
        <p:spPr>
          <a:xfrm>
            <a:off x="6542080" y="5797407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2EAABFF-D820-4162-BCE7-C8CB7562FF6E}"/>
              </a:ext>
            </a:extLst>
          </p:cNvPr>
          <p:cNvSpPr txBox="1"/>
          <p:nvPr/>
        </p:nvSpPr>
        <p:spPr>
          <a:xfrm>
            <a:off x="7065660" y="5797407"/>
            <a:ext cx="1376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“Hello”</a:t>
            </a:r>
            <a:endParaRPr lang="zh-TW" altLang="en-US" sz="2800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C9B9B6F3-6125-4DDA-95F2-2469CAF4B290}"/>
              </a:ext>
            </a:extLst>
          </p:cNvPr>
          <p:cNvSpPr/>
          <p:nvPr/>
        </p:nvSpPr>
        <p:spPr>
          <a:xfrm>
            <a:off x="3909885" y="5771504"/>
            <a:ext cx="1743563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C1E4A9-F568-4E42-849C-0333391EB5F8}"/>
              </a:ext>
            </a:extLst>
          </p:cNvPr>
          <p:cNvSpPr/>
          <p:nvPr/>
        </p:nvSpPr>
        <p:spPr>
          <a:xfrm>
            <a:off x="3090899" y="5355596"/>
            <a:ext cx="3337564" cy="132556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2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3" grpId="0"/>
      <p:bldP spid="16" grpId="0" animBg="1"/>
      <p:bldP spid="17" grpId="0" animBg="1"/>
      <p:bldP spid="22" grpId="0"/>
      <p:bldP spid="24" grpId="0" animBg="1"/>
      <p:bldP spid="25" grpId="0" animBg="1"/>
      <p:bldP spid="26" grpId="0"/>
      <p:bldP spid="28" grpId="0"/>
      <p:bldP spid="30" grpId="0"/>
      <p:bldP spid="31" grpId="0" animBg="1"/>
      <p:bldP spid="32" grpId="0" animBg="1"/>
      <p:bldP spid="33" grpId="0"/>
      <p:bldP spid="35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 system have two properties</a:t>
            </a:r>
          </a:p>
          <a:p>
            <a:pPr lvl="1"/>
            <a:r>
              <a:rPr lang="en-US" altLang="zh-TW" dirty="0"/>
              <a:t>1. Persevering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2. Persevering Addition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4346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746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21660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5" idx="3"/>
            <a:endCxn id="4" idx="1"/>
          </p:cNvCxnSpPr>
          <p:nvPr/>
        </p:nvCxnSpPr>
        <p:spPr>
          <a:xfrm>
            <a:off x="1187317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84631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08223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90623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kx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05537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ky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10" idx="3"/>
            <a:endCxn id="9" idx="1"/>
          </p:cNvCxnSpPr>
          <p:nvPr/>
        </p:nvCxnSpPr>
        <p:spPr>
          <a:xfrm>
            <a:off x="5371194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468508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91951" y="589483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801531" y="589994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33" name="直線單箭頭接點 32"/>
          <p:cNvCxnSpPr>
            <a:stCxn id="31" idx="3"/>
          </p:cNvCxnSpPr>
          <p:nvPr/>
        </p:nvCxnSpPr>
        <p:spPr>
          <a:xfrm>
            <a:off x="1172522" y="61256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277655" y="61389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714792" y="5229826"/>
            <a:ext cx="116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20370" y="5240570"/>
            <a:ext cx="116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1" name="矩形 40"/>
          <p:cNvSpPr/>
          <p:nvPr/>
        </p:nvSpPr>
        <p:spPr>
          <a:xfrm>
            <a:off x="1724346" y="57650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7032" y="501613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26612" y="502124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cxnSp>
        <p:nvCxnSpPr>
          <p:cNvPr id="42" name="直線單箭頭接點 41"/>
          <p:cNvCxnSpPr>
            <a:stCxn id="29" idx="3"/>
          </p:cNvCxnSpPr>
          <p:nvPr/>
        </p:nvCxnSpPr>
        <p:spPr>
          <a:xfrm>
            <a:off x="1197603" y="52469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302736" y="52602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749427" y="48863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5908223" y="532282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46" name="直線單箭頭接點 45"/>
          <p:cNvCxnSpPr>
            <a:endCxn id="45" idx="1"/>
          </p:cNvCxnSpPr>
          <p:nvPr/>
        </p:nvCxnSpPr>
        <p:spPr>
          <a:xfrm>
            <a:off x="5371194" y="578728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7468508" y="578728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0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10" grpId="0"/>
      <p:bldP spid="11" grpId="0"/>
      <p:bldP spid="31" grpId="0"/>
      <p:bldP spid="32" grpId="0"/>
      <p:bldP spid="37" grpId="0"/>
      <p:bldP spid="39" grpId="0"/>
      <p:bldP spid="41" grpId="0" animBg="1"/>
      <p:bldP spid="29" grpId="0"/>
      <p:bldP spid="30" grpId="0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572" y="1805807"/>
            <a:ext cx="7886700" cy="4351338"/>
          </a:xfrm>
        </p:spPr>
        <p:txBody>
          <a:bodyPr/>
          <a:lstStyle/>
          <a:p>
            <a:r>
              <a:rPr lang="en-US" altLang="zh-TW" dirty="0"/>
              <a:t>Linear system have two properties</a:t>
            </a:r>
          </a:p>
          <a:p>
            <a:pPr lvl="1"/>
            <a:r>
              <a:rPr lang="en-US" altLang="zh-TW" dirty="0"/>
              <a:t>1. Persevering Multiplication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2. Persevering Addition</a:t>
            </a:r>
          </a:p>
        </p:txBody>
      </p:sp>
      <p:sp>
        <p:nvSpPr>
          <p:cNvPr id="5" name="矩形 4"/>
          <p:cNvSpPr/>
          <p:nvPr/>
        </p:nvSpPr>
        <p:spPr>
          <a:xfrm>
            <a:off x="5689600" y="563449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79707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0714" y="79707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8" name="直線單箭頭接點 7"/>
          <p:cNvCxnSpPr>
            <a:stCxn id="6" idx="3"/>
            <a:endCxn id="5" idx="1"/>
          </p:cNvCxnSpPr>
          <p:nvPr/>
        </p:nvCxnSpPr>
        <p:spPr>
          <a:xfrm>
            <a:off x="5152571" y="102790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249885" y="1027905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24346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06746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cxnSp>
        <p:nvCxnSpPr>
          <p:cNvPr id="38" name="直線單箭頭接點 37"/>
          <p:cNvCxnSpPr>
            <a:stCxn id="36" idx="3"/>
            <a:endCxn id="35" idx="1"/>
          </p:cNvCxnSpPr>
          <p:nvPr/>
        </p:nvCxnSpPr>
        <p:spPr>
          <a:xfrm>
            <a:off x="1187317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284631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908223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90623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kx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stCxn id="41" idx="3"/>
            <a:endCxn id="40" idx="1"/>
          </p:cNvCxnSpPr>
          <p:nvPr/>
        </p:nvCxnSpPr>
        <p:spPr>
          <a:xfrm>
            <a:off x="5371194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468508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782700" y="3190986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049617" y="3177413"/>
            <a:ext cx="71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16557" y="3617961"/>
                <a:ext cx="605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kx</a:t>
                </a:r>
                <a:r>
                  <a:rPr lang="en-US" altLang="zh-TW" sz="2400" baseline="30000" dirty="0">
                    <a:solidFill>
                      <a:srgbClr val="0000FF"/>
                    </a:solidFill>
                  </a:rPr>
                  <a:t>2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57" y="3617961"/>
                <a:ext cx="60593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152" t="-24590" r="-2121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/>
          <p:cNvCxnSpPr/>
          <p:nvPr/>
        </p:nvCxnSpPr>
        <p:spPr>
          <a:xfrm>
            <a:off x="1172522" y="61256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277655" y="61389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724346" y="57650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56" name="直線單箭頭接點 55"/>
          <p:cNvCxnSpPr/>
          <p:nvPr/>
        </p:nvCxnSpPr>
        <p:spPr>
          <a:xfrm>
            <a:off x="1197603" y="52469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3302736" y="52602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749427" y="48863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908223" y="532282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60" name="直線單箭頭接點 59"/>
          <p:cNvCxnSpPr>
            <a:endCxn id="59" idx="1"/>
          </p:cNvCxnSpPr>
          <p:nvPr/>
        </p:nvCxnSpPr>
        <p:spPr>
          <a:xfrm>
            <a:off x="5371194" y="578728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7468508" y="578728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767721" y="499086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21" y="499086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55087" y="5929866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87" y="5929866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3835116" y="5053412"/>
                <a:ext cx="762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16" y="5053412"/>
                <a:ext cx="762966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4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836588" y="5936382"/>
                <a:ext cx="762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588" y="5936382"/>
                <a:ext cx="762966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317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790623" y="5311046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23" y="5311046"/>
                <a:ext cx="10340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142" r="-295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513302" y="5301054"/>
                <a:ext cx="1432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02" y="5301054"/>
                <a:ext cx="1432123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667" r="-170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6834382" y="6328207"/>
                <a:ext cx="2144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382" y="6328207"/>
                <a:ext cx="214488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273" r="-8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3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35" grpId="0" animBg="1"/>
      <p:bldP spid="36" grpId="0"/>
      <p:bldP spid="40" grpId="0" animBg="1"/>
      <p:bldP spid="41" grpId="0"/>
      <p:bldP spid="45" grpId="0"/>
      <p:bldP spid="46" grpId="0"/>
      <p:bldP spid="4" grpId="0"/>
      <p:bldP spid="53" grpId="0" animBg="1"/>
      <p:bldP spid="58" grpId="0" animBg="1"/>
      <p:bldP spid="59" grpId="0" animBg="1"/>
      <p:bldP spid="62" grpId="0"/>
      <p:bldP spid="63" grpId="0"/>
      <p:bldP spid="64" grpId="0"/>
      <p:bldP spid="67" grpId="0"/>
      <p:bldP spid="68" grpId="0"/>
      <p:bldP spid="69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/>
          <p:nvPr/>
        </p:nvCxnSpPr>
        <p:spPr>
          <a:xfrm>
            <a:off x="2581551" y="4874149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2581550" y="531570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2581551" y="59584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2581550" y="6400019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2607143" y="317684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2607142" y="3618395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7041136" y="3202324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7041135" y="364387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properties</a:t>
            </a:r>
          </a:p>
          <a:p>
            <a:pPr lvl="1"/>
            <a:r>
              <a:rPr lang="en-US" altLang="zh-TW" dirty="0"/>
              <a:t>1. Persevering Multiplication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2. Persevering Addition</a:t>
            </a:r>
          </a:p>
        </p:txBody>
      </p:sp>
      <p:sp>
        <p:nvSpPr>
          <p:cNvPr id="5" name="矩形 4"/>
          <p:cNvSpPr/>
          <p:nvPr/>
        </p:nvSpPr>
        <p:spPr>
          <a:xfrm>
            <a:off x="1238144" y="4628188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701115" y="487232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701114" y="5313874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63495" y="4630359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5" y="4630359"/>
                <a:ext cx="36490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46587" y="509264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7" y="5092645"/>
                <a:ext cx="37202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154572" y="4665029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72" y="4665029"/>
                <a:ext cx="10340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529" r="-2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169980" y="5127315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80" y="5127315"/>
                <a:ext cx="103406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29" r="-2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1228620" y="2932712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691591" y="3176845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691590" y="3618398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53971" y="2934883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71" y="2934883"/>
                <a:ext cx="3649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37063" y="3397169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3" y="3397169"/>
                <a:ext cx="37202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202073" y="2949717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73" y="2949717"/>
                <a:ext cx="10340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529" r="-235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202073" y="3394998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73" y="3394998"/>
                <a:ext cx="10340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529" r="-2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689599" y="296036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72" name="直線單箭頭接點 71"/>
          <p:cNvCxnSpPr/>
          <p:nvPr/>
        </p:nvCxnSpPr>
        <p:spPr>
          <a:xfrm>
            <a:off x="5152570" y="3204498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5152569" y="364605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583993" y="2958193"/>
                <a:ext cx="543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93" y="2958193"/>
                <a:ext cx="54386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3483" r="-56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567085" y="3420479"/>
                <a:ext cx="541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85" y="3420479"/>
                <a:ext cx="54194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483" r="-56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7633645" y="2996925"/>
                <a:ext cx="1391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45" y="2996925"/>
                <a:ext cx="139198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803" r="-131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7649053" y="3459211"/>
                <a:ext cx="1382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053" y="3459211"/>
                <a:ext cx="138294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846" r="-176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/>
          <p:cNvSpPr/>
          <p:nvPr/>
        </p:nvSpPr>
        <p:spPr>
          <a:xfrm>
            <a:off x="1238144" y="571250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81" name="直線單箭頭接點 80"/>
          <p:cNvCxnSpPr/>
          <p:nvPr/>
        </p:nvCxnSpPr>
        <p:spPr>
          <a:xfrm>
            <a:off x="701115" y="5956638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701114" y="639819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63495" y="5714676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5" y="5714676"/>
                <a:ext cx="36490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0000" r="-833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270356" y="618762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6" y="6187624"/>
                <a:ext cx="372025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836" r="-8197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163186" y="5771972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186" y="5771972"/>
                <a:ext cx="103406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118" r="-235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3170047" y="6244920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047" y="6244920"/>
                <a:ext cx="1034066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3529" r="-235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單箭頭接點 91"/>
          <p:cNvCxnSpPr/>
          <p:nvPr/>
        </p:nvCxnSpPr>
        <p:spPr>
          <a:xfrm>
            <a:off x="7060527" y="5458350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7060526" y="589990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717120" y="5212389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95" name="直線單箭頭接點 94"/>
          <p:cNvCxnSpPr/>
          <p:nvPr/>
        </p:nvCxnSpPr>
        <p:spPr>
          <a:xfrm>
            <a:off x="5180091" y="545652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180090" y="5898075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4581960" y="4967918"/>
                <a:ext cx="1026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60" y="4967918"/>
                <a:ext cx="10269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167" r="-297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線單箭頭接點 100"/>
          <p:cNvCxnSpPr/>
          <p:nvPr/>
        </p:nvCxnSpPr>
        <p:spPr>
          <a:xfrm>
            <a:off x="6881144" y="8206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6881143" y="1262200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5502621" y="576517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104" name="直線單箭頭接點 103"/>
          <p:cNvCxnSpPr/>
          <p:nvPr/>
        </p:nvCxnSpPr>
        <p:spPr>
          <a:xfrm>
            <a:off x="4965592" y="820650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4965591" y="126220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4527972" y="57868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72" y="578688"/>
                <a:ext cx="36490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4511064" y="104097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64" y="1040974"/>
                <a:ext cx="372025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7476074" y="593522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74" y="593522"/>
                <a:ext cx="1034066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3529" r="-2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7476074" y="1038803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74" y="1038803"/>
                <a:ext cx="1034066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3529" r="-2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4567085" y="5992296"/>
                <a:ext cx="10411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85" y="5992296"/>
                <a:ext cx="1041182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3509" r="-233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7298468" y="4582584"/>
                <a:ext cx="159479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68" y="4582584"/>
                <a:ext cx="1594796" cy="738664"/>
              </a:xfrm>
              <a:prstGeom prst="rect">
                <a:avLst/>
              </a:prstGeom>
              <a:blipFill rotWithShape="0">
                <a:blip r:embed="rId24"/>
                <a:stretch>
                  <a:fillRect l="-3435" b="-7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7334485" y="5988049"/>
                <a:ext cx="159479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485" y="5988049"/>
                <a:ext cx="1594796" cy="738664"/>
              </a:xfrm>
              <a:prstGeom prst="rect">
                <a:avLst/>
              </a:prstGeom>
              <a:blipFill rotWithShape="0">
                <a:blip r:embed="rId25"/>
                <a:stretch>
                  <a:fillRect l="-382" b="-7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8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48" grpId="0"/>
      <p:bldP spid="49" grpId="0"/>
      <p:bldP spid="50" grpId="0"/>
      <p:bldP spid="62" grpId="0" animBg="1"/>
      <p:bldP spid="67" grpId="0"/>
      <p:bldP spid="68" grpId="0"/>
      <p:bldP spid="69" grpId="0"/>
      <p:bldP spid="70" grpId="0"/>
      <p:bldP spid="71" grpId="0" animBg="1"/>
      <p:bldP spid="76" grpId="0"/>
      <p:bldP spid="77" grpId="0"/>
      <p:bldP spid="78" grpId="0"/>
      <p:bldP spid="79" grpId="0"/>
      <p:bldP spid="80" grpId="0" animBg="1"/>
      <p:bldP spid="85" grpId="0"/>
      <p:bldP spid="89" grpId="0"/>
      <p:bldP spid="90" grpId="0"/>
      <p:bldP spid="91" grpId="0"/>
      <p:bldP spid="94" grpId="0" animBg="1"/>
      <p:bldP spid="97" grpId="0"/>
      <p:bldP spid="103" grpId="0" animBg="1"/>
      <p:bldP spid="106" grpId="0"/>
      <p:bldP spid="107" grpId="0"/>
      <p:bldP spid="108" grpId="0"/>
      <p:bldP spid="109" grpId="0"/>
      <p:bldP spid="110" grpId="0"/>
      <p:bldP spid="111" grpId="0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pic>
        <p:nvPicPr>
          <p:cNvPr id="5122" name="Picture 2" descr="http://ecx.images-amazon.com/images/I/41QMG3W47PL._SX370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9" y="2750526"/>
            <a:ext cx="2368433" cy="30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7105779" y="3632763"/>
            <a:ext cx="1337261" cy="2035974"/>
            <a:chOff x="6014858" y="4267151"/>
            <a:chExt cx="1337261" cy="2035974"/>
          </a:xfrm>
        </p:grpSpPr>
        <p:grpSp>
          <p:nvGrpSpPr>
            <p:cNvPr id="12" name="群組 11"/>
            <p:cNvGrpSpPr/>
            <p:nvPr/>
          </p:nvGrpSpPr>
          <p:grpSpPr>
            <a:xfrm>
              <a:off x="6158989" y="4267151"/>
              <a:ext cx="1193130" cy="2035974"/>
              <a:chOff x="6391419" y="4157754"/>
              <a:chExt cx="1193130" cy="2035974"/>
            </a:xfrm>
          </p:grpSpPr>
          <p:graphicFrame>
            <p:nvGraphicFramePr>
              <p:cNvPr id="15" name="物件 14"/>
              <p:cNvGraphicFramePr>
                <a:graphicFrameLocks noChangeAspect="1"/>
              </p:cNvGraphicFramePr>
              <p:nvPr/>
            </p:nvGraphicFramePr>
            <p:xfrm>
              <a:off x="6391419" y="4998434"/>
              <a:ext cx="457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2" name="方程式" r:id="rId5" imgW="152280" imgH="139680" progId="Equation.3">
                      <p:embed/>
                    </p:oleObj>
                  </mc:Choice>
                  <mc:Fallback>
                    <p:oleObj name="方程式" r:id="rId5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91419" y="4998434"/>
                            <a:ext cx="4572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" name="群組 15"/>
              <p:cNvGrpSpPr/>
              <p:nvPr/>
            </p:nvGrpSpPr>
            <p:grpSpPr>
              <a:xfrm>
                <a:off x="6559672" y="4157754"/>
                <a:ext cx="1024877" cy="2035974"/>
                <a:chOff x="6559672" y="4157754"/>
                <a:chExt cx="1024877" cy="2035974"/>
              </a:xfrm>
            </p:grpSpPr>
            <p:pic>
              <p:nvPicPr>
                <p:cNvPr id="17" name="圖片 1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 flipH="1">
                  <a:off x="6843333" y="4157754"/>
                  <a:ext cx="362033" cy="2035974"/>
                </a:xfrm>
                <a:prstGeom prst="rect">
                  <a:avLst/>
                </a:prstGeom>
              </p:spPr>
            </p:pic>
            <p:cxnSp>
              <p:nvCxnSpPr>
                <p:cNvPr id="18" name="直線單箭頭接點 17"/>
                <p:cNvCxnSpPr/>
                <p:nvPr/>
              </p:nvCxnSpPr>
              <p:spPr>
                <a:xfrm>
                  <a:off x="7319628" y="4712011"/>
                  <a:ext cx="0" cy="87733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9" name="物件 18"/>
                <p:cNvGraphicFramePr>
                  <a:graphicFrameLocks noChangeAspect="1"/>
                </p:cNvGraphicFramePr>
                <p:nvPr/>
              </p:nvGraphicFramePr>
              <p:xfrm>
                <a:off x="7203549" y="4955351"/>
                <a:ext cx="381000" cy="4937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03" name="方程式" r:id="rId8" imgW="126720" imgH="164880" progId="Equation.3">
                        <p:embed/>
                      </p:oleObj>
                    </mc:Choice>
                    <mc:Fallback>
                      <p:oleObj name="方程式" r:id="rId8" imgW="12672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3549" y="4955351"/>
                              <a:ext cx="381000" cy="4937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" name="文字方塊 19"/>
                <p:cNvSpPr txBox="1"/>
                <p:nvPr/>
              </p:nvSpPr>
              <p:spPr>
                <a:xfrm>
                  <a:off x="6559672" y="4485524"/>
                  <a:ext cx="3283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6583981" y="5327740"/>
                  <a:ext cx="3283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-</a:t>
                  </a:r>
                  <a:endParaRPr lang="zh-TW" altLang="en-US" sz="2800" dirty="0"/>
                </a:p>
              </p:txBody>
            </p:sp>
          </p:grpSp>
        </p:grpSp>
        <p:cxnSp>
          <p:nvCxnSpPr>
            <p:cNvPr id="13" name="直線接點 12"/>
            <p:cNvCxnSpPr/>
            <p:nvPr/>
          </p:nvCxnSpPr>
          <p:spPr>
            <a:xfrm flipH="1">
              <a:off x="6029229" y="4405991"/>
              <a:ext cx="705071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>
              <a:off x="6014858" y="6199869"/>
              <a:ext cx="705071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149" y="3734562"/>
            <a:ext cx="1278372" cy="194574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691121" y="5531495"/>
            <a:ext cx="131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05873" y="5570894"/>
            <a:ext cx="131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40867" y="5899827"/>
            <a:ext cx="188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大一必修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628650" y="1466897"/>
            <a:ext cx="5099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Most system are (assumed to) be linear</a:t>
            </a:r>
            <a:endParaRPr lang="zh-TW" altLang="en-US" sz="2400" dirty="0"/>
          </a:p>
        </p:txBody>
      </p:sp>
      <p:grpSp>
        <p:nvGrpSpPr>
          <p:cNvPr id="3" name="群組 2"/>
          <p:cNvGrpSpPr/>
          <p:nvPr/>
        </p:nvGrpSpPr>
        <p:grpSpPr>
          <a:xfrm>
            <a:off x="4850471" y="3554746"/>
            <a:ext cx="2380343" cy="2300952"/>
            <a:chOff x="4850471" y="3554746"/>
            <a:chExt cx="2380343" cy="2300952"/>
          </a:xfrm>
        </p:grpSpPr>
        <p:sp>
          <p:nvSpPr>
            <p:cNvPr id="9" name="矩形 8"/>
            <p:cNvSpPr/>
            <p:nvPr/>
          </p:nvSpPr>
          <p:spPr>
            <a:xfrm>
              <a:off x="4850471" y="3554746"/>
              <a:ext cx="2380343" cy="23009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47906" y="4250886"/>
              <a:ext cx="331083" cy="1449409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4676" y="4552422"/>
              <a:ext cx="683706" cy="1147873"/>
            </a:xfrm>
            <a:prstGeom prst="rect">
              <a:avLst/>
            </a:prstGeom>
          </p:spPr>
        </p:pic>
        <p:pic>
          <p:nvPicPr>
            <p:cNvPr id="5120" name="圖片 51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5400000">
              <a:off x="6118001" y="3724314"/>
              <a:ext cx="321301" cy="1187667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5163330" y="3597100"/>
              <a:ext cx="17546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Circuit</a:t>
              </a:r>
            </a:p>
          </p:txBody>
        </p:sp>
      </p:grpSp>
      <p:sp>
        <p:nvSpPr>
          <p:cNvPr id="5121" name="文字方塊 5120"/>
          <p:cNvSpPr txBox="1"/>
          <p:nvPr/>
        </p:nvSpPr>
        <p:spPr>
          <a:xfrm>
            <a:off x="628650" y="2497430"/>
            <a:ext cx="143691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</a:t>
            </a:r>
            <a:endParaRPr lang="zh-TW" altLang="en-US" sz="2800" dirty="0"/>
          </a:p>
        </p:txBody>
      </p:sp>
      <p:sp>
        <p:nvSpPr>
          <p:cNvPr id="5123" name="文字方塊 5122"/>
          <p:cNvSpPr txBox="1"/>
          <p:nvPr/>
        </p:nvSpPr>
        <p:spPr>
          <a:xfrm>
            <a:off x="3782326" y="2157541"/>
            <a:ext cx="485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voltage source, current source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82326" y="2574988"/>
            <a:ext cx="486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voltage and current on the load (</a:t>
            </a:r>
            <a:r>
              <a:rPr lang="zh-TW" altLang="en-US" sz="2400" dirty="0"/>
              <a:t>燈泡、引擎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07056" y="5855698"/>
            <a:ext cx="2198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Linear System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5121" grpId="0" animBg="1"/>
      <p:bldP spid="5123" grpId="0"/>
      <p:bldP spid="3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 descr="http://www.camdemy.com/sysdata/users/224/224/folder/31c30c441bf482d4/attach/e9bb8fea85d85d76e88c6a5aae15cd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9" y="2364695"/>
            <a:ext cx="2790825" cy="362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533828" y="5988801"/>
            <a:ext cx="188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大二必修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28650" y="1466897"/>
            <a:ext cx="5099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Most system are (assumed to) be linear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6488" y="2926055"/>
            <a:ext cx="143691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1946" y="4571220"/>
            <a:ext cx="16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Transmitter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79183" y="4592224"/>
            <a:ext cx="16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Receiver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52485" y="2335581"/>
            <a:ext cx="389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Communication System</a:t>
            </a:r>
            <a:endParaRPr lang="zh-TW" altLang="en-US" sz="2800" b="1" i="1" u="sng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47154" y="5250044"/>
            <a:ext cx="210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Linear System</a:t>
            </a:r>
            <a:endParaRPr lang="zh-TW" altLang="en-US" sz="2400" dirty="0"/>
          </a:p>
        </p:txBody>
      </p:sp>
      <p:sp>
        <p:nvSpPr>
          <p:cNvPr id="6" name="手繪多邊形 5"/>
          <p:cNvSpPr/>
          <p:nvPr/>
        </p:nvSpPr>
        <p:spPr>
          <a:xfrm>
            <a:off x="6303749" y="3783237"/>
            <a:ext cx="401139" cy="1396158"/>
          </a:xfrm>
          <a:custGeom>
            <a:avLst/>
            <a:gdLst>
              <a:gd name="connsiteX0" fmla="*/ 0 w 401139"/>
              <a:gd name="connsiteY0" fmla="*/ 0 h 1047750"/>
              <a:gd name="connsiteX1" fmla="*/ 400050 w 401139"/>
              <a:gd name="connsiteY1" fmla="*/ 647700 h 1047750"/>
              <a:gd name="connsiteX2" fmla="*/ 95250 w 401139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139" h="1047750">
                <a:moveTo>
                  <a:pt x="0" y="0"/>
                </a:moveTo>
                <a:cubicBezTo>
                  <a:pt x="192087" y="236537"/>
                  <a:pt x="384175" y="473075"/>
                  <a:pt x="400050" y="647700"/>
                </a:cubicBezTo>
                <a:cubicBezTo>
                  <a:pt x="415925" y="822325"/>
                  <a:pt x="255587" y="935037"/>
                  <a:pt x="95250" y="104775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98526">
            <a:off x="4856018" y="3589079"/>
            <a:ext cx="1143000" cy="323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661" y="3691950"/>
            <a:ext cx="460746" cy="89154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1474" flipH="1">
            <a:off x="6870372" y="3626453"/>
            <a:ext cx="1143000" cy="3238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631569" y="3272170"/>
            <a:ext cx="140248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Channel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0995" y="3751004"/>
            <a:ext cx="771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4" grpId="0"/>
      <p:bldP spid="14" grpId="0"/>
      <p:bldP spid="17" grpId="0"/>
      <p:bldP spid="18" grpId="0"/>
      <p:bldP spid="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C29BED0-CDF6-467E-A6F2-934CD1C5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89" y="837210"/>
            <a:ext cx="5676900" cy="40290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E576E6-89E5-447D-A865-EE8D5610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4F8C7D-D90E-4B64-8F70-B5987C687D4A}"/>
              </a:ext>
            </a:extLst>
          </p:cNvPr>
          <p:cNvSpPr/>
          <p:nvPr/>
        </p:nvSpPr>
        <p:spPr>
          <a:xfrm>
            <a:off x="5164263" y="4953734"/>
            <a:ext cx="1821606" cy="10275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Fourier </a:t>
            </a:r>
          </a:p>
          <a:p>
            <a:pPr algn="ctr"/>
            <a:r>
              <a:rPr lang="en-US" altLang="zh-TW" sz="2400" dirty="0"/>
              <a:t>Transform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0744B2-F571-4132-92B5-8AC3C865FC24}"/>
              </a:ext>
            </a:extLst>
          </p:cNvPr>
          <p:cNvSpPr txBox="1"/>
          <p:nvPr/>
        </p:nvSpPr>
        <p:spPr>
          <a:xfrm>
            <a:off x="4271368" y="5960515"/>
            <a:ext cx="36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Linear System (Transform)</a:t>
            </a:r>
            <a:endParaRPr lang="zh-TW" altLang="en-US" sz="2400" dirty="0"/>
          </a:p>
        </p:txBody>
      </p:sp>
      <p:pic>
        <p:nvPicPr>
          <p:cNvPr id="10" name="Picture 2" descr="http://www.camdemy.com/sysdata/users/224/224/folder/31c30c441bf482d4/attach/e9bb8fea85d85d76e88c6a5aae15cd65.jpg">
            <a:extLst>
              <a:ext uri="{FF2B5EF4-FFF2-40B4-BE49-F238E27FC236}">
                <a16:creationId xmlns:a16="http://schemas.microsoft.com/office/drawing/2014/main" id="{93BB0377-C373-4594-9FF3-C36773497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11" y="2033407"/>
            <a:ext cx="2790825" cy="362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223023-D729-47AF-BC0C-2AAB0C03911E}"/>
              </a:ext>
            </a:extLst>
          </p:cNvPr>
          <p:cNvSpPr txBox="1"/>
          <p:nvPr/>
        </p:nvSpPr>
        <p:spPr>
          <a:xfrm>
            <a:off x="730700" y="5657513"/>
            <a:ext cx="188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大二必修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54C180-AC7F-4E25-A8D1-F00C4A7C531A}"/>
              </a:ext>
            </a:extLst>
          </p:cNvPr>
          <p:cNvSpPr txBox="1"/>
          <p:nvPr/>
        </p:nvSpPr>
        <p:spPr>
          <a:xfrm>
            <a:off x="3479638" y="4238810"/>
            <a:ext cx="136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time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23BE7D-6BCF-477D-8EBF-40FE82ADEF33}"/>
              </a:ext>
            </a:extLst>
          </p:cNvPr>
          <p:cNvSpPr txBox="1"/>
          <p:nvPr/>
        </p:nvSpPr>
        <p:spPr>
          <a:xfrm>
            <a:off x="7425141" y="4266147"/>
            <a:ext cx="164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frequency</a:t>
            </a:r>
            <a:endParaRPr lang="zh-TW" altLang="en-US" sz="2400" dirty="0"/>
          </a:p>
        </p:txBody>
      </p:sp>
      <p:sp>
        <p:nvSpPr>
          <p:cNvPr id="13" name="箭號: 彎曲 12">
            <a:extLst>
              <a:ext uri="{FF2B5EF4-FFF2-40B4-BE49-F238E27FC236}">
                <a16:creationId xmlns:a16="http://schemas.microsoft.com/office/drawing/2014/main" id="{C6354AB6-0823-47D7-83A7-7EE2FDF1F77B}"/>
              </a:ext>
            </a:extLst>
          </p:cNvPr>
          <p:cNvSpPr/>
          <p:nvPr/>
        </p:nvSpPr>
        <p:spPr>
          <a:xfrm flipV="1">
            <a:off x="4023603" y="4753418"/>
            <a:ext cx="1118576" cy="95383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72101FC7-604F-4DD7-B915-D433B7BDB109}"/>
              </a:ext>
            </a:extLst>
          </p:cNvPr>
          <p:cNvSpPr/>
          <p:nvPr/>
        </p:nvSpPr>
        <p:spPr>
          <a:xfrm rot="16200000" flipV="1">
            <a:off x="7245817" y="4527182"/>
            <a:ext cx="1027587" cy="1307377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8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/>
      <p:bldP spid="14" grpId="0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EF33E-A940-4BE6-BE2A-F39FF2A1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8BCDC6-D2A2-4D14-A4BE-5509A7CD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10494"/>
            <a:ext cx="8210550" cy="5181600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327970-0C27-4CBF-B2D2-F63E81B5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65010E-4366-4BA3-9EE6-BA46EB88F507}"/>
              </a:ext>
            </a:extLst>
          </p:cNvPr>
          <p:cNvSpPr txBox="1"/>
          <p:nvPr/>
        </p:nvSpPr>
        <p:spPr>
          <a:xfrm>
            <a:off x="4921201" y="472312"/>
            <a:ext cx="3756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</a:rPr>
              <a:t>預測豐原站在下一個小時會觀測到的 </a:t>
            </a:r>
            <a:r>
              <a:rPr lang="en-US" altLang="zh-TW" sz="2400" dirty="0">
                <a:solidFill>
                  <a:srgbClr val="0000FF"/>
                </a:solidFill>
              </a:rPr>
              <a:t>PM2.5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6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767</Words>
  <Application>Microsoft Office PowerPoint</Application>
  <PresentationFormat>全屏显示(4:3)</PresentationFormat>
  <Paragraphs>269</Paragraphs>
  <Slides>18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佈景主題</vt:lpstr>
      <vt:lpstr>方程式</vt:lpstr>
      <vt:lpstr>What are  we going to learn?</vt:lpstr>
      <vt:lpstr>System</vt:lpstr>
      <vt:lpstr>Linear System</vt:lpstr>
      <vt:lpstr>Linear System</vt:lpstr>
      <vt:lpstr>Linear System</vt:lpstr>
      <vt:lpstr>Applications</vt:lpstr>
      <vt:lpstr>Applications</vt:lpstr>
      <vt:lpstr>Applications</vt:lpstr>
      <vt:lpstr>Applications</vt:lpstr>
      <vt:lpstr>Applications</vt:lpstr>
      <vt:lpstr>Applications</vt:lpstr>
      <vt:lpstr>Applications -  PageRank</vt:lpstr>
      <vt:lpstr>Applications -  PageRank</vt:lpstr>
      <vt:lpstr>Applications - Computer Graphics</vt:lpstr>
      <vt:lpstr>What are we going to learn?</vt:lpstr>
      <vt:lpstr>What are we going to learn?</vt:lpstr>
      <vt:lpstr>What are we going to learn?</vt:lpstr>
      <vt:lpstr>Linear Algebra is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Algebra: What are we going to learning?</dc:title>
  <dc:creator>Lee Hung-yi</dc:creator>
  <cp:lastModifiedBy>Saki</cp:lastModifiedBy>
  <cp:revision>117</cp:revision>
  <dcterms:created xsi:type="dcterms:W3CDTF">2016-02-15T03:22:13Z</dcterms:created>
  <dcterms:modified xsi:type="dcterms:W3CDTF">2019-06-05T16:29:02Z</dcterms:modified>
</cp:coreProperties>
</file>