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2" r:id="rId3"/>
    <p:sldId id="283" r:id="rId4"/>
    <p:sldId id="304" r:id="rId5"/>
    <p:sldId id="302" r:id="rId6"/>
    <p:sldId id="307" r:id="rId7"/>
    <p:sldId id="308" r:id="rId8"/>
    <p:sldId id="309" r:id="rId9"/>
    <p:sldId id="31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9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CF18F-71B1-4E6E-9AF7-0D1482A7F13C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94332-BD46-4744-A49B-907D17FE9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6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一组数字用符号表示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94332-BD46-4744-A49B-907D17FE9E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73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3300"/>
                </a:solidFill>
              </a:rPr>
              <a:t>scalar multiplication </a:t>
            </a:r>
            <a:br>
              <a:rPr lang="en-US" altLang="zh-TW" sz="1200" dirty="0">
                <a:solidFill>
                  <a:srgbClr val="FF3300"/>
                </a:solidFill>
              </a:rPr>
            </a:br>
            <a:r>
              <a:rPr lang="en-US" altLang="zh-TW" sz="1200" dirty="0">
                <a:solidFill>
                  <a:srgbClr val="FF3300"/>
                </a:solidFill>
              </a:rPr>
              <a:t>for a vector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2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加同一维的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94332-BD46-4744-A49B-907D17FE9E8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0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78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88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25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68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0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11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33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32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52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798-404A-4520-8CB7-2B582BC7A8B5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57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36798-404A-4520-8CB7-2B582BC7A8B5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68DB-A837-4E80-BA39-0A074081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69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7F4A9-AE47-4F29-A12C-387243D0F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(High School)</a:t>
            </a:r>
            <a:r>
              <a:rPr lang="en-US" altLang="zh-TW" dirty="0"/>
              <a:t> Vector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B38B29-1025-4B22-8574-3CB9B2D61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李宏毅</a:t>
            </a:r>
            <a:endParaRPr lang="en-US" altLang="zh-TW" sz="3200" dirty="0"/>
          </a:p>
          <a:p>
            <a:r>
              <a:rPr lang="en-US" altLang="zh-TW" sz="3200" dirty="0"/>
              <a:t>Hung-yi Lee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223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34482"/>
          </a:xfrm>
        </p:spPr>
        <p:txBody>
          <a:bodyPr>
            <a:normAutofit/>
          </a:bodyPr>
          <a:lstStyle/>
          <a:p>
            <a:r>
              <a:rPr lang="en-US" altLang="zh-TW" dirty="0"/>
              <a:t>A vector </a:t>
            </a:r>
            <a:r>
              <a:rPr lang="en-US" altLang="zh-TW" b="1" dirty="0"/>
              <a:t>v</a:t>
            </a:r>
            <a:r>
              <a:rPr lang="en-US" altLang="zh-TW" dirty="0"/>
              <a:t> is a set of numbers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605855" y="2799410"/>
                <a:ext cx="647998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855" y="2799410"/>
                <a:ext cx="647998" cy="13022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732164" y="3101839"/>
                <a:ext cx="18839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164" y="3101839"/>
                <a:ext cx="1883977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615297" y="4236626"/>
            <a:ext cx="2765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Column vector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38652" y="3846583"/>
            <a:ext cx="303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Row vector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84836" y="5232923"/>
            <a:ext cx="7649571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>
                <a:cs typeface="Times New Roman" pitchFamily="18" charset="0"/>
              </a:rPr>
              <a:t>In this course, the term </a:t>
            </a:r>
            <a:r>
              <a:rPr lang="en-US" altLang="zh-TW" sz="2800" b="1" dirty="0">
                <a:solidFill>
                  <a:srgbClr val="008000"/>
                </a:solidFill>
                <a:cs typeface="Times New Roman" pitchFamily="18" charset="0"/>
              </a:rPr>
              <a:t>vector</a:t>
            </a:r>
            <a:r>
              <a:rPr lang="en-US" altLang="zh-TW" sz="2800" dirty="0">
                <a:solidFill>
                  <a:srgbClr val="008000"/>
                </a:solidFill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</a:rPr>
              <a:t>refers to a </a:t>
            </a:r>
            <a:r>
              <a:rPr lang="en-US" altLang="zh-TW" sz="2800" b="1" dirty="0">
                <a:solidFill>
                  <a:srgbClr val="0000FF"/>
                </a:solidFill>
                <a:cs typeface="Times New Roman" pitchFamily="18" charset="0"/>
              </a:rPr>
              <a:t>column vector</a:t>
            </a:r>
            <a:r>
              <a:rPr lang="en-US" altLang="zh-TW" sz="2800" dirty="0">
                <a:cs typeface="Times New Roman" pitchFamily="18" charset="0"/>
              </a:rPr>
              <a:t> unless being explicitly mentioned otherwise.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034379" y="3188940"/>
            <a:ext cx="8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v </a:t>
            </a:r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181671" y="3082985"/>
            <a:ext cx="823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v </a:t>
            </a:r>
            <a:r>
              <a:rPr lang="en-US" altLang="zh-TW" sz="2800" dirty="0"/>
              <a:t>=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955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3300"/>
                </a:solidFill>
                <a:cs typeface="Times New Roman" pitchFamily="18" charset="0"/>
              </a:rPr>
              <a:t>components</a:t>
            </a:r>
            <a:r>
              <a:rPr lang="en-US" altLang="zh-TW" sz="2400" dirty="0">
                <a:cs typeface="Times New Roman" pitchFamily="18" charset="0"/>
              </a:rPr>
              <a:t>: the entries of a vector.</a:t>
            </a:r>
          </a:p>
          <a:p>
            <a:pPr lvl="1"/>
            <a:r>
              <a:rPr lang="en-US" altLang="zh-TW" dirty="0">
                <a:cs typeface="Times New Roman" pitchFamily="18" charset="0"/>
              </a:rPr>
              <a:t>The </a:t>
            </a:r>
            <a:r>
              <a:rPr lang="en-US" altLang="zh-TW" dirty="0" err="1">
                <a:cs typeface="Times New Roman" pitchFamily="18" charset="0"/>
              </a:rPr>
              <a:t>i-th</a:t>
            </a:r>
            <a:r>
              <a:rPr lang="en-US" altLang="zh-TW" dirty="0">
                <a:cs typeface="Times New Roman" pitchFamily="18" charset="0"/>
              </a:rPr>
              <a:t> component of vector </a:t>
            </a:r>
            <a:r>
              <a:rPr lang="en-US" altLang="zh-TW" b="1" dirty="0">
                <a:cs typeface="Times New Roman" pitchFamily="18" charset="0"/>
              </a:rPr>
              <a:t>v</a:t>
            </a:r>
            <a:r>
              <a:rPr lang="en-US" altLang="zh-TW" dirty="0">
                <a:cs typeface="Times New Roman" pitchFamily="18" charset="0"/>
              </a:rPr>
              <a:t> refers to v</a:t>
            </a:r>
            <a:r>
              <a:rPr lang="en-US" altLang="zh-TW" baseline="-25000" dirty="0">
                <a:cs typeface="Times New Roman" pitchFamily="18" charset="0"/>
              </a:rPr>
              <a:t>i</a:t>
            </a:r>
          </a:p>
          <a:p>
            <a:pPr lvl="1"/>
            <a:r>
              <a:rPr lang="en-US" altLang="zh-TW" dirty="0">
                <a:cs typeface="Times New Roman" pitchFamily="18" charset="0"/>
              </a:rPr>
              <a:t>v</a:t>
            </a:r>
            <a:r>
              <a:rPr lang="en-US" altLang="zh-TW" baseline="-25000" dirty="0">
                <a:cs typeface="Times New Roman" pitchFamily="18" charset="0"/>
              </a:rPr>
              <a:t>1</a:t>
            </a:r>
            <a:r>
              <a:rPr lang="en-US" altLang="zh-TW" dirty="0">
                <a:cs typeface="Times New Roman" pitchFamily="18" charset="0"/>
              </a:rPr>
              <a:t>=1, v</a:t>
            </a:r>
            <a:r>
              <a:rPr lang="en-US" altLang="zh-TW" baseline="-25000" dirty="0">
                <a:cs typeface="Times New Roman" pitchFamily="18" charset="0"/>
              </a:rPr>
              <a:t>2</a:t>
            </a:r>
            <a:r>
              <a:rPr lang="en-US" altLang="zh-TW" dirty="0">
                <a:cs typeface="Times New Roman" pitchFamily="18" charset="0"/>
              </a:rPr>
              <a:t>=2, v</a:t>
            </a:r>
            <a:r>
              <a:rPr lang="en-US" altLang="zh-TW" baseline="-25000" dirty="0">
                <a:cs typeface="Times New Roman" pitchFamily="18" charset="0"/>
              </a:rPr>
              <a:t>3</a:t>
            </a:r>
            <a:r>
              <a:rPr lang="en-US" altLang="zh-TW" dirty="0">
                <a:cs typeface="Times New Roman" pitchFamily="18" charset="0"/>
              </a:rPr>
              <a:t>=3</a:t>
            </a:r>
          </a:p>
          <a:p>
            <a:r>
              <a:rPr lang="en-US" altLang="zh-TW" sz="2400" dirty="0"/>
              <a:t>If a vector only has less than four components, you can visualize it.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6966410" y="1071183"/>
            <a:ext cx="1129536" cy="1139414"/>
            <a:chOff x="1990877" y="2849599"/>
            <a:chExt cx="1129536" cy="1139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2553398" y="2849599"/>
                  <a:ext cx="567015" cy="1139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398" y="2849599"/>
                  <a:ext cx="567015" cy="11394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字方塊 6"/>
            <p:cNvSpPr txBox="1"/>
            <p:nvPr/>
          </p:nvSpPr>
          <p:spPr>
            <a:xfrm>
              <a:off x="1990877" y="3171490"/>
              <a:ext cx="737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v </a:t>
              </a:r>
              <a:r>
                <a:rPr lang="en-US" altLang="zh-TW" sz="2800" dirty="0"/>
                <a:t>=</a:t>
              </a:r>
              <a:endParaRPr lang="zh-TW" altLang="en-US" sz="2800" dirty="0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338" y="4011049"/>
            <a:ext cx="3136191" cy="184659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162957" y="4666120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v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32338" y="5530919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33310" y="4290180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188" y="3573416"/>
            <a:ext cx="3170750" cy="282403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32559" y="6001324"/>
            <a:ext cx="3637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http://mathinsight.org/vectors_cartesian_coordinates_2d_3d#vector3D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138325" y="4097163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v</a:t>
            </a:r>
            <a:endParaRPr lang="zh-TW" altLang="en-US" sz="24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462057" y="5127785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44483" y="4851742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47971" y="4001294"/>
            <a:ext cx="5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910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Scalar Multiplication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52444" y="2545257"/>
                <a:ext cx="1594026" cy="87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44" y="2545257"/>
                <a:ext cx="1594026" cy="876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63289" y="4692711"/>
                <a:ext cx="1985351" cy="87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TW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9" y="4692711"/>
                <a:ext cx="1985351" cy="876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下箭號 8"/>
          <p:cNvSpPr/>
          <p:nvPr/>
        </p:nvSpPr>
        <p:spPr>
          <a:xfrm>
            <a:off x="1503606" y="3563834"/>
            <a:ext cx="498764" cy="897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136572" y="5492058"/>
            <a:ext cx="4107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620532" y="2023144"/>
            <a:ext cx="0" cy="39805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620532" y="4147218"/>
            <a:ext cx="1344840" cy="13448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5965372" y="2802377"/>
            <a:ext cx="1344840" cy="13448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259608" y="4119881"/>
                <a:ext cx="3398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08" y="4119881"/>
                <a:ext cx="33983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283889" y="2881530"/>
                <a:ext cx="5674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889" y="2881530"/>
                <a:ext cx="5674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719119" y="5492057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19" y="5492057"/>
                <a:ext cx="36811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475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096006" y="5511285"/>
                <a:ext cx="5380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006" y="5511285"/>
                <a:ext cx="53803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568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172781" y="4085883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781" y="4085883"/>
                <a:ext cx="37523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031892" y="2545257"/>
                <a:ext cx="545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892" y="2545257"/>
                <a:ext cx="54514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222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/>
          <p:cNvCxnSpPr/>
          <p:nvPr/>
        </p:nvCxnSpPr>
        <p:spPr>
          <a:xfrm>
            <a:off x="5990169" y="4147217"/>
            <a:ext cx="0" cy="1377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5400000">
            <a:off x="5265571" y="3431351"/>
            <a:ext cx="0" cy="1377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310212" y="2914589"/>
            <a:ext cx="0" cy="254835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4620532" y="2810276"/>
            <a:ext cx="268968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385970" y="4603727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8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8" grpId="0"/>
      <p:bldP spid="20" grpId="0"/>
      <p:bldP spid="2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1" name="Picture 23" descr="Adding two-dimensional vect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46" y="1534319"/>
            <a:ext cx="68675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Addition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95646" y="1044358"/>
            <a:ext cx="3637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http://mathinsight.org/vectors_cartesian_coordinates_2d_3d#vector3D</a:t>
            </a:r>
          </a:p>
        </p:txBody>
      </p:sp>
    </p:spTree>
    <p:extLst>
      <p:ext uri="{BB962C8B-B14F-4D97-AF65-F5344CB8AC3E}">
        <p14:creationId xmlns:p14="http://schemas.microsoft.com/office/powerpoint/2010/main" val="259767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vector set can contain infinite elements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675371" y="381999"/>
                <a:ext cx="288765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371" y="381999"/>
                <a:ext cx="2887650" cy="113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621763" y="58916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vector set with 4 elements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675371" y="2872550"/>
                <a:ext cx="3705566" cy="71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TW" sz="2800" dirty="0" smtClean="0">
                          <a:latin typeface="Script MT Bold" pitchFamily="66" charset="0"/>
                        </a:rPr>
                        <m:t>L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371" y="2872550"/>
                <a:ext cx="3705566" cy="717440"/>
              </a:xfrm>
              <a:prstGeom prst="rect">
                <a:avLst/>
              </a:prstGeom>
              <a:blipFill>
                <a:blip r:embed="rId3"/>
                <a:stretch>
                  <a:fillRect b="-59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1165929" y="5549096"/>
            <a:ext cx="3755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015189" y="2997562"/>
            <a:ext cx="0" cy="319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1617059" y="3841693"/>
            <a:ext cx="398130" cy="170186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015187" y="5549096"/>
            <a:ext cx="1825944" cy="46772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015188" y="4870957"/>
            <a:ext cx="728221" cy="652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 rot="2700000">
            <a:off x="1714625" y="4472605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 rot="2700000">
            <a:off x="2313023" y="5061499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cxnSp>
        <p:nvCxnSpPr>
          <p:cNvPr id="36" name="直線接點 35"/>
          <p:cNvCxnSpPr/>
          <p:nvPr/>
        </p:nvCxnSpPr>
        <p:spPr>
          <a:xfrm>
            <a:off x="1165928" y="5556543"/>
            <a:ext cx="37551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2015188" y="3005009"/>
            <a:ext cx="0" cy="3194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446624" y="3605525"/>
            <a:ext cx="2593571" cy="2593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A6BC9F2-9110-4773-B037-90DA46D65AA7}"/>
                  </a:ext>
                </a:extLst>
              </p:cNvPr>
              <p:cNvSpPr txBox="1"/>
              <p:nvPr/>
            </p:nvSpPr>
            <p:spPr>
              <a:xfrm>
                <a:off x="3744721" y="4060784"/>
                <a:ext cx="3729034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A6BC9F2-9110-4773-B037-90DA46D65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721" y="4060784"/>
                <a:ext cx="3729034" cy="766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2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27" grpId="0"/>
      <p:bldP spid="28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3300"/>
                </a:solidFill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i="1" baseline="30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dirty="0">
                <a:cs typeface="Times New Roman" pitchFamily="18" charset="0"/>
              </a:rPr>
              <a:t>We denote the set of all </a:t>
            </a:r>
            <a:r>
              <a:rPr lang="en-US" altLang="zh-TW" b="1" dirty="0">
                <a:solidFill>
                  <a:srgbClr val="3366FF"/>
                </a:solidFill>
                <a:cs typeface="Times New Roman" pitchFamily="18" charset="0"/>
              </a:rPr>
              <a:t>vectors</a:t>
            </a:r>
            <a:r>
              <a:rPr lang="en-US" altLang="zh-TW" dirty="0">
                <a:cs typeface="Times New Roman" pitchFamily="18" charset="0"/>
              </a:rPr>
              <a:t> with 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dirty="0">
                <a:cs typeface="Times New Roman" pitchFamily="18" charset="0"/>
              </a:rPr>
              <a:t> entries by </a:t>
            </a:r>
            <a:r>
              <a:rPr lang="en-US" altLang="zh-TW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endParaRPr lang="zh-TW" altLang="en-US" dirty="0"/>
          </a:p>
        </p:txBody>
      </p:sp>
      <p:pic>
        <p:nvPicPr>
          <p:cNvPr id="4" name="Picture 2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18" y="4854912"/>
            <a:ext cx="368300" cy="254000"/>
          </a:xfrm>
          <a:prstGeom prst="rect">
            <a:avLst/>
          </a:prstGeom>
        </p:spPr>
      </p:pic>
      <p:pic>
        <p:nvPicPr>
          <p:cNvPr id="5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2105">
            <a:off x="3134257" y="4581560"/>
            <a:ext cx="215900" cy="254000"/>
          </a:xfrm>
          <a:prstGeom prst="rect">
            <a:avLst/>
          </a:prstGeom>
        </p:spPr>
      </p:pic>
      <p:sp>
        <p:nvSpPr>
          <p:cNvPr id="7" name="Freeform 8"/>
          <p:cNvSpPr/>
          <p:nvPr/>
        </p:nvSpPr>
        <p:spPr>
          <a:xfrm>
            <a:off x="1076384" y="3294254"/>
            <a:ext cx="2504843" cy="2928925"/>
          </a:xfrm>
          <a:custGeom>
            <a:avLst/>
            <a:gdLst>
              <a:gd name="connsiteX0" fmla="*/ 0 w 2504843"/>
              <a:gd name="connsiteY0" fmla="*/ 247469 h 2928925"/>
              <a:gd name="connsiteX1" fmla="*/ 0 w 2504843"/>
              <a:gd name="connsiteY1" fmla="*/ 247469 h 2928925"/>
              <a:gd name="connsiteX2" fmla="*/ 723230 w 2504843"/>
              <a:gd name="connsiteY2" fmla="*/ 282751 h 2928925"/>
              <a:gd name="connsiteX3" fmla="*/ 740869 w 2504843"/>
              <a:gd name="connsiteY3" fmla="*/ 335675 h 2928925"/>
              <a:gd name="connsiteX4" fmla="*/ 705590 w 2504843"/>
              <a:gd name="connsiteY4" fmla="*/ 512086 h 2928925"/>
              <a:gd name="connsiteX5" fmla="*/ 652671 w 2504843"/>
              <a:gd name="connsiteY5" fmla="*/ 617933 h 2928925"/>
              <a:gd name="connsiteX6" fmla="*/ 582112 w 2504843"/>
              <a:gd name="connsiteY6" fmla="*/ 741421 h 2928925"/>
              <a:gd name="connsiteX7" fmla="*/ 440994 w 2504843"/>
              <a:gd name="connsiteY7" fmla="*/ 953115 h 2928925"/>
              <a:gd name="connsiteX8" fmla="*/ 405714 w 2504843"/>
              <a:gd name="connsiteY8" fmla="*/ 1023680 h 2928925"/>
              <a:gd name="connsiteX9" fmla="*/ 352795 w 2504843"/>
              <a:gd name="connsiteY9" fmla="*/ 1182450 h 2928925"/>
              <a:gd name="connsiteX10" fmla="*/ 299876 w 2504843"/>
              <a:gd name="connsiteY10" fmla="*/ 1253015 h 2928925"/>
              <a:gd name="connsiteX11" fmla="*/ 282236 w 2504843"/>
              <a:gd name="connsiteY11" fmla="*/ 1411785 h 2928925"/>
              <a:gd name="connsiteX12" fmla="*/ 264596 w 2504843"/>
              <a:gd name="connsiteY12" fmla="*/ 1535273 h 2928925"/>
              <a:gd name="connsiteX13" fmla="*/ 246957 w 2504843"/>
              <a:gd name="connsiteY13" fmla="*/ 1729326 h 2928925"/>
              <a:gd name="connsiteX14" fmla="*/ 282236 w 2504843"/>
              <a:gd name="connsiteY14" fmla="*/ 2276202 h 2928925"/>
              <a:gd name="connsiteX15" fmla="*/ 299876 w 2504843"/>
              <a:gd name="connsiteY15" fmla="*/ 2329126 h 2928925"/>
              <a:gd name="connsiteX16" fmla="*/ 352795 w 2504843"/>
              <a:gd name="connsiteY16" fmla="*/ 2399690 h 2928925"/>
              <a:gd name="connsiteX17" fmla="*/ 423354 w 2504843"/>
              <a:gd name="connsiteY17" fmla="*/ 2505537 h 2928925"/>
              <a:gd name="connsiteX18" fmla="*/ 440994 w 2504843"/>
              <a:gd name="connsiteY18" fmla="*/ 2558461 h 2928925"/>
              <a:gd name="connsiteX19" fmla="*/ 599751 w 2504843"/>
              <a:gd name="connsiteY19" fmla="*/ 2699590 h 2928925"/>
              <a:gd name="connsiteX20" fmla="*/ 705590 w 2504843"/>
              <a:gd name="connsiteY20" fmla="*/ 2734872 h 2928925"/>
              <a:gd name="connsiteX21" fmla="*/ 758509 w 2504843"/>
              <a:gd name="connsiteY21" fmla="*/ 2752513 h 2928925"/>
              <a:gd name="connsiteX22" fmla="*/ 987826 w 2504843"/>
              <a:gd name="connsiteY22" fmla="*/ 2840719 h 2928925"/>
              <a:gd name="connsiteX23" fmla="*/ 1040745 w 2504843"/>
              <a:gd name="connsiteY23" fmla="*/ 2893643 h 2928925"/>
              <a:gd name="connsiteX24" fmla="*/ 1146583 w 2504843"/>
              <a:gd name="connsiteY24" fmla="*/ 2928925 h 2928925"/>
              <a:gd name="connsiteX25" fmla="*/ 1640496 w 2504843"/>
              <a:gd name="connsiteY25" fmla="*/ 2911284 h 2928925"/>
              <a:gd name="connsiteX26" fmla="*/ 1693415 w 2504843"/>
              <a:gd name="connsiteY26" fmla="*/ 2893643 h 2928925"/>
              <a:gd name="connsiteX27" fmla="*/ 1816893 w 2504843"/>
              <a:gd name="connsiteY27" fmla="*/ 2876001 h 2928925"/>
              <a:gd name="connsiteX28" fmla="*/ 1869813 w 2504843"/>
              <a:gd name="connsiteY28" fmla="*/ 2858360 h 2928925"/>
              <a:gd name="connsiteX29" fmla="*/ 1922732 w 2504843"/>
              <a:gd name="connsiteY29" fmla="*/ 2823078 h 2928925"/>
              <a:gd name="connsiteX30" fmla="*/ 2010931 w 2504843"/>
              <a:gd name="connsiteY30" fmla="*/ 2805437 h 2928925"/>
              <a:gd name="connsiteX31" fmla="*/ 2063850 w 2504843"/>
              <a:gd name="connsiteY31" fmla="*/ 2752513 h 2928925"/>
              <a:gd name="connsiteX32" fmla="*/ 2116769 w 2504843"/>
              <a:gd name="connsiteY32" fmla="*/ 2734872 h 2928925"/>
              <a:gd name="connsiteX33" fmla="*/ 2187328 w 2504843"/>
              <a:gd name="connsiteY33" fmla="*/ 2681949 h 2928925"/>
              <a:gd name="connsiteX34" fmla="*/ 2257887 w 2504843"/>
              <a:gd name="connsiteY34" fmla="*/ 2593743 h 2928925"/>
              <a:gd name="connsiteX35" fmla="*/ 2293166 w 2504843"/>
              <a:gd name="connsiteY35" fmla="*/ 2540819 h 2928925"/>
              <a:gd name="connsiteX36" fmla="*/ 2381365 w 2504843"/>
              <a:gd name="connsiteY36" fmla="*/ 2452614 h 2928925"/>
              <a:gd name="connsiteX37" fmla="*/ 2399005 w 2504843"/>
              <a:gd name="connsiteY37" fmla="*/ 2382049 h 2928925"/>
              <a:gd name="connsiteX38" fmla="*/ 2434284 w 2504843"/>
              <a:gd name="connsiteY38" fmla="*/ 2311484 h 2928925"/>
              <a:gd name="connsiteX39" fmla="*/ 2451924 w 2504843"/>
              <a:gd name="connsiteY39" fmla="*/ 2205637 h 2928925"/>
              <a:gd name="connsiteX40" fmla="*/ 2487203 w 2504843"/>
              <a:gd name="connsiteY40" fmla="*/ 2117432 h 2928925"/>
              <a:gd name="connsiteX41" fmla="*/ 2504843 w 2504843"/>
              <a:gd name="connsiteY41" fmla="*/ 2046867 h 2928925"/>
              <a:gd name="connsiteX42" fmla="*/ 2487203 w 2504843"/>
              <a:gd name="connsiteY42" fmla="*/ 1588197 h 2928925"/>
              <a:gd name="connsiteX43" fmla="*/ 2416645 w 2504843"/>
              <a:gd name="connsiteY43" fmla="*/ 1411785 h 2928925"/>
              <a:gd name="connsiteX44" fmla="*/ 2381365 w 2504843"/>
              <a:gd name="connsiteY44" fmla="*/ 1270656 h 2928925"/>
              <a:gd name="connsiteX45" fmla="*/ 2293166 w 2504843"/>
              <a:gd name="connsiteY45" fmla="*/ 1129527 h 2928925"/>
              <a:gd name="connsiteX46" fmla="*/ 2275527 w 2504843"/>
              <a:gd name="connsiteY46" fmla="*/ 1076603 h 2928925"/>
              <a:gd name="connsiteX47" fmla="*/ 2169688 w 2504843"/>
              <a:gd name="connsiteY47" fmla="*/ 882551 h 2928925"/>
              <a:gd name="connsiteX48" fmla="*/ 2134409 w 2504843"/>
              <a:gd name="connsiteY48" fmla="*/ 759063 h 2928925"/>
              <a:gd name="connsiteX49" fmla="*/ 2099129 w 2504843"/>
              <a:gd name="connsiteY49" fmla="*/ 723780 h 2928925"/>
              <a:gd name="connsiteX50" fmla="*/ 2046210 w 2504843"/>
              <a:gd name="connsiteY50" fmla="*/ 617933 h 2928925"/>
              <a:gd name="connsiteX51" fmla="*/ 2028570 w 2504843"/>
              <a:gd name="connsiteY51" fmla="*/ 547369 h 2928925"/>
              <a:gd name="connsiteX52" fmla="*/ 2010931 w 2504843"/>
              <a:gd name="connsiteY52" fmla="*/ 494445 h 2928925"/>
              <a:gd name="connsiteX53" fmla="*/ 1993291 w 2504843"/>
              <a:gd name="connsiteY53" fmla="*/ 406239 h 2928925"/>
              <a:gd name="connsiteX54" fmla="*/ 1958011 w 2504843"/>
              <a:gd name="connsiteY54" fmla="*/ 300392 h 2928925"/>
              <a:gd name="connsiteX55" fmla="*/ 1905092 w 2504843"/>
              <a:gd name="connsiteY55" fmla="*/ 176904 h 2928925"/>
              <a:gd name="connsiteX56" fmla="*/ 1852173 w 2504843"/>
              <a:gd name="connsiteY56" fmla="*/ 123981 h 2928925"/>
              <a:gd name="connsiteX57" fmla="*/ 1869813 w 2504843"/>
              <a:gd name="connsiteY57" fmla="*/ 18134 h 2928925"/>
              <a:gd name="connsiteX58" fmla="*/ 1958011 w 2504843"/>
              <a:gd name="connsiteY58" fmla="*/ 493 h 2928925"/>
              <a:gd name="connsiteX59" fmla="*/ 2169688 w 2504843"/>
              <a:gd name="connsiteY59" fmla="*/ 18134 h 2928925"/>
              <a:gd name="connsiteX60" fmla="*/ 2275527 w 2504843"/>
              <a:gd name="connsiteY60" fmla="*/ 71057 h 29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04843" h="2928925">
                <a:moveTo>
                  <a:pt x="0" y="247469"/>
                </a:moveTo>
                <a:lnTo>
                  <a:pt x="0" y="247469"/>
                </a:lnTo>
                <a:cubicBezTo>
                  <a:pt x="241077" y="259230"/>
                  <a:pt x="483559" y="254216"/>
                  <a:pt x="723230" y="282751"/>
                </a:cubicBezTo>
                <a:cubicBezTo>
                  <a:pt x="741695" y="284949"/>
                  <a:pt x="742295" y="317134"/>
                  <a:pt x="740869" y="335675"/>
                </a:cubicBezTo>
                <a:cubicBezTo>
                  <a:pt x="736270" y="395466"/>
                  <a:pt x="723476" y="454847"/>
                  <a:pt x="705590" y="512086"/>
                </a:cubicBezTo>
                <a:cubicBezTo>
                  <a:pt x="693825" y="549737"/>
                  <a:pt x="671371" y="583201"/>
                  <a:pt x="652671" y="617933"/>
                </a:cubicBezTo>
                <a:cubicBezTo>
                  <a:pt x="630196" y="659675"/>
                  <a:pt x="607426" y="701337"/>
                  <a:pt x="582112" y="741421"/>
                </a:cubicBezTo>
                <a:cubicBezTo>
                  <a:pt x="536829" y="813125"/>
                  <a:pt x="478918" y="877261"/>
                  <a:pt x="440994" y="953115"/>
                </a:cubicBezTo>
                <a:cubicBezTo>
                  <a:pt x="429234" y="976637"/>
                  <a:pt x="415154" y="999135"/>
                  <a:pt x="405714" y="1023680"/>
                </a:cubicBezTo>
                <a:cubicBezTo>
                  <a:pt x="385689" y="1075748"/>
                  <a:pt x="386264" y="1137820"/>
                  <a:pt x="352795" y="1182450"/>
                </a:cubicBezTo>
                <a:lnTo>
                  <a:pt x="299876" y="1253015"/>
                </a:lnTo>
                <a:cubicBezTo>
                  <a:pt x="293996" y="1305938"/>
                  <a:pt x="288840" y="1358947"/>
                  <a:pt x="282236" y="1411785"/>
                </a:cubicBezTo>
                <a:cubicBezTo>
                  <a:pt x="277079" y="1453044"/>
                  <a:pt x="269187" y="1493947"/>
                  <a:pt x="264596" y="1535273"/>
                </a:cubicBezTo>
                <a:cubicBezTo>
                  <a:pt x="257424" y="1599827"/>
                  <a:pt x="252837" y="1664642"/>
                  <a:pt x="246957" y="1729326"/>
                </a:cubicBezTo>
                <a:cubicBezTo>
                  <a:pt x="257662" y="2018401"/>
                  <a:pt x="227260" y="2083771"/>
                  <a:pt x="282236" y="2276202"/>
                </a:cubicBezTo>
                <a:cubicBezTo>
                  <a:pt x="287344" y="2294082"/>
                  <a:pt x="290651" y="2312980"/>
                  <a:pt x="299876" y="2329126"/>
                </a:cubicBezTo>
                <a:cubicBezTo>
                  <a:pt x="314462" y="2354654"/>
                  <a:pt x="337214" y="2374758"/>
                  <a:pt x="352795" y="2399690"/>
                </a:cubicBezTo>
                <a:cubicBezTo>
                  <a:pt x="423989" y="2513611"/>
                  <a:pt x="351469" y="2433648"/>
                  <a:pt x="423354" y="2505537"/>
                </a:cubicBezTo>
                <a:cubicBezTo>
                  <a:pt x="429234" y="2523178"/>
                  <a:pt x="429578" y="2543782"/>
                  <a:pt x="440994" y="2558461"/>
                </a:cubicBezTo>
                <a:cubicBezTo>
                  <a:pt x="462082" y="2585576"/>
                  <a:pt x="547699" y="2676454"/>
                  <a:pt x="599751" y="2699590"/>
                </a:cubicBezTo>
                <a:cubicBezTo>
                  <a:pt x="633734" y="2714694"/>
                  <a:pt x="670310" y="2723111"/>
                  <a:pt x="705590" y="2734872"/>
                </a:cubicBezTo>
                <a:cubicBezTo>
                  <a:pt x="723230" y="2740752"/>
                  <a:pt x="741878" y="2744197"/>
                  <a:pt x="758509" y="2752513"/>
                </a:cubicBezTo>
                <a:cubicBezTo>
                  <a:pt x="926443" y="2836487"/>
                  <a:pt x="848056" y="2812763"/>
                  <a:pt x="987826" y="2840719"/>
                </a:cubicBezTo>
                <a:cubicBezTo>
                  <a:pt x="1005466" y="2858360"/>
                  <a:pt x="1018937" y="2881527"/>
                  <a:pt x="1040745" y="2893643"/>
                </a:cubicBezTo>
                <a:cubicBezTo>
                  <a:pt x="1073252" y="2911704"/>
                  <a:pt x="1146583" y="2928925"/>
                  <a:pt x="1146583" y="2928925"/>
                </a:cubicBezTo>
                <a:cubicBezTo>
                  <a:pt x="1311221" y="2923045"/>
                  <a:pt x="1476095" y="2921891"/>
                  <a:pt x="1640496" y="2911284"/>
                </a:cubicBezTo>
                <a:cubicBezTo>
                  <a:pt x="1659051" y="2910087"/>
                  <a:pt x="1675182" y="2897290"/>
                  <a:pt x="1693415" y="2893643"/>
                </a:cubicBezTo>
                <a:cubicBezTo>
                  <a:pt x="1734185" y="2885488"/>
                  <a:pt x="1775734" y="2881882"/>
                  <a:pt x="1816893" y="2876001"/>
                </a:cubicBezTo>
                <a:cubicBezTo>
                  <a:pt x="1834533" y="2870121"/>
                  <a:pt x="1853182" y="2866676"/>
                  <a:pt x="1869813" y="2858360"/>
                </a:cubicBezTo>
                <a:cubicBezTo>
                  <a:pt x="1888775" y="2848878"/>
                  <a:pt x="1902881" y="2830523"/>
                  <a:pt x="1922732" y="2823078"/>
                </a:cubicBezTo>
                <a:cubicBezTo>
                  <a:pt x="1950805" y="2812550"/>
                  <a:pt x="1981531" y="2811317"/>
                  <a:pt x="2010931" y="2805437"/>
                </a:cubicBezTo>
                <a:cubicBezTo>
                  <a:pt x="2028571" y="2787796"/>
                  <a:pt x="2043093" y="2766352"/>
                  <a:pt x="2063850" y="2752513"/>
                </a:cubicBezTo>
                <a:cubicBezTo>
                  <a:pt x="2079321" y="2742198"/>
                  <a:pt x="2100625" y="2744098"/>
                  <a:pt x="2116769" y="2734872"/>
                </a:cubicBezTo>
                <a:cubicBezTo>
                  <a:pt x="2142295" y="2720285"/>
                  <a:pt x="2163808" y="2699590"/>
                  <a:pt x="2187328" y="2681949"/>
                </a:cubicBezTo>
                <a:cubicBezTo>
                  <a:pt x="2295915" y="2519052"/>
                  <a:pt x="2157346" y="2719430"/>
                  <a:pt x="2257887" y="2593743"/>
                </a:cubicBezTo>
                <a:cubicBezTo>
                  <a:pt x="2271131" y="2577187"/>
                  <a:pt x="2279205" y="2556775"/>
                  <a:pt x="2293166" y="2540819"/>
                </a:cubicBezTo>
                <a:cubicBezTo>
                  <a:pt x="2320545" y="2509527"/>
                  <a:pt x="2381365" y="2452614"/>
                  <a:pt x="2381365" y="2452614"/>
                </a:cubicBezTo>
                <a:cubicBezTo>
                  <a:pt x="2387245" y="2429092"/>
                  <a:pt x="2390493" y="2404751"/>
                  <a:pt x="2399005" y="2382049"/>
                </a:cubicBezTo>
                <a:cubicBezTo>
                  <a:pt x="2408238" y="2357426"/>
                  <a:pt x="2426728" y="2336673"/>
                  <a:pt x="2434284" y="2311484"/>
                </a:cubicBezTo>
                <a:cubicBezTo>
                  <a:pt x="2444561" y="2277223"/>
                  <a:pt x="2442513" y="2240146"/>
                  <a:pt x="2451924" y="2205637"/>
                </a:cubicBezTo>
                <a:cubicBezTo>
                  <a:pt x="2460255" y="2175086"/>
                  <a:pt x="2477190" y="2147473"/>
                  <a:pt x="2487203" y="2117432"/>
                </a:cubicBezTo>
                <a:cubicBezTo>
                  <a:pt x="2494870" y="2094431"/>
                  <a:pt x="2498963" y="2070389"/>
                  <a:pt x="2504843" y="2046867"/>
                </a:cubicBezTo>
                <a:cubicBezTo>
                  <a:pt x="2498963" y="1893977"/>
                  <a:pt x="2508250" y="1739746"/>
                  <a:pt x="2487203" y="1588197"/>
                </a:cubicBezTo>
                <a:cubicBezTo>
                  <a:pt x="2478491" y="1525466"/>
                  <a:pt x="2432005" y="1473227"/>
                  <a:pt x="2416645" y="1411785"/>
                </a:cubicBezTo>
                <a:cubicBezTo>
                  <a:pt x="2404885" y="1364742"/>
                  <a:pt x="2408261" y="1311004"/>
                  <a:pt x="2381365" y="1270656"/>
                </a:cubicBezTo>
                <a:cubicBezTo>
                  <a:pt x="2353381" y="1228677"/>
                  <a:pt x="2314438" y="1172075"/>
                  <a:pt x="2293166" y="1129527"/>
                </a:cubicBezTo>
                <a:cubicBezTo>
                  <a:pt x="2284850" y="1112895"/>
                  <a:pt x="2283221" y="1093532"/>
                  <a:pt x="2275527" y="1076603"/>
                </a:cubicBezTo>
                <a:cubicBezTo>
                  <a:pt x="2218357" y="950817"/>
                  <a:pt x="2224922" y="965407"/>
                  <a:pt x="2169688" y="882551"/>
                </a:cubicBezTo>
                <a:cubicBezTo>
                  <a:pt x="2166394" y="869375"/>
                  <a:pt x="2145253" y="777138"/>
                  <a:pt x="2134409" y="759063"/>
                </a:cubicBezTo>
                <a:cubicBezTo>
                  <a:pt x="2125853" y="744801"/>
                  <a:pt x="2109518" y="736768"/>
                  <a:pt x="2099129" y="723780"/>
                </a:cubicBezTo>
                <a:cubicBezTo>
                  <a:pt x="2064769" y="680827"/>
                  <a:pt x="2060701" y="668655"/>
                  <a:pt x="2046210" y="617933"/>
                </a:cubicBezTo>
                <a:cubicBezTo>
                  <a:pt x="2039550" y="594621"/>
                  <a:pt x="2035230" y="570681"/>
                  <a:pt x="2028570" y="547369"/>
                </a:cubicBezTo>
                <a:cubicBezTo>
                  <a:pt x="2023462" y="529489"/>
                  <a:pt x="2015441" y="512485"/>
                  <a:pt x="2010931" y="494445"/>
                </a:cubicBezTo>
                <a:cubicBezTo>
                  <a:pt x="2003659" y="465356"/>
                  <a:pt x="2001180" y="435167"/>
                  <a:pt x="1993291" y="406239"/>
                </a:cubicBezTo>
                <a:cubicBezTo>
                  <a:pt x="1983506" y="370359"/>
                  <a:pt x="1969771" y="335674"/>
                  <a:pt x="1958011" y="300392"/>
                </a:cubicBezTo>
                <a:cubicBezTo>
                  <a:pt x="1943615" y="257200"/>
                  <a:pt x="1932342" y="215057"/>
                  <a:pt x="1905092" y="176904"/>
                </a:cubicBezTo>
                <a:cubicBezTo>
                  <a:pt x="1890592" y="156603"/>
                  <a:pt x="1869813" y="141622"/>
                  <a:pt x="1852173" y="123981"/>
                </a:cubicBezTo>
                <a:cubicBezTo>
                  <a:pt x="1858053" y="88699"/>
                  <a:pt x="1846536" y="45293"/>
                  <a:pt x="1869813" y="18134"/>
                </a:cubicBezTo>
                <a:cubicBezTo>
                  <a:pt x="1889324" y="-4631"/>
                  <a:pt x="1928029" y="493"/>
                  <a:pt x="1958011" y="493"/>
                </a:cubicBezTo>
                <a:cubicBezTo>
                  <a:pt x="2028815" y="493"/>
                  <a:pt x="2099129" y="12254"/>
                  <a:pt x="2169688" y="18134"/>
                </a:cubicBezTo>
                <a:cubicBezTo>
                  <a:pt x="2235080" y="83531"/>
                  <a:pt x="2197660" y="71057"/>
                  <a:pt x="2275527" y="71057"/>
                </a:cubicBezTo>
              </a:path>
            </a:pathLst>
          </a:cu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27" y="5698886"/>
            <a:ext cx="165100" cy="25400"/>
          </a:xfrm>
          <a:prstGeom prst="rect">
            <a:avLst/>
          </a:prstGeom>
        </p:spPr>
      </p:pic>
      <p:pic>
        <p:nvPicPr>
          <p:cNvPr id="9" name="Picture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6986">
            <a:off x="2683949" y="4273183"/>
            <a:ext cx="444500" cy="381000"/>
          </a:xfrm>
          <a:prstGeom prst="rect">
            <a:avLst/>
          </a:prstGeom>
        </p:spPr>
      </p:pic>
      <p:pic>
        <p:nvPicPr>
          <p:cNvPr id="10" name="Picture 2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7861">
            <a:off x="1625541" y="4535144"/>
            <a:ext cx="317500" cy="381000"/>
          </a:xfrm>
          <a:prstGeom prst="rect">
            <a:avLst/>
          </a:prstGeom>
        </p:spPr>
      </p:pic>
      <p:pic>
        <p:nvPicPr>
          <p:cNvPr id="11" name="Picture 2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1990">
            <a:off x="1990020" y="4791411"/>
            <a:ext cx="317500" cy="381000"/>
          </a:xfrm>
          <a:prstGeom prst="rect">
            <a:avLst/>
          </a:prstGeom>
        </p:spPr>
      </p:pic>
      <p:pic>
        <p:nvPicPr>
          <p:cNvPr id="12" name="Picture 2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630">
            <a:off x="2929692" y="5002120"/>
            <a:ext cx="317500" cy="381000"/>
          </a:xfrm>
          <a:prstGeom prst="rect">
            <a:avLst/>
          </a:prstGeom>
        </p:spPr>
      </p:pic>
      <p:pic>
        <p:nvPicPr>
          <p:cNvPr id="13" name="Picture 2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423">
            <a:off x="1949300" y="4051083"/>
            <a:ext cx="444500" cy="381000"/>
          </a:xfrm>
          <a:prstGeom prst="rect">
            <a:avLst/>
          </a:prstGeom>
        </p:spPr>
      </p:pic>
      <p:pic>
        <p:nvPicPr>
          <p:cNvPr id="14" name="Picture 2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2286">
            <a:off x="2290998" y="5400758"/>
            <a:ext cx="444500" cy="381000"/>
          </a:xfrm>
          <a:prstGeom prst="rect">
            <a:avLst/>
          </a:prstGeom>
        </p:spPr>
      </p:pic>
      <p:pic>
        <p:nvPicPr>
          <p:cNvPr id="15" name="Picture 2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2131">
            <a:off x="2236214" y="4410715"/>
            <a:ext cx="292100" cy="254000"/>
          </a:xfrm>
          <a:prstGeom prst="rect">
            <a:avLst/>
          </a:prstGeom>
        </p:spPr>
      </p:pic>
      <p:pic>
        <p:nvPicPr>
          <p:cNvPr id="16" name="Picture 2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7818">
            <a:off x="1726941" y="5156738"/>
            <a:ext cx="228600" cy="254000"/>
          </a:xfrm>
          <a:prstGeom prst="rect">
            <a:avLst/>
          </a:prstGeom>
        </p:spPr>
      </p:pic>
      <p:pic>
        <p:nvPicPr>
          <p:cNvPr id="17" name="Picture 30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106" y="6092456"/>
            <a:ext cx="584200" cy="419100"/>
          </a:xfrm>
          <a:prstGeom prst="rect">
            <a:avLst/>
          </a:prstGeom>
        </p:spPr>
      </p:pic>
      <p:cxnSp>
        <p:nvCxnSpPr>
          <p:cNvPr id="18" name="Straight Arrow Connector 32"/>
          <p:cNvCxnSpPr>
            <a:endCxn id="7" idx="33"/>
          </p:cNvCxnSpPr>
          <p:nvPr/>
        </p:nvCxnSpPr>
        <p:spPr>
          <a:xfrm flipH="1" flipV="1">
            <a:off x="3263712" y="5976203"/>
            <a:ext cx="409413" cy="28789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/>
          <p:nvPr/>
        </p:nvCxnSpPr>
        <p:spPr>
          <a:xfrm>
            <a:off x="4557842" y="4761509"/>
            <a:ext cx="3705938" cy="284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 flipV="1">
            <a:off x="6376388" y="2889928"/>
            <a:ext cx="0" cy="36392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3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23" y="2836095"/>
            <a:ext cx="584200" cy="419100"/>
          </a:xfrm>
          <a:prstGeom prst="rect">
            <a:avLst/>
          </a:prstGeom>
        </p:spPr>
      </p:pic>
      <p:sp>
        <p:nvSpPr>
          <p:cNvPr id="22" name="Rectangle 4"/>
          <p:cNvSpPr/>
          <p:nvPr/>
        </p:nvSpPr>
        <p:spPr>
          <a:xfrm>
            <a:off x="4649740" y="3201361"/>
            <a:ext cx="3381326" cy="3158710"/>
          </a:xfrm>
          <a:prstGeom prst="rect">
            <a:avLst/>
          </a:prstGeom>
          <a:solidFill>
            <a:srgbClr val="0000FF">
              <a:alpha val="42000"/>
            </a:srgbClr>
          </a:solidFill>
          <a:ln>
            <a:solidFill>
              <a:srgbClr val="3366FF"/>
            </a:solidFill>
          </a:ln>
          <a:effectLst>
            <a:softEdge rad="317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AF8B3-3723-4E52-A95E-11B947AA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Vector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8522954-72ED-4763-A223-ABA7EB3BA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For any vectors </a:t>
                </a:r>
                <a:r>
                  <a:rPr lang="en-US" altLang="zh-TW" b="1" dirty="0"/>
                  <a:t>u</a:t>
                </a:r>
                <a:r>
                  <a:rPr lang="en-US" altLang="zh-TW" dirty="0"/>
                  <a:t>, </a:t>
                </a:r>
                <a:r>
                  <a:rPr lang="en-US" altLang="zh-TW" b="1" dirty="0"/>
                  <a:t>v</a:t>
                </a:r>
                <a:r>
                  <a:rPr lang="en-US" altLang="zh-TW" dirty="0"/>
                  <a:t> and </a:t>
                </a:r>
                <a:r>
                  <a:rPr lang="en-US" altLang="zh-TW" b="1" dirty="0"/>
                  <a:t>w</a:t>
                </a:r>
                <a:r>
                  <a:rPr lang="en-US" altLang="zh-TW" dirty="0"/>
                  <a:t> in </a:t>
                </a:r>
                <a:r>
                  <a:rPr lang="en-US" altLang="zh-TW" dirty="0">
                    <a:latin typeface="Script MT Bold" pitchFamily="66" charset="0"/>
                    <a:cs typeface="Times New Roman" pitchFamily="18" charset="0"/>
                  </a:rPr>
                  <a:t>R</a:t>
                </a:r>
                <a:r>
                  <a:rPr lang="en-US" altLang="zh-TW" i="1" baseline="30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dirty="0"/>
                  <a:t>, and any scalars a and b</a:t>
                </a:r>
              </a:p>
              <a:p>
                <a:pPr lvl="1"/>
                <a:r>
                  <a:rPr lang="en-US" altLang="zh-TW" sz="2800" b="1" dirty="0"/>
                  <a:t>u</a:t>
                </a:r>
                <a:r>
                  <a:rPr lang="en-US" altLang="zh-TW" sz="2800" dirty="0"/>
                  <a:t> + </a:t>
                </a:r>
                <a:r>
                  <a:rPr lang="en-US" altLang="zh-TW" sz="2800" b="1" dirty="0"/>
                  <a:t>v</a:t>
                </a:r>
                <a:r>
                  <a:rPr lang="en-US" altLang="zh-TW" sz="2800" dirty="0"/>
                  <a:t> = </a:t>
                </a:r>
                <a:r>
                  <a:rPr lang="en-US" altLang="zh-TW" sz="2800" b="1" dirty="0"/>
                  <a:t>v</a:t>
                </a:r>
                <a:r>
                  <a:rPr lang="en-US" altLang="zh-TW" sz="2800" dirty="0"/>
                  <a:t> + </a:t>
                </a:r>
                <a:r>
                  <a:rPr lang="en-US" altLang="zh-TW" sz="2800" b="1" dirty="0"/>
                  <a:t>u</a:t>
                </a:r>
              </a:p>
              <a:p>
                <a:pPr lvl="1"/>
                <a:r>
                  <a:rPr lang="en-US" altLang="zh-TW" sz="2800" dirty="0"/>
                  <a:t>(</a:t>
                </a:r>
                <a:r>
                  <a:rPr lang="en-US" altLang="zh-TW" sz="2800" b="1" dirty="0"/>
                  <a:t>u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+</a:t>
                </a:r>
                <a:r>
                  <a:rPr lang="zh-TW" altLang="en-US" sz="2800" dirty="0"/>
                  <a:t> </a:t>
                </a:r>
                <a:r>
                  <a:rPr lang="en-US" altLang="zh-TW" sz="2800" b="1" dirty="0"/>
                  <a:t>v</a:t>
                </a:r>
                <a:r>
                  <a:rPr lang="en-US" altLang="zh-TW" sz="2800" dirty="0"/>
                  <a:t>) + </a:t>
                </a:r>
                <a:r>
                  <a:rPr lang="en-US" altLang="zh-TW" sz="2800" b="1" dirty="0"/>
                  <a:t>w</a:t>
                </a:r>
                <a:r>
                  <a:rPr lang="en-US" altLang="zh-TW" sz="2800" dirty="0"/>
                  <a:t> = </a:t>
                </a:r>
                <a:r>
                  <a:rPr lang="en-US" altLang="zh-TW" sz="2800" b="1" dirty="0"/>
                  <a:t>u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+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(</a:t>
                </a:r>
                <a:r>
                  <a:rPr lang="en-US" altLang="zh-TW" sz="2800" b="1" dirty="0"/>
                  <a:t>v</a:t>
                </a:r>
                <a:r>
                  <a:rPr lang="en-US" altLang="zh-TW" sz="2800" dirty="0"/>
                  <a:t> + </a:t>
                </a:r>
                <a:r>
                  <a:rPr lang="en-US" altLang="zh-TW" sz="2800" b="1" dirty="0"/>
                  <a:t>w</a:t>
                </a:r>
                <a:r>
                  <a:rPr lang="en-US" altLang="zh-TW" sz="2800" dirty="0"/>
                  <a:t>)</a:t>
                </a:r>
              </a:p>
              <a:p>
                <a:pPr lvl="1"/>
                <a:r>
                  <a:rPr lang="en-US" altLang="zh-TW" sz="2800" dirty="0"/>
                  <a:t>There is an element </a:t>
                </a:r>
                <a14:m>
                  <m:oMath xmlns:m="http://schemas.openxmlformats.org/officeDocument/2006/math">
                    <m:r>
                      <a:rPr kumimoji="1" lang="en-US" altLang="zh-TW" sz="28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en-US" altLang="zh-TW" sz="2800" dirty="0"/>
                  <a:t> in </a:t>
                </a:r>
                <a:r>
                  <a:rPr lang="en-US" altLang="zh-TW" sz="2800" dirty="0">
                    <a:latin typeface="Script MT Bold" pitchFamily="66" charset="0"/>
                    <a:cs typeface="Times New Roman" pitchFamily="18" charset="0"/>
                  </a:rPr>
                  <a:t>R</a:t>
                </a:r>
                <a:r>
                  <a:rPr lang="en-US" altLang="zh-TW" sz="2800" i="1" baseline="30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sz="2800" i="1" dirty="0">
                    <a:cs typeface="Times New Roman" pitchFamily="18" charset="0"/>
                  </a:rPr>
                  <a:t> </a:t>
                </a:r>
                <a:r>
                  <a:rPr lang="en-US" altLang="zh-TW" sz="2800" dirty="0">
                    <a:cs typeface="Times New Roman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kumimoji="1" lang="en-US" altLang="zh-TW" sz="28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en-US" altLang="zh-TW" sz="2800" dirty="0">
                    <a:cs typeface="Times New Roman" pitchFamily="18" charset="0"/>
                  </a:rPr>
                  <a:t> + </a:t>
                </a:r>
                <a:r>
                  <a:rPr lang="en-US" altLang="zh-TW" sz="2800" b="1" dirty="0">
                    <a:cs typeface="Times New Roman" pitchFamily="18" charset="0"/>
                  </a:rPr>
                  <a:t>u</a:t>
                </a:r>
                <a:r>
                  <a:rPr lang="en-US" altLang="zh-TW" sz="2800" dirty="0">
                    <a:cs typeface="Times New Roman" pitchFamily="18" charset="0"/>
                  </a:rPr>
                  <a:t> = </a:t>
                </a:r>
                <a:r>
                  <a:rPr lang="en-US" altLang="zh-TW" sz="2800" b="1" dirty="0">
                    <a:cs typeface="Times New Roman" pitchFamily="18" charset="0"/>
                  </a:rPr>
                  <a:t>u</a:t>
                </a:r>
              </a:p>
              <a:p>
                <a:pPr lvl="1"/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There is an element </a:t>
                </a:r>
                <a:r>
                  <a:rPr kumimoji="1" lang="en-US" altLang="zh-TW" sz="28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’ in </a:t>
                </a:r>
                <a:r>
                  <a:rPr lang="en-US" altLang="zh-TW" sz="2800" dirty="0">
                    <a:latin typeface="Script MT Bold" pitchFamily="66" charset="0"/>
                    <a:cs typeface="Times New Roman" pitchFamily="18" charset="0"/>
                  </a:rPr>
                  <a:t>R</a:t>
                </a:r>
                <a:r>
                  <a:rPr lang="en-US" altLang="zh-TW" sz="2800" i="1" baseline="30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TW" sz="2800" dirty="0">
                    <a:cs typeface="Times New Roman" pitchFamily="18" charset="0"/>
                  </a:rPr>
                  <a:t> such that </a:t>
                </a:r>
                <a:r>
                  <a:rPr lang="en-US" altLang="zh-TW" sz="2800" b="1" dirty="0">
                    <a:cs typeface="Times New Roman" pitchFamily="18" charset="0"/>
                  </a:rPr>
                  <a:t>u</a:t>
                </a:r>
                <a:r>
                  <a:rPr lang="en-US" altLang="zh-TW" sz="2800" dirty="0">
                    <a:cs typeface="Times New Roman" pitchFamily="18" charset="0"/>
                  </a:rPr>
                  <a:t>’ + </a:t>
                </a:r>
                <a:r>
                  <a:rPr lang="en-US" altLang="zh-TW" sz="2800" b="1" dirty="0">
                    <a:cs typeface="Times New Roman" pitchFamily="18" charset="0"/>
                  </a:rPr>
                  <a:t>u</a:t>
                </a:r>
                <a:r>
                  <a:rPr lang="en-US" altLang="zh-TW" sz="2800" dirty="0">
                    <a:cs typeface="Times New Roman" pitchFamily="18" charset="0"/>
                  </a:rPr>
                  <a:t> = 0</a:t>
                </a:r>
              </a:p>
              <a:p>
                <a:pPr lvl="1"/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kumimoji="1" lang="en-US" altLang="zh-TW" sz="28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 = </a:t>
                </a:r>
                <a:r>
                  <a:rPr kumimoji="1" lang="en-US" altLang="zh-TW" sz="2800" b="1" dirty="0">
                    <a:cs typeface="Times New Roman" pitchFamily="18" charset="0"/>
                    <a:sym typeface="Symbol" pitchFamily="18" charset="2"/>
                  </a:rPr>
                  <a:t>u</a:t>
                </a:r>
              </a:p>
              <a:p>
                <a:pPr lvl="1"/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(ab)</a:t>
                </a:r>
                <a:r>
                  <a:rPr kumimoji="1" lang="en-US" altLang="zh-TW" sz="28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 = a(</a:t>
                </a:r>
                <a:r>
                  <a:rPr kumimoji="1" lang="en-US" altLang="zh-TW" sz="2800" dirty="0" err="1">
                    <a:cs typeface="Times New Roman" pitchFamily="18" charset="0"/>
                    <a:sym typeface="Symbol" pitchFamily="18" charset="2"/>
                  </a:rPr>
                  <a:t>b</a:t>
                </a:r>
                <a:r>
                  <a:rPr kumimoji="1" lang="en-US" altLang="zh-TW" sz="2800" b="1" dirty="0" err="1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)</a:t>
                </a:r>
              </a:p>
              <a:p>
                <a:pPr lvl="1"/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a(</a:t>
                </a:r>
                <a:r>
                  <a:rPr kumimoji="1" lang="en-US" altLang="zh-TW" sz="2800" b="1" dirty="0" err="1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2800" dirty="0" err="1">
                    <a:cs typeface="Times New Roman" pitchFamily="18" charset="0"/>
                    <a:sym typeface="Symbol" pitchFamily="18" charset="2"/>
                  </a:rPr>
                  <a:t>+</a:t>
                </a:r>
                <a:r>
                  <a:rPr kumimoji="1" lang="en-US" altLang="zh-TW" sz="2800" b="1" dirty="0" err="1">
                    <a:cs typeface="Times New Roman" pitchFamily="18" charset="0"/>
                    <a:sym typeface="Symbol" pitchFamily="18" charset="2"/>
                  </a:rPr>
                  <a:t>v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) = a</a:t>
                </a:r>
                <a:r>
                  <a:rPr kumimoji="1" lang="en-US" altLang="zh-TW" sz="28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 + a</a:t>
                </a:r>
                <a:r>
                  <a:rPr kumimoji="1" lang="en-US" altLang="zh-TW" sz="2800" b="1" dirty="0">
                    <a:cs typeface="Times New Roman" pitchFamily="18" charset="0"/>
                    <a:sym typeface="Symbol" pitchFamily="18" charset="2"/>
                  </a:rPr>
                  <a:t>v</a:t>
                </a:r>
              </a:p>
              <a:p>
                <a:pPr lvl="1"/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(</a:t>
                </a:r>
                <a:r>
                  <a:rPr kumimoji="1" lang="en-US" altLang="zh-TW" sz="2800" dirty="0" err="1">
                    <a:cs typeface="Times New Roman" pitchFamily="18" charset="0"/>
                    <a:sym typeface="Symbol" pitchFamily="18" charset="2"/>
                  </a:rPr>
                  <a:t>a+b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)</a:t>
                </a:r>
                <a:r>
                  <a:rPr kumimoji="1" lang="en-US" altLang="zh-TW" sz="28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 = a</a:t>
                </a:r>
                <a:r>
                  <a:rPr kumimoji="1" lang="en-US" altLang="zh-TW" sz="2800" b="1" dirty="0">
                    <a:cs typeface="Times New Roman" pitchFamily="18" charset="0"/>
                    <a:sym typeface="Symbol" pitchFamily="18" charset="2"/>
                  </a:rPr>
                  <a:t>u</a:t>
                </a:r>
                <a:r>
                  <a:rPr kumimoji="1" lang="en-US" altLang="zh-TW" sz="2800" dirty="0">
                    <a:cs typeface="Times New Roman" pitchFamily="18" charset="0"/>
                    <a:sym typeface="Symbol" pitchFamily="18" charset="2"/>
                  </a:rPr>
                  <a:t> + </a:t>
                </a:r>
                <a:r>
                  <a:rPr kumimoji="1" lang="en-US" altLang="zh-TW" sz="2800" dirty="0" err="1">
                    <a:cs typeface="Times New Roman" pitchFamily="18" charset="0"/>
                    <a:sym typeface="Symbol" pitchFamily="18" charset="2"/>
                  </a:rPr>
                  <a:t>b</a:t>
                </a:r>
                <a:r>
                  <a:rPr kumimoji="1" lang="en-US" altLang="zh-TW" sz="2800" b="1" dirty="0" err="1">
                    <a:cs typeface="Times New Roman" pitchFamily="18" charset="0"/>
                    <a:sym typeface="Symbol" pitchFamily="18" charset="2"/>
                  </a:rPr>
                  <a:t>u</a:t>
                </a:r>
                <a:endParaRPr kumimoji="1" lang="en-US" altLang="zh-TW" sz="2800" b="1" dirty="0">
                  <a:cs typeface="Times New Roman" pitchFamily="18" charset="0"/>
                  <a:sym typeface="Symbol" pitchFamily="18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8522954-72ED-4763-A223-ABA7EB3BA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2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8F1FBDE-313F-4C73-90AF-679C23244859}"/>
              </a:ext>
            </a:extLst>
          </p:cNvPr>
          <p:cNvSpPr/>
          <p:nvPr/>
        </p:nvSpPr>
        <p:spPr>
          <a:xfrm>
            <a:off x="6297105" y="4726582"/>
            <a:ext cx="1805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cs typeface="Times New Roman" pitchFamily="18" charset="0"/>
              </a:rPr>
              <a:t>zero vector</a:t>
            </a:r>
            <a:endParaRPr kumimoji="1" lang="en-US" altLang="zh-TW" sz="2800" dirty="0">
              <a:cs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BF2B286-AB04-4697-B7C8-E06ECF613196}"/>
                  </a:ext>
                </a:extLst>
              </p:cNvPr>
              <p:cNvSpPr txBox="1"/>
              <p:nvPr/>
            </p:nvSpPr>
            <p:spPr>
              <a:xfrm>
                <a:off x="5112605" y="4440827"/>
                <a:ext cx="1184500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BF2B286-AB04-4697-B7C8-E06ECF613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605" y="4440827"/>
                <a:ext cx="1184500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157FBE36-F476-477D-8A66-756E93547B98}"/>
              </a:ext>
            </a:extLst>
          </p:cNvPr>
          <p:cNvSpPr txBox="1"/>
          <p:nvPr/>
        </p:nvSpPr>
        <p:spPr>
          <a:xfrm>
            <a:off x="4996206" y="5806425"/>
            <a:ext cx="421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u</a:t>
            </a:r>
            <a:r>
              <a:rPr lang="en-US" altLang="zh-TW" sz="2400" dirty="0"/>
              <a:t>’ is the additive inverse of </a:t>
            </a:r>
            <a:r>
              <a:rPr lang="en-US" altLang="zh-TW" sz="2400" b="1" dirty="0"/>
              <a:t>u</a:t>
            </a:r>
            <a:endParaRPr lang="zh-TW" altLang="en-US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ABBB8D-77E3-4C31-9FB7-BB2CFAD21C02}"/>
              </a:ext>
            </a:extLst>
          </p:cNvPr>
          <p:cNvSpPr/>
          <p:nvPr/>
        </p:nvSpPr>
        <p:spPr>
          <a:xfrm>
            <a:off x="5710289" y="342386"/>
            <a:ext cx="2978870" cy="12049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The objects have the </a:t>
            </a:r>
            <a:r>
              <a:rPr lang="en-US" altLang="zh-TW" sz="2400"/>
              <a:t>following 8 properties </a:t>
            </a:r>
            <a:r>
              <a:rPr lang="en-US" altLang="zh-TW" sz="2400" dirty="0"/>
              <a:t>are “vectors”.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010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AF8B3-3723-4E52-A95E-11B947AA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Properties of Vector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22954-72ED-4763-A223-ABA7EB3B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any vectors </a:t>
            </a:r>
            <a:r>
              <a:rPr lang="en-US" altLang="zh-TW" b="1" dirty="0"/>
              <a:t>u</a:t>
            </a:r>
            <a:r>
              <a:rPr lang="en-US" altLang="zh-TW" dirty="0"/>
              <a:t>, </a:t>
            </a:r>
            <a:r>
              <a:rPr lang="en-US" altLang="zh-TW" b="1" dirty="0"/>
              <a:t>v</a:t>
            </a:r>
            <a:r>
              <a:rPr lang="en-US" altLang="zh-TW" dirty="0"/>
              <a:t> and </a:t>
            </a:r>
            <a:r>
              <a:rPr lang="en-US" altLang="zh-TW" b="1" dirty="0"/>
              <a:t>w</a:t>
            </a:r>
            <a:r>
              <a:rPr lang="en-US" altLang="zh-TW" dirty="0"/>
              <a:t> in </a:t>
            </a:r>
            <a:r>
              <a:rPr lang="en-US" altLang="zh-TW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/>
              <a:t>, and any scalar a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b="1" dirty="0"/>
              <a:t>u</a:t>
            </a:r>
            <a:r>
              <a:rPr lang="en-US" altLang="zh-TW" dirty="0"/>
              <a:t> + </a:t>
            </a:r>
            <a:r>
              <a:rPr lang="en-US" altLang="zh-TW" b="1" dirty="0"/>
              <a:t>v</a:t>
            </a:r>
            <a:r>
              <a:rPr lang="en-US" altLang="zh-TW" dirty="0"/>
              <a:t> = </a:t>
            </a:r>
            <a:r>
              <a:rPr lang="en-US" altLang="zh-TW" b="1" dirty="0"/>
              <a:t>w</a:t>
            </a:r>
            <a:r>
              <a:rPr lang="en-US" altLang="zh-TW" dirty="0"/>
              <a:t> + </a:t>
            </a:r>
            <a:r>
              <a:rPr lang="en-US" altLang="zh-TW" b="1" dirty="0"/>
              <a:t>v</a:t>
            </a:r>
            <a:r>
              <a:rPr lang="en-US" altLang="zh-TW" dirty="0"/>
              <a:t>, then </a:t>
            </a:r>
            <a:r>
              <a:rPr lang="en-US" altLang="zh-TW" b="1" dirty="0"/>
              <a:t>u</a:t>
            </a:r>
            <a:r>
              <a:rPr lang="en-US" altLang="zh-TW" dirty="0"/>
              <a:t> = </a:t>
            </a:r>
            <a:r>
              <a:rPr lang="en-US" altLang="zh-TW" b="1" dirty="0"/>
              <a:t>w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b="1" dirty="0"/>
              <a:t>u</a:t>
            </a:r>
            <a:r>
              <a:rPr lang="en-US" altLang="zh-TW" dirty="0"/>
              <a:t> + </a:t>
            </a:r>
            <a:r>
              <a:rPr lang="en-US" altLang="zh-TW" b="1" dirty="0"/>
              <a:t>v </a:t>
            </a:r>
            <a:r>
              <a:rPr lang="en-US" altLang="zh-TW" dirty="0"/>
              <a:t>= </a:t>
            </a:r>
            <a:r>
              <a:rPr lang="en-US" altLang="zh-TW" b="1" dirty="0"/>
              <a:t>u</a:t>
            </a:r>
            <a:r>
              <a:rPr lang="en-US" altLang="zh-TW" dirty="0"/>
              <a:t> + </a:t>
            </a:r>
            <a:r>
              <a:rPr lang="en-US" altLang="zh-TW" b="1" dirty="0"/>
              <a:t>w</a:t>
            </a:r>
            <a:r>
              <a:rPr lang="en-US" altLang="zh-TW" dirty="0"/>
              <a:t>, then </a:t>
            </a:r>
            <a:r>
              <a:rPr lang="en-US" altLang="zh-TW" b="1" dirty="0"/>
              <a:t>v</a:t>
            </a:r>
            <a:r>
              <a:rPr lang="en-US" altLang="zh-TW" dirty="0"/>
              <a:t> = </a:t>
            </a:r>
            <a:r>
              <a:rPr lang="en-US" altLang="zh-TW" b="1" dirty="0"/>
              <a:t>w</a:t>
            </a:r>
          </a:p>
          <a:p>
            <a:pPr lvl="1"/>
            <a:r>
              <a:rPr lang="en-US" altLang="zh-TW" dirty="0"/>
              <a:t>The zero vector </a:t>
            </a:r>
            <a:r>
              <a:rPr lang="en-US" altLang="zh-TW" b="1" dirty="0"/>
              <a:t>0</a:t>
            </a:r>
            <a:r>
              <a:rPr lang="en-US" altLang="zh-TW" dirty="0"/>
              <a:t> is unique. It is the only vector in </a:t>
            </a:r>
            <a:r>
              <a:rPr lang="en-US" altLang="zh-TW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i="1" baseline="30000" dirty="0">
                <a:cs typeface="Times New Roman" pitchFamily="18" charset="0"/>
              </a:rPr>
              <a:t> </a:t>
            </a:r>
            <a:r>
              <a:rPr lang="en-US" altLang="zh-TW" dirty="0">
                <a:cs typeface="Times New Roman" pitchFamily="18" charset="0"/>
              </a:rPr>
              <a:t>that satisfies </a:t>
            </a:r>
            <a:r>
              <a:rPr lang="en-US" altLang="zh-TW" b="1" dirty="0">
                <a:cs typeface="Times New Roman" pitchFamily="18" charset="0"/>
              </a:rPr>
              <a:t>0</a:t>
            </a:r>
            <a:r>
              <a:rPr lang="en-US" altLang="zh-TW" dirty="0">
                <a:cs typeface="Times New Roman" pitchFamily="18" charset="0"/>
              </a:rPr>
              <a:t> + </a:t>
            </a:r>
            <a:r>
              <a:rPr lang="en-US" altLang="zh-TW" b="1" dirty="0">
                <a:cs typeface="Times New Roman" pitchFamily="18" charset="0"/>
              </a:rPr>
              <a:t>u</a:t>
            </a:r>
            <a:r>
              <a:rPr lang="en-US" altLang="zh-TW" dirty="0">
                <a:cs typeface="Times New Roman" pitchFamily="18" charset="0"/>
              </a:rPr>
              <a:t> = </a:t>
            </a:r>
            <a:r>
              <a:rPr lang="en-US" altLang="zh-TW" b="1" dirty="0">
                <a:cs typeface="Times New Roman" pitchFamily="18" charset="0"/>
              </a:rPr>
              <a:t>u</a:t>
            </a:r>
          </a:p>
          <a:p>
            <a:pPr lvl="1"/>
            <a:r>
              <a:rPr lang="en-US" altLang="zh-TW" dirty="0"/>
              <a:t>Each vector in </a:t>
            </a:r>
            <a:r>
              <a:rPr lang="en-US" altLang="zh-TW" dirty="0">
                <a:latin typeface="Script MT Bold" pitchFamily="66" charset="0"/>
                <a:cs typeface="Times New Roman" pitchFamily="18" charset="0"/>
              </a:rPr>
              <a:t>R</a:t>
            </a:r>
            <a:r>
              <a:rPr lang="en-US" altLang="zh-TW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i="1" baseline="30000" dirty="0">
                <a:cs typeface="Times New Roman" pitchFamily="18" charset="0"/>
              </a:rPr>
              <a:t> </a:t>
            </a:r>
            <a:r>
              <a:rPr lang="en-US" altLang="zh-TW" dirty="0">
                <a:cs typeface="Times New Roman" pitchFamily="18" charset="0"/>
              </a:rPr>
              <a:t>has exactly one </a:t>
            </a:r>
            <a:r>
              <a:rPr lang="en-US" altLang="zh-TW" b="1" dirty="0">
                <a:cs typeface="Times New Roman" pitchFamily="18" charset="0"/>
              </a:rPr>
              <a:t>u</a:t>
            </a:r>
            <a:r>
              <a:rPr lang="en-US" altLang="zh-TW" dirty="0">
                <a:cs typeface="Times New Roman" pitchFamily="18" charset="0"/>
              </a:rPr>
              <a:t>’</a:t>
            </a:r>
          </a:p>
          <a:p>
            <a:pPr lvl="1"/>
            <a:r>
              <a:rPr lang="en-US" altLang="zh-TW" dirty="0">
                <a:cs typeface="Times New Roman" pitchFamily="18" charset="0"/>
              </a:rPr>
              <a:t>0</a:t>
            </a:r>
            <a:r>
              <a:rPr lang="en-US" altLang="zh-TW" b="1" dirty="0">
                <a:cs typeface="Times New Roman" pitchFamily="18" charset="0"/>
              </a:rPr>
              <a:t>u</a:t>
            </a:r>
            <a:r>
              <a:rPr lang="en-US" altLang="zh-TW" dirty="0">
                <a:cs typeface="Times New Roman" pitchFamily="18" charset="0"/>
              </a:rPr>
              <a:t> = </a:t>
            </a:r>
            <a:r>
              <a:rPr lang="en-US" altLang="zh-TW" b="1" dirty="0">
                <a:cs typeface="Times New Roman" pitchFamily="18" charset="0"/>
              </a:rPr>
              <a:t>0</a:t>
            </a:r>
          </a:p>
          <a:p>
            <a:pPr lvl="1"/>
            <a:r>
              <a:rPr lang="en-US" altLang="zh-TW" dirty="0">
                <a:cs typeface="Times New Roman" pitchFamily="18" charset="0"/>
              </a:rPr>
              <a:t>a</a:t>
            </a:r>
            <a:r>
              <a:rPr lang="en-US" altLang="zh-TW" b="1" dirty="0">
                <a:cs typeface="Times New Roman" pitchFamily="18" charset="0"/>
              </a:rPr>
              <a:t>0</a:t>
            </a:r>
            <a:r>
              <a:rPr lang="en-US" altLang="zh-TW" dirty="0">
                <a:cs typeface="Times New Roman" pitchFamily="18" charset="0"/>
              </a:rPr>
              <a:t> = </a:t>
            </a:r>
            <a:r>
              <a:rPr lang="en-US" altLang="zh-TW" b="1" dirty="0">
                <a:cs typeface="Times New Roman" pitchFamily="18" charset="0"/>
              </a:rPr>
              <a:t>0</a:t>
            </a:r>
          </a:p>
          <a:p>
            <a:pPr lvl="1"/>
            <a:r>
              <a:rPr lang="en-US" altLang="zh-TW" b="1" dirty="0">
                <a:cs typeface="Times New Roman" pitchFamily="18" charset="0"/>
              </a:rPr>
              <a:t>u</a:t>
            </a:r>
            <a:r>
              <a:rPr lang="en-US" altLang="zh-TW" dirty="0">
                <a:cs typeface="Times New Roman" pitchFamily="18" charset="0"/>
              </a:rPr>
              <a:t>’ = -1(</a:t>
            </a:r>
            <a:r>
              <a:rPr lang="en-US" altLang="zh-TW" b="1" dirty="0">
                <a:cs typeface="Times New Roman" pitchFamily="18" charset="0"/>
              </a:rPr>
              <a:t>u</a:t>
            </a:r>
            <a:r>
              <a:rPr lang="en-US" altLang="zh-TW" dirty="0">
                <a:cs typeface="Times New Roman" pitchFamily="18" charset="0"/>
              </a:rPr>
              <a:t>) = -</a:t>
            </a:r>
            <a:r>
              <a:rPr lang="en-US" altLang="zh-TW" b="1" dirty="0">
                <a:cs typeface="Times New Roman" pitchFamily="18" charset="0"/>
              </a:rPr>
              <a:t>u</a:t>
            </a:r>
          </a:p>
          <a:p>
            <a:pPr lvl="1"/>
            <a:r>
              <a:rPr lang="en-US" altLang="zh-TW" dirty="0">
                <a:cs typeface="Times New Roman" pitchFamily="18" charset="0"/>
              </a:rPr>
              <a:t>(-a)</a:t>
            </a:r>
            <a:r>
              <a:rPr lang="en-US" altLang="zh-TW" b="1" dirty="0">
                <a:cs typeface="Times New Roman" pitchFamily="18" charset="0"/>
              </a:rPr>
              <a:t>u</a:t>
            </a:r>
            <a:r>
              <a:rPr lang="en-US" altLang="zh-TW" dirty="0">
                <a:cs typeface="Times New Roman" pitchFamily="18" charset="0"/>
              </a:rPr>
              <a:t> = a(-</a:t>
            </a:r>
            <a:r>
              <a:rPr lang="en-US" altLang="zh-TW" b="1" dirty="0">
                <a:cs typeface="Times New Roman" pitchFamily="18" charset="0"/>
              </a:rPr>
              <a:t>u</a:t>
            </a:r>
            <a:r>
              <a:rPr lang="en-US" altLang="zh-TW" dirty="0">
                <a:cs typeface="Times New Roman" pitchFamily="18" charset="0"/>
              </a:rPr>
              <a:t>) = -(a</a:t>
            </a:r>
            <a:r>
              <a:rPr lang="en-US" altLang="zh-TW" b="1" dirty="0">
                <a:cs typeface="Times New Roman" pitchFamily="18" charset="0"/>
              </a:rPr>
              <a:t>u</a:t>
            </a:r>
            <a:r>
              <a:rPr lang="en-US" altLang="zh-TW" dirty="0">
                <a:cs typeface="Times New Roman" pitchFamily="18" charset="0"/>
              </a:rPr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738990C-52D1-40C5-A3C6-B42FECF2E23F}"/>
                  </a:ext>
                </a:extLst>
              </p:cNvPr>
              <p:cNvSpPr/>
              <p:nvPr/>
            </p:nvSpPr>
            <p:spPr>
              <a:xfrm>
                <a:off x="6879763" y="419427"/>
                <a:ext cx="19832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kumimoji="1" lang="en-US" altLang="zh-TW" sz="28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en-US" altLang="zh-TW" sz="2800" dirty="0">
                    <a:cs typeface="Times New Roman" pitchFamily="18" charset="0"/>
                  </a:rPr>
                  <a:t> + </a:t>
                </a:r>
                <a:r>
                  <a:rPr lang="en-US" altLang="zh-TW" sz="2800" b="1" dirty="0">
                    <a:cs typeface="Times New Roman" pitchFamily="18" charset="0"/>
                  </a:rPr>
                  <a:t>u</a:t>
                </a:r>
                <a:r>
                  <a:rPr lang="en-US" altLang="zh-TW" sz="2800" dirty="0">
                    <a:cs typeface="Times New Roman" pitchFamily="18" charset="0"/>
                  </a:rPr>
                  <a:t> = </a:t>
                </a:r>
                <a:r>
                  <a:rPr lang="en-US" altLang="zh-TW" sz="2800" b="1" dirty="0">
                    <a:cs typeface="Times New Roman" pitchFamily="18" charset="0"/>
                  </a:rPr>
                  <a:t>u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738990C-52D1-40C5-A3C6-B42FECF2E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63" y="419427"/>
                <a:ext cx="1983235" cy="523220"/>
              </a:xfrm>
              <a:prstGeom prst="rect">
                <a:avLst/>
              </a:prstGeom>
              <a:blipFill>
                <a:blip r:embed="rId2"/>
                <a:stretch>
                  <a:fillRect t="-11628" r="-2769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90A358BE-827E-487C-AACD-89E228CBD1B4}"/>
              </a:ext>
            </a:extLst>
          </p:cNvPr>
          <p:cNvSpPr/>
          <p:nvPr/>
        </p:nvSpPr>
        <p:spPr>
          <a:xfrm>
            <a:off x="6821477" y="860916"/>
            <a:ext cx="2041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800" b="1" dirty="0">
                <a:cs typeface="Times New Roman" pitchFamily="18" charset="0"/>
              </a:rPr>
              <a:t>u</a:t>
            </a:r>
            <a:r>
              <a:rPr lang="en-US" altLang="zh-TW" sz="2800" dirty="0">
                <a:cs typeface="Times New Roman" pitchFamily="18" charset="0"/>
              </a:rPr>
              <a:t>’ + </a:t>
            </a:r>
            <a:r>
              <a:rPr lang="en-US" altLang="zh-TW" sz="2800" b="1" dirty="0">
                <a:cs typeface="Times New Roman" pitchFamily="18" charset="0"/>
              </a:rPr>
              <a:t>u</a:t>
            </a:r>
            <a:r>
              <a:rPr lang="en-US" altLang="zh-TW" sz="2800" dirty="0">
                <a:cs typeface="Times New Roman" pitchFamily="18" charset="0"/>
              </a:rPr>
              <a:t> = </a:t>
            </a:r>
            <a:r>
              <a:rPr lang="en-US" altLang="zh-TW" sz="2800" b="1" dirty="0"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499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462</Words>
  <Application>Microsoft Office PowerPoint</Application>
  <PresentationFormat>全屏显示(4:3)</PresentationFormat>
  <Paragraphs>85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Script MT Bold</vt:lpstr>
      <vt:lpstr>Times New Roman</vt:lpstr>
      <vt:lpstr>Office 佈景主題</vt:lpstr>
      <vt:lpstr>(High School) Vector</vt:lpstr>
      <vt:lpstr>Vectors</vt:lpstr>
      <vt:lpstr>Vectors</vt:lpstr>
      <vt:lpstr>Scalar Multiplication</vt:lpstr>
      <vt:lpstr>Vector Addition</vt:lpstr>
      <vt:lpstr>Vector Set</vt:lpstr>
      <vt:lpstr>Vector Set</vt:lpstr>
      <vt:lpstr>Properties of Vector</vt:lpstr>
      <vt:lpstr>More Properties of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</dc:title>
  <dc:creator>Hung-yi Lee</dc:creator>
  <cp:lastModifiedBy>Saki</cp:lastModifiedBy>
  <cp:revision>12</cp:revision>
  <dcterms:created xsi:type="dcterms:W3CDTF">2018-09-13T15:22:56Z</dcterms:created>
  <dcterms:modified xsi:type="dcterms:W3CDTF">2019-06-08T07:56:20Z</dcterms:modified>
</cp:coreProperties>
</file>