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handoutMasterIdLst>
    <p:handoutMasterId r:id="rId66"/>
  </p:handoutMasterIdLst>
  <p:sldIdLst>
    <p:sldId id="533" r:id="rId2"/>
    <p:sldId id="534" r:id="rId3"/>
    <p:sldId id="535" r:id="rId4"/>
    <p:sldId id="536" r:id="rId5"/>
    <p:sldId id="537" r:id="rId6"/>
    <p:sldId id="538" r:id="rId7"/>
    <p:sldId id="539" r:id="rId8"/>
    <p:sldId id="540" r:id="rId9"/>
    <p:sldId id="541" r:id="rId10"/>
    <p:sldId id="542" r:id="rId11"/>
    <p:sldId id="543" r:id="rId12"/>
    <p:sldId id="525" r:id="rId13"/>
    <p:sldId id="526" r:id="rId14"/>
    <p:sldId id="527" r:id="rId15"/>
    <p:sldId id="528" r:id="rId16"/>
    <p:sldId id="529" r:id="rId17"/>
    <p:sldId id="545" r:id="rId18"/>
    <p:sldId id="530" r:id="rId19"/>
    <p:sldId id="531" r:id="rId20"/>
    <p:sldId id="532" r:id="rId21"/>
    <p:sldId id="518" r:id="rId22"/>
    <p:sldId id="519" r:id="rId23"/>
    <p:sldId id="520" r:id="rId24"/>
    <p:sldId id="521" r:id="rId25"/>
    <p:sldId id="546" r:id="rId26"/>
    <p:sldId id="522" r:id="rId27"/>
    <p:sldId id="523" r:id="rId28"/>
    <p:sldId id="524" r:id="rId29"/>
    <p:sldId id="499" r:id="rId30"/>
    <p:sldId id="500" r:id="rId31"/>
    <p:sldId id="501" r:id="rId32"/>
    <p:sldId id="502" r:id="rId33"/>
    <p:sldId id="503" r:id="rId34"/>
    <p:sldId id="504" r:id="rId35"/>
    <p:sldId id="505" r:id="rId36"/>
    <p:sldId id="506" r:id="rId37"/>
    <p:sldId id="507" r:id="rId38"/>
    <p:sldId id="547" r:id="rId39"/>
    <p:sldId id="508" r:id="rId40"/>
    <p:sldId id="509" r:id="rId41"/>
    <p:sldId id="510" r:id="rId42"/>
    <p:sldId id="511" r:id="rId43"/>
    <p:sldId id="512" r:id="rId44"/>
    <p:sldId id="513" r:id="rId45"/>
    <p:sldId id="514" r:id="rId46"/>
    <p:sldId id="515" r:id="rId47"/>
    <p:sldId id="516" r:id="rId48"/>
    <p:sldId id="411" r:id="rId49"/>
    <p:sldId id="487" r:id="rId50"/>
    <p:sldId id="548" r:id="rId51"/>
    <p:sldId id="489" r:id="rId52"/>
    <p:sldId id="494" r:id="rId53"/>
    <p:sldId id="490" r:id="rId54"/>
    <p:sldId id="491" r:id="rId55"/>
    <p:sldId id="492" r:id="rId56"/>
    <p:sldId id="493" r:id="rId57"/>
    <p:sldId id="497" r:id="rId58"/>
    <p:sldId id="488" r:id="rId59"/>
    <p:sldId id="496" r:id="rId60"/>
    <p:sldId id="495" r:id="rId61"/>
    <p:sldId id="482" r:id="rId62"/>
    <p:sldId id="544" r:id="rId63"/>
    <p:sldId id="498" r:id="rId64"/>
  </p:sldIdLst>
  <p:sldSz cx="21607463" cy="12152313"/>
  <p:notesSz cx="6858000" cy="9144000"/>
  <p:defaultTextStyle>
    <a:defPPr>
      <a:defRPr lang="fr-FR"/>
    </a:defPPr>
    <a:lvl1pPr algn="l" defTabSz="1079500" rtl="0" fontAlgn="base">
      <a:spcBef>
        <a:spcPct val="0"/>
      </a:spcBef>
      <a:spcAft>
        <a:spcPct val="0"/>
      </a:spcAft>
      <a:defRPr sz="5700" kern="1200">
        <a:solidFill>
          <a:schemeClr val="tx1"/>
        </a:solidFill>
        <a:latin typeface="Arial" charset="0"/>
        <a:ea typeface="ＭＳ Ｐゴシック" pitchFamily="34" charset="-128"/>
        <a:cs typeface="+mn-cs"/>
      </a:defRPr>
    </a:lvl1pPr>
    <a:lvl2pPr marL="1079500" indent="-622300" algn="l" defTabSz="1079500" rtl="0" fontAlgn="base">
      <a:spcBef>
        <a:spcPct val="0"/>
      </a:spcBef>
      <a:spcAft>
        <a:spcPct val="0"/>
      </a:spcAft>
      <a:defRPr sz="5700" kern="1200">
        <a:solidFill>
          <a:schemeClr val="tx1"/>
        </a:solidFill>
        <a:latin typeface="Arial" charset="0"/>
        <a:ea typeface="ＭＳ Ｐゴシック" pitchFamily="34" charset="-128"/>
        <a:cs typeface="+mn-cs"/>
      </a:defRPr>
    </a:lvl2pPr>
    <a:lvl3pPr marL="2159000" indent="-1244600" algn="l" defTabSz="1079500" rtl="0" fontAlgn="base">
      <a:spcBef>
        <a:spcPct val="0"/>
      </a:spcBef>
      <a:spcAft>
        <a:spcPct val="0"/>
      </a:spcAft>
      <a:defRPr sz="5700" kern="1200">
        <a:solidFill>
          <a:schemeClr val="tx1"/>
        </a:solidFill>
        <a:latin typeface="Arial" charset="0"/>
        <a:ea typeface="ＭＳ Ｐゴシック" pitchFamily="34" charset="-128"/>
        <a:cs typeface="+mn-cs"/>
      </a:defRPr>
    </a:lvl3pPr>
    <a:lvl4pPr marL="3240088" indent="-1868488" algn="l" defTabSz="1079500" rtl="0" fontAlgn="base">
      <a:spcBef>
        <a:spcPct val="0"/>
      </a:spcBef>
      <a:spcAft>
        <a:spcPct val="0"/>
      </a:spcAft>
      <a:defRPr sz="5700" kern="1200">
        <a:solidFill>
          <a:schemeClr val="tx1"/>
        </a:solidFill>
        <a:latin typeface="Arial" charset="0"/>
        <a:ea typeface="ＭＳ Ｐゴシック" pitchFamily="34" charset="-128"/>
        <a:cs typeface="+mn-cs"/>
      </a:defRPr>
    </a:lvl4pPr>
    <a:lvl5pPr marL="4319588" indent="-2490788" algn="l" defTabSz="1079500" rtl="0" fontAlgn="base">
      <a:spcBef>
        <a:spcPct val="0"/>
      </a:spcBef>
      <a:spcAft>
        <a:spcPct val="0"/>
      </a:spcAft>
      <a:defRPr sz="5700" kern="1200">
        <a:solidFill>
          <a:schemeClr val="tx1"/>
        </a:solidFill>
        <a:latin typeface="Arial" charset="0"/>
        <a:ea typeface="ＭＳ Ｐゴシック" pitchFamily="34" charset="-128"/>
        <a:cs typeface="+mn-cs"/>
      </a:defRPr>
    </a:lvl5pPr>
    <a:lvl6pPr marL="2286000" algn="l" defTabSz="914400" rtl="0" eaLnBrk="1" latinLnBrk="0" hangingPunct="1">
      <a:defRPr sz="5700" kern="1200">
        <a:solidFill>
          <a:schemeClr val="tx1"/>
        </a:solidFill>
        <a:latin typeface="Arial" charset="0"/>
        <a:ea typeface="ＭＳ Ｐゴシック" pitchFamily="34" charset="-128"/>
        <a:cs typeface="+mn-cs"/>
      </a:defRPr>
    </a:lvl6pPr>
    <a:lvl7pPr marL="2743200" algn="l" defTabSz="914400" rtl="0" eaLnBrk="1" latinLnBrk="0" hangingPunct="1">
      <a:defRPr sz="5700" kern="1200">
        <a:solidFill>
          <a:schemeClr val="tx1"/>
        </a:solidFill>
        <a:latin typeface="Arial" charset="0"/>
        <a:ea typeface="ＭＳ Ｐゴシック" pitchFamily="34" charset="-128"/>
        <a:cs typeface="+mn-cs"/>
      </a:defRPr>
    </a:lvl7pPr>
    <a:lvl8pPr marL="3200400" algn="l" defTabSz="914400" rtl="0" eaLnBrk="1" latinLnBrk="0" hangingPunct="1">
      <a:defRPr sz="5700" kern="1200">
        <a:solidFill>
          <a:schemeClr val="tx1"/>
        </a:solidFill>
        <a:latin typeface="Arial" charset="0"/>
        <a:ea typeface="ＭＳ Ｐゴシック" pitchFamily="34" charset="-128"/>
        <a:cs typeface="+mn-cs"/>
      </a:defRPr>
    </a:lvl8pPr>
    <a:lvl9pPr marL="3657600" algn="l" defTabSz="914400" rtl="0" eaLnBrk="1" latinLnBrk="0" hangingPunct="1">
      <a:defRPr sz="57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3828">
          <p15:clr>
            <a:srgbClr val="A4A3A4"/>
          </p15:clr>
        </p15:guide>
        <p15:guide id="2" pos="680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D4F7"/>
    <a:srgbClr val="3550FE"/>
    <a:srgbClr val="29ABE2"/>
    <a:srgbClr val="0076FF"/>
    <a:srgbClr val="C30000"/>
    <a:srgbClr val="0049FF"/>
    <a:srgbClr val="E346FF"/>
    <a:srgbClr val="AE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9" autoAdjust="0"/>
    <p:restoredTop sz="81058" autoAdjust="0"/>
  </p:normalViewPr>
  <p:slideViewPr>
    <p:cSldViewPr snapToGrid="0" snapToObjects="1">
      <p:cViewPr varScale="1">
        <p:scale>
          <a:sx n="41" d="100"/>
          <a:sy n="41" d="100"/>
        </p:scale>
        <p:origin x="1133" y="53"/>
      </p:cViewPr>
      <p:guideLst>
        <p:guide orient="horz" pos="3828"/>
        <p:guide pos="68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7082"/>
    </p:cViewPr>
  </p:sorterViewPr>
  <p:notesViewPr>
    <p:cSldViewPr snapToGrid="0" snapToObjects="1">
      <p:cViewPr varScale="1">
        <p:scale>
          <a:sx n="117" d="100"/>
          <a:sy n="117" d="100"/>
        </p:scale>
        <p:origin x="-454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0.wmf"/><Relationship Id="rId7" Type="http://schemas.openxmlformats.org/officeDocument/2006/relationships/image" Target="../media/image25.wmf"/><Relationship Id="rId2" Type="http://schemas.openxmlformats.org/officeDocument/2006/relationships/image" Target="../media/image23.wmf"/><Relationship Id="rId1" Type="http://schemas.openxmlformats.org/officeDocument/2006/relationships/image" Target="../media/image33.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8.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wmf"/><Relationship Id="rId1" Type="http://schemas.openxmlformats.org/officeDocument/2006/relationships/image" Target="../media/image5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image" Target="../media/image55.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4.wmf"/><Relationship Id="rId7" Type="http://schemas.openxmlformats.org/officeDocument/2006/relationships/image" Target="../media/image45.wmf"/><Relationship Id="rId2" Type="http://schemas.openxmlformats.org/officeDocument/2006/relationships/image" Target="../media/image41.wmf"/><Relationship Id="rId1" Type="http://schemas.openxmlformats.org/officeDocument/2006/relationships/image" Target="../media/image63.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7.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1.png"/><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080272" fontAlgn="auto">
              <a:spcBef>
                <a:spcPts val="0"/>
              </a:spcBef>
              <a:spcAft>
                <a:spcPts val="0"/>
              </a:spcAft>
              <a:defRPr sz="1200">
                <a:latin typeface="+mn-lt"/>
                <a:ea typeface="+mn-ea"/>
                <a:cs typeface="+mn-cs"/>
              </a:defRPr>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cs typeface="Arial" pitchFamily="34" charset="0"/>
              </a:defRPr>
            </a:lvl1pPr>
          </a:lstStyle>
          <a:p>
            <a:pPr>
              <a:defRPr/>
            </a:pPr>
            <a:fld id="{05ED38CE-B7FF-41BF-9500-CEA2940B906C}" type="datetimeFigureOut">
              <a:rPr lang="fr-FR"/>
              <a:pPr>
                <a:defRPr/>
              </a:pPr>
              <a:t>08/10/2019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080272" fontAlgn="auto">
              <a:spcBef>
                <a:spcPts val="0"/>
              </a:spcBef>
              <a:spcAft>
                <a:spcPts val="0"/>
              </a:spcAft>
              <a:defRPr sz="1200">
                <a:latin typeface="+mn-lt"/>
                <a:ea typeface="+mn-ea"/>
                <a:cs typeface="+mn-cs"/>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cs typeface="Arial" pitchFamily="34" charset="0"/>
              </a:defRPr>
            </a:lvl1pPr>
          </a:lstStyle>
          <a:p>
            <a:pPr>
              <a:defRPr/>
            </a:pPr>
            <a:fld id="{6963DFED-6B98-4188-846F-160B8DB02AAE}" type="slidenum">
              <a:rPr lang="fr-FR"/>
              <a:pPr>
                <a:defRPr/>
              </a:pPr>
              <a:t>‹#›</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080272" fontAlgn="auto">
              <a:spcBef>
                <a:spcPts val="0"/>
              </a:spcBef>
              <a:spcAft>
                <a:spcPts val="0"/>
              </a:spcAft>
              <a:defRPr sz="1200">
                <a:latin typeface="+mn-lt"/>
                <a:ea typeface="+mn-ea"/>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cs typeface="Arial" pitchFamily="34" charset="0"/>
              </a:defRPr>
            </a:lvl1pPr>
          </a:lstStyle>
          <a:p>
            <a:pPr>
              <a:defRPr/>
            </a:pPr>
            <a:fld id="{93CAAF0B-5226-4044-84AE-4C4A53D6F843}" type="datetimeFigureOut">
              <a:rPr lang="fr-FR"/>
              <a:pPr>
                <a:defRPr/>
              </a:pPr>
              <a:t>08/10/2019</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fr-CH" noProof="0"/>
              <a:t>Cliquez pour modifier les styles du texte du masque</a:t>
            </a:r>
          </a:p>
          <a:p>
            <a:pPr lvl="1"/>
            <a:r>
              <a:rPr lang="fr-CH" noProof="0"/>
              <a:t>Deuxième niveau</a:t>
            </a:r>
          </a:p>
          <a:p>
            <a:pPr lvl="2"/>
            <a:r>
              <a:rPr lang="fr-CH" noProof="0"/>
              <a:t>Troisième niveau</a:t>
            </a:r>
          </a:p>
          <a:p>
            <a:pPr lvl="3"/>
            <a:r>
              <a:rPr lang="fr-CH" noProof="0"/>
              <a:t>Quatrième niveau</a:t>
            </a:r>
          </a:p>
          <a:p>
            <a:pPr lvl="4"/>
            <a:r>
              <a:rPr lang="fr-CH" noProof="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080272" fontAlgn="auto">
              <a:spcBef>
                <a:spcPts val="0"/>
              </a:spcBef>
              <a:spcAft>
                <a:spcPts val="0"/>
              </a:spcAft>
              <a:defRPr sz="1200">
                <a:latin typeface="+mn-lt"/>
                <a:ea typeface="+mn-ea"/>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cs typeface="Arial" pitchFamily="34" charset="0"/>
              </a:defRPr>
            </a:lvl1pPr>
          </a:lstStyle>
          <a:p>
            <a:pPr>
              <a:defRPr/>
            </a:pPr>
            <a:fld id="{2A590E4C-ABD9-406D-9257-D1132C217B21}"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defTabSz="1079500"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1pPr>
    <a:lvl2pPr marL="1079500" algn="l" defTabSz="1079500" rtl="0" eaLnBrk="0" fontAlgn="base" hangingPunct="0">
      <a:spcBef>
        <a:spcPct val="30000"/>
      </a:spcBef>
      <a:spcAft>
        <a:spcPct val="0"/>
      </a:spcAft>
      <a:defRPr sz="2800" kern="1200">
        <a:solidFill>
          <a:schemeClr val="tx1"/>
        </a:solidFill>
        <a:latin typeface="+mn-lt"/>
        <a:ea typeface="ＭＳ Ｐゴシック" charset="0"/>
        <a:cs typeface="+mn-cs"/>
      </a:defRPr>
    </a:lvl2pPr>
    <a:lvl3pPr marL="2159000" algn="l" defTabSz="1079500" rtl="0" eaLnBrk="0" fontAlgn="base" hangingPunct="0">
      <a:spcBef>
        <a:spcPct val="30000"/>
      </a:spcBef>
      <a:spcAft>
        <a:spcPct val="0"/>
      </a:spcAft>
      <a:defRPr sz="2800" kern="1200">
        <a:solidFill>
          <a:schemeClr val="tx1"/>
        </a:solidFill>
        <a:latin typeface="+mn-lt"/>
        <a:ea typeface="ＭＳ Ｐゴシック" charset="0"/>
        <a:cs typeface="+mn-cs"/>
      </a:defRPr>
    </a:lvl3pPr>
    <a:lvl4pPr marL="3240088" algn="l" defTabSz="1079500" rtl="0" eaLnBrk="0" fontAlgn="base" hangingPunct="0">
      <a:spcBef>
        <a:spcPct val="30000"/>
      </a:spcBef>
      <a:spcAft>
        <a:spcPct val="0"/>
      </a:spcAft>
      <a:defRPr sz="2800" kern="1200">
        <a:solidFill>
          <a:schemeClr val="tx1"/>
        </a:solidFill>
        <a:latin typeface="+mn-lt"/>
        <a:ea typeface="ＭＳ Ｐゴシック" charset="0"/>
        <a:cs typeface="+mn-cs"/>
      </a:defRPr>
    </a:lvl4pPr>
    <a:lvl5pPr marL="4319588" algn="l" defTabSz="1079500" rtl="0" eaLnBrk="0" fontAlgn="base" hangingPunct="0">
      <a:spcBef>
        <a:spcPct val="30000"/>
      </a:spcBef>
      <a:spcAft>
        <a:spcPct val="0"/>
      </a:spcAft>
      <a:defRPr sz="2800" kern="1200">
        <a:solidFill>
          <a:schemeClr val="tx1"/>
        </a:solidFill>
        <a:latin typeface="+mn-lt"/>
        <a:ea typeface="ＭＳ Ｐゴシック" charset="0"/>
        <a:cs typeface="+mn-cs"/>
      </a:defRPr>
    </a:lvl5pPr>
    <a:lvl6pPr marL="5401361" algn="l" defTabSz="1080272" rtl="0" eaLnBrk="1" latinLnBrk="0" hangingPunct="1">
      <a:defRPr sz="2800" kern="1200">
        <a:solidFill>
          <a:schemeClr val="tx1"/>
        </a:solidFill>
        <a:latin typeface="+mn-lt"/>
        <a:ea typeface="+mn-ea"/>
        <a:cs typeface="+mn-cs"/>
      </a:defRPr>
    </a:lvl6pPr>
    <a:lvl7pPr marL="6481633" algn="l" defTabSz="1080272" rtl="0" eaLnBrk="1" latinLnBrk="0" hangingPunct="1">
      <a:defRPr sz="2800" kern="1200">
        <a:solidFill>
          <a:schemeClr val="tx1"/>
        </a:solidFill>
        <a:latin typeface="+mn-lt"/>
        <a:ea typeface="+mn-ea"/>
        <a:cs typeface="+mn-cs"/>
      </a:defRPr>
    </a:lvl7pPr>
    <a:lvl8pPr marL="7561905" algn="l" defTabSz="1080272" rtl="0" eaLnBrk="1" latinLnBrk="0" hangingPunct="1">
      <a:defRPr sz="2800" kern="1200">
        <a:solidFill>
          <a:schemeClr val="tx1"/>
        </a:solidFill>
        <a:latin typeface="+mn-lt"/>
        <a:ea typeface="+mn-ea"/>
        <a:cs typeface="+mn-cs"/>
      </a:defRPr>
    </a:lvl8pPr>
    <a:lvl9pPr marL="8642177" algn="l" defTabSz="1080272"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8436" name="Espace réservé du numéro de diapositive 3"/>
          <p:cNvSpPr>
            <a:spLocks noGrp="1"/>
          </p:cNvSpPr>
          <p:nvPr>
            <p:ph type="sldNum" sz="quarter" idx="5"/>
          </p:nvPr>
        </p:nvSpPr>
        <p:spPr bwMode="auto">
          <a:noFill/>
          <a:ln>
            <a:miter lim="800000"/>
            <a:headEnd/>
            <a:tailEnd/>
          </a:ln>
        </p:spPr>
        <p:txBody>
          <a:bodyPr/>
          <a:lstStyle/>
          <a:p>
            <a:fld id="{5539691E-30CF-4C45-B51E-F01DFD22E254}" type="slidenum">
              <a:rPr lang="fr-FR">
                <a:cs typeface="Arial" charset="0"/>
              </a:rPr>
              <a:pPr/>
              <a:t>1</a:t>
            </a:fld>
            <a:endParaRPr lang="fr-FR">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10</a:t>
            </a:fld>
            <a:endParaRPr lang="fr-FR">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11</a:t>
            </a:fld>
            <a:endParaRPr lang="fr-FR">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8436" name="Espace réservé du numéro de diapositive 3"/>
          <p:cNvSpPr>
            <a:spLocks noGrp="1"/>
          </p:cNvSpPr>
          <p:nvPr>
            <p:ph type="sldNum" sz="quarter" idx="5"/>
          </p:nvPr>
        </p:nvSpPr>
        <p:spPr bwMode="auto">
          <a:noFill/>
          <a:ln>
            <a:miter lim="800000"/>
            <a:headEnd/>
            <a:tailEnd/>
          </a:ln>
        </p:spPr>
        <p:txBody>
          <a:bodyPr/>
          <a:lstStyle/>
          <a:p>
            <a:fld id="{5539691E-30CF-4C45-B51E-F01DFD22E254}" type="slidenum">
              <a:rPr lang="fr-FR">
                <a:cs typeface="Arial" charset="0"/>
              </a:rPr>
              <a:pPr/>
              <a:t>12</a:t>
            </a:fld>
            <a:endParaRPr lang="fr-FR">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13</a:t>
            </a:fld>
            <a:endParaRPr lang="fr-FR">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14</a:t>
            </a:fld>
            <a:endParaRPr lang="fr-FR">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E81A4C5-EC7E-4634-9431-0E1221A1BCAC}" type="slidenum">
              <a:rPr lang="fr-FR" smtClean="0"/>
              <a:pPr/>
              <a:t>15</a:t>
            </a:fld>
            <a:endParaRPr lang="fr-F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zh-CN" altLang="en-US" dirty="0"/>
              <a:t>山越高，空气越稀薄，因为海拔越高，空气分子的密度就越小。一般来说，空气分子到处运动，但因为分子有质量，所以海拔高的地方，空气分子相对比较少。高处的空气分子能量比低的要高，</a:t>
            </a:r>
            <a:endParaRPr lang="en-US" altLang="zh-CN" dirty="0"/>
          </a:p>
          <a:p>
            <a:endParaRPr lang="en-US" dirty="0"/>
          </a:p>
          <a:p>
            <a:r>
              <a:rPr lang="zh-CN" altLang="en-US" dirty="0"/>
              <a:t>同样道理，</a:t>
            </a:r>
            <a:r>
              <a:rPr lang="en-US" altLang="zh-CN" dirty="0"/>
              <a:t>charged ion</a:t>
            </a:r>
            <a:r>
              <a:rPr lang="zh-CN" altLang="en-US" dirty="0"/>
              <a:t>也更倾向于在低处而不是高处。这个分布符合</a:t>
            </a:r>
            <a:r>
              <a:rPr lang="en-US" altLang="zh-CN" dirty="0"/>
              <a:t>Boltzmann distribution</a:t>
            </a:r>
            <a:r>
              <a:rPr lang="zh-CN" altLang="en-US" dirty="0"/>
              <a:t>，我们可以通过这个分布用电压差得到分布。</a:t>
            </a:r>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910FE0D-DB65-43B5-BB5F-D67487C6345E}" type="slidenum">
              <a:rPr lang="fr-FR" smtClean="0"/>
              <a:pPr/>
              <a:t>16</a:t>
            </a:fld>
            <a:endParaRPr lang="fr-F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910FE0D-DB65-43B5-BB5F-D67487C6345E}" type="slidenum">
              <a:rPr lang="fr-FR" smtClean="0"/>
              <a:pPr/>
              <a:t>18</a:t>
            </a:fld>
            <a:endParaRPr lang="fr-F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zh-CN" altLang="en-US" dirty="0"/>
              <a:t>对每一种离子的</a:t>
            </a:r>
            <a:r>
              <a:rPr lang="en-US" altLang="zh-CN" dirty="0"/>
              <a:t>reversal potential</a:t>
            </a:r>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E81A4C5-EC7E-4634-9431-0E1221A1BCAC}" type="slidenum">
              <a:rPr lang="fr-FR" smtClean="0"/>
              <a:pPr/>
              <a:t>19</a:t>
            </a:fld>
            <a:endParaRPr lang="fr-F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33F5905-ACB1-4961-8B27-340FAF031B8C}" type="slidenum">
              <a:rPr lang="fr-FR" smtClean="0"/>
              <a:pPr/>
              <a:t>20</a:t>
            </a:fld>
            <a:endParaRPr lang="fr-F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8436" name="Espace réservé du numéro de diapositive 3"/>
          <p:cNvSpPr>
            <a:spLocks noGrp="1"/>
          </p:cNvSpPr>
          <p:nvPr>
            <p:ph type="sldNum" sz="quarter" idx="5"/>
          </p:nvPr>
        </p:nvSpPr>
        <p:spPr bwMode="auto">
          <a:noFill/>
          <a:ln>
            <a:miter lim="800000"/>
            <a:headEnd/>
            <a:tailEnd/>
          </a:ln>
        </p:spPr>
        <p:txBody>
          <a:bodyPr/>
          <a:lstStyle/>
          <a:p>
            <a:fld id="{5539691E-30CF-4C45-B51E-F01DFD22E254}" type="slidenum">
              <a:rPr lang="fr-FR">
                <a:cs typeface="Arial" charset="0"/>
              </a:rPr>
              <a:pPr/>
              <a:t>2</a:t>
            </a:fld>
            <a:endParaRPr lang="fr-FR">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8436" name="Espace réservé du numéro de diapositive 3"/>
          <p:cNvSpPr>
            <a:spLocks noGrp="1"/>
          </p:cNvSpPr>
          <p:nvPr>
            <p:ph type="sldNum" sz="quarter" idx="5"/>
          </p:nvPr>
        </p:nvSpPr>
        <p:spPr bwMode="auto">
          <a:noFill/>
          <a:ln>
            <a:miter lim="800000"/>
            <a:headEnd/>
            <a:tailEnd/>
          </a:ln>
        </p:spPr>
        <p:txBody>
          <a:bodyPr/>
          <a:lstStyle/>
          <a:p>
            <a:fld id="{5539691E-30CF-4C45-B51E-F01DFD22E254}" type="slidenum">
              <a:rPr lang="fr-FR">
                <a:cs typeface="Arial" charset="0"/>
              </a:rPr>
              <a:pPr/>
              <a:t>21</a:t>
            </a:fld>
            <a:endParaRPr lang="fr-FR">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22</a:t>
            </a:fld>
            <a:endParaRPr lang="fr-FR">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9418253-466E-4840-A5AE-ACDD1D032302}" type="slidenum">
              <a:rPr lang="fr-FR" smtClean="0"/>
              <a:pPr/>
              <a:t>23</a:t>
            </a:fld>
            <a:endParaRPr lang="fr-F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9418253-466E-4840-A5AE-ACDD1D032302}" type="slidenum">
              <a:rPr lang="fr-FR" smtClean="0"/>
              <a:pPr/>
              <a:t>24</a:t>
            </a:fld>
            <a:endParaRPr lang="fr-F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9418253-466E-4840-A5AE-ACDD1D032302}" type="slidenum">
              <a:rPr lang="fr-FR" smtClean="0"/>
              <a:pPr/>
              <a:t>26</a:t>
            </a:fld>
            <a:endParaRPr lang="fr-F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3B58B84-CBFD-41CF-8E62-B8DFE72177C8}" type="slidenum">
              <a:rPr lang="fr-FR" smtClean="0"/>
              <a:pPr/>
              <a:t>27</a:t>
            </a:fld>
            <a:endParaRPr lang="fr-F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3B58B84-CBFD-41CF-8E62-B8DFE72177C8}" type="slidenum">
              <a:rPr lang="fr-FR" smtClean="0"/>
              <a:pPr/>
              <a:t>28</a:t>
            </a:fld>
            <a:endParaRPr lang="fr-F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8436" name="Espace réservé du numéro de diapositive 3"/>
          <p:cNvSpPr>
            <a:spLocks noGrp="1"/>
          </p:cNvSpPr>
          <p:nvPr>
            <p:ph type="sldNum" sz="quarter" idx="5"/>
          </p:nvPr>
        </p:nvSpPr>
        <p:spPr bwMode="auto">
          <a:noFill/>
          <a:ln>
            <a:miter lim="800000"/>
            <a:headEnd/>
            <a:tailEnd/>
          </a:ln>
        </p:spPr>
        <p:txBody>
          <a:bodyPr/>
          <a:lstStyle/>
          <a:p>
            <a:fld id="{5539691E-30CF-4C45-B51E-F01DFD22E254}" type="slidenum">
              <a:rPr lang="fr-FR">
                <a:cs typeface="Arial" charset="0"/>
              </a:rPr>
              <a:pPr/>
              <a:t>29</a:t>
            </a:fld>
            <a:endParaRPr lang="fr-FR">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7B48D79-2E20-4418-BC2D-9C563E5E20A7}" type="slidenum">
              <a:rPr lang="fr-FR" smtClean="0"/>
              <a:pPr/>
              <a:t>30</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35" y="4343693"/>
            <a:ext cx="5028132" cy="4113922"/>
          </a:xfrm>
          <a:noFill/>
          <a:ln/>
        </p:spPr>
        <p:txBody>
          <a:bodyP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7B48D79-2E20-4418-BC2D-9C563E5E20A7}" type="slidenum">
              <a:rPr lang="fr-FR" smtClean="0"/>
              <a:pPr/>
              <a:t>31</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35" y="4343693"/>
            <a:ext cx="5028132" cy="4113922"/>
          </a:xfrm>
          <a:noFill/>
          <a:ln/>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3</a:t>
            </a:fld>
            <a:endParaRPr lang="fr-FR">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533CF3C-9E68-4B4F-84D1-E26E75D4E1DC}" type="slidenum">
              <a:rPr lang="fr-FR" smtClean="0"/>
              <a:pPr/>
              <a:t>32</a:t>
            </a:fld>
            <a:endParaRPr lang="fr-F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altLang="zh-CN" sz="2800" b="0" i="0" kern="1200" dirty="0">
                <a:solidFill>
                  <a:schemeClr val="tx1"/>
                </a:solidFill>
                <a:effectLst/>
                <a:latin typeface="+mn-lt"/>
                <a:ea typeface="ＭＳ Ｐゴシック" charset="0"/>
                <a:cs typeface="ＭＳ Ｐゴシック" charset="0"/>
              </a:rPr>
              <a:t>If we are above this minimal current, the model generates regular firing. If you're below this threshold current, then the model shows constant firing. </a:t>
            </a:r>
          </a:p>
          <a:p>
            <a:endParaRPr lang="en-US" altLang="zh-CN" sz="2800" b="0" i="0" kern="1200" dirty="0">
              <a:solidFill>
                <a:schemeClr val="tx1"/>
              </a:solidFill>
              <a:effectLst/>
              <a:latin typeface="+mn-lt"/>
              <a:ea typeface="ＭＳ Ｐゴシック" charset="0"/>
              <a:cs typeface="ＭＳ Ｐゴシック" charset="0"/>
            </a:endParaRPr>
          </a:p>
          <a:p>
            <a:r>
              <a:rPr lang="zh-CN" altLang="en-US" sz="2800" b="0" i="0" kern="1200" dirty="0">
                <a:solidFill>
                  <a:schemeClr val="tx1"/>
                </a:solidFill>
                <a:effectLst/>
                <a:latin typeface="+mn-lt"/>
                <a:ea typeface="ＭＳ Ｐゴシック" charset="0"/>
                <a:cs typeface="ＭＳ Ｐゴシック" charset="0"/>
              </a:rPr>
              <a:t>对于</a:t>
            </a:r>
            <a:r>
              <a:rPr lang="en-US" altLang="zh-CN" sz="2800" b="0" i="0" kern="1200" dirty="0">
                <a:solidFill>
                  <a:schemeClr val="tx1"/>
                </a:solidFill>
                <a:effectLst/>
                <a:latin typeface="+mn-lt"/>
                <a:ea typeface="ＭＳ Ｐゴシック" charset="0"/>
                <a:cs typeface="ＭＳ Ｐゴシック" charset="0"/>
              </a:rPr>
              <a:t>constant current</a:t>
            </a:r>
            <a:r>
              <a:rPr lang="zh-CN" altLang="en-US" sz="2800" b="0" i="0" kern="1200" dirty="0">
                <a:solidFill>
                  <a:schemeClr val="tx1"/>
                </a:solidFill>
                <a:effectLst/>
                <a:latin typeface="+mn-lt"/>
                <a:ea typeface="ＭＳ Ｐゴシック" charset="0"/>
                <a:cs typeface="ＭＳ Ｐゴシック" charset="0"/>
              </a:rPr>
              <a:t>，可能存在一个阈值。</a:t>
            </a:r>
            <a:endParaRPr lang="en-US" altLang="zh-CN" sz="2800" b="0" i="0" kern="1200" dirty="0">
              <a:solidFill>
                <a:schemeClr val="tx1"/>
              </a:solidFill>
              <a:effectLst/>
              <a:latin typeface="+mn-lt"/>
              <a:ea typeface="ＭＳ Ｐゴシック" charset="0"/>
              <a:cs typeface="ＭＳ Ｐゴシック" charset="0"/>
            </a:endParaRPr>
          </a:p>
          <a:p>
            <a:endParaRPr lang="fr-F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0ADF890-0F80-487A-B5A4-9A57B70AD6E1}" type="slidenum">
              <a:rPr lang="fr-FR" smtClean="0"/>
              <a:pPr/>
              <a:t>33</a:t>
            </a:fld>
            <a:endParaRPr lang="fr-F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935" y="4343693"/>
            <a:ext cx="5028132" cy="4113922"/>
          </a:xfrm>
          <a:noFill/>
          <a:ln/>
        </p:spPr>
        <p:txBody>
          <a:bodyPr/>
          <a:lstStyle/>
          <a:p>
            <a:r>
              <a:rPr lang="en-US" altLang="zh-CN" sz="2800" b="0" i="0" kern="1200" dirty="0">
                <a:solidFill>
                  <a:schemeClr val="tx1"/>
                </a:solidFill>
                <a:effectLst/>
                <a:latin typeface="+mn-lt"/>
                <a:ea typeface="ＭＳ Ｐゴシック" charset="0"/>
                <a:cs typeface="ＭＳ Ｐゴシック" charset="0"/>
              </a:rPr>
              <a:t>The value 7.0 is completely uninformative because it depends on the shape of the pulse and the duration of a pulse, and many other things.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3BE4EE-0EC7-4881-92EC-F91FCB75AEDD}" type="slidenum">
              <a:rPr lang="fr-FR" smtClean="0"/>
              <a:pPr/>
              <a:t>34</a:t>
            </a:fld>
            <a:endParaRPr lang="fr-F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935" y="4343693"/>
            <a:ext cx="5028132" cy="4113922"/>
          </a:xfrm>
          <a:noFill/>
          <a:ln/>
        </p:spPr>
        <p:txBody>
          <a:bodyPr/>
          <a:lstStyle/>
          <a:p>
            <a:r>
              <a:rPr lang="zh-CN" altLang="en-US" dirty="0"/>
              <a:t>在这个公式里面，看不到一个类似于在</a:t>
            </a:r>
            <a:r>
              <a:rPr lang="en-US" altLang="zh-CN" dirty="0"/>
              <a:t>EIF</a:t>
            </a:r>
            <a:r>
              <a:rPr lang="zh-CN" altLang="en-US" dirty="0"/>
              <a:t>模型中我们有的</a:t>
            </a:r>
            <a:r>
              <a:rPr lang="en-US" altLang="zh-CN" dirty="0"/>
              <a:t>threshold</a:t>
            </a:r>
            <a:r>
              <a:rPr lang="zh-CN" altLang="en-US" dirty="0"/>
              <a:t>，但是的确存在类似的现象。那是什么呢？藏在了哪里？</a:t>
            </a:r>
            <a:endParaRPr lang="en-US" altLang="zh-CN" dirty="0"/>
          </a:p>
          <a:p>
            <a:r>
              <a:rPr lang="zh-CN" altLang="en-US" dirty="0"/>
              <a:t>藏在</a:t>
            </a:r>
            <a:r>
              <a:rPr lang="en-US" altLang="zh-CN" dirty="0"/>
              <a:t>m</a:t>
            </a:r>
            <a:r>
              <a:rPr lang="zh-CN" altLang="en-US" dirty="0"/>
              <a:t>和</a:t>
            </a:r>
            <a:r>
              <a:rPr lang="en-US" altLang="zh-CN" dirty="0"/>
              <a:t>h</a:t>
            </a:r>
            <a:r>
              <a:rPr lang="zh-CN" altLang="en-US" dirty="0"/>
              <a:t>里面。钾离子，</a:t>
            </a:r>
            <a:r>
              <a:rPr lang="en-US" altLang="zh-CN" dirty="0"/>
              <a:t>h</a:t>
            </a:r>
            <a:r>
              <a:rPr lang="zh-CN" altLang="en-US" dirty="0"/>
              <a:t>和（</a:t>
            </a:r>
            <a:r>
              <a:rPr lang="en-US" altLang="zh-CN" dirty="0"/>
              <a:t>u-</a:t>
            </a:r>
            <a:r>
              <a:rPr lang="en-US" altLang="zh-CN" dirty="0" err="1"/>
              <a:t>E_na</a:t>
            </a:r>
            <a:r>
              <a:rPr lang="zh-CN" altLang="en-US" dirty="0"/>
              <a:t>）同时控制了</a:t>
            </a:r>
            <a:r>
              <a:rPr lang="en-US" altLang="zh-CN" dirty="0" err="1"/>
              <a:t>na</a:t>
            </a:r>
            <a:r>
              <a:rPr lang="zh-CN" altLang="en-US" dirty="0"/>
              <a:t>导致的电流继续流入。</a:t>
            </a:r>
            <a:endParaRPr lang="fr-F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3BE4EE-0EC7-4881-92EC-F91FCB75AEDD}" type="slidenum">
              <a:rPr lang="fr-FR" smtClean="0"/>
              <a:pPr/>
              <a:t>35</a:t>
            </a:fld>
            <a:endParaRPr lang="fr-F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935" y="4343693"/>
            <a:ext cx="5028132" cy="4113922"/>
          </a:xfrm>
          <a:noFill/>
          <a:ln/>
        </p:spPr>
        <p:txBody>
          <a:bodyPr/>
          <a:lstStyle/>
          <a:p>
            <a:r>
              <a:rPr lang="en-US" altLang="zh-CN" dirty="0"/>
              <a:t>M &gt; h = n</a:t>
            </a:r>
          </a:p>
          <a:p>
            <a:r>
              <a:rPr lang="en-US" altLang="zh-CN" sz="2800" b="0" i="0" kern="1200" dirty="0">
                <a:solidFill>
                  <a:schemeClr val="tx1"/>
                </a:solidFill>
                <a:effectLst/>
                <a:latin typeface="+mn-lt"/>
                <a:ea typeface="ＭＳ Ｐゴシック" charset="0"/>
                <a:cs typeface="ＭＳ Ｐゴシック" charset="0"/>
              </a:rPr>
              <a:t>In fact, there is no threshold. There cannot be a threshold in this system of coupled non-linear differential equations. </a:t>
            </a:r>
            <a:r>
              <a:rPr lang="en-US" altLang="zh-CN" sz="2800" b="0" i="0" u="none" kern="1200" dirty="0">
                <a:solidFill>
                  <a:schemeClr val="tx1"/>
                </a:solidFill>
                <a:effectLst/>
                <a:latin typeface="+mn-lt"/>
                <a:ea typeface="ＭＳ Ｐゴシック" charset="0"/>
                <a:cs typeface="ＭＳ Ｐゴシック" charset="0"/>
              </a:rPr>
              <a:t>Everything is smooth.</a:t>
            </a:r>
          </a:p>
          <a:p>
            <a:endParaRPr lang="fr-F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3BE4EE-0EC7-4881-92EC-F91FCB75AEDD}" type="slidenum">
              <a:rPr lang="fr-FR" smtClean="0"/>
              <a:pPr/>
              <a:t>36</a:t>
            </a:fld>
            <a:endParaRPr lang="fr-F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935" y="4343693"/>
            <a:ext cx="5028132" cy="4113922"/>
          </a:xfrm>
          <a:noFill/>
          <a:ln/>
        </p:spPr>
        <p:txBody>
          <a:bodyPr/>
          <a:lstStyle/>
          <a:p>
            <a:endParaRPr lang="fr-F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3BE4EE-0EC7-4881-92EC-F91FCB75AEDD}" type="slidenum">
              <a:rPr lang="fr-FR" smtClean="0"/>
              <a:pPr/>
              <a:t>37</a:t>
            </a:fld>
            <a:endParaRPr lang="fr-F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935" y="4343693"/>
            <a:ext cx="5028132" cy="4113922"/>
          </a:xfrm>
          <a:noFill/>
          <a:ln/>
        </p:spPr>
        <p:txBody>
          <a:bodyPr/>
          <a:lstStyle/>
          <a:p>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r>
              <a:rPr lang="en-US" altLang="zh-CN" sz="2800" b="0" i="0" u="none" kern="1200" dirty="0">
                <a:solidFill>
                  <a:schemeClr val="tx1"/>
                </a:solidFill>
                <a:effectLst/>
                <a:latin typeface="+mn-lt"/>
                <a:ea typeface="ＭＳ Ｐゴシック" charset="0"/>
                <a:cs typeface="ＭＳ Ｐゴシック" charset="0"/>
              </a:rPr>
              <a:t>There's something like an effective threshold, because there's a regime where the differential equations are very, very, very sensitive to small changes in the input. And this is what gives, effectively, rise to a threshold.</a:t>
            </a:r>
          </a:p>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39</a:t>
            </a:fld>
            <a:endParaRPr lang="fr-FR">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90E9376-CAD2-456F-AB0E-25A480893F5B}" type="slidenum">
              <a:rPr lang="fr-FR" smtClean="0"/>
              <a:pPr/>
              <a:t>40</a:t>
            </a:fld>
            <a:endParaRPr lang="fr-F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935" y="4343693"/>
            <a:ext cx="5028132" cy="4113922"/>
          </a:xfrm>
          <a:noFill/>
          <a:ln/>
        </p:spPr>
        <p:txBody>
          <a:bodyPr/>
          <a:lstStyle/>
          <a:p>
            <a:r>
              <a:rPr lang="en-US" altLang="zh-CN" sz="2800" b="0" i="0" kern="1200" dirty="0">
                <a:solidFill>
                  <a:schemeClr val="tx1"/>
                </a:solidFill>
                <a:effectLst/>
                <a:latin typeface="+mn-lt"/>
                <a:ea typeface="ＭＳ Ｐゴシック" charset="0"/>
                <a:cs typeface="ＭＳ Ｐゴシック" charset="0"/>
              </a:rPr>
              <a:t>It's more difficult to elicit a second spike during a few milliseconds after the first spike.</a:t>
            </a:r>
          </a:p>
          <a:p>
            <a:endParaRPr lang="fr-F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6CB4BA6-1D0B-4903-840D-7A9E2AE5F15A}" type="slidenum">
              <a:rPr lang="fr-FR" smtClean="0"/>
              <a:pPr/>
              <a:t>41</a:t>
            </a:fld>
            <a:endParaRPr lang="fr-F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935" y="4343693"/>
            <a:ext cx="5028132" cy="4113922"/>
          </a:xfrm>
          <a:noFill/>
          <a:ln/>
        </p:spPr>
        <p:txBody>
          <a:bodyPr/>
          <a:lstStyle/>
          <a:p>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6CAF027-C009-44DA-8E3F-C099E6832F71}" type="slidenum">
              <a:rPr lang="fr-FR" smtClean="0"/>
              <a:pPr/>
              <a:t>42</a:t>
            </a:fld>
            <a:endParaRPr lang="fr-F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4</a:t>
            </a:fld>
            <a:endParaRPr lang="fr-FR">
              <a:cs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083920E-A122-42A6-B7B3-ED64C43B8AE5}" type="slidenum">
              <a:rPr lang="fr-FR" smtClean="0"/>
              <a:pPr/>
              <a:t>43</a:t>
            </a:fld>
            <a:endParaRPr lang="fr-F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zh-CN" altLang="en-US" dirty="0"/>
              <a:t>横坐标最终电流，纵坐标电流差</a:t>
            </a:r>
            <a:endParaRPr lang="fr-F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B21FA06-ABA3-4FAC-A15E-96ACED678FBD}" type="slidenum">
              <a:rPr lang="fr-FR" smtClean="0"/>
              <a:pPr/>
              <a:t>44</a:t>
            </a:fld>
            <a:endParaRPr lang="fr-F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E8057ED-2995-466D-9DB9-E4A869F3B022}" type="slidenum">
              <a:rPr lang="fr-FR" smtClean="0"/>
              <a:pPr/>
              <a:t>45</a:t>
            </a:fld>
            <a:endParaRPr lang="fr-F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33F5905-ACB1-4961-8B27-340FAF031B8C}" type="slidenum">
              <a:rPr lang="fr-FR" smtClean="0"/>
              <a:pPr/>
              <a:t>47</a:t>
            </a:fld>
            <a:endParaRPr lang="fr-F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8436" name="Espace réservé du numéro de diapositive 3"/>
          <p:cNvSpPr>
            <a:spLocks noGrp="1"/>
          </p:cNvSpPr>
          <p:nvPr>
            <p:ph type="sldNum" sz="quarter" idx="5"/>
          </p:nvPr>
        </p:nvSpPr>
        <p:spPr bwMode="auto">
          <a:noFill/>
          <a:ln>
            <a:miter lim="800000"/>
            <a:headEnd/>
            <a:tailEnd/>
          </a:ln>
        </p:spPr>
        <p:txBody>
          <a:bodyPr/>
          <a:lstStyle/>
          <a:p>
            <a:fld id="{5539691E-30CF-4C45-B51E-F01DFD22E254}" type="slidenum">
              <a:rPr lang="fr-FR">
                <a:cs typeface="Arial" charset="0"/>
              </a:rPr>
              <a:pPr/>
              <a:t>48</a:t>
            </a:fld>
            <a:endParaRPr lang="fr-FR">
              <a:cs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7B48D79-2E20-4418-BC2D-9C563E5E20A7}" type="slidenum">
              <a:rPr lang="fr-FR" smtClean="0"/>
              <a:pPr/>
              <a:t>49</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35" y="4343693"/>
            <a:ext cx="5028132" cy="4113922"/>
          </a:xfrm>
          <a:noFill/>
          <a:ln/>
        </p:spPr>
        <p:txBody>
          <a:bodyPr/>
          <a:lstStyle/>
          <a:p>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8D56F8F-D053-47BB-9544-1E8BD1D48A33}" type="slidenum">
              <a:rPr lang="fr-FR" smtClean="0"/>
              <a:pPr/>
              <a:t>51</a:t>
            </a:fld>
            <a:endParaRPr lang="fr-F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935" y="4343693"/>
            <a:ext cx="5028132" cy="4113922"/>
          </a:xfrm>
          <a:noFill/>
          <a:ln/>
        </p:spPr>
        <p:txBody>
          <a:bodyPr/>
          <a:lstStyle/>
          <a:p>
            <a:r>
              <a:rPr lang="en-US" altLang="zh-CN" sz="2800" b="0" i="0" u="none" kern="1200" dirty="0">
                <a:solidFill>
                  <a:schemeClr val="tx1"/>
                </a:solidFill>
                <a:effectLst/>
                <a:latin typeface="+mn-lt"/>
                <a:ea typeface="ＭＳ Ｐゴシック" charset="0"/>
                <a:cs typeface="ＭＳ Ｐゴシック" charset="0"/>
              </a:rPr>
              <a:t>If you add up the results of many, many of these experiments, you get a smooth current curve. And this is the one described by the formalism of Hodgkin and Huxley.</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7B48D79-2E20-4418-BC2D-9C563E5E20A7}" type="slidenum">
              <a:rPr lang="fr-FR" smtClean="0"/>
              <a:pPr/>
              <a:t>52</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35" y="4343693"/>
            <a:ext cx="5028132" cy="4113922"/>
          </a:xfrm>
          <a:noFill/>
          <a:ln/>
        </p:spPr>
        <p:txBody>
          <a:bodyPr/>
          <a:lstStyle/>
          <a:p>
            <a:endParaRPr lang="fr-F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A1ADEF0-4D11-49CC-908F-881EB51D4772}" type="slidenum">
              <a:rPr lang="fr-FR" smtClean="0"/>
              <a:pPr/>
              <a:t>53</a:t>
            </a:fld>
            <a:endParaRPr lang="fr-F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altLang="en-US" u="none" dirty="0">
                <a:latin typeface="+mn-lt"/>
              </a:rPr>
              <a:t>You can extract a little liquid, a little droplet of liquid from the neuron, and analyze the profile of messenger RNA.</a:t>
            </a:r>
            <a:r>
              <a:rPr lang="zh-CN" altLang="en-US" u="none" dirty="0">
                <a:latin typeface="+mn-lt"/>
              </a:rPr>
              <a:t> </a:t>
            </a:r>
            <a:r>
              <a:rPr lang="en-US" altLang="zh-CN" sz="2800" b="0" i="0" u="none" kern="1200" dirty="0">
                <a:solidFill>
                  <a:schemeClr val="tx1"/>
                </a:solidFill>
                <a:effectLst/>
                <a:latin typeface="+mn-lt"/>
                <a:ea typeface="ＭＳ Ｐゴシック" charset="0"/>
                <a:cs typeface="ＭＳ Ｐゴシック" charset="0"/>
              </a:rPr>
              <a:t>And ion channels are proteins. Proteins can be genetically characterized. For example, for the potassium channels, there are different families. There are voltage dependent potassium channels, voltage activated potassium channels.</a:t>
            </a:r>
          </a:p>
          <a:p>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01F7FA4-DFF9-4DFE-ADD2-EFF25F74C5F3}" type="slidenum">
              <a:rPr lang="fr-FR" smtClean="0"/>
              <a:pPr/>
              <a:t>54</a:t>
            </a:fld>
            <a:endParaRPr lang="fr-F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5</a:t>
            </a:fld>
            <a:endParaRPr lang="fr-FR">
              <a:cs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58BCED8-50D9-4C85-A177-B570946E05E0}" type="slidenum">
              <a:rPr lang="fr-FR" smtClean="0"/>
              <a:pPr/>
              <a:t>55</a:t>
            </a:fld>
            <a:endParaRPr lang="fr-F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EC3B81A-8E69-4073-9E42-B6363A8BCEA7}" type="slidenum">
              <a:rPr lang="fr-FR" smtClean="0"/>
              <a:pPr/>
              <a:t>56</a:t>
            </a:fld>
            <a:endParaRPr lang="fr-F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7B48D79-2E20-4418-BC2D-9C563E5E20A7}" type="slidenum">
              <a:rPr lang="fr-FR" smtClean="0"/>
              <a:pPr/>
              <a:t>57</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35" y="4343693"/>
            <a:ext cx="5028132" cy="4113922"/>
          </a:xfrm>
          <a:noFill/>
          <a:ln/>
        </p:spPr>
        <p:txBody>
          <a:bodyPr/>
          <a:lstStyle/>
          <a:p>
            <a:r>
              <a:rPr lang="fr-FR" dirty="0"/>
              <a:t>There are many</a:t>
            </a:r>
            <a:r>
              <a:rPr lang="fr-FR" baseline="0" dirty="0"/>
              <a:t> different channels – what are potential function roles?</a:t>
            </a:r>
          </a:p>
          <a:p>
            <a:endParaRPr lang="fr-FR" baseline="0" dirty="0"/>
          </a:p>
          <a:p>
            <a:r>
              <a:rPr lang="en-US" altLang="zh-CN" sz="2800" b="1" i="0" kern="1200" dirty="0">
                <a:solidFill>
                  <a:schemeClr val="tx1"/>
                </a:solidFill>
                <a:effectLst/>
                <a:latin typeface="+mn-lt"/>
                <a:ea typeface="ＭＳ Ｐゴシック" charset="0"/>
                <a:cs typeface="ＭＳ Ｐゴシック" charset="0"/>
              </a:rPr>
              <a:t>Adaptation means that the spike intervals get longer and longer.</a:t>
            </a:r>
            <a:endParaRPr lang="fr-F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7B48D79-2E20-4418-BC2D-9C563E5E20A7}" type="slidenum">
              <a:rPr lang="fr-FR" smtClean="0"/>
              <a:pPr/>
              <a:t>58</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35" y="4343693"/>
            <a:ext cx="5028132" cy="4113922"/>
          </a:xfrm>
          <a:noFill/>
          <a:ln/>
        </p:spPr>
        <p:txBody>
          <a:bodyPr/>
          <a:lstStyle/>
          <a:p>
            <a:r>
              <a:rPr lang="en-US" dirty="0"/>
              <a:t>A</a:t>
            </a:r>
            <a:r>
              <a:rPr lang="zh-CN" altLang="en-US" dirty="0"/>
              <a:t>图中可以看到，这个电流一般在</a:t>
            </a:r>
            <a:r>
              <a:rPr lang="en-US" altLang="zh-CN" dirty="0"/>
              <a:t>spike</a:t>
            </a:r>
            <a:r>
              <a:rPr lang="zh-CN" altLang="en-US" dirty="0"/>
              <a:t>的时候，才会激活。由于</a:t>
            </a:r>
            <a:r>
              <a:rPr lang="en-US" altLang="zh-CN" dirty="0"/>
              <a:t>tau</a:t>
            </a:r>
            <a:r>
              <a:rPr lang="zh-CN" altLang="en-US" dirty="0"/>
              <a:t>很大，</a:t>
            </a:r>
            <a:r>
              <a:rPr lang="en-US" altLang="zh-CN" dirty="0"/>
              <a:t>m</a:t>
            </a:r>
            <a:r>
              <a:rPr lang="zh-CN" altLang="en-US" dirty="0"/>
              <a:t>降落的时间很慢，所以</a:t>
            </a:r>
            <a:r>
              <a:rPr lang="en-US" altLang="zh-CN" dirty="0"/>
              <a:t>m</a:t>
            </a:r>
            <a:r>
              <a:rPr lang="zh-CN" altLang="en-US" dirty="0"/>
              <a:t>值会不断地累积到越来越大。</a:t>
            </a:r>
            <a:endParaRPr lang="en-US" altLang="zh-CN" dirty="0"/>
          </a:p>
          <a:p>
            <a:r>
              <a:rPr lang="zh-CN" altLang="en-US" dirty="0"/>
              <a:t>这是一个钾离子电流，因此导致膜电位降低（比静息电位），所以膜电位就越来越低，</a:t>
            </a:r>
            <a:r>
              <a:rPr lang="en-US" altLang="zh-CN" dirty="0"/>
              <a:t>SAP</a:t>
            </a:r>
            <a:r>
              <a:rPr lang="zh-CN" altLang="en-US" dirty="0"/>
              <a:t>也越来越小。</a:t>
            </a:r>
            <a:endParaRPr lang="fr-F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7B48D79-2E20-4418-BC2D-9C563E5E20A7}" type="slidenum">
              <a:rPr lang="fr-FR" smtClean="0"/>
              <a:pPr/>
              <a:t>59</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35" y="4343693"/>
            <a:ext cx="5028132" cy="4113922"/>
          </a:xfrm>
          <a:noFill/>
          <a:ln/>
        </p:spPr>
        <p:txBody>
          <a:bodyPr/>
          <a:lstStyle/>
          <a:p>
            <a:r>
              <a:rPr lang="en-US" dirty="0"/>
              <a:t>It is </a:t>
            </a:r>
            <a:r>
              <a:rPr lang="en-US" dirty="0" err="1"/>
              <a:t>persistly</a:t>
            </a:r>
            <a:r>
              <a:rPr lang="en-US" dirty="0"/>
              <a:t> activated, it has a very, very slow inactivation time constant. Therefore, for the second spike, many sodium channels are still in an inactivated state and they cannot participate in the generation of the next action potential.</a:t>
            </a:r>
            <a:endParaRPr lang="fr-F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7B48D79-2E20-4418-BC2D-9C563E5E20A7}" type="slidenum">
              <a:rPr lang="fr-FR" smtClean="0"/>
              <a:pPr/>
              <a:t>60</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935" y="4343693"/>
            <a:ext cx="5028132" cy="4113922"/>
          </a:xfrm>
          <a:noFill/>
          <a:ln/>
        </p:spPr>
        <p:txBody>
          <a:bodyPr/>
          <a:lstStyle/>
          <a:p>
            <a:r>
              <a:rPr lang="fr-FR" dirty="0" err="1"/>
              <a:t>They</a:t>
            </a:r>
            <a:r>
              <a:rPr lang="fr-FR" dirty="0"/>
              <a:t> </a:t>
            </a:r>
            <a:r>
              <a:rPr lang="fr-FR" dirty="0" err="1"/>
              <a:t>deserved</a:t>
            </a:r>
            <a:r>
              <a:rPr lang="fr-FR" dirty="0"/>
              <a:t> </a:t>
            </a:r>
            <a:r>
              <a:rPr lang="fr-FR" dirty="0" err="1"/>
              <a:t>their</a:t>
            </a:r>
            <a:r>
              <a:rPr lang="fr-FR" baseline="0" dirty="0"/>
              <a:t> </a:t>
            </a:r>
            <a:r>
              <a:rPr lang="fr-FR" baseline="0" dirty="0" err="1"/>
              <a:t>nobel</a:t>
            </a:r>
            <a:r>
              <a:rPr lang="fr-FR" baseline="0" dirty="0"/>
              <a:t> </a:t>
            </a:r>
            <a:r>
              <a:rPr lang="fr-FR" baseline="0" dirty="0" err="1"/>
              <a:t>prize</a:t>
            </a:r>
            <a:r>
              <a:rPr lang="fr-FR" baseline="0" dirty="0"/>
              <a:t>!</a:t>
            </a:r>
          </a:p>
          <a:p>
            <a:r>
              <a:rPr lang="fr-FR" baseline="0" dirty="0" err="1"/>
              <a:t>Still</a:t>
            </a:r>
            <a:r>
              <a:rPr lang="fr-FR" baseline="0" dirty="0"/>
              <a:t> in use </a:t>
            </a:r>
            <a:r>
              <a:rPr lang="fr-FR" baseline="0" dirty="0" err="1"/>
              <a:t>today</a:t>
            </a:r>
            <a:r>
              <a:rPr lang="fr-FR" baseline="0" dirty="0"/>
              <a:t>, over 50 </a:t>
            </a:r>
            <a:r>
              <a:rPr lang="fr-FR" baseline="0" dirty="0" err="1"/>
              <a:t>years</a:t>
            </a:r>
            <a:r>
              <a:rPr lang="fr-FR" baseline="0" dirty="0"/>
              <a:t> </a:t>
            </a:r>
            <a:r>
              <a:rPr lang="fr-FR" baseline="0" dirty="0" err="1"/>
              <a:t>later</a:t>
            </a:r>
            <a:r>
              <a:rPr lang="fr-FR" baseline="0" dirty="0"/>
              <a:t>,  the basis of </a:t>
            </a:r>
            <a:r>
              <a:rPr lang="fr-FR" baseline="0" dirty="0" err="1"/>
              <a:t>many</a:t>
            </a:r>
            <a:r>
              <a:rPr lang="fr-FR" baseline="0" dirty="0"/>
              <a:t> </a:t>
            </a:r>
            <a:r>
              <a:rPr lang="fr-FR" baseline="0" dirty="0" err="1"/>
              <a:t>big</a:t>
            </a:r>
            <a:r>
              <a:rPr lang="fr-FR" baseline="0" dirty="0"/>
              <a:t> simulation </a:t>
            </a:r>
            <a:r>
              <a:rPr lang="fr-FR" baseline="0" dirty="0" err="1"/>
              <a:t>projects</a:t>
            </a:r>
            <a:r>
              <a:rPr lang="fr-FR" baseline="0" dirty="0"/>
              <a:t>, </a:t>
            </a:r>
            <a:endParaRPr lang="fr-F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33F5905-ACB1-4961-8B27-340FAF031B8C}" type="slidenum">
              <a:rPr lang="fr-FR" smtClean="0"/>
              <a:pPr/>
              <a:t>61</a:t>
            </a:fld>
            <a:endParaRPr lang="fr-F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altLang="zh-CN" sz="2800" b="0" i="0" u="none" kern="1200" dirty="0">
                <a:solidFill>
                  <a:schemeClr val="tx1"/>
                </a:solidFill>
                <a:effectLst/>
                <a:latin typeface="+mn-lt"/>
                <a:ea typeface="ＭＳ Ｐゴシック" charset="0"/>
                <a:cs typeface="ＭＳ Ｐゴシック" charset="0"/>
              </a:rPr>
              <a:t>How many parameters do we need if a channel just has the activation variable m?</a:t>
            </a:r>
          </a:p>
          <a:p>
            <a:r>
              <a:rPr lang="zh-CN" altLang="en-US" dirty="0"/>
              <a:t>我不会！</a:t>
            </a:r>
            <a:endParaRPr lang="en-US" altLang="zh-CN" dirty="0"/>
          </a:p>
          <a:p>
            <a:r>
              <a:rPr lang="en-US"/>
              <a:t>E</a:t>
            </a:r>
            <a:r>
              <a:rPr lang="en-US" altLang="zh-CN"/>
              <a:t>xercise 4 in question set 2</a:t>
            </a:r>
            <a:endParaRPr lang="fr-F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63</a:t>
            </a:fld>
            <a:endParaRPr lang="fr-FR">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6</a:t>
            </a:fld>
            <a:endParaRPr lang="fr-FR">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7</a:t>
            </a:fld>
            <a:endParaRPr lang="fr-FR">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8</a:t>
            </a:fld>
            <a:endParaRPr lang="fr-FR">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a:lstStyle/>
          <a:p>
            <a:endParaRPr lang="fr-FR" dirty="0">
              <a:ea typeface="ＭＳ Ｐゴシック" pitchFamily="34" charset="-128"/>
            </a:endParaRPr>
          </a:p>
        </p:txBody>
      </p:sp>
      <p:sp>
        <p:nvSpPr>
          <p:cNvPr id="19460" name="Espace réservé du numéro de diapositive 3"/>
          <p:cNvSpPr>
            <a:spLocks noGrp="1"/>
          </p:cNvSpPr>
          <p:nvPr>
            <p:ph type="sldNum" sz="quarter" idx="5"/>
          </p:nvPr>
        </p:nvSpPr>
        <p:spPr bwMode="auto">
          <a:noFill/>
          <a:ln>
            <a:miter lim="800000"/>
            <a:headEnd/>
            <a:tailEnd/>
          </a:ln>
        </p:spPr>
        <p:txBody>
          <a:bodyPr/>
          <a:lstStyle/>
          <a:p>
            <a:fld id="{EE2309BD-DE4D-415E-85E3-62F06A2956F2}" type="slidenum">
              <a:rPr lang="fr-FR">
                <a:cs typeface="Arial" charset="0"/>
              </a:rPr>
              <a:pPr/>
              <a:t>9</a:t>
            </a:fld>
            <a:endParaRPr lang="fr-FR">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OC Video Title">
    <p:spTree>
      <p:nvGrpSpPr>
        <p:cNvPr id="1" name=""/>
        <p:cNvGrpSpPr/>
        <p:nvPr/>
      </p:nvGrpSpPr>
      <p:grpSpPr>
        <a:xfrm>
          <a:off x="0" y="0"/>
          <a:ext cx="0" cy="0"/>
          <a:chOff x="0" y="0"/>
          <a:chExt cx="0" cy="0"/>
        </a:xfrm>
      </p:grpSpPr>
      <p:pic>
        <p:nvPicPr>
          <p:cNvPr id="5" name="Image 28" descr="epfl2.png"/>
          <p:cNvPicPr>
            <a:picLocks noChangeAspect="1"/>
          </p:cNvPicPr>
          <p:nvPr userDrawn="1"/>
        </p:nvPicPr>
        <p:blipFill>
          <a:blip r:embed="rId2"/>
          <a:srcRect/>
          <a:stretch>
            <a:fillRect/>
          </a:stretch>
        </p:blipFill>
        <p:spPr bwMode="auto">
          <a:xfrm>
            <a:off x="2035175" y="1579563"/>
            <a:ext cx="2112963" cy="1085850"/>
          </a:xfrm>
          <a:prstGeom prst="rect">
            <a:avLst/>
          </a:prstGeom>
          <a:noFill/>
          <a:ln w="9525">
            <a:noFill/>
            <a:miter lim="800000"/>
            <a:headEnd/>
            <a:tailEnd/>
          </a:ln>
        </p:spPr>
      </p:pic>
      <p:sp>
        <p:nvSpPr>
          <p:cNvPr id="6" name="Title 1"/>
          <p:cNvSpPr>
            <a:spLocks noGrp="1"/>
          </p:cNvSpPr>
          <p:nvPr>
            <p:ph type="title"/>
          </p:nvPr>
        </p:nvSpPr>
        <p:spPr>
          <a:xfrm>
            <a:off x="2034799" y="6126857"/>
            <a:ext cx="18624734" cy="1086925"/>
          </a:xfrm>
          <a:prstGeom prst="rect">
            <a:avLst/>
          </a:prstGeom>
        </p:spPr>
        <p:txBody>
          <a:bodyPr vert="horz"/>
          <a:lstStyle>
            <a:lvl1pPr>
              <a:defRPr lang="en-US" sz="6600" kern="1200" spc="236" dirty="0">
                <a:solidFill>
                  <a:srgbClr val="000000"/>
                </a:solidFill>
                <a:latin typeface="Impact"/>
                <a:ea typeface="ＭＳ Ｐゴシック" charset="0"/>
                <a:cs typeface="Impact"/>
              </a:defRPr>
            </a:lvl1pPr>
          </a:lstStyle>
          <a:p>
            <a:r>
              <a:rPr lang="fr-CH"/>
              <a:t>Click to edit Master title style</a:t>
            </a:r>
            <a:endParaRPr lang="en-US" dirty="0"/>
          </a:p>
        </p:txBody>
      </p:sp>
      <p:sp>
        <p:nvSpPr>
          <p:cNvPr id="14" name="Text Placeholder 13"/>
          <p:cNvSpPr>
            <a:spLocks noGrp="1"/>
          </p:cNvSpPr>
          <p:nvPr>
            <p:ph type="body" sz="quarter" idx="12"/>
          </p:nvPr>
        </p:nvSpPr>
        <p:spPr>
          <a:xfrm>
            <a:off x="2034797" y="7992177"/>
            <a:ext cx="13092127" cy="906462"/>
          </a:xfrm>
          <a:prstGeom prst="rect">
            <a:avLst/>
          </a:prstGeom>
        </p:spPr>
        <p:txBody>
          <a:bodyPr vert="horz"/>
          <a:lstStyle>
            <a:lvl1pPr marL="685800" indent="-685800">
              <a:buFontTx/>
              <a:buNone/>
              <a:defRPr lang="fr-CH" b="1" dirty="0" smtClean="0">
                <a:solidFill>
                  <a:srgbClr val="C30000"/>
                </a:solidFill>
                <a:latin typeface="Arial Narrow" charset="0"/>
                <a:cs typeface="Arial Narrow" charset="0"/>
              </a:defRPr>
            </a:lvl1pPr>
          </a:lstStyle>
          <a:p>
            <a:pPr lvl="0"/>
            <a:r>
              <a:rPr lang="fr-CH"/>
              <a:t>Click to edit Master text styles</a:t>
            </a:r>
          </a:p>
        </p:txBody>
      </p:sp>
      <p:sp>
        <p:nvSpPr>
          <p:cNvPr id="16" name="Text Placeholder 15"/>
          <p:cNvSpPr>
            <a:spLocks noGrp="1"/>
          </p:cNvSpPr>
          <p:nvPr>
            <p:ph type="body" sz="quarter" idx="13"/>
          </p:nvPr>
        </p:nvSpPr>
        <p:spPr>
          <a:xfrm>
            <a:off x="2035248" y="8898639"/>
            <a:ext cx="13091676" cy="830014"/>
          </a:xfrm>
          <a:prstGeom prst="rect">
            <a:avLst/>
          </a:prstGeom>
        </p:spPr>
        <p:txBody>
          <a:bodyPr vert="horz"/>
          <a:lstStyle>
            <a:lvl1pPr marL="685800" indent="-685800">
              <a:buFontTx/>
              <a:buNone/>
              <a:defRPr lang="fr-CH" dirty="0" smtClean="0">
                <a:solidFill>
                  <a:schemeClr val="tx1"/>
                </a:solidFill>
                <a:latin typeface="Arial Narrow" charset="0"/>
                <a:cs typeface="Arial Narrow" charset="0"/>
              </a:defRPr>
            </a:lvl1pPr>
          </a:lstStyle>
          <a:p>
            <a:pPr lvl="0"/>
            <a:r>
              <a:rPr lang="fr-CH"/>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620560" y="11072108"/>
            <a:ext cx="4501555" cy="810154"/>
          </a:xfrm>
          <a:prstGeom prst="rect">
            <a:avLst/>
          </a:prstGeom>
          <a:ln/>
        </p:spPr>
        <p:txBody>
          <a:bodyPr lIns="192911" tIns="96455" rIns="192911" bIns="96455"/>
          <a:lstStyle>
            <a:lvl1pPr>
              <a:defRPr/>
            </a:lvl1pPr>
          </a:lstStyle>
          <a:p>
            <a:pPr>
              <a:defRPr/>
            </a:pPr>
            <a:endParaRPr lang="fr-FR"/>
          </a:p>
        </p:txBody>
      </p:sp>
      <p:sp>
        <p:nvSpPr>
          <p:cNvPr id="3" name="Rectangle 5"/>
          <p:cNvSpPr>
            <a:spLocks noGrp="1" noChangeArrowheads="1"/>
          </p:cNvSpPr>
          <p:nvPr>
            <p:ph type="ftr" sz="quarter" idx="11"/>
          </p:nvPr>
        </p:nvSpPr>
        <p:spPr>
          <a:xfrm>
            <a:off x="7382550" y="11072108"/>
            <a:ext cx="6842363" cy="810154"/>
          </a:xfrm>
          <a:prstGeom prst="rect">
            <a:avLst/>
          </a:prstGeom>
          <a:ln/>
        </p:spPr>
        <p:txBody>
          <a:bodyPr lIns="192911" tIns="96455" rIns="192911" bIns="96455"/>
          <a:lstStyle>
            <a:lvl1pPr>
              <a:defRPr/>
            </a:lvl1pPr>
          </a:lstStyle>
          <a:p>
            <a:pPr>
              <a:defRPr/>
            </a:pPr>
            <a:endParaRPr lang="fr-FR"/>
          </a:p>
        </p:txBody>
      </p:sp>
      <p:sp>
        <p:nvSpPr>
          <p:cNvPr id="4" name="Rectangle 6"/>
          <p:cNvSpPr>
            <a:spLocks noGrp="1" noChangeArrowheads="1"/>
          </p:cNvSpPr>
          <p:nvPr>
            <p:ph type="sldNum" sz="quarter" idx="12"/>
          </p:nvPr>
        </p:nvSpPr>
        <p:spPr>
          <a:xfrm>
            <a:off x="15485348" y="11072108"/>
            <a:ext cx="4501555" cy="810154"/>
          </a:xfrm>
          <a:prstGeom prst="rect">
            <a:avLst/>
          </a:prstGeom>
          <a:ln/>
        </p:spPr>
        <p:txBody>
          <a:bodyPr lIns="192911" tIns="96455" rIns="192911" bIns="96455"/>
          <a:lstStyle>
            <a:lvl1pPr>
              <a:defRPr/>
            </a:lvl1pPr>
          </a:lstStyle>
          <a:p>
            <a:pPr>
              <a:defRPr/>
            </a:pPr>
            <a:fld id="{C1FFC524-F062-458A-AA3B-E5D734620D67}"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re seul et filet">
    <p:spTree>
      <p:nvGrpSpPr>
        <p:cNvPr id="1" name=""/>
        <p:cNvGrpSpPr/>
        <p:nvPr/>
      </p:nvGrpSpPr>
      <p:grpSpPr>
        <a:xfrm>
          <a:off x="0" y="0"/>
          <a:ext cx="0" cy="0"/>
          <a:chOff x="0" y="0"/>
          <a:chExt cx="0" cy="0"/>
        </a:xfrm>
      </p:grpSpPr>
      <p:sp>
        <p:nvSpPr>
          <p:cNvPr id="3" name="Espace réservé du titre 1"/>
          <p:cNvSpPr txBox="1">
            <a:spLocks/>
          </p:cNvSpPr>
          <p:nvPr userDrawn="1"/>
        </p:nvSpPr>
        <p:spPr>
          <a:xfrm>
            <a:off x="20391438" y="11296650"/>
            <a:ext cx="1238250" cy="566738"/>
          </a:xfrm>
          <a:prstGeom prst="rect">
            <a:avLst/>
          </a:prstGeom>
          <a:noFill/>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fld id="{8157C989-9683-4E93-85AD-6E8DADA6FB43}" type="slidenum">
              <a:rPr lang="fr-FR" sz="1900" smtClean="0">
                <a:solidFill>
                  <a:srgbClr val="A6A6A6"/>
                </a:solidFill>
                <a:latin typeface="Arial Narrow" pitchFamily="34" charset="0"/>
              </a:rPr>
              <a:pPr algn="r" eaLnBrk="1" hangingPunct="1">
                <a:defRPr/>
              </a:pPr>
              <a:t>‹#›</a:t>
            </a:fld>
            <a:endParaRPr lang="fr-FR" sz="1900">
              <a:solidFill>
                <a:srgbClr val="A6A6A6"/>
              </a:solidFill>
              <a:latin typeface="Arial Narrow" pitchFamily="34" charset="0"/>
            </a:endParaRPr>
          </a:p>
        </p:txBody>
      </p:sp>
      <p:pic>
        <p:nvPicPr>
          <p:cNvPr id="4" name="Image 28" descr="epfl2.png"/>
          <p:cNvPicPr>
            <a:picLocks noChangeAspect="1"/>
          </p:cNvPicPr>
          <p:nvPr userDrawn="1"/>
        </p:nvPicPr>
        <p:blipFill>
          <a:blip r:embed="rId2"/>
          <a:srcRect/>
          <a:stretch>
            <a:fillRect/>
          </a:stretch>
        </p:blipFill>
        <p:spPr bwMode="auto">
          <a:xfrm>
            <a:off x="19243675" y="536575"/>
            <a:ext cx="1493838" cy="765175"/>
          </a:xfrm>
          <a:prstGeom prst="rect">
            <a:avLst/>
          </a:prstGeom>
          <a:noFill/>
          <a:ln w="9525">
            <a:noFill/>
            <a:miter lim="800000"/>
            <a:headEnd/>
            <a:tailEnd/>
          </a:ln>
        </p:spPr>
      </p:pic>
      <p:sp>
        <p:nvSpPr>
          <p:cNvPr id="5" name="Espace réservé du titre 1"/>
          <p:cNvSpPr txBox="1">
            <a:spLocks/>
          </p:cNvSpPr>
          <p:nvPr userDrawn="1"/>
        </p:nvSpPr>
        <p:spPr bwMode="auto">
          <a:xfrm>
            <a:off x="18154650" y="11253788"/>
            <a:ext cx="2708275" cy="565150"/>
          </a:xfrm>
          <a:prstGeom prst="rect">
            <a:avLst/>
          </a:prstGeom>
          <a:noFill/>
          <a:ln>
            <a:noFill/>
          </a:ln>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r>
              <a:rPr lang="fr-CH" sz="1900" b="1">
                <a:solidFill>
                  <a:srgbClr val="595959"/>
                </a:solidFill>
                <a:latin typeface="Arial Narrow" pitchFamily="34" charset="0"/>
              </a:rPr>
              <a:t>Mécanique</a:t>
            </a:r>
            <a:r>
              <a:rPr lang="fr-CH" sz="1900" b="1">
                <a:solidFill>
                  <a:srgbClr val="7F7F7F"/>
                </a:solidFill>
                <a:latin typeface="Arial Narrow" pitchFamily="34" charset="0"/>
              </a:rPr>
              <a:t> </a:t>
            </a:r>
            <a:r>
              <a:rPr lang="fr-CH" sz="1900">
                <a:solidFill>
                  <a:srgbClr val="7F7F7F"/>
                </a:solidFill>
                <a:latin typeface="Arial Narrow" pitchFamily="34" charset="0"/>
              </a:rPr>
              <a:t>| 2013</a:t>
            </a:r>
            <a:endParaRPr lang="fr-FR" sz="1900">
              <a:solidFill>
                <a:srgbClr val="7F7F7F"/>
              </a:solidFill>
              <a:latin typeface="Arial Narrow" pitchFamily="34" charset="0"/>
            </a:endParaRPr>
          </a:p>
        </p:txBody>
      </p:sp>
      <p:grpSp>
        <p:nvGrpSpPr>
          <p:cNvPr id="6" name="Grouper 4"/>
          <p:cNvGrpSpPr>
            <a:grpSpLocks/>
          </p:cNvGrpSpPr>
          <p:nvPr userDrawn="1"/>
        </p:nvGrpSpPr>
        <p:grpSpPr bwMode="auto">
          <a:xfrm>
            <a:off x="1588" y="1563688"/>
            <a:ext cx="21607462" cy="225425"/>
            <a:chOff x="891" y="1433935"/>
            <a:chExt cx="19805650" cy="206338"/>
          </a:xfrm>
        </p:grpSpPr>
        <p:sp>
          <p:nvSpPr>
            <p:cNvPr id="7" name="Rectangle 6"/>
            <p:cNvSpPr/>
            <p:nvPr userDrawn="1"/>
          </p:nvSpPr>
          <p:spPr>
            <a:xfrm>
              <a:off x="891" y="1433935"/>
              <a:ext cx="19805650" cy="8718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198013" tIns="99007" rIns="198013" bIns="99007" anchor="ctr"/>
            <a:lstStyle/>
            <a:p>
              <a:pPr algn="ctr" defTabSz="1080165" fontAlgn="auto">
                <a:spcBef>
                  <a:spcPts val="0"/>
                </a:spcBef>
                <a:spcAft>
                  <a:spcPts val="0"/>
                </a:spcAft>
                <a:defRPr/>
              </a:pPr>
              <a:endParaRPr lang="fr-FR" sz="4300"/>
            </a:p>
          </p:txBody>
        </p:sp>
        <p:sp>
          <p:nvSpPr>
            <p:cNvPr id="8" name="Rectangle 7"/>
            <p:cNvSpPr/>
            <p:nvPr userDrawn="1"/>
          </p:nvSpPr>
          <p:spPr>
            <a:xfrm>
              <a:off x="891" y="1553088"/>
              <a:ext cx="19805650" cy="8718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198013" tIns="99007" rIns="198013" bIns="99007" anchor="ctr"/>
            <a:lstStyle/>
            <a:p>
              <a:pPr algn="ctr" defTabSz="1080165" fontAlgn="auto">
                <a:spcBef>
                  <a:spcPts val="0"/>
                </a:spcBef>
                <a:spcAft>
                  <a:spcPts val="0"/>
                </a:spcAft>
                <a:defRPr/>
              </a:pPr>
              <a:endParaRPr lang="fr-FR" sz="4300"/>
            </a:p>
          </p:txBody>
        </p:sp>
      </p:grpSp>
      <p:sp>
        <p:nvSpPr>
          <p:cNvPr id="2" name="Titre 1"/>
          <p:cNvSpPr>
            <a:spLocks noGrp="1"/>
          </p:cNvSpPr>
          <p:nvPr>
            <p:ph type="title"/>
          </p:nvPr>
        </p:nvSpPr>
        <p:spPr>
          <a:xfrm>
            <a:off x="944727" y="323223"/>
            <a:ext cx="18298949" cy="1473370"/>
          </a:xfrm>
          <a:prstGeom prst="rect">
            <a:avLst/>
          </a:prstGeom>
        </p:spPr>
        <p:txBody>
          <a:bodyPr lIns="216054" tIns="108027" rIns="216054" bIns="108027"/>
          <a:lstStyle>
            <a:lvl1pPr>
              <a:spcAft>
                <a:spcPts val="2835"/>
              </a:spcAft>
              <a:defRPr sz="6100" b="0" i="0" spc="236" baseline="0">
                <a:latin typeface="Impact"/>
                <a:cs typeface="Impact"/>
              </a:defRPr>
            </a:lvl1pPr>
          </a:lstStyle>
          <a:p>
            <a:r>
              <a:rPr lang="fr-CH" dirty="0"/>
              <a:t>Cliquez et modifiez le titre</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ul sans filet">
    <p:spTree>
      <p:nvGrpSpPr>
        <p:cNvPr id="1" name=""/>
        <p:cNvGrpSpPr/>
        <p:nvPr/>
      </p:nvGrpSpPr>
      <p:grpSpPr>
        <a:xfrm>
          <a:off x="0" y="0"/>
          <a:ext cx="0" cy="0"/>
          <a:chOff x="0" y="0"/>
          <a:chExt cx="0" cy="0"/>
        </a:xfrm>
      </p:grpSpPr>
      <p:sp>
        <p:nvSpPr>
          <p:cNvPr id="3" name="Espace réservé du titre 1"/>
          <p:cNvSpPr txBox="1">
            <a:spLocks/>
          </p:cNvSpPr>
          <p:nvPr userDrawn="1"/>
        </p:nvSpPr>
        <p:spPr>
          <a:xfrm>
            <a:off x="20391438" y="11296650"/>
            <a:ext cx="1238250" cy="566738"/>
          </a:xfrm>
          <a:prstGeom prst="rect">
            <a:avLst/>
          </a:prstGeom>
          <a:noFill/>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fld id="{BB6EBC08-FAE3-4A34-B1F6-5261134B6DF6}" type="slidenum">
              <a:rPr lang="fr-FR" sz="1900" smtClean="0">
                <a:solidFill>
                  <a:srgbClr val="A6A6A6"/>
                </a:solidFill>
                <a:latin typeface="Arial Narrow" pitchFamily="34" charset="0"/>
              </a:rPr>
              <a:pPr algn="r" eaLnBrk="1" hangingPunct="1">
                <a:defRPr/>
              </a:pPr>
              <a:t>‹#›</a:t>
            </a:fld>
            <a:endParaRPr lang="fr-FR" sz="1900">
              <a:solidFill>
                <a:srgbClr val="A6A6A6"/>
              </a:solidFill>
              <a:latin typeface="Arial Narrow" pitchFamily="34" charset="0"/>
            </a:endParaRPr>
          </a:p>
        </p:txBody>
      </p:sp>
      <p:pic>
        <p:nvPicPr>
          <p:cNvPr id="4" name="Image 28" descr="epfl2.png"/>
          <p:cNvPicPr>
            <a:picLocks noChangeAspect="1"/>
          </p:cNvPicPr>
          <p:nvPr userDrawn="1"/>
        </p:nvPicPr>
        <p:blipFill>
          <a:blip r:embed="rId2"/>
          <a:srcRect/>
          <a:stretch>
            <a:fillRect/>
          </a:stretch>
        </p:blipFill>
        <p:spPr bwMode="auto">
          <a:xfrm>
            <a:off x="19243675" y="536575"/>
            <a:ext cx="1493838" cy="765175"/>
          </a:xfrm>
          <a:prstGeom prst="rect">
            <a:avLst/>
          </a:prstGeom>
          <a:noFill/>
          <a:ln w="9525">
            <a:noFill/>
            <a:miter lim="800000"/>
            <a:headEnd/>
            <a:tailEnd/>
          </a:ln>
        </p:spPr>
      </p:pic>
      <p:sp>
        <p:nvSpPr>
          <p:cNvPr id="5" name="Espace réservé du titre 1"/>
          <p:cNvSpPr txBox="1">
            <a:spLocks/>
          </p:cNvSpPr>
          <p:nvPr userDrawn="1"/>
        </p:nvSpPr>
        <p:spPr bwMode="auto">
          <a:xfrm>
            <a:off x="18154650" y="11253788"/>
            <a:ext cx="2708275" cy="565150"/>
          </a:xfrm>
          <a:prstGeom prst="rect">
            <a:avLst/>
          </a:prstGeom>
          <a:noFill/>
          <a:ln>
            <a:noFill/>
          </a:ln>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r>
              <a:rPr lang="fr-CH" sz="1900" b="1">
                <a:solidFill>
                  <a:srgbClr val="595959"/>
                </a:solidFill>
                <a:latin typeface="Arial Narrow" pitchFamily="34" charset="0"/>
              </a:rPr>
              <a:t>Mécanique</a:t>
            </a:r>
            <a:r>
              <a:rPr lang="fr-CH" sz="1900" b="1">
                <a:solidFill>
                  <a:srgbClr val="7F7F7F"/>
                </a:solidFill>
                <a:latin typeface="Arial Narrow" pitchFamily="34" charset="0"/>
              </a:rPr>
              <a:t> </a:t>
            </a:r>
            <a:r>
              <a:rPr lang="fr-CH" sz="1900">
                <a:solidFill>
                  <a:srgbClr val="7F7F7F"/>
                </a:solidFill>
                <a:latin typeface="Arial Narrow" pitchFamily="34" charset="0"/>
              </a:rPr>
              <a:t>| 2013</a:t>
            </a:r>
            <a:endParaRPr lang="fr-FR" sz="1900">
              <a:solidFill>
                <a:srgbClr val="7F7F7F"/>
              </a:solidFill>
              <a:latin typeface="Arial Narrow" pitchFamily="34" charset="0"/>
            </a:endParaRPr>
          </a:p>
        </p:txBody>
      </p:sp>
      <p:sp>
        <p:nvSpPr>
          <p:cNvPr id="2" name="Titre 1"/>
          <p:cNvSpPr>
            <a:spLocks noGrp="1"/>
          </p:cNvSpPr>
          <p:nvPr>
            <p:ph type="title"/>
          </p:nvPr>
        </p:nvSpPr>
        <p:spPr>
          <a:xfrm>
            <a:off x="944727" y="323223"/>
            <a:ext cx="18298950" cy="1442679"/>
          </a:xfrm>
          <a:prstGeom prst="rect">
            <a:avLst/>
          </a:prstGeom>
        </p:spPr>
        <p:txBody>
          <a:bodyPr lIns="216054" tIns="108027" rIns="216054" bIns="108027"/>
          <a:lstStyle>
            <a:lvl1pPr>
              <a:defRPr sz="6100" b="0" i="0" spc="236" baseline="0">
                <a:latin typeface="Impact"/>
                <a:cs typeface="Impact"/>
              </a:defRPr>
            </a:lvl1pPr>
          </a:lstStyle>
          <a:p>
            <a:r>
              <a:rPr lang="fr-CH" dirty="0"/>
              <a:t>Cliquez et modifiez le titre</a:t>
            </a:r>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Espace réservé du titre 1"/>
          <p:cNvSpPr txBox="1">
            <a:spLocks/>
          </p:cNvSpPr>
          <p:nvPr userDrawn="1"/>
        </p:nvSpPr>
        <p:spPr>
          <a:xfrm>
            <a:off x="20391438" y="11296650"/>
            <a:ext cx="1238250" cy="566738"/>
          </a:xfrm>
          <a:prstGeom prst="rect">
            <a:avLst/>
          </a:prstGeom>
          <a:noFill/>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fld id="{71CC1C1A-7A90-44FD-A370-136E498F11FE}" type="slidenum">
              <a:rPr lang="fr-FR" sz="1900" smtClean="0">
                <a:solidFill>
                  <a:srgbClr val="A6A6A6"/>
                </a:solidFill>
                <a:latin typeface="Arial Narrow" pitchFamily="34" charset="0"/>
              </a:rPr>
              <a:pPr algn="r" eaLnBrk="1" hangingPunct="1">
                <a:defRPr/>
              </a:pPr>
              <a:t>‹#›</a:t>
            </a:fld>
            <a:endParaRPr lang="fr-FR" sz="1900">
              <a:solidFill>
                <a:srgbClr val="A6A6A6"/>
              </a:solidFill>
              <a:latin typeface="Arial Narrow" pitchFamily="34" charset="0"/>
            </a:endParaRPr>
          </a:p>
        </p:txBody>
      </p:sp>
      <p:sp>
        <p:nvSpPr>
          <p:cNvPr id="5" name="Espace réservé du titre 1"/>
          <p:cNvSpPr txBox="1">
            <a:spLocks/>
          </p:cNvSpPr>
          <p:nvPr userDrawn="1"/>
        </p:nvSpPr>
        <p:spPr bwMode="auto">
          <a:xfrm>
            <a:off x="18154650" y="11253788"/>
            <a:ext cx="2708275" cy="565150"/>
          </a:xfrm>
          <a:prstGeom prst="rect">
            <a:avLst/>
          </a:prstGeom>
          <a:noFill/>
          <a:ln>
            <a:noFill/>
          </a:ln>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r>
              <a:rPr lang="fr-CH" sz="1900" b="1">
                <a:solidFill>
                  <a:srgbClr val="595959"/>
                </a:solidFill>
                <a:latin typeface="Arial Narrow" pitchFamily="34" charset="0"/>
              </a:rPr>
              <a:t>Mécanique</a:t>
            </a:r>
            <a:r>
              <a:rPr lang="fr-CH" sz="1900" b="1">
                <a:solidFill>
                  <a:srgbClr val="7F7F7F"/>
                </a:solidFill>
                <a:latin typeface="Arial Narrow" pitchFamily="34" charset="0"/>
              </a:rPr>
              <a:t> </a:t>
            </a:r>
            <a:r>
              <a:rPr lang="fr-CH" sz="1900">
                <a:solidFill>
                  <a:srgbClr val="7F7F7F"/>
                </a:solidFill>
                <a:latin typeface="Arial Narrow" pitchFamily="34" charset="0"/>
              </a:rPr>
              <a:t>| 2013</a:t>
            </a:r>
            <a:endParaRPr lang="fr-FR" sz="1900">
              <a:solidFill>
                <a:srgbClr val="7F7F7F"/>
              </a:solidFill>
              <a:latin typeface="Arial Narrow" pitchFamily="34" charset="0"/>
            </a:endParaRPr>
          </a:p>
        </p:txBody>
      </p:sp>
      <p:pic>
        <p:nvPicPr>
          <p:cNvPr id="6" name="Image 28" descr="epfl2.png"/>
          <p:cNvPicPr>
            <a:picLocks noChangeAspect="1"/>
          </p:cNvPicPr>
          <p:nvPr userDrawn="1"/>
        </p:nvPicPr>
        <p:blipFill>
          <a:blip r:embed="rId2"/>
          <a:srcRect/>
          <a:stretch>
            <a:fillRect/>
          </a:stretch>
        </p:blipFill>
        <p:spPr bwMode="auto">
          <a:xfrm>
            <a:off x="19243675" y="536575"/>
            <a:ext cx="1493838" cy="765175"/>
          </a:xfrm>
          <a:prstGeom prst="rect">
            <a:avLst/>
          </a:prstGeom>
          <a:noFill/>
          <a:ln w="9525">
            <a:noFill/>
            <a:miter lim="800000"/>
            <a:headEnd/>
            <a:tailEnd/>
          </a:ln>
        </p:spPr>
      </p:pic>
      <p:grpSp>
        <p:nvGrpSpPr>
          <p:cNvPr id="7" name="Grouper 4"/>
          <p:cNvGrpSpPr>
            <a:grpSpLocks/>
          </p:cNvGrpSpPr>
          <p:nvPr userDrawn="1"/>
        </p:nvGrpSpPr>
        <p:grpSpPr bwMode="auto">
          <a:xfrm>
            <a:off x="1588" y="1563688"/>
            <a:ext cx="21607462" cy="225425"/>
            <a:chOff x="891" y="1433935"/>
            <a:chExt cx="19805650" cy="206338"/>
          </a:xfrm>
        </p:grpSpPr>
        <p:sp>
          <p:nvSpPr>
            <p:cNvPr id="8" name="Rectangle 7"/>
            <p:cNvSpPr/>
            <p:nvPr userDrawn="1"/>
          </p:nvSpPr>
          <p:spPr>
            <a:xfrm>
              <a:off x="891" y="1433935"/>
              <a:ext cx="19805650" cy="8718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198013" tIns="99007" rIns="198013" bIns="99007" anchor="ctr"/>
            <a:lstStyle/>
            <a:p>
              <a:pPr algn="ctr" defTabSz="1080165" fontAlgn="auto">
                <a:spcBef>
                  <a:spcPts val="0"/>
                </a:spcBef>
                <a:spcAft>
                  <a:spcPts val="0"/>
                </a:spcAft>
                <a:defRPr/>
              </a:pPr>
              <a:endParaRPr lang="fr-FR" sz="4300"/>
            </a:p>
          </p:txBody>
        </p:sp>
        <p:sp>
          <p:nvSpPr>
            <p:cNvPr id="10" name="Rectangle 9"/>
            <p:cNvSpPr/>
            <p:nvPr userDrawn="1"/>
          </p:nvSpPr>
          <p:spPr>
            <a:xfrm>
              <a:off x="891" y="1553088"/>
              <a:ext cx="19805650" cy="8718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198013" tIns="99007" rIns="198013" bIns="99007" anchor="ctr"/>
            <a:lstStyle/>
            <a:p>
              <a:pPr algn="ctr" defTabSz="1080165" fontAlgn="auto">
                <a:spcBef>
                  <a:spcPts val="0"/>
                </a:spcBef>
                <a:spcAft>
                  <a:spcPts val="0"/>
                </a:spcAft>
                <a:defRPr/>
              </a:pPr>
              <a:endParaRPr lang="fr-FR" sz="4300"/>
            </a:p>
          </p:txBody>
        </p:sp>
      </p:grpSp>
      <p:sp>
        <p:nvSpPr>
          <p:cNvPr id="3" name="Espace réservé du contenu 2"/>
          <p:cNvSpPr>
            <a:spLocks noGrp="1"/>
          </p:cNvSpPr>
          <p:nvPr>
            <p:ph idx="1"/>
          </p:nvPr>
        </p:nvSpPr>
        <p:spPr>
          <a:xfrm>
            <a:off x="694447" y="2347948"/>
            <a:ext cx="19965085" cy="8601480"/>
          </a:xfrm>
          <a:prstGeom prst="rect">
            <a:avLst/>
          </a:prstGeom>
        </p:spPr>
        <p:txBody>
          <a:bodyPr lIns="0" tIns="0" rIns="0" bIns="0"/>
          <a:lstStyle>
            <a:lvl1pPr marL="1080272" indent="-569907" algn="l">
              <a:lnSpc>
                <a:spcPct val="100000"/>
              </a:lnSpc>
              <a:spcBef>
                <a:spcPts val="0"/>
              </a:spcBef>
              <a:spcAft>
                <a:spcPts val="0"/>
              </a:spcAft>
              <a:buClr>
                <a:srgbClr val="C30000"/>
              </a:buClr>
              <a:buSzPct val="159000"/>
              <a:defRPr sz="5200" b="0" i="0">
                <a:solidFill>
                  <a:srgbClr val="000000"/>
                </a:solidFill>
                <a:latin typeface="Arial Narrow"/>
                <a:cs typeface="Arial Narrow"/>
              </a:defRPr>
            </a:lvl1pPr>
            <a:lvl2pPr marL="1511632" indent="-569907">
              <a:spcBef>
                <a:spcPts val="709"/>
              </a:spcBef>
              <a:buClr>
                <a:srgbClr val="C30000"/>
              </a:buClr>
              <a:buSzPct val="159000"/>
              <a:defRPr sz="3800" b="0" i="0">
                <a:solidFill>
                  <a:srgbClr val="000000"/>
                </a:solidFill>
                <a:latin typeface="Arial Narrow"/>
                <a:cs typeface="Arial Narrow"/>
              </a:defRPr>
            </a:lvl2pPr>
            <a:lvl3pPr marL="1834213" indent="-569907">
              <a:spcBef>
                <a:spcPts val="709"/>
              </a:spcBef>
              <a:buClr>
                <a:srgbClr val="C30000"/>
              </a:buClr>
              <a:buSzPct val="159000"/>
              <a:defRPr sz="3100" b="0" i="0">
                <a:solidFill>
                  <a:srgbClr val="000000"/>
                </a:solidFill>
                <a:latin typeface="Arial Narrow"/>
                <a:cs typeface="Arial Narrow"/>
              </a:defRPr>
            </a:lvl3pPr>
            <a:lvl4pPr marL="1238250" indent="0">
              <a:buNone/>
              <a:defRPr>
                <a:latin typeface="HelveticaNeueLT Pro 55 Roman" pitchFamily="34" charset="0"/>
              </a:defRPr>
            </a:lvl4pPr>
            <a:lvl5pPr>
              <a:defRPr>
                <a:latin typeface="HelveticaNeueLT Pro 55 Roman" pitchFamily="34" charset="0"/>
              </a:defRPr>
            </a:lvl5pPr>
          </a:lstStyle>
          <a:p>
            <a:pPr lvl="0"/>
            <a:r>
              <a:rPr lang="fr-CH"/>
              <a:t>Click to edit Master text styles</a:t>
            </a:r>
          </a:p>
          <a:p>
            <a:pPr lvl="1"/>
            <a:r>
              <a:rPr lang="fr-CH"/>
              <a:t>Second level</a:t>
            </a:r>
          </a:p>
          <a:p>
            <a:pPr lvl="2"/>
            <a:r>
              <a:rPr lang="fr-CH"/>
              <a:t>Third level</a:t>
            </a:r>
          </a:p>
          <a:p>
            <a:pPr lvl="3"/>
            <a:r>
              <a:rPr lang="fr-CH"/>
              <a:t>Fourth level</a:t>
            </a:r>
          </a:p>
        </p:txBody>
      </p:sp>
      <p:sp>
        <p:nvSpPr>
          <p:cNvPr id="9" name="Titre 1"/>
          <p:cNvSpPr>
            <a:spLocks noGrp="1"/>
          </p:cNvSpPr>
          <p:nvPr>
            <p:ph type="title"/>
          </p:nvPr>
        </p:nvSpPr>
        <p:spPr>
          <a:xfrm>
            <a:off x="944727" y="323223"/>
            <a:ext cx="18298950" cy="1473370"/>
          </a:xfrm>
          <a:prstGeom prst="rect">
            <a:avLst/>
          </a:prstGeom>
        </p:spPr>
        <p:txBody>
          <a:bodyPr lIns="216054" tIns="108027" rIns="216054" bIns="108027"/>
          <a:lstStyle>
            <a:lvl1pPr>
              <a:spcAft>
                <a:spcPts val="2835"/>
              </a:spcAft>
              <a:defRPr sz="6100" b="0" i="0" spc="236" baseline="0">
                <a:latin typeface="Impact"/>
                <a:cs typeface="Impact"/>
              </a:defRPr>
            </a:lvl1pPr>
          </a:lstStyle>
          <a:p>
            <a:r>
              <a:rPr lang="fr-CH"/>
              <a:t>Click to edit Master title style</a:t>
            </a:r>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anvas">
    <p:spTree>
      <p:nvGrpSpPr>
        <p:cNvPr id="1" name=""/>
        <p:cNvGrpSpPr/>
        <p:nvPr/>
      </p:nvGrpSpPr>
      <p:grpSpPr>
        <a:xfrm>
          <a:off x="0" y="0"/>
          <a:ext cx="0" cy="0"/>
          <a:chOff x="0" y="0"/>
          <a:chExt cx="0" cy="0"/>
        </a:xfrm>
      </p:grpSpPr>
      <p:sp>
        <p:nvSpPr>
          <p:cNvPr id="5" name="Espace réservé du titre 1"/>
          <p:cNvSpPr txBox="1">
            <a:spLocks/>
          </p:cNvSpPr>
          <p:nvPr userDrawn="1"/>
        </p:nvSpPr>
        <p:spPr>
          <a:xfrm>
            <a:off x="20391438" y="11296650"/>
            <a:ext cx="1238250" cy="566738"/>
          </a:xfrm>
          <a:prstGeom prst="rect">
            <a:avLst/>
          </a:prstGeom>
          <a:noFill/>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fld id="{AE3ADD7F-FEC2-47ED-8F59-7EBA958F93FD}" type="slidenum">
              <a:rPr lang="fr-FR" sz="1900" smtClean="0">
                <a:solidFill>
                  <a:srgbClr val="A6A6A6"/>
                </a:solidFill>
                <a:latin typeface="Arial Narrow" pitchFamily="34" charset="0"/>
              </a:rPr>
              <a:pPr algn="r" eaLnBrk="1" hangingPunct="1">
                <a:defRPr/>
              </a:pPr>
              <a:t>‹#›</a:t>
            </a:fld>
            <a:endParaRPr lang="fr-FR" sz="1900">
              <a:solidFill>
                <a:srgbClr val="A6A6A6"/>
              </a:solidFill>
              <a:latin typeface="Arial Narrow" pitchFamily="34" charset="0"/>
            </a:endParaRPr>
          </a:p>
        </p:txBody>
      </p:sp>
      <p:pic>
        <p:nvPicPr>
          <p:cNvPr id="6" name="Image 28" descr="epfl2.png"/>
          <p:cNvPicPr>
            <a:picLocks noChangeAspect="1"/>
          </p:cNvPicPr>
          <p:nvPr userDrawn="1"/>
        </p:nvPicPr>
        <p:blipFill>
          <a:blip r:embed="rId2"/>
          <a:srcRect/>
          <a:stretch>
            <a:fillRect/>
          </a:stretch>
        </p:blipFill>
        <p:spPr bwMode="auto">
          <a:xfrm>
            <a:off x="19243675" y="536575"/>
            <a:ext cx="1493838" cy="765175"/>
          </a:xfrm>
          <a:prstGeom prst="rect">
            <a:avLst/>
          </a:prstGeom>
          <a:noFill/>
          <a:ln w="9525">
            <a:noFill/>
            <a:miter lim="800000"/>
            <a:headEnd/>
            <a:tailEnd/>
          </a:ln>
        </p:spPr>
      </p:pic>
      <p:sp>
        <p:nvSpPr>
          <p:cNvPr id="7" name="Espace réservé du titre 1"/>
          <p:cNvSpPr txBox="1">
            <a:spLocks/>
          </p:cNvSpPr>
          <p:nvPr userDrawn="1"/>
        </p:nvSpPr>
        <p:spPr bwMode="auto">
          <a:xfrm>
            <a:off x="18154650" y="11253788"/>
            <a:ext cx="2708275" cy="565150"/>
          </a:xfrm>
          <a:prstGeom prst="rect">
            <a:avLst/>
          </a:prstGeom>
          <a:noFill/>
          <a:ln>
            <a:noFill/>
          </a:ln>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r>
              <a:rPr lang="fr-CH" sz="1900" b="1">
                <a:solidFill>
                  <a:srgbClr val="595959"/>
                </a:solidFill>
                <a:latin typeface="Arial Narrow" pitchFamily="34" charset="0"/>
              </a:rPr>
              <a:t>Mécanique</a:t>
            </a:r>
            <a:r>
              <a:rPr lang="fr-CH" sz="1900" b="1">
                <a:solidFill>
                  <a:srgbClr val="7F7F7F"/>
                </a:solidFill>
                <a:latin typeface="Arial Narrow" pitchFamily="34" charset="0"/>
              </a:rPr>
              <a:t> </a:t>
            </a:r>
            <a:r>
              <a:rPr lang="fr-CH" sz="1900">
                <a:solidFill>
                  <a:srgbClr val="7F7F7F"/>
                </a:solidFill>
                <a:latin typeface="Arial Narrow" pitchFamily="34" charset="0"/>
              </a:rPr>
              <a:t>| 2013</a:t>
            </a:r>
            <a:endParaRPr lang="fr-FR" sz="1900">
              <a:solidFill>
                <a:srgbClr val="7F7F7F"/>
              </a:solidFill>
              <a:latin typeface="Arial Narrow" pitchFamily="34" charset="0"/>
            </a:endParaRPr>
          </a:p>
        </p:txBody>
      </p:sp>
      <p:grpSp>
        <p:nvGrpSpPr>
          <p:cNvPr id="8" name="Grouper 4"/>
          <p:cNvGrpSpPr>
            <a:grpSpLocks/>
          </p:cNvGrpSpPr>
          <p:nvPr userDrawn="1"/>
        </p:nvGrpSpPr>
        <p:grpSpPr bwMode="auto">
          <a:xfrm>
            <a:off x="1588" y="1563688"/>
            <a:ext cx="21607462" cy="225425"/>
            <a:chOff x="891" y="1433935"/>
            <a:chExt cx="19805650" cy="206338"/>
          </a:xfrm>
        </p:grpSpPr>
        <p:sp>
          <p:nvSpPr>
            <p:cNvPr id="10" name="Rectangle 9"/>
            <p:cNvSpPr/>
            <p:nvPr userDrawn="1"/>
          </p:nvSpPr>
          <p:spPr>
            <a:xfrm>
              <a:off x="891" y="1433935"/>
              <a:ext cx="19805650" cy="8718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198013" tIns="99007" rIns="198013" bIns="99007" anchor="ctr"/>
            <a:lstStyle/>
            <a:p>
              <a:pPr algn="ctr" defTabSz="1080165" fontAlgn="auto">
                <a:spcBef>
                  <a:spcPts val="0"/>
                </a:spcBef>
                <a:spcAft>
                  <a:spcPts val="0"/>
                </a:spcAft>
                <a:defRPr/>
              </a:pPr>
              <a:endParaRPr lang="fr-FR" sz="4300"/>
            </a:p>
          </p:txBody>
        </p:sp>
        <p:sp>
          <p:nvSpPr>
            <p:cNvPr id="11" name="Rectangle 10"/>
            <p:cNvSpPr/>
            <p:nvPr userDrawn="1"/>
          </p:nvSpPr>
          <p:spPr>
            <a:xfrm>
              <a:off x="891" y="1553088"/>
              <a:ext cx="19805650" cy="8718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198013" tIns="99007" rIns="198013" bIns="99007" anchor="ctr"/>
            <a:lstStyle/>
            <a:p>
              <a:pPr algn="ctr" defTabSz="1080165" fontAlgn="auto">
                <a:spcBef>
                  <a:spcPts val="0"/>
                </a:spcBef>
                <a:spcAft>
                  <a:spcPts val="0"/>
                </a:spcAft>
                <a:defRPr/>
              </a:pPr>
              <a:endParaRPr lang="fr-FR" sz="4300"/>
            </a:p>
          </p:txBody>
        </p:sp>
      </p:grpSp>
      <p:sp>
        <p:nvSpPr>
          <p:cNvPr id="3" name="Espace réservé du contenu 2"/>
          <p:cNvSpPr>
            <a:spLocks noGrp="1"/>
          </p:cNvSpPr>
          <p:nvPr>
            <p:ph idx="1"/>
          </p:nvPr>
        </p:nvSpPr>
        <p:spPr>
          <a:xfrm>
            <a:off x="643055" y="2347948"/>
            <a:ext cx="9915077" cy="8545039"/>
          </a:xfrm>
          <a:prstGeom prst="rect">
            <a:avLst/>
          </a:prstGeom>
        </p:spPr>
        <p:txBody>
          <a:bodyPr lIns="0" tIns="0" rIns="0" bIns="0"/>
          <a:lstStyle>
            <a:lvl1pPr marL="1080272" indent="-569907" algn="l">
              <a:lnSpc>
                <a:spcPct val="100000"/>
              </a:lnSpc>
              <a:spcBef>
                <a:spcPts val="0"/>
              </a:spcBef>
              <a:spcAft>
                <a:spcPts val="0"/>
              </a:spcAft>
              <a:buClr>
                <a:srgbClr val="C30000"/>
              </a:buClr>
              <a:buSzPct val="159000"/>
              <a:defRPr sz="5400" b="0" i="0">
                <a:solidFill>
                  <a:srgbClr val="000000"/>
                </a:solidFill>
                <a:latin typeface="Arial Narrow"/>
                <a:cs typeface="Arial Narrow"/>
              </a:defRPr>
            </a:lvl1pPr>
            <a:lvl2pPr marL="1511632" indent="-569907">
              <a:spcBef>
                <a:spcPts val="709"/>
              </a:spcBef>
              <a:buClr>
                <a:srgbClr val="C30000"/>
              </a:buClr>
              <a:buSzPct val="159000"/>
              <a:defRPr sz="3800" b="0" i="0">
                <a:solidFill>
                  <a:srgbClr val="000000"/>
                </a:solidFill>
                <a:latin typeface="Arial Narrow"/>
                <a:cs typeface="Arial Narrow"/>
              </a:defRPr>
            </a:lvl2pPr>
            <a:lvl3pPr marL="1834213" indent="-569907">
              <a:spcBef>
                <a:spcPts val="709"/>
              </a:spcBef>
              <a:buClr>
                <a:srgbClr val="C30000"/>
              </a:buClr>
              <a:buSzPct val="159000"/>
              <a:defRPr sz="3100" b="0" i="0">
                <a:solidFill>
                  <a:srgbClr val="000000"/>
                </a:solidFill>
                <a:latin typeface="Arial Narrow"/>
                <a:cs typeface="Arial Narrow"/>
              </a:defRPr>
            </a:lvl3pPr>
            <a:lvl4pPr>
              <a:defRPr>
                <a:latin typeface="HelveticaNeueLT Pro 55 Roman" pitchFamily="34" charset="0"/>
              </a:defRPr>
            </a:lvl4pPr>
            <a:lvl5pPr>
              <a:defRPr>
                <a:latin typeface="HelveticaNeueLT Pro 55 Roman" pitchFamily="34" charset="0"/>
              </a:defRPr>
            </a:lvl5pPr>
          </a:lstStyle>
          <a:p>
            <a:pPr lvl="0"/>
            <a:r>
              <a:rPr lang="fr-CH"/>
              <a:t>Click to edit Master text styles</a:t>
            </a:r>
          </a:p>
          <a:p>
            <a:pPr lvl="1"/>
            <a:r>
              <a:rPr lang="fr-CH"/>
              <a:t>Second level</a:t>
            </a:r>
          </a:p>
          <a:p>
            <a:pPr lvl="2"/>
            <a:r>
              <a:rPr lang="fr-CH"/>
              <a:t>Third level</a:t>
            </a:r>
          </a:p>
        </p:txBody>
      </p:sp>
      <p:sp>
        <p:nvSpPr>
          <p:cNvPr id="12" name="Espace réservé du contenu 2"/>
          <p:cNvSpPr>
            <a:spLocks noGrp="1"/>
          </p:cNvSpPr>
          <p:nvPr>
            <p:ph idx="10"/>
          </p:nvPr>
        </p:nvSpPr>
        <p:spPr>
          <a:xfrm>
            <a:off x="10823113" y="2347948"/>
            <a:ext cx="9914400" cy="8545039"/>
          </a:xfrm>
          <a:prstGeom prst="rect">
            <a:avLst/>
          </a:prstGeom>
        </p:spPr>
        <p:txBody>
          <a:bodyPr lIns="0" tIns="0" rIns="0" bIns="0"/>
          <a:lstStyle>
            <a:lvl1pPr marL="1080272" indent="-569907" algn="l">
              <a:lnSpc>
                <a:spcPct val="100000"/>
              </a:lnSpc>
              <a:spcBef>
                <a:spcPts val="0"/>
              </a:spcBef>
              <a:spcAft>
                <a:spcPts val="0"/>
              </a:spcAft>
              <a:buClr>
                <a:srgbClr val="C30000"/>
              </a:buClr>
              <a:buSzPct val="159000"/>
              <a:defRPr sz="5200" b="0" i="0">
                <a:solidFill>
                  <a:srgbClr val="000000"/>
                </a:solidFill>
                <a:latin typeface="Arial Narrow"/>
                <a:cs typeface="Arial Narrow"/>
              </a:defRPr>
            </a:lvl1pPr>
            <a:lvl2pPr marL="1511632" indent="-569907">
              <a:spcBef>
                <a:spcPts val="709"/>
              </a:spcBef>
              <a:buClr>
                <a:srgbClr val="C30000"/>
              </a:buClr>
              <a:buSzPct val="159000"/>
              <a:defRPr sz="3800" b="0" i="0">
                <a:solidFill>
                  <a:srgbClr val="000000"/>
                </a:solidFill>
                <a:latin typeface="Arial Narrow"/>
                <a:cs typeface="Arial Narrow"/>
              </a:defRPr>
            </a:lvl2pPr>
            <a:lvl3pPr marL="1834213" indent="-569907">
              <a:spcBef>
                <a:spcPts val="709"/>
              </a:spcBef>
              <a:buClr>
                <a:srgbClr val="C30000"/>
              </a:buClr>
              <a:buSzPct val="159000"/>
              <a:defRPr sz="3100" b="0" i="0">
                <a:solidFill>
                  <a:srgbClr val="000000"/>
                </a:solidFill>
                <a:latin typeface="Arial Narrow"/>
                <a:cs typeface="Arial Narrow"/>
              </a:defRPr>
            </a:lvl3pPr>
            <a:lvl4pPr>
              <a:defRPr>
                <a:latin typeface="HelveticaNeueLT Pro 55 Roman" pitchFamily="34" charset="0"/>
              </a:defRPr>
            </a:lvl4pPr>
            <a:lvl5pPr>
              <a:defRPr>
                <a:latin typeface="HelveticaNeueLT Pro 55 Roman" pitchFamily="34" charset="0"/>
              </a:defRPr>
            </a:lvl5pPr>
          </a:lstStyle>
          <a:p>
            <a:pPr lvl="0"/>
            <a:r>
              <a:rPr lang="fr-CH" dirty="0"/>
              <a:t>Cliquez pour modifier les styles du texte du masque</a:t>
            </a:r>
          </a:p>
          <a:p>
            <a:pPr lvl="1"/>
            <a:r>
              <a:rPr lang="fr-CH" dirty="0"/>
              <a:t>Deuxième niveau</a:t>
            </a:r>
          </a:p>
          <a:p>
            <a:pPr lvl="2"/>
            <a:r>
              <a:rPr lang="fr-CH" dirty="0"/>
              <a:t>Troisième niveau</a:t>
            </a:r>
          </a:p>
        </p:txBody>
      </p:sp>
      <p:sp>
        <p:nvSpPr>
          <p:cNvPr id="9" name="Titre 1"/>
          <p:cNvSpPr>
            <a:spLocks noGrp="1"/>
          </p:cNvSpPr>
          <p:nvPr>
            <p:ph type="title"/>
          </p:nvPr>
        </p:nvSpPr>
        <p:spPr>
          <a:xfrm>
            <a:off x="944727" y="323223"/>
            <a:ext cx="18298950" cy="1473370"/>
          </a:xfrm>
          <a:prstGeom prst="rect">
            <a:avLst/>
          </a:prstGeom>
        </p:spPr>
        <p:txBody>
          <a:bodyPr lIns="216054" tIns="108027" rIns="216054" bIns="108027"/>
          <a:lstStyle>
            <a:lvl1pPr>
              <a:spcAft>
                <a:spcPts val="2835"/>
              </a:spcAft>
              <a:defRPr sz="6100" b="0" i="0" spc="236" baseline="0">
                <a:latin typeface="Impact"/>
                <a:cs typeface="Impact"/>
              </a:defRPr>
            </a:lvl1pPr>
          </a:lstStyle>
          <a:p>
            <a:r>
              <a:rPr lang="fr-CH" dirty="0"/>
              <a:t>Cliquez et modifiez le titre</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5" name="Espace réservé du titre 1"/>
          <p:cNvSpPr txBox="1">
            <a:spLocks/>
          </p:cNvSpPr>
          <p:nvPr userDrawn="1"/>
        </p:nvSpPr>
        <p:spPr>
          <a:xfrm>
            <a:off x="20391438" y="11296650"/>
            <a:ext cx="1238250" cy="566738"/>
          </a:xfrm>
          <a:prstGeom prst="rect">
            <a:avLst/>
          </a:prstGeom>
          <a:noFill/>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fld id="{401E3E9F-5ABA-40FE-AF79-C325AF3393E1}" type="slidenum">
              <a:rPr lang="fr-FR" sz="1900" smtClean="0">
                <a:solidFill>
                  <a:srgbClr val="A6A6A6"/>
                </a:solidFill>
                <a:latin typeface="Arial Narrow" pitchFamily="34" charset="0"/>
              </a:rPr>
              <a:pPr algn="r" eaLnBrk="1" hangingPunct="1">
                <a:defRPr/>
              </a:pPr>
              <a:t>‹#›</a:t>
            </a:fld>
            <a:endParaRPr lang="fr-FR" sz="1900">
              <a:solidFill>
                <a:srgbClr val="A6A6A6"/>
              </a:solidFill>
              <a:latin typeface="Arial Narrow" pitchFamily="34" charset="0"/>
            </a:endParaRPr>
          </a:p>
        </p:txBody>
      </p:sp>
      <p:pic>
        <p:nvPicPr>
          <p:cNvPr id="6" name="Image 28" descr="epfl2.png"/>
          <p:cNvPicPr>
            <a:picLocks noChangeAspect="1"/>
          </p:cNvPicPr>
          <p:nvPr userDrawn="1"/>
        </p:nvPicPr>
        <p:blipFill>
          <a:blip r:embed="rId2"/>
          <a:srcRect/>
          <a:stretch>
            <a:fillRect/>
          </a:stretch>
        </p:blipFill>
        <p:spPr bwMode="auto">
          <a:xfrm>
            <a:off x="19243675" y="536575"/>
            <a:ext cx="1493838" cy="765175"/>
          </a:xfrm>
          <a:prstGeom prst="rect">
            <a:avLst/>
          </a:prstGeom>
          <a:noFill/>
          <a:ln w="9525">
            <a:noFill/>
            <a:miter lim="800000"/>
            <a:headEnd/>
            <a:tailEnd/>
          </a:ln>
        </p:spPr>
      </p:pic>
      <p:sp>
        <p:nvSpPr>
          <p:cNvPr id="7" name="Espace réservé du titre 1"/>
          <p:cNvSpPr txBox="1">
            <a:spLocks/>
          </p:cNvSpPr>
          <p:nvPr userDrawn="1"/>
        </p:nvSpPr>
        <p:spPr bwMode="auto">
          <a:xfrm>
            <a:off x="18154650" y="11253788"/>
            <a:ext cx="2708275" cy="565150"/>
          </a:xfrm>
          <a:prstGeom prst="rect">
            <a:avLst/>
          </a:prstGeom>
          <a:noFill/>
          <a:ln>
            <a:noFill/>
          </a:ln>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r>
              <a:rPr lang="fr-CH" sz="1900" b="1">
                <a:solidFill>
                  <a:srgbClr val="595959"/>
                </a:solidFill>
                <a:latin typeface="Arial Narrow" pitchFamily="34" charset="0"/>
              </a:rPr>
              <a:t>Mécanique</a:t>
            </a:r>
            <a:r>
              <a:rPr lang="fr-CH" sz="1900" b="1">
                <a:solidFill>
                  <a:srgbClr val="7F7F7F"/>
                </a:solidFill>
                <a:latin typeface="Arial Narrow" pitchFamily="34" charset="0"/>
              </a:rPr>
              <a:t> </a:t>
            </a:r>
            <a:r>
              <a:rPr lang="fr-CH" sz="1900">
                <a:solidFill>
                  <a:srgbClr val="7F7F7F"/>
                </a:solidFill>
                <a:latin typeface="Arial Narrow" pitchFamily="34" charset="0"/>
              </a:rPr>
              <a:t>| 2013</a:t>
            </a:r>
            <a:endParaRPr lang="fr-FR" sz="1900">
              <a:solidFill>
                <a:srgbClr val="7F7F7F"/>
              </a:solidFill>
              <a:latin typeface="Arial Narrow" pitchFamily="34" charset="0"/>
            </a:endParaRPr>
          </a:p>
        </p:txBody>
      </p:sp>
      <p:sp>
        <p:nvSpPr>
          <p:cNvPr id="8" name="Espace réservé du contenu 2"/>
          <p:cNvSpPr>
            <a:spLocks noGrp="1"/>
          </p:cNvSpPr>
          <p:nvPr>
            <p:ph sz="half" idx="10"/>
          </p:nvPr>
        </p:nvSpPr>
        <p:spPr>
          <a:xfrm>
            <a:off x="8447918" y="1165851"/>
            <a:ext cx="12211615" cy="9463373"/>
          </a:xfrm>
          <a:prstGeom prst="rect">
            <a:avLst/>
          </a:prstGeom>
        </p:spPr>
        <p:txBody>
          <a:bodyPr lIns="0" tIns="0" rIns="0" bIns="0"/>
          <a:lstStyle>
            <a:lvl1pPr marL="1080272" indent="-518871">
              <a:spcBef>
                <a:spcPts val="1418"/>
              </a:spcBef>
              <a:buClr>
                <a:srgbClr val="C30000"/>
              </a:buClr>
              <a:buSzPct val="159000"/>
              <a:buFont typeface="Arial"/>
              <a:buChar char="•"/>
              <a:defRPr sz="4700" b="0" i="0">
                <a:solidFill>
                  <a:srgbClr val="000000"/>
                </a:solidFill>
                <a:latin typeface="Arial Narrow"/>
                <a:cs typeface="Arial Narrow"/>
              </a:defRPr>
            </a:lvl1pPr>
            <a:lvl2pPr marL="1511632" indent="-433810">
              <a:spcBef>
                <a:spcPts val="1418"/>
              </a:spcBef>
              <a:buClr>
                <a:srgbClr val="C30000"/>
              </a:buClr>
              <a:buSzPct val="159000"/>
              <a:buFont typeface="Arial"/>
              <a:buChar char="•"/>
              <a:defRPr sz="3800" b="0" i="0">
                <a:solidFill>
                  <a:srgbClr val="000000"/>
                </a:solidFill>
                <a:latin typeface="Arial Narrow"/>
                <a:cs typeface="Arial Narrow"/>
              </a:defRPr>
            </a:lvl2pPr>
            <a:lvl3pPr marL="1834213" indent="-433810">
              <a:spcBef>
                <a:spcPts val="1418"/>
              </a:spcBef>
              <a:buClr>
                <a:srgbClr val="C30000"/>
              </a:buClr>
              <a:buSzPct val="159000"/>
              <a:buFont typeface="Arial"/>
              <a:buChar char="•"/>
              <a:defRPr sz="3500" b="0" i="0">
                <a:solidFill>
                  <a:srgbClr val="000000"/>
                </a:solidFill>
                <a:latin typeface="Arial Narrow"/>
                <a:cs typeface="Arial Narrow"/>
              </a:defRPr>
            </a:lvl3pPr>
            <a:lvl4pPr marL="2100529" indent="-348749">
              <a:spcBef>
                <a:spcPts val="1418"/>
              </a:spcBef>
              <a:buClr>
                <a:srgbClr val="C30000"/>
              </a:buClr>
              <a:buSzPct val="159000"/>
              <a:buFont typeface="Arial"/>
              <a:buChar char="•"/>
              <a:defRPr sz="3100" b="0" i="0">
                <a:solidFill>
                  <a:srgbClr val="000000"/>
                </a:solidFill>
                <a:latin typeface="Arial Narrow"/>
                <a:cs typeface="Arial Narrow"/>
              </a:defRPr>
            </a:lvl4pPr>
            <a:lvl5pPr marL="2265571" indent="-263688">
              <a:spcBef>
                <a:spcPts val="1418"/>
              </a:spcBef>
              <a:buClr>
                <a:srgbClr val="C30000"/>
              </a:buClr>
              <a:buSzPct val="159000"/>
              <a:buFont typeface="Arial"/>
              <a:buChar char="•"/>
              <a:defRPr sz="2800" b="0" i="0">
                <a:solidFill>
                  <a:srgbClr val="000000"/>
                </a:solidFill>
                <a:latin typeface="Arial Narrow"/>
                <a:cs typeface="Arial Narrow"/>
              </a:defRPr>
            </a:lvl5pPr>
            <a:lvl6pPr>
              <a:defRPr sz="4300"/>
            </a:lvl6pPr>
            <a:lvl7pPr>
              <a:defRPr sz="4300"/>
            </a:lvl7pPr>
            <a:lvl8pPr>
              <a:defRPr sz="4300"/>
            </a:lvl8pPr>
            <a:lvl9pPr>
              <a:defRPr sz="4300"/>
            </a:lvl9pPr>
          </a:lstStyle>
          <a:p>
            <a:pPr lvl="0"/>
            <a:r>
              <a:rPr lang="fr-CH" dirty="0"/>
              <a:t>Cliquez pour modifier les styles du texte du masque</a:t>
            </a:r>
          </a:p>
          <a:p>
            <a:pPr lvl="1"/>
            <a:r>
              <a:rPr lang="fr-CH" dirty="0"/>
              <a:t>Deuxième niveau</a:t>
            </a:r>
          </a:p>
          <a:p>
            <a:pPr lvl="2"/>
            <a:r>
              <a:rPr lang="fr-CH" dirty="0"/>
              <a:t>Troisième niveau</a:t>
            </a:r>
          </a:p>
          <a:p>
            <a:pPr lvl="3"/>
            <a:r>
              <a:rPr lang="fr-CH" dirty="0"/>
              <a:t>Quatrième niveau</a:t>
            </a:r>
          </a:p>
          <a:p>
            <a:pPr lvl="4"/>
            <a:r>
              <a:rPr lang="fr-CH" dirty="0"/>
              <a:t>Cinquième niveau</a:t>
            </a:r>
            <a:endParaRPr lang="fr-FR" dirty="0"/>
          </a:p>
        </p:txBody>
      </p:sp>
      <p:sp>
        <p:nvSpPr>
          <p:cNvPr id="10" name="Sous-titre 2"/>
          <p:cNvSpPr>
            <a:spLocks noGrp="1"/>
          </p:cNvSpPr>
          <p:nvPr>
            <p:ph type="subTitle" idx="1"/>
          </p:nvPr>
        </p:nvSpPr>
        <p:spPr>
          <a:xfrm>
            <a:off x="821534" y="3806314"/>
            <a:ext cx="7626383" cy="6822910"/>
          </a:xfrm>
          <a:prstGeom prst="rect">
            <a:avLst/>
          </a:prstGeom>
        </p:spPr>
        <p:txBody>
          <a:bodyPr lIns="216054" tIns="108027" rIns="216054" bIns="108027">
            <a:noAutofit/>
          </a:bodyPr>
          <a:lstStyle>
            <a:lvl1pPr marL="0" indent="0" algn="l">
              <a:buNone/>
              <a:defRPr sz="3800" b="0" i="0">
                <a:solidFill>
                  <a:srgbClr val="000000"/>
                </a:solidFill>
                <a:latin typeface="Arial Narrow"/>
                <a:cs typeface="Arial Narrow"/>
              </a:defRPr>
            </a:lvl1pPr>
            <a:lvl2pPr marL="1080272" indent="0" algn="ctr">
              <a:buNone/>
              <a:defRPr>
                <a:solidFill>
                  <a:schemeClr val="tx1">
                    <a:tint val="75000"/>
                  </a:schemeClr>
                </a:solidFill>
              </a:defRPr>
            </a:lvl2pPr>
            <a:lvl3pPr marL="2160544" indent="0" algn="ctr">
              <a:buNone/>
              <a:defRPr>
                <a:solidFill>
                  <a:schemeClr val="tx1">
                    <a:tint val="75000"/>
                  </a:schemeClr>
                </a:solidFill>
              </a:defRPr>
            </a:lvl3pPr>
            <a:lvl4pPr marL="3240816" indent="0" algn="ctr">
              <a:buNone/>
              <a:defRPr>
                <a:solidFill>
                  <a:schemeClr val="tx1">
                    <a:tint val="75000"/>
                  </a:schemeClr>
                </a:solidFill>
              </a:defRPr>
            </a:lvl4pPr>
            <a:lvl5pPr marL="4321089" indent="0" algn="ctr">
              <a:buNone/>
              <a:defRPr>
                <a:solidFill>
                  <a:schemeClr val="tx1">
                    <a:tint val="75000"/>
                  </a:schemeClr>
                </a:solidFill>
              </a:defRPr>
            </a:lvl5pPr>
            <a:lvl6pPr marL="5401361" indent="0" algn="ctr">
              <a:buNone/>
              <a:defRPr>
                <a:solidFill>
                  <a:schemeClr val="tx1">
                    <a:tint val="75000"/>
                  </a:schemeClr>
                </a:solidFill>
              </a:defRPr>
            </a:lvl6pPr>
            <a:lvl7pPr marL="6481633" indent="0" algn="ctr">
              <a:buNone/>
              <a:defRPr>
                <a:solidFill>
                  <a:schemeClr val="tx1">
                    <a:tint val="75000"/>
                  </a:schemeClr>
                </a:solidFill>
              </a:defRPr>
            </a:lvl7pPr>
            <a:lvl8pPr marL="7561905" indent="0" algn="ctr">
              <a:buNone/>
              <a:defRPr>
                <a:solidFill>
                  <a:schemeClr val="tx1">
                    <a:tint val="75000"/>
                  </a:schemeClr>
                </a:solidFill>
              </a:defRPr>
            </a:lvl8pPr>
            <a:lvl9pPr marL="8642177" indent="0" algn="ctr">
              <a:buNone/>
              <a:defRPr>
                <a:solidFill>
                  <a:schemeClr val="tx1">
                    <a:tint val="75000"/>
                  </a:schemeClr>
                </a:solidFill>
              </a:defRPr>
            </a:lvl9pPr>
          </a:lstStyle>
          <a:p>
            <a:r>
              <a:rPr lang="fr-CH" dirty="0"/>
              <a:t>Cliquez pour modifier le style des sous-titres du masque</a:t>
            </a:r>
            <a:endParaRPr lang="fr-FR" dirty="0"/>
          </a:p>
        </p:txBody>
      </p:sp>
      <p:sp>
        <p:nvSpPr>
          <p:cNvPr id="12" name="Titre 11"/>
          <p:cNvSpPr>
            <a:spLocks noGrp="1"/>
          </p:cNvSpPr>
          <p:nvPr>
            <p:ph type="title"/>
          </p:nvPr>
        </p:nvSpPr>
        <p:spPr>
          <a:xfrm>
            <a:off x="821537" y="1040642"/>
            <a:ext cx="7626381" cy="2588834"/>
          </a:xfrm>
          <a:prstGeom prst="rect">
            <a:avLst/>
          </a:prstGeom>
        </p:spPr>
        <p:txBody>
          <a:bodyPr lIns="216054" tIns="108027" rIns="216054" bIns="108027"/>
          <a:lstStyle>
            <a:lvl1pPr>
              <a:defRPr sz="5700" b="0" i="0" spc="236">
                <a:latin typeface="Impact"/>
                <a:cs typeface="Impact"/>
              </a:defRPr>
            </a:lvl1pPr>
          </a:lstStyle>
          <a:p>
            <a:r>
              <a:rPr lang="fr-FR" dirty="0"/>
              <a:t>Cliquez pour modifier le style du titre</a:t>
            </a:r>
            <a:endParaRPr lang="fr-CH"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u avec légende">
    <p:spTree>
      <p:nvGrpSpPr>
        <p:cNvPr id="1" name=""/>
        <p:cNvGrpSpPr/>
        <p:nvPr/>
      </p:nvGrpSpPr>
      <p:grpSpPr>
        <a:xfrm>
          <a:off x="0" y="0"/>
          <a:ext cx="0" cy="0"/>
          <a:chOff x="0" y="0"/>
          <a:chExt cx="0" cy="0"/>
        </a:xfrm>
      </p:grpSpPr>
      <p:sp>
        <p:nvSpPr>
          <p:cNvPr id="5" name="Espace réservé du titre 1"/>
          <p:cNvSpPr txBox="1">
            <a:spLocks/>
          </p:cNvSpPr>
          <p:nvPr userDrawn="1"/>
        </p:nvSpPr>
        <p:spPr>
          <a:xfrm>
            <a:off x="20391438" y="11296650"/>
            <a:ext cx="1238250" cy="566738"/>
          </a:xfrm>
          <a:prstGeom prst="rect">
            <a:avLst/>
          </a:prstGeom>
          <a:noFill/>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fld id="{4F6F8D0E-813B-4B9D-B824-22D92184D584}" type="slidenum">
              <a:rPr lang="fr-FR" sz="1900" smtClean="0">
                <a:solidFill>
                  <a:srgbClr val="A6A6A6"/>
                </a:solidFill>
                <a:latin typeface="Arial Narrow" pitchFamily="34" charset="0"/>
              </a:rPr>
              <a:pPr algn="r" eaLnBrk="1" hangingPunct="1">
                <a:defRPr/>
              </a:pPr>
              <a:t>‹#›</a:t>
            </a:fld>
            <a:endParaRPr lang="fr-FR" sz="1900">
              <a:solidFill>
                <a:srgbClr val="A6A6A6"/>
              </a:solidFill>
              <a:latin typeface="Arial Narrow" pitchFamily="34" charset="0"/>
            </a:endParaRPr>
          </a:p>
        </p:txBody>
      </p:sp>
      <p:pic>
        <p:nvPicPr>
          <p:cNvPr id="6" name="Image 28" descr="epfl2.png"/>
          <p:cNvPicPr>
            <a:picLocks noChangeAspect="1"/>
          </p:cNvPicPr>
          <p:nvPr userDrawn="1"/>
        </p:nvPicPr>
        <p:blipFill>
          <a:blip r:embed="rId2"/>
          <a:srcRect/>
          <a:stretch>
            <a:fillRect/>
          </a:stretch>
        </p:blipFill>
        <p:spPr bwMode="auto">
          <a:xfrm>
            <a:off x="19243675" y="536575"/>
            <a:ext cx="1493838" cy="765175"/>
          </a:xfrm>
          <a:prstGeom prst="rect">
            <a:avLst/>
          </a:prstGeom>
          <a:noFill/>
          <a:ln w="9525">
            <a:noFill/>
            <a:miter lim="800000"/>
            <a:headEnd/>
            <a:tailEnd/>
          </a:ln>
        </p:spPr>
      </p:pic>
      <p:sp>
        <p:nvSpPr>
          <p:cNvPr id="7" name="Espace réservé du titre 1"/>
          <p:cNvSpPr txBox="1">
            <a:spLocks/>
          </p:cNvSpPr>
          <p:nvPr userDrawn="1"/>
        </p:nvSpPr>
        <p:spPr bwMode="auto">
          <a:xfrm>
            <a:off x="18154650" y="11253788"/>
            <a:ext cx="2708275" cy="565150"/>
          </a:xfrm>
          <a:prstGeom prst="rect">
            <a:avLst/>
          </a:prstGeom>
          <a:noFill/>
          <a:ln>
            <a:noFill/>
          </a:ln>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r>
              <a:rPr lang="fr-CH" sz="1900" b="1">
                <a:solidFill>
                  <a:srgbClr val="595959"/>
                </a:solidFill>
                <a:latin typeface="Arial Narrow" pitchFamily="34" charset="0"/>
              </a:rPr>
              <a:t>Mécanique</a:t>
            </a:r>
            <a:r>
              <a:rPr lang="fr-CH" sz="1900" b="1">
                <a:solidFill>
                  <a:srgbClr val="7F7F7F"/>
                </a:solidFill>
                <a:latin typeface="Arial Narrow" pitchFamily="34" charset="0"/>
              </a:rPr>
              <a:t> </a:t>
            </a:r>
            <a:r>
              <a:rPr lang="fr-CH" sz="1900">
                <a:solidFill>
                  <a:srgbClr val="7F7F7F"/>
                </a:solidFill>
                <a:latin typeface="Arial Narrow" pitchFamily="34" charset="0"/>
              </a:rPr>
              <a:t>| 2013</a:t>
            </a:r>
            <a:endParaRPr lang="fr-FR" sz="1900">
              <a:solidFill>
                <a:srgbClr val="7F7F7F"/>
              </a:solidFill>
              <a:latin typeface="Arial Narrow" pitchFamily="34" charset="0"/>
            </a:endParaRPr>
          </a:p>
        </p:txBody>
      </p:sp>
      <p:grpSp>
        <p:nvGrpSpPr>
          <p:cNvPr id="8" name="Grouper 4"/>
          <p:cNvGrpSpPr>
            <a:grpSpLocks/>
          </p:cNvGrpSpPr>
          <p:nvPr userDrawn="1"/>
        </p:nvGrpSpPr>
        <p:grpSpPr bwMode="auto">
          <a:xfrm>
            <a:off x="1588" y="1563688"/>
            <a:ext cx="21607462" cy="225425"/>
            <a:chOff x="891" y="1433935"/>
            <a:chExt cx="19805650" cy="206338"/>
          </a:xfrm>
        </p:grpSpPr>
        <p:sp>
          <p:nvSpPr>
            <p:cNvPr id="9" name="Rectangle 8"/>
            <p:cNvSpPr/>
            <p:nvPr userDrawn="1"/>
          </p:nvSpPr>
          <p:spPr>
            <a:xfrm>
              <a:off x="891" y="1433935"/>
              <a:ext cx="19805650" cy="8718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198013" tIns="99007" rIns="198013" bIns="99007" anchor="ctr"/>
            <a:lstStyle/>
            <a:p>
              <a:pPr algn="ctr" defTabSz="1080165" fontAlgn="auto">
                <a:spcBef>
                  <a:spcPts val="0"/>
                </a:spcBef>
                <a:spcAft>
                  <a:spcPts val="0"/>
                </a:spcAft>
                <a:defRPr/>
              </a:pPr>
              <a:endParaRPr lang="fr-FR" sz="4300"/>
            </a:p>
          </p:txBody>
        </p:sp>
        <p:sp>
          <p:nvSpPr>
            <p:cNvPr id="11" name="Rectangle 10"/>
            <p:cNvSpPr/>
            <p:nvPr userDrawn="1"/>
          </p:nvSpPr>
          <p:spPr>
            <a:xfrm>
              <a:off x="891" y="1553088"/>
              <a:ext cx="19805650" cy="8718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198013" tIns="99007" rIns="198013" bIns="99007" anchor="ctr"/>
            <a:lstStyle/>
            <a:p>
              <a:pPr algn="ctr" defTabSz="1080165" fontAlgn="auto">
                <a:spcBef>
                  <a:spcPts val="0"/>
                </a:spcBef>
                <a:spcAft>
                  <a:spcPts val="0"/>
                </a:spcAft>
                <a:defRPr/>
              </a:pPr>
              <a:endParaRPr lang="fr-FR" sz="4300"/>
            </a:p>
          </p:txBody>
        </p:sp>
      </p:grpSp>
      <p:sp>
        <p:nvSpPr>
          <p:cNvPr id="10" name="Sous-titre 2"/>
          <p:cNvSpPr>
            <a:spLocks noGrp="1"/>
          </p:cNvSpPr>
          <p:nvPr>
            <p:ph type="subTitle" idx="1"/>
          </p:nvPr>
        </p:nvSpPr>
        <p:spPr>
          <a:xfrm>
            <a:off x="821536" y="2683443"/>
            <a:ext cx="5303013" cy="3439233"/>
          </a:xfrm>
          <a:prstGeom prst="rect">
            <a:avLst/>
          </a:prstGeom>
        </p:spPr>
        <p:txBody>
          <a:bodyPr lIns="216054" tIns="108027" rIns="216054" bIns="108027">
            <a:noAutofit/>
          </a:bodyPr>
          <a:lstStyle>
            <a:lvl1pPr marL="0" indent="0" algn="l">
              <a:buNone/>
              <a:defRPr sz="3800" b="0" i="0">
                <a:solidFill>
                  <a:srgbClr val="000000"/>
                </a:solidFill>
                <a:latin typeface="Arial Narrow"/>
                <a:cs typeface="Arial Narrow"/>
              </a:defRPr>
            </a:lvl1pPr>
            <a:lvl2pPr marL="1080272" indent="0" algn="ctr">
              <a:buNone/>
              <a:defRPr>
                <a:solidFill>
                  <a:schemeClr val="tx1">
                    <a:tint val="75000"/>
                  </a:schemeClr>
                </a:solidFill>
              </a:defRPr>
            </a:lvl2pPr>
            <a:lvl3pPr marL="2160544" indent="0" algn="ctr">
              <a:buNone/>
              <a:defRPr>
                <a:solidFill>
                  <a:schemeClr val="tx1">
                    <a:tint val="75000"/>
                  </a:schemeClr>
                </a:solidFill>
              </a:defRPr>
            </a:lvl3pPr>
            <a:lvl4pPr marL="3240816" indent="0" algn="ctr">
              <a:buNone/>
              <a:defRPr>
                <a:solidFill>
                  <a:schemeClr val="tx1">
                    <a:tint val="75000"/>
                  </a:schemeClr>
                </a:solidFill>
              </a:defRPr>
            </a:lvl4pPr>
            <a:lvl5pPr marL="4321089" indent="0" algn="ctr">
              <a:buNone/>
              <a:defRPr>
                <a:solidFill>
                  <a:schemeClr val="tx1">
                    <a:tint val="75000"/>
                  </a:schemeClr>
                </a:solidFill>
              </a:defRPr>
            </a:lvl5pPr>
            <a:lvl6pPr marL="5401361" indent="0" algn="ctr">
              <a:buNone/>
              <a:defRPr>
                <a:solidFill>
                  <a:schemeClr val="tx1">
                    <a:tint val="75000"/>
                  </a:schemeClr>
                </a:solidFill>
              </a:defRPr>
            </a:lvl6pPr>
            <a:lvl7pPr marL="6481633" indent="0" algn="ctr">
              <a:buNone/>
              <a:defRPr>
                <a:solidFill>
                  <a:schemeClr val="tx1">
                    <a:tint val="75000"/>
                  </a:schemeClr>
                </a:solidFill>
              </a:defRPr>
            </a:lvl7pPr>
            <a:lvl8pPr marL="7561905" indent="0" algn="ctr">
              <a:buNone/>
              <a:defRPr>
                <a:solidFill>
                  <a:schemeClr val="tx1">
                    <a:tint val="75000"/>
                  </a:schemeClr>
                </a:solidFill>
              </a:defRPr>
            </a:lvl8pPr>
            <a:lvl9pPr marL="8642177" indent="0" algn="ctr">
              <a:buNone/>
              <a:defRPr>
                <a:solidFill>
                  <a:schemeClr val="tx1">
                    <a:tint val="75000"/>
                  </a:schemeClr>
                </a:solidFill>
              </a:defRPr>
            </a:lvl9pPr>
          </a:lstStyle>
          <a:p>
            <a:r>
              <a:rPr lang="fr-CH" dirty="0"/>
              <a:t>Cliquez pour modifier le style des sous-titres du masque</a:t>
            </a:r>
            <a:endParaRPr lang="fr-FR" dirty="0"/>
          </a:p>
        </p:txBody>
      </p:sp>
      <p:sp>
        <p:nvSpPr>
          <p:cNvPr id="15" name="Espace réservé du contenu 2"/>
          <p:cNvSpPr>
            <a:spLocks noGrp="1"/>
          </p:cNvSpPr>
          <p:nvPr>
            <p:ph idx="11"/>
          </p:nvPr>
        </p:nvSpPr>
        <p:spPr>
          <a:xfrm>
            <a:off x="5776328" y="2347948"/>
            <a:ext cx="14883204" cy="8242436"/>
          </a:xfrm>
          <a:prstGeom prst="rect">
            <a:avLst/>
          </a:prstGeom>
        </p:spPr>
        <p:txBody>
          <a:bodyPr lIns="0" tIns="0" rIns="0" bIns="0"/>
          <a:lstStyle>
            <a:lvl1pPr marL="1080272" indent="-569907" algn="l">
              <a:lnSpc>
                <a:spcPct val="100000"/>
              </a:lnSpc>
              <a:spcBef>
                <a:spcPts val="0"/>
              </a:spcBef>
              <a:spcAft>
                <a:spcPts val="0"/>
              </a:spcAft>
              <a:buClr>
                <a:srgbClr val="C30000"/>
              </a:buClr>
              <a:buSzPct val="159000"/>
              <a:defRPr sz="5200" b="0" i="0">
                <a:solidFill>
                  <a:srgbClr val="000000"/>
                </a:solidFill>
                <a:latin typeface="Arial Narrow"/>
                <a:cs typeface="Arial Narrow"/>
              </a:defRPr>
            </a:lvl1pPr>
            <a:lvl2pPr marL="1511632" indent="-569907">
              <a:spcBef>
                <a:spcPts val="709"/>
              </a:spcBef>
              <a:buClr>
                <a:srgbClr val="C30000"/>
              </a:buClr>
              <a:buSzPct val="159000"/>
              <a:defRPr sz="3800" b="0" i="0">
                <a:solidFill>
                  <a:srgbClr val="000000"/>
                </a:solidFill>
                <a:latin typeface="Arial Narrow"/>
                <a:cs typeface="Arial Narrow"/>
              </a:defRPr>
            </a:lvl2pPr>
            <a:lvl3pPr marL="1834213" indent="-569907">
              <a:spcBef>
                <a:spcPts val="709"/>
              </a:spcBef>
              <a:buClr>
                <a:srgbClr val="C30000"/>
              </a:buClr>
              <a:buSzPct val="159000"/>
              <a:defRPr sz="3100" b="0" i="0">
                <a:solidFill>
                  <a:srgbClr val="000000"/>
                </a:solidFill>
                <a:latin typeface="Arial Narrow"/>
                <a:cs typeface="Arial Narrow"/>
              </a:defRPr>
            </a:lvl3pPr>
            <a:lvl4pPr marL="1238250" indent="0">
              <a:buNone/>
              <a:defRPr>
                <a:latin typeface="HelveticaNeueLT Pro 55 Roman" pitchFamily="34" charset="0"/>
              </a:defRPr>
            </a:lvl4pPr>
            <a:lvl5pPr>
              <a:defRPr>
                <a:latin typeface="HelveticaNeueLT Pro 55 Roman" pitchFamily="34" charset="0"/>
              </a:defRPr>
            </a:lvl5pPr>
          </a:lstStyle>
          <a:p>
            <a:pPr lvl="0"/>
            <a:r>
              <a:rPr lang="fr-CH"/>
              <a:t>Click to edit Master text styles</a:t>
            </a:r>
          </a:p>
          <a:p>
            <a:pPr lvl="1"/>
            <a:r>
              <a:rPr lang="fr-CH"/>
              <a:t>Second level</a:t>
            </a:r>
          </a:p>
          <a:p>
            <a:pPr lvl="2"/>
            <a:r>
              <a:rPr lang="fr-CH"/>
              <a:t>Third level</a:t>
            </a:r>
          </a:p>
          <a:p>
            <a:pPr lvl="3"/>
            <a:r>
              <a:rPr lang="fr-CH"/>
              <a:t>Fourth level</a:t>
            </a:r>
          </a:p>
        </p:txBody>
      </p:sp>
      <p:sp>
        <p:nvSpPr>
          <p:cNvPr id="16" name="Titre 1"/>
          <p:cNvSpPr>
            <a:spLocks noGrp="1"/>
          </p:cNvSpPr>
          <p:nvPr>
            <p:ph type="title"/>
          </p:nvPr>
        </p:nvSpPr>
        <p:spPr>
          <a:xfrm>
            <a:off x="944727" y="323223"/>
            <a:ext cx="18298950" cy="1442679"/>
          </a:xfrm>
          <a:prstGeom prst="rect">
            <a:avLst/>
          </a:prstGeom>
        </p:spPr>
        <p:txBody>
          <a:bodyPr lIns="216054" tIns="108027" rIns="216054" bIns="108027"/>
          <a:lstStyle>
            <a:lvl1pPr>
              <a:defRPr sz="6100" b="0" i="0" spc="236" baseline="0">
                <a:latin typeface="Impact"/>
                <a:cs typeface="Impact"/>
              </a:defRPr>
            </a:lvl1pPr>
          </a:lstStyle>
          <a:p>
            <a:r>
              <a:rPr lang="fr-CH" dirty="0"/>
              <a:t>Cliquez et modifiez le titre</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ns titre">
    <p:spTree>
      <p:nvGrpSpPr>
        <p:cNvPr id="1" name=""/>
        <p:cNvGrpSpPr/>
        <p:nvPr/>
      </p:nvGrpSpPr>
      <p:grpSpPr>
        <a:xfrm>
          <a:off x="0" y="0"/>
          <a:ext cx="0" cy="0"/>
          <a:chOff x="0" y="0"/>
          <a:chExt cx="0" cy="0"/>
        </a:xfrm>
      </p:grpSpPr>
      <p:sp>
        <p:nvSpPr>
          <p:cNvPr id="2" name="Espace réservé du titre 1"/>
          <p:cNvSpPr txBox="1">
            <a:spLocks/>
          </p:cNvSpPr>
          <p:nvPr userDrawn="1"/>
        </p:nvSpPr>
        <p:spPr>
          <a:xfrm>
            <a:off x="20391438" y="11296650"/>
            <a:ext cx="1238250" cy="566738"/>
          </a:xfrm>
          <a:prstGeom prst="rect">
            <a:avLst/>
          </a:prstGeom>
          <a:noFill/>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fld id="{4B7E070D-A864-437B-B7D4-F263214A491C}" type="slidenum">
              <a:rPr lang="fr-FR" sz="1900" smtClean="0">
                <a:solidFill>
                  <a:srgbClr val="A6A6A6"/>
                </a:solidFill>
                <a:latin typeface="Arial Narrow" pitchFamily="34" charset="0"/>
              </a:rPr>
              <a:pPr algn="r" eaLnBrk="1" hangingPunct="1">
                <a:defRPr/>
              </a:pPr>
              <a:t>‹#›</a:t>
            </a:fld>
            <a:endParaRPr lang="fr-FR" sz="1900">
              <a:solidFill>
                <a:srgbClr val="A6A6A6"/>
              </a:solidFill>
              <a:latin typeface="Arial Narrow" pitchFamily="34" charset="0"/>
            </a:endParaRPr>
          </a:p>
        </p:txBody>
      </p:sp>
      <p:pic>
        <p:nvPicPr>
          <p:cNvPr id="3" name="Image 28" descr="epfl2.png"/>
          <p:cNvPicPr>
            <a:picLocks noChangeAspect="1"/>
          </p:cNvPicPr>
          <p:nvPr userDrawn="1"/>
        </p:nvPicPr>
        <p:blipFill>
          <a:blip r:embed="rId2"/>
          <a:srcRect/>
          <a:stretch>
            <a:fillRect/>
          </a:stretch>
        </p:blipFill>
        <p:spPr bwMode="auto">
          <a:xfrm>
            <a:off x="19243675" y="536575"/>
            <a:ext cx="1493838" cy="765175"/>
          </a:xfrm>
          <a:prstGeom prst="rect">
            <a:avLst/>
          </a:prstGeom>
          <a:noFill/>
          <a:ln w="9525">
            <a:noFill/>
            <a:miter lim="800000"/>
            <a:headEnd/>
            <a:tailEnd/>
          </a:ln>
        </p:spPr>
      </p:pic>
      <p:sp>
        <p:nvSpPr>
          <p:cNvPr id="4" name="Espace réservé du titre 1"/>
          <p:cNvSpPr txBox="1">
            <a:spLocks/>
          </p:cNvSpPr>
          <p:nvPr userDrawn="1"/>
        </p:nvSpPr>
        <p:spPr bwMode="auto">
          <a:xfrm>
            <a:off x="18154650" y="11253788"/>
            <a:ext cx="2708275" cy="565150"/>
          </a:xfrm>
          <a:prstGeom prst="rect">
            <a:avLst/>
          </a:prstGeom>
          <a:noFill/>
          <a:ln>
            <a:noFill/>
          </a:ln>
        </p:spPr>
        <p:txBody>
          <a:bodyPr lIns="216054" tIns="108027" rIns="216054" bIns="108027"/>
          <a:lstStyle>
            <a:lvl1pPr eaLnBrk="0" hangingPunct="0">
              <a:defRPr sz="5700">
                <a:solidFill>
                  <a:schemeClr val="tx1"/>
                </a:solidFill>
                <a:latin typeface="Arial" pitchFamily="34" charset="0"/>
                <a:ea typeface="ＭＳ Ｐゴシック" pitchFamily="34" charset="-128"/>
              </a:defRPr>
            </a:lvl1pPr>
            <a:lvl2pPr marL="742950" indent="-285750" eaLnBrk="0" hangingPunct="0">
              <a:defRPr sz="5700">
                <a:solidFill>
                  <a:schemeClr val="tx1"/>
                </a:solidFill>
                <a:latin typeface="Arial" pitchFamily="34" charset="0"/>
                <a:ea typeface="ＭＳ Ｐゴシック" pitchFamily="34" charset="-128"/>
              </a:defRPr>
            </a:lvl2pPr>
            <a:lvl3pPr marL="1143000" indent="-228600" eaLnBrk="0" hangingPunct="0">
              <a:defRPr sz="5700">
                <a:solidFill>
                  <a:schemeClr val="tx1"/>
                </a:solidFill>
                <a:latin typeface="Arial" pitchFamily="34" charset="0"/>
                <a:ea typeface="ＭＳ Ｐゴシック" pitchFamily="34" charset="-128"/>
              </a:defRPr>
            </a:lvl3pPr>
            <a:lvl4pPr marL="1600200" indent="-228600" eaLnBrk="0" hangingPunct="0">
              <a:defRPr sz="5700">
                <a:solidFill>
                  <a:schemeClr val="tx1"/>
                </a:solidFill>
                <a:latin typeface="Arial" pitchFamily="34" charset="0"/>
                <a:ea typeface="ＭＳ Ｐゴシック" pitchFamily="34" charset="-128"/>
              </a:defRPr>
            </a:lvl4pPr>
            <a:lvl5pPr marL="2057400" indent="-228600" eaLnBrk="0" hangingPunct="0">
              <a:defRPr sz="5700">
                <a:solidFill>
                  <a:schemeClr val="tx1"/>
                </a:solidFill>
                <a:latin typeface="Arial" pitchFamily="34" charset="0"/>
                <a:ea typeface="ＭＳ Ｐゴシック" pitchFamily="34" charset="-128"/>
              </a:defRPr>
            </a:lvl5pPr>
            <a:lvl6pPr marL="25146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6pPr>
            <a:lvl7pPr marL="29718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7pPr>
            <a:lvl8pPr marL="34290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8pPr>
            <a:lvl9pPr marL="3886200" indent="-228600" defTabSz="1079500" eaLnBrk="0" fontAlgn="base" hangingPunct="0">
              <a:spcBef>
                <a:spcPct val="0"/>
              </a:spcBef>
              <a:spcAft>
                <a:spcPct val="0"/>
              </a:spcAft>
              <a:defRPr sz="5700">
                <a:solidFill>
                  <a:schemeClr val="tx1"/>
                </a:solidFill>
                <a:latin typeface="Arial" pitchFamily="34" charset="0"/>
                <a:ea typeface="ＭＳ Ｐゴシック" pitchFamily="34" charset="-128"/>
              </a:defRPr>
            </a:lvl9pPr>
          </a:lstStyle>
          <a:p>
            <a:pPr algn="r" eaLnBrk="1" hangingPunct="1">
              <a:defRPr/>
            </a:pPr>
            <a:r>
              <a:rPr lang="fr-CH" sz="1900" b="1">
                <a:solidFill>
                  <a:srgbClr val="595959"/>
                </a:solidFill>
                <a:latin typeface="Arial Narrow" pitchFamily="34" charset="0"/>
              </a:rPr>
              <a:t>Mécanique</a:t>
            </a:r>
            <a:r>
              <a:rPr lang="fr-CH" sz="1900" b="1">
                <a:solidFill>
                  <a:srgbClr val="7F7F7F"/>
                </a:solidFill>
                <a:latin typeface="Arial Narrow" pitchFamily="34" charset="0"/>
              </a:rPr>
              <a:t> </a:t>
            </a:r>
            <a:r>
              <a:rPr lang="fr-CH" sz="1900">
                <a:solidFill>
                  <a:srgbClr val="7F7F7F"/>
                </a:solidFill>
                <a:latin typeface="Arial Narrow" pitchFamily="34" charset="0"/>
              </a:rPr>
              <a:t>| 2013</a:t>
            </a:r>
            <a:endParaRPr lang="fr-FR" sz="1900">
              <a:solidFill>
                <a:srgbClr val="7F7F7F"/>
              </a:solidFill>
              <a:latin typeface="Arial Narrow"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11" r:id="rId9"/>
    <p:sldLayoutId id="2147484720" r:id="rId10"/>
  </p:sldLayoutIdLst>
  <p:txStyles>
    <p:titleStyle>
      <a:lvl1pPr algn="l" defTabSz="1079500" rtl="0" eaLnBrk="0" fontAlgn="base" hangingPunct="0">
        <a:spcBef>
          <a:spcPct val="0"/>
        </a:spcBef>
        <a:spcAft>
          <a:spcPct val="0"/>
        </a:spcAft>
        <a:defRPr sz="6600" kern="1200">
          <a:solidFill>
            <a:schemeClr val="tx1"/>
          </a:solidFill>
          <a:latin typeface="Verdana"/>
          <a:ea typeface="ＭＳ Ｐゴシック" charset="0"/>
          <a:cs typeface="ＭＳ Ｐゴシック" charset="0"/>
        </a:defRPr>
      </a:lvl1pPr>
      <a:lvl2pPr algn="l" defTabSz="1079500" rtl="0" eaLnBrk="0" fontAlgn="base" hangingPunct="0">
        <a:spcBef>
          <a:spcPct val="0"/>
        </a:spcBef>
        <a:spcAft>
          <a:spcPct val="0"/>
        </a:spcAft>
        <a:defRPr sz="6600">
          <a:solidFill>
            <a:schemeClr val="tx1"/>
          </a:solidFill>
          <a:latin typeface="Verdana" charset="0"/>
          <a:ea typeface="ＭＳ Ｐゴシック" charset="0"/>
          <a:cs typeface="ＭＳ Ｐゴシック" charset="0"/>
        </a:defRPr>
      </a:lvl2pPr>
      <a:lvl3pPr algn="l" defTabSz="1079500" rtl="0" eaLnBrk="0" fontAlgn="base" hangingPunct="0">
        <a:spcBef>
          <a:spcPct val="0"/>
        </a:spcBef>
        <a:spcAft>
          <a:spcPct val="0"/>
        </a:spcAft>
        <a:defRPr sz="6600">
          <a:solidFill>
            <a:schemeClr val="tx1"/>
          </a:solidFill>
          <a:latin typeface="Verdana" charset="0"/>
          <a:ea typeface="ＭＳ Ｐゴシック" charset="0"/>
          <a:cs typeface="ＭＳ Ｐゴシック" charset="0"/>
        </a:defRPr>
      </a:lvl3pPr>
      <a:lvl4pPr algn="l" defTabSz="1079500" rtl="0" eaLnBrk="0" fontAlgn="base" hangingPunct="0">
        <a:spcBef>
          <a:spcPct val="0"/>
        </a:spcBef>
        <a:spcAft>
          <a:spcPct val="0"/>
        </a:spcAft>
        <a:defRPr sz="6600">
          <a:solidFill>
            <a:schemeClr val="tx1"/>
          </a:solidFill>
          <a:latin typeface="Verdana" charset="0"/>
          <a:ea typeface="ＭＳ Ｐゴシック" charset="0"/>
          <a:cs typeface="ＭＳ Ｐゴシック" charset="0"/>
        </a:defRPr>
      </a:lvl4pPr>
      <a:lvl5pPr algn="l" defTabSz="1079500" rtl="0" eaLnBrk="0" fontAlgn="base" hangingPunct="0">
        <a:spcBef>
          <a:spcPct val="0"/>
        </a:spcBef>
        <a:spcAft>
          <a:spcPct val="0"/>
        </a:spcAft>
        <a:defRPr sz="6600">
          <a:solidFill>
            <a:schemeClr val="tx1"/>
          </a:solidFill>
          <a:latin typeface="Verdana" charset="0"/>
          <a:ea typeface="ＭＳ Ｐゴシック" charset="0"/>
          <a:cs typeface="ＭＳ Ｐゴシック" charset="0"/>
        </a:defRPr>
      </a:lvl5pPr>
      <a:lvl6pPr marL="1080272" algn="l" defTabSz="1080272" rtl="0" fontAlgn="base">
        <a:spcBef>
          <a:spcPct val="0"/>
        </a:spcBef>
        <a:spcAft>
          <a:spcPct val="0"/>
        </a:spcAft>
        <a:defRPr sz="6600">
          <a:solidFill>
            <a:schemeClr val="tx1"/>
          </a:solidFill>
          <a:latin typeface="Verdana" charset="0"/>
          <a:ea typeface="ＭＳ Ｐゴシック" charset="0"/>
        </a:defRPr>
      </a:lvl6pPr>
      <a:lvl7pPr marL="2160544" algn="l" defTabSz="1080272" rtl="0" fontAlgn="base">
        <a:spcBef>
          <a:spcPct val="0"/>
        </a:spcBef>
        <a:spcAft>
          <a:spcPct val="0"/>
        </a:spcAft>
        <a:defRPr sz="6600">
          <a:solidFill>
            <a:schemeClr val="tx1"/>
          </a:solidFill>
          <a:latin typeface="Verdana" charset="0"/>
          <a:ea typeface="ＭＳ Ｐゴシック" charset="0"/>
        </a:defRPr>
      </a:lvl7pPr>
      <a:lvl8pPr marL="3240816" algn="l" defTabSz="1080272" rtl="0" fontAlgn="base">
        <a:spcBef>
          <a:spcPct val="0"/>
        </a:spcBef>
        <a:spcAft>
          <a:spcPct val="0"/>
        </a:spcAft>
        <a:defRPr sz="6600">
          <a:solidFill>
            <a:schemeClr val="tx1"/>
          </a:solidFill>
          <a:latin typeface="Verdana" charset="0"/>
          <a:ea typeface="ＭＳ Ｐゴシック" charset="0"/>
        </a:defRPr>
      </a:lvl8pPr>
      <a:lvl9pPr marL="4321089" algn="l" defTabSz="1080272" rtl="0" fontAlgn="base">
        <a:spcBef>
          <a:spcPct val="0"/>
        </a:spcBef>
        <a:spcAft>
          <a:spcPct val="0"/>
        </a:spcAft>
        <a:defRPr sz="6600">
          <a:solidFill>
            <a:schemeClr val="tx1"/>
          </a:solidFill>
          <a:latin typeface="Verdana" charset="0"/>
          <a:ea typeface="ＭＳ Ｐゴシック" charset="0"/>
        </a:defRPr>
      </a:lvl9pPr>
    </p:titleStyle>
    <p:bodyStyle>
      <a:lvl1pPr marL="1079500" indent="-862013" algn="l" defTabSz="1079500" rtl="0" eaLnBrk="0" fontAlgn="base" hangingPunct="0">
        <a:spcBef>
          <a:spcPts val="1413"/>
        </a:spcBef>
        <a:spcAft>
          <a:spcPct val="0"/>
        </a:spcAft>
        <a:buClr>
          <a:srgbClr val="FF0000"/>
        </a:buClr>
        <a:buSzPct val="150000"/>
        <a:buFont typeface="Arial" charset="0"/>
        <a:buChar char="•"/>
        <a:defRPr sz="4700" kern="1200">
          <a:solidFill>
            <a:srgbClr val="595959"/>
          </a:solidFill>
          <a:latin typeface="Verdana"/>
          <a:ea typeface="ＭＳ Ｐゴシック" charset="0"/>
          <a:cs typeface="ＭＳ Ｐゴシック" charset="0"/>
        </a:defRPr>
      </a:lvl1pPr>
      <a:lvl2pPr marL="1511300" indent="-862013" algn="l" defTabSz="1079500" rtl="0" eaLnBrk="0" fontAlgn="base" hangingPunct="0">
        <a:spcBef>
          <a:spcPts val="1413"/>
        </a:spcBef>
        <a:spcAft>
          <a:spcPct val="0"/>
        </a:spcAft>
        <a:buClr>
          <a:srgbClr val="FF0000"/>
        </a:buClr>
        <a:buSzPct val="150000"/>
        <a:buFont typeface="Arial" charset="0"/>
        <a:buChar char="•"/>
        <a:defRPr sz="3800" kern="1200">
          <a:solidFill>
            <a:srgbClr val="595959"/>
          </a:solidFill>
          <a:latin typeface="Verdana"/>
          <a:ea typeface="ＭＳ Ｐゴシック" charset="0"/>
          <a:cs typeface="+mn-cs"/>
        </a:defRPr>
      </a:lvl2pPr>
      <a:lvl3pPr marL="1833563" indent="-862013" algn="l" defTabSz="1079500" rtl="0" eaLnBrk="0" fontAlgn="base" hangingPunct="0">
        <a:spcBef>
          <a:spcPts val="1413"/>
        </a:spcBef>
        <a:spcAft>
          <a:spcPct val="0"/>
        </a:spcAft>
        <a:buClr>
          <a:srgbClr val="FF0000"/>
        </a:buClr>
        <a:buSzPct val="150000"/>
        <a:buFont typeface="Arial" charset="0"/>
        <a:buChar char="•"/>
        <a:defRPr sz="3300" kern="1200">
          <a:solidFill>
            <a:srgbClr val="595959"/>
          </a:solidFill>
          <a:latin typeface="Verdana"/>
          <a:ea typeface="ＭＳ Ｐゴシック" charset="0"/>
          <a:cs typeface="+mn-cs"/>
        </a:defRPr>
      </a:lvl3pPr>
      <a:lvl4pPr marL="2100263" indent="-862013" algn="l" defTabSz="1079500" rtl="0" eaLnBrk="0" fontAlgn="base" hangingPunct="0">
        <a:spcBef>
          <a:spcPts val="1413"/>
        </a:spcBef>
        <a:spcAft>
          <a:spcPct val="0"/>
        </a:spcAft>
        <a:buClr>
          <a:srgbClr val="FF0000"/>
        </a:buClr>
        <a:buSzPct val="150000"/>
        <a:buFont typeface="Arial" charset="0"/>
        <a:buChar char="•"/>
        <a:defRPr sz="2800" kern="1200">
          <a:solidFill>
            <a:srgbClr val="595959"/>
          </a:solidFill>
          <a:latin typeface="Verdana"/>
          <a:ea typeface="ＭＳ Ｐゴシック" charset="0"/>
          <a:cs typeface="+mn-cs"/>
        </a:defRPr>
      </a:lvl4pPr>
      <a:lvl5pPr marL="2265363" indent="-862013" algn="l" defTabSz="1079500" rtl="0" eaLnBrk="0" fontAlgn="base" hangingPunct="0">
        <a:spcBef>
          <a:spcPts val="1413"/>
        </a:spcBef>
        <a:spcAft>
          <a:spcPct val="0"/>
        </a:spcAft>
        <a:buClr>
          <a:srgbClr val="FF0000"/>
        </a:buClr>
        <a:buSzPct val="150000"/>
        <a:buFont typeface="Arial" charset="0"/>
        <a:buChar char="•"/>
        <a:defRPr sz="2400" kern="1200">
          <a:solidFill>
            <a:srgbClr val="595959"/>
          </a:solidFill>
          <a:latin typeface="Verdana"/>
          <a:ea typeface="ＭＳ Ｐゴシック" charset="0"/>
          <a:cs typeface="+mn-cs"/>
        </a:defRPr>
      </a:lvl5pPr>
      <a:lvl6pPr marL="5941497" indent="-540136" algn="l" defTabSz="1080272" rtl="0" eaLnBrk="1" latinLnBrk="0" hangingPunct="1">
        <a:spcBef>
          <a:spcPct val="20000"/>
        </a:spcBef>
        <a:buFont typeface="Arial"/>
        <a:buChar char="•"/>
        <a:defRPr sz="4700" kern="1200">
          <a:solidFill>
            <a:schemeClr val="tx1"/>
          </a:solidFill>
          <a:latin typeface="+mn-lt"/>
          <a:ea typeface="+mn-ea"/>
          <a:cs typeface="+mn-cs"/>
        </a:defRPr>
      </a:lvl6pPr>
      <a:lvl7pPr marL="7021769" indent="-540136" algn="l" defTabSz="1080272" rtl="0" eaLnBrk="1" latinLnBrk="0" hangingPunct="1">
        <a:spcBef>
          <a:spcPct val="20000"/>
        </a:spcBef>
        <a:buFont typeface="Arial"/>
        <a:buChar char="•"/>
        <a:defRPr sz="4700" kern="1200">
          <a:solidFill>
            <a:schemeClr val="tx1"/>
          </a:solidFill>
          <a:latin typeface="+mn-lt"/>
          <a:ea typeface="+mn-ea"/>
          <a:cs typeface="+mn-cs"/>
        </a:defRPr>
      </a:lvl7pPr>
      <a:lvl8pPr marL="8102041" indent="-540136" algn="l" defTabSz="1080272" rtl="0" eaLnBrk="1" latinLnBrk="0" hangingPunct="1">
        <a:spcBef>
          <a:spcPct val="20000"/>
        </a:spcBef>
        <a:buFont typeface="Arial"/>
        <a:buChar char="•"/>
        <a:defRPr sz="4700" kern="1200">
          <a:solidFill>
            <a:schemeClr val="tx1"/>
          </a:solidFill>
          <a:latin typeface="+mn-lt"/>
          <a:ea typeface="+mn-ea"/>
          <a:cs typeface="+mn-cs"/>
        </a:defRPr>
      </a:lvl8pPr>
      <a:lvl9pPr marL="9182313" indent="-540136" algn="l" defTabSz="1080272" rtl="0" eaLnBrk="1" latinLnBrk="0" hangingPunct="1">
        <a:spcBef>
          <a:spcPct val="20000"/>
        </a:spcBef>
        <a:buFont typeface="Arial"/>
        <a:buChar char="•"/>
        <a:defRPr sz="4700" kern="1200">
          <a:solidFill>
            <a:schemeClr val="tx1"/>
          </a:solidFill>
          <a:latin typeface="+mn-lt"/>
          <a:ea typeface="+mn-ea"/>
          <a:cs typeface="+mn-cs"/>
        </a:defRPr>
      </a:lvl9pPr>
    </p:bodyStyle>
    <p:otherStyle>
      <a:defPPr>
        <a:defRPr lang="fr-FR"/>
      </a:defPPr>
      <a:lvl1pPr marL="0" algn="l" defTabSz="1080272" rtl="0" eaLnBrk="1" latinLnBrk="0" hangingPunct="1">
        <a:defRPr sz="4300" kern="1200">
          <a:solidFill>
            <a:schemeClr val="tx1"/>
          </a:solidFill>
          <a:latin typeface="+mn-lt"/>
          <a:ea typeface="+mn-ea"/>
          <a:cs typeface="+mn-cs"/>
        </a:defRPr>
      </a:lvl1pPr>
      <a:lvl2pPr marL="1080272" algn="l" defTabSz="1080272" rtl="0" eaLnBrk="1" latinLnBrk="0" hangingPunct="1">
        <a:defRPr sz="4300" kern="1200">
          <a:solidFill>
            <a:schemeClr val="tx1"/>
          </a:solidFill>
          <a:latin typeface="+mn-lt"/>
          <a:ea typeface="+mn-ea"/>
          <a:cs typeface="+mn-cs"/>
        </a:defRPr>
      </a:lvl2pPr>
      <a:lvl3pPr marL="2160544" algn="l" defTabSz="1080272" rtl="0" eaLnBrk="1" latinLnBrk="0" hangingPunct="1">
        <a:defRPr sz="4300" kern="1200">
          <a:solidFill>
            <a:schemeClr val="tx1"/>
          </a:solidFill>
          <a:latin typeface="+mn-lt"/>
          <a:ea typeface="+mn-ea"/>
          <a:cs typeface="+mn-cs"/>
        </a:defRPr>
      </a:lvl3pPr>
      <a:lvl4pPr marL="3240816" algn="l" defTabSz="1080272" rtl="0" eaLnBrk="1" latinLnBrk="0" hangingPunct="1">
        <a:defRPr sz="4300" kern="1200">
          <a:solidFill>
            <a:schemeClr val="tx1"/>
          </a:solidFill>
          <a:latin typeface="+mn-lt"/>
          <a:ea typeface="+mn-ea"/>
          <a:cs typeface="+mn-cs"/>
        </a:defRPr>
      </a:lvl4pPr>
      <a:lvl5pPr marL="4321089" algn="l" defTabSz="1080272" rtl="0" eaLnBrk="1" latinLnBrk="0" hangingPunct="1">
        <a:defRPr sz="4300" kern="1200">
          <a:solidFill>
            <a:schemeClr val="tx1"/>
          </a:solidFill>
          <a:latin typeface="+mn-lt"/>
          <a:ea typeface="+mn-ea"/>
          <a:cs typeface="+mn-cs"/>
        </a:defRPr>
      </a:lvl5pPr>
      <a:lvl6pPr marL="5401361" algn="l" defTabSz="1080272" rtl="0" eaLnBrk="1" latinLnBrk="0" hangingPunct="1">
        <a:defRPr sz="4300" kern="1200">
          <a:solidFill>
            <a:schemeClr val="tx1"/>
          </a:solidFill>
          <a:latin typeface="+mn-lt"/>
          <a:ea typeface="+mn-ea"/>
          <a:cs typeface="+mn-cs"/>
        </a:defRPr>
      </a:lvl6pPr>
      <a:lvl7pPr marL="6481633" algn="l" defTabSz="1080272" rtl="0" eaLnBrk="1" latinLnBrk="0" hangingPunct="1">
        <a:defRPr sz="4300" kern="1200">
          <a:solidFill>
            <a:schemeClr val="tx1"/>
          </a:solidFill>
          <a:latin typeface="+mn-lt"/>
          <a:ea typeface="+mn-ea"/>
          <a:cs typeface="+mn-cs"/>
        </a:defRPr>
      </a:lvl7pPr>
      <a:lvl8pPr marL="7561905" algn="l" defTabSz="1080272" rtl="0" eaLnBrk="1" latinLnBrk="0" hangingPunct="1">
        <a:defRPr sz="4300" kern="1200">
          <a:solidFill>
            <a:schemeClr val="tx1"/>
          </a:solidFill>
          <a:latin typeface="+mn-lt"/>
          <a:ea typeface="+mn-ea"/>
          <a:cs typeface="+mn-cs"/>
        </a:defRPr>
      </a:lvl8pPr>
      <a:lvl9pPr marL="8642177" algn="l" defTabSz="1080272"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0.xml"/><Relationship Id="rId7" Type="http://schemas.openxmlformats.org/officeDocument/2006/relationships/image" Target="../media/image8.w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5.xml"/><Relationship Id="rId7" Type="http://schemas.openxmlformats.org/officeDocument/2006/relationships/oleObject" Target="../embeddings/oleObject8.bin"/><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image" Target="../media/image11.png"/><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16.xml"/><Relationship Id="rId7"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image" Target="../media/image11.png"/><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17.xml"/><Relationship Id="rId7" Type="http://schemas.openxmlformats.org/officeDocument/2006/relationships/oleObject" Target="../embeddings/oleObject12.bin"/><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image" Target="../media/image11.png"/><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1.xml"/><Relationship Id="rId7" Type="http://schemas.openxmlformats.org/officeDocument/2006/relationships/image" Target="../media/image7.wmf"/><Relationship Id="rId2" Type="http://schemas.openxmlformats.org/officeDocument/2006/relationships/slideLayout" Target="../slideLayouts/slideLayout9.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8.wmf"/><Relationship Id="rId4" Type="http://schemas.openxmlformats.org/officeDocument/2006/relationships/oleObject" Target="../embeddings/oleObject14.bin"/><Relationship Id="rId9"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2.wmf"/><Relationship Id="rId18" Type="http://schemas.openxmlformats.org/officeDocument/2006/relationships/oleObject" Target="../embeddings/oleObject24.bin"/><Relationship Id="rId3" Type="http://schemas.openxmlformats.org/officeDocument/2006/relationships/notesSlide" Target="../notesSlides/notesSlide24.xml"/><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21.bin"/><Relationship Id="rId17" Type="http://schemas.openxmlformats.org/officeDocument/2006/relationships/image" Target="../media/image24.wmf"/><Relationship Id="rId2" Type="http://schemas.openxmlformats.org/officeDocument/2006/relationships/slideLayout" Target="../slideLayouts/slideLayout10.xml"/><Relationship Id="rId16" Type="http://schemas.openxmlformats.org/officeDocument/2006/relationships/oleObject" Target="../embeddings/oleObject23.bin"/><Relationship Id="rId20" Type="http://schemas.openxmlformats.org/officeDocument/2006/relationships/oleObject" Target="../embeddings/oleObject25.bin"/><Relationship Id="rId1" Type="http://schemas.openxmlformats.org/officeDocument/2006/relationships/vmlDrawing" Target="../drawings/vmlDrawing8.vml"/><Relationship Id="rId6" Type="http://schemas.openxmlformats.org/officeDocument/2006/relationships/oleObject" Target="../embeddings/oleObject18.bin"/><Relationship Id="rId11" Type="http://schemas.openxmlformats.org/officeDocument/2006/relationships/image" Target="../media/image21.wmf"/><Relationship Id="rId5" Type="http://schemas.openxmlformats.org/officeDocument/2006/relationships/image" Target="../media/image11.png"/><Relationship Id="rId15" Type="http://schemas.openxmlformats.org/officeDocument/2006/relationships/image" Target="../media/image23.wmf"/><Relationship Id="rId10" Type="http://schemas.openxmlformats.org/officeDocument/2006/relationships/oleObject" Target="../embeddings/oleObject20.bin"/><Relationship Id="rId19" Type="http://schemas.openxmlformats.org/officeDocument/2006/relationships/image" Target="../media/image25.wmf"/><Relationship Id="rId4" Type="http://schemas.openxmlformats.org/officeDocument/2006/relationships/oleObject" Target="../embeddings/oleObject17.bin"/><Relationship Id="rId9" Type="http://schemas.openxmlformats.org/officeDocument/2006/relationships/image" Target="../media/image20.wmf"/><Relationship Id="rId1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1.wmf"/><Relationship Id="rId3" Type="http://schemas.openxmlformats.org/officeDocument/2006/relationships/notesSlide" Target="../notesSlides/notesSlide25.xml"/><Relationship Id="rId7" Type="http://schemas.openxmlformats.org/officeDocument/2006/relationships/image" Target="../media/image28.wmf"/><Relationship Id="rId12" Type="http://schemas.openxmlformats.org/officeDocument/2006/relationships/oleObject" Target="../embeddings/oleObject30.bin"/><Relationship Id="rId2" Type="http://schemas.openxmlformats.org/officeDocument/2006/relationships/slideLayout" Target="../slideLayouts/slideLayout10.xml"/><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26.xml"/><Relationship Id="rId7" Type="http://schemas.openxmlformats.org/officeDocument/2006/relationships/image" Target="../media/image28.wmf"/><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oleObject" Target="../embeddings/oleObject32.bin"/><Relationship Id="rId5" Type="http://schemas.openxmlformats.org/officeDocument/2006/relationships/image" Target="../media/image32.wmf"/><Relationship Id="rId4" Type="http://schemas.openxmlformats.org/officeDocument/2006/relationships/oleObject" Target="../embeddings/oleObject31.bin"/><Relationship Id="rId9" Type="http://schemas.openxmlformats.org/officeDocument/2006/relationships/image" Target="../media/image29.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4.wmf"/><Relationship Id="rId18" Type="http://schemas.openxmlformats.org/officeDocument/2006/relationships/oleObject" Target="../embeddings/oleObject41.bin"/><Relationship Id="rId3" Type="http://schemas.openxmlformats.org/officeDocument/2006/relationships/notesSlide" Target="../notesSlides/notesSlide29.xml"/><Relationship Id="rId7" Type="http://schemas.openxmlformats.org/officeDocument/2006/relationships/image" Target="../media/image23.wmf"/><Relationship Id="rId12" Type="http://schemas.openxmlformats.org/officeDocument/2006/relationships/oleObject" Target="../embeddings/oleObject38.bin"/><Relationship Id="rId17" Type="http://schemas.openxmlformats.org/officeDocument/2006/relationships/image" Target="../media/image25.wmf"/><Relationship Id="rId2" Type="http://schemas.openxmlformats.org/officeDocument/2006/relationships/slideLayout" Target="../slideLayouts/slideLayout10.xml"/><Relationship Id="rId16" Type="http://schemas.openxmlformats.org/officeDocument/2006/relationships/oleObject" Target="../embeddings/oleObject40.bin"/><Relationship Id="rId20" Type="http://schemas.openxmlformats.org/officeDocument/2006/relationships/image" Target="../media/image36.png"/><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22.wmf"/><Relationship Id="rId5" Type="http://schemas.openxmlformats.org/officeDocument/2006/relationships/image" Target="../media/image33.wmf"/><Relationship Id="rId15" Type="http://schemas.openxmlformats.org/officeDocument/2006/relationships/image" Target="../media/image35.wmf"/><Relationship Id="rId10" Type="http://schemas.openxmlformats.org/officeDocument/2006/relationships/oleObject" Target="../embeddings/oleObject37.bin"/><Relationship Id="rId19" Type="http://schemas.openxmlformats.org/officeDocument/2006/relationships/image" Target="../media/image26.wmf"/><Relationship Id="rId4" Type="http://schemas.openxmlformats.org/officeDocument/2006/relationships/oleObject" Target="../embeddings/oleObject34.bin"/><Relationship Id="rId9" Type="http://schemas.openxmlformats.org/officeDocument/2006/relationships/image" Target="../media/image20.wmf"/><Relationship Id="rId14" Type="http://schemas.openxmlformats.org/officeDocument/2006/relationships/oleObject" Target="../embeddings/oleObject39.bin"/></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4.wmf"/><Relationship Id="rId18" Type="http://schemas.openxmlformats.org/officeDocument/2006/relationships/oleObject" Target="../embeddings/oleObject49.bin"/><Relationship Id="rId3" Type="http://schemas.openxmlformats.org/officeDocument/2006/relationships/notesSlide" Target="../notesSlides/notesSlide32.xml"/><Relationship Id="rId7" Type="http://schemas.openxmlformats.org/officeDocument/2006/relationships/image" Target="../media/image41.wmf"/><Relationship Id="rId12" Type="http://schemas.openxmlformats.org/officeDocument/2006/relationships/oleObject" Target="../embeddings/oleObject46.bin"/><Relationship Id="rId17" Type="http://schemas.openxmlformats.org/officeDocument/2006/relationships/image" Target="../media/image46.wmf"/><Relationship Id="rId2" Type="http://schemas.openxmlformats.org/officeDocument/2006/relationships/slideLayout" Target="../slideLayouts/slideLayout10.xml"/><Relationship Id="rId16" Type="http://schemas.openxmlformats.org/officeDocument/2006/relationships/oleObject" Target="../embeddings/oleObject48.bin"/><Relationship Id="rId20" Type="http://schemas.openxmlformats.org/officeDocument/2006/relationships/image" Target="../media/image39.png"/><Relationship Id="rId1" Type="http://schemas.openxmlformats.org/officeDocument/2006/relationships/vmlDrawing" Target="../drawings/vmlDrawing12.vml"/><Relationship Id="rId6" Type="http://schemas.openxmlformats.org/officeDocument/2006/relationships/oleObject" Target="../embeddings/oleObject43.bin"/><Relationship Id="rId11" Type="http://schemas.openxmlformats.org/officeDocument/2006/relationships/image" Target="../media/image43.wmf"/><Relationship Id="rId5" Type="http://schemas.openxmlformats.org/officeDocument/2006/relationships/image" Target="../media/image40.wmf"/><Relationship Id="rId15" Type="http://schemas.openxmlformats.org/officeDocument/2006/relationships/image" Target="../media/image45.wmf"/><Relationship Id="rId10" Type="http://schemas.openxmlformats.org/officeDocument/2006/relationships/oleObject" Target="../embeddings/oleObject45.bin"/><Relationship Id="rId19" Type="http://schemas.openxmlformats.org/officeDocument/2006/relationships/image" Target="../media/image47.wmf"/><Relationship Id="rId4" Type="http://schemas.openxmlformats.org/officeDocument/2006/relationships/oleObject" Target="../embeddings/oleObject42.bin"/><Relationship Id="rId9" Type="http://schemas.openxmlformats.org/officeDocument/2006/relationships/image" Target="../media/image42.wmf"/><Relationship Id="rId1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46.wmf"/><Relationship Id="rId3" Type="http://schemas.openxmlformats.org/officeDocument/2006/relationships/notesSlide" Target="../notesSlides/notesSlide33.xml"/><Relationship Id="rId7" Type="http://schemas.openxmlformats.org/officeDocument/2006/relationships/image" Target="../media/image41.wmf"/><Relationship Id="rId12" Type="http://schemas.openxmlformats.org/officeDocument/2006/relationships/oleObject" Target="../embeddings/oleObject54.bin"/><Relationship Id="rId2" Type="http://schemas.openxmlformats.org/officeDocument/2006/relationships/slideLayout" Target="../slideLayouts/slideLayout10.xml"/><Relationship Id="rId16" Type="http://schemas.openxmlformats.org/officeDocument/2006/relationships/image" Target="../media/image39.png"/><Relationship Id="rId1" Type="http://schemas.openxmlformats.org/officeDocument/2006/relationships/vmlDrawing" Target="../drawings/vmlDrawing13.vml"/><Relationship Id="rId6" Type="http://schemas.openxmlformats.org/officeDocument/2006/relationships/oleObject" Target="../embeddings/oleObject51.bin"/><Relationship Id="rId11" Type="http://schemas.openxmlformats.org/officeDocument/2006/relationships/image" Target="../media/image43.wmf"/><Relationship Id="rId5" Type="http://schemas.openxmlformats.org/officeDocument/2006/relationships/image" Target="../media/image48.wmf"/><Relationship Id="rId15" Type="http://schemas.openxmlformats.org/officeDocument/2006/relationships/image" Target="../media/image47.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42.wmf"/><Relationship Id="rId14" Type="http://schemas.openxmlformats.org/officeDocument/2006/relationships/oleObject" Target="../embeddings/oleObject55.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44.wmf"/><Relationship Id="rId18" Type="http://schemas.openxmlformats.org/officeDocument/2006/relationships/oleObject" Target="../embeddings/oleObject63.bin"/><Relationship Id="rId3" Type="http://schemas.openxmlformats.org/officeDocument/2006/relationships/notesSlide" Target="../notesSlides/notesSlide34.xml"/><Relationship Id="rId21" Type="http://schemas.openxmlformats.org/officeDocument/2006/relationships/oleObject" Target="../embeddings/oleObject64.bin"/><Relationship Id="rId7" Type="http://schemas.openxmlformats.org/officeDocument/2006/relationships/image" Target="../media/image41.wmf"/><Relationship Id="rId12" Type="http://schemas.openxmlformats.org/officeDocument/2006/relationships/oleObject" Target="../embeddings/oleObject60.bin"/><Relationship Id="rId17" Type="http://schemas.openxmlformats.org/officeDocument/2006/relationships/image" Target="../media/image46.wmf"/><Relationship Id="rId2" Type="http://schemas.openxmlformats.org/officeDocument/2006/relationships/slideLayout" Target="../slideLayouts/slideLayout10.xml"/><Relationship Id="rId16" Type="http://schemas.openxmlformats.org/officeDocument/2006/relationships/oleObject" Target="../embeddings/oleObject62.bin"/><Relationship Id="rId20" Type="http://schemas.openxmlformats.org/officeDocument/2006/relationships/image" Target="../media/image39.png"/><Relationship Id="rId1" Type="http://schemas.openxmlformats.org/officeDocument/2006/relationships/vmlDrawing" Target="../drawings/vmlDrawing14.vml"/><Relationship Id="rId6" Type="http://schemas.openxmlformats.org/officeDocument/2006/relationships/oleObject" Target="../embeddings/oleObject57.bin"/><Relationship Id="rId11" Type="http://schemas.openxmlformats.org/officeDocument/2006/relationships/image" Target="../media/image43.wmf"/><Relationship Id="rId5" Type="http://schemas.openxmlformats.org/officeDocument/2006/relationships/image" Target="../media/image40.wmf"/><Relationship Id="rId15" Type="http://schemas.openxmlformats.org/officeDocument/2006/relationships/image" Target="../media/image45.wmf"/><Relationship Id="rId10" Type="http://schemas.openxmlformats.org/officeDocument/2006/relationships/oleObject" Target="../embeddings/oleObject59.bin"/><Relationship Id="rId19" Type="http://schemas.openxmlformats.org/officeDocument/2006/relationships/image" Target="../media/image47.wmf"/><Relationship Id="rId4" Type="http://schemas.openxmlformats.org/officeDocument/2006/relationships/oleObject" Target="../embeddings/oleObject56.bin"/><Relationship Id="rId9" Type="http://schemas.openxmlformats.org/officeDocument/2006/relationships/image" Target="../media/image42.wmf"/><Relationship Id="rId14" Type="http://schemas.openxmlformats.org/officeDocument/2006/relationships/oleObject" Target="../embeddings/oleObject61.bin"/><Relationship Id="rId22" Type="http://schemas.openxmlformats.org/officeDocument/2006/relationships/image" Target="../media/image49.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65.bin"/><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37.xml"/><Relationship Id="rId7" Type="http://schemas.openxmlformats.org/officeDocument/2006/relationships/image" Target="../media/image6.wmf"/><Relationship Id="rId2" Type="http://schemas.openxmlformats.org/officeDocument/2006/relationships/slideLayout" Target="../slideLayouts/slideLayout10.xml"/><Relationship Id="rId1" Type="http://schemas.openxmlformats.org/officeDocument/2006/relationships/vmlDrawing" Target="../drawings/vmlDrawing16.vml"/><Relationship Id="rId6" Type="http://schemas.openxmlformats.org/officeDocument/2006/relationships/oleObject" Target="../embeddings/oleObject67.bin"/><Relationship Id="rId5" Type="http://schemas.openxmlformats.org/officeDocument/2006/relationships/image" Target="../media/image53.png"/><Relationship Id="rId4" Type="http://schemas.openxmlformats.org/officeDocument/2006/relationships/oleObject" Target="../embeddings/oleObject66.bin"/><Relationship Id="rId9"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vmlDrawing" Target="../drawings/vmlDrawing17.vml"/><Relationship Id="rId5" Type="http://schemas.openxmlformats.org/officeDocument/2006/relationships/image" Target="../media/image54.png"/><Relationship Id="rId4" Type="http://schemas.openxmlformats.org/officeDocument/2006/relationships/oleObject" Target="../embeddings/oleObject6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54.png"/><Relationship Id="rId2" Type="http://schemas.openxmlformats.org/officeDocument/2006/relationships/slideLayout" Target="../slideLayouts/slideLayout10.xml"/><Relationship Id="rId1" Type="http://schemas.openxmlformats.org/officeDocument/2006/relationships/vmlDrawing" Target="../drawings/vmlDrawing18.vml"/><Relationship Id="rId6" Type="http://schemas.openxmlformats.org/officeDocument/2006/relationships/oleObject" Target="../embeddings/oleObject71.bin"/><Relationship Id="rId5" Type="http://schemas.openxmlformats.org/officeDocument/2006/relationships/image" Target="../media/image55.png"/><Relationship Id="rId4" Type="http://schemas.openxmlformats.org/officeDocument/2006/relationships/oleObject" Target="../embeddings/oleObject70.bin"/></Relationships>
</file>

<file path=ppt/slides/_rels/slide43.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vmlDrawing" Target="../drawings/vmlDrawing19.vml"/><Relationship Id="rId5" Type="http://schemas.openxmlformats.org/officeDocument/2006/relationships/image" Target="../media/image57.wmf"/><Relationship Id="rId4" Type="http://schemas.openxmlformats.org/officeDocument/2006/relationships/oleObject" Target="../embeddings/oleObject7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notesSlide" Target="../notesSlides/notesSlide43.xml"/><Relationship Id="rId7" Type="http://schemas.openxmlformats.org/officeDocument/2006/relationships/image" Target="../media/image24.wmf"/><Relationship Id="rId2" Type="http://schemas.openxmlformats.org/officeDocument/2006/relationships/slideLayout" Target="../slideLayouts/slideLayout10.xml"/><Relationship Id="rId1" Type="http://schemas.openxmlformats.org/officeDocument/2006/relationships/vmlDrawing" Target="../drawings/vmlDrawing20.vml"/><Relationship Id="rId6" Type="http://schemas.openxmlformats.org/officeDocument/2006/relationships/oleObject" Target="../embeddings/oleObject74.bin"/><Relationship Id="rId5" Type="http://schemas.openxmlformats.org/officeDocument/2006/relationships/image" Target="../media/image58.wmf"/><Relationship Id="rId4" Type="http://schemas.openxmlformats.org/officeDocument/2006/relationships/oleObject" Target="../embeddings/oleObject73.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43.wmf"/><Relationship Id="rId18" Type="http://schemas.openxmlformats.org/officeDocument/2006/relationships/oleObject" Target="../embeddings/oleObject82.bin"/><Relationship Id="rId3" Type="http://schemas.openxmlformats.org/officeDocument/2006/relationships/notesSlide" Target="../notesSlides/notesSlide49.xml"/><Relationship Id="rId7" Type="http://schemas.openxmlformats.org/officeDocument/2006/relationships/image" Target="../media/image41.wmf"/><Relationship Id="rId12" Type="http://schemas.openxmlformats.org/officeDocument/2006/relationships/oleObject" Target="../embeddings/oleObject79.bin"/><Relationship Id="rId17" Type="http://schemas.openxmlformats.org/officeDocument/2006/relationships/image" Target="../media/image45.wmf"/><Relationship Id="rId2" Type="http://schemas.openxmlformats.org/officeDocument/2006/relationships/slideLayout" Target="../slideLayouts/slideLayout10.xml"/><Relationship Id="rId16" Type="http://schemas.openxmlformats.org/officeDocument/2006/relationships/oleObject" Target="../embeddings/oleObject81.bin"/><Relationship Id="rId1" Type="http://schemas.openxmlformats.org/officeDocument/2006/relationships/vmlDrawing" Target="../drawings/vmlDrawing21.vml"/><Relationship Id="rId6" Type="http://schemas.openxmlformats.org/officeDocument/2006/relationships/oleObject" Target="../embeddings/oleObject76.bin"/><Relationship Id="rId11" Type="http://schemas.openxmlformats.org/officeDocument/2006/relationships/image" Target="../media/image42.wmf"/><Relationship Id="rId5" Type="http://schemas.openxmlformats.org/officeDocument/2006/relationships/image" Target="../media/image63.wmf"/><Relationship Id="rId15" Type="http://schemas.openxmlformats.org/officeDocument/2006/relationships/image" Target="../media/image44.wmf"/><Relationship Id="rId10" Type="http://schemas.openxmlformats.org/officeDocument/2006/relationships/oleObject" Target="../embeddings/oleObject78.bin"/><Relationship Id="rId19" Type="http://schemas.openxmlformats.org/officeDocument/2006/relationships/image" Target="../media/image65.wmf"/><Relationship Id="rId4" Type="http://schemas.openxmlformats.org/officeDocument/2006/relationships/oleObject" Target="../embeddings/oleObject75.bin"/><Relationship Id="rId9" Type="http://schemas.openxmlformats.org/officeDocument/2006/relationships/image" Target="../media/image64.wmf"/><Relationship Id="rId14" Type="http://schemas.openxmlformats.org/officeDocument/2006/relationships/oleObject" Target="../embeddings/oleObject80.bin"/></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0.xml"/><Relationship Id="rId1" Type="http://schemas.openxmlformats.org/officeDocument/2006/relationships/slideLayout" Target="../slideLayouts/slideLayout10.xml"/><Relationship Id="rId4" Type="http://schemas.openxmlformats.org/officeDocument/2006/relationships/image" Target="../media/image67.png"/></Relationships>
</file>

<file path=ppt/slides/_rels/slide56.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69.wmf"/><Relationship Id="rId2" Type="http://schemas.openxmlformats.org/officeDocument/2006/relationships/slideLayout" Target="../slideLayouts/slideLayout10.xml"/><Relationship Id="rId1" Type="http://schemas.openxmlformats.org/officeDocument/2006/relationships/vmlDrawing" Target="../drawings/vmlDrawing22.vml"/><Relationship Id="rId6" Type="http://schemas.openxmlformats.org/officeDocument/2006/relationships/oleObject" Target="../embeddings/oleObject83.bin"/><Relationship Id="rId5" Type="http://schemas.openxmlformats.org/officeDocument/2006/relationships/image" Target="../media/image71.png"/><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74.png"/><Relationship Id="rId2" Type="http://schemas.openxmlformats.org/officeDocument/2006/relationships/slideLayout" Target="../slideLayouts/slideLayout10.xml"/><Relationship Id="rId1" Type="http://schemas.openxmlformats.org/officeDocument/2006/relationships/vmlDrawing" Target="../drawings/vmlDrawing23.vml"/><Relationship Id="rId6" Type="http://schemas.openxmlformats.org/officeDocument/2006/relationships/image" Target="../media/image73.png"/><Relationship Id="rId5" Type="http://schemas.openxmlformats.org/officeDocument/2006/relationships/image" Target="../media/image72.wmf"/><Relationship Id="rId4" Type="http://schemas.openxmlformats.org/officeDocument/2006/relationships/oleObject" Target="../embeddings/oleObject8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79.wmf"/><Relationship Id="rId18" Type="http://schemas.openxmlformats.org/officeDocument/2006/relationships/oleObject" Target="../embeddings/oleObject92.bin"/><Relationship Id="rId3" Type="http://schemas.openxmlformats.org/officeDocument/2006/relationships/notesSlide" Target="../notesSlides/notesSlide56.xml"/><Relationship Id="rId7" Type="http://schemas.openxmlformats.org/officeDocument/2006/relationships/image" Target="../media/image76.wmf"/><Relationship Id="rId12" Type="http://schemas.openxmlformats.org/officeDocument/2006/relationships/oleObject" Target="../embeddings/oleObject89.bin"/><Relationship Id="rId17" Type="http://schemas.openxmlformats.org/officeDocument/2006/relationships/image" Target="../media/image81.wmf"/><Relationship Id="rId2" Type="http://schemas.openxmlformats.org/officeDocument/2006/relationships/slideLayout" Target="../slideLayouts/slideLayout10.xml"/><Relationship Id="rId16" Type="http://schemas.openxmlformats.org/officeDocument/2006/relationships/oleObject" Target="../embeddings/oleObject91.bin"/><Relationship Id="rId1" Type="http://schemas.openxmlformats.org/officeDocument/2006/relationships/vmlDrawing" Target="../drawings/vmlDrawing24.vml"/><Relationship Id="rId6" Type="http://schemas.openxmlformats.org/officeDocument/2006/relationships/oleObject" Target="../embeddings/oleObject86.bin"/><Relationship Id="rId11" Type="http://schemas.openxmlformats.org/officeDocument/2006/relationships/image" Target="../media/image78.wmf"/><Relationship Id="rId5" Type="http://schemas.openxmlformats.org/officeDocument/2006/relationships/image" Target="../media/image75.wmf"/><Relationship Id="rId15" Type="http://schemas.openxmlformats.org/officeDocument/2006/relationships/image" Target="../media/image80.wmf"/><Relationship Id="rId10" Type="http://schemas.openxmlformats.org/officeDocument/2006/relationships/oleObject" Target="../embeddings/oleObject88.bin"/><Relationship Id="rId19" Type="http://schemas.openxmlformats.org/officeDocument/2006/relationships/image" Target="../media/image82.wmf"/><Relationship Id="rId4" Type="http://schemas.openxmlformats.org/officeDocument/2006/relationships/oleObject" Target="../embeddings/oleObject85.bin"/><Relationship Id="rId9" Type="http://schemas.openxmlformats.org/officeDocument/2006/relationships/image" Target="../media/image77.wmf"/><Relationship Id="rId14" Type="http://schemas.openxmlformats.org/officeDocument/2006/relationships/oleObject" Target="../embeddings/oleObject90.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340" y="3382981"/>
            <a:ext cx="9250439" cy="2921566"/>
          </a:xfrm>
        </p:spPr>
        <p:txBody>
          <a:bodyPr wrap="square" lIns="91440" tIns="45720" rIns="91440" bIns="45720" numCol="1" anchor="t" anchorCtr="0" compatLnSpc="1">
            <a:prstTxWarp prst="textNoShape">
              <a:avLst/>
            </a:prstTxWarp>
          </a:bodyPr>
          <a:lstStyle/>
          <a:p>
            <a:pPr>
              <a:defRPr/>
            </a:pPr>
            <a:r>
              <a:rPr lang="en-US" dirty="0">
                <a:latin typeface="Impact" charset="0"/>
                <a:cs typeface="Impact" charset="0"/>
              </a:rPr>
              <a:t>Biological Modeling of Neural Networks</a:t>
            </a:r>
            <a:endParaRPr dirty="0">
              <a:latin typeface="Impact" charset="0"/>
              <a:cs typeface="Impact" charset="0"/>
            </a:endParaRPr>
          </a:p>
        </p:txBody>
      </p:sp>
      <p:sp>
        <p:nvSpPr>
          <p:cNvPr id="9219" name="Text Placeholder 2"/>
          <p:cNvSpPr>
            <a:spLocks noGrp="1"/>
          </p:cNvSpPr>
          <p:nvPr>
            <p:ph type="body" sz="quarter" idx="12"/>
          </p:nvPr>
        </p:nvSpPr>
        <p:spPr bwMode="auto">
          <a:xfrm>
            <a:off x="1024529" y="6761752"/>
            <a:ext cx="13092113" cy="906463"/>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Week 2 – Biophysical modeling:</a:t>
            </a:r>
          </a:p>
          <a:p>
            <a:r>
              <a:rPr lang="en-US" dirty="0">
                <a:latin typeface="Arial Narrow" pitchFamily="34" charset="0"/>
                <a:ea typeface="ＭＳ Ｐゴシック" pitchFamily="34" charset="-128"/>
              </a:rPr>
              <a:t>      The Hodgkin-Huxley model</a:t>
            </a:r>
          </a:p>
        </p:txBody>
      </p:sp>
      <p:sp>
        <p:nvSpPr>
          <p:cNvPr id="9220" name="Text Placeholder 3"/>
          <p:cNvSpPr>
            <a:spLocks noGrp="1"/>
          </p:cNvSpPr>
          <p:nvPr>
            <p:ph type="body" sz="quarter" idx="13"/>
          </p:nvPr>
        </p:nvSpPr>
        <p:spPr bwMode="auto">
          <a:xfrm>
            <a:off x="1120781" y="8897938"/>
            <a:ext cx="13092113" cy="830262"/>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Wulfram Gerstner</a:t>
            </a:r>
          </a:p>
          <a:p>
            <a:r>
              <a:rPr lang="en-US" sz="4000" dirty="0">
                <a:latin typeface="Arial Narrow" pitchFamily="34" charset="0"/>
                <a:ea typeface="ＭＳ Ｐゴシック" pitchFamily="34" charset="-128"/>
              </a:rPr>
              <a:t>EPFL, Lausanne, Switzerland</a:t>
            </a:r>
          </a:p>
        </p:txBody>
      </p:sp>
      <p:sp>
        <p:nvSpPr>
          <p:cNvPr id="7" name="Espace réservé du contenu 1"/>
          <p:cNvSpPr txBox="1">
            <a:spLocks/>
          </p:cNvSpPr>
          <p:nvPr/>
        </p:nvSpPr>
        <p:spPr bwMode="auto">
          <a:xfrm>
            <a:off x="11185359" y="1732547"/>
            <a:ext cx="10422104" cy="9064626"/>
          </a:xfrm>
          <a:prstGeom prst="rect">
            <a:avLst/>
          </a:prstGeom>
          <a:noFill/>
          <a:ln>
            <a:miter lim="800000"/>
            <a:headEnd/>
            <a:tailEnd/>
          </a:ln>
        </p:spPr>
        <p:txBody>
          <a:bodyPr vert="horz" wrap="square" numCol="1" anchor="ctr" anchorCtr="0" compatLnSpc="1">
            <a:prstTxWarp prst="textNoShape">
              <a:avLst/>
            </a:prstTxWarp>
          </a:bodyPr>
          <a:lstStyle/>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noProof="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.1 </a:t>
            </a:r>
            <a:r>
              <a:rPr lang="fr-CH" sz="5400" b="1" noProof="0" dirty="0" err="1">
                <a:latin typeface="Arial Narrow" pitchFamily="34" charset="0"/>
                <a:cs typeface="ＭＳ Ｐゴシック" charset="0"/>
              </a:rPr>
              <a:t>Biophysic</a:t>
            </a:r>
            <a:r>
              <a:rPr lang="fr-CH" sz="5400" b="1" dirty="0">
                <a:latin typeface="Arial Narrow" pitchFamily="34" charset="0"/>
                <a:cs typeface="ＭＳ Ｐゴシック" charset="0"/>
              </a:rPr>
              <a:t>s of </a:t>
            </a:r>
            <a:r>
              <a:rPr lang="fr-CH" sz="5400" b="1" dirty="0" err="1">
                <a:latin typeface="Arial Narrow" pitchFamily="34" charset="0"/>
                <a:cs typeface="ＭＳ Ｐゴシック" charset="0"/>
              </a:rPr>
              <a:t>neurons</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ＭＳ Ｐゴシック" charset="0"/>
              </a:rPr>
              <a:t>Overview</a:t>
            </a:r>
            <a:endPar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.2 </a:t>
            </a:r>
            <a:r>
              <a:rPr lang="fr-CH" sz="5400" b="1" dirty="0">
                <a:latin typeface="Arial Narrow" pitchFamily="34" charset="0"/>
                <a:cs typeface="ＭＳ Ｐゴシック" charset="0"/>
              </a:rPr>
              <a:t> Reversal </a:t>
            </a:r>
            <a:r>
              <a:rPr lang="fr-CH" sz="5400" b="1" dirty="0" err="1">
                <a:latin typeface="Arial Narrow" pitchFamily="34" charset="0"/>
                <a:cs typeface="ＭＳ Ｐゴシック" charset="0"/>
              </a:rPr>
              <a:t>potential</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509713" marR="0" lvl="1" indent="-568325" algn="l" defTabSz="1079500" rtl="0" eaLnBrk="0" fontAlgn="base" latinLnBrk="0" hangingPunct="0">
              <a:lnSpc>
                <a:spcPct val="100000"/>
              </a:lnSpc>
              <a:spcBef>
                <a:spcPct val="0"/>
              </a:spcBef>
              <a:spcAft>
                <a:spcPct val="0"/>
              </a:spcAft>
              <a:buClr>
                <a:srgbClr val="FF0000"/>
              </a:buClr>
              <a:buSzPct val="150000"/>
              <a:tabLst/>
              <a:defRPr/>
            </a:pPr>
            <a:r>
              <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rPr>
              <a:t>      - Nernst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mn-cs"/>
              </a:rPr>
              <a:t>equation</a:t>
            </a:r>
            <a:endPar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.3 </a:t>
            </a:r>
            <a:r>
              <a:rPr lang="fr-CH" sz="5400" b="1" dirty="0" err="1">
                <a:latin typeface="Arial Narrow" pitchFamily="34" charset="0"/>
                <a:cs typeface="ＭＳ Ｐゴシック" charset="0"/>
              </a:rPr>
              <a:t>Hodgin</a:t>
            </a:r>
            <a:r>
              <a:rPr lang="fr-CH" sz="5400" b="1" dirty="0">
                <a:latin typeface="Arial Narrow" pitchFamily="34" charset="0"/>
                <a:cs typeface="ＭＳ Ｐゴシック" charset="0"/>
              </a:rPr>
              <a:t>-Huxley</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Model</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.4 </a:t>
            </a:r>
            <a:r>
              <a:rPr lang="fr-CH" sz="5400" b="1" dirty="0" err="1">
                <a:latin typeface="Arial Narrow" pitchFamily="34" charset="0"/>
                <a:cs typeface="ＭＳ Ｐゴシック" charset="0"/>
              </a:rPr>
              <a:t>Threshold</a:t>
            </a:r>
            <a:r>
              <a:rPr lang="fr-CH" sz="5400" b="1" dirty="0">
                <a:latin typeface="Arial Narrow" pitchFamily="34" charset="0"/>
                <a:cs typeface="ＭＳ Ｐゴシック" charset="0"/>
              </a:rPr>
              <a:t> in the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Hodgkin-Huxley</a:t>
            </a: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Model</a:t>
            </a:r>
            <a:endParaRPr kumimoji="0" lang="fr-CH" sz="4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4400" b="1" dirty="0">
                <a:latin typeface="Arial Narrow" pitchFamily="34" charset="0"/>
                <a:cs typeface="ＭＳ Ｐゴシック" charset="0"/>
              </a:rPr>
              <a:t>        </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where</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is</a:t>
            </a:r>
            <a:r>
              <a:rPr lang="fr-CH" sz="4400" dirty="0">
                <a:latin typeface="Arial Narrow" pitchFamily="34" charset="0"/>
                <a:cs typeface="ＭＳ Ｐゴシック" charset="0"/>
              </a:rPr>
              <a:t> the </a:t>
            </a:r>
            <a:r>
              <a:rPr lang="fr-CH" sz="4400" dirty="0" err="1">
                <a:latin typeface="Arial Narrow" pitchFamily="34" charset="0"/>
                <a:cs typeface="ＭＳ Ｐゴシック" charset="0"/>
              </a:rPr>
              <a:t>firing</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threshold</a:t>
            </a:r>
            <a:r>
              <a:rPr lang="fr-CH" sz="4400" dirty="0">
                <a:latin typeface="Arial Narrow" pitchFamily="34" charset="0"/>
                <a:cs typeface="ＭＳ Ｐゴシック" charset="0"/>
              </a:rPr>
              <a:t>?</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.5. </a:t>
            </a:r>
            <a:r>
              <a:rPr lang="fr-CH" sz="5400" b="1" dirty="0" err="1">
                <a:latin typeface="Arial Narrow" pitchFamily="34" charset="0"/>
                <a:cs typeface="ＭＳ Ｐゴシック" charset="0"/>
              </a:rPr>
              <a:t>Detailed</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biophysical</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models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lvl="0" indent="-568325" eaLnBrk="0" hangingPunct="0">
              <a:buClr>
                <a:srgbClr val="FF0000"/>
              </a:buClr>
              <a:buSzPct val="150000"/>
              <a:defRPr/>
            </a:pPr>
            <a:r>
              <a:rPr lang="fr-CH" sz="4400" dirty="0">
                <a:latin typeface="Arial Narrow" pitchFamily="34" charset="0"/>
                <a:cs typeface="ＭＳ Ｐゴシック" charset="0"/>
              </a:rPr>
              <a:t>           - the zoo of ion </a:t>
            </a:r>
            <a:r>
              <a:rPr lang="fr-CH" sz="4400" dirty="0" err="1">
                <a:latin typeface="Arial Narrow" pitchFamily="34" charset="0"/>
                <a:cs typeface="ＭＳ Ｐゴシック" charset="0"/>
              </a:rPr>
              <a:t>channels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p:txBody>
      </p:sp>
      <p:sp>
        <p:nvSpPr>
          <p:cNvPr id="8" name="Text Placeholder 2"/>
          <p:cNvSpPr txBox="1">
            <a:spLocks/>
          </p:cNvSpPr>
          <p:nvPr/>
        </p:nvSpPr>
        <p:spPr bwMode="auto">
          <a:xfrm>
            <a:off x="1925053" y="368884"/>
            <a:ext cx="19346777" cy="9064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685800" marR="0" lvl="0" indent="-685800" algn="l" defTabSz="1079500" rtl="0" eaLnBrk="0" fontAlgn="base" latinLnBrk="0" hangingPunct="0">
              <a:lnSpc>
                <a:spcPct val="100000"/>
              </a:lnSpc>
              <a:spcBef>
                <a:spcPts val="1413"/>
              </a:spcBef>
              <a:spcAft>
                <a:spcPct val="0"/>
              </a:spcAft>
              <a:buClr>
                <a:srgbClr val="FF0000"/>
              </a:buClr>
              <a:buSzPct val="150000"/>
              <a:buFontTx/>
              <a:buNone/>
              <a:tabLst/>
              <a:defRPr/>
            </a:pP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Week 2 – part 1:</a:t>
            </a:r>
            <a:r>
              <a:rPr kumimoji="0" lang="en-US" sz="5400" b="1" i="0" u="none" strike="noStrike" kern="1200" cap="none" spc="0" normalizeH="0" noProof="0" dirty="0">
                <a:ln>
                  <a:noFill/>
                </a:ln>
                <a:solidFill>
                  <a:srgbClr val="C30000"/>
                </a:solidFill>
                <a:effectLst/>
                <a:uLnTx/>
                <a:uFillTx/>
                <a:latin typeface="Arial Narrow" pitchFamily="34" charset="0"/>
                <a:ea typeface="ＭＳ Ｐゴシック" pitchFamily="34" charset="-128"/>
                <a:cs typeface="Arial Narrow" charset="0"/>
              </a:rPr>
              <a:t> </a:t>
            </a:r>
            <a:r>
              <a:rPr lang="en-US" sz="5400" b="1" dirty="0">
                <a:solidFill>
                  <a:srgbClr val="C30000"/>
                </a:solidFill>
                <a:latin typeface="Arial Narrow" pitchFamily="34" charset="0"/>
                <a:cs typeface="Arial Narrow" charset="0"/>
              </a:rPr>
              <a:t>Biophysics of neurons</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a:t>
            </a:r>
          </a:p>
        </p:txBody>
      </p:sp>
      <p:grpSp>
        <p:nvGrpSpPr>
          <p:cNvPr id="3" name="Group 12"/>
          <p:cNvGrpSpPr/>
          <p:nvPr/>
        </p:nvGrpSpPr>
        <p:grpSpPr>
          <a:xfrm>
            <a:off x="-1343528" y="10137192"/>
            <a:ext cx="312822" cy="659981"/>
            <a:chOff x="11381873" y="2275724"/>
            <a:chExt cx="312822" cy="659981"/>
          </a:xfrm>
        </p:grpSpPr>
        <p:cxnSp>
          <p:nvCxnSpPr>
            <p:cNvPr id="10" name="Straight Connector 9"/>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4" name="Rounded Rectangle 13"/>
          <p:cNvSpPr/>
          <p:nvPr/>
        </p:nvSpPr>
        <p:spPr>
          <a:xfrm>
            <a:off x="11498179" y="2310059"/>
            <a:ext cx="9773651" cy="1650434"/>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2. 1. Biophysics of neurons</a:t>
            </a:r>
          </a:p>
        </p:txBody>
      </p:sp>
      <p:sp>
        <p:nvSpPr>
          <p:cNvPr id="61" name="Oval 25"/>
          <p:cNvSpPr>
            <a:spLocks noChangeArrowheads="1"/>
          </p:cNvSpPr>
          <p:nvPr/>
        </p:nvSpPr>
        <p:spPr bwMode="auto">
          <a:xfrm>
            <a:off x="9371027" y="13357667"/>
            <a:ext cx="180049" cy="135026"/>
          </a:xfrm>
          <a:prstGeom prst="ellipse">
            <a:avLst/>
          </a:prstGeom>
          <a:solidFill>
            <a:schemeClr val="accent1"/>
          </a:solidFill>
          <a:ln w="9525">
            <a:solidFill>
              <a:schemeClr val="tx1"/>
            </a:solidFill>
            <a:round/>
            <a:headEnd/>
            <a:tailEnd/>
          </a:ln>
        </p:spPr>
        <p:txBody>
          <a:bodyPr wrap="none" lIns="192902" tIns="96451" rIns="192902" bIns="96451" anchor="ctr"/>
          <a:lstStyle/>
          <a:p>
            <a:endParaRPr lang="en-US" dirty="0"/>
          </a:p>
        </p:txBody>
      </p:sp>
      <p:sp>
        <p:nvSpPr>
          <p:cNvPr id="62" name="Text Box 38"/>
          <p:cNvSpPr txBox="1">
            <a:spLocks noChangeArrowheads="1"/>
          </p:cNvSpPr>
          <p:nvPr/>
        </p:nvSpPr>
        <p:spPr bwMode="auto">
          <a:xfrm>
            <a:off x="8973419" y="12682539"/>
            <a:ext cx="1609457" cy="1071949"/>
          </a:xfrm>
          <a:prstGeom prst="rect">
            <a:avLst/>
          </a:prstGeom>
          <a:noFill/>
          <a:ln w="9525">
            <a:noFill/>
            <a:miter lim="800000"/>
            <a:headEnd/>
            <a:tailEnd/>
          </a:ln>
        </p:spPr>
        <p:txBody>
          <a:bodyPr wrap="none" lIns="192902" tIns="96451" rIns="192902" bIns="96451">
            <a:spAutoFit/>
          </a:bodyPr>
          <a:lstStyle/>
          <a:p>
            <a:r>
              <a:rPr lang="en-US" dirty="0">
                <a:solidFill>
                  <a:schemeClr val="accent1"/>
                </a:solidFill>
              </a:rPr>
              <a:t>Na</a:t>
            </a:r>
            <a:r>
              <a:rPr lang="en-US" baseline="30000" dirty="0">
                <a:solidFill>
                  <a:schemeClr val="accent1"/>
                </a:solidFill>
              </a:rPr>
              <a:t>+</a:t>
            </a:r>
            <a:endParaRPr lang="en-US" dirty="0">
              <a:solidFill>
                <a:schemeClr val="accent1"/>
              </a:solidFill>
            </a:endParaRPr>
          </a:p>
        </p:txBody>
      </p:sp>
      <p:cxnSp>
        <p:nvCxnSpPr>
          <p:cNvPr id="63" name="Straight Connector 62"/>
          <p:cNvCxnSpPr/>
          <p:nvPr/>
        </p:nvCxnSpPr>
        <p:spPr>
          <a:xfrm>
            <a:off x="-215313" y="1508294"/>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3145021" y="9359354"/>
            <a:ext cx="8258992" cy="2462213"/>
          </a:xfrm>
          <a:prstGeom prst="rect">
            <a:avLst/>
          </a:prstGeom>
          <a:noFill/>
        </p:spPr>
        <p:txBody>
          <a:bodyPr wrap="none" rtlCol="0">
            <a:spAutoFit/>
          </a:bodyPr>
          <a:lstStyle/>
          <a:p>
            <a:pPr>
              <a:buFont typeface="Wingdings" pitchFamily="2" charset="2"/>
              <a:buChar char="à"/>
            </a:pPr>
            <a:r>
              <a:rPr lang="en-US" dirty="0">
                <a:solidFill>
                  <a:srgbClr val="FF0000"/>
                </a:solidFill>
                <a:sym typeface="Wingdings" pitchFamily="2" charset="2"/>
              </a:rPr>
              <a:t>Hodgkin-Huxley model</a:t>
            </a:r>
          </a:p>
          <a:p>
            <a:r>
              <a:rPr lang="en-US" dirty="0">
                <a:solidFill>
                  <a:srgbClr val="FF0000"/>
                </a:solidFill>
                <a:sym typeface="Wingdings" pitchFamily="2" charset="2"/>
              </a:rPr>
              <a:t>      </a:t>
            </a:r>
            <a:r>
              <a:rPr lang="en-US" sz="4000" i="1" dirty="0">
                <a:solidFill>
                  <a:srgbClr val="FF0000"/>
                </a:solidFill>
                <a:sym typeface="Wingdings" pitchFamily="2" charset="2"/>
              </a:rPr>
              <a:t>Hodgkin&amp;Huxley (1952)</a:t>
            </a:r>
          </a:p>
          <a:p>
            <a:r>
              <a:rPr lang="en-US" sz="4000" i="1" dirty="0">
                <a:solidFill>
                  <a:srgbClr val="FF0000"/>
                </a:solidFill>
                <a:sym typeface="Wingdings" pitchFamily="2" charset="2"/>
              </a:rPr>
              <a:t>         Nobel Prize 1963</a:t>
            </a:r>
            <a:endParaRPr lang="en-US" sz="4000" i="1" dirty="0">
              <a:solidFill>
                <a:srgbClr val="FF0000"/>
              </a:solidFill>
            </a:endParaRPr>
          </a:p>
        </p:txBody>
      </p:sp>
      <p:grpSp>
        <p:nvGrpSpPr>
          <p:cNvPr id="2" name="Group 49"/>
          <p:cNvGrpSpPr/>
          <p:nvPr/>
        </p:nvGrpSpPr>
        <p:grpSpPr>
          <a:xfrm>
            <a:off x="11900487" y="2351262"/>
            <a:ext cx="8673513" cy="6816173"/>
            <a:chOff x="4385726" y="1539652"/>
            <a:chExt cx="17590658" cy="10297144"/>
          </a:xfrm>
        </p:grpSpPr>
        <p:graphicFrame>
          <p:nvGraphicFramePr>
            <p:cNvPr id="11" name="Object 2"/>
            <p:cNvGraphicFramePr>
              <a:graphicFrameLocks noChangeAspect="1"/>
            </p:cNvGraphicFramePr>
            <p:nvPr/>
          </p:nvGraphicFramePr>
          <p:xfrm>
            <a:off x="13199378" y="3847256"/>
            <a:ext cx="1162050" cy="1220788"/>
          </p:xfrm>
          <a:graphic>
            <a:graphicData uri="http://schemas.openxmlformats.org/presentationml/2006/ole">
              <mc:AlternateContent xmlns:mc="http://schemas.openxmlformats.org/markup-compatibility/2006">
                <mc:Choice xmlns:v="urn:schemas-microsoft-com:vml" Requires="v">
                  <p:oleObj spid="_x0000_s234546" name="Equation" r:id="rId4" imgW="164880" imgH="228600" progId="Equation.DSMT4">
                    <p:embed/>
                  </p:oleObj>
                </mc:Choice>
                <mc:Fallback>
                  <p:oleObj name="Equation" r:id="rId4" imgW="16488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99378" y="3847256"/>
                          <a:ext cx="116205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nvGrpSpPr>
            <p:cNvPr id="3" name="Group 5"/>
            <p:cNvGrpSpPr>
              <a:grpSpLocks/>
            </p:cNvGrpSpPr>
            <p:nvPr/>
          </p:nvGrpSpPr>
          <p:grpSpPr bwMode="auto">
            <a:xfrm>
              <a:off x="9714723" y="1956875"/>
              <a:ext cx="5617956" cy="1485283"/>
              <a:chOff x="672" y="384"/>
              <a:chExt cx="2208" cy="528"/>
            </a:xfrm>
          </p:grpSpPr>
          <p:sp>
            <p:nvSpPr>
              <p:cNvPr id="53" name="Oval 6"/>
              <p:cNvSpPr>
                <a:spLocks noChangeArrowheads="1"/>
              </p:cNvSpPr>
              <p:nvPr/>
            </p:nvSpPr>
            <p:spPr bwMode="auto">
              <a:xfrm>
                <a:off x="1344" y="672"/>
                <a:ext cx="240" cy="192"/>
              </a:xfrm>
              <a:prstGeom prst="ellipse">
                <a:avLst/>
              </a:prstGeom>
              <a:solidFill>
                <a:srgbClr val="FF0000"/>
              </a:solidFill>
              <a:ln w="9525">
                <a:solidFill>
                  <a:srgbClr val="FF0000"/>
                </a:solidFill>
                <a:round/>
                <a:headEnd/>
                <a:tailEnd/>
              </a:ln>
            </p:spPr>
            <p:txBody>
              <a:bodyPr wrap="none" anchor="ctr"/>
              <a:lstStyle/>
              <a:p>
                <a:endParaRPr lang="en-US" dirty="0"/>
              </a:p>
            </p:txBody>
          </p:sp>
          <p:sp>
            <p:nvSpPr>
              <p:cNvPr id="54" name="Freeform 7"/>
              <p:cNvSpPr>
                <a:spLocks/>
              </p:cNvSpPr>
              <p:nvPr/>
            </p:nvSpPr>
            <p:spPr bwMode="auto">
              <a:xfrm flipV="1">
                <a:off x="1536" y="720"/>
                <a:ext cx="1344" cy="144"/>
              </a:xfrm>
              <a:custGeom>
                <a:avLst/>
                <a:gdLst>
                  <a:gd name="T0" fmla="*/ 0 w 1344"/>
                  <a:gd name="T1" fmla="*/ 1 h 472"/>
                  <a:gd name="T2" fmla="*/ 384 w 1344"/>
                  <a:gd name="T3" fmla="*/ 1 h 472"/>
                  <a:gd name="T4" fmla="*/ 672 w 1344"/>
                  <a:gd name="T5" fmla="*/ 1 h 472"/>
                  <a:gd name="T6" fmla="*/ 1152 w 1344"/>
                  <a:gd name="T7" fmla="*/ 0 h 472"/>
                  <a:gd name="T8" fmla="*/ 1344 w 1344"/>
                  <a:gd name="T9" fmla="*/ 0 h 472"/>
                  <a:gd name="T10" fmla="*/ 0 60000 65536"/>
                  <a:gd name="T11" fmla="*/ 0 60000 65536"/>
                  <a:gd name="T12" fmla="*/ 0 60000 65536"/>
                  <a:gd name="T13" fmla="*/ 0 60000 65536"/>
                  <a:gd name="T14" fmla="*/ 0 60000 65536"/>
                  <a:gd name="T15" fmla="*/ 0 w 1344"/>
                  <a:gd name="T16" fmla="*/ 0 h 472"/>
                  <a:gd name="T17" fmla="*/ 1344 w 1344"/>
                  <a:gd name="T18" fmla="*/ 472 h 472"/>
                </a:gdLst>
                <a:ahLst/>
                <a:cxnLst>
                  <a:cxn ang="T10">
                    <a:pos x="T0" y="T1"/>
                  </a:cxn>
                  <a:cxn ang="T11">
                    <a:pos x="T2" y="T3"/>
                  </a:cxn>
                  <a:cxn ang="T12">
                    <a:pos x="T4" y="T5"/>
                  </a:cxn>
                  <a:cxn ang="T13">
                    <a:pos x="T6" y="T7"/>
                  </a:cxn>
                  <a:cxn ang="T14">
                    <a:pos x="T8" y="T9"/>
                  </a:cxn>
                </a:cxnLst>
                <a:rect l="T15" t="T16" r="T17" b="T18"/>
                <a:pathLst>
                  <a:path w="1344" h="472">
                    <a:moveTo>
                      <a:pt x="0" y="288"/>
                    </a:moveTo>
                    <a:cubicBezTo>
                      <a:pt x="136" y="300"/>
                      <a:pt x="272" y="312"/>
                      <a:pt x="384" y="336"/>
                    </a:cubicBezTo>
                    <a:cubicBezTo>
                      <a:pt x="496" y="360"/>
                      <a:pt x="544" y="472"/>
                      <a:pt x="672" y="432"/>
                    </a:cubicBezTo>
                    <a:cubicBezTo>
                      <a:pt x="800" y="392"/>
                      <a:pt x="1040" y="168"/>
                      <a:pt x="1152" y="96"/>
                    </a:cubicBezTo>
                    <a:cubicBezTo>
                      <a:pt x="1264" y="24"/>
                      <a:pt x="1304" y="12"/>
                      <a:pt x="1344" y="0"/>
                    </a:cubicBezTo>
                  </a:path>
                </a:pathLst>
              </a:custGeom>
              <a:noFill/>
              <a:ln w="9525">
                <a:solidFill>
                  <a:srgbClr val="FF0000"/>
                </a:solidFill>
                <a:round/>
                <a:headEnd/>
                <a:tailEnd/>
              </a:ln>
            </p:spPr>
            <p:txBody>
              <a:bodyPr wrap="none" anchor="ctr"/>
              <a:lstStyle/>
              <a:p>
                <a:endParaRPr lang="en-US" dirty="0"/>
              </a:p>
            </p:txBody>
          </p:sp>
          <p:sp>
            <p:nvSpPr>
              <p:cNvPr id="55" name="Freeform 8"/>
              <p:cNvSpPr>
                <a:spLocks/>
              </p:cNvSpPr>
              <p:nvPr/>
            </p:nvSpPr>
            <p:spPr bwMode="auto">
              <a:xfrm>
                <a:off x="672" y="528"/>
                <a:ext cx="768" cy="240"/>
              </a:xfrm>
              <a:custGeom>
                <a:avLst/>
                <a:gdLst>
                  <a:gd name="T0" fmla="*/ 768 w 768"/>
                  <a:gd name="T1" fmla="*/ 240 h 240"/>
                  <a:gd name="T2" fmla="*/ 336 w 768"/>
                  <a:gd name="T3" fmla="*/ 192 h 240"/>
                  <a:gd name="T4" fmla="*/ 0 w 768"/>
                  <a:gd name="T5" fmla="*/ 0 h 240"/>
                  <a:gd name="T6" fmla="*/ 0 60000 65536"/>
                  <a:gd name="T7" fmla="*/ 0 60000 65536"/>
                  <a:gd name="T8" fmla="*/ 0 60000 65536"/>
                  <a:gd name="T9" fmla="*/ 0 w 768"/>
                  <a:gd name="T10" fmla="*/ 0 h 240"/>
                  <a:gd name="T11" fmla="*/ 768 w 768"/>
                  <a:gd name="T12" fmla="*/ 240 h 240"/>
                </a:gdLst>
                <a:ahLst/>
                <a:cxnLst>
                  <a:cxn ang="T6">
                    <a:pos x="T0" y="T1"/>
                  </a:cxn>
                  <a:cxn ang="T7">
                    <a:pos x="T2" y="T3"/>
                  </a:cxn>
                  <a:cxn ang="T8">
                    <a:pos x="T4" y="T5"/>
                  </a:cxn>
                </a:cxnLst>
                <a:rect l="T9" t="T10" r="T11" b="T12"/>
                <a:pathLst>
                  <a:path w="768" h="240">
                    <a:moveTo>
                      <a:pt x="768" y="240"/>
                    </a:moveTo>
                    <a:cubicBezTo>
                      <a:pt x="616" y="236"/>
                      <a:pt x="464" y="232"/>
                      <a:pt x="336" y="192"/>
                    </a:cubicBezTo>
                    <a:cubicBezTo>
                      <a:pt x="208" y="152"/>
                      <a:pt x="56" y="32"/>
                      <a:pt x="0" y="0"/>
                    </a:cubicBezTo>
                  </a:path>
                </a:pathLst>
              </a:custGeom>
              <a:noFill/>
              <a:ln w="28575">
                <a:solidFill>
                  <a:srgbClr val="FF0000"/>
                </a:solidFill>
                <a:round/>
                <a:headEnd/>
                <a:tailEnd/>
              </a:ln>
            </p:spPr>
            <p:txBody>
              <a:bodyPr wrap="none" anchor="ctr"/>
              <a:lstStyle/>
              <a:p>
                <a:endParaRPr lang="en-US" dirty="0"/>
              </a:p>
            </p:txBody>
          </p:sp>
          <p:sp>
            <p:nvSpPr>
              <p:cNvPr id="56" name="Freeform 9"/>
              <p:cNvSpPr>
                <a:spLocks/>
              </p:cNvSpPr>
              <p:nvPr/>
            </p:nvSpPr>
            <p:spPr bwMode="auto">
              <a:xfrm>
                <a:off x="720" y="768"/>
                <a:ext cx="528" cy="144"/>
              </a:xfrm>
              <a:custGeom>
                <a:avLst/>
                <a:gdLst>
                  <a:gd name="T0" fmla="*/ 1177 w 432"/>
                  <a:gd name="T1" fmla="*/ 0 h 144"/>
                  <a:gd name="T2" fmla="*/ 786 w 432"/>
                  <a:gd name="T3" fmla="*/ 96 h 144"/>
                  <a:gd name="T4" fmla="*/ 0 w 432"/>
                  <a:gd name="T5" fmla="*/ 144 h 144"/>
                  <a:gd name="T6" fmla="*/ 0 60000 65536"/>
                  <a:gd name="T7" fmla="*/ 0 60000 65536"/>
                  <a:gd name="T8" fmla="*/ 0 60000 65536"/>
                  <a:gd name="T9" fmla="*/ 0 w 432"/>
                  <a:gd name="T10" fmla="*/ 0 h 144"/>
                  <a:gd name="T11" fmla="*/ 432 w 432"/>
                  <a:gd name="T12" fmla="*/ 144 h 144"/>
                </a:gdLst>
                <a:ahLst/>
                <a:cxnLst>
                  <a:cxn ang="T6">
                    <a:pos x="T0" y="T1"/>
                  </a:cxn>
                  <a:cxn ang="T7">
                    <a:pos x="T2" y="T3"/>
                  </a:cxn>
                  <a:cxn ang="T8">
                    <a:pos x="T4" y="T5"/>
                  </a:cxn>
                </a:cxnLst>
                <a:rect l="T9" t="T10" r="T11" b="T12"/>
                <a:pathLst>
                  <a:path w="432" h="144">
                    <a:moveTo>
                      <a:pt x="432" y="0"/>
                    </a:moveTo>
                    <a:cubicBezTo>
                      <a:pt x="396" y="36"/>
                      <a:pt x="360" y="72"/>
                      <a:pt x="288" y="96"/>
                    </a:cubicBezTo>
                    <a:cubicBezTo>
                      <a:pt x="216" y="120"/>
                      <a:pt x="108" y="132"/>
                      <a:pt x="0" y="144"/>
                    </a:cubicBezTo>
                  </a:path>
                </a:pathLst>
              </a:custGeom>
              <a:noFill/>
              <a:ln w="28575">
                <a:solidFill>
                  <a:srgbClr val="FF0000"/>
                </a:solidFill>
                <a:round/>
                <a:headEnd/>
                <a:tailEnd/>
              </a:ln>
            </p:spPr>
            <p:txBody>
              <a:bodyPr wrap="none" anchor="ctr"/>
              <a:lstStyle/>
              <a:p>
                <a:endParaRPr lang="en-US" dirty="0"/>
              </a:p>
            </p:txBody>
          </p:sp>
          <p:sp>
            <p:nvSpPr>
              <p:cNvPr id="58" name="Freeform 10"/>
              <p:cNvSpPr>
                <a:spLocks/>
              </p:cNvSpPr>
              <p:nvPr/>
            </p:nvSpPr>
            <p:spPr bwMode="auto">
              <a:xfrm>
                <a:off x="816" y="384"/>
                <a:ext cx="432" cy="384"/>
              </a:xfrm>
              <a:custGeom>
                <a:avLst/>
                <a:gdLst>
                  <a:gd name="T0" fmla="*/ 432 w 432"/>
                  <a:gd name="T1" fmla="*/ 384 h 384"/>
                  <a:gd name="T2" fmla="*/ 288 w 432"/>
                  <a:gd name="T3" fmla="*/ 144 h 384"/>
                  <a:gd name="T4" fmla="*/ 0 w 432"/>
                  <a:gd name="T5" fmla="*/ 0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384"/>
                    </a:moveTo>
                    <a:cubicBezTo>
                      <a:pt x="396" y="296"/>
                      <a:pt x="360" y="208"/>
                      <a:pt x="288" y="144"/>
                    </a:cubicBezTo>
                    <a:cubicBezTo>
                      <a:pt x="216" y="80"/>
                      <a:pt x="48" y="24"/>
                      <a:pt x="0" y="0"/>
                    </a:cubicBezTo>
                  </a:path>
                </a:pathLst>
              </a:custGeom>
              <a:noFill/>
              <a:ln w="28575">
                <a:solidFill>
                  <a:srgbClr val="FF0000"/>
                </a:solidFill>
                <a:round/>
                <a:headEnd/>
                <a:tailEnd/>
              </a:ln>
            </p:spPr>
            <p:txBody>
              <a:bodyPr wrap="none" anchor="ctr"/>
              <a:lstStyle/>
              <a:p>
                <a:endParaRPr lang="en-US" dirty="0"/>
              </a:p>
            </p:txBody>
          </p:sp>
        </p:grpSp>
        <p:sp>
          <p:nvSpPr>
            <p:cNvPr id="13" name="Text Box 11"/>
            <p:cNvSpPr txBox="1">
              <a:spLocks noChangeArrowheads="1"/>
            </p:cNvSpPr>
            <p:nvPr/>
          </p:nvSpPr>
          <p:spPr bwMode="auto">
            <a:xfrm>
              <a:off x="11263270" y="3307132"/>
              <a:ext cx="933161" cy="2071469"/>
            </a:xfrm>
            <a:prstGeom prst="rect">
              <a:avLst/>
            </a:prstGeom>
            <a:noFill/>
            <a:ln w="9525">
              <a:noFill/>
              <a:miter lim="800000"/>
              <a:headEnd/>
              <a:tailEnd/>
            </a:ln>
          </p:spPr>
          <p:txBody>
            <a:bodyPr wrap="none" lIns="192902" tIns="96451" rIns="192902" bIns="96451">
              <a:spAutoFit/>
            </a:bodyPr>
            <a:lstStyle/>
            <a:p>
              <a:endParaRPr lang="en-US" dirty="0">
                <a:solidFill>
                  <a:srgbClr val="FF0000"/>
                </a:solidFill>
              </a:endParaRPr>
            </a:p>
          </p:txBody>
        </p:sp>
        <p:sp>
          <p:nvSpPr>
            <p:cNvPr id="14" name="Line 12"/>
            <p:cNvSpPr>
              <a:spLocks noChangeShapeType="1"/>
            </p:cNvSpPr>
            <p:nvPr/>
          </p:nvSpPr>
          <p:spPr bwMode="auto">
            <a:xfrm flipH="1" flipV="1">
              <a:off x="11803419" y="3037081"/>
              <a:ext cx="2520685" cy="1485283"/>
            </a:xfrm>
            <a:prstGeom prst="line">
              <a:avLst/>
            </a:prstGeom>
            <a:noFill/>
            <a:ln w="9525">
              <a:solidFill>
                <a:schemeClr val="tx1"/>
              </a:solidFill>
              <a:round/>
              <a:headEnd/>
              <a:tailEnd/>
            </a:ln>
          </p:spPr>
          <p:txBody>
            <a:bodyPr wrap="none" lIns="192902" tIns="96451" rIns="192902" bIns="96451" anchor="ctr"/>
            <a:lstStyle/>
            <a:p>
              <a:endParaRPr lang="en-US" dirty="0"/>
            </a:p>
          </p:txBody>
        </p:sp>
        <p:sp>
          <p:nvSpPr>
            <p:cNvPr id="15" name="Line 13"/>
            <p:cNvSpPr>
              <a:spLocks noChangeShapeType="1"/>
            </p:cNvSpPr>
            <p:nvPr/>
          </p:nvSpPr>
          <p:spPr bwMode="auto">
            <a:xfrm flipH="1" flipV="1">
              <a:off x="11803419" y="3037081"/>
              <a:ext cx="2340636" cy="1215231"/>
            </a:xfrm>
            <a:prstGeom prst="line">
              <a:avLst/>
            </a:prstGeom>
            <a:noFill/>
            <a:ln w="9525">
              <a:solidFill>
                <a:schemeClr val="tx1"/>
              </a:solidFill>
              <a:round/>
              <a:headEnd/>
              <a:tailEnd/>
            </a:ln>
          </p:spPr>
          <p:txBody>
            <a:bodyPr wrap="none" lIns="192902" tIns="96451" rIns="192902" bIns="96451" anchor="ctr"/>
            <a:lstStyle/>
            <a:p>
              <a:endParaRPr lang="en-US" dirty="0"/>
            </a:p>
          </p:txBody>
        </p:sp>
        <p:graphicFrame>
          <p:nvGraphicFramePr>
            <p:cNvPr id="16" name="Object 3"/>
            <p:cNvGraphicFramePr>
              <a:graphicFrameLocks noChangeAspect="1"/>
            </p:cNvGraphicFramePr>
            <p:nvPr/>
          </p:nvGraphicFramePr>
          <p:xfrm>
            <a:off x="14324105" y="8725293"/>
            <a:ext cx="4893779" cy="2304693"/>
          </p:xfrm>
          <a:graphic>
            <a:graphicData uri="http://schemas.openxmlformats.org/presentationml/2006/ole">
              <mc:AlternateContent xmlns:mc="http://schemas.openxmlformats.org/markup-compatibility/2006">
                <mc:Choice xmlns:v="urn:schemas-microsoft-com:vml" Requires="v">
                  <p:oleObj spid="_x0000_s234547" name="Equation" r:id="rId6" imgW="698400" imgH="393480" progId="Equation.DSMT4">
                    <p:embed/>
                  </p:oleObj>
                </mc:Choice>
                <mc:Fallback>
                  <p:oleObj name="Equation" r:id="rId6" imgW="698400" imgH="39348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24105" y="8725293"/>
                          <a:ext cx="4893779" cy="230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nvGrpSpPr>
            <p:cNvPr id="5" name="Group 54"/>
            <p:cNvGrpSpPr/>
            <p:nvPr/>
          </p:nvGrpSpPr>
          <p:grpSpPr>
            <a:xfrm flipH="1">
              <a:off x="9949889" y="3124902"/>
              <a:ext cx="1701439" cy="1485282"/>
              <a:chOff x="3276600" y="1371600"/>
              <a:chExt cx="1066800" cy="838200"/>
            </a:xfrm>
          </p:grpSpPr>
          <p:sp>
            <p:nvSpPr>
              <p:cNvPr id="51" name="Line 12"/>
              <p:cNvSpPr>
                <a:spLocks noChangeShapeType="1"/>
              </p:cNvSpPr>
              <p:nvPr/>
            </p:nvSpPr>
            <p:spPr bwMode="auto">
              <a:xfrm flipH="1" flipV="1">
                <a:off x="3276600" y="1371600"/>
                <a:ext cx="1066800" cy="838200"/>
              </a:xfrm>
              <a:prstGeom prst="line">
                <a:avLst/>
              </a:prstGeom>
              <a:noFill/>
              <a:ln w="9525">
                <a:solidFill>
                  <a:schemeClr val="tx1"/>
                </a:solidFill>
                <a:round/>
                <a:headEnd/>
                <a:tailEnd/>
              </a:ln>
            </p:spPr>
            <p:txBody>
              <a:bodyPr wrap="none" anchor="ctr"/>
              <a:lstStyle/>
              <a:p>
                <a:endParaRPr lang="en-US" dirty="0"/>
              </a:p>
            </p:txBody>
          </p:sp>
          <p:sp>
            <p:nvSpPr>
              <p:cNvPr id="52" name="Line 13"/>
              <p:cNvSpPr>
                <a:spLocks noChangeShapeType="1"/>
              </p:cNvSpPr>
              <p:nvPr/>
            </p:nvSpPr>
            <p:spPr bwMode="auto">
              <a:xfrm flipH="1" flipV="1">
                <a:off x="3276600" y="1371600"/>
                <a:ext cx="990600" cy="685800"/>
              </a:xfrm>
              <a:prstGeom prst="line">
                <a:avLst/>
              </a:prstGeom>
              <a:noFill/>
              <a:ln w="9525">
                <a:solidFill>
                  <a:schemeClr val="tx1"/>
                </a:solidFill>
                <a:round/>
                <a:headEnd/>
                <a:tailEnd/>
              </a:ln>
            </p:spPr>
            <p:txBody>
              <a:bodyPr wrap="none" anchor="ctr"/>
              <a:lstStyle/>
              <a:p>
                <a:endParaRPr lang="en-US" dirty="0"/>
              </a:p>
            </p:txBody>
          </p:sp>
        </p:grpSp>
        <p:grpSp>
          <p:nvGrpSpPr>
            <p:cNvPr id="6" name="Group 84"/>
            <p:cNvGrpSpPr/>
            <p:nvPr/>
          </p:nvGrpSpPr>
          <p:grpSpPr>
            <a:xfrm>
              <a:off x="4385726" y="7282621"/>
              <a:ext cx="5762377" cy="4554175"/>
              <a:chOff x="0" y="4402301"/>
              <a:chExt cx="5762377" cy="4554175"/>
            </a:xfrm>
          </p:grpSpPr>
          <p:sp>
            <p:nvSpPr>
              <p:cNvPr id="24" name="Line 22"/>
              <p:cNvSpPr>
                <a:spLocks noChangeShapeType="1"/>
              </p:cNvSpPr>
              <p:nvPr/>
            </p:nvSpPr>
            <p:spPr bwMode="auto">
              <a:xfrm flipH="1">
                <a:off x="2736304" y="4708004"/>
                <a:ext cx="1" cy="648071"/>
              </a:xfrm>
              <a:prstGeom prst="line">
                <a:avLst/>
              </a:prstGeom>
              <a:noFill/>
              <a:ln w="9525">
                <a:solidFill>
                  <a:schemeClr val="tx1"/>
                </a:solidFill>
                <a:round/>
                <a:headEnd/>
                <a:tailEnd type="triangle" w="med" len="med"/>
              </a:ln>
            </p:spPr>
            <p:txBody>
              <a:bodyPr lIns="192902" tIns="96451" rIns="192902" bIns="96451"/>
              <a:lstStyle/>
              <a:p>
                <a:endParaRPr lang="en-US" dirty="0"/>
              </a:p>
            </p:txBody>
          </p:sp>
          <p:sp>
            <p:nvSpPr>
              <p:cNvPr id="25" name="Text Box 23"/>
              <p:cNvSpPr txBox="1">
                <a:spLocks noChangeArrowheads="1"/>
              </p:cNvSpPr>
              <p:nvPr/>
            </p:nvSpPr>
            <p:spPr bwMode="auto">
              <a:xfrm>
                <a:off x="2880319" y="4402301"/>
                <a:ext cx="933161" cy="1982256"/>
              </a:xfrm>
              <a:prstGeom prst="rect">
                <a:avLst/>
              </a:prstGeom>
              <a:noFill/>
              <a:ln w="9525">
                <a:noFill/>
                <a:miter lim="800000"/>
                <a:headEnd/>
                <a:tailEnd/>
              </a:ln>
            </p:spPr>
            <p:txBody>
              <a:bodyPr wrap="none" lIns="192902" tIns="96451" rIns="192902" bIns="96451">
                <a:spAutoFit/>
              </a:bodyPr>
              <a:lstStyle/>
              <a:p>
                <a:endParaRPr lang="fr-FR" sz="5400" i="1" dirty="0"/>
              </a:p>
            </p:txBody>
          </p:sp>
          <p:sp>
            <p:nvSpPr>
              <p:cNvPr id="26" name="Line 24"/>
              <p:cNvSpPr>
                <a:spLocks noChangeShapeType="1"/>
              </p:cNvSpPr>
              <p:nvPr/>
            </p:nvSpPr>
            <p:spPr bwMode="auto">
              <a:xfrm>
                <a:off x="433785" y="6614747"/>
                <a:ext cx="1024027" cy="0"/>
              </a:xfrm>
              <a:prstGeom prst="line">
                <a:avLst/>
              </a:prstGeom>
              <a:noFill/>
              <a:ln w="57150">
                <a:solidFill>
                  <a:schemeClr val="tx1"/>
                </a:solidFill>
                <a:round/>
                <a:headEnd/>
                <a:tailEnd/>
              </a:ln>
            </p:spPr>
            <p:txBody>
              <a:bodyPr lIns="192902" tIns="96451" rIns="192902" bIns="96451"/>
              <a:lstStyle/>
              <a:p>
                <a:endParaRPr lang="en-US" dirty="0"/>
              </a:p>
            </p:txBody>
          </p:sp>
          <p:sp>
            <p:nvSpPr>
              <p:cNvPr id="27" name="Line 25"/>
              <p:cNvSpPr>
                <a:spLocks noChangeShapeType="1"/>
              </p:cNvSpPr>
              <p:nvPr/>
            </p:nvSpPr>
            <p:spPr bwMode="auto">
              <a:xfrm>
                <a:off x="433785" y="6997320"/>
                <a:ext cx="1024027" cy="0"/>
              </a:xfrm>
              <a:prstGeom prst="line">
                <a:avLst/>
              </a:prstGeom>
              <a:noFill/>
              <a:ln w="57150">
                <a:solidFill>
                  <a:schemeClr val="tx1"/>
                </a:solidFill>
                <a:round/>
                <a:headEnd/>
                <a:tailEnd/>
              </a:ln>
            </p:spPr>
            <p:txBody>
              <a:bodyPr lIns="192902" tIns="96451" rIns="192902" bIns="96451"/>
              <a:lstStyle/>
              <a:p>
                <a:endParaRPr lang="en-US" dirty="0"/>
              </a:p>
            </p:txBody>
          </p:sp>
          <p:sp>
            <p:nvSpPr>
              <p:cNvPr id="28" name="Line 26"/>
              <p:cNvSpPr>
                <a:spLocks noChangeShapeType="1"/>
              </p:cNvSpPr>
              <p:nvPr/>
            </p:nvSpPr>
            <p:spPr bwMode="auto">
              <a:xfrm>
                <a:off x="943922" y="5593616"/>
                <a:ext cx="0" cy="1021131"/>
              </a:xfrm>
              <a:prstGeom prst="line">
                <a:avLst/>
              </a:prstGeom>
              <a:noFill/>
              <a:ln w="9525">
                <a:solidFill>
                  <a:schemeClr val="tx1"/>
                </a:solidFill>
                <a:round/>
                <a:headEnd/>
                <a:tailEnd/>
              </a:ln>
            </p:spPr>
            <p:txBody>
              <a:bodyPr lIns="192902" tIns="96451" rIns="192902" bIns="96451"/>
              <a:lstStyle/>
              <a:p>
                <a:endParaRPr lang="en-US" dirty="0"/>
              </a:p>
            </p:txBody>
          </p:sp>
          <p:sp>
            <p:nvSpPr>
              <p:cNvPr id="29" name="Line 27"/>
              <p:cNvSpPr>
                <a:spLocks noChangeShapeType="1"/>
              </p:cNvSpPr>
              <p:nvPr/>
            </p:nvSpPr>
            <p:spPr bwMode="auto">
              <a:xfrm>
                <a:off x="2478088" y="4699072"/>
                <a:ext cx="0" cy="894545"/>
              </a:xfrm>
              <a:prstGeom prst="line">
                <a:avLst/>
              </a:prstGeom>
              <a:noFill/>
              <a:ln w="9525">
                <a:solidFill>
                  <a:schemeClr val="tx1"/>
                </a:solidFill>
                <a:round/>
                <a:headEnd/>
                <a:tailEnd/>
              </a:ln>
            </p:spPr>
            <p:txBody>
              <a:bodyPr lIns="192902" tIns="96451" rIns="192902" bIns="96451"/>
              <a:lstStyle/>
              <a:p>
                <a:endParaRPr lang="en-US" dirty="0"/>
              </a:p>
            </p:txBody>
          </p:sp>
          <p:sp>
            <p:nvSpPr>
              <p:cNvPr id="30" name="Line 28"/>
              <p:cNvSpPr>
                <a:spLocks noChangeShapeType="1"/>
              </p:cNvSpPr>
              <p:nvPr/>
            </p:nvSpPr>
            <p:spPr bwMode="auto">
              <a:xfrm>
                <a:off x="3498365" y="5593616"/>
                <a:ext cx="0" cy="1021131"/>
              </a:xfrm>
              <a:prstGeom prst="line">
                <a:avLst/>
              </a:prstGeom>
              <a:noFill/>
              <a:ln w="9525">
                <a:solidFill>
                  <a:schemeClr val="tx1"/>
                </a:solidFill>
                <a:round/>
                <a:headEnd/>
                <a:tailEnd/>
              </a:ln>
            </p:spPr>
            <p:txBody>
              <a:bodyPr lIns="192902" tIns="96451" rIns="192902" bIns="96451"/>
              <a:lstStyle/>
              <a:p>
                <a:endParaRPr lang="en-US" dirty="0"/>
              </a:p>
            </p:txBody>
          </p:sp>
          <p:sp>
            <p:nvSpPr>
              <p:cNvPr id="31" name="Line 29"/>
              <p:cNvSpPr>
                <a:spLocks noChangeShapeType="1"/>
              </p:cNvSpPr>
              <p:nvPr/>
            </p:nvSpPr>
            <p:spPr bwMode="auto">
              <a:xfrm>
                <a:off x="943922" y="6997321"/>
                <a:ext cx="0" cy="1021133"/>
              </a:xfrm>
              <a:prstGeom prst="line">
                <a:avLst/>
              </a:prstGeom>
              <a:noFill/>
              <a:ln w="9525">
                <a:solidFill>
                  <a:schemeClr val="tx1"/>
                </a:solidFill>
                <a:round/>
                <a:headEnd/>
                <a:tailEnd/>
              </a:ln>
            </p:spPr>
            <p:txBody>
              <a:bodyPr lIns="192902" tIns="96451" rIns="192902" bIns="96451"/>
              <a:lstStyle/>
              <a:p>
                <a:endParaRPr lang="en-US" dirty="0"/>
              </a:p>
            </p:txBody>
          </p:sp>
          <p:sp>
            <p:nvSpPr>
              <p:cNvPr id="32" name="Line 30"/>
              <p:cNvSpPr>
                <a:spLocks noChangeShapeType="1"/>
              </p:cNvSpPr>
              <p:nvPr/>
            </p:nvSpPr>
            <p:spPr bwMode="auto">
              <a:xfrm>
                <a:off x="3497840" y="7507446"/>
                <a:ext cx="527" cy="511007"/>
              </a:xfrm>
              <a:prstGeom prst="line">
                <a:avLst/>
              </a:prstGeom>
              <a:noFill/>
              <a:ln w="9525">
                <a:solidFill>
                  <a:schemeClr val="tx1"/>
                </a:solidFill>
                <a:round/>
                <a:headEnd/>
                <a:tailEnd/>
              </a:ln>
            </p:spPr>
            <p:txBody>
              <a:bodyPr lIns="192902" tIns="96451" rIns="192902" bIns="96451"/>
              <a:lstStyle/>
              <a:p>
                <a:endParaRPr lang="en-US" dirty="0"/>
              </a:p>
            </p:txBody>
          </p:sp>
          <p:sp>
            <p:nvSpPr>
              <p:cNvPr id="33" name="Rectangle 31"/>
              <p:cNvSpPr>
                <a:spLocks noChangeArrowheads="1"/>
              </p:cNvSpPr>
              <p:nvPr/>
            </p:nvSpPr>
            <p:spPr bwMode="auto">
              <a:xfrm>
                <a:off x="3329572" y="5976277"/>
                <a:ext cx="337592" cy="894545"/>
              </a:xfrm>
              <a:prstGeom prst="rect">
                <a:avLst/>
              </a:prstGeom>
              <a:solidFill>
                <a:schemeClr val="tx2"/>
              </a:solidFill>
              <a:ln w="9525">
                <a:solidFill>
                  <a:schemeClr val="tx1"/>
                </a:solidFill>
                <a:miter lim="800000"/>
                <a:headEnd/>
                <a:tailEnd/>
              </a:ln>
            </p:spPr>
            <p:txBody>
              <a:bodyPr wrap="none" lIns="192902" tIns="96451" rIns="192902" bIns="96451" anchor="ctr"/>
              <a:lstStyle/>
              <a:p>
                <a:endParaRPr lang="en-US" dirty="0"/>
              </a:p>
            </p:txBody>
          </p:sp>
          <p:sp>
            <p:nvSpPr>
              <p:cNvPr id="34" name="Line 32"/>
              <p:cNvSpPr>
                <a:spLocks noChangeShapeType="1"/>
              </p:cNvSpPr>
              <p:nvPr/>
            </p:nvSpPr>
            <p:spPr bwMode="auto">
              <a:xfrm>
                <a:off x="943923" y="5593616"/>
                <a:ext cx="2554443" cy="0"/>
              </a:xfrm>
              <a:prstGeom prst="line">
                <a:avLst/>
              </a:prstGeom>
              <a:noFill/>
              <a:ln w="9525">
                <a:solidFill>
                  <a:schemeClr val="tx1"/>
                </a:solidFill>
                <a:round/>
                <a:headEnd/>
                <a:tailEnd/>
              </a:ln>
            </p:spPr>
            <p:txBody>
              <a:bodyPr lIns="192902" tIns="96451" rIns="192902" bIns="96451"/>
              <a:lstStyle/>
              <a:p>
                <a:endParaRPr lang="en-US" dirty="0"/>
              </a:p>
            </p:txBody>
          </p:sp>
          <p:sp>
            <p:nvSpPr>
              <p:cNvPr id="35" name="Line 33"/>
              <p:cNvSpPr>
                <a:spLocks noChangeShapeType="1"/>
              </p:cNvSpPr>
              <p:nvPr/>
            </p:nvSpPr>
            <p:spPr bwMode="auto">
              <a:xfrm>
                <a:off x="943923" y="8018453"/>
                <a:ext cx="2554443" cy="0"/>
              </a:xfrm>
              <a:prstGeom prst="line">
                <a:avLst/>
              </a:prstGeom>
              <a:noFill/>
              <a:ln w="9525">
                <a:solidFill>
                  <a:schemeClr val="tx1"/>
                </a:solidFill>
                <a:round/>
                <a:headEnd/>
                <a:tailEnd/>
              </a:ln>
            </p:spPr>
            <p:txBody>
              <a:bodyPr lIns="192902" tIns="96451" rIns="192902" bIns="96451"/>
              <a:lstStyle/>
              <a:p>
                <a:endParaRPr lang="en-US" dirty="0"/>
              </a:p>
            </p:txBody>
          </p:sp>
          <p:sp>
            <p:nvSpPr>
              <p:cNvPr id="36" name="Line 34"/>
              <p:cNvSpPr>
                <a:spLocks noChangeShapeType="1"/>
              </p:cNvSpPr>
              <p:nvPr/>
            </p:nvSpPr>
            <p:spPr bwMode="auto">
              <a:xfrm>
                <a:off x="2136746" y="8018452"/>
                <a:ext cx="0" cy="382573"/>
              </a:xfrm>
              <a:prstGeom prst="line">
                <a:avLst/>
              </a:prstGeom>
              <a:noFill/>
              <a:ln w="9525">
                <a:solidFill>
                  <a:schemeClr val="tx1"/>
                </a:solidFill>
                <a:round/>
                <a:headEnd/>
                <a:tailEnd/>
              </a:ln>
            </p:spPr>
            <p:txBody>
              <a:bodyPr lIns="192902" tIns="96451" rIns="192902" bIns="96451"/>
              <a:lstStyle/>
              <a:p>
                <a:endParaRPr lang="en-US" dirty="0"/>
              </a:p>
            </p:txBody>
          </p:sp>
          <p:sp>
            <p:nvSpPr>
              <p:cNvPr id="37" name="Line 35"/>
              <p:cNvSpPr>
                <a:spLocks noChangeShapeType="1"/>
              </p:cNvSpPr>
              <p:nvPr/>
            </p:nvSpPr>
            <p:spPr bwMode="auto">
              <a:xfrm>
                <a:off x="1457810" y="8401025"/>
                <a:ext cx="1189075" cy="0"/>
              </a:xfrm>
              <a:prstGeom prst="line">
                <a:avLst/>
              </a:prstGeom>
              <a:noFill/>
              <a:ln w="9525">
                <a:solidFill>
                  <a:schemeClr val="tx1"/>
                </a:solidFill>
                <a:round/>
                <a:headEnd/>
                <a:tailEnd/>
              </a:ln>
            </p:spPr>
            <p:txBody>
              <a:bodyPr lIns="192902" tIns="96451" rIns="192902" bIns="96451"/>
              <a:lstStyle/>
              <a:p>
                <a:endParaRPr lang="en-US" dirty="0"/>
              </a:p>
            </p:txBody>
          </p:sp>
          <p:sp>
            <p:nvSpPr>
              <p:cNvPr id="38" name="Line 36"/>
              <p:cNvSpPr>
                <a:spLocks noChangeShapeType="1"/>
              </p:cNvSpPr>
              <p:nvPr/>
            </p:nvSpPr>
            <p:spPr bwMode="auto">
              <a:xfrm>
                <a:off x="1795403" y="8527611"/>
                <a:ext cx="682686" cy="0"/>
              </a:xfrm>
              <a:prstGeom prst="line">
                <a:avLst/>
              </a:prstGeom>
              <a:noFill/>
              <a:ln w="9525">
                <a:solidFill>
                  <a:schemeClr val="tx1"/>
                </a:solidFill>
                <a:round/>
                <a:headEnd/>
                <a:tailEnd/>
              </a:ln>
            </p:spPr>
            <p:txBody>
              <a:bodyPr lIns="192902" tIns="96451" rIns="192902" bIns="96451"/>
              <a:lstStyle/>
              <a:p>
                <a:endParaRPr lang="en-US" dirty="0"/>
              </a:p>
            </p:txBody>
          </p:sp>
          <p:sp>
            <p:nvSpPr>
              <p:cNvPr id="39" name="Line 41"/>
              <p:cNvSpPr>
                <a:spLocks noChangeShapeType="1"/>
              </p:cNvSpPr>
              <p:nvPr/>
            </p:nvSpPr>
            <p:spPr bwMode="auto">
              <a:xfrm>
                <a:off x="3498366" y="5593616"/>
                <a:ext cx="1699213" cy="0"/>
              </a:xfrm>
              <a:prstGeom prst="line">
                <a:avLst/>
              </a:prstGeom>
              <a:noFill/>
              <a:ln w="9525">
                <a:solidFill>
                  <a:schemeClr val="tx1"/>
                </a:solidFill>
                <a:prstDash val="dash"/>
                <a:round/>
                <a:headEnd/>
                <a:tailEnd/>
              </a:ln>
            </p:spPr>
            <p:txBody>
              <a:bodyPr lIns="192902" tIns="96451" rIns="192902" bIns="96451"/>
              <a:lstStyle/>
              <a:p>
                <a:endParaRPr lang="en-US" dirty="0"/>
              </a:p>
            </p:txBody>
          </p:sp>
          <p:sp>
            <p:nvSpPr>
              <p:cNvPr id="40" name="Line 42"/>
              <p:cNvSpPr>
                <a:spLocks noChangeShapeType="1"/>
              </p:cNvSpPr>
              <p:nvPr/>
            </p:nvSpPr>
            <p:spPr bwMode="auto">
              <a:xfrm>
                <a:off x="3498366" y="8018453"/>
                <a:ext cx="1699213" cy="0"/>
              </a:xfrm>
              <a:prstGeom prst="line">
                <a:avLst/>
              </a:prstGeom>
              <a:noFill/>
              <a:ln w="9525">
                <a:solidFill>
                  <a:schemeClr val="tx1"/>
                </a:solidFill>
                <a:prstDash val="dash"/>
                <a:round/>
                <a:headEnd/>
                <a:tailEnd/>
              </a:ln>
            </p:spPr>
            <p:txBody>
              <a:bodyPr lIns="192902" tIns="96451" rIns="192902" bIns="96451"/>
              <a:lstStyle/>
              <a:p>
                <a:endParaRPr lang="en-US" dirty="0"/>
              </a:p>
            </p:txBody>
          </p:sp>
          <p:sp>
            <p:nvSpPr>
              <p:cNvPr id="41" name="Line 49"/>
              <p:cNvSpPr>
                <a:spLocks noChangeShapeType="1"/>
              </p:cNvSpPr>
              <p:nvPr/>
            </p:nvSpPr>
            <p:spPr bwMode="auto">
              <a:xfrm>
                <a:off x="5028782" y="5593616"/>
                <a:ext cx="0" cy="765146"/>
              </a:xfrm>
              <a:prstGeom prst="line">
                <a:avLst/>
              </a:prstGeom>
              <a:noFill/>
              <a:ln w="9525">
                <a:solidFill>
                  <a:schemeClr val="tx1"/>
                </a:solidFill>
                <a:round/>
                <a:headEnd type="triangle" w="med" len="med"/>
                <a:tailEnd/>
              </a:ln>
            </p:spPr>
            <p:txBody>
              <a:bodyPr lIns="192902" tIns="96451" rIns="192902" bIns="96451"/>
              <a:lstStyle/>
              <a:p>
                <a:endParaRPr lang="en-US" dirty="0"/>
              </a:p>
            </p:txBody>
          </p:sp>
          <p:sp>
            <p:nvSpPr>
              <p:cNvPr id="44" name="Text Box 50"/>
              <p:cNvSpPr txBox="1">
                <a:spLocks noChangeArrowheads="1"/>
              </p:cNvSpPr>
              <p:nvPr/>
            </p:nvSpPr>
            <p:spPr bwMode="auto">
              <a:xfrm>
                <a:off x="4574910" y="6268745"/>
                <a:ext cx="933161" cy="2071469"/>
              </a:xfrm>
              <a:prstGeom prst="rect">
                <a:avLst/>
              </a:prstGeom>
              <a:noFill/>
              <a:ln w="9525">
                <a:noFill/>
                <a:miter lim="800000"/>
                <a:headEnd/>
                <a:tailEnd/>
              </a:ln>
            </p:spPr>
            <p:txBody>
              <a:bodyPr wrap="none" lIns="192902" tIns="96451" rIns="192902" bIns="96451">
                <a:spAutoFit/>
              </a:bodyPr>
              <a:lstStyle/>
              <a:p>
                <a:endParaRPr lang="fr-FR" dirty="0"/>
              </a:p>
            </p:txBody>
          </p:sp>
          <p:sp>
            <p:nvSpPr>
              <p:cNvPr id="45" name="Line 30"/>
              <p:cNvSpPr>
                <a:spLocks noChangeShapeType="1"/>
              </p:cNvSpPr>
              <p:nvPr/>
            </p:nvSpPr>
            <p:spPr bwMode="auto">
              <a:xfrm>
                <a:off x="3497841" y="6869458"/>
                <a:ext cx="0" cy="510390"/>
              </a:xfrm>
              <a:prstGeom prst="line">
                <a:avLst/>
              </a:prstGeom>
              <a:noFill/>
              <a:ln w="9525">
                <a:solidFill>
                  <a:schemeClr val="tx1"/>
                </a:solidFill>
                <a:round/>
                <a:headEnd/>
                <a:tailEnd/>
              </a:ln>
            </p:spPr>
            <p:txBody>
              <a:bodyPr lIns="192902" tIns="96451" rIns="192902" bIns="96451"/>
              <a:lstStyle/>
              <a:p>
                <a:endParaRPr lang="en-US" dirty="0"/>
              </a:p>
            </p:txBody>
          </p:sp>
          <p:sp>
            <p:nvSpPr>
              <p:cNvPr id="46" name="Line 35"/>
              <p:cNvSpPr>
                <a:spLocks noChangeShapeType="1"/>
              </p:cNvSpPr>
              <p:nvPr/>
            </p:nvSpPr>
            <p:spPr bwMode="auto">
              <a:xfrm>
                <a:off x="2819195" y="7380860"/>
                <a:ext cx="1189075" cy="0"/>
              </a:xfrm>
              <a:prstGeom prst="line">
                <a:avLst/>
              </a:prstGeom>
              <a:noFill/>
              <a:ln w="9525">
                <a:solidFill>
                  <a:schemeClr val="tx1"/>
                </a:solidFill>
                <a:round/>
                <a:headEnd/>
                <a:tailEnd/>
              </a:ln>
            </p:spPr>
            <p:txBody>
              <a:bodyPr lIns="192902" tIns="96451" rIns="192902" bIns="96451"/>
              <a:lstStyle/>
              <a:p>
                <a:endParaRPr lang="en-US" dirty="0"/>
              </a:p>
            </p:txBody>
          </p:sp>
          <p:sp>
            <p:nvSpPr>
              <p:cNvPr id="47" name="Line 36"/>
              <p:cNvSpPr>
                <a:spLocks noChangeShapeType="1"/>
              </p:cNvSpPr>
              <p:nvPr/>
            </p:nvSpPr>
            <p:spPr bwMode="auto">
              <a:xfrm>
                <a:off x="3156789" y="7507446"/>
                <a:ext cx="682686" cy="0"/>
              </a:xfrm>
              <a:prstGeom prst="line">
                <a:avLst/>
              </a:prstGeom>
              <a:noFill/>
              <a:ln w="9525">
                <a:solidFill>
                  <a:schemeClr val="tx1"/>
                </a:solidFill>
                <a:round/>
                <a:headEnd/>
                <a:tailEnd/>
              </a:ln>
            </p:spPr>
            <p:txBody>
              <a:bodyPr lIns="192902" tIns="96451" rIns="192902" bIns="96451"/>
              <a:lstStyle/>
              <a:p>
                <a:endParaRPr lang="en-US" dirty="0"/>
              </a:p>
            </p:txBody>
          </p:sp>
          <p:sp>
            <p:nvSpPr>
              <p:cNvPr id="48" name="Line 36"/>
              <p:cNvSpPr>
                <a:spLocks noChangeShapeType="1"/>
              </p:cNvSpPr>
              <p:nvPr/>
            </p:nvSpPr>
            <p:spPr bwMode="auto">
              <a:xfrm>
                <a:off x="1966543" y="8655824"/>
                <a:ext cx="321475" cy="0"/>
              </a:xfrm>
              <a:prstGeom prst="line">
                <a:avLst/>
              </a:prstGeom>
              <a:noFill/>
              <a:ln w="9525">
                <a:solidFill>
                  <a:schemeClr val="tx1"/>
                </a:solidFill>
                <a:round/>
                <a:headEnd/>
                <a:tailEnd/>
              </a:ln>
            </p:spPr>
            <p:txBody>
              <a:bodyPr lIns="192902" tIns="96451" rIns="192902" bIns="96451"/>
              <a:lstStyle/>
              <a:p>
                <a:endParaRPr lang="en-US" dirty="0"/>
              </a:p>
            </p:txBody>
          </p:sp>
          <p:sp>
            <p:nvSpPr>
              <p:cNvPr id="49" name="Rounded Rectangle 48"/>
              <p:cNvSpPr/>
              <p:nvPr/>
            </p:nvSpPr>
            <p:spPr bwMode="auto">
              <a:xfrm>
                <a:off x="0" y="4563988"/>
                <a:ext cx="5762377" cy="439248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50" name="Line 49"/>
              <p:cNvSpPr>
                <a:spLocks noChangeShapeType="1"/>
              </p:cNvSpPr>
              <p:nvPr/>
            </p:nvSpPr>
            <p:spPr bwMode="auto">
              <a:xfrm flipV="1">
                <a:off x="5060965" y="7228284"/>
                <a:ext cx="0" cy="765146"/>
              </a:xfrm>
              <a:prstGeom prst="line">
                <a:avLst/>
              </a:prstGeom>
              <a:noFill/>
              <a:ln w="9525">
                <a:solidFill>
                  <a:schemeClr val="tx1"/>
                </a:solidFill>
                <a:round/>
                <a:headEnd type="triangle" w="med" len="med"/>
                <a:tailEnd/>
              </a:ln>
            </p:spPr>
            <p:txBody>
              <a:bodyPr lIns="192902" tIns="96451" rIns="192902" bIns="96451"/>
              <a:lstStyle/>
              <a:p>
                <a:endParaRPr lang="en-US" dirty="0"/>
              </a:p>
            </p:txBody>
          </p:sp>
        </p:grpSp>
        <p:sp>
          <p:nvSpPr>
            <p:cNvPr id="19" name="Rounded Rectangle 18"/>
            <p:cNvSpPr/>
            <p:nvPr/>
          </p:nvSpPr>
          <p:spPr bwMode="auto">
            <a:xfrm>
              <a:off x="7915855" y="1539652"/>
              <a:ext cx="7704856" cy="410445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20" name="Rounded Rectangle 19"/>
            <p:cNvSpPr/>
            <p:nvPr/>
          </p:nvSpPr>
          <p:spPr bwMode="auto">
            <a:xfrm>
              <a:off x="12164326" y="7660331"/>
              <a:ext cx="9812058" cy="410445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cxnSp>
          <p:nvCxnSpPr>
            <p:cNvPr id="21" name="Straight Arrow Connector 20"/>
            <p:cNvCxnSpPr/>
            <p:nvPr/>
          </p:nvCxnSpPr>
          <p:spPr bwMode="auto">
            <a:xfrm flipV="1">
              <a:off x="9644047" y="5860132"/>
              <a:ext cx="1512168" cy="1296144"/>
            </a:xfrm>
            <a:prstGeom prst="straightConnector1">
              <a:avLst/>
            </a:prstGeom>
            <a:solidFill>
              <a:schemeClr val="accent1"/>
            </a:solidFill>
            <a:ln w="76200" cap="flat" cmpd="sng" algn="ctr">
              <a:solidFill>
                <a:schemeClr val="accent2"/>
              </a:solidFill>
              <a:prstDash val="solid"/>
              <a:round/>
              <a:headEnd type="arrow"/>
              <a:tailEnd type="arrow"/>
            </a:ln>
            <a:effectLst/>
          </p:spPr>
        </p:cxnSp>
        <p:cxnSp>
          <p:nvCxnSpPr>
            <p:cNvPr id="22" name="Straight Arrow Connector 21"/>
            <p:cNvCxnSpPr/>
            <p:nvPr/>
          </p:nvCxnSpPr>
          <p:spPr bwMode="auto">
            <a:xfrm flipH="1" flipV="1">
              <a:off x="11732279" y="5932140"/>
              <a:ext cx="936104" cy="1368152"/>
            </a:xfrm>
            <a:prstGeom prst="straightConnector1">
              <a:avLst/>
            </a:prstGeom>
            <a:solidFill>
              <a:schemeClr val="accent1"/>
            </a:solidFill>
            <a:ln w="76200" cap="flat" cmpd="sng" algn="ctr">
              <a:solidFill>
                <a:schemeClr val="accent2"/>
              </a:solidFill>
              <a:prstDash val="solid"/>
              <a:round/>
              <a:headEnd type="arrow"/>
              <a:tailEnd type="arrow"/>
            </a:ln>
            <a:effectLst/>
          </p:spPr>
        </p:cxnSp>
        <p:cxnSp>
          <p:nvCxnSpPr>
            <p:cNvPr id="23" name="Straight Arrow Connector 22"/>
            <p:cNvCxnSpPr/>
            <p:nvPr/>
          </p:nvCxnSpPr>
          <p:spPr bwMode="auto">
            <a:xfrm flipH="1">
              <a:off x="10292119" y="7804348"/>
              <a:ext cx="1872208" cy="0"/>
            </a:xfrm>
            <a:prstGeom prst="straightConnector1">
              <a:avLst/>
            </a:prstGeom>
            <a:solidFill>
              <a:schemeClr val="accent1"/>
            </a:solidFill>
            <a:ln w="76200" cap="flat" cmpd="sng" algn="ctr">
              <a:solidFill>
                <a:schemeClr val="accent2"/>
              </a:solidFill>
              <a:prstDash val="solid"/>
              <a:round/>
              <a:headEnd type="arrow"/>
              <a:tailEnd type="arrow"/>
            </a:ln>
            <a:effectLst/>
          </p:spPr>
        </p:cxnSp>
      </p:grpSp>
      <p:graphicFrame>
        <p:nvGraphicFramePr>
          <p:cNvPr id="59" name="Object 2"/>
          <p:cNvGraphicFramePr>
            <a:graphicFrameLocks noChangeAspect="1"/>
          </p:cNvGraphicFramePr>
          <p:nvPr/>
        </p:nvGraphicFramePr>
        <p:xfrm>
          <a:off x="14150802" y="7308596"/>
          <a:ext cx="515649" cy="714866"/>
        </p:xfrm>
        <a:graphic>
          <a:graphicData uri="http://schemas.openxmlformats.org/presentationml/2006/ole">
            <mc:AlternateContent xmlns:mc="http://schemas.openxmlformats.org/markup-compatibility/2006">
              <mc:Choice xmlns:v="urn:schemas-microsoft-com:vml" Requires="v">
                <p:oleObj spid="_x0000_s234548" name="Equation" r:id="rId8" imgW="164880" imgH="228600" progId="Equation.DSMT4">
                  <p:embed/>
                </p:oleObj>
              </mc:Choice>
              <mc:Fallback>
                <p:oleObj name="Equation" r:id="rId8" imgW="16488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50802" y="7308596"/>
                        <a:ext cx="515649" cy="71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cxnSp>
        <p:nvCxnSpPr>
          <p:cNvPr id="60" name="Straight Arrow Connector 59"/>
          <p:cNvCxnSpPr/>
          <p:nvPr/>
        </p:nvCxnSpPr>
        <p:spPr>
          <a:xfrm flipV="1">
            <a:off x="13317263" y="7308596"/>
            <a:ext cx="554819" cy="4773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66" name="Object 2"/>
          <p:cNvGraphicFramePr>
            <a:graphicFrameLocks noChangeAspect="1"/>
          </p:cNvGraphicFramePr>
          <p:nvPr/>
        </p:nvGraphicFramePr>
        <p:xfrm>
          <a:off x="13952538" y="4190873"/>
          <a:ext cx="969962" cy="719138"/>
        </p:xfrm>
        <a:graphic>
          <a:graphicData uri="http://schemas.openxmlformats.org/presentationml/2006/ole">
            <mc:AlternateContent xmlns:mc="http://schemas.openxmlformats.org/markup-compatibility/2006">
              <mc:Choice xmlns:v="urn:schemas-microsoft-com:vml" Requires="v">
                <p:oleObj spid="_x0000_s234549" name="Equation" r:id="rId10" imgW="279360" imgH="203040" progId="Equation.DSMT4">
                  <p:embed/>
                </p:oleObj>
              </mc:Choice>
              <mc:Fallback>
                <p:oleObj name="Equation" r:id="rId10" imgW="279360" imgH="203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52538" y="4190873"/>
                        <a:ext cx="969962"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Quiz</a:t>
            </a:r>
          </a:p>
        </p:txBody>
      </p:sp>
      <p:sp>
        <p:nvSpPr>
          <p:cNvPr id="5" name="TextBox 4"/>
          <p:cNvSpPr txBox="1"/>
          <p:nvPr/>
        </p:nvSpPr>
        <p:spPr>
          <a:xfrm>
            <a:off x="216568" y="1797050"/>
            <a:ext cx="10299031" cy="4154984"/>
          </a:xfrm>
          <a:prstGeom prst="rect">
            <a:avLst/>
          </a:prstGeom>
          <a:noFill/>
          <a:ln>
            <a:solidFill>
              <a:schemeClr val="tx1">
                <a:lumMod val="95000"/>
                <a:lumOff val="5000"/>
              </a:schemeClr>
            </a:solidFill>
          </a:ln>
        </p:spPr>
        <p:txBody>
          <a:bodyPr wrap="square" rtlCol="0">
            <a:spAutoFit/>
          </a:bodyPr>
          <a:lstStyle/>
          <a:p>
            <a:r>
              <a:rPr lang="en-US" sz="4400" dirty="0"/>
              <a:t> In a natural situation, the electrical  potential inside a neuron is </a:t>
            </a:r>
          </a:p>
          <a:p>
            <a:r>
              <a:rPr lang="en-US" sz="4400" dirty="0"/>
              <a:t>   [ ] the same as outside</a:t>
            </a:r>
          </a:p>
          <a:p>
            <a:r>
              <a:rPr lang="en-US" sz="4400" dirty="0"/>
              <a:t>   [ ] is different by 50-100 microvolt</a:t>
            </a:r>
          </a:p>
          <a:p>
            <a:r>
              <a:rPr lang="en-US" sz="4400" dirty="0"/>
              <a:t>   [ ] is different by 50-100 millivolt </a:t>
            </a:r>
          </a:p>
          <a:p>
            <a:endParaRPr lang="en-US" sz="4400" dirty="0"/>
          </a:p>
        </p:txBody>
      </p:sp>
      <p:sp>
        <p:nvSpPr>
          <p:cNvPr id="6" name="TextBox 5"/>
          <p:cNvSpPr txBox="1"/>
          <p:nvPr/>
        </p:nvSpPr>
        <p:spPr>
          <a:xfrm>
            <a:off x="10828418" y="6519924"/>
            <a:ext cx="10299032" cy="2800767"/>
          </a:xfrm>
          <a:prstGeom prst="rect">
            <a:avLst/>
          </a:prstGeom>
          <a:noFill/>
          <a:ln>
            <a:solidFill>
              <a:schemeClr val="tx1">
                <a:lumMod val="95000"/>
                <a:lumOff val="5000"/>
              </a:schemeClr>
            </a:solidFill>
          </a:ln>
        </p:spPr>
        <p:txBody>
          <a:bodyPr wrap="square" rtlCol="0">
            <a:spAutoFit/>
          </a:bodyPr>
          <a:lstStyle/>
          <a:p>
            <a:r>
              <a:rPr lang="en-US" sz="4400" dirty="0"/>
              <a:t>If a channel is open, ions can</a:t>
            </a:r>
          </a:p>
          <a:p>
            <a:r>
              <a:rPr lang="en-US" sz="4400" dirty="0"/>
              <a:t>   [ ] flow from the surround into the cell</a:t>
            </a:r>
          </a:p>
          <a:p>
            <a:r>
              <a:rPr lang="en-US" sz="4400" dirty="0"/>
              <a:t>   [ ] flow from inside the cell into the      </a:t>
            </a:r>
          </a:p>
          <a:p>
            <a:r>
              <a:rPr lang="en-US" sz="4400" dirty="0"/>
              <a:t>       surrounding liquid </a:t>
            </a:r>
          </a:p>
        </p:txBody>
      </p:sp>
      <p:sp>
        <p:nvSpPr>
          <p:cNvPr id="7" name="Rectangle 61"/>
          <p:cNvSpPr>
            <a:spLocks noChangeArrowheads="1"/>
          </p:cNvSpPr>
          <p:nvPr/>
        </p:nvSpPr>
        <p:spPr bwMode="auto">
          <a:xfrm>
            <a:off x="0" y="1532357"/>
            <a:ext cx="21559453" cy="9914439"/>
          </a:xfrm>
          <a:prstGeom prst="rect">
            <a:avLst/>
          </a:prstGeom>
          <a:solidFill>
            <a:srgbClr val="FF6600">
              <a:alpha val="27843"/>
            </a:srgbClr>
          </a:solidFill>
          <a:ln w="57150">
            <a:solidFill>
              <a:schemeClr val="tx1"/>
            </a:solidFill>
            <a:prstDash val="dash"/>
            <a:miter lim="800000"/>
            <a:headEnd/>
            <a:tailEnd/>
          </a:ln>
        </p:spPr>
        <p:txBody>
          <a:bodyPr wrap="none" anchor="ctr"/>
          <a:lstStyle/>
          <a:p>
            <a:pPr algn="ctr"/>
            <a:endParaRPr lang="fr-FR"/>
          </a:p>
        </p:txBody>
      </p:sp>
      <p:sp>
        <p:nvSpPr>
          <p:cNvPr id="9" name="TextBox 8"/>
          <p:cNvSpPr txBox="1"/>
          <p:nvPr/>
        </p:nvSpPr>
        <p:spPr>
          <a:xfrm>
            <a:off x="10828419" y="1797050"/>
            <a:ext cx="10299031" cy="4154984"/>
          </a:xfrm>
          <a:prstGeom prst="rect">
            <a:avLst/>
          </a:prstGeom>
          <a:noFill/>
          <a:ln>
            <a:solidFill>
              <a:schemeClr val="tx1">
                <a:lumMod val="95000"/>
                <a:lumOff val="5000"/>
              </a:schemeClr>
            </a:solidFill>
          </a:ln>
        </p:spPr>
        <p:txBody>
          <a:bodyPr wrap="square" rtlCol="0">
            <a:spAutoFit/>
          </a:bodyPr>
          <a:lstStyle/>
          <a:p>
            <a:r>
              <a:rPr lang="en-US" sz="4400" dirty="0"/>
              <a:t>Neurons and cells</a:t>
            </a:r>
          </a:p>
          <a:p>
            <a:r>
              <a:rPr lang="en-US" sz="4400" dirty="0"/>
              <a:t>   [ ] Neurons are special cells because they are surrounded by a membrane</a:t>
            </a:r>
          </a:p>
          <a:p>
            <a:r>
              <a:rPr lang="en-US" sz="4400" dirty="0"/>
              <a:t>   [ ] Neurons are just like other cells surrounded by a membrane</a:t>
            </a:r>
          </a:p>
          <a:p>
            <a:r>
              <a:rPr lang="en-US" sz="4400" dirty="0"/>
              <a:t>  [ ]  Neurons are not cells</a:t>
            </a:r>
          </a:p>
        </p:txBody>
      </p:sp>
      <p:sp>
        <p:nvSpPr>
          <p:cNvPr id="10" name="TextBox 9"/>
          <p:cNvSpPr txBox="1"/>
          <p:nvPr/>
        </p:nvSpPr>
        <p:spPr>
          <a:xfrm>
            <a:off x="216568" y="6519924"/>
            <a:ext cx="10299032" cy="2800767"/>
          </a:xfrm>
          <a:prstGeom prst="rect">
            <a:avLst/>
          </a:prstGeom>
          <a:noFill/>
          <a:ln>
            <a:solidFill>
              <a:schemeClr val="tx1">
                <a:lumMod val="95000"/>
                <a:lumOff val="5000"/>
              </a:schemeClr>
            </a:solidFill>
          </a:ln>
        </p:spPr>
        <p:txBody>
          <a:bodyPr wrap="square" rtlCol="0">
            <a:spAutoFit/>
          </a:bodyPr>
          <a:lstStyle/>
          <a:p>
            <a:r>
              <a:rPr lang="en-US" sz="4400" dirty="0"/>
              <a:t>Ion channels are </a:t>
            </a:r>
          </a:p>
          <a:p>
            <a:r>
              <a:rPr lang="en-US" sz="4400" dirty="0"/>
              <a:t>   [ ] located in the cell membrane</a:t>
            </a:r>
          </a:p>
          <a:p>
            <a:r>
              <a:rPr lang="en-US" sz="4400" dirty="0"/>
              <a:t>   [ ] special proteins</a:t>
            </a:r>
          </a:p>
          <a:p>
            <a:r>
              <a:rPr lang="en-US" sz="4400" dirty="0"/>
              <a:t>   [ ] can switch from open to closed</a:t>
            </a:r>
          </a:p>
        </p:txBody>
      </p:sp>
      <p:sp>
        <p:nvSpPr>
          <p:cNvPr id="11" name="TextBox 10"/>
          <p:cNvSpPr txBox="1"/>
          <p:nvPr/>
        </p:nvSpPr>
        <p:spPr>
          <a:xfrm>
            <a:off x="11309679" y="9865897"/>
            <a:ext cx="8722260" cy="969496"/>
          </a:xfrm>
          <a:prstGeom prst="rect">
            <a:avLst/>
          </a:prstGeom>
          <a:noFill/>
        </p:spPr>
        <p:txBody>
          <a:bodyPr wrap="none" rtlCol="0">
            <a:spAutoFit/>
          </a:bodyPr>
          <a:lstStyle/>
          <a:p>
            <a:r>
              <a:rPr lang="en-US" i="1" dirty="0">
                <a:solidFill>
                  <a:srgbClr val="FF0000"/>
                </a:solidFill>
              </a:rPr>
              <a:t>Multiple answers possible!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Placeholder 2"/>
          <p:cNvSpPr>
            <a:spLocks noGrp="1"/>
          </p:cNvSpPr>
          <p:nvPr>
            <p:ph type="body" sz="quarter" idx="12"/>
          </p:nvPr>
        </p:nvSpPr>
        <p:spPr bwMode="auto">
          <a:xfrm>
            <a:off x="1024529" y="6761752"/>
            <a:ext cx="13092113" cy="906463"/>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Week 2 – Biophysical modeling:</a:t>
            </a:r>
          </a:p>
          <a:p>
            <a:r>
              <a:rPr lang="en-US" dirty="0">
                <a:latin typeface="Arial Narrow" pitchFamily="34" charset="0"/>
                <a:ea typeface="ＭＳ Ｐゴシック" pitchFamily="34" charset="-128"/>
              </a:rPr>
              <a:t>      The Hodgkin-Huxley model</a:t>
            </a:r>
          </a:p>
        </p:txBody>
      </p:sp>
      <p:sp>
        <p:nvSpPr>
          <p:cNvPr id="9220" name="Text Placeholder 3"/>
          <p:cNvSpPr>
            <a:spLocks noGrp="1"/>
          </p:cNvSpPr>
          <p:nvPr>
            <p:ph type="body" sz="quarter" idx="13"/>
          </p:nvPr>
        </p:nvSpPr>
        <p:spPr bwMode="auto">
          <a:xfrm>
            <a:off x="1120781" y="8897938"/>
            <a:ext cx="13092113" cy="830262"/>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Wulfram Gerstner</a:t>
            </a:r>
          </a:p>
          <a:p>
            <a:r>
              <a:rPr lang="en-US" sz="4000" dirty="0">
                <a:latin typeface="Arial Narrow" pitchFamily="34" charset="0"/>
                <a:ea typeface="ＭＳ Ｐゴシック" pitchFamily="34" charset="-128"/>
              </a:rPr>
              <a:t>EPFL, Lausanne, Switzerland</a:t>
            </a:r>
          </a:p>
        </p:txBody>
      </p:sp>
      <p:sp>
        <p:nvSpPr>
          <p:cNvPr id="7" name="Espace réservé du contenu 1"/>
          <p:cNvSpPr txBox="1">
            <a:spLocks/>
          </p:cNvSpPr>
          <p:nvPr/>
        </p:nvSpPr>
        <p:spPr bwMode="auto">
          <a:xfrm>
            <a:off x="11185359" y="1732547"/>
            <a:ext cx="10422104" cy="9064626"/>
          </a:xfrm>
          <a:prstGeom prst="rect">
            <a:avLst/>
          </a:prstGeom>
          <a:noFill/>
          <a:ln>
            <a:miter lim="800000"/>
            <a:headEnd/>
            <a:tailEnd/>
          </a:ln>
        </p:spPr>
        <p:txBody>
          <a:bodyPr vert="horz" wrap="square" numCol="1" anchor="ctr" anchorCtr="0" compatLnSpc="1">
            <a:prstTxWarp prst="textNoShape">
              <a:avLst/>
            </a:prstTxWarp>
          </a:bodyPr>
          <a:lstStyle/>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noProof="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.1 </a:t>
            </a:r>
            <a:r>
              <a:rPr lang="fr-CH" sz="5400" b="1" noProof="0" dirty="0" err="1">
                <a:latin typeface="Arial Narrow" pitchFamily="34" charset="0"/>
                <a:cs typeface="ＭＳ Ｐゴシック" charset="0"/>
              </a:rPr>
              <a:t>Biophysic</a:t>
            </a:r>
            <a:r>
              <a:rPr lang="fr-CH" sz="5400" b="1" dirty="0">
                <a:latin typeface="Arial Narrow" pitchFamily="34" charset="0"/>
                <a:cs typeface="ＭＳ Ｐゴシック" charset="0"/>
              </a:rPr>
              <a:t>s of </a:t>
            </a:r>
            <a:r>
              <a:rPr lang="fr-CH" sz="5400" b="1" dirty="0" err="1">
                <a:latin typeface="Arial Narrow" pitchFamily="34" charset="0"/>
                <a:cs typeface="ＭＳ Ｐゴシック" charset="0"/>
              </a:rPr>
              <a:t>neurons</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ＭＳ Ｐゴシック" charset="0"/>
              </a:rPr>
              <a:t>Overview</a:t>
            </a:r>
            <a:endPar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.2 </a:t>
            </a:r>
            <a:r>
              <a:rPr lang="fr-CH" sz="5400" b="1" dirty="0">
                <a:latin typeface="Arial Narrow" pitchFamily="34" charset="0"/>
                <a:cs typeface="ＭＳ Ｐゴシック" charset="0"/>
              </a:rPr>
              <a:t> Reversal </a:t>
            </a:r>
            <a:r>
              <a:rPr lang="fr-CH" sz="5400" b="1" dirty="0" err="1">
                <a:latin typeface="Arial Narrow" pitchFamily="34" charset="0"/>
                <a:cs typeface="ＭＳ Ｐゴシック" charset="0"/>
              </a:rPr>
              <a:t>potential</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509713" marR="0" lvl="1" indent="-568325" algn="l" defTabSz="1079500" rtl="0" eaLnBrk="0" fontAlgn="base" latinLnBrk="0" hangingPunct="0">
              <a:lnSpc>
                <a:spcPct val="100000"/>
              </a:lnSpc>
              <a:spcBef>
                <a:spcPct val="0"/>
              </a:spcBef>
              <a:spcAft>
                <a:spcPct val="0"/>
              </a:spcAft>
              <a:buClr>
                <a:srgbClr val="FF0000"/>
              </a:buClr>
              <a:buSzPct val="150000"/>
              <a:tabLst/>
              <a:defRPr/>
            </a:pPr>
            <a:r>
              <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rPr>
              <a:t>      - Nernst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mn-cs"/>
              </a:rPr>
              <a:t>equation</a:t>
            </a:r>
            <a:endPar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.3 </a:t>
            </a:r>
            <a:r>
              <a:rPr lang="fr-CH" sz="5400" b="1" dirty="0" err="1">
                <a:latin typeface="Arial Narrow" pitchFamily="34" charset="0"/>
                <a:cs typeface="ＭＳ Ｐゴシック" charset="0"/>
              </a:rPr>
              <a:t>Hodgin</a:t>
            </a:r>
            <a:r>
              <a:rPr lang="fr-CH" sz="5400" b="1" dirty="0">
                <a:latin typeface="Arial Narrow" pitchFamily="34" charset="0"/>
                <a:cs typeface="ＭＳ Ｐゴシック" charset="0"/>
              </a:rPr>
              <a:t>-Huxley</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Model</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.4 </a:t>
            </a:r>
            <a:r>
              <a:rPr lang="fr-CH" sz="5400" b="1" dirty="0" err="1">
                <a:latin typeface="Arial Narrow" pitchFamily="34" charset="0"/>
                <a:cs typeface="ＭＳ Ｐゴシック" charset="0"/>
              </a:rPr>
              <a:t>Threshold</a:t>
            </a:r>
            <a:r>
              <a:rPr lang="fr-CH" sz="5400" b="1" dirty="0">
                <a:latin typeface="Arial Narrow" pitchFamily="34" charset="0"/>
                <a:cs typeface="ＭＳ Ｐゴシック" charset="0"/>
              </a:rPr>
              <a:t> in the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Hodgkin-Huxley</a:t>
            </a: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Model</a:t>
            </a:r>
            <a:endParaRPr kumimoji="0" lang="fr-CH" sz="4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4400" b="1" dirty="0">
                <a:latin typeface="Arial Narrow" pitchFamily="34" charset="0"/>
                <a:cs typeface="ＭＳ Ｐゴシック" charset="0"/>
              </a:rPr>
              <a:t>        </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where</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is</a:t>
            </a:r>
            <a:r>
              <a:rPr lang="fr-CH" sz="4400" dirty="0">
                <a:latin typeface="Arial Narrow" pitchFamily="34" charset="0"/>
                <a:cs typeface="ＭＳ Ｐゴシック" charset="0"/>
              </a:rPr>
              <a:t> the </a:t>
            </a:r>
            <a:r>
              <a:rPr lang="fr-CH" sz="4400" dirty="0" err="1">
                <a:latin typeface="Arial Narrow" pitchFamily="34" charset="0"/>
                <a:cs typeface="ＭＳ Ｐゴシック" charset="0"/>
              </a:rPr>
              <a:t>firing</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threshold</a:t>
            </a:r>
            <a:r>
              <a:rPr lang="fr-CH" sz="4400" dirty="0">
                <a:latin typeface="Arial Narrow" pitchFamily="34" charset="0"/>
                <a:cs typeface="ＭＳ Ｐゴシック" charset="0"/>
              </a:rPr>
              <a:t>?</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.5. </a:t>
            </a:r>
            <a:r>
              <a:rPr lang="fr-CH" sz="5400" b="1" dirty="0" err="1">
                <a:latin typeface="Arial Narrow" pitchFamily="34" charset="0"/>
                <a:cs typeface="ＭＳ Ｐゴシック" charset="0"/>
              </a:rPr>
              <a:t>Detailed</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biophysical</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models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lvl="0" indent="-568325" eaLnBrk="0" hangingPunct="0">
              <a:buClr>
                <a:srgbClr val="FF0000"/>
              </a:buClr>
              <a:buSzPct val="150000"/>
              <a:defRPr/>
            </a:pPr>
            <a:r>
              <a:rPr lang="fr-CH" sz="4400" dirty="0">
                <a:latin typeface="Arial Narrow" pitchFamily="34" charset="0"/>
                <a:cs typeface="ＭＳ Ｐゴシック" charset="0"/>
              </a:rPr>
              <a:t>           - the zoo of ion </a:t>
            </a:r>
            <a:r>
              <a:rPr lang="fr-CH" sz="4400" dirty="0" err="1">
                <a:latin typeface="Arial Narrow" pitchFamily="34" charset="0"/>
                <a:cs typeface="ＭＳ Ｐゴシック" charset="0"/>
              </a:rPr>
              <a:t>channels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p:txBody>
      </p:sp>
      <p:sp>
        <p:nvSpPr>
          <p:cNvPr id="8" name="Text Placeholder 2"/>
          <p:cNvSpPr txBox="1">
            <a:spLocks/>
          </p:cNvSpPr>
          <p:nvPr/>
        </p:nvSpPr>
        <p:spPr bwMode="auto">
          <a:xfrm>
            <a:off x="1925053" y="368884"/>
            <a:ext cx="19346777" cy="9064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685800" marR="0" lvl="0" indent="-685800" algn="l" defTabSz="1079500" rtl="0" eaLnBrk="0" fontAlgn="base" latinLnBrk="0" hangingPunct="0">
              <a:lnSpc>
                <a:spcPct val="100000"/>
              </a:lnSpc>
              <a:spcBef>
                <a:spcPts val="1413"/>
              </a:spcBef>
              <a:spcAft>
                <a:spcPct val="0"/>
              </a:spcAft>
              <a:buClr>
                <a:srgbClr val="FF0000"/>
              </a:buClr>
              <a:buSzPct val="150000"/>
              <a:buFontTx/>
              <a:buNone/>
              <a:tabLst/>
              <a:defRPr/>
            </a:pP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Week 2 – part </a:t>
            </a:r>
            <a:r>
              <a:rPr lang="en-US" sz="5400" b="1" dirty="0">
                <a:solidFill>
                  <a:srgbClr val="C30000"/>
                </a:solidFill>
                <a:latin typeface="Arial Narrow" pitchFamily="34" charset="0"/>
                <a:cs typeface="Arial Narrow" charset="0"/>
              </a:rPr>
              <a:t>2</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a:t>
            </a:r>
            <a:r>
              <a:rPr kumimoji="0" lang="en-US" sz="5400" b="1" i="0" u="none" strike="noStrike" kern="1200" cap="none" spc="0" normalizeH="0" noProof="0" dirty="0">
                <a:ln>
                  <a:noFill/>
                </a:ln>
                <a:solidFill>
                  <a:srgbClr val="C30000"/>
                </a:solidFill>
                <a:effectLst/>
                <a:uLnTx/>
                <a:uFillTx/>
                <a:latin typeface="Arial Narrow" pitchFamily="34" charset="0"/>
                <a:ea typeface="ＭＳ Ｐゴシック" pitchFamily="34" charset="-128"/>
                <a:cs typeface="Arial Narrow" charset="0"/>
              </a:rPr>
              <a:t> </a:t>
            </a:r>
            <a:r>
              <a:rPr lang="en-US" sz="5400" b="1" noProof="0" dirty="0">
                <a:solidFill>
                  <a:srgbClr val="C30000"/>
                </a:solidFill>
                <a:latin typeface="Arial Narrow" pitchFamily="34" charset="0"/>
                <a:cs typeface="Arial Narrow" charset="0"/>
              </a:rPr>
              <a:t>Reversal potential and Nernst equation</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a:t>
            </a:r>
          </a:p>
        </p:txBody>
      </p:sp>
      <p:grpSp>
        <p:nvGrpSpPr>
          <p:cNvPr id="3" name="Group 12"/>
          <p:cNvGrpSpPr/>
          <p:nvPr/>
        </p:nvGrpSpPr>
        <p:grpSpPr>
          <a:xfrm>
            <a:off x="10872537" y="2723000"/>
            <a:ext cx="312822" cy="659981"/>
            <a:chOff x="11381873" y="2275724"/>
            <a:chExt cx="312822" cy="659981"/>
          </a:xfrm>
        </p:grpSpPr>
        <p:cxnSp>
          <p:nvCxnSpPr>
            <p:cNvPr id="10" name="Straight Connector 9"/>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4" name="Rounded Rectangle 13"/>
          <p:cNvSpPr/>
          <p:nvPr/>
        </p:nvSpPr>
        <p:spPr>
          <a:xfrm>
            <a:off x="11498179" y="4138847"/>
            <a:ext cx="9773651" cy="1347552"/>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
          <p:cNvSpPr>
            <a:spLocks noGrp="1"/>
          </p:cNvSpPr>
          <p:nvPr>
            <p:ph type="title"/>
          </p:nvPr>
        </p:nvSpPr>
        <p:spPr>
          <a:xfrm>
            <a:off x="952500" y="3382963"/>
            <a:ext cx="9250363" cy="2921000"/>
          </a:xfrm>
        </p:spPr>
        <p:txBody>
          <a:bodyPr wrap="square" lIns="91440" tIns="45720" rIns="91440" bIns="45720" numCol="1" anchor="t" anchorCtr="0" compatLnSpc="1">
            <a:prstTxWarp prst="textNoShape">
              <a:avLst/>
            </a:prstTxWarp>
          </a:bodyPr>
          <a:lstStyle/>
          <a:p>
            <a:pPr>
              <a:defRPr/>
            </a:pPr>
            <a:r>
              <a:rPr lang="en-US" dirty="0">
                <a:latin typeface="Impact" charset="0"/>
                <a:cs typeface="Impact" charset="0"/>
              </a:rPr>
              <a:t>Biological Modeling of Neural Networks</a:t>
            </a:r>
            <a:endParaRPr dirty="0">
              <a:latin typeface="Impact" charset="0"/>
              <a:cs typeface="Impact"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 2.2.   Resting potential</a:t>
            </a:r>
          </a:p>
        </p:txBody>
      </p:sp>
      <p:sp>
        <p:nvSpPr>
          <p:cNvPr id="14" name="Oval 11"/>
          <p:cNvSpPr>
            <a:spLocks noChangeArrowheads="1"/>
          </p:cNvSpPr>
          <p:nvPr/>
        </p:nvSpPr>
        <p:spPr bwMode="auto">
          <a:xfrm>
            <a:off x="2729107" y="4403558"/>
            <a:ext cx="7562056" cy="6497053"/>
          </a:xfrm>
          <a:prstGeom prst="ellipse">
            <a:avLst/>
          </a:prstGeom>
          <a:noFill/>
          <a:ln w="9525">
            <a:solidFill>
              <a:srgbClr val="FF0000"/>
            </a:solidFill>
            <a:round/>
            <a:headEnd/>
            <a:tailEnd/>
          </a:ln>
        </p:spPr>
        <p:txBody>
          <a:bodyPr wrap="none" lIns="192902" tIns="96451" rIns="192902" bIns="96451" anchor="ctr"/>
          <a:lstStyle/>
          <a:p>
            <a:endParaRPr lang="en-US" dirty="0"/>
          </a:p>
        </p:txBody>
      </p:sp>
      <p:sp>
        <p:nvSpPr>
          <p:cNvPr id="17" name="Line 14"/>
          <p:cNvSpPr>
            <a:spLocks noChangeShapeType="1"/>
          </p:cNvSpPr>
          <p:nvPr/>
        </p:nvSpPr>
        <p:spPr bwMode="auto">
          <a:xfrm>
            <a:off x="3989449" y="5977275"/>
            <a:ext cx="0" cy="3645694"/>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18" name="Line 15"/>
          <p:cNvSpPr>
            <a:spLocks noChangeShapeType="1"/>
          </p:cNvSpPr>
          <p:nvPr/>
        </p:nvSpPr>
        <p:spPr bwMode="auto">
          <a:xfrm>
            <a:off x="7230331" y="5977275"/>
            <a:ext cx="0" cy="1350257"/>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19" name="Line 16"/>
          <p:cNvSpPr>
            <a:spLocks noChangeShapeType="1"/>
          </p:cNvSpPr>
          <p:nvPr/>
        </p:nvSpPr>
        <p:spPr bwMode="auto">
          <a:xfrm>
            <a:off x="7770477" y="5977275"/>
            <a:ext cx="0" cy="1350257"/>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0" name="Line 17"/>
          <p:cNvSpPr>
            <a:spLocks noChangeShapeType="1"/>
          </p:cNvSpPr>
          <p:nvPr/>
        </p:nvSpPr>
        <p:spPr bwMode="auto">
          <a:xfrm>
            <a:off x="4529596" y="5977275"/>
            <a:ext cx="0" cy="3645694"/>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1" name="Line 18"/>
          <p:cNvSpPr>
            <a:spLocks noChangeShapeType="1"/>
          </p:cNvSpPr>
          <p:nvPr/>
        </p:nvSpPr>
        <p:spPr bwMode="auto">
          <a:xfrm>
            <a:off x="7230331" y="7867635"/>
            <a:ext cx="0" cy="1485283"/>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2" name="Line 19"/>
          <p:cNvSpPr>
            <a:spLocks noChangeShapeType="1"/>
          </p:cNvSpPr>
          <p:nvPr/>
        </p:nvSpPr>
        <p:spPr bwMode="auto">
          <a:xfrm>
            <a:off x="7770477" y="7867635"/>
            <a:ext cx="0" cy="1350257"/>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3" name="Oval 20"/>
          <p:cNvSpPr>
            <a:spLocks noChangeArrowheads="1"/>
          </p:cNvSpPr>
          <p:nvPr/>
        </p:nvSpPr>
        <p:spPr bwMode="auto">
          <a:xfrm>
            <a:off x="7050282" y="7327532"/>
            <a:ext cx="900245" cy="270051"/>
          </a:xfrm>
          <a:prstGeom prst="ellipse">
            <a:avLst/>
          </a:prstGeom>
          <a:solidFill>
            <a:srgbClr val="0000FF"/>
          </a:solidFill>
          <a:ln w="9525">
            <a:solidFill>
              <a:srgbClr val="FFFF00"/>
            </a:solidFill>
            <a:round/>
            <a:headEnd/>
            <a:tailEnd/>
          </a:ln>
        </p:spPr>
        <p:txBody>
          <a:bodyPr wrap="none" lIns="192902" tIns="96451" rIns="192902" bIns="96451" anchor="ctr"/>
          <a:lstStyle/>
          <a:p>
            <a:endParaRPr lang="en-US" dirty="0"/>
          </a:p>
        </p:txBody>
      </p:sp>
      <p:sp>
        <p:nvSpPr>
          <p:cNvPr id="24" name="Oval 21"/>
          <p:cNvSpPr>
            <a:spLocks noChangeArrowheads="1"/>
          </p:cNvSpPr>
          <p:nvPr/>
        </p:nvSpPr>
        <p:spPr bwMode="auto">
          <a:xfrm>
            <a:off x="7050282" y="7867635"/>
            <a:ext cx="900245" cy="270051"/>
          </a:xfrm>
          <a:prstGeom prst="ellipse">
            <a:avLst/>
          </a:prstGeom>
          <a:solidFill>
            <a:srgbClr val="0000FF"/>
          </a:solidFill>
          <a:ln w="9525">
            <a:solidFill>
              <a:srgbClr val="FFFF00"/>
            </a:solidFill>
            <a:round/>
            <a:headEnd/>
            <a:tailEnd/>
          </a:ln>
        </p:spPr>
        <p:txBody>
          <a:bodyPr wrap="none" lIns="192902" tIns="96451" rIns="192902" bIns="96451" anchor="ctr"/>
          <a:lstStyle/>
          <a:p>
            <a:endParaRPr lang="en-US" dirty="0"/>
          </a:p>
        </p:txBody>
      </p:sp>
      <p:sp>
        <p:nvSpPr>
          <p:cNvPr id="26" name="Oval 23"/>
          <p:cNvSpPr>
            <a:spLocks noChangeArrowheads="1"/>
          </p:cNvSpPr>
          <p:nvPr/>
        </p:nvSpPr>
        <p:spPr bwMode="auto">
          <a:xfrm>
            <a:off x="5249792" y="6652403"/>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27" name="Oval 24"/>
          <p:cNvSpPr>
            <a:spLocks noChangeArrowheads="1"/>
          </p:cNvSpPr>
          <p:nvPr/>
        </p:nvSpPr>
        <p:spPr bwMode="auto">
          <a:xfrm>
            <a:off x="5609890" y="6922455"/>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28" name="Oval 25"/>
          <p:cNvSpPr>
            <a:spLocks noChangeArrowheads="1"/>
          </p:cNvSpPr>
          <p:nvPr/>
        </p:nvSpPr>
        <p:spPr bwMode="auto">
          <a:xfrm>
            <a:off x="8538799" y="6979933"/>
            <a:ext cx="180049" cy="135026"/>
          </a:xfrm>
          <a:prstGeom prst="ellipse">
            <a:avLst/>
          </a:prstGeom>
          <a:solidFill>
            <a:srgbClr val="87D4F7"/>
          </a:solidFill>
          <a:ln w="9525">
            <a:solidFill>
              <a:schemeClr val="tx1"/>
            </a:solidFill>
            <a:round/>
            <a:headEnd/>
            <a:tailEnd/>
          </a:ln>
        </p:spPr>
        <p:txBody>
          <a:bodyPr wrap="none" lIns="192902" tIns="96451" rIns="192902" bIns="96451" anchor="ctr"/>
          <a:lstStyle/>
          <a:p>
            <a:endParaRPr lang="en-US" dirty="0"/>
          </a:p>
        </p:txBody>
      </p:sp>
      <p:sp>
        <p:nvSpPr>
          <p:cNvPr id="29" name="Oval 26"/>
          <p:cNvSpPr>
            <a:spLocks noChangeArrowheads="1"/>
          </p:cNvSpPr>
          <p:nvPr/>
        </p:nvSpPr>
        <p:spPr bwMode="auto">
          <a:xfrm>
            <a:off x="5969988" y="8137686"/>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30" name="Oval 27"/>
          <p:cNvSpPr>
            <a:spLocks noChangeArrowheads="1"/>
          </p:cNvSpPr>
          <p:nvPr/>
        </p:nvSpPr>
        <p:spPr bwMode="auto">
          <a:xfrm>
            <a:off x="9210869" y="6475975"/>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36" name="Oval 28"/>
          <p:cNvSpPr>
            <a:spLocks noChangeArrowheads="1"/>
          </p:cNvSpPr>
          <p:nvPr/>
        </p:nvSpPr>
        <p:spPr bwMode="auto">
          <a:xfrm>
            <a:off x="6150037" y="9217892"/>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38" name="Oval 29"/>
          <p:cNvSpPr>
            <a:spLocks noChangeArrowheads="1"/>
          </p:cNvSpPr>
          <p:nvPr/>
        </p:nvSpPr>
        <p:spPr bwMode="auto">
          <a:xfrm>
            <a:off x="6510135" y="8677789"/>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40" name="Oval 30"/>
          <p:cNvSpPr>
            <a:spLocks noChangeArrowheads="1"/>
          </p:cNvSpPr>
          <p:nvPr/>
        </p:nvSpPr>
        <p:spPr bwMode="auto">
          <a:xfrm>
            <a:off x="6330086" y="6382352"/>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41" name="Oval 31"/>
          <p:cNvSpPr>
            <a:spLocks noChangeArrowheads="1"/>
          </p:cNvSpPr>
          <p:nvPr/>
        </p:nvSpPr>
        <p:spPr bwMode="auto">
          <a:xfrm>
            <a:off x="5609890" y="8407738"/>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44" name="Oval 32"/>
          <p:cNvSpPr>
            <a:spLocks noChangeArrowheads="1"/>
          </p:cNvSpPr>
          <p:nvPr/>
        </p:nvSpPr>
        <p:spPr bwMode="auto">
          <a:xfrm>
            <a:off x="5609890" y="7597583"/>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5" name="Oval 33"/>
          <p:cNvSpPr>
            <a:spLocks noChangeArrowheads="1"/>
          </p:cNvSpPr>
          <p:nvPr/>
        </p:nvSpPr>
        <p:spPr bwMode="auto">
          <a:xfrm>
            <a:off x="4889694" y="8812815"/>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6" name="Oval 34"/>
          <p:cNvSpPr>
            <a:spLocks noChangeArrowheads="1"/>
          </p:cNvSpPr>
          <p:nvPr/>
        </p:nvSpPr>
        <p:spPr bwMode="auto">
          <a:xfrm>
            <a:off x="6330086" y="8137686"/>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7" name="Oval 35"/>
          <p:cNvSpPr>
            <a:spLocks noChangeArrowheads="1"/>
          </p:cNvSpPr>
          <p:nvPr/>
        </p:nvSpPr>
        <p:spPr bwMode="auto">
          <a:xfrm>
            <a:off x="8670722" y="8812815"/>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8" name="Oval 36"/>
          <p:cNvSpPr>
            <a:spLocks noChangeArrowheads="1"/>
          </p:cNvSpPr>
          <p:nvPr/>
        </p:nvSpPr>
        <p:spPr bwMode="auto">
          <a:xfrm>
            <a:off x="8310624" y="7732609"/>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9" name="Text Box 37"/>
          <p:cNvSpPr txBox="1">
            <a:spLocks noChangeArrowheads="1"/>
          </p:cNvSpPr>
          <p:nvPr/>
        </p:nvSpPr>
        <p:spPr bwMode="auto">
          <a:xfrm>
            <a:off x="8006794" y="8812815"/>
            <a:ext cx="1579000" cy="979616"/>
          </a:xfrm>
          <a:prstGeom prst="rect">
            <a:avLst/>
          </a:prstGeom>
          <a:noFill/>
          <a:ln w="9525">
            <a:noFill/>
            <a:miter lim="800000"/>
            <a:headEnd/>
            <a:tailEnd/>
          </a:ln>
        </p:spPr>
        <p:txBody>
          <a:bodyPr wrap="none" lIns="192902" tIns="96451" rIns="192902" bIns="96451">
            <a:spAutoFit/>
          </a:bodyPr>
          <a:lstStyle/>
          <a:p>
            <a:r>
              <a:rPr lang="en-US" dirty="0">
                <a:solidFill>
                  <a:srgbClr val="FF6600"/>
                </a:solidFill>
              </a:rPr>
              <a:t>Ca</a:t>
            </a:r>
            <a:r>
              <a:rPr lang="en-US" baseline="30000" dirty="0">
                <a:solidFill>
                  <a:srgbClr val="FF6600"/>
                </a:solidFill>
              </a:rPr>
              <a:t>2+</a:t>
            </a:r>
            <a:endParaRPr lang="en-US" dirty="0">
              <a:solidFill>
                <a:srgbClr val="FF6600"/>
              </a:solidFill>
            </a:endParaRPr>
          </a:p>
        </p:txBody>
      </p:sp>
      <p:sp>
        <p:nvSpPr>
          <p:cNvPr id="50" name="Text Box 38"/>
          <p:cNvSpPr txBox="1">
            <a:spLocks noChangeArrowheads="1"/>
          </p:cNvSpPr>
          <p:nvPr/>
        </p:nvSpPr>
        <p:spPr bwMode="auto">
          <a:xfrm>
            <a:off x="8093065" y="6112301"/>
            <a:ext cx="1609457" cy="1071949"/>
          </a:xfrm>
          <a:prstGeom prst="rect">
            <a:avLst/>
          </a:prstGeom>
          <a:noFill/>
          <a:ln w="9525">
            <a:noFill/>
            <a:miter lim="800000"/>
            <a:headEnd/>
            <a:tailEnd/>
          </a:ln>
        </p:spPr>
        <p:txBody>
          <a:bodyPr wrap="none" lIns="192902" tIns="96451" rIns="192902" bIns="96451">
            <a:spAutoFit/>
          </a:bodyPr>
          <a:lstStyle/>
          <a:p>
            <a:r>
              <a:rPr lang="en-US" dirty="0">
                <a:solidFill>
                  <a:schemeClr val="accent1"/>
                </a:solidFill>
              </a:rPr>
              <a:t>Na</a:t>
            </a:r>
            <a:r>
              <a:rPr lang="en-US" baseline="30000" dirty="0">
                <a:solidFill>
                  <a:schemeClr val="accent1"/>
                </a:solidFill>
              </a:rPr>
              <a:t>+</a:t>
            </a:r>
            <a:endParaRPr lang="en-US" dirty="0">
              <a:solidFill>
                <a:schemeClr val="accent1"/>
              </a:solidFill>
            </a:endParaRPr>
          </a:p>
        </p:txBody>
      </p:sp>
      <p:sp>
        <p:nvSpPr>
          <p:cNvPr id="51" name="Text Box 41"/>
          <p:cNvSpPr txBox="1">
            <a:spLocks noChangeArrowheads="1"/>
          </p:cNvSpPr>
          <p:nvPr/>
        </p:nvSpPr>
        <p:spPr bwMode="auto">
          <a:xfrm>
            <a:off x="4529597" y="7867635"/>
            <a:ext cx="1107717" cy="979616"/>
          </a:xfrm>
          <a:prstGeom prst="rect">
            <a:avLst/>
          </a:prstGeom>
          <a:noFill/>
          <a:ln w="9525">
            <a:noFill/>
            <a:miter lim="800000"/>
            <a:headEnd/>
            <a:tailEnd/>
          </a:ln>
        </p:spPr>
        <p:txBody>
          <a:bodyPr wrap="none" lIns="192902" tIns="96451" rIns="192902" bIns="96451">
            <a:spAutoFit/>
          </a:bodyPr>
          <a:lstStyle/>
          <a:p>
            <a:r>
              <a:rPr lang="en-US" dirty="0">
                <a:solidFill>
                  <a:srgbClr val="FF6600"/>
                </a:solidFill>
              </a:rPr>
              <a:t>K</a:t>
            </a:r>
            <a:r>
              <a:rPr lang="en-US" baseline="30000" dirty="0">
                <a:solidFill>
                  <a:srgbClr val="FF6600"/>
                </a:solidFill>
              </a:rPr>
              <a:t>+</a:t>
            </a:r>
            <a:endParaRPr lang="en-US" dirty="0">
              <a:solidFill>
                <a:srgbClr val="FF6600"/>
              </a:solidFill>
            </a:endParaRPr>
          </a:p>
        </p:txBody>
      </p:sp>
      <p:sp>
        <p:nvSpPr>
          <p:cNvPr id="52" name="Line 42"/>
          <p:cNvSpPr>
            <a:spLocks noChangeShapeType="1"/>
          </p:cNvSpPr>
          <p:nvPr/>
        </p:nvSpPr>
        <p:spPr bwMode="auto">
          <a:xfrm>
            <a:off x="6150037" y="5842249"/>
            <a:ext cx="1980539" cy="0"/>
          </a:xfrm>
          <a:prstGeom prst="line">
            <a:avLst/>
          </a:prstGeom>
          <a:noFill/>
          <a:ln w="76200">
            <a:solidFill>
              <a:srgbClr val="00B050"/>
            </a:solidFill>
            <a:round/>
            <a:headEnd type="triangle" w="med" len="med"/>
            <a:tailEnd type="triangle" w="med" len="med"/>
          </a:ln>
        </p:spPr>
        <p:txBody>
          <a:bodyPr wrap="none" lIns="192902" tIns="96451" rIns="192902" bIns="96451" anchor="ctr"/>
          <a:lstStyle/>
          <a:p>
            <a:endParaRPr lang="en-US" dirty="0"/>
          </a:p>
        </p:txBody>
      </p:sp>
      <p:sp>
        <p:nvSpPr>
          <p:cNvPr id="53" name="Text Box 43"/>
          <p:cNvSpPr txBox="1">
            <a:spLocks noChangeArrowheads="1"/>
          </p:cNvSpPr>
          <p:nvPr/>
        </p:nvSpPr>
        <p:spPr bwMode="auto">
          <a:xfrm>
            <a:off x="5789939" y="4768352"/>
            <a:ext cx="2242643" cy="979616"/>
          </a:xfrm>
          <a:prstGeom prst="rect">
            <a:avLst/>
          </a:prstGeom>
          <a:noFill/>
          <a:ln w="9525">
            <a:noFill/>
            <a:miter lim="800000"/>
            <a:headEnd/>
            <a:tailEnd/>
          </a:ln>
        </p:spPr>
        <p:txBody>
          <a:bodyPr wrap="none" lIns="192902" tIns="96451" rIns="192902" bIns="96451">
            <a:spAutoFit/>
          </a:bodyPr>
          <a:lstStyle/>
          <a:p>
            <a:r>
              <a:rPr lang="en-US" dirty="0">
                <a:solidFill>
                  <a:srgbClr val="008000"/>
                </a:solidFill>
              </a:rPr>
              <a:t>-70mV</a:t>
            </a:r>
          </a:p>
        </p:txBody>
      </p:sp>
      <p:sp>
        <p:nvSpPr>
          <p:cNvPr id="54" name="Oval 44"/>
          <p:cNvSpPr>
            <a:spLocks noChangeArrowheads="1"/>
          </p:cNvSpPr>
          <p:nvPr/>
        </p:nvSpPr>
        <p:spPr bwMode="auto">
          <a:xfrm>
            <a:off x="4889694" y="7597583"/>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55" name="Text Box 45"/>
          <p:cNvSpPr txBox="1">
            <a:spLocks noChangeArrowheads="1"/>
          </p:cNvSpPr>
          <p:nvPr/>
        </p:nvSpPr>
        <p:spPr bwMode="auto">
          <a:xfrm>
            <a:off x="4349547" y="9243210"/>
            <a:ext cx="4623872" cy="1102727"/>
          </a:xfrm>
          <a:prstGeom prst="rect">
            <a:avLst/>
          </a:prstGeom>
          <a:noFill/>
          <a:ln w="9525">
            <a:noFill/>
            <a:miter lim="800000"/>
            <a:headEnd/>
            <a:tailEnd/>
          </a:ln>
        </p:spPr>
        <p:txBody>
          <a:bodyPr wrap="none" lIns="192902" tIns="96451" rIns="192902" bIns="96451">
            <a:spAutoFit/>
          </a:bodyPr>
          <a:lstStyle/>
          <a:p>
            <a:r>
              <a:rPr lang="en-US" sz="5900" b="1" dirty="0"/>
              <a:t>Ions/proteins</a:t>
            </a:r>
            <a:endParaRPr lang="en-US" dirty="0"/>
          </a:p>
        </p:txBody>
      </p:sp>
      <p:sp>
        <p:nvSpPr>
          <p:cNvPr id="60" name="TextBox 47"/>
          <p:cNvSpPr txBox="1">
            <a:spLocks noChangeArrowheads="1"/>
          </p:cNvSpPr>
          <p:nvPr/>
        </p:nvSpPr>
        <p:spPr bwMode="auto">
          <a:xfrm>
            <a:off x="306847" y="1409855"/>
            <a:ext cx="4222750" cy="1570038"/>
          </a:xfrm>
          <a:prstGeom prst="rect">
            <a:avLst/>
          </a:prstGeom>
          <a:noFill/>
          <a:ln w="9525">
            <a:noFill/>
            <a:miter lim="800000"/>
            <a:headEnd/>
            <a:tailEnd/>
          </a:ln>
        </p:spPr>
        <p:txBody>
          <a:bodyPr wrap="none">
            <a:spAutoFit/>
          </a:bodyPr>
          <a:lstStyle/>
          <a:p>
            <a:r>
              <a:rPr lang="en-US" b="1" dirty="0"/>
              <a:t>Cell surrounded by membrane</a:t>
            </a:r>
          </a:p>
          <a:p>
            <a:r>
              <a:rPr lang="en-US" dirty="0"/>
              <a:t>Membrane contains</a:t>
            </a:r>
          </a:p>
          <a:p>
            <a:r>
              <a:rPr lang="en-US" dirty="0"/>
              <a:t>    -  ion channels</a:t>
            </a:r>
          </a:p>
          <a:p>
            <a:r>
              <a:rPr lang="en-US" dirty="0"/>
              <a:t>    -  ion pumps</a:t>
            </a:r>
          </a:p>
        </p:txBody>
      </p:sp>
      <p:sp>
        <p:nvSpPr>
          <p:cNvPr id="56" name="TextBox 55"/>
          <p:cNvSpPr txBox="1"/>
          <p:nvPr/>
        </p:nvSpPr>
        <p:spPr>
          <a:xfrm>
            <a:off x="11020927" y="2493645"/>
            <a:ext cx="8196475" cy="1846659"/>
          </a:xfrm>
          <a:prstGeom prst="rect">
            <a:avLst/>
          </a:prstGeom>
          <a:noFill/>
        </p:spPr>
        <p:txBody>
          <a:bodyPr wrap="none" rtlCol="0">
            <a:spAutoFit/>
          </a:bodyPr>
          <a:lstStyle/>
          <a:p>
            <a:r>
              <a:rPr lang="en-US" dirty="0"/>
              <a:t>Resting potential  -70mV</a:t>
            </a:r>
          </a:p>
          <a:p>
            <a:r>
              <a:rPr lang="en-US" dirty="0"/>
              <a:t>    </a:t>
            </a:r>
            <a:r>
              <a:rPr lang="en-US" dirty="0">
                <a:sym typeface="Wingdings" pitchFamily="2" charset="2"/>
              </a:rPr>
              <a:t> how does it arise?</a:t>
            </a:r>
            <a:endParaRPr lang="en-US" dirty="0"/>
          </a:p>
        </p:txBody>
      </p:sp>
      <p:sp>
        <p:nvSpPr>
          <p:cNvPr id="58" name="TextBox 57"/>
          <p:cNvSpPr txBox="1"/>
          <p:nvPr/>
        </p:nvSpPr>
        <p:spPr>
          <a:xfrm>
            <a:off x="11020927" y="4967383"/>
            <a:ext cx="8728672" cy="1846659"/>
          </a:xfrm>
          <a:prstGeom prst="rect">
            <a:avLst/>
          </a:prstGeom>
          <a:noFill/>
        </p:spPr>
        <p:txBody>
          <a:bodyPr wrap="none" rtlCol="0">
            <a:spAutoFit/>
          </a:bodyPr>
          <a:lstStyle/>
          <a:p>
            <a:r>
              <a:rPr lang="en-US" dirty="0">
                <a:sym typeface="Wingdings" pitchFamily="2" charset="2"/>
              </a:rPr>
              <a:t>Ions flow through channel </a:t>
            </a:r>
          </a:p>
          <a:p>
            <a:r>
              <a:rPr lang="en-US" dirty="0">
                <a:sym typeface="Wingdings" pitchFamily="2" charset="2"/>
              </a:rPr>
              <a:t>      in which direction?</a:t>
            </a:r>
            <a:endParaRPr lang="en-US" dirty="0"/>
          </a:p>
        </p:txBody>
      </p:sp>
      <p:sp>
        <p:nvSpPr>
          <p:cNvPr id="59" name="Freeform 58"/>
          <p:cNvSpPr/>
          <p:nvPr/>
        </p:nvSpPr>
        <p:spPr>
          <a:xfrm>
            <a:off x="6424863" y="7399421"/>
            <a:ext cx="2430379" cy="425116"/>
          </a:xfrm>
          <a:custGeom>
            <a:avLst/>
            <a:gdLst>
              <a:gd name="connsiteX0" fmla="*/ 2430379 w 2430379"/>
              <a:gd name="connsiteY0" fmla="*/ 60158 h 425116"/>
              <a:gd name="connsiteX1" fmla="*/ 1900990 w 2430379"/>
              <a:gd name="connsiteY1" fmla="*/ 60158 h 425116"/>
              <a:gd name="connsiteX2" fmla="*/ 1227221 w 2430379"/>
              <a:gd name="connsiteY2" fmla="*/ 421105 h 425116"/>
              <a:gd name="connsiteX3" fmla="*/ 0 w 2430379"/>
              <a:gd name="connsiteY3" fmla="*/ 84221 h 425116"/>
            </a:gdLst>
            <a:ahLst/>
            <a:cxnLst>
              <a:cxn ang="0">
                <a:pos x="connsiteX0" y="connsiteY0"/>
              </a:cxn>
              <a:cxn ang="0">
                <a:pos x="connsiteX1" y="connsiteY1"/>
              </a:cxn>
              <a:cxn ang="0">
                <a:pos x="connsiteX2" y="connsiteY2"/>
              </a:cxn>
              <a:cxn ang="0">
                <a:pos x="connsiteX3" y="connsiteY3"/>
              </a:cxn>
            </a:cxnLst>
            <a:rect l="l" t="t" r="r" b="b"/>
            <a:pathLst>
              <a:path w="2430379" h="425116">
                <a:moveTo>
                  <a:pt x="2430379" y="60158"/>
                </a:moveTo>
                <a:cubicBezTo>
                  <a:pt x="2265947" y="30079"/>
                  <a:pt x="2101516" y="0"/>
                  <a:pt x="1900990" y="60158"/>
                </a:cubicBezTo>
                <a:cubicBezTo>
                  <a:pt x="1700464" y="120316"/>
                  <a:pt x="1544053" y="417095"/>
                  <a:pt x="1227221" y="421105"/>
                </a:cubicBezTo>
                <a:cubicBezTo>
                  <a:pt x="910389" y="425116"/>
                  <a:pt x="455194" y="254668"/>
                  <a:pt x="0" y="84221"/>
                </a:cubicBezTo>
              </a:path>
            </a:pathLst>
          </a:cu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1" name="Oval 25"/>
          <p:cNvSpPr>
            <a:spLocks noChangeArrowheads="1"/>
          </p:cNvSpPr>
          <p:nvPr/>
        </p:nvSpPr>
        <p:spPr bwMode="auto">
          <a:xfrm>
            <a:off x="9371027" y="13357667"/>
            <a:ext cx="180049" cy="135026"/>
          </a:xfrm>
          <a:prstGeom prst="ellipse">
            <a:avLst/>
          </a:prstGeom>
          <a:solidFill>
            <a:schemeClr val="accent1"/>
          </a:solidFill>
          <a:ln w="9525">
            <a:solidFill>
              <a:schemeClr val="tx1"/>
            </a:solidFill>
            <a:round/>
            <a:headEnd/>
            <a:tailEnd/>
          </a:ln>
        </p:spPr>
        <p:txBody>
          <a:bodyPr wrap="none" lIns="192902" tIns="96451" rIns="192902" bIns="96451" anchor="ctr"/>
          <a:lstStyle/>
          <a:p>
            <a:endParaRPr lang="en-US" dirty="0"/>
          </a:p>
        </p:txBody>
      </p:sp>
      <p:sp>
        <p:nvSpPr>
          <p:cNvPr id="62" name="Text Box 38"/>
          <p:cNvSpPr txBox="1">
            <a:spLocks noChangeArrowheads="1"/>
          </p:cNvSpPr>
          <p:nvPr/>
        </p:nvSpPr>
        <p:spPr bwMode="auto">
          <a:xfrm>
            <a:off x="8973419" y="12682539"/>
            <a:ext cx="1609457" cy="1071949"/>
          </a:xfrm>
          <a:prstGeom prst="rect">
            <a:avLst/>
          </a:prstGeom>
          <a:noFill/>
          <a:ln w="9525">
            <a:noFill/>
            <a:miter lim="800000"/>
            <a:headEnd/>
            <a:tailEnd/>
          </a:ln>
        </p:spPr>
        <p:txBody>
          <a:bodyPr wrap="none" lIns="192902" tIns="96451" rIns="192902" bIns="96451">
            <a:spAutoFit/>
          </a:bodyPr>
          <a:lstStyle/>
          <a:p>
            <a:r>
              <a:rPr lang="en-US" dirty="0">
                <a:solidFill>
                  <a:schemeClr val="accent1"/>
                </a:solidFill>
              </a:rPr>
              <a:t>Na</a:t>
            </a:r>
            <a:r>
              <a:rPr lang="en-US" baseline="30000" dirty="0">
                <a:solidFill>
                  <a:schemeClr val="accent1"/>
                </a:solidFill>
              </a:rPr>
              <a:t>+</a:t>
            </a:r>
            <a:endParaRPr lang="en-US" dirty="0">
              <a:solidFill>
                <a:schemeClr val="accent1"/>
              </a:solidFill>
            </a:endParaRPr>
          </a:p>
        </p:txBody>
      </p:sp>
      <p:cxnSp>
        <p:nvCxnSpPr>
          <p:cNvPr id="63" name="Straight Connector 62"/>
          <p:cNvCxnSpPr/>
          <p:nvPr/>
        </p:nvCxnSpPr>
        <p:spPr>
          <a:xfrm>
            <a:off x="-215313" y="1315790"/>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1173327" y="7512695"/>
            <a:ext cx="10230686" cy="1846659"/>
          </a:xfrm>
          <a:prstGeom prst="rect">
            <a:avLst/>
          </a:prstGeom>
          <a:noFill/>
        </p:spPr>
        <p:txBody>
          <a:bodyPr wrap="none" rtlCol="0">
            <a:spAutoFit/>
          </a:bodyPr>
          <a:lstStyle/>
          <a:p>
            <a:r>
              <a:rPr lang="en-US" dirty="0">
                <a:sym typeface="Wingdings" pitchFamily="2" charset="2"/>
              </a:rPr>
              <a:t>Neuron emits action potentials </a:t>
            </a:r>
          </a:p>
          <a:p>
            <a:r>
              <a:rPr lang="en-US" dirty="0">
                <a:sym typeface="Wingdings" pitchFamily="2" charset="2"/>
              </a:rPr>
              <a:t>      why?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val 65"/>
          <p:cNvSpPr/>
          <p:nvPr/>
        </p:nvSpPr>
        <p:spPr>
          <a:xfrm>
            <a:off x="10708108" y="1819881"/>
            <a:ext cx="9480884" cy="2920566"/>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2. 2. Resting potential</a:t>
            </a:r>
          </a:p>
        </p:txBody>
      </p:sp>
      <p:sp>
        <p:nvSpPr>
          <p:cNvPr id="61" name="Oval 25"/>
          <p:cNvSpPr>
            <a:spLocks noChangeArrowheads="1"/>
          </p:cNvSpPr>
          <p:nvPr/>
        </p:nvSpPr>
        <p:spPr bwMode="auto">
          <a:xfrm>
            <a:off x="9371027" y="13357667"/>
            <a:ext cx="180049" cy="135026"/>
          </a:xfrm>
          <a:prstGeom prst="ellipse">
            <a:avLst/>
          </a:prstGeom>
          <a:solidFill>
            <a:schemeClr val="accent1"/>
          </a:solidFill>
          <a:ln w="9525">
            <a:solidFill>
              <a:schemeClr val="tx1"/>
            </a:solidFill>
            <a:round/>
            <a:headEnd/>
            <a:tailEnd/>
          </a:ln>
        </p:spPr>
        <p:txBody>
          <a:bodyPr wrap="none" lIns="192902" tIns="96451" rIns="192902" bIns="96451" anchor="ctr"/>
          <a:lstStyle/>
          <a:p>
            <a:endParaRPr lang="en-US" dirty="0"/>
          </a:p>
        </p:txBody>
      </p:sp>
      <p:sp>
        <p:nvSpPr>
          <p:cNvPr id="62" name="Text Box 38"/>
          <p:cNvSpPr txBox="1">
            <a:spLocks noChangeArrowheads="1"/>
          </p:cNvSpPr>
          <p:nvPr/>
        </p:nvSpPr>
        <p:spPr bwMode="auto">
          <a:xfrm>
            <a:off x="8973419" y="12682539"/>
            <a:ext cx="1609457" cy="1071949"/>
          </a:xfrm>
          <a:prstGeom prst="rect">
            <a:avLst/>
          </a:prstGeom>
          <a:noFill/>
          <a:ln w="9525">
            <a:noFill/>
            <a:miter lim="800000"/>
            <a:headEnd/>
            <a:tailEnd/>
          </a:ln>
        </p:spPr>
        <p:txBody>
          <a:bodyPr wrap="none" lIns="192902" tIns="96451" rIns="192902" bIns="96451">
            <a:spAutoFit/>
          </a:bodyPr>
          <a:lstStyle/>
          <a:p>
            <a:r>
              <a:rPr lang="en-US" dirty="0">
                <a:solidFill>
                  <a:schemeClr val="accent1"/>
                </a:solidFill>
              </a:rPr>
              <a:t>Na</a:t>
            </a:r>
            <a:r>
              <a:rPr lang="en-US" baseline="30000" dirty="0">
                <a:solidFill>
                  <a:schemeClr val="accent1"/>
                </a:solidFill>
              </a:rPr>
              <a:t>+</a:t>
            </a:r>
            <a:endParaRPr lang="en-US" dirty="0">
              <a:solidFill>
                <a:schemeClr val="accent1"/>
              </a:solidFill>
            </a:endParaRPr>
          </a:p>
        </p:txBody>
      </p:sp>
      <p:cxnSp>
        <p:nvCxnSpPr>
          <p:cNvPr id="63" name="Straight Connector 62"/>
          <p:cNvCxnSpPr/>
          <p:nvPr/>
        </p:nvCxnSpPr>
        <p:spPr>
          <a:xfrm>
            <a:off x="-215313" y="1508294"/>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1020927" y="2493645"/>
            <a:ext cx="8196475" cy="1846659"/>
          </a:xfrm>
          <a:prstGeom prst="rect">
            <a:avLst/>
          </a:prstGeom>
          <a:noFill/>
        </p:spPr>
        <p:txBody>
          <a:bodyPr wrap="none" rtlCol="0">
            <a:spAutoFit/>
          </a:bodyPr>
          <a:lstStyle/>
          <a:p>
            <a:r>
              <a:rPr lang="en-US" dirty="0"/>
              <a:t>Resting potential  -70mV</a:t>
            </a:r>
          </a:p>
          <a:p>
            <a:r>
              <a:rPr lang="en-US" dirty="0"/>
              <a:t>    </a:t>
            </a:r>
            <a:r>
              <a:rPr lang="en-US" dirty="0">
                <a:sym typeface="Wingdings" pitchFamily="2" charset="2"/>
              </a:rPr>
              <a:t> how does it arise?</a:t>
            </a:r>
            <a:endParaRPr lang="en-US" dirty="0"/>
          </a:p>
        </p:txBody>
      </p:sp>
      <p:sp>
        <p:nvSpPr>
          <p:cNvPr id="43" name="TextBox 42"/>
          <p:cNvSpPr txBox="1"/>
          <p:nvPr/>
        </p:nvSpPr>
        <p:spPr>
          <a:xfrm>
            <a:off x="11020927" y="4967383"/>
            <a:ext cx="8728672" cy="1846659"/>
          </a:xfrm>
          <a:prstGeom prst="rect">
            <a:avLst/>
          </a:prstGeom>
          <a:noFill/>
        </p:spPr>
        <p:txBody>
          <a:bodyPr wrap="none" rtlCol="0">
            <a:spAutoFit/>
          </a:bodyPr>
          <a:lstStyle/>
          <a:p>
            <a:r>
              <a:rPr lang="en-US" dirty="0">
                <a:sym typeface="Wingdings" pitchFamily="2" charset="2"/>
              </a:rPr>
              <a:t>Ions flow through channel </a:t>
            </a:r>
          </a:p>
          <a:p>
            <a:r>
              <a:rPr lang="en-US" dirty="0">
                <a:sym typeface="Wingdings" pitchFamily="2" charset="2"/>
              </a:rPr>
              <a:t>      in which direction?</a:t>
            </a:r>
            <a:endParaRPr lang="en-US" dirty="0"/>
          </a:p>
        </p:txBody>
      </p:sp>
      <p:sp>
        <p:nvSpPr>
          <p:cNvPr id="57" name="TextBox 56"/>
          <p:cNvSpPr txBox="1"/>
          <p:nvPr/>
        </p:nvSpPr>
        <p:spPr>
          <a:xfrm>
            <a:off x="11173327" y="7512695"/>
            <a:ext cx="10230686" cy="1846659"/>
          </a:xfrm>
          <a:prstGeom prst="rect">
            <a:avLst/>
          </a:prstGeom>
          <a:noFill/>
        </p:spPr>
        <p:txBody>
          <a:bodyPr wrap="none" rtlCol="0">
            <a:spAutoFit/>
          </a:bodyPr>
          <a:lstStyle/>
          <a:p>
            <a:r>
              <a:rPr lang="en-US" dirty="0">
                <a:sym typeface="Wingdings" pitchFamily="2" charset="2"/>
              </a:rPr>
              <a:t>Neuron emits action potentials </a:t>
            </a:r>
          </a:p>
          <a:p>
            <a:r>
              <a:rPr lang="en-US" dirty="0">
                <a:sym typeface="Wingdings" pitchFamily="2" charset="2"/>
              </a:rPr>
              <a:t>      why?</a:t>
            </a:r>
            <a:endParaRPr lang="en-US" dirty="0"/>
          </a:p>
        </p:txBody>
      </p:sp>
      <p:sp>
        <p:nvSpPr>
          <p:cNvPr id="65" name="TextBox 64"/>
          <p:cNvSpPr txBox="1"/>
          <p:nvPr/>
        </p:nvSpPr>
        <p:spPr>
          <a:xfrm>
            <a:off x="13145021" y="9359354"/>
            <a:ext cx="8258992" cy="2462213"/>
          </a:xfrm>
          <a:prstGeom prst="rect">
            <a:avLst/>
          </a:prstGeom>
          <a:noFill/>
        </p:spPr>
        <p:txBody>
          <a:bodyPr wrap="none" rtlCol="0">
            <a:spAutoFit/>
          </a:bodyPr>
          <a:lstStyle/>
          <a:p>
            <a:pPr>
              <a:buFont typeface="Wingdings" pitchFamily="2" charset="2"/>
              <a:buChar char="à"/>
            </a:pPr>
            <a:r>
              <a:rPr lang="en-US" dirty="0">
                <a:solidFill>
                  <a:srgbClr val="FF0000"/>
                </a:solidFill>
                <a:sym typeface="Wingdings" pitchFamily="2" charset="2"/>
              </a:rPr>
              <a:t>Hodgkin-Huxley model</a:t>
            </a:r>
          </a:p>
          <a:p>
            <a:r>
              <a:rPr lang="en-US" dirty="0">
                <a:solidFill>
                  <a:srgbClr val="FF0000"/>
                </a:solidFill>
                <a:sym typeface="Wingdings" pitchFamily="2" charset="2"/>
              </a:rPr>
              <a:t>      </a:t>
            </a:r>
            <a:r>
              <a:rPr lang="en-US" sz="4000" i="1" dirty="0">
                <a:solidFill>
                  <a:srgbClr val="FF0000"/>
                </a:solidFill>
                <a:sym typeface="Wingdings" pitchFamily="2" charset="2"/>
              </a:rPr>
              <a:t>Hodgkin&amp;Huxley (1952)</a:t>
            </a:r>
          </a:p>
          <a:p>
            <a:r>
              <a:rPr lang="en-US" sz="4000" i="1" dirty="0">
                <a:solidFill>
                  <a:srgbClr val="FF0000"/>
                </a:solidFill>
                <a:sym typeface="Wingdings" pitchFamily="2" charset="2"/>
              </a:rPr>
              <a:t>         Nobel Prize 1963</a:t>
            </a:r>
            <a:endParaRPr lang="en-US" sz="40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ChangeArrowheads="1"/>
          </p:cNvSpPr>
          <p:nvPr/>
        </p:nvSpPr>
        <p:spPr bwMode="auto">
          <a:xfrm>
            <a:off x="0" y="28679"/>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4"/>
          <p:cNvGrpSpPr>
            <a:grpSpLocks/>
          </p:cNvGrpSpPr>
          <p:nvPr/>
        </p:nvGrpSpPr>
        <p:grpSpPr bwMode="auto">
          <a:xfrm>
            <a:off x="2700933" y="1755334"/>
            <a:ext cx="6305928" cy="4320822"/>
            <a:chOff x="720" y="624"/>
            <a:chExt cx="1681" cy="1536"/>
          </a:xfrm>
        </p:grpSpPr>
        <p:graphicFrame>
          <p:nvGraphicFramePr>
            <p:cNvPr id="2051" name="Object 5"/>
            <p:cNvGraphicFramePr>
              <a:graphicFrameLocks noChangeAspect="1"/>
            </p:cNvGraphicFramePr>
            <p:nvPr/>
          </p:nvGraphicFramePr>
          <p:xfrm>
            <a:off x="864" y="672"/>
            <a:ext cx="1440" cy="1440"/>
          </p:xfrm>
          <a:graphic>
            <a:graphicData uri="http://schemas.openxmlformats.org/presentationml/2006/ole">
              <mc:AlternateContent xmlns:mc="http://schemas.openxmlformats.org/markup-compatibility/2006">
                <mc:Choice xmlns:v="urn:schemas-microsoft-com:vml" Requires="v">
                  <p:oleObj spid="_x0000_s229404" name="Photo Editor Photo" r:id="rId4" imgW="5304762" imgH="5304762" progId="">
                    <p:embed/>
                  </p:oleObj>
                </mc:Choice>
                <mc:Fallback>
                  <p:oleObj name="Photo Editor Photo" r:id="rId4" imgW="5304762" imgH="5304762"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672"/>
                          <a:ext cx="1440" cy="1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720" y="624"/>
              <a:ext cx="336" cy="1296"/>
              <a:chOff x="720" y="624"/>
              <a:chExt cx="336" cy="1296"/>
            </a:xfrm>
          </p:grpSpPr>
          <p:sp>
            <p:nvSpPr>
              <p:cNvPr id="2110" name="Rectangle 7"/>
              <p:cNvSpPr>
                <a:spLocks noChangeArrowheads="1"/>
              </p:cNvSpPr>
              <p:nvPr/>
            </p:nvSpPr>
            <p:spPr bwMode="auto">
              <a:xfrm>
                <a:off x="864" y="672"/>
                <a:ext cx="192" cy="1248"/>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2111" name="Text Box 8"/>
              <p:cNvSpPr txBox="1">
                <a:spLocks noChangeArrowheads="1"/>
              </p:cNvSpPr>
              <p:nvPr/>
            </p:nvSpPr>
            <p:spPr bwMode="auto">
              <a:xfrm>
                <a:off x="720" y="624"/>
                <a:ext cx="266" cy="241"/>
              </a:xfrm>
              <a:prstGeom prst="rect">
                <a:avLst/>
              </a:prstGeom>
              <a:noFill/>
              <a:ln w="9525">
                <a:noFill/>
                <a:miter lim="800000"/>
                <a:headEnd/>
                <a:tailEnd/>
              </a:ln>
            </p:spPr>
            <p:txBody>
              <a:bodyPr wrap="none">
                <a:spAutoFit/>
              </a:bodyPr>
              <a:lstStyle/>
              <a:p>
                <a:r>
                  <a:rPr lang="en-US" sz="3800" dirty="0"/>
                  <a:t>100</a:t>
                </a:r>
                <a:endParaRPr lang="en-US" dirty="0"/>
              </a:p>
            </p:txBody>
          </p:sp>
          <p:sp>
            <p:nvSpPr>
              <p:cNvPr id="2112" name="Text Box 9"/>
              <p:cNvSpPr txBox="1">
                <a:spLocks noChangeArrowheads="1"/>
              </p:cNvSpPr>
              <p:nvPr/>
            </p:nvSpPr>
            <p:spPr bwMode="auto">
              <a:xfrm>
                <a:off x="768" y="1200"/>
                <a:ext cx="244" cy="241"/>
              </a:xfrm>
              <a:prstGeom prst="rect">
                <a:avLst/>
              </a:prstGeom>
              <a:noFill/>
              <a:ln w="9525">
                <a:noFill/>
                <a:miter lim="800000"/>
                <a:headEnd/>
                <a:tailEnd/>
              </a:ln>
            </p:spPr>
            <p:txBody>
              <a:bodyPr wrap="none">
                <a:spAutoFit/>
              </a:bodyPr>
              <a:lstStyle/>
              <a:p>
                <a:r>
                  <a:rPr lang="en-US" sz="3800" dirty="0"/>
                  <a:t>mV</a:t>
                </a:r>
                <a:endParaRPr lang="en-US" dirty="0"/>
              </a:p>
            </p:txBody>
          </p:sp>
          <p:sp>
            <p:nvSpPr>
              <p:cNvPr id="2113" name="Text Box 10"/>
              <p:cNvSpPr txBox="1">
                <a:spLocks noChangeArrowheads="1"/>
              </p:cNvSpPr>
              <p:nvPr/>
            </p:nvSpPr>
            <p:spPr bwMode="auto">
              <a:xfrm>
                <a:off x="912" y="1632"/>
                <a:ext cx="121" cy="241"/>
              </a:xfrm>
              <a:prstGeom prst="rect">
                <a:avLst/>
              </a:prstGeom>
              <a:noFill/>
              <a:ln w="9525">
                <a:noFill/>
                <a:miter lim="800000"/>
                <a:headEnd/>
                <a:tailEnd/>
              </a:ln>
            </p:spPr>
            <p:txBody>
              <a:bodyPr wrap="none">
                <a:spAutoFit/>
              </a:bodyPr>
              <a:lstStyle/>
              <a:p>
                <a:r>
                  <a:rPr lang="en-US" sz="3800" dirty="0"/>
                  <a:t>0</a:t>
                </a:r>
                <a:endParaRPr lang="en-US" dirty="0"/>
              </a:p>
            </p:txBody>
          </p:sp>
        </p:grpSp>
        <p:sp>
          <p:nvSpPr>
            <p:cNvPr id="2101" name="Rectangle 11"/>
            <p:cNvSpPr>
              <a:spLocks noChangeArrowheads="1"/>
            </p:cNvSpPr>
            <p:nvPr/>
          </p:nvSpPr>
          <p:spPr bwMode="auto">
            <a:xfrm>
              <a:off x="1056" y="1920"/>
              <a:ext cx="1248" cy="240"/>
            </a:xfrm>
            <a:prstGeom prst="rect">
              <a:avLst/>
            </a:prstGeom>
            <a:solidFill>
              <a:schemeClr val="bg1"/>
            </a:solidFill>
            <a:ln w="9525">
              <a:solidFill>
                <a:schemeClr val="bg1"/>
              </a:solidFill>
              <a:miter lim="800000"/>
              <a:headEnd/>
              <a:tailEnd/>
            </a:ln>
          </p:spPr>
          <p:txBody>
            <a:bodyPr wrap="none" anchor="ctr"/>
            <a:lstStyle/>
            <a:p>
              <a:endParaRPr lang="en-US" dirty="0"/>
            </a:p>
          </p:txBody>
        </p:sp>
        <p:grpSp>
          <p:nvGrpSpPr>
            <p:cNvPr id="4" name="Group 12"/>
            <p:cNvGrpSpPr>
              <a:grpSpLocks/>
            </p:cNvGrpSpPr>
            <p:nvPr/>
          </p:nvGrpSpPr>
          <p:grpSpPr bwMode="auto">
            <a:xfrm>
              <a:off x="1344" y="1872"/>
              <a:ext cx="672" cy="192"/>
              <a:chOff x="1344" y="1872"/>
              <a:chExt cx="672" cy="192"/>
            </a:xfrm>
          </p:grpSpPr>
          <p:sp>
            <p:nvSpPr>
              <p:cNvPr id="2104" name="Line 13"/>
              <p:cNvSpPr>
                <a:spLocks noChangeShapeType="1"/>
              </p:cNvSpPr>
              <p:nvPr/>
            </p:nvSpPr>
            <p:spPr bwMode="auto">
              <a:xfrm flipV="1">
                <a:off x="1344"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2105" name="Line 14"/>
              <p:cNvSpPr>
                <a:spLocks noChangeShapeType="1"/>
              </p:cNvSpPr>
              <p:nvPr/>
            </p:nvSpPr>
            <p:spPr bwMode="auto">
              <a:xfrm flipV="1">
                <a:off x="1584"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2106" name="Line 15"/>
              <p:cNvSpPr>
                <a:spLocks noChangeShapeType="1"/>
              </p:cNvSpPr>
              <p:nvPr/>
            </p:nvSpPr>
            <p:spPr bwMode="auto">
              <a:xfrm flipV="1">
                <a:off x="1680"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2107" name="Line 16"/>
              <p:cNvSpPr>
                <a:spLocks noChangeShapeType="1"/>
              </p:cNvSpPr>
              <p:nvPr/>
            </p:nvSpPr>
            <p:spPr bwMode="auto">
              <a:xfrm flipV="1">
                <a:off x="1776"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2108" name="Line 17"/>
              <p:cNvSpPr>
                <a:spLocks noChangeShapeType="1"/>
              </p:cNvSpPr>
              <p:nvPr/>
            </p:nvSpPr>
            <p:spPr bwMode="auto">
              <a:xfrm flipV="1">
                <a:off x="1920"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2109" name="Line 18"/>
              <p:cNvSpPr>
                <a:spLocks noChangeShapeType="1"/>
              </p:cNvSpPr>
              <p:nvPr/>
            </p:nvSpPr>
            <p:spPr bwMode="auto">
              <a:xfrm flipV="1">
                <a:off x="2016" y="1872"/>
                <a:ext cx="0" cy="192"/>
              </a:xfrm>
              <a:prstGeom prst="line">
                <a:avLst/>
              </a:prstGeom>
              <a:noFill/>
              <a:ln w="28575">
                <a:solidFill>
                  <a:srgbClr val="FF0000"/>
                </a:solidFill>
                <a:round/>
                <a:headEnd/>
                <a:tailEnd type="triangle" w="med" len="med"/>
              </a:ln>
            </p:spPr>
            <p:txBody>
              <a:bodyPr wrap="none" anchor="ctr"/>
              <a:lstStyle/>
              <a:p>
                <a:endParaRPr lang="en-US" dirty="0"/>
              </a:p>
            </p:txBody>
          </p:sp>
        </p:grpSp>
        <p:sp>
          <p:nvSpPr>
            <p:cNvPr id="2103" name="Text Box 19"/>
            <p:cNvSpPr txBox="1">
              <a:spLocks noChangeArrowheads="1"/>
            </p:cNvSpPr>
            <p:nvPr/>
          </p:nvSpPr>
          <p:spPr bwMode="auto">
            <a:xfrm>
              <a:off x="2352" y="720"/>
              <a:ext cx="49" cy="241"/>
            </a:xfrm>
            <a:prstGeom prst="rect">
              <a:avLst/>
            </a:prstGeom>
            <a:noFill/>
            <a:ln w="9525">
              <a:noFill/>
              <a:miter lim="800000"/>
              <a:headEnd/>
              <a:tailEnd/>
            </a:ln>
          </p:spPr>
          <p:txBody>
            <a:bodyPr wrap="none">
              <a:spAutoFit/>
            </a:bodyPr>
            <a:lstStyle/>
            <a:p>
              <a:endParaRPr lang="fr-FR" sz="3800" dirty="0"/>
            </a:p>
          </p:txBody>
        </p:sp>
      </p:grpSp>
      <p:sp>
        <p:nvSpPr>
          <p:cNvPr id="2055" name="Line 39"/>
          <p:cNvSpPr>
            <a:spLocks noChangeShapeType="1"/>
          </p:cNvSpPr>
          <p:nvPr/>
        </p:nvSpPr>
        <p:spPr bwMode="auto">
          <a:xfrm>
            <a:off x="11884105" y="3038078"/>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2056" name="Line 40"/>
          <p:cNvSpPr>
            <a:spLocks noChangeShapeType="1"/>
          </p:cNvSpPr>
          <p:nvPr/>
        </p:nvSpPr>
        <p:spPr bwMode="auto">
          <a:xfrm>
            <a:off x="17285970" y="3038078"/>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2057" name="Line 41"/>
          <p:cNvSpPr>
            <a:spLocks noChangeShapeType="1"/>
          </p:cNvSpPr>
          <p:nvPr/>
        </p:nvSpPr>
        <p:spPr bwMode="auto">
          <a:xfrm>
            <a:off x="14044851" y="3038078"/>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2058" name="Line 42"/>
          <p:cNvSpPr>
            <a:spLocks noChangeShapeType="1"/>
          </p:cNvSpPr>
          <p:nvPr/>
        </p:nvSpPr>
        <p:spPr bwMode="auto">
          <a:xfrm>
            <a:off x="15485349" y="3038078"/>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2059" name="Oval 43"/>
          <p:cNvSpPr>
            <a:spLocks noChangeArrowheads="1"/>
          </p:cNvSpPr>
          <p:nvPr/>
        </p:nvSpPr>
        <p:spPr bwMode="auto">
          <a:xfrm>
            <a:off x="16565722" y="2768027"/>
            <a:ext cx="720249" cy="540103"/>
          </a:xfrm>
          <a:prstGeom prst="ellipse">
            <a:avLst/>
          </a:prstGeom>
          <a:solidFill>
            <a:schemeClr val="bg1"/>
          </a:solidFill>
          <a:ln w="9525">
            <a:solidFill>
              <a:schemeClr val="tx1"/>
            </a:solidFill>
            <a:round/>
            <a:headEnd/>
            <a:tailEnd/>
          </a:ln>
        </p:spPr>
        <p:txBody>
          <a:bodyPr wrap="none" lIns="192911" tIns="96455" rIns="192911" bIns="96455" anchor="ctr"/>
          <a:lstStyle/>
          <a:p>
            <a:endParaRPr lang="en-US" dirty="0"/>
          </a:p>
        </p:txBody>
      </p:sp>
      <p:sp>
        <p:nvSpPr>
          <p:cNvPr id="2060" name="Oval 44"/>
          <p:cNvSpPr>
            <a:spLocks noChangeArrowheads="1"/>
          </p:cNvSpPr>
          <p:nvPr/>
        </p:nvSpPr>
        <p:spPr bwMode="auto">
          <a:xfrm>
            <a:off x="13684727" y="3173104"/>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2" name="Oval 46"/>
          <p:cNvSpPr>
            <a:spLocks noChangeArrowheads="1"/>
          </p:cNvSpPr>
          <p:nvPr/>
        </p:nvSpPr>
        <p:spPr bwMode="auto">
          <a:xfrm>
            <a:off x="15125224" y="263300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3" name="Oval 47"/>
          <p:cNvSpPr>
            <a:spLocks noChangeArrowheads="1"/>
          </p:cNvSpPr>
          <p:nvPr/>
        </p:nvSpPr>
        <p:spPr bwMode="auto">
          <a:xfrm>
            <a:off x="12784416" y="2497975"/>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5" name="Oval 49"/>
          <p:cNvSpPr>
            <a:spLocks noChangeArrowheads="1"/>
          </p:cNvSpPr>
          <p:nvPr/>
        </p:nvSpPr>
        <p:spPr bwMode="auto">
          <a:xfrm>
            <a:off x="16205597" y="2497975"/>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6" name="Oval 50"/>
          <p:cNvSpPr>
            <a:spLocks noChangeArrowheads="1"/>
          </p:cNvSpPr>
          <p:nvPr/>
        </p:nvSpPr>
        <p:spPr bwMode="auto">
          <a:xfrm>
            <a:off x="13504664" y="3713207"/>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7" name="Oval 51"/>
          <p:cNvSpPr>
            <a:spLocks noChangeArrowheads="1"/>
          </p:cNvSpPr>
          <p:nvPr/>
        </p:nvSpPr>
        <p:spPr bwMode="auto">
          <a:xfrm>
            <a:off x="16565722" y="3848232"/>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8" name="Oval 52"/>
          <p:cNvSpPr>
            <a:spLocks noChangeArrowheads="1"/>
          </p:cNvSpPr>
          <p:nvPr/>
        </p:nvSpPr>
        <p:spPr bwMode="auto">
          <a:xfrm>
            <a:off x="19086592" y="2092898"/>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9" name="Oval 53"/>
          <p:cNvSpPr>
            <a:spLocks noChangeArrowheads="1"/>
          </p:cNvSpPr>
          <p:nvPr/>
        </p:nvSpPr>
        <p:spPr bwMode="auto">
          <a:xfrm>
            <a:off x="17466033" y="168782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70" name="Oval 54"/>
          <p:cNvSpPr>
            <a:spLocks noChangeArrowheads="1"/>
          </p:cNvSpPr>
          <p:nvPr/>
        </p:nvSpPr>
        <p:spPr bwMode="auto">
          <a:xfrm>
            <a:off x="14224913" y="3308130"/>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1" name="Oval 55"/>
          <p:cNvSpPr>
            <a:spLocks noChangeArrowheads="1"/>
          </p:cNvSpPr>
          <p:nvPr/>
        </p:nvSpPr>
        <p:spPr bwMode="auto">
          <a:xfrm>
            <a:off x="12784416" y="344315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2" name="Oval 56"/>
          <p:cNvSpPr>
            <a:spLocks noChangeArrowheads="1"/>
          </p:cNvSpPr>
          <p:nvPr/>
        </p:nvSpPr>
        <p:spPr bwMode="auto">
          <a:xfrm>
            <a:off x="15485349" y="398325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3" name="Oval 57"/>
          <p:cNvSpPr>
            <a:spLocks noChangeArrowheads="1"/>
          </p:cNvSpPr>
          <p:nvPr/>
        </p:nvSpPr>
        <p:spPr bwMode="auto">
          <a:xfrm>
            <a:off x="14585038" y="3173104"/>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4" name="Oval 58"/>
          <p:cNvSpPr>
            <a:spLocks noChangeArrowheads="1"/>
          </p:cNvSpPr>
          <p:nvPr/>
        </p:nvSpPr>
        <p:spPr bwMode="auto">
          <a:xfrm>
            <a:off x="16565722" y="3308130"/>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6" name="Oval 60"/>
          <p:cNvSpPr>
            <a:spLocks noChangeArrowheads="1"/>
          </p:cNvSpPr>
          <p:nvPr/>
        </p:nvSpPr>
        <p:spPr bwMode="auto">
          <a:xfrm>
            <a:off x="18006219" y="344315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7" name="Oval 61"/>
          <p:cNvSpPr>
            <a:spLocks noChangeArrowheads="1"/>
          </p:cNvSpPr>
          <p:nvPr/>
        </p:nvSpPr>
        <p:spPr bwMode="auto">
          <a:xfrm>
            <a:off x="19266655" y="3713207"/>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8" name="Oval 62"/>
          <p:cNvSpPr>
            <a:spLocks noChangeArrowheads="1"/>
          </p:cNvSpPr>
          <p:nvPr/>
        </p:nvSpPr>
        <p:spPr bwMode="auto">
          <a:xfrm>
            <a:off x="14404975" y="398325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9" name="Text Box 63"/>
          <p:cNvSpPr txBox="1">
            <a:spLocks noChangeArrowheads="1"/>
          </p:cNvSpPr>
          <p:nvPr/>
        </p:nvSpPr>
        <p:spPr bwMode="auto">
          <a:xfrm>
            <a:off x="18546406" y="1012694"/>
            <a:ext cx="1663978" cy="779569"/>
          </a:xfrm>
          <a:prstGeom prst="rect">
            <a:avLst/>
          </a:prstGeom>
          <a:noFill/>
          <a:ln w="9525">
            <a:noFill/>
            <a:miter lim="800000"/>
            <a:headEnd/>
            <a:tailEnd/>
          </a:ln>
        </p:spPr>
        <p:txBody>
          <a:bodyPr wrap="none" lIns="192911" tIns="96455" rIns="192911" bIns="96455">
            <a:spAutoFit/>
          </a:bodyPr>
          <a:lstStyle/>
          <a:p>
            <a:r>
              <a:rPr lang="en-US" sz="3800" dirty="0"/>
              <a:t>inside</a:t>
            </a:r>
          </a:p>
        </p:txBody>
      </p:sp>
      <p:sp>
        <p:nvSpPr>
          <p:cNvPr id="2080" name="Text Box 64"/>
          <p:cNvSpPr txBox="1">
            <a:spLocks noChangeArrowheads="1"/>
          </p:cNvSpPr>
          <p:nvPr/>
        </p:nvSpPr>
        <p:spPr bwMode="auto">
          <a:xfrm>
            <a:off x="18726468" y="3983259"/>
            <a:ext cx="1960533" cy="779569"/>
          </a:xfrm>
          <a:prstGeom prst="rect">
            <a:avLst/>
          </a:prstGeom>
          <a:noFill/>
          <a:ln w="9525">
            <a:noFill/>
            <a:miter lim="800000"/>
            <a:headEnd/>
            <a:tailEnd/>
          </a:ln>
        </p:spPr>
        <p:txBody>
          <a:bodyPr wrap="none" lIns="192911" tIns="96455" rIns="192911" bIns="96455">
            <a:spAutoFit/>
          </a:bodyPr>
          <a:lstStyle/>
          <a:p>
            <a:r>
              <a:rPr lang="en-US" sz="3800" dirty="0"/>
              <a:t>outside</a:t>
            </a:r>
          </a:p>
        </p:txBody>
      </p:sp>
      <p:sp>
        <p:nvSpPr>
          <p:cNvPr id="2081" name="Text Box 65"/>
          <p:cNvSpPr txBox="1">
            <a:spLocks noChangeArrowheads="1"/>
          </p:cNvSpPr>
          <p:nvPr/>
        </p:nvSpPr>
        <p:spPr bwMode="auto">
          <a:xfrm>
            <a:off x="19409204" y="1890361"/>
            <a:ext cx="985907" cy="779569"/>
          </a:xfrm>
          <a:prstGeom prst="rect">
            <a:avLst/>
          </a:prstGeom>
          <a:noFill/>
          <a:ln w="9525">
            <a:noFill/>
            <a:miter lim="800000"/>
            <a:headEnd/>
            <a:tailEnd/>
          </a:ln>
        </p:spPr>
        <p:txBody>
          <a:bodyPr wrap="none" lIns="192911" tIns="96455" rIns="192911" bIns="96455">
            <a:spAutoFit/>
          </a:bodyPr>
          <a:lstStyle/>
          <a:p>
            <a:r>
              <a:rPr lang="en-US" sz="3800" dirty="0"/>
              <a:t>Ka</a:t>
            </a:r>
          </a:p>
        </p:txBody>
      </p:sp>
      <p:sp>
        <p:nvSpPr>
          <p:cNvPr id="2082" name="Text Box 66"/>
          <p:cNvSpPr txBox="1">
            <a:spLocks noChangeArrowheads="1"/>
          </p:cNvSpPr>
          <p:nvPr/>
        </p:nvSpPr>
        <p:spPr bwMode="auto">
          <a:xfrm>
            <a:off x="19446717" y="3443156"/>
            <a:ext cx="1013158" cy="779569"/>
          </a:xfrm>
          <a:prstGeom prst="rect">
            <a:avLst/>
          </a:prstGeom>
          <a:noFill/>
          <a:ln w="9525">
            <a:noFill/>
            <a:miter lim="800000"/>
            <a:headEnd/>
            <a:tailEnd/>
          </a:ln>
        </p:spPr>
        <p:txBody>
          <a:bodyPr wrap="none" lIns="192911" tIns="96455" rIns="192911" bIns="96455">
            <a:spAutoFit/>
          </a:bodyPr>
          <a:lstStyle/>
          <a:p>
            <a:r>
              <a:rPr lang="en-US" sz="3800" dirty="0"/>
              <a:t>Na</a:t>
            </a:r>
          </a:p>
        </p:txBody>
      </p:sp>
      <p:sp>
        <p:nvSpPr>
          <p:cNvPr id="2083" name="Text Box 67"/>
          <p:cNvSpPr txBox="1">
            <a:spLocks noChangeArrowheads="1"/>
          </p:cNvSpPr>
          <p:nvPr/>
        </p:nvSpPr>
        <p:spPr bwMode="auto">
          <a:xfrm>
            <a:off x="12064167" y="4253310"/>
            <a:ext cx="3151564" cy="779569"/>
          </a:xfrm>
          <a:prstGeom prst="rect">
            <a:avLst/>
          </a:prstGeom>
          <a:noFill/>
          <a:ln w="9525">
            <a:noFill/>
            <a:miter lim="800000"/>
            <a:headEnd/>
            <a:tailEnd/>
          </a:ln>
        </p:spPr>
        <p:txBody>
          <a:bodyPr wrap="none" lIns="192911" tIns="96455" rIns="192911" bIns="96455">
            <a:spAutoFit/>
          </a:bodyPr>
          <a:lstStyle/>
          <a:p>
            <a:r>
              <a:rPr lang="en-US" sz="3800" dirty="0"/>
              <a:t>Ion channels</a:t>
            </a:r>
          </a:p>
        </p:txBody>
      </p:sp>
      <p:sp>
        <p:nvSpPr>
          <p:cNvPr id="2084" name="Text Box 68"/>
          <p:cNvSpPr txBox="1">
            <a:spLocks noChangeArrowheads="1"/>
          </p:cNvSpPr>
          <p:nvPr/>
        </p:nvSpPr>
        <p:spPr bwMode="auto">
          <a:xfrm>
            <a:off x="15988022" y="4320823"/>
            <a:ext cx="2418992" cy="779569"/>
          </a:xfrm>
          <a:prstGeom prst="rect">
            <a:avLst/>
          </a:prstGeom>
          <a:noFill/>
          <a:ln w="9525">
            <a:noFill/>
            <a:miter lim="800000"/>
            <a:headEnd/>
            <a:tailEnd/>
          </a:ln>
        </p:spPr>
        <p:txBody>
          <a:bodyPr wrap="none" lIns="192911" tIns="96455" rIns="192911" bIns="96455">
            <a:spAutoFit/>
          </a:bodyPr>
          <a:lstStyle/>
          <a:p>
            <a:r>
              <a:rPr lang="en-US" sz="3800" dirty="0"/>
              <a:t>Ion pump</a:t>
            </a:r>
          </a:p>
        </p:txBody>
      </p:sp>
      <p:sp>
        <p:nvSpPr>
          <p:cNvPr id="2085" name="Line 69"/>
          <p:cNvSpPr>
            <a:spLocks noChangeShapeType="1"/>
          </p:cNvSpPr>
          <p:nvPr/>
        </p:nvSpPr>
        <p:spPr bwMode="auto">
          <a:xfrm flipH="1" flipV="1">
            <a:off x="13864789" y="3038078"/>
            <a:ext cx="180062"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2086" name="Line 70"/>
          <p:cNvSpPr>
            <a:spLocks noChangeShapeType="1"/>
          </p:cNvSpPr>
          <p:nvPr/>
        </p:nvSpPr>
        <p:spPr bwMode="auto">
          <a:xfrm flipV="1">
            <a:off x="14585037" y="3038078"/>
            <a:ext cx="720249"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2087" name="Line 71"/>
          <p:cNvSpPr>
            <a:spLocks noChangeShapeType="1"/>
          </p:cNvSpPr>
          <p:nvPr/>
        </p:nvSpPr>
        <p:spPr bwMode="auto">
          <a:xfrm flipH="1" flipV="1">
            <a:off x="16925846" y="3173104"/>
            <a:ext cx="720249" cy="1080206"/>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2088" name="Rectangle 72"/>
          <p:cNvSpPr>
            <a:spLocks noChangeArrowheads="1"/>
          </p:cNvSpPr>
          <p:nvPr/>
        </p:nvSpPr>
        <p:spPr bwMode="auto">
          <a:xfrm>
            <a:off x="0" y="1215231"/>
            <a:ext cx="9003110" cy="5266002"/>
          </a:xfrm>
          <a:prstGeom prst="rect">
            <a:avLst/>
          </a:prstGeom>
          <a:solidFill>
            <a:schemeClr val="bg1"/>
          </a:solidFill>
          <a:ln w="9525">
            <a:noFill/>
            <a:miter lim="800000"/>
            <a:headEnd/>
            <a:tailEnd/>
          </a:ln>
        </p:spPr>
        <p:txBody>
          <a:bodyPr wrap="none" lIns="192911" tIns="96455" rIns="192911" bIns="96455" anchor="ctr"/>
          <a:lstStyle/>
          <a:p>
            <a:pPr algn="ctr"/>
            <a:endParaRPr lang="fr-FR" b="1"/>
          </a:p>
        </p:txBody>
      </p:sp>
      <p:sp>
        <p:nvSpPr>
          <p:cNvPr id="2089" name="Oval 108"/>
          <p:cNvSpPr>
            <a:spLocks noChangeArrowheads="1"/>
          </p:cNvSpPr>
          <p:nvPr/>
        </p:nvSpPr>
        <p:spPr bwMode="auto">
          <a:xfrm>
            <a:off x="13504664" y="276802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2090" name="Oval 109"/>
          <p:cNvSpPr>
            <a:spLocks noChangeArrowheads="1"/>
          </p:cNvSpPr>
          <p:nvPr/>
        </p:nvSpPr>
        <p:spPr bwMode="auto">
          <a:xfrm>
            <a:off x="13864789" y="276802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2091" name="Oval 110"/>
          <p:cNvSpPr>
            <a:spLocks noChangeArrowheads="1"/>
          </p:cNvSpPr>
          <p:nvPr/>
        </p:nvSpPr>
        <p:spPr bwMode="auto">
          <a:xfrm>
            <a:off x="15125224" y="276802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2092" name="Oval 111"/>
          <p:cNvSpPr>
            <a:spLocks noChangeArrowheads="1"/>
          </p:cNvSpPr>
          <p:nvPr/>
        </p:nvSpPr>
        <p:spPr bwMode="auto">
          <a:xfrm>
            <a:off x="15305286" y="276802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pic>
        <p:nvPicPr>
          <p:cNvPr id="859264" name="Picture 128" descr="nernst-1"/>
          <p:cNvPicPr>
            <a:picLocks noChangeAspect="1" noChangeArrowheads="1"/>
          </p:cNvPicPr>
          <p:nvPr/>
        </p:nvPicPr>
        <p:blipFill>
          <a:blip r:embed="rId6" cstate="print"/>
          <a:srcRect/>
          <a:stretch>
            <a:fillRect/>
          </a:stretch>
        </p:blipFill>
        <p:spPr bwMode="auto">
          <a:xfrm>
            <a:off x="934074" y="5693584"/>
            <a:ext cx="14281657" cy="5401028"/>
          </a:xfrm>
          <a:prstGeom prst="rect">
            <a:avLst/>
          </a:prstGeom>
          <a:noFill/>
          <a:ln w="9525">
            <a:noFill/>
            <a:miter lim="800000"/>
            <a:headEnd/>
            <a:tailEnd/>
          </a:ln>
        </p:spPr>
      </p:pic>
      <p:sp>
        <p:nvSpPr>
          <p:cNvPr id="859265" name="Rectangle 129"/>
          <p:cNvSpPr>
            <a:spLocks noChangeArrowheads="1"/>
          </p:cNvSpPr>
          <p:nvPr/>
        </p:nvSpPr>
        <p:spPr bwMode="auto">
          <a:xfrm>
            <a:off x="7305422" y="5949572"/>
            <a:ext cx="11572748" cy="6202742"/>
          </a:xfrm>
          <a:prstGeom prst="rect">
            <a:avLst/>
          </a:prstGeom>
          <a:solidFill>
            <a:schemeClr val="bg1"/>
          </a:solidFill>
          <a:ln w="9525">
            <a:noFill/>
            <a:miter lim="800000"/>
            <a:headEnd/>
            <a:tailEnd/>
          </a:ln>
        </p:spPr>
        <p:txBody>
          <a:bodyPr wrap="none" lIns="192911" tIns="96455" rIns="192911" bIns="96455" anchor="ctr"/>
          <a:lstStyle/>
          <a:p>
            <a:pPr algn="ctr"/>
            <a:endParaRPr lang="fr-FR"/>
          </a:p>
        </p:txBody>
      </p:sp>
      <p:graphicFrame>
        <p:nvGraphicFramePr>
          <p:cNvPr id="859267" name="Object 131"/>
          <p:cNvGraphicFramePr>
            <a:graphicFrameLocks noChangeAspect="1"/>
          </p:cNvGraphicFramePr>
          <p:nvPr/>
        </p:nvGraphicFramePr>
        <p:xfrm>
          <a:off x="2599226" y="3578181"/>
          <a:ext cx="4561576" cy="1561236"/>
        </p:xfrm>
        <a:graphic>
          <a:graphicData uri="http://schemas.openxmlformats.org/presentationml/2006/ole">
            <mc:AlternateContent xmlns:mc="http://schemas.openxmlformats.org/markup-compatibility/2006">
              <mc:Choice xmlns:v="urn:schemas-microsoft-com:vml" Requires="v">
                <p:oleObj spid="_x0000_s229405" name="Equation" r:id="rId7" imgW="469800" imgH="215640" progId="Equation.3">
                  <p:embed/>
                </p:oleObj>
              </mc:Choice>
              <mc:Fallback>
                <p:oleObj name="Equation" r:id="rId7" imgW="469800" imgH="215640" progId="Equation.3">
                  <p:embed/>
                  <p:pic>
                    <p:nvPicPr>
                      <p:cNvPr id="0" name="Object 1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9226" y="3578181"/>
                        <a:ext cx="4561576" cy="1561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9268" name="Text Box 132"/>
          <p:cNvSpPr txBox="1">
            <a:spLocks noChangeArrowheads="1"/>
          </p:cNvSpPr>
          <p:nvPr/>
        </p:nvSpPr>
        <p:spPr bwMode="auto">
          <a:xfrm>
            <a:off x="1568043" y="2841166"/>
            <a:ext cx="2707532" cy="1071957"/>
          </a:xfrm>
          <a:prstGeom prst="rect">
            <a:avLst/>
          </a:prstGeom>
          <a:noFill/>
          <a:ln w="9525">
            <a:noFill/>
            <a:miter lim="800000"/>
            <a:headEnd/>
            <a:tailEnd/>
          </a:ln>
        </p:spPr>
        <p:txBody>
          <a:bodyPr wrap="none" lIns="192911" tIns="96455" rIns="192911" bIns="96455">
            <a:spAutoFit/>
          </a:bodyPr>
          <a:lstStyle/>
          <a:p>
            <a:r>
              <a:rPr lang="fr-CH" dirty="0" err="1"/>
              <a:t>density</a:t>
            </a:r>
            <a:endParaRPr lang="fr-FR" dirty="0"/>
          </a:p>
        </p:txBody>
      </p:sp>
      <p:sp>
        <p:nvSpPr>
          <p:cNvPr id="859273" name="Text Box 137"/>
          <p:cNvSpPr txBox="1">
            <a:spLocks noChangeArrowheads="1"/>
          </p:cNvSpPr>
          <p:nvPr/>
        </p:nvSpPr>
        <p:spPr bwMode="auto">
          <a:xfrm>
            <a:off x="8352400" y="7619827"/>
            <a:ext cx="8393384" cy="1241234"/>
          </a:xfrm>
          <a:prstGeom prst="rect">
            <a:avLst/>
          </a:prstGeom>
          <a:solidFill>
            <a:srgbClr val="0076FF"/>
          </a:solidFill>
          <a:ln w="38100">
            <a:solidFill>
              <a:schemeClr val="accent2"/>
            </a:solidFill>
            <a:miter lim="800000"/>
            <a:headEnd/>
            <a:tailEnd/>
          </a:ln>
        </p:spPr>
        <p:txBody>
          <a:bodyPr wrap="none" lIns="192911" tIns="96455" rIns="192911" bIns="96455">
            <a:spAutoFit/>
          </a:bodyPr>
          <a:lstStyle/>
          <a:p>
            <a:r>
              <a:rPr lang="fr-CH" sz="6800" i="1" dirty="0" err="1"/>
              <a:t>Mathetical</a:t>
            </a:r>
            <a:r>
              <a:rPr lang="fr-CH" sz="6800" i="1" dirty="0"/>
              <a:t> </a:t>
            </a:r>
            <a:r>
              <a:rPr lang="fr-CH" sz="6800" i="1" dirty="0" err="1"/>
              <a:t>derivation</a:t>
            </a:r>
            <a:endParaRPr lang="fr-FR" sz="6800" i="1" dirty="0"/>
          </a:p>
        </p:txBody>
      </p:sp>
      <p:sp>
        <p:nvSpPr>
          <p:cNvPr id="67" name="Text Box 136"/>
          <p:cNvSpPr txBox="1">
            <a:spLocks noChangeArrowheads="1"/>
          </p:cNvSpPr>
          <p:nvPr/>
        </p:nvSpPr>
        <p:spPr bwMode="auto">
          <a:xfrm>
            <a:off x="7160802" y="5032879"/>
            <a:ext cx="13526199" cy="1071957"/>
          </a:xfrm>
          <a:prstGeom prst="rect">
            <a:avLst/>
          </a:prstGeom>
          <a:noFill/>
          <a:ln w="9525">
            <a:solidFill>
              <a:srgbClr val="FF0000"/>
            </a:solidFill>
            <a:miter lim="800000"/>
            <a:headEnd/>
            <a:tailEnd/>
          </a:ln>
        </p:spPr>
        <p:txBody>
          <a:bodyPr wrap="none" lIns="192911" tIns="96455" rIns="192911" bIns="96455">
            <a:spAutoFit/>
          </a:bodyPr>
          <a:lstStyle/>
          <a:p>
            <a:r>
              <a:rPr lang="fr-CH" b="1" dirty="0"/>
              <a:t>Ion </a:t>
            </a:r>
            <a:r>
              <a:rPr lang="fr-CH" b="1" dirty="0" err="1"/>
              <a:t>pump</a:t>
            </a:r>
            <a:r>
              <a:rPr lang="fr-CH" b="1" dirty="0"/>
              <a:t> </a:t>
            </a:r>
            <a:r>
              <a:rPr lang="fr-CH" b="1" dirty="0">
                <a:sym typeface="Wingdings" pitchFamily="2" charset="2"/>
              </a:rPr>
              <a:t> </a:t>
            </a:r>
            <a:r>
              <a:rPr lang="fr-CH" b="1" dirty="0"/>
              <a:t>Concentration </a:t>
            </a:r>
            <a:r>
              <a:rPr lang="fr-CH" b="1" dirty="0" err="1"/>
              <a:t>difference</a:t>
            </a:r>
            <a:endParaRPr lang="fr-FR" b="1" dirty="0"/>
          </a:p>
        </p:txBody>
      </p:sp>
      <p:sp>
        <p:nvSpPr>
          <p:cNvPr id="66" name="Title 3"/>
          <p:cNvSpPr txBox="1">
            <a:spLocks/>
          </p:cNvSpPr>
          <p:nvPr/>
        </p:nvSpPr>
        <p:spPr>
          <a:xfrm>
            <a:off x="697827" y="131346"/>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2. 2. </a:t>
            </a:r>
            <a:r>
              <a:rPr lang="en-US" sz="6600" dirty="0">
                <a:solidFill>
                  <a:srgbClr val="FF0000"/>
                </a:solidFill>
                <a:latin typeface="Impact" charset="0"/>
                <a:ea typeface="ＭＳ Ｐゴシック" charset="0"/>
                <a:cs typeface="Impact" charset="0"/>
              </a:rPr>
              <a:t>Reversal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potential</a:t>
            </a:r>
          </a:p>
        </p:txBody>
      </p:sp>
      <p:cxnSp>
        <p:nvCxnSpPr>
          <p:cNvPr id="68" name="Straight Connector 67"/>
          <p:cNvCxnSpPr/>
          <p:nvPr/>
        </p:nvCxnSpPr>
        <p:spPr>
          <a:xfrm>
            <a:off x="-215313" y="1171412"/>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943039" y="5464824"/>
            <a:ext cx="1486304" cy="969496"/>
          </a:xfrm>
          <a:prstGeom prst="rect">
            <a:avLst/>
          </a:prstGeom>
          <a:solidFill>
            <a:schemeClr val="bg1"/>
          </a:solidFill>
          <a:ln>
            <a:solidFill>
              <a:schemeClr val="bg1"/>
            </a:solidFill>
          </a:ln>
        </p:spPr>
        <p:txBody>
          <a:bodyPr wrap="none" rtlCol="0">
            <a:spAutoFit/>
          </a:bodyPr>
          <a:lstStyle/>
          <a:p>
            <a:r>
              <a:rPr lang="en-US" dirty="0"/>
              <a:t>    E</a:t>
            </a:r>
          </a:p>
        </p:txBody>
      </p:sp>
      <p:sp>
        <p:nvSpPr>
          <p:cNvPr id="64" name="Rectangle 63"/>
          <p:cNvSpPr/>
          <p:nvPr/>
        </p:nvSpPr>
        <p:spPr>
          <a:xfrm>
            <a:off x="19446717" y="1890361"/>
            <a:ext cx="1013158" cy="77956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chemeClr val="tx1"/>
                </a:solidFill>
              </a:rPr>
              <a:t>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926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859267"/>
                                        </p:tgtEl>
                                        <p:attrNameLst>
                                          <p:attrName>style.visibility</p:attrName>
                                        </p:attrNameLst>
                                      </p:cBhvr>
                                      <p:to>
                                        <p:strVal val="visible"/>
                                      </p:to>
                                    </p:set>
                                  </p:childTnLst>
                                  <p:subTnLst>
                                    <p:set>
                                      <p:cBhvr override="childStyle">
                                        <p:cTn dur="1" fill="hold" display="0" masterRel="nextClick" afterEffect="1"/>
                                        <p:tgtEl>
                                          <p:spTgt spid="859267"/>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8592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9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268" grpId="0"/>
      <p:bldP spid="859273" grpId="0" animBg="1"/>
      <p:bldP spid="67" grpId="0" animBg="1"/>
      <p:bldP spid="63" grpId="0" animBg="1"/>
      <p:bldP spid="6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700933" y="1755334"/>
            <a:ext cx="6305928" cy="4320822"/>
            <a:chOff x="720" y="624"/>
            <a:chExt cx="1681" cy="1536"/>
          </a:xfrm>
        </p:grpSpPr>
        <p:graphicFrame>
          <p:nvGraphicFramePr>
            <p:cNvPr id="3077" name="Object 5"/>
            <p:cNvGraphicFramePr>
              <a:graphicFrameLocks noChangeAspect="1"/>
            </p:cNvGraphicFramePr>
            <p:nvPr/>
          </p:nvGraphicFramePr>
          <p:xfrm>
            <a:off x="864" y="672"/>
            <a:ext cx="1440" cy="1440"/>
          </p:xfrm>
          <a:graphic>
            <a:graphicData uri="http://schemas.openxmlformats.org/presentationml/2006/ole">
              <mc:AlternateContent xmlns:mc="http://schemas.openxmlformats.org/markup-compatibility/2006">
                <mc:Choice xmlns:v="urn:schemas-microsoft-com:vml" Requires="v">
                  <p:oleObj spid="_x0000_s230426" name="Photo Editor Photo" r:id="rId4" imgW="5304762" imgH="5304762" progId="">
                    <p:embed/>
                  </p:oleObj>
                </mc:Choice>
                <mc:Fallback>
                  <p:oleObj name="Photo Editor Photo" r:id="rId4" imgW="5304762" imgH="5304762"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672"/>
                          <a:ext cx="1440" cy="1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720" y="624"/>
              <a:ext cx="336" cy="1296"/>
              <a:chOff x="720" y="624"/>
              <a:chExt cx="336" cy="1296"/>
            </a:xfrm>
          </p:grpSpPr>
          <p:sp>
            <p:nvSpPr>
              <p:cNvPr id="3133" name="Rectangle 7"/>
              <p:cNvSpPr>
                <a:spLocks noChangeArrowheads="1"/>
              </p:cNvSpPr>
              <p:nvPr/>
            </p:nvSpPr>
            <p:spPr bwMode="auto">
              <a:xfrm>
                <a:off x="864" y="672"/>
                <a:ext cx="192" cy="1248"/>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3134" name="Text Box 8"/>
              <p:cNvSpPr txBox="1">
                <a:spLocks noChangeArrowheads="1"/>
              </p:cNvSpPr>
              <p:nvPr/>
            </p:nvSpPr>
            <p:spPr bwMode="auto">
              <a:xfrm>
                <a:off x="720" y="624"/>
                <a:ext cx="266" cy="241"/>
              </a:xfrm>
              <a:prstGeom prst="rect">
                <a:avLst/>
              </a:prstGeom>
              <a:noFill/>
              <a:ln w="9525">
                <a:noFill/>
                <a:miter lim="800000"/>
                <a:headEnd/>
                <a:tailEnd/>
              </a:ln>
            </p:spPr>
            <p:txBody>
              <a:bodyPr wrap="none">
                <a:spAutoFit/>
              </a:bodyPr>
              <a:lstStyle/>
              <a:p>
                <a:r>
                  <a:rPr lang="en-US" sz="3800" dirty="0"/>
                  <a:t>100</a:t>
                </a:r>
                <a:endParaRPr lang="en-US" dirty="0"/>
              </a:p>
            </p:txBody>
          </p:sp>
          <p:sp>
            <p:nvSpPr>
              <p:cNvPr id="3135" name="Text Box 9"/>
              <p:cNvSpPr txBox="1">
                <a:spLocks noChangeArrowheads="1"/>
              </p:cNvSpPr>
              <p:nvPr/>
            </p:nvSpPr>
            <p:spPr bwMode="auto">
              <a:xfrm>
                <a:off x="768" y="1200"/>
                <a:ext cx="244" cy="241"/>
              </a:xfrm>
              <a:prstGeom prst="rect">
                <a:avLst/>
              </a:prstGeom>
              <a:noFill/>
              <a:ln w="9525">
                <a:noFill/>
                <a:miter lim="800000"/>
                <a:headEnd/>
                <a:tailEnd/>
              </a:ln>
            </p:spPr>
            <p:txBody>
              <a:bodyPr wrap="none">
                <a:spAutoFit/>
              </a:bodyPr>
              <a:lstStyle/>
              <a:p>
                <a:r>
                  <a:rPr lang="en-US" sz="3800" dirty="0"/>
                  <a:t>mV</a:t>
                </a:r>
                <a:endParaRPr lang="en-US" dirty="0"/>
              </a:p>
            </p:txBody>
          </p:sp>
          <p:sp>
            <p:nvSpPr>
              <p:cNvPr id="3136" name="Text Box 10"/>
              <p:cNvSpPr txBox="1">
                <a:spLocks noChangeArrowheads="1"/>
              </p:cNvSpPr>
              <p:nvPr/>
            </p:nvSpPr>
            <p:spPr bwMode="auto">
              <a:xfrm>
                <a:off x="912" y="1632"/>
                <a:ext cx="121" cy="241"/>
              </a:xfrm>
              <a:prstGeom prst="rect">
                <a:avLst/>
              </a:prstGeom>
              <a:noFill/>
              <a:ln w="9525">
                <a:noFill/>
                <a:miter lim="800000"/>
                <a:headEnd/>
                <a:tailEnd/>
              </a:ln>
            </p:spPr>
            <p:txBody>
              <a:bodyPr wrap="none">
                <a:spAutoFit/>
              </a:bodyPr>
              <a:lstStyle/>
              <a:p>
                <a:r>
                  <a:rPr lang="en-US" sz="3800" dirty="0"/>
                  <a:t>0</a:t>
                </a:r>
                <a:endParaRPr lang="en-US" dirty="0"/>
              </a:p>
            </p:txBody>
          </p:sp>
        </p:grpSp>
        <p:sp>
          <p:nvSpPr>
            <p:cNvPr id="3124" name="Rectangle 11"/>
            <p:cNvSpPr>
              <a:spLocks noChangeArrowheads="1"/>
            </p:cNvSpPr>
            <p:nvPr/>
          </p:nvSpPr>
          <p:spPr bwMode="auto">
            <a:xfrm>
              <a:off x="1056" y="1920"/>
              <a:ext cx="1248" cy="240"/>
            </a:xfrm>
            <a:prstGeom prst="rect">
              <a:avLst/>
            </a:prstGeom>
            <a:solidFill>
              <a:schemeClr val="bg1"/>
            </a:solidFill>
            <a:ln w="9525">
              <a:solidFill>
                <a:schemeClr val="bg1"/>
              </a:solidFill>
              <a:miter lim="800000"/>
              <a:headEnd/>
              <a:tailEnd/>
            </a:ln>
          </p:spPr>
          <p:txBody>
            <a:bodyPr wrap="none" anchor="ctr"/>
            <a:lstStyle/>
            <a:p>
              <a:endParaRPr lang="en-US" dirty="0"/>
            </a:p>
          </p:txBody>
        </p:sp>
        <p:grpSp>
          <p:nvGrpSpPr>
            <p:cNvPr id="4" name="Group 12"/>
            <p:cNvGrpSpPr>
              <a:grpSpLocks/>
            </p:cNvGrpSpPr>
            <p:nvPr/>
          </p:nvGrpSpPr>
          <p:grpSpPr bwMode="auto">
            <a:xfrm>
              <a:off x="1344" y="1872"/>
              <a:ext cx="672" cy="192"/>
              <a:chOff x="1344" y="1872"/>
              <a:chExt cx="672" cy="192"/>
            </a:xfrm>
          </p:grpSpPr>
          <p:sp>
            <p:nvSpPr>
              <p:cNvPr id="3127" name="Line 13"/>
              <p:cNvSpPr>
                <a:spLocks noChangeShapeType="1"/>
              </p:cNvSpPr>
              <p:nvPr/>
            </p:nvSpPr>
            <p:spPr bwMode="auto">
              <a:xfrm flipV="1">
                <a:off x="1344"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28" name="Line 14"/>
              <p:cNvSpPr>
                <a:spLocks noChangeShapeType="1"/>
              </p:cNvSpPr>
              <p:nvPr/>
            </p:nvSpPr>
            <p:spPr bwMode="auto">
              <a:xfrm flipV="1">
                <a:off x="1584"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29" name="Line 15"/>
              <p:cNvSpPr>
                <a:spLocks noChangeShapeType="1"/>
              </p:cNvSpPr>
              <p:nvPr/>
            </p:nvSpPr>
            <p:spPr bwMode="auto">
              <a:xfrm flipV="1">
                <a:off x="1680"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30" name="Line 16"/>
              <p:cNvSpPr>
                <a:spLocks noChangeShapeType="1"/>
              </p:cNvSpPr>
              <p:nvPr/>
            </p:nvSpPr>
            <p:spPr bwMode="auto">
              <a:xfrm flipV="1">
                <a:off x="1776"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31" name="Line 17"/>
              <p:cNvSpPr>
                <a:spLocks noChangeShapeType="1"/>
              </p:cNvSpPr>
              <p:nvPr/>
            </p:nvSpPr>
            <p:spPr bwMode="auto">
              <a:xfrm flipV="1">
                <a:off x="1920"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32" name="Line 18"/>
              <p:cNvSpPr>
                <a:spLocks noChangeShapeType="1"/>
              </p:cNvSpPr>
              <p:nvPr/>
            </p:nvSpPr>
            <p:spPr bwMode="auto">
              <a:xfrm flipV="1">
                <a:off x="2016" y="1872"/>
                <a:ext cx="0" cy="192"/>
              </a:xfrm>
              <a:prstGeom prst="line">
                <a:avLst/>
              </a:prstGeom>
              <a:noFill/>
              <a:ln w="28575">
                <a:solidFill>
                  <a:srgbClr val="FF0000"/>
                </a:solidFill>
                <a:round/>
                <a:headEnd/>
                <a:tailEnd type="triangle" w="med" len="med"/>
              </a:ln>
            </p:spPr>
            <p:txBody>
              <a:bodyPr wrap="none" anchor="ctr"/>
              <a:lstStyle/>
              <a:p>
                <a:endParaRPr lang="en-US" dirty="0"/>
              </a:p>
            </p:txBody>
          </p:sp>
        </p:grpSp>
        <p:sp>
          <p:nvSpPr>
            <p:cNvPr id="3126" name="Text Box 19"/>
            <p:cNvSpPr txBox="1">
              <a:spLocks noChangeArrowheads="1"/>
            </p:cNvSpPr>
            <p:nvPr/>
          </p:nvSpPr>
          <p:spPr bwMode="auto">
            <a:xfrm>
              <a:off x="2352" y="720"/>
              <a:ext cx="49" cy="241"/>
            </a:xfrm>
            <a:prstGeom prst="rect">
              <a:avLst/>
            </a:prstGeom>
            <a:noFill/>
            <a:ln w="9525">
              <a:noFill/>
              <a:miter lim="800000"/>
              <a:headEnd/>
              <a:tailEnd/>
            </a:ln>
          </p:spPr>
          <p:txBody>
            <a:bodyPr wrap="none">
              <a:spAutoFit/>
            </a:bodyPr>
            <a:lstStyle/>
            <a:p>
              <a:endParaRPr lang="fr-FR" sz="3800" dirty="0"/>
            </a:p>
          </p:txBody>
        </p:sp>
      </p:grpSp>
      <p:sp>
        <p:nvSpPr>
          <p:cNvPr id="3081" name="Line 20"/>
          <p:cNvSpPr>
            <a:spLocks noChangeShapeType="1"/>
          </p:cNvSpPr>
          <p:nvPr/>
        </p:nvSpPr>
        <p:spPr bwMode="auto">
          <a:xfrm>
            <a:off x="11884105" y="3381269"/>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3082" name="Line 21"/>
          <p:cNvSpPr>
            <a:spLocks noChangeShapeType="1"/>
          </p:cNvSpPr>
          <p:nvPr/>
        </p:nvSpPr>
        <p:spPr bwMode="auto">
          <a:xfrm>
            <a:off x="17285970" y="3381269"/>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3083" name="Line 22"/>
          <p:cNvSpPr>
            <a:spLocks noChangeShapeType="1"/>
          </p:cNvSpPr>
          <p:nvPr/>
        </p:nvSpPr>
        <p:spPr bwMode="auto">
          <a:xfrm>
            <a:off x="14044851" y="3381269"/>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3084" name="Line 23"/>
          <p:cNvSpPr>
            <a:spLocks noChangeShapeType="1"/>
          </p:cNvSpPr>
          <p:nvPr/>
        </p:nvSpPr>
        <p:spPr bwMode="auto">
          <a:xfrm>
            <a:off x="15485349" y="3381269"/>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3085" name="Oval 24"/>
          <p:cNvSpPr>
            <a:spLocks noChangeArrowheads="1"/>
          </p:cNvSpPr>
          <p:nvPr/>
        </p:nvSpPr>
        <p:spPr bwMode="auto">
          <a:xfrm>
            <a:off x="16565722" y="3111217"/>
            <a:ext cx="720249" cy="540103"/>
          </a:xfrm>
          <a:prstGeom prst="ellipse">
            <a:avLst/>
          </a:prstGeom>
          <a:solidFill>
            <a:schemeClr val="bg1"/>
          </a:solidFill>
          <a:ln w="9525">
            <a:solidFill>
              <a:schemeClr val="tx1"/>
            </a:solidFill>
            <a:round/>
            <a:headEnd/>
            <a:tailEnd/>
          </a:ln>
        </p:spPr>
        <p:txBody>
          <a:bodyPr wrap="none" lIns="192911" tIns="96455" rIns="192911" bIns="96455" anchor="ctr"/>
          <a:lstStyle/>
          <a:p>
            <a:endParaRPr lang="en-US" dirty="0"/>
          </a:p>
        </p:txBody>
      </p:sp>
      <p:sp>
        <p:nvSpPr>
          <p:cNvPr id="3086" name="Oval 25"/>
          <p:cNvSpPr>
            <a:spLocks noChangeArrowheads="1"/>
          </p:cNvSpPr>
          <p:nvPr/>
        </p:nvSpPr>
        <p:spPr bwMode="auto">
          <a:xfrm>
            <a:off x="13684727" y="3516294"/>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87" name="Oval 26"/>
          <p:cNvSpPr>
            <a:spLocks noChangeArrowheads="1"/>
          </p:cNvSpPr>
          <p:nvPr/>
        </p:nvSpPr>
        <p:spPr bwMode="auto">
          <a:xfrm>
            <a:off x="14765100" y="2301063"/>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88" name="Oval 27"/>
          <p:cNvSpPr>
            <a:spLocks noChangeArrowheads="1"/>
          </p:cNvSpPr>
          <p:nvPr/>
        </p:nvSpPr>
        <p:spPr bwMode="auto">
          <a:xfrm>
            <a:off x="15125224" y="297619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89" name="Oval 28"/>
          <p:cNvSpPr>
            <a:spLocks noChangeArrowheads="1"/>
          </p:cNvSpPr>
          <p:nvPr/>
        </p:nvSpPr>
        <p:spPr bwMode="auto">
          <a:xfrm>
            <a:off x="12784416" y="2841166"/>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0" name="Oval 29"/>
          <p:cNvSpPr>
            <a:spLocks noChangeArrowheads="1"/>
          </p:cNvSpPr>
          <p:nvPr/>
        </p:nvSpPr>
        <p:spPr bwMode="auto">
          <a:xfrm>
            <a:off x="15665411" y="2706140"/>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1" name="Oval 30"/>
          <p:cNvSpPr>
            <a:spLocks noChangeArrowheads="1"/>
          </p:cNvSpPr>
          <p:nvPr/>
        </p:nvSpPr>
        <p:spPr bwMode="auto">
          <a:xfrm>
            <a:off x="16205597" y="2841166"/>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2" name="Oval 31"/>
          <p:cNvSpPr>
            <a:spLocks noChangeArrowheads="1"/>
          </p:cNvSpPr>
          <p:nvPr/>
        </p:nvSpPr>
        <p:spPr bwMode="auto">
          <a:xfrm>
            <a:off x="13504664" y="4056397"/>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3" name="Oval 32"/>
          <p:cNvSpPr>
            <a:spLocks noChangeArrowheads="1"/>
          </p:cNvSpPr>
          <p:nvPr/>
        </p:nvSpPr>
        <p:spPr bwMode="auto">
          <a:xfrm>
            <a:off x="16565722" y="4191423"/>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4" name="Oval 33"/>
          <p:cNvSpPr>
            <a:spLocks noChangeArrowheads="1"/>
          </p:cNvSpPr>
          <p:nvPr/>
        </p:nvSpPr>
        <p:spPr bwMode="auto">
          <a:xfrm>
            <a:off x="19086592" y="2436089"/>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5" name="Oval 34"/>
          <p:cNvSpPr>
            <a:spLocks noChangeArrowheads="1"/>
          </p:cNvSpPr>
          <p:nvPr/>
        </p:nvSpPr>
        <p:spPr bwMode="auto">
          <a:xfrm>
            <a:off x="17466033" y="203101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6" name="Oval 35"/>
          <p:cNvSpPr>
            <a:spLocks noChangeArrowheads="1"/>
          </p:cNvSpPr>
          <p:nvPr/>
        </p:nvSpPr>
        <p:spPr bwMode="auto">
          <a:xfrm>
            <a:off x="14224913" y="3651320"/>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097" name="Oval 36"/>
          <p:cNvSpPr>
            <a:spLocks noChangeArrowheads="1"/>
          </p:cNvSpPr>
          <p:nvPr/>
        </p:nvSpPr>
        <p:spPr bwMode="auto">
          <a:xfrm>
            <a:off x="12784416" y="3786346"/>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098" name="Oval 37"/>
          <p:cNvSpPr>
            <a:spLocks noChangeArrowheads="1"/>
          </p:cNvSpPr>
          <p:nvPr/>
        </p:nvSpPr>
        <p:spPr bwMode="auto">
          <a:xfrm>
            <a:off x="15485349" y="432644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099" name="Oval 38"/>
          <p:cNvSpPr>
            <a:spLocks noChangeArrowheads="1"/>
          </p:cNvSpPr>
          <p:nvPr/>
        </p:nvSpPr>
        <p:spPr bwMode="auto">
          <a:xfrm>
            <a:off x="14585038" y="3516294"/>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0" name="Oval 39"/>
          <p:cNvSpPr>
            <a:spLocks noChangeArrowheads="1"/>
          </p:cNvSpPr>
          <p:nvPr/>
        </p:nvSpPr>
        <p:spPr bwMode="auto">
          <a:xfrm>
            <a:off x="16565722" y="3651320"/>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1" name="Oval 40"/>
          <p:cNvSpPr>
            <a:spLocks noChangeArrowheads="1"/>
          </p:cNvSpPr>
          <p:nvPr/>
        </p:nvSpPr>
        <p:spPr bwMode="auto">
          <a:xfrm>
            <a:off x="16025535" y="2166037"/>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2" name="Oval 41"/>
          <p:cNvSpPr>
            <a:spLocks noChangeArrowheads="1"/>
          </p:cNvSpPr>
          <p:nvPr/>
        </p:nvSpPr>
        <p:spPr bwMode="auto">
          <a:xfrm>
            <a:off x="18006219" y="3786346"/>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3" name="Oval 42"/>
          <p:cNvSpPr>
            <a:spLocks noChangeArrowheads="1"/>
          </p:cNvSpPr>
          <p:nvPr/>
        </p:nvSpPr>
        <p:spPr bwMode="auto">
          <a:xfrm>
            <a:off x="19266655" y="4056397"/>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4" name="Oval 43"/>
          <p:cNvSpPr>
            <a:spLocks noChangeArrowheads="1"/>
          </p:cNvSpPr>
          <p:nvPr/>
        </p:nvSpPr>
        <p:spPr bwMode="auto">
          <a:xfrm>
            <a:off x="14404975" y="432644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5" name="Text Box 44"/>
          <p:cNvSpPr txBox="1">
            <a:spLocks noChangeArrowheads="1"/>
          </p:cNvSpPr>
          <p:nvPr/>
        </p:nvSpPr>
        <p:spPr bwMode="auto">
          <a:xfrm>
            <a:off x="18546406" y="1355884"/>
            <a:ext cx="1663978" cy="779569"/>
          </a:xfrm>
          <a:prstGeom prst="rect">
            <a:avLst/>
          </a:prstGeom>
          <a:noFill/>
          <a:ln w="9525">
            <a:noFill/>
            <a:miter lim="800000"/>
            <a:headEnd/>
            <a:tailEnd/>
          </a:ln>
        </p:spPr>
        <p:txBody>
          <a:bodyPr wrap="none" lIns="192911" tIns="96455" rIns="192911" bIns="96455">
            <a:spAutoFit/>
          </a:bodyPr>
          <a:lstStyle/>
          <a:p>
            <a:r>
              <a:rPr lang="en-US" sz="3800" dirty="0"/>
              <a:t>inside</a:t>
            </a:r>
          </a:p>
        </p:txBody>
      </p:sp>
      <p:sp>
        <p:nvSpPr>
          <p:cNvPr id="3106" name="Text Box 45"/>
          <p:cNvSpPr txBox="1">
            <a:spLocks noChangeArrowheads="1"/>
          </p:cNvSpPr>
          <p:nvPr/>
        </p:nvSpPr>
        <p:spPr bwMode="auto">
          <a:xfrm>
            <a:off x="18726468" y="4326449"/>
            <a:ext cx="1960533" cy="779569"/>
          </a:xfrm>
          <a:prstGeom prst="rect">
            <a:avLst/>
          </a:prstGeom>
          <a:noFill/>
          <a:ln w="9525">
            <a:noFill/>
            <a:miter lim="800000"/>
            <a:headEnd/>
            <a:tailEnd/>
          </a:ln>
        </p:spPr>
        <p:txBody>
          <a:bodyPr wrap="none" lIns="192911" tIns="96455" rIns="192911" bIns="96455">
            <a:spAutoFit/>
          </a:bodyPr>
          <a:lstStyle/>
          <a:p>
            <a:r>
              <a:rPr lang="en-US" sz="3800" dirty="0"/>
              <a:t>outside</a:t>
            </a:r>
          </a:p>
        </p:txBody>
      </p:sp>
      <p:sp>
        <p:nvSpPr>
          <p:cNvPr id="3107" name="Text Box 46"/>
          <p:cNvSpPr txBox="1">
            <a:spLocks noChangeArrowheads="1"/>
          </p:cNvSpPr>
          <p:nvPr/>
        </p:nvSpPr>
        <p:spPr bwMode="auto">
          <a:xfrm>
            <a:off x="19409204" y="2233551"/>
            <a:ext cx="985907" cy="779569"/>
          </a:xfrm>
          <a:prstGeom prst="rect">
            <a:avLst/>
          </a:prstGeom>
          <a:noFill/>
          <a:ln w="9525">
            <a:noFill/>
            <a:miter lim="800000"/>
            <a:headEnd/>
            <a:tailEnd/>
          </a:ln>
        </p:spPr>
        <p:txBody>
          <a:bodyPr wrap="none" lIns="192911" tIns="96455" rIns="192911" bIns="96455">
            <a:spAutoFit/>
          </a:bodyPr>
          <a:lstStyle/>
          <a:p>
            <a:r>
              <a:rPr lang="en-US" sz="3800" dirty="0"/>
              <a:t>Ka</a:t>
            </a:r>
          </a:p>
        </p:txBody>
      </p:sp>
      <p:sp>
        <p:nvSpPr>
          <p:cNvPr id="3108" name="Text Box 47"/>
          <p:cNvSpPr txBox="1">
            <a:spLocks noChangeArrowheads="1"/>
          </p:cNvSpPr>
          <p:nvPr/>
        </p:nvSpPr>
        <p:spPr bwMode="auto">
          <a:xfrm>
            <a:off x="19446717" y="3786347"/>
            <a:ext cx="1013158" cy="779569"/>
          </a:xfrm>
          <a:prstGeom prst="rect">
            <a:avLst/>
          </a:prstGeom>
          <a:noFill/>
          <a:ln w="9525">
            <a:noFill/>
            <a:miter lim="800000"/>
            <a:headEnd/>
            <a:tailEnd/>
          </a:ln>
        </p:spPr>
        <p:txBody>
          <a:bodyPr wrap="none" lIns="192911" tIns="96455" rIns="192911" bIns="96455">
            <a:spAutoFit/>
          </a:bodyPr>
          <a:lstStyle/>
          <a:p>
            <a:r>
              <a:rPr lang="en-US" sz="3800" dirty="0"/>
              <a:t>Na</a:t>
            </a:r>
          </a:p>
        </p:txBody>
      </p:sp>
      <p:sp>
        <p:nvSpPr>
          <p:cNvPr id="3109" name="Text Box 48"/>
          <p:cNvSpPr txBox="1">
            <a:spLocks noChangeArrowheads="1"/>
          </p:cNvSpPr>
          <p:nvPr/>
        </p:nvSpPr>
        <p:spPr bwMode="auto">
          <a:xfrm>
            <a:off x="12064167" y="4596501"/>
            <a:ext cx="3151564" cy="779569"/>
          </a:xfrm>
          <a:prstGeom prst="rect">
            <a:avLst/>
          </a:prstGeom>
          <a:noFill/>
          <a:ln w="9525">
            <a:noFill/>
            <a:miter lim="800000"/>
            <a:headEnd/>
            <a:tailEnd/>
          </a:ln>
        </p:spPr>
        <p:txBody>
          <a:bodyPr wrap="none" lIns="192911" tIns="96455" rIns="192911" bIns="96455">
            <a:spAutoFit/>
          </a:bodyPr>
          <a:lstStyle/>
          <a:p>
            <a:r>
              <a:rPr lang="en-US" sz="3800" dirty="0"/>
              <a:t>Ion channels</a:t>
            </a:r>
          </a:p>
        </p:txBody>
      </p:sp>
      <p:sp>
        <p:nvSpPr>
          <p:cNvPr id="3110" name="Text Box 49"/>
          <p:cNvSpPr txBox="1">
            <a:spLocks noChangeArrowheads="1"/>
          </p:cNvSpPr>
          <p:nvPr/>
        </p:nvSpPr>
        <p:spPr bwMode="auto">
          <a:xfrm>
            <a:off x="15988022" y="4664014"/>
            <a:ext cx="2418992" cy="779569"/>
          </a:xfrm>
          <a:prstGeom prst="rect">
            <a:avLst/>
          </a:prstGeom>
          <a:noFill/>
          <a:ln w="9525">
            <a:noFill/>
            <a:miter lim="800000"/>
            <a:headEnd/>
            <a:tailEnd/>
          </a:ln>
        </p:spPr>
        <p:txBody>
          <a:bodyPr wrap="none" lIns="192911" tIns="96455" rIns="192911" bIns="96455">
            <a:spAutoFit/>
          </a:bodyPr>
          <a:lstStyle/>
          <a:p>
            <a:r>
              <a:rPr lang="en-US" sz="3800" dirty="0"/>
              <a:t>Ion pump</a:t>
            </a:r>
          </a:p>
        </p:txBody>
      </p:sp>
      <p:sp>
        <p:nvSpPr>
          <p:cNvPr id="3111" name="Line 50"/>
          <p:cNvSpPr>
            <a:spLocks noChangeShapeType="1"/>
          </p:cNvSpPr>
          <p:nvPr/>
        </p:nvSpPr>
        <p:spPr bwMode="auto">
          <a:xfrm flipH="1" flipV="1">
            <a:off x="13864789" y="3381269"/>
            <a:ext cx="180062"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3112" name="Line 51"/>
          <p:cNvSpPr>
            <a:spLocks noChangeShapeType="1"/>
          </p:cNvSpPr>
          <p:nvPr/>
        </p:nvSpPr>
        <p:spPr bwMode="auto">
          <a:xfrm flipV="1">
            <a:off x="14585037" y="3381269"/>
            <a:ext cx="720249"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3113" name="Line 52"/>
          <p:cNvSpPr>
            <a:spLocks noChangeShapeType="1"/>
          </p:cNvSpPr>
          <p:nvPr/>
        </p:nvSpPr>
        <p:spPr bwMode="auto">
          <a:xfrm flipH="1" flipV="1">
            <a:off x="16925846" y="3516294"/>
            <a:ext cx="720249" cy="1080206"/>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3114" name="Rectangle 53"/>
          <p:cNvSpPr>
            <a:spLocks noChangeArrowheads="1"/>
          </p:cNvSpPr>
          <p:nvPr/>
        </p:nvSpPr>
        <p:spPr bwMode="auto">
          <a:xfrm>
            <a:off x="0" y="1215231"/>
            <a:ext cx="9003110" cy="5266002"/>
          </a:xfrm>
          <a:prstGeom prst="rect">
            <a:avLst/>
          </a:prstGeom>
          <a:solidFill>
            <a:schemeClr val="bg1"/>
          </a:solidFill>
          <a:ln w="9525">
            <a:noFill/>
            <a:miter lim="800000"/>
            <a:headEnd/>
            <a:tailEnd/>
          </a:ln>
        </p:spPr>
        <p:txBody>
          <a:bodyPr wrap="none" lIns="192911" tIns="96455" rIns="192911" bIns="96455" anchor="ctr"/>
          <a:lstStyle/>
          <a:p>
            <a:pPr algn="ctr"/>
            <a:endParaRPr lang="fr-FR" b="1"/>
          </a:p>
        </p:txBody>
      </p:sp>
      <p:sp>
        <p:nvSpPr>
          <p:cNvPr id="3115" name="Oval 54"/>
          <p:cNvSpPr>
            <a:spLocks noChangeArrowheads="1"/>
          </p:cNvSpPr>
          <p:nvPr/>
        </p:nvSpPr>
        <p:spPr bwMode="auto">
          <a:xfrm>
            <a:off x="13504664" y="311121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116" name="Oval 55"/>
          <p:cNvSpPr>
            <a:spLocks noChangeArrowheads="1"/>
          </p:cNvSpPr>
          <p:nvPr/>
        </p:nvSpPr>
        <p:spPr bwMode="auto">
          <a:xfrm>
            <a:off x="13864789" y="311121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117" name="Oval 56"/>
          <p:cNvSpPr>
            <a:spLocks noChangeArrowheads="1"/>
          </p:cNvSpPr>
          <p:nvPr/>
        </p:nvSpPr>
        <p:spPr bwMode="auto">
          <a:xfrm>
            <a:off x="15125224" y="311121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118" name="Oval 57"/>
          <p:cNvSpPr>
            <a:spLocks noChangeArrowheads="1"/>
          </p:cNvSpPr>
          <p:nvPr/>
        </p:nvSpPr>
        <p:spPr bwMode="auto">
          <a:xfrm>
            <a:off x="15305286" y="311121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pic>
        <p:nvPicPr>
          <p:cNvPr id="3119" name="Picture 58" descr="nernst-1"/>
          <p:cNvPicPr>
            <a:picLocks noChangeAspect="1" noChangeArrowheads="1"/>
          </p:cNvPicPr>
          <p:nvPr/>
        </p:nvPicPr>
        <p:blipFill>
          <a:blip r:embed="rId6" cstate="print"/>
          <a:srcRect/>
          <a:stretch>
            <a:fillRect/>
          </a:stretch>
        </p:blipFill>
        <p:spPr bwMode="auto">
          <a:xfrm>
            <a:off x="-5395727" y="958062"/>
            <a:ext cx="12598216" cy="5118094"/>
          </a:xfrm>
          <a:prstGeom prst="rect">
            <a:avLst/>
          </a:prstGeom>
          <a:noFill/>
          <a:ln w="9525">
            <a:noFill/>
            <a:miter lim="800000"/>
            <a:headEnd/>
            <a:tailEnd/>
          </a:ln>
        </p:spPr>
      </p:pic>
      <p:sp>
        <p:nvSpPr>
          <p:cNvPr id="65" name="Oval 52"/>
          <p:cNvSpPr>
            <a:spLocks noChangeArrowheads="1"/>
          </p:cNvSpPr>
          <p:nvPr/>
        </p:nvSpPr>
        <p:spPr bwMode="auto">
          <a:xfrm>
            <a:off x="19086592" y="2092898"/>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66" name="Oval 53"/>
          <p:cNvSpPr>
            <a:spLocks noChangeArrowheads="1"/>
          </p:cNvSpPr>
          <p:nvPr/>
        </p:nvSpPr>
        <p:spPr bwMode="auto">
          <a:xfrm>
            <a:off x="17466033" y="168782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68" name="Title 3"/>
          <p:cNvSpPr txBox="1">
            <a:spLocks/>
          </p:cNvSpPr>
          <p:nvPr/>
        </p:nvSpPr>
        <p:spPr>
          <a:xfrm>
            <a:off x="697827" y="131346"/>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2. 2. </a:t>
            </a:r>
            <a:r>
              <a:rPr lang="en-US" sz="6600" dirty="0">
                <a:solidFill>
                  <a:srgbClr val="FF0000"/>
                </a:solidFill>
                <a:latin typeface="Impact" charset="0"/>
                <a:ea typeface="ＭＳ Ｐゴシック" charset="0"/>
                <a:cs typeface="Impact" charset="0"/>
              </a:rPr>
              <a:t>Nernst equation</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cxnSp>
        <p:nvCxnSpPr>
          <p:cNvPr id="69" name="Straight Connector 68"/>
          <p:cNvCxnSpPr/>
          <p:nvPr/>
        </p:nvCxnSpPr>
        <p:spPr>
          <a:xfrm>
            <a:off x="-215313" y="1171412"/>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859267" name="Object 131"/>
          <p:cNvGraphicFramePr>
            <a:graphicFrameLocks noChangeAspect="1"/>
          </p:cNvGraphicFramePr>
          <p:nvPr/>
        </p:nvGraphicFramePr>
        <p:xfrm>
          <a:off x="7501692" y="1520806"/>
          <a:ext cx="4562475" cy="1560513"/>
        </p:xfrm>
        <a:graphic>
          <a:graphicData uri="http://schemas.openxmlformats.org/presentationml/2006/ole">
            <mc:AlternateContent xmlns:mc="http://schemas.openxmlformats.org/markup-compatibility/2006">
              <mc:Choice xmlns:v="urn:schemas-microsoft-com:vml" Requires="v">
                <p:oleObj spid="_x0000_s230427" name="Equation" r:id="rId7" imgW="469800" imgH="215640" progId="Equation.3">
                  <p:embed/>
                </p:oleObj>
              </mc:Choice>
              <mc:Fallback>
                <p:oleObj name="Equation" r:id="rId7" imgW="469800" imgH="215640" progId="Equation.3">
                  <p:embed/>
                  <p:pic>
                    <p:nvPicPr>
                      <p:cNvPr id="0" name="Object 1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1692" y="1520806"/>
                        <a:ext cx="4562475" cy="156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Rectangle 61"/>
          <p:cNvSpPr/>
          <p:nvPr/>
        </p:nvSpPr>
        <p:spPr>
          <a:xfrm>
            <a:off x="19446717" y="2227243"/>
            <a:ext cx="1013158" cy="77956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chemeClr val="tx1"/>
                </a:solidFill>
              </a:rPr>
              <a:t>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E111F1F-20BF-4F8E-A519-9EF2033D7E19}"/>
              </a:ext>
            </a:extLst>
          </p:cNvPr>
          <p:cNvPicPr>
            <a:picLocks noChangeAspect="1"/>
          </p:cNvPicPr>
          <p:nvPr/>
        </p:nvPicPr>
        <p:blipFill>
          <a:blip r:embed="rId2"/>
          <a:stretch>
            <a:fillRect/>
          </a:stretch>
        </p:blipFill>
        <p:spPr>
          <a:xfrm>
            <a:off x="91480" y="90992"/>
            <a:ext cx="21424502" cy="11970327"/>
          </a:xfrm>
          <a:prstGeom prst="rect">
            <a:avLst/>
          </a:prstGeom>
        </p:spPr>
      </p:pic>
    </p:spTree>
    <p:extLst>
      <p:ext uri="{BB962C8B-B14F-4D97-AF65-F5344CB8AC3E}">
        <p14:creationId xmlns:p14="http://schemas.microsoft.com/office/powerpoint/2010/main" val="62103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4"/>
          <p:cNvGrpSpPr>
            <a:grpSpLocks/>
          </p:cNvGrpSpPr>
          <p:nvPr/>
        </p:nvGrpSpPr>
        <p:grpSpPr bwMode="auto">
          <a:xfrm>
            <a:off x="2700933" y="1755334"/>
            <a:ext cx="6305928" cy="4320822"/>
            <a:chOff x="720" y="624"/>
            <a:chExt cx="1681" cy="1536"/>
          </a:xfrm>
        </p:grpSpPr>
        <p:graphicFrame>
          <p:nvGraphicFramePr>
            <p:cNvPr id="3077" name="Object 5"/>
            <p:cNvGraphicFramePr>
              <a:graphicFrameLocks noChangeAspect="1"/>
            </p:cNvGraphicFramePr>
            <p:nvPr/>
          </p:nvGraphicFramePr>
          <p:xfrm>
            <a:off x="864" y="672"/>
            <a:ext cx="1440" cy="1440"/>
          </p:xfrm>
          <a:graphic>
            <a:graphicData uri="http://schemas.openxmlformats.org/presentationml/2006/ole">
              <mc:AlternateContent xmlns:mc="http://schemas.openxmlformats.org/markup-compatibility/2006">
                <mc:Choice xmlns:v="urn:schemas-microsoft-com:vml" Requires="v">
                  <p:oleObj spid="_x0000_s231452" name="Photo Editor Photo" r:id="rId4" imgW="5304762" imgH="5304762" progId="">
                    <p:embed/>
                  </p:oleObj>
                </mc:Choice>
                <mc:Fallback>
                  <p:oleObj name="Photo Editor Photo" r:id="rId4" imgW="5304762" imgH="5304762"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672"/>
                          <a:ext cx="1440" cy="1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720" y="624"/>
              <a:ext cx="336" cy="1296"/>
              <a:chOff x="720" y="624"/>
              <a:chExt cx="336" cy="1296"/>
            </a:xfrm>
          </p:grpSpPr>
          <p:sp>
            <p:nvSpPr>
              <p:cNvPr id="3133" name="Rectangle 7"/>
              <p:cNvSpPr>
                <a:spLocks noChangeArrowheads="1"/>
              </p:cNvSpPr>
              <p:nvPr/>
            </p:nvSpPr>
            <p:spPr bwMode="auto">
              <a:xfrm>
                <a:off x="864" y="672"/>
                <a:ext cx="192" cy="1248"/>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3134" name="Text Box 8"/>
              <p:cNvSpPr txBox="1">
                <a:spLocks noChangeArrowheads="1"/>
              </p:cNvSpPr>
              <p:nvPr/>
            </p:nvSpPr>
            <p:spPr bwMode="auto">
              <a:xfrm>
                <a:off x="720" y="624"/>
                <a:ext cx="266" cy="241"/>
              </a:xfrm>
              <a:prstGeom prst="rect">
                <a:avLst/>
              </a:prstGeom>
              <a:noFill/>
              <a:ln w="9525">
                <a:noFill/>
                <a:miter lim="800000"/>
                <a:headEnd/>
                <a:tailEnd/>
              </a:ln>
            </p:spPr>
            <p:txBody>
              <a:bodyPr wrap="none">
                <a:spAutoFit/>
              </a:bodyPr>
              <a:lstStyle/>
              <a:p>
                <a:r>
                  <a:rPr lang="en-US" sz="3800" dirty="0"/>
                  <a:t>100</a:t>
                </a:r>
                <a:endParaRPr lang="en-US" dirty="0"/>
              </a:p>
            </p:txBody>
          </p:sp>
          <p:sp>
            <p:nvSpPr>
              <p:cNvPr id="3135" name="Text Box 9"/>
              <p:cNvSpPr txBox="1">
                <a:spLocks noChangeArrowheads="1"/>
              </p:cNvSpPr>
              <p:nvPr/>
            </p:nvSpPr>
            <p:spPr bwMode="auto">
              <a:xfrm>
                <a:off x="768" y="1200"/>
                <a:ext cx="244" cy="241"/>
              </a:xfrm>
              <a:prstGeom prst="rect">
                <a:avLst/>
              </a:prstGeom>
              <a:noFill/>
              <a:ln w="9525">
                <a:noFill/>
                <a:miter lim="800000"/>
                <a:headEnd/>
                <a:tailEnd/>
              </a:ln>
            </p:spPr>
            <p:txBody>
              <a:bodyPr wrap="none">
                <a:spAutoFit/>
              </a:bodyPr>
              <a:lstStyle/>
              <a:p>
                <a:r>
                  <a:rPr lang="en-US" sz="3800" dirty="0"/>
                  <a:t>mV</a:t>
                </a:r>
                <a:endParaRPr lang="en-US" dirty="0"/>
              </a:p>
            </p:txBody>
          </p:sp>
          <p:sp>
            <p:nvSpPr>
              <p:cNvPr id="3136" name="Text Box 10"/>
              <p:cNvSpPr txBox="1">
                <a:spLocks noChangeArrowheads="1"/>
              </p:cNvSpPr>
              <p:nvPr/>
            </p:nvSpPr>
            <p:spPr bwMode="auto">
              <a:xfrm>
                <a:off x="912" y="1632"/>
                <a:ext cx="121" cy="241"/>
              </a:xfrm>
              <a:prstGeom prst="rect">
                <a:avLst/>
              </a:prstGeom>
              <a:noFill/>
              <a:ln w="9525">
                <a:noFill/>
                <a:miter lim="800000"/>
                <a:headEnd/>
                <a:tailEnd/>
              </a:ln>
            </p:spPr>
            <p:txBody>
              <a:bodyPr wrap="none">
                <a:spAutoFit/>
              </a:bodyPr>
              <a:lstStyle/>
              <a:p>
                <a:r>
                  <a:rPr lang="en-US" sz="3800" dirty="0"/>
                  <a:t>0</a:t>
                </a:r>
                <a:endParaRPr lang="en-US" dirty="0"/>
              </a:p>
            </p:txBody>
          </p:sp>
        </p:grpSp>
        <p:sp>
          <p:nvSpPr>
            <p:cNvPr id="3124" name="Rectangle 11"/>
            <p:cNvSpPr>
              <a:spLocks noChangeArrowheads="1"/>
            </p:cNvSpPr>
            <p:nvPr/>
          </p:nvSpPr>
          <p:spPr bwMode="auto">
            <a:xfrm>
              <a:off x="1056" y="1920"/>
              <a:ext cx="1248" cy="240"/>
            </a:xfrm>
            <a:prstGeom prst="rect">
              <a:avLst/>
            </a:prstGeom>
            <a:solidFill>
              <a:schemeClr val="bg1"/>
            </a:solidFill>
            <a:ln w="9525">
              <a:solidFill>
                <a:schemeClr val="bg1"/>
              </a:solidFill>
              <a:miter lim="800000"/>
              <a:headEnd/>
              <a:tailEnd/>
            </a:ln>
          </p:spPr>
          <p:txBody>
            <a:bodyPr wrap="none" anchor="ctr"/>
            <a:lstStyle/>
            <a:p>
              <a:endParaRPr lang="en-US" dirty="0"/>
            </a:p>
          </p:txBody>
        </p:sp>
        <p:grpSp>
          <p:nvGrpSpPr>
            <p:cNvPr id="4" name="Group 12"/>
            <p:cNvGrpSpPr>
              <a:grpSpLocks/>
            </p:cNvGrpSpPr>
            <p:nvPr/>
          </p:nvGrpSpPr>
          <p:grpSpPr bwMode="auto">
            <a:xfrm>
              <a:off x="1344" y="1872"/>
              <a:ext cx="672" cy="192"/>
              <a:chOff x="1344" y="1872"/>
              <a:chExt cx="672" cy="192"/>
            </a:xfrm>
          </p:grpSpPr>
          <p:sp>
            <p:nvSpPr>
              <p:cNvPr id="3127" name="Line 13"/>
              <p:cNvSpPr>
                <a:spLocks noChangeShapeType="1"/>
              </p:cNvSpPr>
              <p:nvPr/>
            </p:nvSpPr>
            <p:spPr bwMode="auto">
              <a:xfrm flipV="1">
                <a:off x="1344"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28" name="Line 14"/>
              <p:cNvSpPr>
                <a:spLocks noChangeShapeType="1"/>
              </p:cNvSpPr>
              <p:nvPr/>
            </p:nvSpPr>
            <p:spPr bwMode="auto">
              <a:xfrm flipV="1">
                <a:off x="1584"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29" name="Line 15"/>
              <p:cNvSpPr>
                <a:spLocks noChangeShapeType="1"/>
              </p:cNvSpPr>
              <p:nvPr/>
            </p:nvSpPr>
            <p:spPr bwMode="auto">
              <a:xfrm flipV="1">
                <a:off x="1680"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30" name="Line 16"/>
              <p:cNvSpPr>
                <a:spLocks noChangeShapeType="1"/>
              </p:cNvSpPr>
              <p:nvPr/>
            </p:nvSpPr>
            <p:spPr bwMode="auto">
              <a:xfrm flipV="1">
                <a:off x="1776"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31" name="Line 17"/>
              <p:cNvSpPr>
                <a:spLocks noChangeShapeType="1"/>
              </p:cNvSpPr>
              <p:nvPr/>
            </p:nvSpPr>
            <p:spPr bwMode="auto">
              <a:xfrm flipV="1">
                <a:off x="1920"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3132" name="Line 18"/>
              <p:cNvSpPr>
                <a:spLocks noChangeShapeType="1"/>
              </p:cNvSpPr>
              <p:nvPr/>
            </p:nvSpPr>
            <p:spPr bwMode="auto">
              <a:xfrm flipV="1">
                <a:off x="2016" y="1872"/>
                <a:ext cx="0" cy="192"/>
              </a:xfrm>
              <a:prstGeom prst="line">
                <a:avLst/>
              </a:prstGeom>
              <a:noFill/>
              <a:ln w="28575">
                <a:solidFill>
                  <a:srgbClr val="FF0000"/>
                </a:solidFill>
                <a:round/>
                <a:headEnd/>
                <a:tailEnd type="triangle" w="med" len="med"/>
              </a:ln>
            </p:spPr>
            <p:txBody>
              <a:bodyPr wrap="none" anchor="ctr"/>
              <a:lstStyle/>
              <a:p>
                <a:endParaRPr lang="en-US" dirty="0"/>
              </a:p>
            </p:txBody>
          </p:sp>
        </p:grpSp>
        <p:sp>
          <p:nvSpPr>
            <p:cNvPr id="3126" name="Text Box 19"/>
            <p:cNvSpPr txBox="1">
              <a:spLocks noChangeArrowheads="1"/>
            </p:cNvSpPr>
            <p:nvPr/>
          </p:nvSpPr>
          <p:spPr bwMode="auto">
            <a:xfrm>
              <a:off x="2352" y="720"/>
              <a:ext cx="49" cy="241"/>
            </a:xfrm>
            <a:prstGeom prst="rect">
              <a:avLst/>
            </a:prstGeom>
            <a:noFill/>
            <a:ln w="9525">
              <a:noFill/>
              <a:miter lim="800000"/>
              <a:headEnd/>
              <a:tailEnd/>
            </a:ln>
          </p:spPr>
          <p:txBody>
            <a:bodyPr wrap="none">
              <a:spAutoFit/>
            </a:bodyPr>
            <a:lstStyle/>
            <a:p>
              <a:endParaRPr lang="fr-FR" sz="3800" dirty="0"/>
            </a:p>
          </p:txBody>
        </p:sp>
      </p:grpSp>
      <p:sp>
        <p:nvSpPr>
          <p:cNvPr id="3081" name="Line 20"/>
          <p:cNvSpPr>
            <a:spLocks noChangeShapeType="1"/>
          </p:cNvSpPr>
          <p:nvPr/>
        </p:nvSpPr>
        <p:spPr bwMode="auto">
          <a:xfrm>
            <a:off x="11884105" y="3381269"/>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3082" name="Line 21"/>
          <p:cNvSpPr>
            <a:spLocks noChangeShapeType="1"/>
          </p:cNvSpPr>
          <p:nvPr/>
        </p:nvSpPr>
        <p:spPr bwMode="auto">
          <a:xfrm>
            <a:off x="17285970" y="3381269"/>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3083" name="Line 22"/>
          <p:cNvSpPr>
            <a:spLocks noChangeShapeType="1"/>
          </p:cNvSpPr>
          <p:nvPr/>
        </p:nvSpPr>
        <p:spPr bwMode="auto">
          <a:xfrm>
            <a:off x="14044851" y="3381269"/>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3084" name="Line 23"/>
          <p:cNvSpPr>
            <a:spLocks noChangeShapeType="1"/>
          </p:cNvSpPr>
          <p:nvPr/>
        </p:nvSpPr>
        <p:spPr bwMode="auto">
          <a:xfrm>
            <a:off x="15485349" y="3381269"/>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3085" name="Oval 24"/>
          <p:cNvSpPr>
            <a:spLocks noChangeArrowheads="1"/>
          </p:cNvSpPr>
          <p:nvPr/>
        </p:nvSpPr>
        <p:spPr bwMode="auto">
          <a:xfrm>
            <a:off x="16565722" y="3111217"/>
            <a:ext cx="720249" cy="540103"/>
          </a:xfrm>
          <a:prstGeom prst="ellipse">
            <a:avLst/>
          </a:prstGeom>
          <a:solidFill>
            <a:schemeClr val="bg1"/>
          </a:solidFill>
          <a:ln w="9525">
            <a:solidFill>
              <a:schemeClr val="tx1"/>
            </a:solidFill>
            <a:round/>
            <a:headEnd/>
            <a:tailEnd/>
          </a:ln>
        </p:spPr>
        <p:txBody>
          <a:bodyPr wrap="none" lIns="192911" tIns="96455" rIns="192911" bIns="96455" anchor="ctr"/>
          <a:lstStyle/>
          <a:p>
            <a:endParaRPr lang="en-US" dirty="0"/>
          </a:p>
        </p:txBody>
      </p:sp>
      <p:sp>
        <p:nvSpPr>
          <p:cNvPr id="3086" name="Oval 25"/>
          <p:cNvSpPr>
            <a:spLocks noChangeArrowheads="1"/>
          </p:cNvSpPr>
          <p:nvPr/>
        </p:nvSpPr>
        <p:spPr bwMode="auto">
          <a:xfrm>
            <a:off x="13684727" y="3516294"/>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87" name="Oval 26"/>
          <p:cNvSpPr>
            <a:spLocks noChangeArrowheads="1"/>
          </p:cNvSpPr>
          <p:nvPr/>
        </p:nvSpPr>
        <p:spPr bwMode="auto">
          <a:xfrm>
            <a:off x="14765100" y="2301063"/>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88" name="Oval 27"/>
          <p:cNvSpPr>
            <a:spLocks noChangeArrowheads="1"/>
          </p:cNvSpPr>
          <p:nvPr/>
        </p:nvSpPr>
        <p:spPr bwMode="auto">
          <a:xfrm>
            <a:off x="15125224" y="297619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89" name="Oval 28"/>
          <p:cNvSpPr>
            <a:spLocks noChangeArrowheads="1"/>
          </p:cNvSpPr>
          <p:nvPr/>
        </p:nvSpPr>
        <p:spPr bwMode="auto">
          <a:xfrm>
            <a:off x="12784416" y="2841166"/>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0" name="Oval 29"/>
          <p:cNvSpPr>
            <a:spLocks noChangeArrowheads="1"/>
          </p:cNvSpPr>
          <p:nvPr/>
        </p:nvSpPr>
        <p:spPr bwMode="auto">
          <a:xfrm>
            <a:off x="15665411" y="2706140"/>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1" name="Oval 30"/>
          <p:cNvSpPr>
            <a:spLocks noChangeArrowheads="1"/>
          </p:cNvSpPr>
          <p:nvPr/>
        </p:nvSpPr>
        <p:spPr bwMode="auto">
          <a:xfrm>
            <a:off x="16205597" y="2841166"/>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2" name="Oval 31"/>
          <p:cNvSpPr>
            <a:spLocks noChangeArrowheads="1"/>
          </p:cNvSpPr>
          <p:nvPr/>
        </p:nvSpPr>
        <p:spPr bwMode="auto">
          <a:xfrm>
            <a:off x="13504664" y="4056397"/>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3" name="Oval 32"/>
          <p:cNvSpPr>
            <a:spLocks noChangeArrowheads="1"/>
          </p:cNvSpPr>
          <p:nvPr/>
        </p:nvSpPr>
        <p:spPr bwMode="auto">
          <a:xfrm>
            <a:off x="16565722" y="4191423"/>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4" name="Oval 33"/>
          <p:cNvSpPr>
            <a:spLocks noChangeArrowheads="1"/>
          </p:cNvSpPr>
          <p:nvPr/>
        </p:nvSpPr>
        <p:spPr bwMode="auto">
          <a:xfrm>
            <a:off x="19086592" y="2436089"/>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5" name="Oval 34"/>
          <p:cNvSpPr>
            <a:spLocks noChangeArrowheads="1"/>
          </p:cNvSpPr>
          <p:nvPr/>
        </p:nvSpPr>
        <p:spPr bwMode="auto">
          <a:xfrm>
            <a:off x="17466033" y="203101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096" name="Oval 35"/>
          <p:cNvSpPr>
            <a:spLocks noChangeArrowheads="1"/>
          </p:cNvSpPr>
          <p:nvPr/>
        </p:nvSpPr>
        <p:spPr bwMode="auto">
          <a:xfrm>
            <a:off x="14224913" y="3651320"/>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097" name="Oval 36"/>
          <p:cNvSpPr>
            <a:spLocks noChangeArrowheads="1"/>
          </p:cNvSpPr>
          <p:nvPr/>
        </p:nvSpPr>
        <p:spPr bwMode="auto">
          <a:xfrm>
            <a:off x="12784416" y="3786346"/>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098" name="Oval 37"/>
          <p:cNvSpPr>
            <a:spLocks noChangeArrowheads="1"/>
          </p:cNvSpPr>
          <p:nvPr/>
        </p:nvSpPr>
        <p:spPr bwMode="auto">
          <a:xfrm>
            <a:off x="15485349" y="432644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099" name="Oval 38"/>
          <p:cNvSpPr>
            <a:spLocks noChangeArrowheads="1"/>
          </p:cNvSpPr>
          <p:nvPr/>
        </p:nvSpPr>
        <p:spPr bwMode="auto">
          <a:xfrm>
            <a:off x="14585038" y="3516294"/>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0" name="Oval 39"/>
          <p:cNvSpPr>
            <a:spLocks noChangeArrowheads="1"/>
          </p:cNvSpPr>
          <p:nvPr/>
        </p:nvSpPr>
        <p:spPr bwMode="auto">
          <a:xfrm>
            <a:off x="16565722" y="3651320"/>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1" name="Oval 40"/>
          <p:cNvSpPr>
            <a:spLocks noChangeArrowheads="1"/>
          </p:cNvSpPr>
          <p:nvPr/>
        </p:nvSpPr>
        <p:spPr bwMode="auto">
          <a:xfrm>
            <a:off x="16025535" y="2166037"/>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2" name="Oval 41"/>
          <p:cNvSpPr>
            <a:spLocks noChangeArrowheads="1"/>
          </p:cNvSpPr>
          <p:nvPr/>
        </p:nvSpPr>
        <p:spPr bwMode="auto">
          <a:xfrm>
            <a:off x="18006219" y="3786346"/>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3" name="Oval 42"/>
          <p:cNvSpPr>
            <a:spLocks noChangeArrowheads="1"/>
          </p:cNvSpPr>
          <p:nvPr/>
        </p:nvSpPr>
        <p:spPr bwMode="auto">
          <a:xfrm>
            <a:off x="19266655" y="4056397"/>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4" name="Oval 43"/>
          <p:cNvSpPr>
            <a:spLocks noChangeArrowheads="1"/>
          </p:cNvSpPr>
          <p:nvPr/>
        </p:nvSpPr>
        <p:spPr bwMode="auto">
          <a:xfrm>
            <a:off x="14404975" y="432644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3105" name="Text Box 44"/>
          <p:cNvSpPr txBox="1">
            <a:spLocks noChangeArrowheads="1"/>
          </p:cNvSpPr>
          <p:nvPr/>
        </p:nvSpPr>
        <p:spPr bwMode="auto">
          <a:xfrm>
            <a:off x="18546406" y="1355884"/>
            <a:ext cx="1663978" cy="779569"/>
          </a:xfrm>
          <a:prstGeom prst="rect">
            <a:avLst/>
          </a:prstGeom>
          <a:noFill/>
          <a:ln w="9525">
            <a:noFill/>
            <a:miter lim="800000"/>
            <a:headEnd/>
            <a:tailEnd/>
          </a:ln>
        </p:spPr>
        <p:txBody>
          <a:bodyPr wrap="none" lIns="192911" tIns="96455" rIns="192911" bIns="96455">
            <a:spAutoFit/>
          </a:bodyPr>
          <a:lstStyle/>
          <a:p>
            <a:r>
              <a:rPr lang="en-US" sz="3800" dirty="0"/>
              <a:t>inside</a:t>
            </a:r>
          </a:p>
        </p:txBody>
      </p:sp>
      <p:sp>
        <p:nvSpPr>
          <p:cNvPr id="3106" name="Text Box 45"/>
          <p:cNvSpPr txBox="1">
            <a:spLocks noChangeArrowheads="1"/>
          </p:cNvSpPr>
          <p:nvPr/>
        </p:nvSpPr>
        <p:spPr bwMode="auto">
          <a:xfrm>
            <a:off x="18726468" y="4326449"/>
            <a:ext cx="1960533" cy="779569"/>
          </a:xfrm>
          <a:prstGeom prst="rect">
            <a:avLst/>
          </a:prstGeom>
          <a:noFill/>
          <a:ln w="9525">
            <a:noFill/>
            <a:miter lim="800000"/>
            <a:headEnd/>
            <a:tailEnd/>
          </a:ln>
        </p:spPr>
        <p:txBody>
          <a:bodyPr wrap="none" lIns="192911" tIns="96455" rIns="192911" bIns="96455">
            <a:spAutoFit/>
          </a:bodyPr>
          <a:lstStyle/>
          <a:p>
            <a:r>
              <a:rPr lang="en-US" sz="3800" dirty="0"/>
              <a:t>outside</a:t>
            </a:r>
          </a:p>
        </p:txBody>
      </p:sp>
      <p:sp>
        <p:nvSpPr>
          <p:cNvPr id="3107" name="Text Box 46"/>
          <p:cNvSpPr txBox="1">
            <a:spLocks noChangeArrowheads="1"/>
          </p:cNvSpPr>
          <p:nvPr/>
        </p:nvSpPr>
        <p:spPr bwMode="auto">
          <a:xfrm>
            <a:off x="19409204" y="2233551"/>
            <a:ext cx="985907" cy="779569"/>
          </a:xfrm>
          <a:prstGeom prst="rect">
            <a:avLst/>
          </a:prstGeom>
          <a:noFill/>
          <a:ln w="9525">
            <a:noFill/>
            <a:miter lim="800000"/>
            <a:headEnd/>
            <a:tailEnd/>
          </a:ln>
        </p:spPr>
        <p:txBody>
          <a:bodyPr wrap="none" lIns="192911" tIns="96455" rIns="192911" bIns="96455">
            <a:spAutoFit/>
          </a:bodyPr>
          <a:lstStyle/>
          <a:p>
            <a:r>
              <a:rPr lang="en-US" sz="3800" dirty="0"/>
              <a:t>Ka</a:t>
            </a:r>
          </a:p>
        </p:txBody>
      </p:sp>
      <p:sp>
        <p:nvSpPr>
          <p:cNvPr id="3108" name="Text Box 47"/>
          <p:cNvSpPr txBox="1">
            <a:spLocks noChangeArrowheads="1"/>
          </p:cNvSpPr>
          <p:nvPr/>
        </p:nvSpPr>
        <p:spPr bwMode="auto">
          <a:xfrm>
            <a:off x="19446717" y="3786347"/>
            <a:ext cx="1013158" cy="779569"/>
          </a:xfrm>
          <a:prstGeom prst="rect">
            <a:avLst/>
          </a:prstGeom>
          <a:noFill/>
          <a:ln w="9525">
            <a:noFill/>
            <a:miter lim="800000"/>
            <a:headEnd/>
            <a:tailEnd/>
          </a:ln>
        </p:spPr>
        <p:txBody>
          <a:bodyPr wrap="none" lIns="192911" tIns="96455" rIns="192911" bIns="96455">
            <a:spAutoFit/>
          </a:bodyPr>
          <a:lstStyle/>
          <a:p>
            <a:r>
              <a:rPr lang="en-US" sz="3800" dirty="0"/>
              <a:t>Na</a:t>
            </a:r>
          </a:p>
        </p:txBody>
      </p:sp>
      <p:sp>
        <p:nvSpPr>
          <p:cNvPr id="3109" name="Text Box 48"/>
          <p:cNvSpPr txBox="1">
            <a:spLocks noChangeArrowheads="1"/>
          </p:cNvSpPr>
          <p:nvPr/>
        </p:nvSpPr>
        <p:spPr bwMode="auto">
          <a:xfrm>
            <a:off x="12064167" y="4596501"/>
            <a:ext cx="3151564" cy="779569"/>
          </a:xfrm>
          <a:prstGeom prst="rect">
            <a:avLst/>
          </a:prstGeom>
          <a:noFill/>
          <a:ln w="9525">
            <a:noFill/>
            <a:miter lim="800000"/>
            <a:headEnd/>
            <a:tailEnd/>
          </a:ln>
        </p:spPr>
        <p:txBody>
          <a:bodyPr wrap="none" lIns="192911" tIns="96455" rIns="192911" bIns="96455">
            <a:spAutoFit/>
          </a:bodyPr>
          <a:lstStyle/>
          <a:p>
            <a:r>
              <a:rPr lang="en-US" sz="3800" dirty="0"/>
              <a:t>Ion channels</a:t>
            </a:r>
          </a:p>
        </p:txBody>
      </p:sp>
      <p:sp>
        <p:nvSpPr>
          <p:cNvPr id="3110" name="Text Box 49"/>
          <p:cNvSpPr txBox="1">
            <a:spLocks noChangeArrowheads="1"/>
          </p:cNvSpPr>
          <p:nvPr/>
        </p:nvSpPr>
        <p:spPr bwMode="auto">
          <a:xfrm>
            <a:off x="15988022" y="4664014"/>
            <a:ext cx="2418992" cy="779569"/>
          </a:xfrm>
          <a:prstGeom prst="rect">
            <a:avLst/>
          </a:prstGeom>
          <a:noFill/>
          <a:ln w="9525">
            <a:noFill/>
            <a:miter lim="800000"/>
            <a:headEnd/>
            <a:tailEnd/>
          </a:ln>
        </p:spPr>
        <p:txBody>
          <a:bodyPr wrap="none" lIns="192911" tIns="96455" rIns="192911" bIns="96455">
            <a:spAutoFit/>
          </a:bodyPr>
          <a:lstStyle/>
          <a:p>
            <a:r>
              <a:rPr lang="en-US" sz="3800" dirty="0"/>
              <a:t>Ion pump</a:t>
            </a:r>
          </a:p>
        </p:txBody>
      </p:sp>
      <p:sp>
        <p:nvSpPr>
          <p:cNvPr id="3111" name="Line 50"/>
          <p:cNvSpPr>
            <a:spLocks noChangeShapeType="1"/>
          </p:cNvSpPr>
          <p:nvPr/>
        </p:nvSpPr>
        <p:spPr bwMode="auto">
          <a:xfrm flipH="1" flipV="1">
            <a:off x="13864789" y="3381269"/>
            <a:ext cx="180062"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3112" name="Line 51"/>
          <p:cNvSpPr>
            <a:spLocks noChangeShapeType="1"/>
          </p:cNvSpPr>
          <p:nvPr/>
        </p:nvSpPr>
        <p:spPr bwMode="auto">
          <a:xfrm flipV="1">
            <a:off x="14585037" y="3381269"/>
            <a:ext cx="720249"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3113" name="Line 52"/>
          <p:cNvSpPr>
            <a:spLocks noChangeShapeType="1"/>
          </p:cNvSpPr>
          <p:nvPr/>
        </p:nvSpPr>
        <p:spPr bwMode="auto">
          <a:xfrm flipH="1" flipV="1">
            <a:off x="16925846" y="3516294"/>
            <a:ext cx="720249" cy="1080206"/>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3114" name="Rectangle 53"/>
          <p:cNvSpPr>
            <a:spLocks noChangeArrowheads="1"/>
          </p:cNvSpPr>
          <p:nvPr/>
        </p:nvSpPr>
        <p:spPr bwMode="auto">
          <a:xfrm>
            <a:off x="0" y="1215231"/>
            <a:ext cx="9003110" cy="5266002"/>
          </a:xfrm>
          <a:prstGeom prst="rect">
            <a:avLst/>
          </a:prstGeom>
          <a:solidFill>
            <a:schemeClr val="bg1"/>
          </a:solidFill>
          <a:ln w="9525">
            <a:noFill/>
            <a:miter lim="800000"/>
            <a:headEnd/>
            <a:tailEnd/>
          </a:ln>
        </p:spPr>
        <p:txBody>
          <a:bodyPr wrap="none" lIns="192911" tIns="96455" rIns="192911" bIns="96455" anchor="ctr"/>
          <a:lstStyle/>
          <a:p>
            <a:pPr algn="ctr"/>
            <a:endParaRPr lang="fr-FR" b="1"/>
          </a:p>
        </p:txBody>
      </p:sp>
      <p:sp>
        <p:nvSpPr>
          <p:cNvPr id="3115" name="Oval 54"/>
          <p:cNvSpPr>
            <a:spLocks noChangeArrowheads="1"/>
          </p:cNvSpPr>
          <p:nvPr/>
        </p:nvSpPr>
        <p:spPr bwMode="auto">
          <a:xfrm>
            <a:off x="13504664" y="311121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116" name="Oval 55"/>
          <p:cNvSpPr>
            <a:spLocks noChangeArrowheads="1"/>
          </p:cNvSpPr>
          <p:nvPr/>
        </p:nvSpPr>
        <p:spPr bwMode="auto">
          <a:xfrm>
            <a:off x="13864789" y="311121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117" name="Oval 56"/>
          <p:cNvSpPr>
            <a:spLocks noChangeArrowheads="1"/>
          </p:cNvSpPr>
          <p:nvPr/>
        </p:nvSpPr>
        <p:spPr bwMode="auto">
          <a:xfrm>
            <a:off x="15125224" y="311121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118" name="Oval 57"/>
          <p:cNvSpPr>
            <a:spLocks noChangeArrowheads="1"/>
          </p:cNvSpPr>
          <p:nvPr/>
        </p:nvSpPr>
        <p:spPr bwMode="auto">
          <a:xfrm>
            <a:off x="15305286" y="311121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pic>
        <p:nvPicPr>
          <p:cNvPr id="3119" name="Picture 58" descr="nernst-1"/>
          <p:cNvPicPr>
            <a:picLocks noChangeAspect="1" noChangeArrowheads="1"/>
          </p:cNvPicPr>
          <p:nvPr/>
        </p:nvPicPr>
        <p:blipFill>
          <a:blip r:embed="rId6" cstate="print"/>
          <a:srcRect/>
          <a:stretch>
            <a:fillRect/>
          </a:stretch>
        </p:blipFill>
        <p:spPr bwMode="auto">
          <a:xfrm>
            <a:off x="-5395727" y="958062"/>
            <a:ext cx="12598216" cy="5118094"/>
          </a:xfrm>
          <a:prstGeom prst="rect">
            <a:avLst/>
          </a:prstGeom>
          <a:noFill/>
          <a:ln w="9525">
            <a:noFill/>
            <a:miter lim="800000"/>
            <a:headEnd/>
            <a:tailEnd/>
          </a:ln>
        </p:spPr>
      </p:pic>
      <p:sp>
        <p:nvSpPr>
          <p:cNvPr id="3122" name="Text Box 62"/>
          <p:cNvSpPr txBox="1">
            <a:spLocks noChangeArrowheads="1"/>
          </p:cNvSpPr>
          <p:nvPr/>
        </p:nvSpPr>
        <p:spPr bwMode="auto">
          <a:xfrm>
            <a:off x="10466115" y="8354716"/>
            <a:ext cx="6549931" cy="1118124"/>
          </a:xfrm>
          <a:prstGeom prst="rect">
            <a:avLst/>
          </a:prstGeom>
          <a:noFill/>
          <a:ln w="9525">
            <a:noFill/>
            <a:miter lim="800000"/>
            <a:headEnd/>
            <a:tailEnd/>
          </a:ln>
        </p:spPr>
        <p:txBody>
          <a:bodyPr wrap="none" lIns="192911" tIns="96455" rIns="192911" bIns="96455">
            <a:spAutoFit/>
          </a:bodyPr>
          <a:lstStyle/>
          <a:p>
            <a:r>
              <a:rPr lang="fr-CH" sz="6000" dirty="0"/>
              <a:t>Reversal </a:t>
            </a:r>
            <a:r>
              <a:rPr lang="fr-CH" sz="6000" dirty="0" err="1"/>
              <a:t>potential</a:t>
            </a:r>
            <a:endParaRPr lang="fr-FR" sz="6000" dirty="0"/>
          </a:p>
        </p:txBody>
      </p:sp>
      <p:graphicFrame>
        <p:nvGraphicFramePr>
          <p:cNvPr id="1050691" name="Object 67"/>
          <p:cNvGraphicFramePr>
            <a:graphicFrameLocks noChangeAspect="1"/>
          </p:cNvGraphicFramePr>
          <p:nvPr/>
        </p:nvGraphicFramePr>
        <p:xfrm>
          <a:off x="9601698" y="5557838"/>
          <a:ext cx="11363500" cy="3027362"/>
        </p:xfrm>
        <a:graphic>
          <a:graphicData uri="http://schemas.openxmlformats.org/presentationml/2006/ole">
            <mc:AlternateContent xmlns:mc="http://schemas.openxmlformats.org/markup-compatibility/2006">
              <mc:Choice xmlns:v="urn:schemas-microsoft-com:vml" Requires="v">
                <p:oleObj spid="_x0000_s231453" name="Equation" r:id="rId7" imgW="1587240" imgH="419040" progId="Equation.DSMT4">
                  <p:embed/>
                </p:oleObj>
              </mc:Choice>
              <mc:Fallback>
                <p:oleObj name="Equation" r:id="rId7" imgW="1587240" imgH="419040" progId="Equation.DSMT4">
                  <p:embed/>
                  <p:pic>
                    <p:nvPicPr>
                      <p:cNvPr id="0" name="Object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1698" y="5557838"/>
                        <a:ext cx="11363500" cy="302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 name="Oval 52"/>
          <p:cNvSpPr>
            <a:spLocks noChangeArrowheads="1"/>
          </p:cNvSpPr>
          <p:nvPr/>
        </p:nvSpPr>
        <p:spPr bwMode="auto">
          <a:xfrm>
            <a:off x="19086592" y="2092898"/>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66" name="Oval 53"/>
          <p:cNvSpPr>
            <a:spLocks noChangeArrowheads="1"/>
          </p:cNvSpPr>
          <p:nvPr/>
        </p:nvSpPr>
        <p:spPr bwMode="auto">
          <a:xfrm>
            <a:off x="17466033" y="168782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68" name="Title 3"/>
          <p:cNvSpPr txBox="1">
            <a:spLocks/>
          </p:cNvSpPr>
          <p:nvPr/>
        </p:nvSpPr>
        <p:spPr>
          <a:xfrm>
            <a:off x="697827" y="131346"/>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2. 2. </a:t>
            </a:r>
            <a:r>
              <a:rPr lang="en-US" sz="6600" dirty="0">
                <a:solidFill>
                  <a:srgbClr val="FF0000"/>
                </a:solidFill>
                <a:latin typeface="Impact" charset="0"/>
                <a:ea typeface="ＭＳ Ｐゴシック" charset="0"/>
                <a:cs typeface="Impact" charset="0"/>
              </a:rPr>
              <a:t>Nernst equation</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cxnSp>
        <p:nvCxnSpPr>
          <p:cNvPr id="69" name="Straight Connector 68"/>
          <p:cNvCxnSpPr/>
          <p:nvPr/>
        </p:nvCxnSpPr>
        <p:spPr>
          <a:xfrm>
            <a:off x="-215313" y="1171412"/>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0" name="Text Box 136"/>
          <p:cNvSpPr txBox="1">
            <a:spLocks noChangeArrowheads="1"/>
          </p:cNvSpPr>
          <p:nvPr/>
        </p:nvSpPr>
        <p:spPr bwMode="auto">
          <a:xfrm>
            <a:off x="4188834" y="9492067"/>
            <a:ext cx="16498167" cy="1071957"/>
          </a:xfrm>
          <a:prstGeom prst="rect">
            <a:avLst/>
          </a:prstGeom>
          <a:noFill/>
          <a:ln w="9525">
            <a:solidFill>
              <a:srgbClr val="FF0000"/>
            </a:solidFill>
            <a:miter lim="800000"/>
            <a:headEnd/>
            <a:tailEnd/>
          </a:ln>
        </p:spPr>
        <p:txBody>
          <a:bodyPr wrap="none" lIns="192911" tIns="96455" rIns="192911" bIns="96455">
            <a:spAutoFit/>
          </a:bodyPr>
          <a:lstStyle/>
          <a:p>
            <a:r>
              <a:rPr lang="fr-CH" b="1"/>
              <a:t>Concentration difference </a:t>
            </a:r>
            <a:r>
              <a:rPr lang="fr-CH" b="1">
                <a:sym typeface="Wingdings" pitchFamily="2" charset="2"/>
              </a:rPr>
              <a:t></a:t>
            </a:r>
            <a:r>
              <a:rPr lang="fr-CH" b="1"/>
              <a:t> voltage difference</a:t>
            </a:r>
            <a:endParaRPr lang="fr-FR" b="1"/>
          </a:p>
        </p:txBody>
      </p:sp>
      <p:sp>
        <p:nvSpPr>
          <p:cNvPr id="67" name="Rectangle 66"/>
          <p:cNvSpPr/>
          <p:nvPr/>
        </p:nvSpPr>
        <p:spPr>
          <a:xfrm>
            <a:off x="19446717" y="2251306"/>
            <a:ext cx="1013158" cy="77956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chemeClr val="tx1"/>
                </a:solidFill>
              </a:rPr>
              <a:t>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Line 39"/>
          <p:cNvSpPr>
            <a:spLocks noChangeShapeType="1"/>
          </p:cNvSpPr>
          <p:nvPr/>
        </p:nvSpPr>
        <p:spPr bwMode="auto">
          <a:xfrm>
            <a:off x="11884105" y="3038078"/>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2056" name="Line 40"/>
          <p:cNvSpPr>
            <a:spLocks noChangeShapeType="1"/>
          </p:cNvSpPr>
          <p:nvPr/>
        </p:nvSpPr>
        <p:spPr bwMode="auto">
          <a:xfrm>
            <a:off x="17285970" y="3038078"/>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2057" name="Line 41"/>
          <p:cNvSpPr>
            <a:spLocks noChangeShapeType="1"/>
          </p:cNvSpPr>
          <p:nvPr/>
        </p:nvSpPr>
        <p:spPr bwMode="auto">
          <a:xfrm>
            <a:off x="14044851" y="3038078"/>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2058" name="Line 42"/>
          <p:cNvSpPr>
            <a:spLocks noChangeShapeType="1"/>
          </p:cNvSpPr>
          <p:nvPr/>
        </p:nvSpPr>
        <p:spPr bwMode="auto">
          <a:xfrm>
            <a:off x="15485349" y="3038078"/>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2059" name="Oval 43"/>
          <p:cNvSpPr>
            <a:spLocks noChangeArrowheads="1"/>
          </p:cNvSpPr>
          <p:nvPr/>
        </p:nvSpPr>
        <p:spPr bwMode="auto">
          <a:xfrm>
            <a:off x="16565722" y="2768027"/>
            <a:ext cx="720249" cy="540103"/>
          </a:xfrm>
          <a:prstGeom prst="ellipse">
            <a:avLst/>
          </a:prstGeom>
          <a:solidFill>
            <a:schemeClr val="bg1"/>
          </a:solidFill>
          <a:ln w="9525">
            <a:solidFill>
              <a:schemeClr val="tx1"/>
            </a:solidFill>
            <a:round/>
            <a:headEnd/>
            <a:tailEnd/>
          </a:ln>
        </p:spPr>
        <p:txBody>
          <a:bodyPr wrap="none" lIns="192911" tIns="96455" rIns="192911" bIns="96455" anchor="ctr"/>
          <a:lstStyle/>
          <a:p>
            <a:endParaRPr lang="en-US" dirty="0"/>
          </a:p>
        </p:txBody>
      </p:sp>
      <p:sp>
        <p:nvSpPr>
          <p:cNvPr id="2060" name="Oval 44"/>
          <p:cNvSpPr>
            <a:spLocks noChangeArrowheads="1"/>
          </p:cNvSpPr>
          <p:nvPr/>
        </p:nvSpPr>
        <p:spPr bwMode="auto">
          <a:xfrm>
            <a:off x="13684727" y="3173104"/>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2" name="Oval 46"/>
          <p:cNvSpPr>
            <a:spLocks noChangeArrowheads="1"/>
          </p:cNvSpPr>
          <p:nvPr/>
        </p:nvSpPr>
        <p:spPr bwMode="auto">
          <a:xfrm>
            <a:off x="15125224" y="263300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3" name="Oval 47"/>
          <p:cNvSpPr>
            <a:spLocks noChangeArrowheads="1"/>
          </p:cNvSpPr>
          <p:nvPr/>
        </p:nvSpPr>
        <p:spPr bwMode="auto">
          <a:xfrm>
            <a:off x="12784416" y="2497975"/>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5" name="Oval 49"/>
          <p:cNvSpPr>
            <a:spLocks noChangeArrowheads="1"/>
          </p:cNvSpPr>
          <p:nvPr/>
        </p:nvSpPr>
        <p:spPr bwMode="auto">
          <a:xfrm>
            <a:off x="16205597" y="2497975"/>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6" name="Oval 50"/>
          <p:cNvSpPr>
            <a:spLocks noChangeArrowheads="1"/>
          </p:cNvSpPr>
          <p:nvPr/>
        </p:nvSpPr>
        <p:spPr bwMode="auto">
          <a:xfrm>
            <a:off x="13504664" y="3713207"/>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7" name="Oval 51"/>
          <p:cNvSpPr>
            <a:spLocks noChangeArrowheads="1"/>
          </p:cNvSpPr>
          <p:nvPr/>
        </p:nvSpPr>
        <p:spPr bwMode="auto">
          <a:xfrm>
            <a:off x="16565722" y="3848232"/>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8" name="Oval 52"/>
          <p:cNvSpPr>
            <a:spLocks noChangeArrowheads="1"/>
          </p:cNvSpPr>
          <p:nvPr/>
        </p:nvSpPr>
        <p:spPr bwMode="auto">
          <a:xfrm>
            <a:off x="19086592" y="2092898"/>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69" name="Oval 53"/>
          <p:cNvSpPr>
            <a:spLocks noChangeArrowheads="1"/>
          </p:cNvSpPr>
          <p:nvPr/>
        </p:nvSpPr>
        <p:spPr bwMode="auto">
          <a:xfrm>
            <a:off x="17466033" y="168782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2070" name="Oval 54"/>
          <p:cNvSpPr>
            <a:spLocks noChangeArrowheads="1"/>
          </p:cNvSpPr>
          <p:nvPr/>
        </p:nvSpPr>
        <p:spPr bwMode="auto">
          <a:xfrm>
            <a:off x="14224913" y="3308130"/>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1" name="Oval 55"/>
          <p:cNvSpPr>
            <a:spLocks noChangeArrowheads="1"/>
          </p:cNvSpPr>
          <p:nvPr/>
        </p:nvSpPr>
        <p:spPr bwMode="auto">
          <a:xfrm>
            <a:off x="12784416" y="344315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2" name="Oval 56"/>
          <p:cNvSpPr>
            <a:spLocks noChangeArrowheads="1"/>
          </p:cNvSpPr>
          <p:nvPr/>
        </p:nvSpPr>
        <p:spPr bwMode="auto">
          <a:xfrm>
            <a:off x="15485349" y="398325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3" name="Oval 57"/>
          <p:cNvSpPr>
            <a:spLocks noChangeArrowheads="1"/>
          </p:cNvSpPr>
          <p:nvPr/>
        </p:nvSpPr>
        <p:spPr bwMode="auto">
          <a:xfrm>
            <a:off x="14585038" y="3173104"/>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4" name="Oval 58"/>
          <p:cNvSpPr>
            <a:spLocks noChangeArrowheads="1"/>
          </p:cNvSpPr>
          <p:nvPr/>
        </p:nvSpPr>
        <p:spPr bwMode="auto">
          <a:xfrm>
            <a:off x="16565722" y="3308130"/>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6" name="Oval 60"/>
          <p:cNvSpPr>
            <a:spLocks noChangeArrowheads="1"/>
          </p:cNvSpPr>
          <p:nvPr/>
        </p:nvSpPr>
        <p:spPr bwMode="auto">
          <a:xfrm>
            <a:off x="18006219" y="344315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7" name="Oval 61"/>
          <p:cNvSpPr>
            <a:spLocks noChangeArrowheads="1"/>
          </p:cNvSpPr>
          <p:nvPr/>
        </p:nvSpPr>
        <p:spPr bwMode="auto">
          <a:xfrm>
            <a:off x="19266655" y="3713207"/>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8" name="Oval 62"/>
          <p:cNvSpPr>
            <a:spLocks noChangeArrowheads="1"/>
          </p:cNvSpPr>
          <p:nvPr/>
        </p:nvSpPr>
        <p:spPr bwMode="auto">
          <a:xfrm>
            <a:off x="14404975" y="398325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2079" name="Text Box 63"/>
          <p:cNvSpPr txBox="1">
            <a:spLocks noChangeArrowheads="1"/>
          </p:cNvSpPr>
          <p:nvPr/>
        </p:nvSpPr>
        <p:spPr bwMode="auto">
          <a:xfrm>
            <a:off x="18546406" y="1012694"/>
            <a:ext cx="1663978" cy="779569"/>
          </a:xfrm>
          <a:prstGeom prst="rect">
            <a:avLst/>
          </a:prstGeom>
          <a:noFill/>
          <a:ln w="9525">
            <a:noFill/>
            <a:miter lim="800000"/>
            <a:headEnd/>
            <a:tailEnd/>
          </a:ln>
        </p:spPr>
        <p:txBody>
          <a:bodyPr wrap="none" lIns="192911" tIns="96455" rIns="192911" bIns="96455">
            <a:spAutoFit/>
          </a:bodyPr>
          <a:lstStyle/>
          <a:p>
            <a:r>
              <a:rPr lang="en-US" sz="3800" dirty="0"/>
              <a:t>inside</a:t>
            </a:r>
          </a:p>
        </p:txBody>
      </p:sp>
      <p:sp>
        <p:nvSpPr>
          <p:cNvPr id="2080" name="Text Box 64"/>
          <p:cNvSpPr txBox="1">
            <a:spLocks noChangeArrowheads="1"/>
          </p:cNvSpPr>
          <p:nvPr/>
        </p:nvSpPr>
        <p:spPr bwMode="auto">
          <a:xfrm>
            <a:off x="18726468" y="3983259"/>
            <a:ext cx="1960533" cy="779569"/>
          </a:xfrm>
          <a:prstGeom prst="rect">
            <a:avLst/>
          </a:prstGeom>
          <a:noFill/>
          <a:ln w="9525">
            <a:noFill/>
            <a:miter lim="800000"/>
            <a:headEnd/>
            <a:tailEnd/>
          </a:ln>
        </p:spPr>
        <p:txBody>
          <a:bodyPr wrap="none" lIns="192911" tIns="96455" rIns="192911" bIns="96455">
            <a:spAutoFit/>
          </a:bodyPr>
          <a:lstStyle/>
          <a:p>
            <a:r>
              <a:rPr lang="en-US" sz="3800" dirty="0"/>
              <a:t>outside</a:t>
            </a:r>
          </a:p>
        </p:txBody>
      </p:sp>
      <p:sp>
        <p:nvSpPr>
          <p:cNvPr id="2081" name="Text Box 65"/>
          <p:cNvSpPr txBox="1">
            <a:spLocks noChangeArrowheads="1"/>
          </p:cNvSpPr>
          <p:nvPr/>
        </p:nvSpPr>
        <p:spPr bwMode="auto">
          <a:xfrm>
            <a:off x="19409204" y="1890361"/>
            <a:ext cx="985907" cy="779569"/>
          </a:xfrm>
          <a:prstGeom prst="rect">
            <a:avLst/>
          </a:prstGeom>
          <a:noFill/>
          <a:ln w="9525">
            <a:noFill/>
            <a:miter lim="800000"/>
            <a:headEnd/>
            <a:tailEnd/>
          </a:ln>
        </p:spPr>
        <p:txBody>
          <a:bodyPr wrap="none" lIns="192911" tIns="96455" rIns="192911" bIns="96455">
            <a:spAutoFit/>
          </a:bodyPr>
          <a:lstStyle/>
          <a:p>
            <a:r>
              <a:rPr lang="en-US" sz="3800" dirty="0"/>
              <a:t>Ka</a:t>
            </a:r>
          </a:p>
        </p:txBody>
      </p:sp>
      <p:sp>
        <p:nvSpPr>
          <p:cNvPr id="2082" name="Text Box 66"/>
          <p:cNvSpPr txBox="1">
            <a:spLocks noChangeArrowheads="1"/>
          </p:cNvSpPr>
          <p:nvPr/>
        </p:nvSpPr>
        <p:spPr bwMode="auto">
          <a:xfrm>
            <a:off x="19446717" y="3443156"/>
            <a:ext cx="1013158" cy="779569"/>
          </a:xfrm>
          <a:prstGeom prst="rect">
            <a:avLst/>
          </a:prstGeom>
          <a:noFill/>
          <a:ln w="9525">
            <a:noFill/>
            <a:miter lim="800000"/>
            <a:headEnd/>
            <a:tailEnd/>
          </a:ln>
        </p:spPr>
        <p:txBody>
          <a:bodyPr wrap="none" lIns="192911" tIns="96455" rIns="192911" bIns="96455">
            <a:spAutoFit/>
          </a:bodyPr>
          <a:lstStyle/>
          <a:p>
            <a:r>
              <a:rPr lang="en-US" sz="3800" dirty="0"/>
              <a:t>Na</a:t>
            </a:r>
          </a:p>
        </p:txBody>
      </p:sp>
      <p:sp>
        <p:nvSpPr>
          <p:cNvPr id="2083" name="Text Box 67"/>
          <p:cNvSpPr txBox="1">
            <a:spLocks noChangeArrowheads="1"/>
          </p:cNvSpPr>
          <p:nvPr/>
        </p:nvSpPr>
        <p:spPr bwMode="auto">
          <a:xfrm>
            <a:off x="12064167" y="4253310"/>
            <a:ext cx="3151564" cy="779569"/>
          </a:xfrm>
          <a:prstGeom prst="rect">
            <a:avLst/>
          </a:prstGeom>
          <a:noFill/>
          <a:ln w="9525">
            <a:noFill/>
            <a:miter lim="800000"/>
            <a:headEnd/>
            <a:tailEnd/>
          </a:ln>
        </p:spPr>
        <p:txBody>
          <a:bodyPr wrap="none" lIns="192911" tIns="96455" rIns="192911" bIns="96455">
            <a:spAutoFit/>
          </a:bodyPr>
          <a:lstStyle/>
          <a:p>
            <a:r>
              <a:rPr lang="en-US" sz="3800" dirty="0"/>
              <a:t>Ion channels</a:t>
            </a:r>
          </a:p>
        </p:txBody>
      </p:sp>
      <p:sp>
        <p:nvSpPr>
          <p:cNvPr id="2084" name="Text Box 68"/>
          <p:cNvSpPr txBox="1">
            <a:spLocks noChangeArrowheads="1"/>
          </p:cNvSpPr>
          <p:nvPr/>
        </p:nvSpPr>
        <p:spPr bwMode="auto">
          <a:xfrm>
            <a:off x="15988022" y="4320823"/>
            <a:ext cx="2418992" cy="779569"/>
          </a:xfrm>
          <a:prstGeom prst="rect">
            <a:avLst/>
          </a:prstGeom>
          <a:noFill/>
          <a:ln w="9525">
            <a:noFill/>
            <a:miter lim="800000"/>
            <a:headEnd/>
            <a:tailEnd/>
          </a:ln>
        </p:spPr>
        <p:txBody>
          <a:bodyPr wrap="none" lIns="192911" tIns="96455" rIns="192911" bIns="96455">
            <a:spAutoFit/>
          </a:bodyPr>
          <a:lstStyle/>
          <a:p>
            <a:r>
              <a:rPr lang="en-US" sz="3800" dirty="0"/>
              <a:t>Ion pump</a:t>
            </a:r>
          </a:p>
        </p:txBody>
      </p:sp>
      <p:sp>
        <p:nvSpPr>
          <p:cNvPr id="2085" name="Line 69"/>
          <p:cNvSpPr>
            <a:spLocks noChangeShapeType="1"/>
          </p:cNvSpPr>
          <p:nvPr/>
        </p:nvSpPr>
        <p:spPr bwMode="auto">
          <a:xfrm flipH="1" flipV="1">
            <a:off x="13864789" y="3038078"/>
            <a:ext cx="180062"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2086" name="Line 70"/>
          <p:cNvSpPr>
            <a:spLocks noChangeShapeType="1"/>
          </p:cNvSpPr>
          <p:nvPr/>
        </p:nvSpPr>
        <p:spPr bwMode="auto">
          <a:xfrm flipV="1">
            <a:off x="14585037" y="3038078"/>
            <a:ext cx="720249"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2087" name="Line 71"/>
          <p:cNvSpPr>
            <a:spLocks noChangeShapeType="1"/>
          </p:cNvSpPr>
          <p:nvPr/>
        </p:nvSpPr>
        <p:spPr bwMode="auto">
          <a:xfrm flipH="1" flipV="1">
            <a:off x="16925846" y="3173104"/>
            <a:ext cx="720249" cy="1080206"/>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2088" name="Rectangle 72"/>
          <p:cNvSpPr>
            <a:spLocks noChangeArrowheads="1"/>
          </p:cNvSpPr>
          <p:nvPr/>
        </p:nvSpPr>
        <p:spPr bwMode="auto">
          <a:xfrm>
            <a:off x="0" y="1215231"/>
            <a:ext cx="9003110" cy="5266002"/>
          </a:xfrm>
          <a:prstGeom prst="rect">
            <a:avLst/>
          </a:prstGeom>
          <a:solidFill>
            <a:schemeClr val="bg1"/>
          </a:solidFill>
          <a:ln w="9525">
            <a:noFill/>
            <a:miter lim="800000"/>
            <a:headEnd/>
            <a:tailEnd/>
          </a:ln>
        </p:spPr>
        <p:txBody>
          <a:bodyPr wrap="none" lIns="192911" tIns="96455" rIns="192911" bIns="96455" anchor="ctr"/>
          <a:lstStyle/>
          <a:p>
            <a:pPr algn="ctr"/>
            <a:endParaRPr lang="fr-FR" b="1"/>
          </a:p>
        </p:txBody>
      </p:sp>
      <p:sp>
        <p:nvSpPr>
          <p:cNvPr id="2089" name="Oval 108"/>
          <p:cNvSpPr>
            <a:spLocks noChangeArrowheads="1"/>
          </p:cNvSpPr>
          <p:nvPr/>
        </p:nvSpPr>
        <p:spPr bwMode="auto">
          <a:xfrm>
            <a:off x="13504664" y="276802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2090" name="Oval 109"/>
          <p:cNvSpPr>
            <a:spLocks noChangeArrowheads="1"/>
          </p:cNvSpPr>
          <p:nvPr/>
        </p:nvSpPr>
        <p:spPr bwMode="auto">
          <a:xfrm>
            <a:off x="13864789" y="276802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2091" name="Oval 110"/>
          <p:cNvSpPr>
            <a:spLocks noChangeArrowheads="1"/>
          </p:cNvSpPr>
          <p:nvPr/>
        </p:nvSpPr>
        <p:spPr bwMode="auto">
          <a:xfrm>
            <a:off x="15125224" y="276802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2092" name="Oval 111"/>
          <p:cNvSpPr>
            <a:spLocks noChangeArrowheads="1"/>
          </p:cNvSpPr>
          <p:nvPr/>
        </p:nvSpPr>
        <p:spPr bwMode="auto">
          <a:xfrm>
            <a:off x="15305286" y="2768027"/>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859271" name="Text Box 135"/>
          <p:cNvSpPr txBox="1">
            <a:spLocks noChangeArrowheads="1"/>
          </p:cNvSpPr>
          <p:nvPr/>
        </p:nvSpPr>
        <p:spPr bwMode="auto">
          <a:xfrm>
            <a:off x="16055378" y="8398042"/>
            <a:ext cx="4703271" cy="841125"/>
          </a:xfrm>
          <a:prstGeom prst="rect">
            <a:avLst/>
          </a:prstGeom>
          <a:noFill/>
          <a:ln w="9525">
            <a:noFill/>
            <a:miter lim="800000"/>
            <a:headEnd/>
            <a:tailEnd/>
          </a:ln>
        </p:spPr>
        <p:txBody>
          <a:bodyPr wrap="none" lIns="192911" tIns="96455" rIns="192911" bIns="96455">
            <a:spAutoFit/>
          </a:bodyPr>
          <a:lstStyle/>
          <a:p>
            <a:r>
              <a:rPr lang="fr-CH" sz="4200" dirty="0"/>
              <a:t>Reversal </a:t>
            </a:r>
            <a:r>
              <a:rPr lang="fr-CH" sz="4200" dirty="0" err="1"/>
              <a:t>potential</a:t>
            </a:r>
            <a:endParaRPr lang="fr-FR" sz="4200" dirty="0"/>
          </a:p>
        </p:txBody>
      </p:sp>
      <p:sp>
        <p:nvSpPr>
          <p:cNvPr id="66" name="Title 3"/>
          <p:cNvSpPr txBox="1">
            <a:spLocks/>
          </p:cNvSpPr>
          <p:nvPr/>
        </p:nvSpPr>
        <p:spPr>
          <a:xfrm>
            <a:off x="697827" y="131346"/>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2. 2. </a:t>
            </a:r>
            <a:r>
              <a:rPr lang="en-US" sz="6600" dirty="0">
                <a:solidFill>
                  <a:srgbClr val="FF0000"/>
                </a:solidFill>
                <a:latin typeface="Impact" charset="0"/>
                <a:ea typeface="ＭＳ Ｐゴシック" charset="0"/>
                <a:cs typeface="Impact" charset="0"/>
              </a:rPr>
              <a:t>Reversal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potential</a:t>
            </a:r>
          </a:p>
        </p:txBody>
      </p:sp>
      <p:cxnSp>
        <p:nvCxnSpPr>
          <p:cNvPr id="68" name="Straight Connector 67"/>
          <p:cNvCxnSpPr/>
          <p:nvPr/>
        </p:nvCxnSpPr>
        <p:spPr>
          <a:xfrm>
            <a:off x="-215313" y="1171412"/>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67" name="Text Box 136"/>
          <p:cNvSpPr txBox="1">
            <a:spLocks noChangeArrowheads="1"/>
          </p:cNvSpPr>
          <p:nvPr/>
        </p:nvSpPr>
        <p:spPr bwMode="auto">
          <a:xfrm>
            <a:off x="10171364" y="5173380"/>
            <a:ext cx="10627970" cy="871902"/>
          </a:xfrm>
          <a:prstGeom prst="rect">
            <a:avLst/>
          </a:prstGeom>
          <a:noFill/>
          <a:ln w="9525">
            <a:solidFill>
              <a:srgbClr val="FF0000"/>
            </a:solidFill>
            <a:miter lim="800000"/>
            <a:headEnd/>
            <a:tailEnd/>
          </a:ln>
        </p:spPr>
        <p:txBody>
          <a:bodyPr wrap="none" lIns="192911" tIns="96455" rIns="192911" bIns="96455">
            <a:spAutoFit/>
          </a:bodyPr>
          <a:lstStyle/>
          <a:p>
            <a:r>
              <a:rPr lang="fr-CH" sz="4400" b="1" dirty="0"/>
              <a:t>Ion </a:t>
            </a:r>
            <a:r>
              <a:rPr lang="fr-CH" sz="4400" b="1" dirty="0" err="1"/>
              <a:t>pump</a:t>
            </a:r>
            <a:r>
              <a:rPr lang="fr-CH" sz="4400" b="1" dirty="0"/>
              <a:t> </a:t>
            </a:r>
            <a:r>
              <a:rPr lang="fr-CH" sz="4400" b="1" dirty="0">
                <a:sym typeface="Wingdings" pitchFamily="2" charset="2"/>
              </a:rPr>
              <a:t> </a:t>
            </a:r>
            <a:r>
              <a:rPr lang="fr-CH" sz="4400" b="1" dirty="0"/>
              <a:t>Concentration </a:t>
            </a:r>
            <a:r>
              <a:rPr lang="fr-CH" sz="4400" b="1" dirty="0" err="1"/>
              <a:t>difference</a:t>
            </a:r>
            <a:endParaRPr lang="fr-FR" sz="4400" b="1" dirty="0"/>
          </a:p>
        </p:txBody>
      </p:sp>
      <p:sp>
        <p:nvSpPr>
          <p:cNvPr id="859272" name="Text Box 136"/>
          <p:cNvSpPr txBox="1">
            <a:spLocks noChangeArrowheads="1"/>
          </p:cNvSpPr>
          <p:nvPr/>
        </p:nvSpPr>
        <p:spPr bwMode="auto">
          <a:xfrm>
            <a:off x="10658411" y="6590491"/>
            <a:ext cx="9736700" cy="810347"/>
          </a:xfrm>
          <a:prstGeom prst="rect">
            <a:avLst/>
          </a:prstGeom>
          <a:noFill/>
          <a:ln w="9525">
            <a:solidFill>
              <a:srgbClr val="FF0000"/>
            </a:solidFill>
            <a:miter lim="800000"/>
            <a:headEnd/>
            <a:tailEnd/>
          </a:ln>
        </p:spPr>
        <p:txBody>
          <a:bodyPr wrap="none" lIns="192911" tIns="96455" rIns="192911" bIns="96455">
            <a:spAutoFit/>
          </a:bodyPr>
          <a:lstStyle/>
          <a:p>
            <a:r>
              <a:rPr lang="fr-CH" sz="4000" b="1" dirty="0">
                <a:latin typeface="Arial Narrow" pitchFamily="34" charset="0"/>
              </a:rPr>
              <a:t>Concentration </a:t>
            </a:r>
            <a:r>
              <a:rPr lang="fr-CH" sz="4000" b="1" dirty="0" err="1">
                <a:latin typeface="Arial Narrow" pitchFamily="34" charset="0"/>
              </a:rPr>
              <a:t>difference</a:t>
            </a:r>
            <a:r>
              <a:rPr lang="fr-CH" sz="4000" b="1" dirty="0">
                <a:latin typeface="Arial Narrow" pitchFamily="34" charset="0"/>
              </a:rPr>
              <a:t> </a:t>
            </a:r>
            <a:r>
              <a:rPr lang="fr-CH" sz="4000" b="1" dirty="0">
                <a:latin typeface="Arial Narrow" pitchFamily="34" charset="0"/>
                <a:sym typeface="Wingdings" pitchFamily="2" charset="2"/>
              </a:rPr>
              <a:t></a:t>
            </a:r>
            <a:r>
              <a:rPr lang="fr-CH" sz="4000" b="1" dirty="0">
                <a:latin typeface="Arial Narrow" pitchFamily="34" charset="0"/>
              </a:rPr>
              <a:t> voltage </a:t>
            </a:r>
            <a:r>
              <a:rPr lang="fr-CH" sz="4000" b="1" dirty="0" err="1">
                <a:latin typeface="Arial Narrow" pitchFamily="34" charset="0"/>
              </a:rPr>
              <a:t>difference</a:t>
            </a:r>
            <a:endParaRPr lang="fr-FR" sz="4000" b="1" dirty="0">
              <a:latin typeface="Arial Narrow" pitchFamily="34" charset="0"/>
            </a:endParaRPr>
          </a:p>
        </p:txBody>
      </p:sp>
      <p:sp>
        <p:nvSpPr>
          <p:cNvPr id="65" name="Text Box 135"/>
          <p:cNvSpPr txBox="1">
            <a:spLocks noChangeArrowheads="1"/>
          </p:cNvSpPr>
          <p:nvPr/>
        </p:nvSpPr>
        <p:spPr bwMode="auto">
          <a:xfrm>
            <a:off x="16096063" y="9939170"/>
            <a:ext cx="4193516" cy="841125"/>
          </a:xfrm>
          <a:prstGeom prst="rect">
            <a:avLst/>
          </a:prstGeom>
          <a:noFill/>
          <a:ln w="9525">
            <a:noFill/>
            <a:miter lim="800000"/>
            <a:headEnd/>
            <a:tailEnd/>
          </a:ln>
        </p:spPr>
        <p:txBody>
          <a:bodyPr wrap="none" lIns="192911" tIns="96455" rIns="192911" bIns="96455">
            <a:spAutoFit/>
          </a:bodyPr>
          <a:lstStyle/>
          <a:p>
            <a:r>
              <a:rPr lang="fr-CH" sz="4200" dirty="0"/>
              <a:t>Nernst </a:t>
            </a:r>
            <a:r>
              <a:rPr lang="fr-CH" sz="4200" dirty="0" err="1"/>
              <a:t>equation</a:t>
            </a:r>
            <a:endParaRPr lang="fr-FR" sz="4200" dirty="0"/>
          </a:p>
        </p:txBody>
      </p:sp>
      <p:sp>
        <p:nvSpPr>
          <p:cNvPr id="43" name="Rectangle 42"/>
          <p:cNvSpPr/>
          <p:nvPr/>
        </p:nvSpPr>
        <p:spPr>
          <a:xfrm>
            <a:off x="19446717" y="1890361"/>
            <a:ext cx="1013158" cy="77956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chemeClr val="tx1"/>
                </a:solidFill>
              </a:rPr>
              <a:t>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9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9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271" grpId="0"/>
      <p:bldP spid="859272" grpId="0" animBg="1"/>
      <p:bldP spid="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1"/>
          <p:cNvSpPr txBox="1">
            <a:spLocks/>
          </p:cNvSpPr>
          <p:nvPr/>
        </p:nvSpPr>
        <p:spPr bwMode="auto">
          <a:xfrm>
            <a:off x="11185359" y="1732547"/>
            <a:ext cx="10422104" cy="9064626"/>
          </a:xfrm>
          <a:prstGeom prst="rect">
            <a:avLst/>
          </a:prstGeom>
          <a:noFill/>
          <a:ln>
            <a:miter lim="800000"/>
            <a:headEnd/>
            <a:tailEnd/>
          </a:ln>
        </p:spPr>
        <p:txBody>
          <a:bodyPr vert="horz" wrap="square" numCol="1" anchor="ctr" anchorCtr="0" compatLnSpc="1">
            <a:prstTxWarp prst="textNoShape">
              <a:avLst/>
            </a:prstTxWarp>
          </a:bodyPr>
          <a:lstStyle/>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noProof="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.1 </a:t>
            </a:r>
            <a:r>
              <a:rPr lang="fr-CH" sz="5400" b="1" noProof="0" dirty="0" err="1">
                <a:latin typeface="Arial Narrow" pitchFamily="34" charset="0"/>
                <a:cs typeface="ＭＳ Ｐゴシック" charset="0"/>
              </a:rPr>
              <a:t>Biophysic</a:t>
            </a:r>
            <a:r>
              <a:rPr lang="fr-CH" sz="5400" b="1" dirty="0">
                <a:latin typeface="Arial Narrow" pitchFamily="34" charset="0"/>
                <a:cs typeface="ＭＳ Ｐゴシック" charset="0"/>
              </a:rPr>
              <a:t>s of </a:t>
            </a:r>
            <a:r>
              <a:rPr lang="fr-CH" sz="5400" b="1" dirty="0" err="1">
                <a:latin typeface="Arial Narrow" pitchFamily="34" charset="0"/>
                <a:cs typeface="ＭＳ Ｐゴシック" charset="0"/>
              </a:rPr>
              <a:t>neurons</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ＭＳ Ｐゴシック" charset="0"/>
              </a:rPr>
              <a:t>Overview</a:t>
            </a:r>
            <a:endPar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.2 </a:t>
            </a:r>
            <a:r>
              <a:rPr lang="fr-CH" sz="5400" b="1" dirty="0">
                <a:latin typeface="Arial Narrow" pitchFamily="34" charset="0"/>
                <a:cs typeface="ＭＳ Ｐゴシック" charset="0"/>
              </a:rPr>
              <a:t> Reversal </a:t>
            </a:r>
            <a:r>
              <a:rPr lang="fr-CH" sz="5400" b="1" dirty="0" err="1">
                <a:latin typeface="Arial Narrow" pitchFamily="34" charset="0"/>
                <a:cs typeface="ＭＳ Ｐゴシック" charset="0"/>
              </a:rPr>
              <a:t>potential</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509713" marR="0" lvl="1" indent="-568325" algn="l" defTabSz="1079500" rtl="0" eaLnBrk="0" fontAlgn="base" latinLnBrk="0" hangingPunct="0">
              <a:lnSpc>
                <a:spcPct val="100000"/>
              </a:lnSpc>
              <a:spcBef>
                <a:spcPct val="0"/>
              </a:spcBef>
              <a:spcAft>
                <a:spcPct val="0"/>
              </a:spcAft>
              <a:buClr>
                <a:srgbClr val="FF0000"/>
              </a:buClr>
              <a:buSzPct val="150000"/>
              <a:tabLst/>
              <a:defRPr/>
            </a:pPr>
            <a:r>
              <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rPr>
              <a:t>      - Nernst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mn-cs"/>
              </a:rPr>
              <a:t>equation</a:t>
            </a:r>
            <a:endPar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.3 </a:t>
            </a:r>
            <a:r>
              <a:rPr lang="fr-CH" sz="5400" b="1" dirty="0" err="1">
                <a:latin typeface="Arial Narrow" pitchFamily="34" charset="0"/>
                <a:cs typeface="ＭＳ Ｐゴシック" charset="0"/>
              </a:rPr>
              <a:t>Hodgin</a:t>
            </a:r>
            <a:r>
              <a:rPr lang="fr-CH" sz="5400" b="1" dirty="0">
                <a:latin typeface="Arial Narrow" pitchFamily="34" charset="0"/>
                <a:cs typeface="ＭＳ Ｐゴシック" charset="0"/>
              </a:rPr>
              <a:t>-Huxley</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Model</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.4 </a:t>
            </a:r>
            <a:r>
              <a:rPr lang="fr-CH" sz="5400" b="1" dirty="0" err="1">
                <a:latin typeface="Arial Narrow" pitchFamily="34" charset="0"/>
                <a:cs typeface="ＭＳ Ｐゴシック" charset="0"/>
              </a:rPr>
              <a:t>Threshold</a:t>
            </a:r>
            <a:r>
              <a:rPr lang="fr-CH" sz="5400" b="1" dirty="0">
                <a:latin typeface="Arial Narrow" pitchFamily="34" charset="0"/>
                <a:cs typeface="ＭＳ Ｐゴシック" charset="0"/>
              </a:rPr>
              <a:t> in the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Hodgkin-Huxley</a:t>
            </a: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Model</a:t>
            </a:r>
            <a:endParaRPr kumimoji="0" lang="fr-CH" sz="4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4400" b="1" dirty="0">
                <a:latin typeface="Arial Narrow" pitchFamily="34" charset="0"/>
                <a:cs typeface="ＭＳ Ｐゴシック" charset="0"/>
              </a:rPr>
              <a:t>        </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where</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is</a:t>
            </a:r>
            <a:r>
              <a:rPr lang="fr-CH" sz="4400" dirty="0">
                <a:latin typeface="Arial Narrow" pitchFamily="34" charset="0"/>
                <a:cs typeface="ＭＳ Ｐゴシック" charset="0"/>
              </a:rPr>
              <a:t> the </a:t>
            </a:r>
            <a:r>
              <a:rPr lang="fr-CH" sz="4400" dirty="0" err="1">
                <a:latin typeface="Arial Narrow" pitchFamily="34" charset="0"/>
                <a:cs typeface="ＭＳ Ｐゴシック" charset="0"/>
              </a:rPr>
              <a:t>firing</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threshold</a:t>
            </a:r>
            <a:r>
              <a:rPr lang="fr-CH" sz="4400" dirty="0">
                <a:latin typeface="Arial Narrow" pitchFamily="34" charset="0"/>
                <a:cs typeface="ＭＳ Ｐゴシック" charset="0"/>
              </a:rPr>
              <a:t>?</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.5. </a:t>
            </a:r>
            <a:r>
              <a:rPr lang="fr-CH" sz="5400" b="1" dirty="0" err="1">
                <a:latin typeface="Arial Narrow" pitchFamily="34" charset="0"/>
                <a:cs typeface="ＭＳ Ｐゴシック" charset="0"/>
              </a:rPr>
              <a:t>Detailed</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biophysical</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models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lvl="0" indent="-568325" eaLnBrk="0" hangingPunct="0">
              <a:buClr>
                <a:srgbClr val="FF0000"/>
              </a:buClr>
              <a:buSzPct val="150000"/>
              <a:defRPr/>
            </a:pPr>
            <a:r>
              <a:rPr lang="fr-CH" sz="4400" dirty="0">
                <a:latin typeface="Arial Narrow" pitchFamily="34" charset="0"/>
                <a:cs typeface="ＭＳ Ｐゴシック" charset="0"/>
              </a:rPr>
              <a:t>           - the zoo of ion </a:t>
            </a:r>
            <a:r>
              <a:rPr lang="fr-CH" sz="4400" dirty="0" err="1">
                <a:latin typeface="Arial Narrow" pitchFamily="34" charset="0"/>
                <a:cs typeface="ＭＳ Ｐゴシック" charset="0"/>
              </a:rPr>
              <a:t>channels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p:txBody>
      </p:sp>
      <p:sp>
        <p:nvSpPr>
          <p:cNvPr id="8" name="Text Placeholder 2"/>
          <p:cNvSpPr txBox="1">
            <a:spLocks/>
          </p:cNvSpPr>
          <p:nvPr/>
        </p:nvSpPr>
        <p:spPr bwMode="auto">
          <a:xfrm>
            <a:off x="1925053" y="368884"/>
            <a:ext cx="19346777" cy="9064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685800" marR="0" lvl="0" indent="-685800" algn="l" defTabSz="1079500" rtl="0" eaLnBrk="0" fontAlgn="base" latinLnBrk="0" hangingPunct="0">
              <a:lnSpc>
                <a:spcPct val="100000"/>
              </a:lnSpc>
              <a:spcBef>
                <a:spcPts val="1413"/>
              </a:spcBef>
              <a:spcAft>
                <a:spcPct val="0"/>
              </a:spcAft>
              <a:buClr>
                <a:srgbClr val="FF0000"/>
              </a:buClr>
              <a:buSzPct val="150000"/>
              <a:buFontTx/>
              <a:buNone/>
              <a:tabLst/>
              <a:defRPr/>
            </a:pP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Week 2 – part 1:</a:t>
            </a:r>
            <a:r>
              <a:rPr kumimoji="0" lang="en-US" sz="5400" b="1" i="0" u="none" strike="noStrike" kern="1200" cap="none" spc="0" normalizeH="0" noProof="0" dirty="0">
                <a:ln>
                  <a:noFill/>
                </a:ln>
                <a:solidFill>
                  <a:srgbClr val="C30000"/>
                </a:solidFill>
                <a:effectLst/>
                <a:uLnTx/>
                <a:uFillTx/>
                <a:latin typeface="Arial Narrow" pitchFamily="34" charset="0"/>
                <a:ea typeface="ＭＳ Ｐゴシック" pitchFamily="34" charset="-128"/>
                <a:cs typeface="Arial Narrow" charset="0"/>
              </a:rPr>
              <a:t> </a:t>
            </a:r>
            <a:r>
              <a:rPr lang="en-US" sz="5400" b="1" dirty="0">
                <a:solidFill>
                  <a:srgbClr val="C30000"/>
                </a:solidFill>
                <a:latin typeface="Arial Narrow" pitchFamily="34" charset="0"/>
                <a:cs typeface="Arial Narrow" charset="0"/>
              </a:rPr>
              <a:t>Biophysics of neurons</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a:t>
            </a:r>
          </a:p>
        </p:txBody>
      </p:sp>
      <p:grpSp>
        <p:nvGrpSpPr>
          <p:cNvPr id="2" name="Group 12"/>
          <p:cNvGrpSpPr/>
          <p:nvPr/>
        </p:nvGrpSpPr>
        <p:grpSpPr>
          <a:xfrm>
            <a:off x="-1343528" y="10137192"/>
            <a:ext cx="312822" cy="659981"/>
            <a:chOff x="11381873" y="2275724"/>
            <a:chExt cx="312822" cy="659981"/>
          </a:xfrm>
        </p:grpSpPr>
        <p:cxnSp>
          <p:nvCxnSpPr>
            <p:cNvPr id="10" name="Straight Connector 9"/>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4" name="Rounded Rectangle 13"/>
          <p:cNvSpPr/>
          <p:nvPr/>
        </p:nvSpPr>
        <p:spPr>
          <a:xfrm>
            <a:off x="11498179" y="2310059"/>
            <a:ext cx="9773651" cy="1650434"/>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23556" name="Rectangle 46"/>
          <p:cNvSpPr>
            <a:spLocks noChangeArrowheads="1"/>
          </p:cNvSpPr>
          <p:nvPr/>
        </p:nvSpPr>
        <p:spPr bwMode="auto">
          <a:xfrm>
            <a:off x="0" y="1604546"/>
            <a:ext cx="21559453" cy="10547767"/>
          </a:xfrm>
          <a:prstGeom prst="rect">
            <a:avLst/>
          </a:prstGeom>
          <a:solidFill>
            <a:srgbClr val="FF9900">
              <a:alpha val="27843"/>
            </a:srgbClr>
          </a:solidFill>
          <a:ln w="57150">
            <a:solidFill>
              <a:schemeClr val="tx1"/>
            </a:solidFill>
            <a:prstDash val="dash"/>
            <a:miter lim="800000"/>
            <a:headEnd/>
            <a:tailEnd/>
          </a:ln>
        </p:spPr>
        <p:txBody>
          <a:bodyPr wrap="none" lIns="192911" tIns="96455" rIns="192911" bIns="96455" anchor="ctr"/>
          <a:lstStyle/>
          <a:p>
            <a:pPr algn="ctr"/>
            <a:r>
              <a:rPr lang="fr-FR" dirty="0"/>
              <a:t>                      </a:t>
            </a:r>
          </a:p>
        </p:txBody>
      </p:sp>
      <p:pic>
        <p:nvPicPr>
          <p:cNvPr id="23557" name="Picture 104" descr="nernst-1"/>
          <p:cNvPicPr>
            <a:picLocks noChangeAspect="1" noChangeArrowheads="1"/>
          </p:cNvPicPr>
          <p:nvPr/>
        </p:nvPicPr>
        <p:blipFill>
          <a:blip r:embed="rId4" cstate="print"/>
          <a:srcRect/>
          <a:stretch>
            <a:fillRect/>
          </a:stretch>
        </p:blipFill>
        <p:spPr bwMode="auto">
          <a:xfrm>
            <a:off x="794455" y="6882063"/>
            <a:ext cx="10393749" cy="4744213"/>
          </a:xfrm>
          <a:prstGeom prst="rect">
            <a:avLst/>
          </a:prstGeom>
          <a:noFill/>
          <a:ln w="9525">
            <a:noFill/>
            <a:miter lim="800000"/>
            <a:headEnd/>
            <a:tailEnd/>
          </a:ln>
        </p:spPr>
      </p:pic>
      <p:sp>
        <p:nvSpPr>
          <p:cNvPr id="23558" name="Text Box 105"/>
          <p:cNvSpPr txBox="1">
            <a:spLocks noChangeArrowheads="1"/>
          </p:cNvSpPr>
          <p:nvPr/>
        </p:nvSpPr>
        <p:spPr bwMode="auto">
          <a:xfrm>
            <a:off x="1155400" y="2242043"/>
            <a:ext cx="6452147" cy="1102735"/>
          </a:xfrm>
          <a:prstGeom prst="rect">
            <a:avLst/>
          </a:prstGeom>
          <a:noFill/>
          <a:ln w="9525">
            <a:solidFill>
              <a:srgbClr val="FF0000"/>
            </a:solidFill>
            <a:miter lim="800000"/>
            <a:headEnd/>
            <a:tailEnd/>
          </a:ln>
        </p:spPr>
        <p:txBody>
          <a:bodyPr wrap="none" lIns="192911" tIns="96455" rIns="192911" bIns="96455">
            <a:spAutoFit/>
          </a:bodyPr>
          <a:lstStyle/>
          <a:p>
            <a:r>
              <a:rPr lang="fr-CH" sz="5900" dirty="0"/>
              <a:t>Reversal </a:t>
            </a:r>
            <a:r>
              <a:rPr lang="fr-CH" sz="5900" dirty="0" err="1"/>
              <a:t>potential</a:t>
            </a:r>
            <a:endParaRPr lang="fr-FR" sz="5900" dirty="0"/>
          </a:p>
        </p:txBody>
      </p:sp>
      <p:cxnSp>
        <p:nvCxnSpPr>
          <p:cNvPr id="7" name="Straight Connector 6"/>
          <p:cNvCxnSpPr/>
          <p:nvPr/>
        </p:nvCxnSpPr>
        <p:spPr>
          <a:xfrm>
            <a:off x="-215313" y="1171412"/>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8" name="Title 3"/>
          <p:cNvSpPr txBox="1">
            <a:spLocks/>
          </p:cNvSpPr>
          <p:nvPr/>
        </p:nvSpPr>
        <p:spPr>
          <a:xfrm>
            <a:off x="697827" y="131346"/>
            <a:ext cx="20861626" cy="1473200"/>
          </a:xfrm>
          <a:prstGeom prst="rect">
            <a:avLst/>
          </a:prstGeom>
        </p:spPr>
        <p:txBody>
          <a:bodyPr vert="horz" wrap="square" numCol="1" anchor="t" anchorCtr="0" compatLnSpc="1">
            <a:prstTxWarp prst="textNoShape">
              <a:avLst/>
            </a:prstTxWarp>
          </a:bodyPr>
          <a:lstStyle/>
          <a:p>
            <a:pPr marL="0" marR="0" lvl="0" indent="0" defTabSz="1079500" rtl="0" eaLnBrk="0" fontAlgn="base" latinLnBrk="0" hangingPunct="0">
              <a:lnSpc>
                <a:spcPct val="100000"/>
              </a:lnSpc>
              <a:spcBef>
                <a:spcPct val="0"/>
              </a:spcBef>
              <a:spcAft>
                <a:spcPts val="2838"/>
              </a:spcAft>
              <a:buClrTx/>
              <a:buSzTx/>
              <a:buFontTx/>
              <a:buNone/>
              <a:tabLst/>
              <a:defRPr/>
            </a:pPr>
            <a:r>
              <a:rPr lang="en-US" sz="6600" dirty="0">
                <a:latin typeface="Impact" charset="0"/>
                <a:ea typeface="ＭＳ Ｐゴシック" charset="0"/>
                <a:cs typeface="Impact" charset="0"/>
              </a:rPr>
              <a:t>Exercise</a:t>
            </a: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 1.1–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a:t>
            </a:r>
            <a:r>
              <a:rPr lang="en-US" sz="6600" dirty="0">
                <a:solidFill>
                  <a:srgbClr val="FF0000"/>
                </a:solidFill>
                <a:latin typeface="Impact" charset="0"/>
                <a:ea typeface="ＭＳ Ｐゴシック" charset="0"/>
                <a:cs typeface="Impact" charset="0"/>
              </a:rPr>
              <a:t>Reversal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potential of ion channels</a:t>
            </a:r>
          </a:p>
        </p:txBody>
      </p:sp>
      <p:graphicFrame>
        <p:nvGraphicFramePr>
          <p:cNvPr id="1050691" name="Object 67"/>
          <p:cNvGraphicFramePr>
            <a:graphicFrameLocks noChangeAspect="1"/>
          </p:cNvGraphicFramePr>
          <p:nvPr/>
        </p:nvGraphicFramePr>
        <p:xfrm>
          <a:off x="704009" y="3544888"/>
          <a:ext cx="9113753" cy="2758354"/>
        </p:xfrm>
        <a:graphic>
          <a:graphicData uri="http://schemas.openxmlformats.org/presentationml/2006/ole">
            <mc:AlternateContent xmlns:mc="http://schemas.openxmlformats.org/markup-compatibility/2006">
              <mc:Choice xmlns:v="urn:schemas-microsoft-com:vml" Requires="v">
                <p:oleObj spid="_x0000_s232462" name="Equation" r:id="rId5" imgW="1612800" imgH="419040" progId="Equation.DSMT4">
                  <p:embed/>
                </p:oleObj>
              </mc:Choice>
              <mc:Fallback>
                <p:oleObj name="Equation" r:id="rId5" imgW="1612800" imgH="419040" progId="Equation.DSMT4">
                  <p:embed/>
                  <p:pic>
                    <p:nvPicPr>
                      <p:cNvPr id="0" name="Object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009" y="3544888"/>
                        <a:ext cx="9113753" cy="2758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1376777" y="1541125"/>
            <a:ext cx="10230686" cy="7986802"/>
          </a:xfrm>
          <a:prstGeom prst="rect">
            <a:avLst/>
          </a:prstGeom>
          <a:noFill/>
        </p:spPr>
        <p:txBody>
          <a:bodyPr wrap="none" rtlCol="0">
            <a:spAutoFit/>
          </a:bodyPr>
          <a:lstStyle/>
          <a:p>
            <a:r>
              <a:rPr lang="en-US" dirty="0"/>
              <a:t>Calculate the reversal potential</a:t>
            </a:r>
          </a:p>
          <a:p>
            <a:r>
              <a:rPr lang="en-US" dirty="0"/>
              <a:t>for  Sodium</a:t>
            </a:r>
          </a:p>
          <a:p>
            <a:r>
              <a:rPr lang="en-US" dirty="0"/>
              <a:t>       Postassium</a:t>
            </a:r>
          </a:p>
          <a:p>
            <a:r>
              <a:rPr lang="en-US" dirty="0"/>
              <a:t>       Calcium</a:t>
            </a:r>
          </a:p>
          <a:p>
            <a:r>
              <a:rPr lang="en-US" dirty="0"/>
              <a:t>given the concentrations</a:t>
            </a:r>
          </a:p>
          <a:p>
            <a:endParaRPr lang="en-US" dirty="0"/>
          </a:p>
          <a:p>
            <a:r>
              <a:rPr lang="en-US" dirty="0"/>
              <a:t>What happens if you change</a:t>
            </a:r>
          </a:p>
          <a:p>
            <a:r>
              <a:rPr lang="en-US" dirty="0"/>
              <a:t>the temperature T from 37</a:t>
            </a:r>
          </a:p>
          <a:p>
            <a:r>
              <a:rPr lang="en-US" dirty="0"/>
              <a:t>to 18.5 degree?</a:t>
            </a:r>
          </a:p>
        </p:txBody>
      </p:sp>
      <p:sp>
        <p:nvSpPr>
          <p:cNvPr id="10" name="Text Box 105"/>
          <p:cNvSpPr txBox="1">
            <a:spLocks noChangeArrowheads="1"/>
          </p:cNvSpPr>
          <p:nvPr/>
        </p:nvSpPr>
        <p:spPr bwMode="auto">
          <a:xfrm>
            <a:off x="12102529" y="10415819"/>
            <a:ext cx="7077318" cy="1210457"/>
          </a:xfrm>
          <a:prstGeom prst="rect">
            <a:avLst/>
          </a:prstGeom>
          <a:solidFill>
            <a:srgbClr val="FFFF00"/>
          </a:solidFill>
          <a:ln w="9525">
            <a:solidFill>
              <a:srgbClr val="FF0000"/>
            </a:solidFill>
            <a:miter lim="800000"/>
            <a:headEnd/>
            <a:tailEnd/>
          </a:ln>
        </p:spPr>
        <p:txBody>
          <a:bodyPr wrap="none" lIns="192911" tIns="96455" rIns="192911" bIns="96455">
            <a:spAutoFit/>
          </a:bodyPr>
          <a:lstStyle/>
          <a:p>
            <a:r>
              <a:rPr lang="fr-CH" sz="6600" i="1" dirty="0" err="1">
                <a:solidFill>
                  <a:srgbClr val="FF0000"/>
                </a:solidFill>
              </a:rPr>
              <a:t>Next</a:t>
            </a:r>
            <a:r>
              <a:rPr lang="fr-CH" sz="6600" i="1" dirty="0">
                <a:solidFill>
                  <a:srgbClr val="FF0000"/>
                </a:solidFill>
              </a:rPr>
              <a:t> Lecture 9:45</a:t>
            </a:r>
            <a:endParaRPr lang="fr-FR" sz="6600" i="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340" y="3382981"/>
            <a:ext cx="9250439" cy="2921566"/>
          </a:xfrm>
        </p:spPr>
        <p:txBody>
          <a:bodyPr wrap="square" lIns="91440" tIns="45720" rIns="91440" bIns="45720" numCol="1" anchor="t" anchorCtr="0" compatLnSpc="1">
            <a:prstTxWarp prst="textNoShape">
              <a:avLst/>
            </a:prstTxWarp>
          </a:bodyPr>
          <a:lstStyle/>
          <a:p>
            <a:pPr>
              <a:defRPr/>
            </a:pPr>
            <a:r>
              <a:rPr lang="en-US" dirty="0">
                <a:latin typeface="Impact" charset="0"/>
                <a:cs typeface="Impact" charset="0"/>
              </a:rPr>
              <a:t>Neuronal Dynamics:</a:t>
            </a:r>
            <a:br>
              <a:rPr lang="en-US" dirty="0">
                <a:latin typeface="Impact" charset="0"/>
                <a:cs typeface="Impact" charset="0"/>
              </a:rPr>
            </a:br>
            <a:r>
              <a:rPr lang="en-US" sz="5400" dirty="0">
                <a:latin typeface="Impact" charset="0"/>
                <a:cs typeface="Impact" charset="0"/>
              </a:rPr>
              <a:t>Computational Neuroscience</a:t>
            </a:r>
            <a:br>
              <a:rPr lang="en-US" sz="5400" dirty="0">
                <a:latin typeface="Impact" charset="0"/>
                <a:cs typeface="Impact" charset="0"/>
              </a:rPr>
            </a:br>
            <a:r>
              <a:rPr lang="en-US" sz="5400" dirty="0">
                <a:latin typeface="Impact" charset="0"/>
                <a:cs typeface="Impact" charset="0"/>
              </a:rPr>
              <a:t>of Single Neurons</a:t>
            </a:r>
            <a:endParaRPr dirty="0">
              <a:latin typeface="Impact" charset="0"/>
              <a:cs typeface="Impact" charset="0"/>
            </a:endParaRPr>
          </a:p>
        </p:txBody>
      </p:sp>
      <p:sp>
        <p:nvSpPr>
          <p:cNvPr id="9219" name="Text Placeholder 2"/>
          <p:cNvSpPr>
            <a:spLocks noGrp="1"/>
          </p:cNvSpPr>
          <p:nvPr>
            <p:ph type="body" sz="quarter" idx="12"/>
          </p:nvPr>
        </p:nvSpPr>
        <p:spPr bwMode="auto">
          <a:xfrm>
            <a:off x="1024529" y="6761752"/>
            <a:ext cx="13092113" cy="906463"/>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Week 2 – Biophysical modeling:</a:t>
            </a:r>
          </a:p>
          <a:p>
            <a:r>
              <a:rPr lang="en-US" dirty="0">
                <a:latin typeface="Arial Narrow" pitchFamily="34" charset="0"/>
                <a:ea typeface="ＭＳ Ｐゴシック" pitchFamily="34" charset="-128"/>
              </a:rPr>
              <a:t>      The Hodgkin-Huxley model</a:t>
            </a:r>
          </a:p>
        </p:txBody>
      </p:sp>
      <p:sp>
        <p:nvSpPr>
          <p:cNvPr id="9220" name="Text Placeholder 3"/>
          <p:cNvSpPr>
            <a:spLocks noGrp="1"/>
          </p:cNvSpPr>
          <p:nvPr>
            <p:ph type="body" sz="quarter" idx="13"/>
          </p:nvPr>
        </p:nvSpPr>
        <p:spPr bwMode="auto">
          <a:xfrm>
            <a:off x="1120781" y="8897938"/>
            <a:ext cx="13092113" cy="830262"/>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Wulfram Gerstner</a:t>
            </a:r>
          </a:p>
          <a:p>
            <a:r>
              <a:rPr lang="en-US" sz="4000" dirty="0">
                <a:latin typeface="Arial Narrow" pitchFamily="34" charset="0"/>
                <a:ea typeface="ＭＳ Ｐゴシック" pitchFamily="34" charset="-128"/>
              </a:rPr>
              <a:t>EPFL, Lausanne, Switzerland</a:t>
            </a:r>
          </a:p>
        </p:txBody>
      </p:sp>
      <p:sp>
        <p:nvSpPr>
          <p:cNvPr id="7" name="Espace réservé du contenu 1"/>
          <p:cNvSpPr txBox="1">
            <a:spLocks/>
          </p:cNvSpPr>
          <p:nvPr/>
        </p:nvSpPr>
        <p:spPr bwMode="auto">
          <a:xfrm>
            <a:off x="11185359" y="1732547"/>
            <a:ext cx="10422104" cy="9064626"/>
          </a:xfrm>
          <a:prstGeom prst="rect">
            <a:avLst/>
          </a:prstGeom>
          <a:noFill/>
          <a:ln>
            <a:miter lim="800000"/>
            <a:headEnd/>
            <a:tailEnd/>
          </a:ln>
        </p:spPr>
        <p:txBody>
          <a:bodyPr vert="horz" wrap="square" numCol="1" anchor="ctr" anchorCtr="0" compatLnSpc="1">
            <a:prstTxWarp prst="textNoShape">
              <a:avLst/>
            </a:prstTxWarp>
          </a:bodyPr>
          <a:lstStyle/>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noProof="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.1 </a:t>
            </a:r>
            <a:r>
              <a:rPr lang="fr-CH" sz="5400" b="1" noProof="0" dirty="0" err="1">
                <a:latin typeface="Arial Narrow" pitchFamily="34" charset="0"/>
                <a:cs typeface="ＭＳ Ｐゴシック" charset="0"/>
              </a:rPr>
              <a:t>Biophysic</a:t>
            </a:r>
            <a:r>
              <a:rPr lang="fr-CH" sz="5400" b="1" dirty="0">
                <a:latin typeface="Arial Narrow" pitchFamily="34" charset="0"/>
                <a:cs typeface="ＭＳ Ｐゴシック" charset="0"/>
              </a:rPr>
              <a:t>s of </a:t>
            </a:r>
            <a:r>
              <a:rPr lang="fr-CH" sz="5400" b="1" dirty="0" err="1">
                <a:latin typeface="Arial Narrow" pitchFamily="34" charset="0"/>
                <a:cs typeface="ＭＳ Ｐゴシック" charset="0"/>
              </a:rPr>
              <a:t>neurons</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ＭＳ Ｐゴシック" charset="0"/>
              </a:rPr>
              <a:t>Overview</a:t>
            </a:r>
            <a:endPar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.2 </a:t>
            </a:r>
            <a:r>
              <a:rPr lang="fr-CH" sz="5400" b="1" dirty="0">
                <a:latin typeface="Arial Narrow" pitchFamily="34" charset="0"/>
                <a:cs typeface="ＭＳ Ｐゴシック" charset="0"/>
              </a:rPr>
              <a:t> Reversal </a:t>
            </a:r>
            <a:r>
              <a:rPr lang="fr-CH" sz="5400" b="1" dirty="0" err="1">
                <a:latin typeface="Arial Narrow" pitchFamily="34" charset="0"/>
                <a:cs typeface="ＭＳ Ｐゴシック" charset="0"/>
              </a:rPr>
              <a:t>potential</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509713" marR="0" lvl="1" indent="-568325" algn="l" defTabSz="1079500" rtl="0" eaLnBrk="0" fontAlgn="base" latinLnBrk="0" hangingPunct="0">
              <a:lnSpc>
                <a:spcPct val="100000"/>
              </a:lnSpc>
              <a:spcBef>
                <a:spcPct val="0"/>
              </a:spcBef>
              <a:spcAft>
                <a:spcPct val="0"/>
              </a:spcAft>
              <a:buClr>
                <a:srgbClr val="FF0000"/>
              </a:buClr>
              <a:buSzPct val="150000"/>
              <a:tabLst/>
              <a:defRPr/>
            </a:pPr>
            <a:r>
              <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rPr>
              <a:t>      - Nernst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mn-cs"/>
              </a:rPr>
              <a:t>equation</a:t>
            </a:r>
            <a:endPar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.3 </a:t>
            </a:r>
            <a:r>
              <a:rPr lang="fr-CH" sz="5400" b="1" dirty="0">
                <a:latin typeface="Arial Narrow" pitchFamily="34" charset="0"/>
                <a:cs typeface="ＭＳ Ｐゴシック" charset="0"/>
              </a:rPr>
              <a:t>Hodgkin-Huxley</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Model</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.4 </a:t>
            </a:r>
            <a:r>
              <a:rPr lang="fr-CH" sz="5400" b="1" dirty="0" err="1">
                <a:latin typeface="Arial Narrow" pitchFamily="34" charset="0"/>
                <a:cs typeface="ＭＳ Ｐゴシック" charset="0"/>
              </a:rPr>
              <a:t>Threshold</a:t>
            </a:r>
            <a:r>
              <a:rPr lang="fr-CH" sz="5400" b="1" dirty="0">
                <a:latin typeface="Arial Narrow" pitchFamily="34" charset="0"/>
                <a:cs typeface="ＭＳ Ｐゴシック" charset="0"/>
              </a:rPr>
              <a:t> in the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Hodgkin-Huxley</a:t>
            </a: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Model</a:t>
            </a:r>
            <a:endParaRPr kumimoji="0" lang="fr-CH" sz="4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4400" b="1" dirty="0">
                <a:latin typeface="Arial Narrow" pitchFamily="34" charset="0"/>
                <a:cs typeface="ＭＳ Ｐゴシック" charset="0"/>
              </a:rPr>
              <a:t>        </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where</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is</a:t>
            </a:r>
            <a:r>
              <a:rPr lang="fr-CH" sz="4400" dirty="0">
                <a:latin typeface="Arial Narrow" pitchFamily="34" charset="0"/>
                <a:cs typeface="ＭＳ Ｐゴシック" charset="0"/>
              </a:rPr>
              <a:t> the </a:t>
            </a:r>
            <a:r>
              <a:rPr lang="fr-CH" sz="4400" dirty="0" err="1">
                <a:latin typeface="Arial Narrow" pitchFamily="34" charset="0"/>
                <a:cs typeface="ＭＳ Ｐゴシック" charset="0"/>
              </a:rPr>
              <a:t>firing</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threshold</a:t>
            </a:r>
            <a:r>
              <a:rPr lang="fr-CH" sz="4400" dirty="0">
                <a:latin typeface="Arial Narrow" pitchFamily="34" charset="0"/>
                <a:cs typeface="ＭＳ Ｐゴシック" charset="0"/>
              </a:rPr>
              <a:t>?</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.5. </a:t>
            </a:r>
            <a:r>
              <a:rPr lang="fr-CH" sz="5400" b="1" dirty="0" err="1">
                <a:latin typeface="Arial Narrow" pitchFamily="34" charset="0"/>
                <a:cs typeface="ＭＳ Ｐゴシック" charset="0"/>
              </a:rPr>
              <a:t>Detailed</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biophysical</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models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lvl="0" indent="-568325" eaLnBrk="0" hangingPunct="0">
              <a:buClr>
                <a:srgbClr val="FF0000"/>
              </a:buClr>
              <a:buSzPct val="150000"/>
              <a:defRPr/>
            </a:pPr>
            <a:r>
              <a:rPr lang="fr-CH" sz="4400" dirty="0">
                <a:latin typeface="Arial Narrow" pitchFamily="34" charset="0"/>
                <a:cs typeface="ＭＳ Ｐゴシック" charset="0"/>
              </a:rPr>
              <a:t>           - the zoo of ion </a:t>
            </a:r>
            <a:r>
              <a:rPr lang="fr-CH" sz="4400" dirty="0" err="1">
                <a:latin typeface="Arial Narrow" pitchFamily="34" charset="0"/>
                <a:cs typeface="ＭＳ Ｐゴシック" charset="0"/>
              </a:rPr>
              <a:t>channels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p:txBody>
      </p:sp>
      <p:sp>
        <p:nvSpPr>
          <p:cNvPr id="8" name="Text Placeholder 2"/>
          <p:cNvSpPr txBox="1">
            <a:spLocks/>
          </p:cNvSpPr>
          <p:nvPr/>
        </p:nvSpPr>
        <p:spPr bwMode="auto">
          <a:xfrm>
            <a:off x="1925053" y="368884"/>
            <a:ext cx="19346777" cy="9064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685800" marR="0" lvl="0" indent="-685800" algn="l" defTabSz="1079500" rtl="0" eaLnBrk="0" fontAlgn="base" latinLnBrk="0" hangingPunct="0">
              <a:lnSpc>
                <a:spcPct val="100000"/>
              </a:lnSpc>
              <a:spcBef>
                <a:spcPts val="1413"/>
              </a:spcBef>
              <a:spcAft>
                <a:spcPct val="0"/>
              </a:spcAft>
              <a:buClr>
                <a:srgbClr val="FF0000"/>
              </a:buClr>
              <a:buSzPct val="150000"/>
              <a:buFontTx/>
              <a:buNone/>
              <a:tabLst/>
              <a:defRPr/>
            </a:pP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Week 2 – part</a:t>
            </a:r>
            <a:r>
              <a:rPr kumimoji="0" lang="en-US" sz="5400" b="1" i="0" u="none" strike="noStrike" kern="1200" cap="none" spc="0" normalizeH="0" noProof="0" dirty="0">
                <a:ln>
                  <a:noFill/>
                </a:ln>
                <a:solidFill>
                  <a:srgbClr val="C30000"/>
                </a:solidFill>
                <a:effectLst/>
                <a:uLnTx/>
                <a:uFillTx/>
                <a:latin typeface="Arial Narrow" pitchFamily="34" charset="0"/>
                <a:ea typeface="ＭＳ Ｐゴシック" pitchFamily="34" charset="-128"/>
                <a:cs typeface="Arial Narrow" charset="0"/>
              </a:rPr>
              <a:t> 3</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a:t>
            </a:r>
            <a:r>
              <a:rPr kumimoji="0" lang="en-US" sz="5400" b="1" i="0" u="none" strike="noStrike" kern="1200" cap="none" spc="0" normalizeH="0" noProof="0" dirty="0">
                <a:ln>
                  <a:noFill/>
                </a:ln>
                <a:solidFill>
                  <a:srgbClr val="C30000"/>
                </a:solidFill>
                <a:effectLst/>
                <a:uLnTx/>
                <a:uFillTx/>
                <a:latin typeface="Arial Narrow" pitchFamily="34" charset="0"/>
                <a:ea typeface="ＭＳ Ｐゴシック" pitchFamily="34" charset="-128"/>
                <a:cs typeface="Arial Narrow" charset="0"/>
              </a:rPr>
              <a:t> </a:t>
            </a:r>
            <a:r>
              <a:rPr lang="en-US" sz="5400" b="1" dirty="0">
                <a:solidFill>
                  <a:srgbClr val="C30000"/>
                </a:solidFill>
                <a:latin typeface="Arial Narrow" pitchFamily="34" charset="0"/>
                <a:cs typeface="Arial Narrow" charset="0"/>
              </a:rPr>
              <a:t>Hodgkin-Huxley Model</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a:t>
            </a:r>
          </a:p>
        </p:txBody>
      </p:sp>
      <p:grpSp>
        <p:nvGrpSpPr>
          <p:cNvPr id="3" name="Group 12"/>
          <p:cNvGrpSpPr/>
          <p:nvPr/>
        </p:nvGrpSpPr>
        <p:grpSpPr>
          <a:xfrm>
            <a:off x="10872537" y="4046465"/>
            <a:ext cx="312822" cy="659981"/>
            <a:chOff x="11381873" y="2275724"/>
            <a:chExt cx="312822" cy="659981"/>
          </a:xfrm>
        </p:grpSpPr>
        <p:cxnSp>
          <p:nvCxnSpPr>
            <p:cNvPr id="10" name="Straight Connector 9"/>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4" name="Rounded Rectangle 13"/>
          <p:cNvSpPr/>
          <p:nvPr/>
        </p:nvSpPr>
        <p:spPr>
          <a:xfrm>
            <a:off x="11498179" y="5606715"/>
            <a:ext cx="9773651" cy="794077"/>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10"/>
          <p:cNvGrpSpPr/>
          <p:nvPr/>
        </p:nvGrpSpPr>
        <p:grpSpPr>
          <a:xfrm>
            <a:off x="10868526" y="2723000"/>
            <a:ext cx="312822" cy="659981"/>
            <a:chOff x="11381873" y="2275724"/>
            <a:chExt cx="312822" cy="659981"/>
          </a:xfrm>
        </p:grpSpPr>
        <p:cxnSp>
          <p:nvCxnSpPr>
            <p:cNvPr id="15" name="Straight Connector 14"/>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2. 3. Hodgkin-Huxley Model</a:t>
            </a:r>
          </a:p>
        </p:txBody>
      </p:sp>
      <p:sp>
        <p:nvSpPr>
          <p:cNvPr id="61" name="Oval 25"/>
          <p:cNvSpPr>
            <a:spLocks noChangeArrowheads="1"/>
          </p:cNvSpPr>
          <p:nvPr/>
        </p:nvSpPr>
        <p:spPr bwMode="auto">
          <a:xfrm>
            <a:off x="9371027" y="13357667"/>
            <a:ext cx="180049" cy="135026"/>
          </a:xfrm>
          <a:prstGeom prst="ellipse">
            <a:avLst/>
          </a:prstGeom>
          <a:solidFill>
            <a:schemeClr val="accent1"/>
          </a:solidFill>
          <a:ln w="9525">
            <a:solidFill>
              <a:schemeClr val="tx1"/>
            </a:solidFill>
            <a:round/>
            <a:headEnd/>
            <a:tailEnd/>
          </a:ln>
        </p:spPr>
        <p:txBody>
          <a:bodyPr wrap="none" lIns="192902" tIns="96451" rIns="192902" bIns="96451" anchor="ctr"/>
          <a:lstStyle/>
          <a:p>
            <a:endParaRPr lang="en-US" dirty="0"/>
          </a:p>
        </p:txBody>
      </p:sp>
      <p:sp>
        <p:nvSpPr>
          <p:cNvPr id="62" name="Text Box 38"/>
          <p:cNvSpPr txBox="1">
            <a:spLocks noChangeArrowheads="1"/>
          </p:cNvSpPr>
          <p:nvPr/>
        </p:nvSpPr>
        <p:spPr bwMode="auto">
          <a:xfrm>
            <a:off x="8973419" y="12682539"/>
            <a:ext cx="1609457" cy="1071949"/>
          </a:xfrm>
          <a:prstGeom prst="rect">
            <a:avLst/>
          </a:prstGeom>
          <a:noFill/>
          <a:ln w="9525">
            <a:noFill/>
            <a:miter lim="800000"/>
            <a:headEnd/>
            <a:tailEnd/>
          </a:ln>
        </p:spPr>
        <p:txBody>
          <a:bodyPr wrap="none" lIns="192902" tIns="96451" rIns="192902" bIns="96451">
            <a:spAutoFit/>
          </a:bodyPr>
          <a:lstStyle/>
          <a:p>
            <a:r>
              <a:rPr lang="en-US" dirty="0">
                <a:solidFill>
                  <a:schemeClr val="accent1"/>
                </a:solidFill>
              </a:rPr>
              <a:t>Na</a:t>
            </a:r>
            <a:r>
              <a:rPr lang="en-US" baseline="30000" dirty="0">
                <a:solidFill>
                  <a:schemeClr val="accent1"/>
                </a:solidFill>
              </a:rPr>
              <a:t>+</a:t>
            </a:r>
            <a:endParaRPr lang="en-US" dirty="0">
              <a:solidFill>
                <a:schemeClr val="accent1"/>
              </a:solidFill>
            </a:endParaRPr>
          </a:p>
        </p:txBody>
      </p:sp>
      <p:cxnSp>
        <p:nvCxnSpPr>
          <p:cNvPr id="63" name="Straight Connector 62"/>
          <p:cNvCxnSpPr/>
          <p:nvPr/>
        </p:nvCxnSpPr>
        <p:spPr>
          <a:xfrm>
            <a:off x="-215313" y="1508294"/>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3145021" y="9359354"/>
            <a:ext cx="8258992" cy="2462213"/>
          </a:xfrm>
          <a:prstGeom prst="rect">
            <a:avLst/>
          </a:prstGeom>
          <a:noFill/>
        </p:spPr>
        <p:txBody>
          <a:bodyPr wrap="none" rtlCol="0">
            <a:spAutoFit/>
          </a:bodyPr>
          <a:lstStyle/>
          <a:p>
            <a:pPr>
              <a:buFont typeface="Wingdings" pitchFamily="2" charset="2"/>
              <a:buChar char="à"/>
            </a:pPr>
            <a:r>
              <a:rPr lang="en-US" dirty="0">
                <a:solidFill>
                  <a:srgbClr val="FF0000"/>
                </a:solidFill>
                <a:sym typeface="Wingdings" pitchFamily="2" charset="2"/>
              </a:rPr>
              <a:t>Hodgkin-Huxley model</a:t>
            </a:r>
          </a:p>
          <a:p>
            <a:r>
              <a:rPr lang="en-US" dirty="0">
                <a:solidFill>
                  <a:srgbClr val="FF0000"/>
                </a:solidFill>
                <a:sym typeface="Wingdings" pitchFamily="2" charset="2"/>
              </a:rPr>
              <a:t>      </a:t>
            </a:r>
            <a:r>
              <a:rPr lang="en-US" sz="4000" i="1" dirty="0">
                <a:solidFill>
                  <a:srgbClr val="FF0000"/>
                </a:solidFill>
                <a:sym typeface="Wingdings" pitchFamily="2" charset="2"/>
              </a:rPr>
              <a:t>Hodgkin&amp;Huxley (1952)</a:t>
            </a:r>
          </a:p>
          <a:p>
            <a:r>
              <a:rPr lang="en-US" sz="4000" i="1" dirty="0">
                <a:solidFill>
                  <a:srgbClr val="FF0000"/>
                </a:solidFill>
                <a:sym typeface="Wingdings" pitchFamily="2" charset="2"/>
              </a:rPr>
              <a:t>         Nobel Prize 1963</a:t>
            </a:r>
            <a:endParaRPr lang="en-US" sz="4000" i="1" dirty="0">
              <a:solidFill>
                <a:srgbClr val="FF0000"/>
              </a:solidFill>
            </a:endParaRPr>
          </a:p>
        </p:txBody>
      </p:sp>
      <p:grpSp>
        <p:nvGrpSpPr>
          <p:cNvPr id="2" name="Group 49"/>
          <p:cNvGrpSpPr/>
          <p:nvPr/>
        </p:nvGrpSpPr>
        <p:grpSpPr>
          <a:xfrm>
            <a:off x="11900487" y="2351262"/>
            <a:ext cx="8673513" cy="6816173"/>
            <a:chOff x="4385726" y="1539652"/>
            <a:chExt cx="17590658" cy="10297144"/>
          </a:xfrm>
        </p:grpSpPr>
        <p:grpSp>
          <p:nvGrpSpPr>
            <p:cNvPr id="3" name="Group 5"/>
            <p:cNvGrpSpPr>
              <a:grpSpLocks/>
            </p:cNvGrpSpPr>
            <p:nvPr/>
          </p:nvGrpSpPr>
          <p:grpSpPr bwMode="auto">
            <a:xfrm>
              <a:off x="9714723" y="1956875"/>
              <a:ext cx="5617956" cy="1485283"/>
              <a:chOff x="672" y="384"/>
              <a:chExt cx="2208" cy="528"/>
            </a:xfrm>
          </p:grpSpPr>
          <p:sp>
            <p:nvSpPr>
              <p:cNvPr id="53" name="Oval 6"/>
              <p:cNvSpPr>
                <a:spLocks noChangeArrowheads="1"/>
              </p:cNvSpPr>
              <p:nvPr/>
            </p:nvSpPr>
            <p:spPr bwMode="auto">
              <a:xfrm>
                <a:off x="1344" y="672"/>
                <a:ext cx="240" cy="192"/>
              </a:xfrm>
              <a:prstGeom prst="ellipse">
                <a:avLst/>
              </a:prstGeom>
              <a:solidFill>
                <a:srgbClr val="FF0000"/>
              </a:solidFill>
              <a:ln w="9525">
                <a:solidFill>
                  <a:srgbClr val="FF0000"/>
                </a:solidFill>
                <a:round/>
                <a:headEnd/>
                <a:tailEnd/>
              </a:ln>
            </p:spPr>
            <p:txBody>
              <a:bodyPr wrap="none" anchor="ctr"/>
              <a:lstStyle/>
              <a:p>
                <a:endParaRPr lang="en-US" dirty="0"/>
              </a:p>
            </p:txBody>
          </p:sp>
          <p:sp>
            <p:nvSpPr>
              <p:cNvPr id="54" name="Freeform 7"/>
              <p:cNvSpPr>
                <a:spLocks/>
              </p:cNvSpPr>
              <p:nvPr/>
            </p:nvSpPr>
            <p:spPr bwMode="auto">
              <a:xfrm flipV="1">
                <a:off x="1536" y="720"/>
                <a:ext cx="1344" cy="144"/>
              </a:xfrm>
              <a:custGeom>
                <a:avLst/>
                <a:gdLst>
                  <a:gd name="T0" fmla="*/ 0 w 1344"/>
                  <a:gd name="T1" fmla="*/ 1 h 472"/>
                  <a:gd name="T2" fmla="*/ 384 w 1344"/>
                  <a:gd name="T3" fmla="*/ 1 h 472"/>
                  <a:gd name="T4" fmla="*/ 672 w 1344"/>
                  <a:gd name="T5" fmla="*/ 1 h 472"/>
                  <a:gd name="T6" fmla="*/ 1152 w 1344"/>
                  <a:gd name="T7" fmla="*/ 0 h 472"/>
                  <a:gd name="T8" fmla="*/ 1344 w 1344"/>
                  <a:gd name="T9" fmla="*/ 0 h 472"/>
                  <a:gd name="T10" fmla="*/ 0 60000 65536"/>
                  <a:gd name="T11" fmla="*/ 0 60000 65536"/>
                  <a:gd name="T12" fmla="*/ 0 60000 65536"/>
                  <a:gd name="T13" fmla="*/ 0 60000 65536"/>
                  <a:gd name="T14" fmla="*/ 0 60000 65536"/>
                  <a:gd name="T15" fmla="*/ 0 w 1344"/>
                  <a:gd name="T16" fmla="*/ 0 h 472"/>
                  <a:gd name="T17" fmla="*/ 1344 w 1344"/>
                  <a:gd name="T18" fmla="*/ 472 h 472"/>
                </a:gdLst>
                <a:ahLst/>
                <a:cxnLst>
                  <a:cxn ang="T10">
                    <a:pos x="T0" y="T1"/>
                  </a:cxn>
                  <a:cxn ang="T11">
                    <a:pos x="T2" y="T3"/>
                  </a:cxn>
                  <a:cxn ang="T12">
                    <a:pos x="T4" y="T5"/>
                  </a:cxn>
                  <a:cxn ang="T13">
                    <a:pos x="T6" y="T7"/>
                  </a:cxn>
                  <a:cxn ang="T14">
                    <a:pos x="T8" y="T9"/>
                  </a:cxn>
                </a:cxnLst>
                <a:rect l="T15" t="T16" r="T17" b="T18"/>
                <a:pathLst>
                  <a:path w="1344" h="472">
                    <a:moveTo>
                      <a:pt x="0" y="288"/>
                    </a:moveTo>
                    <a:cubicBezTo>
                      <a:pt x="136" y="300"/>
                      <a:pt x="272" y="312"/>
                      <a:pt x="384" y="336"/>
                    </a:cubicBezTo>
                    <a:cubicBezTo>
                      <a:pt x="496" y="360"/>
                      <a:pt x="544" y="472"/>
                      <a:pt x="672" y="432"/>
                    </a:cubicBezTo>
                    <a:cubicBezTo>
                      <a:pt x="800" y="392"/>
                      <a:pt x="1040" y="168"/>
                      <a:pt x="1152" y="96"/>
                    </a:cubicBezTo>
                    <a:cubicBezTo>
                      <a:pt x="1264" y="24"/>
                      <a:pt x="1304" y="12"/>
                      <a:pt x="1344" y="0"/>
                    </a:cubicBezTo>
                  </a:path>
                </a:pathLst>
              </a:custGeom>
              <a:noFill/>
              <a:ln w="9525">
                <a:solidFill>
                  <a:srgbClr val="FF0000"/>
                </a:solidFill>
                <a:round/>
                <a:headEnd/>
                <a:tailEnd/>
              </a:ln>
            </p:spPr>
            <p:txBody>
              <a:bodyPr wrap="none" anchor="ctr"/>
              <a:lstStyle/>
              <a:p>
                <a:endParaRPr lang="en-US" dirty="0"/>
              </a:p>
            </p:txBody>
          </p:sp>
          <p:sp>
            <p:nvSpPr>
              <p:cNvPr id="55" name="Freeform 8"/>
              <p:cNvSpPr>
                <a:spLocks/>
              </p:cNvSpPr>
              <p:nvPr/>
            </p:nvSpPr>
            <p:spPr bwMode="auto">
              <a:xfrm>
                <a:off x="672" y="528"/>
                <a:ext cx="768" cy="240"/>
              </a:xfrm>
              <a:custGeom>
                <a:avLst/>
                <a:gdLst>
                  <a:gd name="T0" fmla="*/ 768 w 768"/>
                  <a:gd name="T1" fmla="*/ 240 h 240"/>
                  <a:gd name="T2" fmla="*/ 336 w 768"/>
                  <a:gd name="T3" fmla="*/ 192 h 240"/>
                  <a:gd name="T4" fmla="*/ 0 w 768"/>
                  <a:gd name="T5" fmla="*/ 0 h 240"/>
                  <a:gd name="T6" fmla="*/ 0 60000 65536"/>
                  <a:gd name="T7" fmla="*/ 0 60000 65536"/>
                  <a:gd name="T8" fmla="*/ 0 60000 65536"/>
                  <a:gd name="T9" fmla="*/ 0 w 768"/>
                  <a:gd name="T10" fmla="*/ 0 h 240"/>
                  <a:gd name="T11" fmla="*/ 768 w 768"/>
                  <a:gd name="T12" fmla="*/ 240 h 240"/>
                </a:gdLst>
                <a:ahLst/>
                <a:cxnLst>
                  <a:cxn ang="T6">
                    <a:pos x="T0" y="T1"/>
                  </a:cxn>
                  <a:cxn ang="T7">
                    <a:pos x="T2" y="T3"/>
                  </a:cxn>
                  <a:cxn ang="T8">
                    <a:pos x="T4" y="T5"/>
                  </a:cxn>
                </a:cxnLst>
                <a:rect l="T9" t="T10" r="T11" b="T12"/>
                <a:pathLst>
                  <a:path w="768" h="240">
                    <a:moveTo>
                      <a:pt x="768" y="240"/>
                    </a:moveTo>
                    <a:cubicBezTo>
                      <a:pt x="616" y="236"/>
                      <a:pt x="464" y="232"/>
                      <a:pt x="336" y="192"/>
                    </a:cubicBezTo>
                    <a:cubicBezTo>
                      <a:pt x="208" y="152"/>
                      <a:pt x="56" y="32"/>
                      <a:pt x="0" y="0"/>
                    </a:cubicBezTo>
                  </a:path>
                </a:pathLst>
              </a:custGeom>
              <a:noFill/>
              <a:ln w="28575">
                <a:solidFill>
                  <a:srgbClr val="FF0000"/>
                </a:solidFill>
                <a:round/>
                <a:headEnd/>
                <a:tailEnd/>
              </a:ln>
            </p:spPr>
            <p:txBody>
              <a:bodyPr wrap="none" anchor="ctr"/>
              <a:lstStyle/>
              <a:p>
                <a:endParaRPr lang="en-US" dirty="0"/>
              </a:p>
            </p:txBody>
          </p:sp>
          <p:sp>
            <p:nvSpPr>
              <p:cNvPr id="56" name="Freeform 9"/>
              <p:cNvSpPr>
                <a:spLocks/>
              </p:cNvSpPr>
              <p:nvPr/>
            </p:nvSpPr>
            <p:spPr bwMode="auto">
              <a:xfrm>
                <a:off x="720" y="768"/>
                <a:ext cx="528" cy="144"/>
              </a:xfrm>
              <a:custGeom>
                <a:avLst/>
                <a:gdLst>
                  <a:gd name="T0" fmla="*/ 1177 w 432"/>
                  <a:gd name="T1" fmla="*/ 0 h 144"/>
                  <a:gd name="T2" fmla="*/ 786 w 432"/>
                  <a:gd name="T3" fmla="*/ 96 h 144"/>
                  <a:gd name="T4" fmla="*/ 0 w 432"/>
                  <a:gd name="T5" fmla="*/ 144 h 144"/>
                  <a:gd name="T6" fmla="*/ 0 60000 65536"/>
                  <a:gd name="T7" fmla="*/ 0 60000 65536"/>
                  <a:gd name="T8" fmla="*/ 0 60000 65536"/>
                  <a:gd name="T9" fmla="*/ 0 w 432"/>
                  <a:gd name="T10" fmla="*/ 0 h 144"/>
                  <a:gd name="T11" fmla="*/ 432 w 432"/>
                  <a:gd name="T12" fmla="*/ 144 h 144"/>
                </a:gdLst>
                <a:ahLst/>
                <a:cxnLst>
                  <a:cxn ang="T6">
                    <a:pos x="T0" y="T1"/>
                  </a:cxn>
                  <a:cxn ang="T7">
                    <a:pos x="T2" y="T3"/>
                  </a:cxn>
                  <a:cxn ang="T8">
                    <a:pos x="T4" y="T5"/>
                  </a:cxn>
                </a:cxnLst>
                <a:rect l="T9" t="T10" r="T11" b="T12"/>
                <a:pathLst>
                  <a:path w="432" h="144">
                    <a:moveTo>
                      <a:pt x="432" y="0"/>
                    </a:moveTo>
                    <a:cubicBezTo>
                      <a:pt x="396" y="36"/>
                      <a:pt x="360" y="72"/>
                      <a:pt x="288" y="96"/>
                    </a:cubicBezTo>
                    <a:cubicBezTo>
                      <a:pt x="216" y="120"/>
                      <a:pt x="108" y="132"/>
                      <a:pt x="0" y="144"/>
                    </a:cubicBezTo>
                  </a:path>
                </a:pathLst>
              </a:custGeom>
              <a:noFill/>
              <a:ln w="28575">
                <a:solidFill>
                  <a:srgbClr val="FF0000"/>
                </a:solidFill>
                <a:round/>
                <a:headEnd/>
                <a:tailEnd/>
              </a:ln>
            </p:spPr>
            <p:txBody>
              <a:bodyPr wrap="none" anchor="ctr"/>
              <a:lstStyle/>
              <a:p>
                <a:endParaRPr lang="en-US" dirty="0"/>
              </a:p>
            </p:txBody>
          </p:sp>
          <p:sp>
            <p:nvSpPr>
              <p:cNvPr id="58" name="Freeform 10"/>
              <p:cNvSpPr>
                <a:spLocks/>
              </p:cNvSpPr>
              <p:nvPr/>
            </p:nvSpPr>
            <p:spPr bwMode="auto">
              <a:xfrm>
                <a:off x="816" y="384"/>
                <a:ext cx="432" cy="384"/>
              </a:xfrm>
              <a:custGeom>
                <a:avLst/>
                <a:gdLst>
                  <a:gd name="T0" fmla="*/ 432 w 432"/>
                  <a:gd name="T1" fmla="*/ 384 h 384"/>
                  <a:gd name="T2" fmla="*/ 288 w 432"/>
                  <a:gd name="T3" fmla="*/ 144 h 384"/>
                  <a:gd name="T4" fmla="*/ 0 w 432"/>
                  <a:gd name="T5" fmla="*/ 0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384"/>
                    </a:moveTo>
                    <a:cubicBezTo>
                      <a:pt x="396" y="296"/>
                      <a:pt x="360" y="208"/>
                      <a:pt x="288" y="144"/>
                    </a:cubicBezTo>
                    <a:cubicBezTo>
                      <a:pt x="216" y="80"/>
                      <a:pt x="48" y="24"/>
                      <a:pt x="0" y="0"/>
                    </a:cubicBezTo>
                  </a:path>
                </a:pathLst>
              </a:custGeom>
              <a:noFill/>
              <a:ln w="28575">
                <a:solidFill>
                  <a:srgbClr val="FF0000"/>
                </a:solidFill>
                <a:round/>
                <a:headEnd/>
                <a:tailEnd/>
              </a:ln>
            </p:spPr>
            <p:txBody>
              <a:bodyPr wrap="none" anchor="ctr"/>
              <a:lstStyle/>
              <a:p>
                <a:endParaRPr lang="en-US" dirty="0"/>
              </a:p>
            </p:txBody>
          </p:sp>
        </p:grpSp>
        <p:sp>
          <p:nvSpPr>
            <p:cNvPr id="13" name="Text Box 11"/>
            <p:cNvSpPr txBox="1">
              <a:spLocks noChangeArrowheads="1"/>
            </p:cNvSpPr>
            <p:nvPr/>
          </p:nvSpPr>
          <p:spPr bwMode="auto">
            <a:xfrm>
              <a:off x="11263270" y="3307132"/>
              <a:ext cx="933161" cy="2071469"/>
            </a:xfrm>
            <a:prstGeom prst="rect">
              <a:avLst/>
            </a:prstGeom>
            <a:noFill/>
            <a:ln w="9525">
              <a:noFill/>
              <a:miter lim="800000"/>
              <a:headEnd/>
              <a:tailEnd/>
            </a:ln>
          </p:spPr>
          <p:txBody>
            <a:bodyPr wrap="none" lIns="192902" tIns="96451" rIns="192902" bIns="96451">
              <a:spAutoFit/>
            </a:bodyPr>
            <a:lstStyle/>
            <a:p>
              <a:endParaRPr lang="en-US" dirty="0">
                <a:solidFill>
                  <a:srgbClr val="FF0000"/>
                </a:solidFill>
              </a:endParaRPr>
            </a:p>
          </p:txBody>
        </p:sp>
        <p:graphicFrame>
          <p:nvGraphicFramePr>
            <p:cNvPr id="16" name="Object 3"/>
            <p:cNvGraphicFramePr>
              <a:graphicFrameLocks noChangeAspect="1"/>
            </p:cNvGraphicFramePr>
            <p:nvPr/>
          </p:nvGraphicFramePr>
          <p:xfrm>
            <a:off x="14324105" y="8725293"/>
            <a:ext cx="4893779" cy="2304693"/>
          </p:xfrm>
          <a:graphic>
            <a:graphicData uri="http://schemas.openxmlformats.org/presentationml/2006/ole">
              <mc:AlternateContent xmlns:mc="http://schemas.openxmlformats.org/markup-compatibility/2006">
                <mc:Choice xmlns:v="urn:schemas-microsoft-com:vml" Requires="v">
                  <p:oleObj spid="_x0000_s225318" name="Equation" r:id="rId4" imgW="698400" imgH="393480" progId="Equation.DSMT4">
                    <p:embed/>
                  </p:oleObj>
                </mc:Choice>
                <mc:Fallback>
                  <p:oleObj name="Equation" r:id="rId4" imgW="698400" imgH="393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24105" y="8725293"/>
                          <a:ext cx="4893779" cy="230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nvGrpSpPr>
            <p:cNvPr id="5" name="Group 54"/>
            <p:cNvGrpSpPr/>
            <p:nvPr/>
          </p:nvGrpSpPr>
          <p:grpSpPr>
            <a:xfrm flipH="1">
              <a:off x="11023530" y="3088550"/>
              <a:ext cx="1701439" cy="1485284"/>
              <a:chOff x="2603432" y="1351085"/>
              <a:chExt cx="1066801" cy="838201"/>
            </a:xfrm>
          </p:grpSpPr>
          <p:sp>
            <p:nvSpPr>
              <p:cNvPr id="51" name="Line 12"/>
              <p:cNvSpPr>
                <a:spLocks noChangeShapeType="1"/>
              </p:cNvSpPr>
              <p:nvPr/>
            </p:nvSpPr>
            <p:spPr bwMode="auto">
              <a:xfrm flipH="1" flipV="1">
                <a:off x="2603432" y="1351086"/>
                <a:ext cx="1066801" cy="838200"/>
              </a:xfrm>
              <a:prstGeom prst="line">
                <a:avLst/>
              </a:prstGeom>
              <a:noFill/>
              <a:ln w="9525">
                <a:solidFill>
                  <a:schemeClr val="tx1"/>
                </a:solidFill>
                <a:round/>
                <a:headEnd/>
                <a:tailEnd/>
              </a:ln>
            </p:spPr>
            <p:txBody>
              <a:bodyPr wrap="none" anchor="ctr"/>
              <a:lstStyle/>
              <a:p>
                <a:endParaRPr lang="en-US" dirty="0"/>
              </a:p>
            </p:txBody>
          </p:sp>
          <p:sp>
            <p:nvSpPr>
              <p:cNvPr id="52" name="Line 13"/>
              <p:cNvSpPr>
                <a:spLocks noChangeShapeType="1"/>
              </p:cNvSpPr>
              <p:nvPr/>
            </p:nvSpPr>
            <p:spPr bwMode="auto">
              <a:xfrm flipH="1" flipV="1">
                <a:off x="2603434" y="1351085"/>
                <a:ext cx="990601" cy="685800"/>
              </a:xfrm>
              <a:prstGeom prst="line">
                <a:avLst/>
              </a:prstGeom>
              <a:noFill/>
              <a:ln w="9525">
                <a:solidFill>
                  <a:schemeClr val="tx1"/>
                </a:solidFill>
                <a:round/>
                <a:headEnd/>
                <a:tailEnd/>
              </a:ln>
            </p:spPr>
            <p:txBody>
              <a:bodyPr wrap="none" anchor="ctr"/>
              <a:lstStyle/>
              <a:p>
                <a:endParaRPr lang="en-US" dirty="0"/>
              </a:p>
            </p:txBody>
          </p:sp>
        </p:grpSp>
        <p:grpSp>
          <p:nvGrpSpPr>
            <p:cNvPr id="6" name="Group 84"/>
            <p:cNvGrpSpPr/>
            <p:nvPr/>
          </p:nvGrpSpPr>
          <p:grpSpPr>
            <a:xfrm>
              <a:off x="4385726" y="7282621"/>
              <a:ext cx="5762377" cy="4554175"/>
              <a:chOff x="0" y="4402301"/>
              <a:chExt cx="5762377" cy="4554175"/>
            </a:xfrm>
          </p:grpSpPr>
          <p:sp>
            <p:nvSpPr>
              <p:cNvPr id="24" name="Line 22"/>
              <p:cNvSpPr>
                <a:spLocks noChangeShapeType="1"/>
              </p:cNvSpPr>
              <p:nvPr/>
            </p:nvSpPr>
            <p:spPr bwMode="auto">
              <a:xfrm flipH="1">
                <a:off x="2736304" y="4708004"/>
                <a:ext cx="1" cy="648071"/>
              </a:xfrm>
              <a:prstGeom prst="line">
                <a:avLst/>
              </a:prstGeom>
              <a:noFill/>
              <a:ln w="9525">
                <a:solidFill>
                  <a:schemeClr val="tx1"/>
                </a:solidFill>
                <a:round/>
                <a:headEnd/>
                <a:tailEnd type="triangle" w="med" len="med"/>
              </a:ln>
            </p:spPr>
            <p:txBody>
              <a:bodyPr lIns="192902" tIns="96451" rIns="192902" bIns="96451"/>
              <a:lstStyle/>
              <a:p>
                <a:endParaRPr lang="en-US" dirty="0"/>
              </a:p>
            </p:txBody>
          </p:sp>
          <p:sp>
            <p:nvSpPr>
              <p:cNvPr id="25" name="Text Box 23"/>
              <p:cNvSpPr txBox="1">
                <a:spLocks noChangeArrowheads="1"/>
              </p:cNvSpPr>
              <p:nvPr/>
            </p:nvSpPr>
            <p:spPr bwMode="auto">
              <a:xfrm>
                <a:off x="2880319" y="4402301"/>
                <a:ext cx="933161" cy="1982256"/>
              </a:xfrm>
              <a:prstGeom prst="rect">
                <a:avLst/>
              </a:prstGeom>
              <a:noFill/>
              <a:ln w="9525">
                <a:noFill/>
                <a:miter lim="800000"/>
                <a:headEnd/>
                <a:tailEnd/>
              </a:ln>
            </p:spPr>
            <p:txBody>
              <a:bodyPr wrap="none" lIns="192902" tIns="96451" rIns="192902" bIns="96451">
                <a:spAutoFit/>
              </a:bodyPr>
              <a:lstStyle/>
              <a:p>
                <a:endParaRPr lang="fr-FR" sz="5400" i="1" dirty="0"/>
              </a:p>
            </p:txBody>
          </p:sp>
          <p:sp>
            <p:nvSpPr>
              <p:cNvPr id="26" name="Line 24"/>
              <p:cNvSpPr>
                <a:spLocks noChangeShapeType="1"/>
              </p:cNvSpPr>
              <p:nvPr/>
            </p:nvSpPr>
            <p:spPr bwMode="auto">
              <a:xfrm>
                <a:off x="433785" y="6614747"/>
                <a:ext cx="1024027" cy="0"/>
              </a:xfrm>
              <a:prstGeom prst="line">
                <a:avLst/>
              </a:prstGeom>
              <a:noFill/>
              <a:ln w="57150">
                <a:solidFill>
                  <a:schemeClr val="tx1"/>
                </a:solidFill>
                <a:round/>
                <a:headEnd/>
                <a:tailEnd/>
              </a:ln>
            </p:spPr>
            <p:txBody>
              <a:bodyPr lIns="192902" tIns="96451" rIns="192902" bIns="96451"/>
              <a:lstStyle/>
              <a:p>
                <a:endParaRPr lang="en-US" dirty="0"/>
              </a:p>
            </p:txBody>
          </p:sp>
          <p:sp>
            <p:nvSpPr>
              <p:cNvPr id="27" name="Line 25"/>
              <p:cNvSpPr>
                <a:spLocks noChangeShapeType="1"/>
              </p:cNvSpPr>
              <p:nvPr/>
            </p:nvSpPr>
            <p:spPr bwMode="auto">
              <a:xfrm>
                <a:off x="433785" y="6997320"/>
                <a:ext cx="1024027" cy="0"/>
              </a:xfrm>
              <a:prstGeom prst="line">
                <a:avLst/>
              </a:prstGeom>
              <a:noFill/>
              <a:ln w="57150">
                <a:solidFill>
                  <a:schemeClr val="tx1"/>
                </a:solidFill>
                <a:round/>
                <a:headEnd/>
                <a:tailEnd/>
              </a:ln>
            </p:spPr>
            <p:txBody>
              <a:bodyPr lIns="192902" tIns="96451" rIns="192902" bIns="96451"/>
              <a:lstStyle/>
              <a:p>
                <a:endParaRPr lang="en-US" dirty="0"/>
              </a:p>
            </p:txBody>
          </p:sp>
          <p:sp>
            <p:nvSpPr>
              <p:cNvPr id="28" name="Line 26"/>
              <p:cNvSpPr>
                <a:spLocks noChangeShapeType="1"/>
              </p:cNvSpPr>
              <p:nvPr/>
            </p:nvSpPr>
            <p:spPr bwMode="auto">
              <a:xfrm>
                <a:off x="943922" y="5593616"/>
                <a:ext cx="0" cy="1021131"/>
              </a:xfrm>
              <a:prstGeom prst="line">
                <a:avLst/>
              </a:prstGeom>
              <a:noFill/>
              <a:ln w="9525">
                <a:solidFill>
                  <a:schemeClr val="tx1"/>
                </a:solidFill>
                <a:round/>
                <a:headEnd/>
                <a:tailEnd/>
              </a:ln>
            </p:spPr>
            <p:txBody>
              <a:bodyPr lIns="192902" tIns="96451" rIns="192902" bIns="96451"/>
              <a:lstStyle/>
              <a:p>
                <a:endParaRPr lang="en-US" dirty="0"/>
              </a:p>
            </p:txBody>
          </p:sp>
          <p:sp>
            <p:nvSpPr>
              <p:cNvPr id="29" name="Line 27"/>
              <p:cNvSpPr>
                <a:spLocks noChangeShapeType="1"/>
              </p:cNvSpPr>
              <p:nvPr/>
            </p:nvSpPr>
            <p:spPr bwMode="auto">
              <a:xfrm>
                <a:off x="2478088" y="4699072"/>
                <a:ext cx="0" cy="894545"/>
              </a:xfrm>
              <a:prstGeom prst="line">
                <a:avLst/>
              </a:prstGeom>
              <a:noFill/>
              <a:ln w="9525">
                <a:solidFill>
                  <a:schemeClr val="tx1"/>
                </a:solidFill>
                <a:round/>
                <a:headEnd/>
                <a:tailEnd/>
              </a:ln>
            </p:spPr>
            <p:txBody>
              <a:bodyPr lIns="192902" tIns="96451" rIns="192902" bIns="96451"/>
              <a:lstStyle/>
              <a:p>
                <a:endParaRPr lang="en-US" dirty="0"/>
              </a:p>
            </p:txBody>
          </p:sp>
          <p:sp>
            <p:nvSpPr>
              <p:cNvPr id="30" name="Line 28"/>
              <p:cNvSpPr>
                <a:spLocks noChangeShapeType="1"/>
              </p:cNvSpPr>
              <p:nvPr/>
            </p:nvSpPr>
            <p:spPr bwMode="auto">
              <a:xfrm>
                <a:off x="3498365" y="5593616"/>
                <a:ext cx="0" cy="1021131"/>
              </a:xfrm>
              <a:prstGeom prst="line">
                <a:avLst/>
              </a:prstGeom>
              <a:noFill/>
              <a:ln w="9525">
                <a:solidFill>
                  <a:schemeClr val="tx1"/>
                </a:solidFill>
                <a:round/>
                <a:headEnd/>
                <a:tailEnd/>
              </a:ln>
            </p:spPr>
            <p:txBody>
              <a:bodyPr lIns="192902" tIns="96451" rIns="192902" bIns="96451"/>
              <a:lstStyle/>
              <a:p>
                <a:endParaRPr lang="en-US" dirty="0"/>
              </a:p>
            </p:txBody>
          </p:sp>
          <p:sp>
            <p:nvSpPr>
              <p:cNvPr id="31" name="Line 29"/>
              <p:cNvSpPr>
                <a:spLocks noChangeShapeType="1"/>
              </p:cNvSpPr>
              <p:nvPr/>
            </p:nvSpPr>
            <p:spPr bwMode="auto">
              <a:xfrm>
                <a:off x="943922" y="6997321"/>
                <a:ext cx="0" cy="1021133"/>
              </a:xfrm>
              <a:prstGeom prst="line">
                <a:avLst/>
              </a:prstGeom>
              <a:noFill/>
              <a:ln w="9525">
                <a:solidFill>
                  <a:schemeClr val="tx1"/>
                </a:solidFill>
                <a:round/>
                <a:headEnd/>
                <a:tailEnd/>
              </a:ln>
            </p:spPr>
            <p:txBody>
              <a:bodyPr lIns="192902" tIns="96451" rIns="192902" bIns="96451"/>
              <a:lstStyle/>
              <a:p>
                <a:endParaRPr lang="en-US" dirty="0"/>
              </a:p>
            </p:txBody>
          </p:sp>
          <p:sp>
            <p:nvSpPr>
              <p:cNvPr id="32" name="Line 30"/>
              <p:cNvSpPr>
                <a:spLocks noChangeShapeType="1"/>
              </p:cNvSpPr>
              <p:nvPr/>
            </p:nvSpPr>
            <p:spPr bwMode="auto">
              <a:xfrm>
                <a:off x="3497840" y="7507446"/>
                <a:ext cx="527" cy="511007"/>
              </a:xfrm>
              <a:prstGeom prst="line">
                <a:avLst/>
              </a:prstGeom>
              <a:noFill/>
              <a:ln w="9525">
                <a:solidFill>
                  <a:schemeClr val="tx1"/>
                </a:solidFill>
                <a:round/>
                <a:headEnd/>
                <a:tailEnd/>
              </a:ln>
            </p:spPr>
            <p:txBody>
              <a:bodyPr lIns="192902" tIns="96451" rIns="192902" bIns="96451"/>
              <a:lstStyle/>
              <a:p>
                <a:endParaRPr lang="en-US" dirty="0"/>
              </a:p>
            </p:txBody>
          </p:sp>
          <p:sp>
            <p:nvSpPr>
              <p:cNvPr id="33" name="Rectangle 31"/>
              <p:cNvSpPr>
                <a:spLocks noChangeArrowheads="1"/>
              </p:cNvSpPr>
              <p:nvPr/>
            </p:nvSpPr>
            <p:spPr bwMode="auto">
              <a:xfrm>
                <a:off x="3329572" y="5976277"/>
                <a:ext cx="337592" cy="894545"/>
              </a:xfrm>
              <a:prstGeom prst="rect">
                <a:avLst/>
              </a:prstGeom>
              <a:solidFill>
                <a:schemeClr val="tx2"/>
              </a:solidFill>
              <a:ln w="9525">
                <a:solidFill>
                  <a:schemeClr val="tx1"/>
                </a:solidFill>
                <a:miter lim="800000"/>
                <a:headEnd/>
                <a:tailEnd/>
              </a:ln>
            </p:spPr>
            <p:txBody>
              <a:bodyPr wrap="none" lIns="192902" tIns="96451" rIns="192902" bIns="96451" anchor="ctr"/>
              <a:lstStyle/>
              <a:p>
                <a:endParaRPr lang="en-US" dirty="0"/>
              </a:p>
            </p:txBody>
          </p:sp>
          <p:sp>
            <p:nvSpPr>
              <p:cNvPr id="34" name="Line 32"/>
              <p:cNvSpPr>
                <a:spLocks noChangeShapeType="1"/>
              </p:cNvSpPr>
              <p:nvPr/>
            </p:nvSpPr>
            <p:spPr bwMode="auto">
              <a:xfrm>
                <a:off x="943923" y="5593616"/>
                <a:ext cx="2554443" cy="0"/>
              </a:xfrm>
              <a:prstGeom prst="line">
                <a:avLst/>
              </a:prstGeom>
              <a:noFill/>
              <a:ln w="9525">
                <a:solidFill>
                  <a:schemeClr val="tx1"/>
                </a:solidFill>
                <a:round/>
                <a:headEnd/>
                <a:tailEnd/>
              </a:ln>
            </p:spPr>
            <p:txBody>
              <a:bodyPr lIns="192902" tIns="96451" rIns="192902" bIns="96451"/>
              <a:lstStyle/>
              <a:p>
                <a:endParaRPr lang="en-US" dirty="0"/>
              </a:p>
            </p:txBody>
          </p:sp>
          <p:sp>
            <p:nvSpPr>
              <p:cNvPr id="35" name="Line 33"/>
              <p:cNvSpPr>
                <a:spLocks noChangeShapeType="1"/>
              </p:cNvSpPr>
              <p:nvPr/>
            </p:nvSpPr>
            <p:spPr bwMode="auto">
              <a:xfrm>
                <a:off x="943923" y="8018453"/>
                <a:ext cx="2554443" cy="0"/>
              </a:xfrm>
              <a:prstGeom prst="line">
                <a:avLst/>
              </a:prstGeom>
              <a:noFill/>
              <a:ln w="9525">
                <a:solidFill>
                  <a:schemeClr val="tx1"/>
                </a:solidFill>
                <a:round/>
                <a:headEnd/>
                <a:tailEnd/>
              </a:ln>
            </p:spPr>
            <p:txBody>
              <a:bodyPr lIns="192902" tIns="96451" rIns="192902" bIns="96451"/>
              <a:lstStyle/>
              <a:p>
                <a:endParaRPr lang="en-US" dirty="0"/>
              </a:p>
            </p:txBody>
          </p:sp>
          <p:sp>
            <p:nvSpPr>
              <p:cNvPr id="36" name="Line 34"/>
              <p:cNvSpPr>
                <a:spLocks noChangeShapeType="1"/>
              </p:cNvSpPr>
              <p:nvPr/>
            </p:nvSpPr>
            <p:spPr bwMode="auto">
              <a:xfrm>
                <a:off x="2136746" y="8018452"/>
                <a:ext cx="0" cy="382573"/>
              </a:xfrm>
              <a:prstGeom prst="line">
                <a:avLst/>
              </a:prstGeom>
              <a:noFill/>
              <a:ln w="9525">
                <a:solidFill>
                  <a:schemeClr val="tx1"/>
                </a:solidFill>
                <a:round/>
                <a:headEnd/>
                <a:tailEnd/>
              </a:ln>
            </p:spPr>
            <p:txBody>
              <a:bodyPr lIns="192902" tIns="96451" rIns="192902" bIns="96451"/>
              <a:lstStyle/>
              <a:p>
                <a:endParaRPr lang="en-US" dirty="0"/>
              </a:p>
            </p:txBody>
          </p:sp>
          <p:sp>
            <p:nvSpPr>
              <p:cNvPr id="37" name="Line 35"/>
              <p:cNvSpPr>
                <a:spLocks noChangeShapeType="1"/>
              </p:cNvSpPr>
              <p:nvPr/>
            </p:nvSpPr>
            <p:spPr bwMode="auto">
              <a:xfrm>
                <a:off x="1457810" y="8401025"/>
                <a:ext cx="1189075" cy="0"/>
              </a:xfrm>
              <a:prstGeom prst="line">
                <a:avLst/>
              </a:prstGeom>
              <a:noFill/>
              <a:ln w="9525">
                <a:solidFill>
                  <a:schemeClr val="tx1"/>
                </a:solidFill>
                <a:round/>
                <a:headEnd/>
                <a:tailEnd/>
              </a:ln>
            </p:spPr>
            <p:txBody>
              <a:bodyPr lIns="192902" tIns="96451" rIns="192902" bIns="96451"/>
              <a:lstStyle/>
              <a:p>
                <a:endParaRPr lang="en-US" dirty="0"/>
              </a:p>
            </p:txBody>
          </p:sp>
          <p:sp>
            <p:nvSpPr>
              <p:cNvPr id="38" name="Line 36"/>
              <p:cNvSpPr>
                <a:spLocks noChangeShapeType="1"/>
              </p:cNvSpPr>
              <p:nvPr/>
            </p:nvSpPr>
            <p:spPr bwMode="auto">
              <a:xfrm>
                <a:off x="1795403" y="8527611"/>
                <a:ext cx="682686" cy="0"/>
              </a:xfrm>
              <a:prstGeom prst="line">
                <a:avLst/>
              </a:prstGeom>
              <a:noFill/>
              <a:ln w="9525">
                <a:solidFill>
                  <a:schemeClr val="tx1"/>
                </a:solidFill>
                <a:round/>
                <a:headEnd/>
                <a:tailEnd/>
              </a:ln>
            </p:spPr>
            <p:txBody>
              <a:bodyPr lIns="192902" tIns="96451" rIns="192902" bIns="96451"/>
              <a:lstStyle/>
              <a:p>
                <a:endParaRPr lang="en-US" dirty="0"/>
              </a:p>
            </p:txBody>
          </p:sp>
          <p:sp>
            <p:nvSpPr>
              <p:cNvPr id="39" name="Line 41"/>
              <p:cNvSpPr>
                <a:spLocks noChangeShapeType="1"/>
              </p:cNvSpPr>
              <p:nvPr/>
            </p:nvSpPr>
            <p:spPr bwMode="auto">
              <a:xfrm>
                <a:off x="3498366" y="5593616"/>
                <a:ext cx="1699213" cy="0"/>
              </a:xfrm>
              <a:prstGeom prst="line">
                <a:avLst/>
              </a:prstGeom>
              <a:noFill/>
              <a:ln w="9525">
                <a:solidFill>
                  <a:schemeClr val="tx1"/>
                </a:solidFill>
                <a:prstDash val="dash"/>
                <a:round/>
                <a:headEnd/>
                <a:tailEnd/>
              </a:ln>
            </p:spPr>
            <p:txBody>
              <a:bodyPr lIns="192902" tIns="96451" rIns="192902" bIns="96451"/>
              <a:lstStyle/>
              <a:p>
                <a:endParaRPr lang="en-US" dirty="0"/>
              </a:p>
            </p:txBody>
          </p:sp>
          <p:sp>
            <p:nvSpPr>
              <p:cNvPr id="40" name="Line 42"/>
              <p:cNvSpPr>
                <a:spLocks noChangeShapeType="1"/>
              </p:cNvSpPr>
              <p:nvPr/>
            </p:nvSpPr>
            <p:spPr bwMode="auto">
              <a:xfrm>
                <a:off x="3498366" y="8018453"/>
                <a:ext cx="1699213" cy="0"/>
              </a:xfrm>
              <a:prstGeom prst="line">
                <a:avLst/>
              </a:prstGeom>
              <a:noFill/>
              <a:ln w="9525">
                <a:solidFill>
                  <a:schemeClr val="tx1"/>
                </a:solidFill>
                <a:prstDash val="dash"/>
                <a:round/>
                <a:headEnd/>
                <a:tailEnd/>
              </a:ln>
            </p:spPr>
            <p:txBody>
              <a:bodyPr lIns="192902" tIns="96451" rIns="192902" bIns="96451"/>
              <a:lstStyle/>
              <a:p>
                <a:endParaRPr lang="en-US" dirty="0"/>
              </a:p>
            </p:txBody>
          </p:sp>
          <p:sp>
            <p:nvSpPr>
              <p:cNvPr id="41" name="Line 49"/>
              <p:cNvSpPr>
                <a:spLocks noChangeShapeType="1"/>
              </p:cNvSpPr>
              <p:nvPr/>
            </p:nvSpPr>
            <p:spPr bwMode="auto">
              <a:xfrm>
                <a:off x="5028782" y="5593616"/>
                <a:ext cx="0" cy="765146"/>
              </a:xfrm>
              <a:prstGeom prst="line">
                <a:avLst/>
              </a:prstGeom>
              <a:noFill/>
              <a:ln w="9525">
                <a:solidFill>
                  <a:schemeClr val="tx1"/>
                </a:solidFill>
                <a:round/>
                <a:headEnd type="triangle" w="med" len="med"/>
                <a:tailEnd/>
              </a:ln>
            </p:spPr>
            <p:txBody>
              <a:bodyPr lIns="192902" tIns="96451" rIns="192902" bIns="96451"/>
              <a:lstStyle/>
              <a:p>
                <a:endParaRPr lang="en-US" dirty="0"/>
              </a:p>
            </p:txBody>
          </p:sp>
          <p:sp>
            <p:nvSpPr>
              <p:cNvPr id="44" name="Text Box 50"/>
              <p:cNvSpPr txBox="1">
                <a:spLocks noChangeArrowheads="1"/>
              </p:cNvSpPr>
              <p:nvPr/>
            </p:nvSpPr>
            <p:spPr bwMode="auto">
              <a:xfrm>
                <a:off x="4574910" y="6268745"/>
                <a:ext cx="933161" cy="2071469"/>
              </a:xfrm>
              <a:prstGeom prst="rect">
                <a:avLst/>
              </a:prstGeom>
              <a:noFill/>
              <a:ln w="9525">
                <a:noFill/>
                <a:miter lim="800000"/>
                <a:headEnd/>
                <a:tailEnd/>
              </a:ln>
            </p:spPr>
            <p:txBody>
              <a:bodyPr wrap="none" lIns="192902" tIns="96451" rIns="192902" bIns="96451">
                <a:spAutoFit/>
              </a:bodyPr>
              <a:lstStyle/>
              <a:p>
                <a:endParaRPr lang="fr-FR" dirty="0"/>
              </a:p>
            </p:txBody>
          </p:sp>
          <p:sp>
            <p:nvSpPr>
              <p:cNvPr id="45" name="Line 30"/>
              <p:cNvSpPr>
                <a:spLocks noChangeShapeType="1"/>
              </p:cNvSpPr>
              <p:nvPr/>
            </p:nvSpPr>
            <p:spPr bwMode="auto">
              <a:xfrm>
                <a:off x="3497841" y="6869458"/>
                <a:ext cx="0" cy="510390"/>
              </a:xfrm>
              <a:prstGeom prst="line">
                <a:avLst/>
              </a:prstGeom>
              <a:noFill/>
              <a:ln w="9525">
                <a:solidFill>
                  <a:schemeClr val="tx1"/>
                </a:solidFill>
                <a:round/>
                <a:headEnd/>
                <a:tailEnd/>
              </a:ln>
            </p:spPr>
            <p:txBody>
              <a:bodyPr lIns="192902" tIns="96451" rIns="192902" bIns="96451"/>
              <a:lstStyle/>
              <a:p>
                <a:endParaRPr lang="en-US" dirty="0"/>
              </a:p>
            </p:txBody>
          </p:sp>
          <p:sp>
            <p:nvSpPr>
              <p:cNvPr id="46" name="Line 35"/>
              <p:cNvSpPr>
                <a:spLocks noChangeShapeType="1"/>
              </p:cNvSpPr>
              <p:nvPr/>
            </p:nvSpPr>
            <p:spPr bwMode="auto">
              <a:xfrm>
                <a:off x="2819195" y="7380860"/>
                <a:ext cx="1189075" cy="0"/>
              </a:xfrm>
              <a:prstGeom prst="line">
                <a:avLst/>
              </a:prstGeom>
              <a:noFill/>
              <a:ln w="9525">
                <a:solidFill>
                  <a:schemeClr val="tx1"/>
                </a:solidFill>
                <a:round/>
                <a:headEnd/>
                <a:tailEnd/>
              </a:ln>
            </p:spPr>
            <p:txBody>
              <a:bodyPr lIns="192902" tIns="96451" rIns="192902" bIns="96451"/>
              <a:lstStyle/>
              <a:p>
                <a:endParaRPr lang="en-US" dirty="0"/>
              </a:p>
            </p:txBody>
          </p:sp>
          <p:sp>
            <p:nvSpPr>
              <p:cNvPr id="47" name="Line 36"/>
              <p:cNvSpPr>
                <a:spLocks noChangeShapeType="1"/>
              </p:cNvSpPr>
              <p:nvPr/>
            </p:nvSpPr>
            <p:spPr bwMode="auto">
              <a:xfrm>
                <a:off x="3156789" y="7507446"/>
                <a:ext cx="682686" cy="0"/>
              </a:xfrm>
              <a:prstGeom prst="line">
                <a:avLst/>
              </a:prstGeom>
              <a:noFill/>
              <a:ln w="9525">
                <a:solidFill>
                  <a:schemeClr val="tx1"/>
                </a:solidFill>
                <a:round/>
                <a:headEnd/>
                <a:tailEnd/>
              </a:ln>
            </p:spPr>
            <p:txBody>
              <a:bodyPr lIns="192902" tIns="96451" rIns="192902" bIns="96451"/>
              <a:lstStyle/>
              <a:p>
                <a:endParaRPr lang="en-US" dirty="0"/>
              </a:p>
            </p:txBody>
          </p:sp>
          <p:sp>
            <p:nvSpPr>
              <p:cNvPr id="48" name="Line 36"/>
              <p:cNvSpPr>
                <a:spLocks noChangeShapeType="1"/>
              </p:cNvSpPr>
              <p:nvPr/>
            </p:nvSpPr>
            <p:spPr bwMode="auto">
              <a:xfrm>
                <a:off x="1966543" y="8655824"/>
                <a:ext cx="321475" cy="0"/>
              </a:xfrm>
              <a:prstGeom prst="line">
                <a:avLst/>
              </a:prstGeom>
              <a:noFill/>
              <a:ln w="9525">
                <a:solidFill>
                  <a:schemeClr val="tx1"/>
                </a:solidFill>
                <a:round/>
                <a:headEnd/>
                <a:tailEnd/>
              </a:ln>
            </p:spPr>
            <p:txBody>
              <a:bodyPr lIns="192902" tIns="96451" rIns="192902" bIns="96451"/>
              <a:lstStyle/>
              <a:p>
                <a:endParaRPr lang="en-US" dirty="0"/>
              </a:p>
            </p:txBody>
          </p:sp>
          <p:sp>
            <p:nvSpPr>
              <p:cNvPr id="49" name="Rounded Rectangle 48"/>
              <p:cNvSpPr/>
              <p:nvPr/>
            </p:nvSpPr>
            <p:spPr bwMode="auto">
              <a:xfrm>
                <a:off x="0" y="4563988"/>
                <a:ext cx="5762377" cy="439248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50" name="Line 49"/>
              <p:cNvSpPr>
                <a:spLocks noChangeShapeType="1"/>
              </p:cNvSpPr>
              <p:nvPr/>
            </p:nvSpPr>
            <p:spPr bwMode="auto">
              <a:xfrm flipV="1">
                <a:off x="5060965" y="7228284"/>
                <a:ext cx="0" cy="765146"/>
              </a:xfrm>
              <a:prstGeom prst="line">
                <a:avLst/>
              </a:prstGeom>
              <a:noFill/>
              <a:ln w="9525">
                <a:solidFill>
                  <a:schemeClr val="tx1"/>
                </a:solidFill>
                <a:round/>
                <a:headEnd type="triangle" w="med" len="med"/>
                <a:tailEnd/>
              </a:ln>
            </p:spPr>
            <p:txBody>
              <a:bodyPr lIns="192902" tIns="96451" rIns="192902" bIns="96451"/>
              <a:lstStyle/>
              <a:p>
                <a:endParaRPr lang="en-US" dirty="0"/>
              </a:p>
            </p:txBody>
          </p:sp>
        </p:grpSp>
        <p:sp>
          <p:nvSpPr>
            <p:cNvPr id="19" name="Rounded Rectangle 18"/>
            <p:cNvSpPr/>
            <p:nvPr/>
          </p:nvSpPr>
          <p:spPr bwMode="auto">
            <a:xfrm>
              <a:off x="7915855" y="1539652"/>
              <a:ext cx="7704857" cy="410445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20" name="Rounded Rectangle 19"/>
            <p:cNvSpPr/>
            <p:nvPr/>
          </p:nvSpPr>
          <p:spPr bwMode="auto">
            <a:xfrm>
              <a:off x="12164326" y="7660331"/>
              <a:ext cx="9812058" cy="410445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cxnSp>
          <p:nvCxnSpPr>
            <p:cNvPr id="21" name="Straight Arrow Connector 20"/>
            <p:cNvCxnSpPr/>
            <p:nvPr/>
          </p:nvCxnSpPr>
          <p:spPr bwMode="auto">
            <a:xfrm flipV="1">
              <a:off x="9644047" y="5860132"/>
              <a:ext cx="1512168" cy="1296144"/>
            </a:xfrm>
            <a:prstGeom prst="straightConnector1">
              <a:avLst/>
            </a:prstGeom>
            <a:solidFill>
              <a:schemeClr val="accent1"/>
            </a:solidFill>
            <a:ln w="76200" cap="flat" cmpd="sng" algn="ctr">
              <a:solidFill>
                <a:schemeClr val="accent2"/>
              </a:solidFill>
              <a:prstDash val="solid"/>
              <a:round/>
              <a:headEnd type="arrow"/>
              <a:tailEnd type="arrow"/>
            </a:ln>
            <a:effectLst/>
          </p:spPr>
        </p:cxnSp>
        <p:cxnSp>
          <p:nvCxnSpPr>
            <p:cNvPr id="22" name="Straight Arrow Connector 21"/>
            <p:cNvCxnSpPr/>
            <p:nvPr/>
          </p:nvCxnSpPr>
          <p:spPr bwMode="auto">
            <a:xfrm flipH="1" flipV="1">
              <a:off x="11732279" y="5932140"/>
              <a:ext cx="936104" cy="1368152"/>
            </a:xfrm>
            <a:prstGeom prst="straightConnector1">
              <a:avLst/>
            </a:prstGeom>
            <a:solidFill>
              <a:schemeClr val="accent1"/>
            </a:solidFill>
            <a:ln w="76200" cap="flat" cmpd="sng" algn="ctr">
              <a:solidFill>
                <a:schemeClr val="accent2"/>
              </a:solidFill>
              <a:prstDash val="solid"/>
              <a:round/>
              <a:headEnd type="arrow"/>
              <a:tailEnd type="arrow"/>
            </a:ln>
            <a:effectLst/>
          </p:spPr>
        </p:cxnSp>
        <p:cxnSp>
          <p:nvCxnSpPr>
            <p:cNvPr id="23" name="Straight Arrow Connector 22"/>
            <p:cNvCxnSpPr/>
            <p:nvPr/>
          </p:nvCxnSpPr>
          <p:spPr bwMode="auto">
            <a:xfrm flipH="1">
              <a:off x="10292119" y="7804348"/>
              <a:ext cx="1872208" cy="0"/>
            </a:xfrm>
            <a:prstGeom prst="straightConnector1">
              <a:avLst/>
            </a:prstGeom>
            <a:solidFill>
              <a:schemeClr val="accent1"/>
            </a:solidFill>
            <a:ln w="76200" cap="flat" cmpd="sng" algn="ctr">
              <a:solidFill>
                <a:schemeClr val="accent2"/>
              </a:solidFill>
              <a:prstDash val="solid"/>
              <a:round/>
              <a:headEnd type="arrow"/>
              <a:tailEnd type="arrow"/>
            </a:ln>
            <a:effectLst/>
          </p:spPr>
        </p:cxnSp>
      </p:grpSp>
      <p:graphicFrame>
        <p:nvGraphicFramePr>
          <p:cNvPr id="59" name="Object 2"/>
          <p:cNvGraphicFramePr>
            <a:graphicFrameLocks noChangeAspect="1"/>
          </p:cNvGraphicFramePr>
          <p:nvPr/>
        </p:nvGraphicFramePr>
        <p:xfrm>
          <a:off x="14150802" y="7308596"/>
          <a:ext cx="515649" cy="714866"/>
        </p:xfrm>
        <a:graphic>
          <a:graphicData uri="http://schemas.openxmlformats.org/presentationml/2006/ole">
            <mc:AlternateContent xmlns:mc="http://schemas.openxmlformats.org/markup-compatibility/2006">
              <mc:Choice xmlns:v="urn:schemas-microsoft-com:vml" Requires="v">
                <p:oleObj spid="_x0000_s225319" name="Equation" r:id="rId6" imgW="164880" imgH="228600" progId="Equation.DSMT4">
                  <p:embed/>
                </p:oleObj>
              </mc:Choice>
              <mc:Fallback>
                <p:oleObj name="Equation" r:id="rId6" imgW="164880" imgH="228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50802" y="7308596"/>
                        <a:ext cx="515649" cy="71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cxnSp>
        <p:nvCxnSpPr>
          <p:cNvPr id="60" name="Straight Arrow Connector 59"/>
          <p:cNvCxnSpPr/>
          <p:nvPr/>
        </p:nvCxnSpPr>
        <p:spPr>
          <a:xfrm flipV="1">
            <a:off x="13317263" y="7308596"/>
            <a:ext cx="554819" cy="4773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66" name="Object 2"/>
          <p:cNvGraphicFramePr>
            <a:graphicFrameLocks noChangeAspect="1"/>
          </p:cNvGraphicFramePr>
          <p:nvPr/>
        </p:nvGraphicFramePr>
        <p:xfrm>
          <a:off x="14169105" y="4132845"/>
          <a:ext cx="969962" cy="729040"/>
        </p:xfrm>
        <a:graphic>
          <a:graphicData uri="http://schemas.openxmlformats.org/presentationml/2006/ole">
            <mc:AlternateContent xmlns:mc="http://schemas.openxmlformats.org/markup-compatibility/2006">
              <mc:Choice xmlns:v="urn:schemas-microsoft-com:vml" Requires="v">
                <p:oleObj spid="_x0000_s225320" name="Equation" r:id="rId8" imgW="279360" imgH="203040" progId="Equation.DSMT4">
                  <p:embed/>
                </p:oleObj>
              </mc:Choice>
              <mc:Fallback>
                <p:oleObj name="Equation" r:id="rId8" imgW="279360" imgH="2030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9105" y="4132845"/>
                        <a:ext cx="969962" cy="72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57" name="TextBox 56"/>
          <p:cNvSpPr txBox="1"/>
          <p:nvPr/>
        </p:nvSpPr>
        <p:spPr>
          <a:xfrm>
            <a:off x="17841819" y="1797050"/>
            <a:ext cx="3562194" cy="1846659"/>
          </a:xfrm>
          <a:prstGeom prst="rect">
            <a:avLst/>
          </a:prstGeom>
          <a:noFill/>
        </p:spPr>
        <p:txBody>
          <a:bodyPr wrap="none" rtlCol="0">
            <a:spAutoFit/>
          </a:bodyPr>
          <a:lstStyle/>
          <a:p>
            <a:r>
              <a:rPr lang="en-US" dirty="0"/>
              <a:t>giant axon</a:t>
            </a:r>
          </a:p>
          <a:p>
            <a:r>
              <a:rPr lang="en-US" dirty="0"/>
              <a:t>of squid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4114" name="Line 39"/>
          <p:cNvSpPr>
            <a:spLocks noChangeShapeType="1"/>
          </p:cNvSpPr>
          <p:nvPr/>
        </p:nvSpPr>
        <p:spPr bwMode="auto">
          <a:xfrm>
            <a:off x="11884105" y="3602926"/>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4115" name="Line 40"/>
          <p:cNvSpPr>
            <a:spLocks noChangeShapeType="1"/>
          </p:cNvSpPr>
          <p:nvPr/>
        </p:nvSpPr>
        <p:spPr bwMode="auto">
          <a:xfrm>
            <a:off x="17285970" y="3602926"/>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4116" name="Line 41"/>
          <p:cNvSpPr>
            <a:spLocks noChangeShapeType="1"/>
          </p:cNvSpPr>
          <p:nvPr/>
        </p:nvSpPr>
        <p:spPr bwMode="auto">
          <a:xfrm>
            <a:off x="14044851" y="3602926"/>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4117" name="Line 42"/>
          <p:cNvSpPr>
            <a:spLocks noChangeShapeType="1"/>
          </p:cNvSpPr>
          <p:nvPr/>
        </p:nvSpPr>
        <p:spPr bwMode="auto">
          <a:xfrm>
            <a:off x="15485349" y="3602926"/>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4118" name="Oval 43"/>
          <p:cNvSpPr>
            <a:spLocks noChangeArrowheads="1"/>
          </p:cNvSpPr>
          <p:nvPr/>
        </p:nvSpPr>
        <p:spPr bwMode="auto">
          <a:xfrm>
            <a:off x="16565722" y="3332875"/>
            <a:ext cx="720249" cy="540103"/>
          </a:xfrm>
          <a:prstGeom prst="ellipse">
            <a:avLst/>
          </a:prstGeom>
          <a:solidFill>
            <a:schemeClr val="bg1"/>
          </a:solidFill>
          <a:ln w="9525">
            <a:solidFill>
              <a:schemeClr val="tx1"/>
            </a:solidFill>
            <a:round/>
            <a:headEnd/>
            <a:tailEnd/>
          </a:ln>
        </p:spPr>
        <p:txBody>
          <a:bodyPr wrap="none" lIns="192911" tIns="96455" rIns="192911" bIns="96455" anchor="ctr"/>
          <a:lstStyle/>
          <a:p>
            <a:endParaRPr lang="en-US" dirty="0"/>
          </a:p>
        </p:txBody>
      </p:sp>
      <p:sp>
        <p:nvSpPr>
          <p:cNvPr id="4119" name="Oval 44"/>
          <p:cNvSpPr>
            <a:spLocks noChangeArrowheads="1"/>
          </p:cNvSpPr>
          <p:nvPr/>
        </p:nvSpPr>
        <p:spPr bwMode="auto">
          <a:xfrm>
            <a:off x="13684727" y="3737952"/>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0" name="Oval 45"/>
          <p:cNvSpPr>
            <a:spLocks noChangeArrowheads="1"/>
          </p:cNvSpPr>
          <p:nvPr/>
        </p:nvSpPr>
        <p:spPr bwMode="auto">
          <a:xfrm>
            <a:off x="14765100" y="252272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1" name="Oval 46"/>
          <p:cNvSpPr>
            <a:spLocks noChangeArrowheads="1"/>
          </p:cNvSpPr>
          <p:nvPr/>
        </p:nvSpPr>
        <p:spPr bwMode="auto">
          <a:xfrm>
            <a:off x="15125224" y="3197849"/>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2" name="Oval 47"/>
          <p:cNvSpPr>
            <a:spLocks noChangeArrowheads="1"/>
          </p:cNvSpPr>
          <p:nvPr/>
        </p:nvSpPr>
        <p:spPr bwMode="auto">
          <a:xfrm>
            <a:off x="12784416" y="3062823"/>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3" name="Oval 48"/>
          <p:cNvSpPr>
            <a:spLocks noChangeArrowheads="1"/>
          </p:cNvSpPr>
          <p:nvPr/>
        </p:nvSpPr>
        <p:spPr bwMode="auto">
          <a:xfrm>
            <a:off x="15665411" y="2927798"/>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4" name="Oval 49"/>
          <p:cNvSpPr>
            <a:spLocks noChangeArrowheads="1"/>
          </p:cNvSpPr>
          <p:nvPr/>
        </p:nvSpPr>
        <p:spPr bwMode="auto">
          <a:xfrm>
            <a:off x="16205597" y="3062823"/>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5" name="Oval 50"/>
          <p:cNvSpPr>
            <a:spLocks noChangeArrowheads="1"/>
          </p:cNvSpPr>
          <p:nvPr/>
        </p:nvSpPr>
        <p:spPr bwMode="auto">
          <a:xfrm>
            <a:off x="13504664" y="4278055"/>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6" name="Oval 51"/>
          <p:cNvSpPr>
            <a:spLocks noChangeArrowheads="1"/>
          </p:cNvSpPr>
          <p:nvPr/>
        </p:nvSpPr>
        <p:spPr bwMode="auto">
          <a:xfrm>
            <a:off x="16565722" y="4413080"/>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7" name="Oval 52"/>
          <p:cNvSpPr>
            <a:spLocks noChangeArrowheads="1"/>
          </p:cNvSpPr>
          <p:nvPr/>
        </p:nvSpPr>
        <p:spPr bwMode="auto">
          <a:xfrm>
            <a:off x="19086592" y="2657746"/>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8" name="Oval 53"/>
          <p:cNvSpPr>
            <a:spLocks noChangeArrowheads="1"/>
          </p:cNvSpPr>
          <p:nvPr/>
        </p:nvSpPr>
        <p:spPr bwMode="auto">
          <a:xfrm>
            <a:off x="17466033" y="2252669"/>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9" name="Oval 54"/>
          <p:cNvSpPr>
            <a:spLocks noChangeArrowheads="1"/>
          </p:cNvSpPr>
          <p:nvPr/>
        </p:nvSpPr>
        <p:spPr bwMode="auto">
          <a:xfrm>
            <a:off x="14224913" y="387297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0" name="Oval 55"/>
          <p:cNvSpPr>
            <a:spLocks noChangeArrowheads="1"/>
          </p:cNvSpPr>
          <p:nvPr/>
        </p:nvSpPr>
        <p:spPr bwMode="auto">
          <a:xfrm>
            <a:off x="12784416" y="4008003"/>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1" name="Oval 56"/>
          <p:cNvSpPr>
            <a:spLocks noChangeArrowheads="1"/>
          </p:cNvSpPr>
          <p:nvPr/>
        </p:nvSpPr>
        <p:spPr bwMode="auto">
          <a:xfrm>
            <a:off x="15485349" y="4548106"/>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2" name="Oval 57"/>
          <p:cNvSpPr>
            <a:spLocks noChangeArrowheads="1"/>
          </p:cNvSpPr>
          <p:nvPr/>
        </p:nvSpPr>
        <p:spPr bwMode="auto">
          <a:xfrm>
            <a:off x="14585038" y="3737952"/>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3" name="Oval 58"/>
          <p:cNvSpPr>
            <a:spLocks noChangeArrowheads="1"/>
          </p:cNvSpPr>
          <p:nvPr/>
        </p:nvSpPr>
        <p:spPr bwMode="auto">
          <a:xfrm>
            <a:off x="16565722" y="387297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4" name="Oval 59"/>
          <p:cNvSpPr>
            <a:spLocks noChangeArrowheads="1"/>
          </p:cNvSpPr>
          <p:nvPr/>
        </p:nvSpPr>
        <p:spPr bwMode="auto">
          <a:xfrm>
            <a:off x="16025535" y="238769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5" name="Oval 60"/>
          <p:cNvSpPr>
            <a:spLocks noChangeArrowheads="1"/>
          </p:cNvSpPr>
          <p:nvPr/>
        </p:nvSpPr>
        <p:spPr bwMode="auto">
          <a:xfrm>
            <a:off x="18006219" y="4008003"/>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6" name="Oval 61"/>
          <p:cNvSpPr>
            <a:spLocks noChangeArrowheads="1"/>
          </p:cNvSpPr>
          <p:nvPr/>
        </p:nvSpPr>
        <p:spPr bwMode="auto">
          <a:xfrm>
            <a:off x="19266655" y="427805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7" name="Oval 62"/>
          <p:cNvSpPr>
            <a:spLocks noChangeArrowheads="1"/>
          </p:cNvSpPr>
          <p:nvPr/>
        </p:nvSpPr>
        <p:spPr bwMode="auto">
          <a:xfrm>
            <a:off x="14404975" y="4548106"/>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8" name="Text Box 63"/>
          <p:cNvSpPr txBox="1">
            <a:spLocks noChangeArrowheads="1"/>
          </p:cNvSpPr>
          <p:nvPr/>
        </p:nvSpPr>
        <p:spPr bwMode="auto">
          <a:xfrm>
            <a:off x="18546406" y="1577542"/>
            <a:ext cx="1663978" cy="779569"/>
          </a:xfrm>
          <a:prstGeom prst="rect">
            <a:avLst/>
          </a:prstGeom>
          <a:noFill/>
          <a:ln w="9525">
            <a:noFill/>
            <a:miter lim="800000"/>
            <a:headEnd/>
            <a:tailEnd/>
          </a:ln>
        </p:spPr>
        <p:txBody>
          <a:bodyPr wrap="none" lIns="192911" tIns="96455" rIns="192911" bIns="96455">
            <a:spAutoFit/>
          </a:bodyPr>
          <a:lstStyle/>
          <a:p>
            <a:r>
              <a:rPr lang="en-US" sz="3800" dirty="0"/>
              <a:t>inside</a:t>
            </a:r>
          </a:p>
        </p:txBody>
      </p:sp>
      <p:sp>
        <p:nvSpPr>
          <p:cNvPr id="4139" name="Text Box 64"/>
          <p:cNvSpPr txBox="1">
            <a:spLocks noChangeArrowheads="1"/>
          </p:cNvSpPr>
          <p:nvPr/>
        </p:nvSpPr>
        <p:spPr bwMode="auto">
          <a:xfrm>
            <a:off x="18726468" y="4548107"/>
            <a:ext cx="1960533" cy="779569"/>
          </a:xfrm>
          <a:prstGeom prst="rect">
            <a:avLst/>
          </a:prstGeom>
          <a:noFill/>
          <a:ln w="9525">
            <a:noFill/>
            <a:miter lim="800000"/>
            <a:headEnd/>
            <a:tailEnd/>
          </a:ln>
        </p:spPr>
        <p:txBody>
          <a:bodyPr wrap="none" lIns="192911" tIns="96455" rIns="192911" bIns="96455">
            <a:spAutoFit/>
          </a:bodyPr>
          <a:lstStyle/>
          <a:p>
            <a:r>
              <a:rPr lang="en-US" sz="3800" dirty="0"/>
              <a:t>outside</a:t>
            </a:r>
          </a:p>
        </p:txBody>
      </p:sp>
      <p:sp>
        <p:nvSpPr>
          <p:cNvPr id="4140" name="Text Box 65"/>
          <p:cNvSpPr txBox="1">
            <a:spLocks noChangeArrowheads="1"/>
          </p:cNvSpPr>
          <p:nvPr/>
        </p:nvSpPr>
        <p:spPr bwMode="auto">
          <a:xfrm>
            <a:off x="19409204" y="2455209"/>
            <a:ext cx="985907" cy="779569"/>
          </a:xfrm>
          <a:prstGeom prst="rect">
            <a:avLst/>
          </a:prstGeom>
          <a:noFill/>
          <a:ln w="9525">
            <a:noFill/>
            <a:miter lim="800000"/>
            <a:headEnd/>
            <a:tailEnd/>
          </a:ln>
        </p:spPr>
        <p:txBody>
          <a:bodyPr wrap="none" lIns="192911" tIns="96455" rIns="192911" bIns="96455">
            <a:spAutoFit/>
          </a:bodyPr>
          <a:lstStyle/>
          <a:p>
            <a:r>
              <a:rPr lang="en-US" sz="3800" dirty="0"/>
              <a:t>Ka</a:t>
            </a:r>
          </a:p>
        </p:txBody>
      </p:sp>
      <p:sp>
        <p:nvSpPr>
          <p:cNvPr id="4141" name="Text Box 66"/>
          <p:cNvSpPr txBox="1">
            <a:spLocks noChangeArrowheads="1"/>
          </p:cNvSpPr>
          <p:nvPr/>
        </p:nvSpPr>
        <p:spPr bwMode="auto">
          <a:xfrm>
            <a:off x="19446717" y="4008004"/>
            <a:ext cx="1013158" cy="779569"/>
          </a:xfrm>
          <a:prstGeom prst="rect">
            <a:avLst/>
          </a:prstGeom>
          <a:noFill/>
          <a:ln w="9525">
            <a:noFill/>
            <a:miter lim="800000"/>
            <a:headEnd/>
            <a:tailEnd/>
          </a:ln>
        </p:spPr>
        <p:txBody>
          <a:bodyPr wrap="none" lIns="192911" tIns="96455" rIns="192911" bIns="96455">
            <a:spAutoFit/>
          </a:bodyPr>
          <a:lstStyle/>
          <a:p>
            <a:r>
              <a:rPr lang="en-US" sz="3800" dirty="0"/>
              <a:t>Na</a:t>
            </a:r>
          </a:p>
        </p:txBody>
      </p:sp>
      <p:sp>
        <p:nvSpPr>
          <p:cNvPr id="4142" name="Text Box 67"/>
          <p:cNvSpPr txBox="1">
            <a:spLocks noChangeArrowheads="1"/>
          </p:cNvSpPr>
          <p:nvPr/>
        </p:nvSpPr>
        <p:spPr bwMode="auto">
          <a:xfrm>
            <a:off x="12064167" y="4818159"/>
            <a:ext cx="3151564" cy="779569"/>
          </a:xfrm>
          <a:prstGeom prst="rect">
            <a:avLst/>
          </a:prstGeom>
          <a:noFill/>
          <a:ln w="9525">
            <a:noFill/>
            <a:miter lim="800000"/>
            <a:headEnd/>
            <a:tailEnd/>
          </a:ln>
        </p:spPr>
        <p:txBody>
          <a:bodyPr wrap="none" lIns="192911" tIns="96455" rIns="192911" bIns="96455">
            <a:spAutoFit/>
          </a:bodyPr>
          <a:lstStyle/>
          <a:p>
            <a:r>
              <a:rPr lang="en-US" sz="3800" dirty="0"/>
              <a:t>Ion channels</a:t>
            </a:r>
          </a:p>
        </p:txBody>
      </p:sp>
      <p:sp>
        <p:nvSpPr>
          <p:cNvPr id="4143" name="Text Box 68"/>
          <p:cNvSpPr txBox="1">
            <a:spLocks noChangeArrowheads="1"/>
          </p:cNvSpPr>
          <p:nvPr/>
        </p:nvSpPr>
        <p:spPr bwMode="auto">
          <a:xfrm>
            <a:off x="15988022" y="4885671"/>
            <a:ext cx="2418992" cy="779569"/>
          </a:xfrm>
          <a:prstGeom prst="rect">
            <a:avLst/>
          </a:prstGeom>
          <a:noFill/>
          <a:ln w="9525">
            <a:noFill/>
            <a:miter lim="800000"/>
            <a:headEnd/>
            <a:tailEnd/>
          </a:ln>
        </p:spPr>
        <p:txBody>
          <a:bodyPr wrap="none" lIns="192911" tIns="96455" rIns="192911" bIns="96455">
            <a:spAutoFit/>
          </a:bodyPr>
          <a:lstStyle/>
          <a:p>
            <a:r>
              <a:rPr lang="en-US" sz="3800" dirty="0"/>
              <a:t>Ion pump</a:t>
            </a:r>
          </a:p>
        </p:txBody>
      </p:sp>
      <p:sp>
        <p:nvSpPr>
          <p:cNvPr id="4144" name="Line 69"/>
          <p:cNvSpPr>
            <a:spLocks noChangeShapeType="1"/>
          </p:cNvSpPr>
          <p:nvPr/>
        </p:nvSpPr>
        <p:spPr bwMode="auto">
          <a:xfrm flipH="1" flipV="1">
            <a:off x="13864789" y="3602926"/>
            <a:ext cx="180062"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4145" name="Line 70"/>
          <p:cNvSpPr>
            <a:spLocks noChangeShapeType="1"/>
          </p:cNvSpPr>
          <p:nvPr/>
        </p:nvSpPr>
        <p:spPr bwMode="auto">
          <a:xfrm flipV="1">
            <a:off x="14585037" y="3602926"/>
            <a:ext cx="720249"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4146" name="Line 71"/>
          <p:cNvSpPr>
            <a:spLocks noChangeShapeType="1"/>
          </p:cNvSpPr>
          <p:nvPr/>
        </p:nvSpPr>
        <p:spPr bwMode="auto">
          <a:xfrm flipH="1" flipV="1">
            <a:off x="16925846" y="3737952"/>
            <a:ext cx="720249" cy="1080206"/>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grpSp>
        <p:nvGrpSpPr>
          <p:cNvPr id="2" name="Group 73"/>
          <p:cNvGrpSpPr>
            <a:grpSpLocks/>
          </p:cNvGrpSpPr>
          <p:nvPr/>
        </p:nvGrpSpPr>
        <p:grpSpPr bwMode="auto">
          <a:xfrm>
            <a:off x="1204167" y="1712566"/>
            <a:ext cx="7536352" cy="3645694"/>
            <a:chOff x="321" y="720"/>
            <a:chExt cx="2009" cy="1296"/>
          </a:xfrm>
        </p:grpSpPr>
        <p:sp>
          <p:nvSpPr>
            <p:cNvPr id="4165" name="Line 74"/>
            <p:cNvSpPr>
              <a:spLocks noChangeShapeType="1"/>
            </p:cNvSpPr>
            <p:nvPr/>
          </p:nvSpPr>
          <p:spPr bwMode="auto">
            <a:xfrm>
              <a:off x="576" y="1440"/>
              <a:ext cx="240" cy="0"/>
            </a:xfrm>
            <a:prstGeom prst="line">
              <a:avLst/>
            </a:prstGeom>
            <a:noFill/>
            <a:ln w="9525">
              <a:solidFill>
                <a:schemeClr val="tx1"/>
              </a:solidFill>
              <a:round/>
              <a:headEnd/>
              <a:tailEnd/>
            </a:ln>
          </p:spPr>
          <p:txBody>
            <a:bodyPr wrap="none" anchor="ctr"/>
            <a:lstStyle/>
            <a:p>
              <a:endParaRPr lang="en-US" dirty="0"/>
            </a:p>
          </p:txBody>
        </p:sp>
        <p:sp>
          <p:nvSpPr>
            <p:cNvPr id="4166" name="Line 75"/>
            <p:cNvSpPr>
              <a:spLocks noChangeShapeType="1"/>
            </p:cNvSpPr>
            <p:nvPr/>
          </p:nvSpPr>
          <p:spPr bwMode="auto">
            <a:xfrm>
              <a:off x="576" y="1536"/>
              <a:ext cx="240" cy="0"/>
            </a:xfrm>
            <a:prstGeom prst="line">
              <a:avLst/>
            </a:prstGeom>
            <a:noFill/>
            <a:ln w="9525">
              <a:solidFill>
                <a:schemeClr val="tx1"/>
              </a:solidFill>
              <a:round/>
              <a:headEnd/>
              <a:tailEnd/>
            </a:ln>
          </p:spPr>
          <p:txBody>
            <a:bodyPr wrap="none" anchor="ctr"/>
            <a:lstStyle/>
            <a:p>
              <a:endParaRPr lang="en-US" dirty="0"/>
            </a:p>
          </p:txBody>
        </p:sp>
        <p:sp>
          <p:nvSpPr>
            <p:cNvPr id="4167" name="Rectangle 76"/>
            <p:cNvSpPr>
              <a:spLocks noChangeArrowheads="1"/>
            </p:cNvSpPr>
            <p:nvPr/>
          </p:nvSpPr>
          <p:spPr bwMode="auto">
            <a:xfrm>
              <a:off x="1248"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4168" name="Rectangle 77"/>
            <p:cNvSpPr>
              <a:spLocks noChangeArrowheads="1"/>
            </p:cNvSpPr>
            <p:nvPr/>
          </p:nvSpPr>
          <p:spPr bwMode="auto">
            <a:xfrm>
              <a:off x="1584"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4169" name="Rectangle 78"/>
            <p:cNvSpPr>
              <a:spLocks noChangeArrowheads="1"/>
            </p:cNvSpPr>
            <p:nvPr/>
          </p:nvSpPr>
          <p:spPr bwMode="auto">
            <a:xfrm>
              <a:off x="2016"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4170" name="Line 79"/>
            <p:cNvSpPr>
              <a:spLocks noChangeShapeType="1"/>
            </p:cNvSpPr>
            <p:nvPr/>
          </p:nvSpPr>
          <p:spPr bwMode="auto">
            <a:xfrm>
              <a:off x="672" y="1104"/>
              <a:ext cx="1392" cy="0"/>
            </a:xfrm>
            <a:prstGeom prst="line">
              <a:avLst/>
            </a:prstGeom>
            <a:noFill/>
            <a:ln w="9525">
              <a:solidFill>
                <a:schemeClr val="tx1"/>
              </a:solidFill>
              <a:round/>
              <a:headEnd/>
              <a:tailEnd/>
            </a:ln>
          </p:spPr>
          <p:txBody>
            <a:bodyPr wrap="none" anchor="ctr"/>
            <a:lstStyle/>
            <a:p>
              <a:endParaRPr lang="en-US" dirty="0"/>
            </a:p>
          </p:txBody>
        </p:sp>
        <p:sp>
          <p:nvSpPr>
            <p:cNvPr id="4171" name="Line 80"/>
            <p:cNvSpPr>
              <a:spLocks noChangeShapeType="1"/>
            </p:cNvSpPr>
            <p:nvPr/>
          </p:nvSpPr>
          <p:spPr bwMode="auto">
            <a:xfrm>
              <a:off x="672" y="2016"/>
              <a:ext cx="1392" cy="0"/>
            </a:xfrm>
            <a:prstGeom prst="line">
              <a:avLst/>
            </a:prstGeom>
            <a:noFill/>
            <a:ln w="9525">
              <a:solidFill>
                <a:schemeClr val="tx1"/>
              </a:solidFill>
              <a:round/>
              <a:headEnd/>
              <a:tailEnd/>
            </a:ln>
          </p:spPr>
          <p:txBody>
            <a:bodyPr wrap="none" anchor="ctr"/>
            <a:lstStyle/>
            <a:p>
              <a:endParaRPr lang="en-US" dirty="0"/>
            </a:p>
          </p:txBody>
        </p:sp>
        <p:sp>
          <p:nvSpPr>
            <p:cNvPr id="4172" name="Line 81"/>
            <p:cNvSpPr>
              <a:spLocks noChangeShapeType="1"/>
            </p:cNvSpPr>
            <p:nvPr/>
          </p:nvSpPr>
          <p:spPr bwMode="auto">
            <a:xfrm>
              <a:off x="672" y="1104"/>
              <a:ext cx="0" cy="336"/>
            </a:xfrm>
            <a:prstGeom prst="line">
              <a:avLst/>
            </a:prstGeom>
            <a:noFill/>
            <a:ln w="9525">
              <a:solidFill>
                <a:schemeClr val="tx1"/>
              </a:solidFill>
              <a:round/>
              <a:headEnd/>
              <a:tailEnd/>
            </a:ln>
          </p:spPr>
          <p:txBody>
            <a:bodyPr wrap="none" anchor="ctr"/>
            <a:lstStyle/>
            <a:p>
              <a:endParaRPr lang="en-US" dirty="0"/>
            </a:p>
          </p:txBody>
        </p:sp>
        <p:sp>
          <p:nvSpPr>
            <p:cNvPr id="4173" name="Line 82"/>
            <p:cNvSpPr>
              <a:spLocks noChangeShapeType="1"/>
            </p:cNvSpPr>
            <p:nvPr/>
          </p:nvSpPr>
          <p:spPr bwMode="auto">
            <a:xfrm>
              <a:off x="672" y="1536"/>
              <a:ext cx="0" cy="480"/>
            </a:xfrm>
            <a:prstGeom prst="line">
              <a:avLst/>
            </a:prstGeom>
            <a:noFill/>
            <a:ln w="9525">
              <a:solidFill>
                <a:schemeClr val="tx1"/>
              </a:solidFill>
              <a:round/>
              <a:headEnd/>
              <a:tailEnd/>
            </a:ln>
          </p:spPr>
          <p:txBody>
            <a:bodyPr wrap="none" anchor="ctr"/>
            <a:lstStyle/>
            <a:p>
              <a:endParaRPr lang="en-US" dirty="0"/>
            </a:p>
          </p:txBody>
        </p:sp>
        <p:sp>
          <p:nvSpPr>
            <p:cNvPr id="4174" name="Line 83"/>
            <p:cNvSpPr>
              <a:spLocks noChangeShapeType="1"/>
            </p:cNvSpPr>
            <p:nvPr/>
          </p:nvSpPr>
          <p:spPr bwMode="auto">
            <a:xfrm>
              <a:off x="1200" y="1824"/>
              <a:ext cx="192" cy="0"/>
            </a:xfrm>
            <a:prstGeom prst="line">
              <a:avLst/>
            </a:prstGeom>
            <a:noFill/>
            <a:ln w="9525">
              <a:solidFill>
                <a:schemeClr val="tx1"/>
              </a:solidFill>
              <a:round/>
              <a:headEnd/>
              <a:tailEnd/>
            </a:ln>
          </p:spPr>
          <p:txBody>
            <a:bodyPr wrap="none" anchor="ctr"/>
            <a:lstStyle/>
            <a:p>
              <a:endParaRPr lang="en-US" dirty="0"/>
            </a:p>
          </p:txBody>
        </p:sp>
        <p:sp>
          <p:nvSpPr>
            <p:cNvPr id="4175" name="Line 84"/>
            <p:cNvSpPr>
              <a:spLocks noChangeShapeType="1"/>
            </p:cNvSpPr>
            <p:nvPr/>
          </p:nvSpPr>
          <p:spPr bwMode="auto">
            <a:xfrm>
              <a:off x="1248" y="1872"/>
              <a:ext cx="96" cy="0"/>
            </a:xfrm>
            <a:prstGeom prst="line">
              <a:avLst/>
            </a:prstGeom>
            <a:noFill/>
            <a:ln w="9525">
              <a:solidFill>
                <a:schemeClr val="tx1"/>
              </a:solidFill>
              <a:round/>
              <a:headEnd/>
              <a:tailEnd/>
            </a:ln>
          </p:spPr>
          <p:txBody>
            <a:bodyPr wrap="none" anchor="ctr"/>
            <a:lstStyle/>
            <a:p>
              <a:endParaRPr lang="en-US" dirty="0"/>
            </a:p>
          </p:txBody>
        </p:sp>
        <p:sp>
          <p:nvSpPr>
            <p:cNvPr id="4176" name="Line 85"/>
            <p:cNvSpPr>
              <a:spLocks noChangeShapeType="1"/>
            </p:cNvSpPr>
            <p:nvPr/>
          </p:nvSpPr>
          <p:spPr bwMode="auto">
            <a:xfrm>
              <a:off x="1968" y="1824"/>
              <a:ext cx="192" cy="0"/>
            </a:xfrm>
            <a:prstGeom prst="line">
              <a:avLst/>
            </a:prstGeom>
            <a:noFill/>
            <a:ln w="9525">
              <a:solidFill>
                <a:schemeClr val="tx1"/>
              </a:solidFill>
              <a:round/>
              <a:headEnd/>
              <a:tailEnd/>
            </a:ln>
          </p:spPr>
          <p:txBody>
            <a:bodyPr wrap="none" anchor="ctr"/>
            <a:lstStyle/>
            <a:p>
              <a:endParaRPr lang="en-US" dirty="0"/>
            </a:p>
          </p:txBody>
        </p:sp>
        <p:sp>
          <p:nvSpPr>
            <p:cNvPr id="4177" name="Line 86"/>
            <p:cNvSpPr>
              <a:spLocks noChangeShapeType="1"/>
            </p:cNvSpPr>
            <p:nvPr/>
          </p:nvSpPr>
          <p:spPr bwMode="auto">
            <a:xfrm>
              <a:off x="2016" y="1872"/>
              <a:ext cx="96" cy="0"/>
            </a:xfrm>
            <a:prstGeom prst="line">
              <a:avLst/>
            </a:prstGeom>
            <a:noFill/>
            <a:ln w="9525">
              <a:solidFill>
                <a:schemeClr val="tx1"/>
              </a:solidFill>
              <a:round/>
              <a:headEnd/>
              <a:tailEnd/>
            </a:ln>
          </p:spPr>
          <p:txBody>
            <a:bodyPr wrap="none" anchor="ctr"/>
            <a:lstStyle/>
            <a:p>
              <a:endParaRPr lang="en-US" dirty="0"/>
            </a:p>
          </p:txBody>
        </p:sp>
        <p:grpSp>
          <p:nvGrpSpPr>
            <p:cNvPr id="3" name="Group 87"/>
            <p:cNvGrpSpPr>
              <a:grpSpLocks/>
            </p:cNvGrpSpPr>
            <p:nvPr/>
          </p:nvGrpSpPr>
          <p:grpSpPr bwMode="auto">
            <a:xfrm flipV="1">
              <a:off x="1536" y="1824"/>
              <a:ext cx="192" cy="48"/>
              <a:chOff x="2064" y="1920"/>
              <a:chExt cx="192" cy="48"/>
            </a:xfrm>
          </p:grpSpPr>
          <p:sp>
            <p:nvSpPr>
              <p:cNvPr id="4197" name="Line 88"/>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dirty="0"/>
              </a:p>
            </p:txBody>
          </p:sp>
          <p:sp>
            <p:nvSpPr>
              <p:cNvPr id="4198" name="Line 89"/>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dirty="0"/>
              </a:p>
            </p:txBody>
          </p:sp>
        </p:grpSp>
        <p:sp>
          <p:nvSpPr>
            <p:cNvPr id="4179" name="Line 90"/>
            <p:cNvSpPr>
              <a:spLocks noChangeShapeType="1"/>
            </p:cNvSpPr>
            <p:nvPr/>
          </p:nvSpPr>
          <p:spPr bwMode="auto">
            <a:xfrm flipV="1">
              <a:off x="1296" y="1104"/>
              <a:ext cx="0" cy="288"/>
            </a:xfrm>
            <a:prstGeom prst="line">
              <a:avLst/>
            </a:prstGeom>
            <a:noFill/>
            <a:ln w="9525">
              <a:solidFill>
                <a:schemeClr val="tx1"/>
              </a:solidFill>
              <a:round/>
              <a:headEnd/>
              <a:tailEnd/>
            </a:ln>
          </p:spPr>
          <p:txBody>
            <a:bodyPr wrap="none" anchor="ctr"/>
            <a:lstStyle/>
            <a:p>
              <a:endParaRPr lang="en-US" dirty="0"/>
            </a:p>
          </p:txBody>
        </p:sp>
        <p:sp>
          <p:nvSpPr>
            <p:cNvPr id="4180" name="Line 91"/>
            <p:cNvSpPr>
              <a:spLocks noChangeShapeType="1"/>
            </p:cNvSpPr>
            <p:nvPr/>
          </p:nvSpPr>
          <p:spPr bwMode="auto">
            <a:xfrm flipV="1">
              <a:off x="1632" y="1104"/>
              <a:ext cx="0" cy="288"/>
            </a:xfrm>
            <a:prstGeom prst="line">
              <a:avLst/>
            </a:prstGeom>
            <a:noFill/>
            <a:ln w="9525">
              <a:solidFill>
                <a:schemeClr val="tx1"/>
              </a:solidFill>
              <a:round/>
              <a:headEnd/>
              <a:tailEnd/>
            </a:ln>
          </p:spPr>
          <p:txBody>
            <a:bodyPr wrap="none" anchor="ctr"/>
            <a:lstStyle/>
            <a:p>
              <a:endParaRPr lang="en-US" dirty="0"/>
            </a:p>
          </p:txBody>
        </p:sp>
        <p:sp>
          <p:nvSpPr>
            <p:cNvPr id="4181" name="Line 92"/>
            <p:cNvSpPr>
              <a:spLocks noChangeShapeType="1"/>
            </p:cNvSpPr>
            <p:nvPr/>
          </p:nvSpPr>
          <p:spPr bwMode="auto">
            <a:xfrm flipV="1">
              <a:off x="2064" y="1104"/>
              <a:ext cx="0" cy="288"/>
            </a:xfrm>
            <a:prstGeom prst="line">
              <a:avLst/>
            </a:prstGeom>
            <a:noFill/>
            <a:ln w="9525">
              <a:solidFill>
                <a:schemeClr val="tx1"/>
              </a:solidFill>
              <a:round/>
              <a:headEnd/>
              <a:tailEnd/>
            </a:ln>
          </p:spPr>
          <p:txBody>
            <a:bodyPr wrap="none" anchor="ctr"/>
            <a:lstStyle/>
            <a:p>
              <a:endParaRPr lang="en-US" dirty="0"/>
            </a:p>
          </p:txBody>
        </p:sp>
        <p:sp>
          <p:nvSpPr>
            <p:cNvPr id="4182" name="Line 93"/>
            <p:cNvSpPr>
              <a:spLocks noChangeShapeType="1"/>
            </p:cNvSpPr>
            <p:nvPr/>
          </p:nvSpPr>
          <p:spPr bwMode="auto">
            <a:xfrm>
              <a:off x="1296" y="1632"/>
              <a:ext cx="0" cy="192"/>
            </a:xfrm>
            <a:prstGeom prst="line">
              <a:avLst/>
            </a:prstGeom>
            <a:noFill/>
            <a:ln w="9525">
              <a:solidFill>
                <a:schemeClr val="tx1"/>
              </a:solidFill>
              <a:round/>
              <a:headEnd/>
              <a:tailEnd/>
            </a:ln>
          </p:spPr>
          <p:txBody>
            <a:bodyPr wrap="none" anchor="ctr"/>
            <a:lstStyle/>
            <a:p>
              <a:endParaRPr lang="en-US" dirty="0"/>
            </a:p>
          </p:txBody>
        </p:sp>
        <p:sp>
          <p:nvSpPr>
            <p:cNvPr id="4183" name="Line 94"/>
            <p:cNvSpPr>
              <a:spLocks noChangeShapeType="1"/>
            </p:cNvSpPr>
            <p:nvPr/>
          </p:nvSpPr>
          <p:spPr bwMode="auto">
            <a:xfrm>
              <a:off x="1632" y="1632"/>
              <a:ext cx="0" cy="192"/>
            </a:xfrm>
            <a:prstGeom prst="line">
              <a:avLst/>
            </a:prstGeom>
            <a:noFill/>
            <a:ln w="9525">
              <a:solidFill>
                <a:schemeClr val="tx1"/>
              </a:solidFill>
              <a:round/>
              <a:headEnd/>
              <a:tailEnd/>
            </a:ln>
          </p:spPr>
          <p:txBody>
            <a:bodyPr wrap="none" anchor="ctr"/>
            <a:lstStyle/>
            <a:p>
              <a:endParaRPr lang="en-US" dirty="0"/>
            </a:p>
          </p:txBody>
        </p:sp>
        <p:sp>
          <p:nvSpPr>
            <p:cNvPr id="4184" name="Line 95"/>
            <p:cNvSpPr>
              <a:spLocks noChangeShapeType="1"/>
            </p:cNvSpPr>
            <p:nvPr/>
          </p:nvSpPr>
          <p:spPr bwMode="auto">
            <a:xfrm>
              <a:off x="2064" y="1632"/>
              <a:ext cx="0" cy="192"/>
            </a:xfrm>
            <a:prstGeom prst="line">
              <a:avLst/>
            </a:prstGeom>
            <a:noFill/>
            <a:ln w="9525">
              <a:solidFill>
                <a:schemeClr val="tx1"/>
              </a:solidFill>
              <a:round/>
              <a:headEnd/>
              <a:tailEnd/>
            </a:ln>
          </p:spPr>
          <p:txBody>
            <a:bodyPr wrap="none" anchor="ctr"/>
            <a:lstStyle/>
            <a:p>
              <a:endParaRPr lang="en-US" dirty="0"/>
            </a:p>
          </p:txBody>
        </p:sp>
        <p:sp>
          <p:nvSpPr>
            <p:cNvPr id="4185" name="Line 96"/>
            <p:cNvSpPr>
              <a:spLocks noChangeShapeType="1"/>
            </p:cNvSpPr>
            <p:nvPr/>
          </p:nvSpPr>
          <p:spPr bwMode="auto">
            <a:xfrm>
              <a:off x="2064" y="1872"/>
              <a:ext cx="0" cy="144"/>
            </a:xfrm>
            <a:prstGeom prst="line">
              <a:avLst/>
            </a:prstGeom>
            <a:noFill/>
            <a:ln w="9525">
              <a:solidFill>
                <a:schemeClr val="tx1"/>
              </a:solidFill>
              <a:round/>
              <a:headEnd/>
              <a:tailEnd/>
            </a:ln>
          </p:spPr>
          <p:txBody>
            <a:bodyPr wrap="none" anchor="ctr"/>
            <a:lstStyle/>
            <a:p>
              <a:endParaRPr lang="en-US" dirty="0"/>
            </a:p>
          </p:txBody>
        </p:sp>
        <p:sp>
          <p:nvSpPr>
            <p:cNvPr id="4186" name="Line 97"/>
            <p:cNvSpPr>
              <a:spLocks noChangeShapeType="1"/>
            </p:cNvSpPr>
            <p:nvPr/>
          </p:nvSpPr>
          <p:spPr bwMode="auto">
            <a:xfrm>
              <a:off x="1632" y="1872"/>
              <a:ext cx="0" cy="144"/>
            </a:xfrm>
            <a:prstGeom prst="line">
              <a:avLst/>
            </a:prstGeom>
            <a:noFill/>
            <a:ln w="9525">
              <a:solidFill>
                <a:schemeClr val="tx1"/>
              </a:solidFill>
              <a:round/>
              <a:headEnd/>
              <a:tailEnd/>
            </a:ln>
          </p:spPr>
          <p:txBody>
            <a:bodyPr wrap="none" anchor="ctr"/>
            <a:lstStyle/>
            <a:p>
              <a:endParaRPr lang="en-US" dirty="0"/>
            </a:p>
          </p:txBody>
        </p:sp>
        <p:sp>
          <p:nvSpPr>
            <p:cNvPr id="4187" name="Line 98"/>
            <p:cNvSpPr>
              <a:spLocks noChangeShapeType="1"/>
            </p:cNvSpPr>
            <p:nvPr/>
          </p:nvSpPr>
          <p:spPr bwMode="auto">
            <a:xfrm>
              <a:off x="1296" y="1872"/>
              <a:ext cx="0" cy="144"/>
            </a:xfrm>
            <a:prstGeom prst="line">
              <a:avLst/>
            </a:prstGeom>
            <a:noFill/>
            <a:ln w="9525">
              <a:solidFill>
                <a:schemeClr val="tx1"/>
              </a:solidFill>
              <a:round/>
              <a:headEnd/>
              <a:tailEnd/>
            </a:ln>
          </p:spPr>
          <p:txBody>
            <a:bodyPr wrap="none" anchor="ctr"/>
            <a:lstStyle/>
            <a:p>
              <a:endParaRPr lang="en-US" dirty="0"/>
            </a:p>
          </p:txBody>
        </p:sp>
        <p:sp>
          <p:nvSpPr>
            <p:cNvPr id="4188" name="Line 99"/>
            <p:cNvSpPr>
              <a:spLocks noChangeShapeType="1"/>
            </p:cNvSpPr>
            <p:nvPr/>
          </p:nvSpPr>
          <p:spPr bwMode="auto">
            <a:xfrm flipV="1">
              <a:off x="1200"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4189" name="Line 100"/>
            <p:cNvSpPr>
              <a:spLocks noChangeShapeType="1"/>
            </p:cNvSpPr>
            <p:nvPr/>
          </p:nvSpPr>
          <p:spPr bwMode="auto">
            <a:xfrm flipV="1">
              <a:off x="1552" y="1431"/>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4190" name="Text Box 101"/>
            <p:cNvSpPr txBox="1">
              <a:spLocks noChangeArrowheads="1"/>
            </p:cNvSpPr>
            <p:nvPr/>
          </p:nvSpPr>
          <p:spPr bwMode="auto">
            <a:xfrm>
              <a:off x="321" y="1344"/>
              <a:ext cx="190" cy="345"/>
            </a:xfrm>
            <a:prstGeom prst="rect">
              <a:avLst/>
            </a:prstGeom>
            <a:noFill/>
            <a:ln w="9525">
              <a:noFill/>
              <a:miter lim="800000"/>
              <a:headEnd/>
              <a:tailEnd/>
            </a:ln>
          </p:spPr>
          <p:txBody>
            <a:bodyPr wrap="none">
              <a:spAutoFit/>
            </a:bodyPr>
            <a:lstStyle/>
            <a:p>
              <a:r>
                <a:rPr lang="en-US" b="1" i="1" dirty="0"/>
                <a:t>C</a:t>
              </a:r>
            </a:p>
          </p:txBody>
        </p:sp>
        <p:sp>
          <p:nvSpPr>
            <p:cNvPr id="4191" name="Text Box 102"/>
            <p:cNvSpPr txBox="1">
              <a:spLocks noChangeArrowheads="1"/>
            </p:cNvSpPr>
            <p:nvPr/>
          </p:nvSpPr>
          <p:spPr bwMode="auto">
            <a:xfrm>
              <a:off x="2104" y="1344"/>
              <a:ext cx="226" cy="345"/>
            </a:xfrm>
            <a:prstGeom prst="rect">
              <a:avLst/>
            </a:prstGeom>
            <a:noFill/>
            <a:ln w="9525">
              <a:noFill/>
              <a:miter lim="800000"/>
              <a:headEnd/>
              <a:tailEnd/>
            </a:ln>
          </p:spPr>
          <p:txBody>
            <a:bodyPr wrap="none">
              <a:spAutoFit/>
            </a:bodyPr>
            <a:lstStyle/>
            <a:p>
              <a:r>
                <a:rPr lang="en-US" b="1" i="1" dirty="0"/>
                <a:t>R</a:t>
              </a:r>
              <a:r>
                <a:rPr lang="en-US" b="1" i="1" baseline="-25000" dirty="0"/>
                <a:t>l</a:t>
              </a:r>
              <a:endParaRPr lang="en-US" b="1" i="1" dirty="0"/>
            </a:p>
          </p:txBody>
        </p:sp>
        <p:sp>
          <p:nvSpPr>
            <p:cNvPr id="4192" name="Text Box 103"/>
            <p:cNvSpPr txBox="1">
              <a:spLocks noChangeArrowheads="1"/>
            </p:cNvSpPr>
            <p:nvPr/>
          </p:nvSpPr>
          <p:spPr bwMode="auto">
            <a:xfrm>
              <a:off x="960" y="1344"/>
              <a:ext cx="284" cy="345"/>
            </a:xfrm>
            <a:prstGeom prst="rect">
              <a:avLst/>
            </a:prstGeom>
            <a:noFill/>
            <a:ln w="9525">
              <a:noFill/>
              <a:miter lim="800000"/>
              <a:headEnd/>
              <a:tailEnd/>
            </a:ln>
          </p:spPr>
          <p:txBody>
            <a:bodyPr wrap="none">
              <a:spAutoFit/>
            </a:bodyPr>
            <a:lstStyle/>
            <a:p>
              <a:r>
                <a:rPr lang="en-US" b="1" i="1" dirty="0"/>
                <a:t>R</a:t>
              </a:r>
              <a:r>
                <a:rPr lang="en-US" b="1" i="1" baseline="-25000" dirty="0"/>
                <a:t>K</a:t>
              </a:r>
              <a:endParaRPr lang="en-US" b="1" i="1" dirty="0"/>
            </a:p>
          </p:txBody>
        </p:sp>
        <p:sp>
          <p:nvSpPr>
            <p:cNvPr id="4193" name="Text Box 104"/>
            <p:cNvSpPr txBox="1">
              <a:spLocks noChangeArrowheads="1"/>
            </p:cNvSpPr>
            <p:nvPr/>
          </p:nvSpPr>
          <p:spPr bwMode="auto">
            <a:xfrm>
              <a:off x="1680" y="1392"/>
              <a:ext cx="356" cy="345"/>
            </a:xfrm>
            <a:prstGeom prst="rect">
              <a:avLst/>
            </a:prstGeom>
            <a:noFill/>
            <a:ln w="9525">
              <a:noFill/>
              <a:miter lim="800000"/>
              <a:headEnd/>
              <a:tailEnd/>
            </a:ln>
          </p:spPr>
          <p:txBody>
            <a:bodyPr wrap="none">
              <a:spAutoFit/>
            </a:bodyPr>
            <a:lstStyle/>
            <a:p>
              <a:r>
                <a:rPr lang="en-US" b="1" i="1" dirty="0"/>
                <a:t>R</a:t>
              </a:r>
              <a:r>
                <a:rPr lang="en-US" b="1" i="1" baseline="-25000" dirty="0"/>
                <a:t>Na</a:t>
              </a:r>
              <a:endParaRPr lang="en-US" b="1" i="1" dirty="0"/>
            </a:p>
          </p:txBody>
        </p:sp>
        <p:sp>
          <p:nvSpPr>
            <p:cNvPr id="4194" name="Line 105"/>
            <p:cNvSpPr>
              <a:spLocks noChangeShapeType="1"/>
            </p:cNvSpPr>
            <p:nvPr/>
          </p:nvSpPr>
          <p:spPr bwMode="auto">
            <a:xfrm>
              <a:off x="1536" y="768"/>
              <a:ext cx="0" cy="240"/>
            </a:xfrm>
            <a:prstGeom prst="line">
              <a:avLst/>
            </a:prstGeom>
            <a:noFill/>
            <a:ln w="9525">
              <a:solidFill>
                <a:srgbClr val="FF0000"/>
              </a:solidFill>
              <a:round/>
              <a:headEnd/>
              <a:tailEnd type="triangle" w="med" len="med"/>
            </a:ln>
          </p:spPr>
          <p:txBody>
            <a:bodyPr wrap="none" anchor="ctr"/>
            <a:lstStyle/>
            <a:p>
              <a:endParaRPr lang="en-US" dirty="0"/>
            </a:p>
          </p:txBody>
        </p:sp>
        <p:sp>
          <p:nvSpPr>
            <p:cNvPr id="4195" name="Line 106"/>
            <p:cNvSpPr>
              <a:spLocks noChangeShapeType="1"/>
            </p:cNvSpPr>
            <p:nvPr/>
          </p:nvSpPr>
          <p:spPr bwMode="auto">
            <a:xfrm>
              <a:off x="1440" y="720"/>
              <a:ext cx="0" cy="384"/>
            </a:xfrm>
            <a:prstGeom prst="line">
              <a:avLst/>
            </a:prstGeom>
            <a:noFill/>
            <a:ln w="9525">
              <a:solidFill>
                <a:schemeClr val="tx1"/>
              </a:solidFill>
              <a:round/>
              <a:headEnd/>
              <a:tailEnd/>
            </a:ln>
          </p:spPr>
          <p:txBody>
            <a:bodyPr wrap="none" anchor="ctr"/>
            <a:lstStyle/>
            <a:p>
              <a:endParaRPr lang="en-US" dirty="0"/>
            </a:p>
          </p:txBody>
        </p:sp>
        <p:sp>
          <p:nvSpPr>
            <p:cNvPr id="4196" name="Text Box 107"/>
            <p:cNvSpPr txBox="1">
              <a:spLocks noChangeArrowheads="1"/>
            </p:cNvSpPr>
            <p:nvPr/>
          </p:nvSpPr>
          <p:spPr bwMode="auto">
            <a:xfrm>
              <a:off x="1532" y="768"/>
              <a:ext cx="103" cy="345"/>
            </a:xfrm>
            <a:prstGeom prst="rect">
              <a:avLst/>
            </a:prstGeom>
            <a:noFill/>
            <a:ln w="9525">
              <a:noFill/>
              <a:miter lim="800000"/>
              <a:headEnd/>
              <a:tailEnd/>
            </a:ln>
          </p:spPr>
          <p:txBody>
            <a:bodyPr wrap="none">
              <a:spAutoFit/>
            </a:bodyPr>
            <a:lstStyle/>
            <a:p>
              <a:r>
                <a:rPr lang="en-US" b="1" i="1" dirty="0">
                  <a:solidFill>
                    <a:srgbClr val="FF0000"/>
                  </a:solidFill>
                </a:rPr>
                <a:t>I</a:t>
              </a:r>
              <a:endParaRPr lang="en-US" b="1" i="1" dirty="0"/>
            </a:p>
          </p:txBody>
        </p:sp>
      </p:grpSp>
      <p:sp>
        <p:nvSpPr>
          <p:cNvPr id="4149" name="Oval 108"/>
          <p:cNvSpPr>
            <a:spLocks noChangeArrowheads="1"/>
          </p:cNvSpPr>
          <p:nvPr/>
        </p:nvSpPr>
        <p:spPr bwMode="auto">
          <a:xfrm>
            <a:off x="13504664" y="3332875"/>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4150" name="Oval 109"/>
          <p:cNvSpPr>
            <a:spLocks noChangeArrowheads="1"/>
          </p:cNvSpPr>
          <p:nvPr/>
        </p:nvSpPr>
        <p:spPr bwMode="auto">
          <a:xfrm>
            <a:off x="13864789" y="3332875"/>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4151" name="Oval 110"/>
          <p:cNvSpPr>
            <a:spLocks noChangeArrowheads="1"/>
          </p:cNvSpPr>
          <p:nvPr/>
        </p:nvSpPr>
        <p:spPr bwMode="auto">
          <a:xfrm>
            <a:off x="15125224" y="3332875"/>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4152" name="Oval 111"/>
          <p:cNvSpPr>
            <a:spLocks noChangeArrowheads="1"/>
          </p:cNvSpPr>
          <p:nvPr/>
        </p:nvSpPr>
        <p:spPr bwMode="auto">
          <a:xfrm>
            <a:off x="15305286" y="3332875"/>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906363" name="Text Box 123"/>
          <p:cNvSpPr txBox="1">
            <a:spLocks noChangeArrowheads="1"/>
          </p:cNvSpPr>
          <p:nvPr/>
        </p:nvSpPr>
        <p:spPr bwMode="auto">
          <a:xfrm>
            <a:off x="9546713" y="7096957"/>
            <a:ext cx="5578511" cy="2287675"/>
          </a:xfrm>
          <a:prstGeom prst="rect">
            <a:avLst/>
          </a:prstGeom>
          <a:solidFill>
            <a:schemeClr val="hlink"/>
          </a:solidFill>
          <a:ln w="38100">
            <a:solidFill>
              <a:schemeClr val="accent2"/>
            </a:solidFill>
            <a:miter lim="800000"/>
            <a:headEnd/>
            <a:tailEnd/>
          </a:ln>
        </p:spPr>
        <p:txBody>
          <a:bodyPr wrap="none" lIns="192911" tIns="96455" rIns="192911" bIns="96455">
            <a:spAutoFit/>
          </a:bodyPr>
          <a:lstStyle/>
          <a:p>
            <a:r>
              <a:rPr lang="fr-CH" sz="6800" i="1" dirty="0" err="1"/>
              <a:t>Mathematical</a:t>
            </a:r>
            <a:endParaRPr lang="fr-CH" sz="6800" i="1" dirty="0"/>
          </a:p>
          <a:p>
            <a:r>
              <a:rPr lang="fr-CH" sz="6800" i="1" dirty="0" err="1"/>
              <a:t>derivation</a:t>
            </a:r>
            <a:endParaRPr lang="fr-FR" sz="6800" i="1" dirty="0"/>
          </a:p>
        </p:txBody>
      </p:sp>
      <p:sp>
        <p:nvSpPr>
          <p:cNvPr id="4155" name="Text Box 109"/>
          <p:cNvSpPr txBox="1">
            <a:spLocks noChangeArrowheads="1"/>
          </p:cNvSpPr>
          <p:nvPr/>
        </p:nvSpPr>
        <p:spPr bwMode="auto">
          <a:xfrm>
            <a:off x="7922736" y="1278498"/>
            <a:ext cx="6670284" cy="841125"/>
          </a:xfrm>
          <a:prstGeom prst="rect">
            <a:avLst/>
          </a:prstGeom>
          <a:noFill/>
          <a:ln w="9525">
            <a:noFill/>
            <a:miter lim="800000"/>
            <a:headEnd/>
            <a:tailEnd/>
          </a:ln>
        </p:spPr>
        <p:txBody>
          <a:bodyPr wrap="none" lIns="192911" tIns="96455" rIns="192911" bIns="96455">
            <a:spAutoFit/>
          </a:bodyPr>
          <a:lstStyle/>
          <a:p>
            <a:r>
              <a:rPr lang="en-US" sz="4200" i="1" dirty="0"/>
              <a:t>Hodgkin and Huxley, 1952</a:t>
            </a:r>
          </a:p>
        </p:txBody>
      </p:sp>
      <p:sp>
        <p:nvSpPr>
          <p:cNvPr id="125"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2.3.   Hodgkin-Huxley Model</a:t>
            </a:r>
          </a:p>
        </p:txBody>
      </p:sp>
      <p:cxnSp>
        <p:nvCxnSpPr>
          <p:cNvPr id="126" name="Straight Connector 125"/>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6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3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73"/>
          <p:cNvGrpSpPr>
            <a:grpSpLocks/>
          </p:cNvGrpSpPr>
          <p:nvPr/>
        </p:nvGrpSpPr>
        <p:grpSpPr bwMode="auto">
          <a:xfrm>
            <a:off x="1204167" y="1712566"/>
            <a:ext cx="7536352" cy="3645694"/>
            <a:chOff x="321" y="720"/>
            <a:chExt cx="2009" cy="1296"/>
          </a:xfrm>
        </p:grpSpPr>
        <p:sp>
          <p:nvSpPr>
            <p:cNvPr id="4165" name="Line 74"/>
            <p:cNvSpPr>
              <a:spLocks noChangeShapeType="1"/>
            </p:cNvSpPr>
            <p:nvPr/>
          </p:nvSpPr>
          <p:spPr bwMode="auto">
            <a:xfrm>
              <a:off x="576" y="1440"/>
              <a:ext cx="240" cy="0"/>
            </a:xfrm>
            <a:prstGeom prst="line">
              <a:avLst/>
            </a:prstGeom>
            <a:noFill/>
            <a:ln w="9525">
              <a:solidFill>
                <a:schemeClr val="tx1"/>
              </a:solidFill>
              <a:round/>
              <a:headEnd/>
              <a:tailEnd/>
            </a:ln>
          </p:spPr>
          <p:txBody>
            <a:bodyPr wrap="none" anchor="ctr"/>
            <a:lstStyle/>
            <a:p>
              <a:endParaRPr lang="en-US" dirty="0"/>
            </a:p>
          </p:txBody>
        </p:sp>
        <p:sp>
          <p:nvSpPr>
            <p:cNvPr id="4166" name="Line 75"/>
            <p:cNvSpPr>
              <a:spLocks noChangeShapeType="1"/>
            </p:cNvSpPr>
            <p:nvPr/>
          </p:nvSpPr>
          <p:spPr bwMode="auto">
            <a:xfrm>
              <a:off x="576" y="1536"/>
              <a:ext cx="240" cy="0"/>
            </a:xfrm>
            <a:prstGeom prst="line">
              <a:avLst/>
            </a:prstGeom>
            <a:noFill/>
            <a:ln w="9525">
              <a:solidFill>
                <a:schemeClr val="tx1"/>
              </a:solidFill>
              <a:round/>
              <a:headEnd/>
              <a:tailEnd/>
            </a:ln>
          </p:spPr>
          <p:txBody>
            <a:bodyPr wrap="none" anchor="ctr"/>
            <a:lstStyle/>
            <a:p>
              <a:endParaRPr lang="en-US" dirty="0"/>
            </a:p>
          </p:txBody>
        </p:sp>
        <p:sp>
          <p:nvSpPr>
            <p:cNvPr id="4167" name="Rectangle 76"/>
            <p:cNvSpPr>
              <a:spLocks noChangeArrowheads="1"/>
            </p:cNvSpPr>
            <p:nvPr/>
          </p:nvSpPr>
          <p:spPr bwMode="auto">
            <a:xfrm>
              <a:off x="1248"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4168" name="Rectangle 77"/>
            <p:cNvSpPr>
              <a:spLocks noChangeArrowheads="1"/>
            </p:cNvSpPr>
            <p:nvPr/>
          </p:nvSpPr>
          <p:spPr bwMode="auto">
            <a:xfrm>
              <a:off x="1584"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4169" name="Rectangle 78"/>
            <p:cNvSpPr>
              <a:spLocks noChangeArrowheads="1"/>
            </p:cNvSpPr>
            <p:nvPr/>
          </p:nvSpPr>
          <p:spPr bwMode="auto">
            <a:xfrm>
              <a:off x="2016"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4170" name="Line 79"/>
            <p:cNvSpPr>
              <a:spLocks noChangeShapeType="1"/>
            </p:cNvSpPr>
            <p:nvPr/>
          </p:nvSpPr>
          <p:spPr bwMode="auto">
            <a:xfrm>
              <a:off x="672" y="1104"/>
              <a:ext cx="1392" cy="0"/>
            </a:xfrm>
            <a:prstGeom prst="line">
              <a:avLst/>
            </a:prstGeom>
            <a:noFill/>
            <a:ln w="9525">
              <a:solidFill>
                <a:schemeClr val="tx1"/>
              </a:solidFill>
              <a:round/>
              <a:headEnd/>
              <a:tailEnd/>
            </a:ln>
          </p:spPr>
          <p:txBody>
            <a:bodyPr wrap="none" anchor="ctr"/>
            <a:lstStyle/>
            <a:p>
              <a:endParaRPr lang="en-US" dirty="0"/>
            </a:p>
          </p:txBody>
        </p:sp>
        <p:sp>
          <p:nvSpPr>
            <p:cNvPr id="4171" name="Line 80"/>
            <p:cNvSpPr>
              <a:spLocks noChangeShapeType="1"/>
            </p:cNvSpPr>
            <p:nvPr/>
          </p:nvSpPr>
          <p:spPr bwMode="auto">
            <a:xfrm>
              <a:off x="672" y="2016"/>
              <a:ext cx="1392" cy="0"/>
            </a:xfrm>
            <a:prstGeom prst="line">
              <a:avLst/>
            </a:prstGeom>
            <a:noFill/>
            <a:ln w="9525">
              <a:solidFill>
                <a:schemeClr val="tx1"/>
              </a:solidFill>
              <a:round/>
              <a:headEnd/>
              <a:tailEnd/>
            </a:ln>
          </p:spPr>
          <p:txBody>
            <a:bodyPr wrap="none" anchor="ctr"/>
            <a:lstStyle/>
            <a:p>
              <a:endParaRPr lang="en-US" dirty="0"/>
            </a:p>
          </p:txBody>
        </p:sp>
        <p:sp>
          <p:nvSpPr>
            <p:cNvPr id="4172" name="Line 81"/>
            <p:cNvSpPr>
              <a:spLocks noChangeShapeType="1"/>
            </p:cNvSpPr>
            <p:nvPr/>
          </p:nvSpPr>
          <p:spPr bwMode="auto">
            <a:xfrm>
              <a:off x="672" y="1104"/>
              <a:ext cx="0" cy="336"/>
            </a:xfrm>
            <a:prstGeom prst="line">
              <a:avLst/>
            </a:prstGeom>
            <a:noFill/>
            <a:ln w="9525">
              <a:solidFill>
                <a:schemeClr val="tx1"/>
              </a:solidFill>
              <a:round/>
              <a:headEnd/>
              <a:tailEnd/>
            </a:ln>
          </p:spPr>
          <p:txBody>
            <a:bodyPr wrap="none" anchor="ctr"/>
            <a:lstStyle/>
            <a:p>
              <a:endParaRPr lang="en-US" dirty="0"/>
            </a:p>
          </p:txBody>
        </p:sp>
        <p:sp>
          <p:nvSpPr>
            <p:cNvPr id="4173" name="Line 82"/>
            <p:cNvSpPr>
              <a:spLocks noChangeShapeType="1"/>
            </p:cNvSpPr>
            <p:nvPr/>
          </p:nvSpPr>
          <p:spPr bwMode="auto">
            <a:xfrm>
              <a:off x="672" y="1536"/>
              <a:ext cx="0" cy="480"/>
            </a:xfrm>
            <a:prstGeom prst="line">
              <a:avLst/>
            </a:prstGeom>
            <a:noFill/>
            <a:ln w="9525">
              <a:solidFill>
                <a:schemeClr val="tx1"/>
              </a:solidFill>
              <a:round/>
              <a:headEnd/>
              <a:tailEnd/>
            </a:ln>
          </p:spPr>
          <p:txBody>
            <a:bodyPr wrap="none" anchor="ctr"/>
            <a:lstStyle/>
            <a:p>
              <a:endParaRPr lang="en-US" dirty="0"/>
            </a:p>
          </p:txBody>
        </p:sp>
        <p:sp>
          <p:nvSpPr>
            <p:cNvPr id="4174" name="Line 83"/>
            <p:cNvSpPr>
              <a:spLocks noChangeShapeType="1"/>
            </p:cNvSpPr>
            <p:nvPr/>
          </p:nvSpPr>
          <p:spPr bwMode="auto">
            <a:xfrm>
              <a:off x="1200" y="1824"/>
              <a:ext cx="192" cy="0"/>
            </a:xfrm>
            <a:prstGeom prst="line">
              <a:avLst/>
            </a:prstGeom>
            <a:noFill/>
            <a:ln w="9525">
              <a:solidFill>
                <a:schemeClr val="tx1"/>
              </a:solidFill>
              <a:round/>
              <a:headEnd/>
              <a:tailEnd/>
            </a:ln>
          </p:spPr>
          <p:txBody>
            <a:bodyPr wrap="none" anchor="ctr"/>
            <a:lstStyle/>
            <a:p>
              <a:endParaRPr lang="en-US" dirty="0"/>
            </a:p>
          </p:txBody>
        </p:sp>
        <p:sp>
          <p:nvSpPr>
            <p:cNvPr id="4175" name="Line 84"/>
            <p:cNvSpPr>
              <a:spLocks noChangeShapeType="1"/>
            </p:cNvSpPr>
            <p:nvPr/>
          </p:nvSpPr>
          <p:spPr bwMode="auto">
            <a:xfrm>
              <a:off x="1248" y="1872"/>
              <a:ext cx="96" cy="0"/>
            </a:xfrm>
            <a:prstGeom prst="line">
              <a:avLst/>
            </a:prstGeom>
            <a:noFill/>
            <a:ln w="9525">
              <a:solidFill>
                <a:schemeClr val="tx1"/>
              </a:solidFill>
              <a:round/>
              <a:headEnd/>
              <a:tailEnd/>
            </a:ln>
          </p:spPr>
          <p:txBody>
            <a:bodyPr wrap="none" anchor="ctr"/>
            <a:lstStyle/>
            <a:p>
              <a:endParaRPr lang="en-US" dirty="0"/>
            </a:p>
          </p:txBody>
        </p:sp>
        <p:sp>
          <p:nvSpPr>
            <p:cNvPr id="4176" name="Line 85"/>
            <p:cNvSpPr>
              <a:spLocks noChangeShapeType="1"/>
            </p:cNvSpPr>
            <p:nvPr/>
          </p:nvSpPr>
          <p:spPr bwMode="auto">
            <a:xfrm>
              <a:off x="1968" y="1824"/>
              <a:ext cx="192" cy="0"/>
            </a:xfrm>
            <a:prstGeom prst="line">
              <a:avLst/>
            </a:prstGeom>
            <a:noFill/>
            <a:ln w="9525">
              <a:solidFill>
                <a:schemeClr val="tx1"/>
              </a:solidFill>
              <a:round/>
              <a:headEnd/>
              <a:tailEnd/>
            </a:ln>
          </p:spPr>
          <p:txBody>
            <a:bodyPr wrap="none" anchor="ctr"/>
            <a:lstStyle/>
            <a:p>
              <a:endParaRPr lang="en-US" dirty="0"/>
            </a:p>
          </p:txBody>
        </p:sp>
        <p:sp>
          <p:nvSpPr>
            <p:cNvPr id="4177" name="Line 86"/>
            <p:cNvSpPr>
              <a:spLocks noChangeShapeType="1"/>
            </p:cNvSpPr>
            <p:nvPr/>
          </p:nvSpPr>
          <p:spPr bwMode="auto">
            <a:xfrm>
              <a:off x="2016" y="1872"/>
              <a:ext cx="96" cy="0"/>
            </a:xfrm>
            <a:prstGeom prst="line">
              <a:avLst/>
            </a:prstGeom>
            <a:noFill/>
            <a:ln w="9525">
              <a:solidFill>
                <a:schemeClr val="tx1"/>
              </a:solidFill>
              <a:round/>
              <a:headEnd/>
              <a:tailEnd/>
            </a:ln>
          </p:spPr>
          <p:txBody>
            <a:bodyPr wrap="none" anchor="ctr"/>
            <a:lstStyle/>
            <a:p>
              <a:endParaRPr lang="en-US" dirty="0"/>
            </a:p>
          </p:txBody>
        </p:sp>
        <p:grpSp>
          <p:nvGrpSpPr>
            <p:cNvPr id="3" name="Group 87"/>
            <p:cNvGrpSpPr>
              <a:grpSpLocks/>
            </p:cNvGrpSpPr>
            <p:nvPr/>
          </p:nvGrpSpPr>
          <p:grpSpPr bwMode="auto">
            <a:xfrm flipV="1">
              <a:off x="1536" y="1824"/>
              <a:ext cx="192" cy="48"/>
              <a:chOff x="2064" y="1920"/>
              <a:chExt cx="192" cy="48"/>
            </a:xfrm>
          </p:grpSpPr>
          <p:sp>
            <p:nvSpPr>
              <p:cNvPr id="4197" name="Line 88"/>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dirty="0"/>
              </a:p>
            </p:txBody>
          </p:sp>
          <p:sp>
            <p:nvSpPr>
              <p:cNvPr id="4198" name="Line 89"/>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dirty="0"/>
              </a:p>
            </p:txBody>
          </p:sp>
        </p:grpSp>
        <p:sp>
          <p:nvSpPr>
            <p:cNvPr id="4179" name="Line 90"/>
            <p:cNvSpPr>
              <a:spLocks noChangeShapeType="1"/>
            </p:cNvSpPr>
            <p:nvPr/>
          </p:nvSpPr>
          <p:spPr bwMode="auto">
            <a:xfrm flipV="1">
              <a:off x="1296" y="1104"/>
              <a:ext cx="0" cy="288"/>
            </a:xfrm>
            <a:prstGeom prst="line">
              <a:avLst/>
            </a:prstGeom>
            <a:noFill/>
            <a:ln w="9525">
              <a:solidFill>
                <a:schemeClr val="tx1"/>
              </a:solidFill>
              <a:round/>
              <a:headEnd/>
              <a:tailEnd/>
            </a:ln>
          </p:spPr>
          <p:txBody>
            <a:bodyPr wrap="none" anchor="ctr"/>
            <a:lstStyle/>
            <a:p>
              <a:endParaRPr lang="en-US" dirty="0"/>
            </a:p>
          </p:txBody>
        </p:sp>
        <p:sp>
          <p:nvSpPr>
            <p:cNvPr id="4180" name="Line 91"/>
            <p:cNvSpPr>
              <a:spLocks noChangeShapeType="1"/>
            </p:cNvSpPr>
            <p:nvPr/>
          </p:nvSpPr>
          <p:spPr bwMode="auto">
            <a:xfrm flipV="1">
              <a:off x="1632" y="1104"/>
              <a:ext cx="0" cy="288"/>
            </a:xfrm>
            <a:prstGeom prst="line">
              <a:avLst/>
            </a:prstGeom>
            <a:noFill/>
            <a:ln w="9525">
              <a:solidFill>
                <a:schemeClr val="tx1"/>
              </a:solidFill>
              <a:round/>
              <a:headEnd/>
              <a:tailEnd/>
            </a:ln>
          </p:spPr>
          <p:txBody>
            <a:bodyPr wrap="none" anchor="ctr"/>
            <a:lstStyle/>
            <a:p>
              <a:endParaRPr lang="en-US" dirty="0"/>
            </a:p>
          </p:txBody>
        </p:sp>
        <p:sp>
          <p:nvSpPr>
            <p:cNvPr id="4181" name="Line 92"/>
            <p:cNvSpPr>
              <a:spLocks noChangeShapeType="1"/>
            </p:cNvSpPr>
            <p:nvPr/>
          </p:nvSpPr>
          <p:spPr bwMode="auto">
            <a:xfrm flipV="1">
              <a:off x="2064" y="1104"/>
              <a:ext cx="0" cy="288"/>
            </a:xfrm>
            <a:prstGeom prst="line">
              <a:avLst/>
            </a:prstGeom>
            <a:noFill/>
            <a:ln w="9525">
              <a:solidFill>
                <a:schemeClr val="tx1"/>
              </a:solidFill>
              <a:round/>
              <a:headEnd/>
              <a:tailEnd/>
            </a:ln>
          </p:spPr>
          <p:txBody>
            <a:bodyPr wrap="none" anchor="ctr"/>
            <a:lstStyle/>
            <a:p>
              <a:endParaRPr lang="en-US" dirty="0"/>
            </a:p>
          </p:txBody>
        </p:sp>
        <p:sp>
          <p:nvSpPr>
            <p:cNvPr id="4182" name="Line 93"/>
            <p:cNvSpPr>
              <a:spLocks noChangeShapeType="1"/>
            </p:cNvSpPr>
            <p:nvPr/>
          </p:nvSpPr>
          <p:spPr bwMode="auto">
            <a:xfrm>
              <a:off x="1296" y="1632"/>
              <a:ext cx="0" cy="192"/>
            </a:xfrm>
            <a:prstGeom prst="line">
              <a:avLst/>
            </a:prstGeom>
            <a:noFill/>
            <a:ln w="9525">
              <a:solidFill>
                <a:schemeClr val="tx1"/>
              </a:solidFill>
              <a:round/>
              <a:headEnd/>
              <a:tailEnd/>
            </a:ln>
          </p:spPr>
          <p:txBody>
            <a:bodyPr wrap="none" anchor="ctr"/>
            <a:lstStyle/>
            <a:p>
              <a:endParaRPr lang="en-US" dirty="0"/>
            </a:p>
          </p:txBody>
        </p:sp>
        <p:sp>
          <p:nvSpPr>
            <p:cNvPr id="4183" name="Line 94"/>
            <p:cNvSpPr>
              <a:spLocks noChangeShapeType="1"/>
            </p:cNvSpPr>
            <p:nvPr/>
          </p:nvSpPr>
          <p:spPr bwMode="auto">
            <a:xfrm>
              <a:off x="1632" y="1632"/>
              <a:ext cx="0" cy="192"/>
            </a:xfrm>
            <a:prstGeom prst="line">
              <a:avLst/>
            </a:prstGeom>
            <a:noFill/>
            <a:ln w="9525">
              <a:solidFill>
                <a:schemeClr val="tx1"/>
              </a:solidFill>
              <a:round/>
              <a:headEnd/>
              <a:tailEnd/>
            </a:ln>
          </p:spPr>
          <p:txBody>
            <a:bodyPr wrap="none" anchor="ctr"/>
            <a:lstStyle/>
            <a:p>
              <a:endParaRPr lang="en-US" dirty="0"/>
            </a:p>
          </p:txBody>
        </p:sp>
        <p:sp>
          <p:nvSpPr>
            <p:cNvPr id="4184" name="Line 95"/>
            <p:cNvSpPr>
              <a:spLocks noChangeShapeType="1"/>
            </p:cNvSpPr>
            <p:nvPr/>
          </p:nvSpPr>
          <p:spPr bwMode="auto">
            <a:xfrm>
              <a:off x="2064" y="1632"/>
              <a:ext cx="0" cy="192"/>
            </a:xfrm>
            <a:prstGeom prst="line">
              <a:avLst/>
            </a:prstGeom>
            <a:noFill/>
            <a:ln w="9525">
              <a:solidFill>
                <a:schemeClr val="tx1"/>
              </a:solidFill>
              <a:round/>
              <a:headEnd/>
              <a:tailEnd/>
            </a:ln>
          </p:spPr>
          <p:txBody>
            <a:bodyPr wrap="none" anchor="ctr"/>
            <a:lstStyle/>
            <a:p>
              <a:endParaRPr lang="en-US" dirty="0"/>
            </a:p>
          </p:txBody>
        </p:sp>
        <p:sp>
          <p:nvSpPr>
            <p:cNvPr id="4185" name="Line 96"/>
            <p:cNvSpPr>
              <a:spLocks noChangeShapeType="1"/>
            </p:cNvSpPr>
            <p:nvPr/>
          </p:nvSpPr>
          <p:spPr bwMode="auto">
            <a:xfrm>
              <a:off x="2064" y="1872"/>
              <a:ext cx="0" cy="144"/>
            </a:xfrm>
            <a:prstGeom prst="line">
              <a:avLst/>
            </a:prstGeom>
            <a:noFill/>
            <a:ln w="9525">
              <a:solidFill>
                <a:schemeClr val="tx1"/>
              </a:solidFill>
              <a:round/>
              <a:headEnd/>
              <a:tailEnd/>
            </a:ln>
          </p:spPr>
          <p:txBody>
            <a:bodyPr wrap="none" anchor="ctr"/>
            <a:lstStyle/>
            <a:p>
              <a:endParaRPr lang="en-US" dirty="0"/>
            </a:p>
          </p:txBody>
        </p:sp>
        <p:sp>
          <p:nvSpPr>
            <p:cNvPr id="4186" name="Line 97"/>
            <p:cNvSpPr>
              <a:spLocks noChangeShapeType="1"/>
            </p:cNvSpPr>
            <p:nvPr/>
          </p:nvSpPr>
          <p:spPr bwMode="auto">
            <a:xfrm>
              <a:off x="1632" y="1872"/>
              <a:ext cx="0" cy="144"/>
            </a:xfrm>
            <a:prstGeom prst="line">
              <a:avLst/>
            </a:prstGeom>
            <a:noFill/>
            <a:ln w="9525">
              <a:solidFill>
                <a:schemeClr val="tx1"/>
              </a:solidFill>
              <a:round/>
              <a:headEnd/>
              <a:tailEnd/>
            </a:ln>
          </p:spPr>
          <p:txBody>
            <a:bodyPr wrap="none" anchor="ctr"/>
            <a:lstStyle/>
            <a:p>
              <a:endParaRPr lang="en-US" dirty="0"/>
            </a:p>
          </p:txBody>
        </p:sp>
        <p:sp>
          <p:nvSpPr>
            <p:cNvPr id="4187" name="Line 98"/>
            <p:cNvSpPr>
              <a:spLocks noChangeShapeType="1"/>
            </p:cNvSpPr>
            <p:nvPr/>
          </p:nvSpPr>
          <p:spPr bwMode="auto">
            <a:xfrm>
              <a:off x="1296" y="1872"/>
              <a:ext cx="0" cy="144"/>
            </a:xfrm>
            <a:prstGeom prst="line">
              <a:avLst/>
            </a:prstGeom>
            <a:noFill/>
            <a:ln w="9525">
              <a:solidFill>
                <a:schemeClr val="tx1"/>
              </a:solidFill>
              <a:round/>
              <a:headEnd/>
              <a:tailEnd/>
            </a:ln>
          </p:spPr>
          <p:txBody>
            <a:bodyPr wrap="none" anchor="ctr"/>
            <a:lstStyle/>
            <a:p>
              <a:endParaRPr lang="en-US" dirty="0"/>
            </a:p>
          </p:txBody>
        </p:sp>
        <p:sp>
          <p:nvSpPr>
            <p:cNvPr id="4188" name="Line 99"/>
            <p:cNvSpPr>
              <a:spLocks noChangeShapeType="1"/>
            </p:cNvSpPr>
            <p:nvPr/>
          </p:nvSpPr>
          <p:spPr bwMode="auto">
            <a:xfrm flipV="1">
              <a:off x="1200"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4189" name="Line 100"/>
            <p:cNvSpPr>
              <a:spLocks noChangeShapeType="1"/>
            </p:cNvSpPr>
            <p:nvPr/>
          </p:nvSpPr>
          <p:spPr bwMode="auto">
            <a:xfrm flipV="1">
              <a:off x="1584"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4190" name="Text Box 101"/>
            <p:cNvSpPr txBox="1">
              <a:spLocks noChangeArrowheads="1"/>
            </p:cNvSpPr>
            <p:nvPr/>
          </p:nvSpPr>
          <p:spPr bwMode="auto">
            <a:xfrm>
              <a:off x="321" y="1344"/>
              <a:ext cx="190" cy="345"/>
            </a:xfrm>
            <a:prstGeom prst="rect">
              <a:avLst/>
            </a:prstGeom>
            <a:noFill/>
            <a:ln w="9525">
              <a:noFill/>
              <a:miter lim="800000"/>
              <a:headEnd/>
              <a:tailEnd/>
            </a:ln>
          </p:spPr>
          <p:txBody>
            <a:bodyPr wrap="none">
              <a:spAutoFit/>
            </a:bodyPr>
            <a:lstStyle/>
            <a:p>
              <a:r>
                <a:rPr lang="en-US" b="1" i="1" dirty="0"/>
                <a:t>C</a:t>
              </a:r>
            </a:p>
          </p:txBody>
        </p:sp>
        <p:sp>
          <p:nvSpPr>
            <p:cNvPr id="4191" name="Text Box 102"/>
            <p:cNvSpPr txBox="1">
              <a:spLocks noChangeArrowheads="1"/>
            </p:cNvSpPr>
            <p:nvPr/>
          </p:nvSpPr>
          <p:spPr bwMode="auto">
            <a:xfrm>
              <a:off x="2104" y="1344"/>
              <a:ext cx="226" cy="345"/>
            </a:xfrm>
            <a:prstGeom prst="rect">
              <a:avLst/>
            </a:prstGeom>
            <a:noFill/>
            <a:ln w="9525">
              <a:noFill/>
              <a:miter lim="800000"/>
              <a:headEnd/>
              <a:tailEnd/>
            </a:ln>
          </p:spPr>
          <p:txBody>
            <a:bodyPr wrap="none">
              <a:spAutoFit/>
            </a:bodyPr>
            <a:lstStyle/>
            <a:p>
              <a:r>
                <a:rPr lang="en-US" b="1" i="1" dirty="0"/>
                <a:t>R</a:t>
              </a:r>
              <a:r>
                <a:rPr lang="en-US" b="1" i="1" baseline="-25000" dirty="0"/>
                <a:t>l</a:t>
              </a:r>
              <a:endParaRPr lang="en-US" b="1" i="1" dirty="0"/>
            </a:p>
          </p:txBody>
        </p:sp>
        <p:sp>
          <p:nvSpPr>
            <p:cNvPr id="4192" name="Text Box 103"/>
            <p:cNvSpPr txBox="1">
              <a:spLocks noChangeArrowheads="1"/>
            </p:cNvSpPr>
            <p:nvPr/>
          </p:nvSpPr>
          <p:spPr bwMode="auto">
            <a:xfrm>
              <a:off x="960" y="1344"/>
              <a:ext cx="284" cy="345"/>
            </a:xfrm>
            <a:prstGeom prst="rect">
              <a:avLst/>
            </a:prstGeom>
            <a:noFill/>
            <a:ln w="9525">
              <a:noFill/>
              <a:miter lim="800000"/>
              <a:headEnd/>
              <a:tailEnd/>
            </a:ln>
          </p:spPr>
          <p:txBody>
            <a:bodyPr wrap="none">
              <a:spAutoFit/>
            </a:bodyPr>
            <a:lstStyle/>
            <a:p>
              <a:r>
                <a:rPr lang="en-US" b="1" i="1" dirty="0"/>
                <a:t>R</a:t>
              </a:r>
              <a:r>
                <a:rPr lang="en-US" b="1" i="1" baseline="-25000" dirty="0"/>
                <a:t>K</a:t>
              </a:r>
              <a:endParaRPr lang="en-US" b="1" i="1" dirty="0"/>
            </a:p>
          </p:txBody>
        </p:sp>
        <p:sp>
          <p:nvSpPr>
            <p:cNvPr id="4193" name="Text Box 104"/>
            <p:cNvSpPr txBox="1">
              <a:spLocks noChangeArrowheads="1"/>
            </p:cNvSpPr>
            <p:nvPr/>
          </p:nvSpPr>
          <p:spPr bwMode="auto">
            <a:xfrm>
              <a:off x="1680" y="1392"/>
              <a:ext cx="356" cy="345"/>
            </a:xfrm>
            <a:prstGeom prst="rect">
              <a:avLst/>
            </a:prstGeom>
            <a:noFill/>
            <a:ln w="9525">
              <a:noFill/>
              <a:miter lim="800000"/>
              <a:headEnd/>
              <a:tailEnd/>
            </a:ln>
          </p:spPr>
          <p:txBody>
            <a:bodyPr wrap="none">
              <a:spAutoFit/>
            </a:bodyPr>
            <a:lstStyle/>
            <a:p>
              <a:r>
                <a:rPr lang="en-US" b="1" i="1" dirty="0"/>
                <a:t>R</a:t>
              </a:r>
              <a:r>
                <a:rPr lang="en-US" b="1" i="1" baseline="-25000" dirty="0"/>
                <a:t>Na</a:t>
              </a:r>
              <a:endParaRPr lang="en-US" b="1" i="1" dirty="0"/>
            </a:p>
          </p:txBody>
        </p:sp>
        <p:sp>
          <p:nvSpPr>
            <p:cNvPr id="4194" name="Line 105"/>
            <p:cNvSpPr>
              <a:spLocks noChangeShapeType="1"/>
            </p:cNvSpPr>
            <p:nvPr/>
          </p:nvSpPr>
          <p:spPr bwMode="auto">
            <a:xfrm>
              <a:off x="1536" y="768"/>
              <a:ext cx="0" cy="240"/>
            </a:xfrm>
            <a:prstGeom prst="line">
              <a:avLst/>
            </a:prstGeom>
            <a:noFill/>
            <a:ln w="9525">
              <a:solidFill>
                <a:srgbClr val="FF0000"/>
              </a:solidFill>
              <a:round/>
              <a:headEnd/>
              <a:tailEnd type="triangle" w="med" len="med"/>
            </a:ln>
          </p:spPr>
          <p:txBody>
            <a:bodyPr wrap="none" anchor="ctr"/>
            <a:lstStyle/>
            <a:p>
              <a:endParaRPr lang="en-US" dirty="0"/>
            </a:p>
          </p:txBody>
        </p:sp>
        <p:sp>
          <p:nvSpPr>
            <p:cNvPr id="4195" name="Line 106"/>
            <p:cNvSpPr>
              <a:spLocks noChangeShapeType="1"/>
            </p:cNvSpPr>
            <p:nvPr/>
          </p:nvSpPr>
          <p:spPr bwMode="auto">
            <a:xfrm>
              <a:off x="1440" y="720"/>
              <a:ext cx="0" cy="384"/>
            </a:xfrm>
            <a:prstGeom prst="line">
              <a:avLst/>
            </a:prstGeom>
            <a:noFill/>
            <a:ln w="9525">
              <a:solidFill>
                <a:schemeClr val="tx1"/>
              </a:solidFill>
              <a:round/>
              <a:headEnd/>
              <a:tailEnd/>
            </a:ln>
          </p:spPr>
          <p:txBody>
            <a:bodyPr wrap="none" anchor="ctr"/>
            <a:lstStyle/>
            <a:p>
              <a:endParaRPr lang="en-US" dirty="0"/>
            </a:p>
          </p:txBody>
        </p:sp>
        <p:sp>
          <p:nvSpPr>
            <p:cNvPr id="4196" name="Text Box 107"/>
            <p:cNvSpPr txBox="1">
              <a:spLocks noChangeArrowheads="1"/>
            </p:cNvSpPr>
            <p:nvPr/>
          </p:nvSpPr>
          <p:spPr bwMode="auto">
            <a:xfrm>
              <a:off x="1532" y="768"/>
              <a:ext cx="103" cy="345"/>
            </a:xfrm>
            <a:prstGeom prst="rect">
              <a:avLst/>
            </a:prstGeom>
            <a:noFill/>
            <a:ln w="9525">
              <a:noFill/>
              <a:miter lim="800000"/>
              <a:headEnd/>
              <a:tailEnd/>
            </a:ln>
          </p:spPr>
          <p:txBody>
            <a:bodyPr wrap="none">
              <a:spAutoFit/>
            </a:bodyPr>
            <a:lstStyle/>
            <a:p>
              <a:r>
                <a:rPr lang="en-US" b="1" i="1" dirty="0">
                  <a:solidFill>
                    <a:srgbClr val="FF0000"/>
                  </a:solidFill>
                </a:rPr>
                <a:t>I</a:t>
              </a:r>
              <a:endParaRPr lang="en-US" b="1" i="1" dirty="0"/>
            </a:p>
          </p:txBody>
        </p:sp>
      </p:grpSp>
      <p:sp>
        <p:nvSpPr>
          <p:cNvPr id="125"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2.3.   Hodgkin-Huxley Model</a:t>
            </a:r>
          </a:p>
        </p:txBody>
      </p:sp>
      <p:cxnSp>
        <p:nvCxnSpPr>
          <p:cNvPr id="126" name="Straight Connector 125"/>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1CC6945-BABF-4F35-ABE9-C4E8CE5DB581}"/>
              </a:ext>
            </a:extLst>
          </p:cNvPr>
          <p:cNvPicPr>
            <a:picLocks noChangeAspect="1"/>
          </p:cNvPicPr>
          <p:nvPr/>
        </p:nvPicPr>
        <p:blipFill>
          <a:blip r:embed="rId2"/>
          <a:stretch>
            <a:fillRect/>
          </a:stretch>
        </p:blipFill>
        <p:spPr>
          <a:xfrm>
            <a:off x="-27679" y="0"/>
            <a:ext cx="21662819" cy="12152313"/>
          </a:xfrm>
          <a:prstGeom prst="rect">
            <a:avLst/>
          </a:prstGeom>
        </p:spPr>
      </p:pic>
    </p:spTree>
    <p:extLst>
      <p:ext uri="{BB962C8B-B14F-4D97-AF65-F5344CB8AC3E}">
        <p14:creationId xmlns:p14="http://schemas.microsoft.com/office/powerpoint/2010/main" val="467354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4"/>
          <p:cNvGrpSpPr>
            <a:grpSpLocks/>
          </p:cNvGrpSpPr>
          <p:nvPr/>
        </p:nvGrpSpPr>
        <p:grpSpPr bwMode="auto">
          <a:xfrm>
            <a:off x="2700933" y="1683145"/>
            <a:ext cx="6305928" cy="4320822"/>
            <a:chOff x="720" y="624"/>
            <a:chExt cx="1681" cy="1536"/>
          </a:xfrm>
        </p:grpSpPr>
        <p:graphicFrame>
          <p:nvGraphicFramePr>
            <p:cNvPr id="4106" name="Object 5"/>
            <p:cNvGraphicFramePr>
              <a:graphicFrameLocks noChangeAspect="1"/>
            </p:cNvGraphicFramePr>
            <p:nvPr/>
          </p:nvGraphicFramePr>
          <p:xfrm>
            <a:off x="864" y="672"/>
            <a:ext cx="1440" cy="1440"/>
          </p:xfrm>
          <a:graphic>
            <a:graphicData uri="http://schemas.openxmlformats.org/presentationml/2006/ole">
              <mc:AlternateContent xmlns:mc="http://schemas.openxmlformats.org/markup-compatibility/2006">
                <mc:Choice xmlns:v="urn:schemas-microsoft-com:vml" Requires="v">
                  <p:oleObj spid="_x0000_s226414" name="Photo Editor Photo" r:id="rId4" imgW="5304762" imgH="5304762" progId="">
                    <p:embed/>
                  </p:oleObj>
                </mc:Choice>
                <mc:Fallback>
                  <p:oleObj name="Photo Editor Photo" r:id="rId4" imgW="5304762" imgH="5304762"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672"/>
                          <a:ext cx="1440" cy="1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720" y="624"/>
              <a:ext cx="336" cy="1296"/>
              <a:chOff x="720" y="624"/>
              <a:chExt cx="336" cy="1296"/>
            </a:xfrm>
          </p:grpSpPr>
          <p:sp>
            <p:nvSpPr>
              <p:cNvPr id="4217" name="Rectangle 7"/>
              <p:cNvSpPr>
                <a:spLocks noChangeArrowheads="1"/>
              </p:cNvSpPr>
              <p:nvPr/>
            </p:nvSpPr>
            <p:spPr bwMode="auto">
              <a:xfrm>
                <a:off x="864" y="672"/>
                <a:ext cx="192" cy="1248"/>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4218" name="Text Box 8"/>
              <p:cNvSpPr txBox="1">
                <a:spLocks noChangeArrowheads="1"/>
              </p:cNvSpPr>
              <p:nvPr/>
            </p:nvSpPr>
            <p:spPr bwMode="auto">
              <a:xfrm>
                <a:off x="720" y="624"/>
                <a:ext cx="266" cy="241"/>
              </a:xfrm>
              <a:prstGeom prst="rect">
                <a:avLst/>
              </a:prstGeom>
              <a:noFill/>
              <a:ln w="9525">
                <a:noFill/>
                <a:miter lim="800000"/>
                <a:headEnd/>
                <a:tailEnd/>
              </a:ln>
            </p:spPr>
            <p:txBody>
              <a:bodyPr wrap="none">
                <a:spAutoFit/>
              </a:bodyPr>
              <a:lstStyle/>
              <a:p>
                <a:r>
                  <a:rPr lang="en-US" sz="3800" dirty="0"/>
                  <a:t>100</a:t>
                </a:r>
                <a:endParaRPr lang="en-US" dirty="0"/>
              </a:p>
            </p:txBody>
          </p:sp>
          <p:sp>
            <p:nvSpPr>
              <p:cNvPr id="4219" name="Text Box 9"/>
              <p:cNvSpPr txBox="1">
                <a:spLocks noChangeArrowheads="1"/>
              </p:cNvSpPr>
              <p:nvPr/>
            </p:nvSpPr>
            <p:spPr bwMode="auto">
              <a:xfrm>
                <a:off x="768" y="1200"/>
                <a:ext cx="244" cy="241"/>
              </a:xfrm>
              <a:prstGeom prst="rect">
                <a:avLst/>
              </a:prstGeom>
              <a:noFill/>
              <a:ln w="9525">
                <a:noFill/>
                <a:miter lim="800000"/>
                <a:headEnd/>
                <a:tailEnd/>
              </a:ln>
            </p:spPr>
            <p:txBody>
              <a:bodyPr wrap="none">
                <a:spAutoFit/>
              </a:bodyPr>
              <a:lstStyle/>
              <a:p>
                <a:r>
                  <a:rPr lang="en-US" sz="3800" dirty="0"/>
                  <a:t>mV</a:t>
                </a:r>
                <a:endParaRPr lang="en-US" dirty="0"/>
              </a:p>
            </p:txBody>
          </p:sp>
          <p:sp>
            <p:nvSpPr>
              <p:cNvPr id="4220" name="Text Box 10"/>
              <p:cNvSpPr txBox="1">
                <a:spLocks noChangeArrowheads="1"/>
              </p:cNvSpPr>
              <p:nvPr/>
            </p:nvSpPr>
            <p:spPr bwMode="auto">
              <a:xfrm>
                <a:off x="912" y="1632"/>
                <a:ext cx="121" cy="241"/>
              </a:xfrm>
              <a:prstGeom prst="rect">
                <a:avLst/>
              </a:prstGeom>
              <a:noFill/>
              <a:ln w="9525">
                <a:noFill/>
                <a:miter lim="800000"/>
                <a:headEnd/>
                <a:tailEnd/>
              </a:ln>
            </p:spPr>
            <p:txBody>
              <a:bodyPr wrap="none">
                <a:spAutoFit/>
              </a:bodyPr>
              <a:lstStyle/>
              <a:p>
                <a:r>
                  <a:rPr lang="en-US" sz="3800" dirty="0"/>
                  <a:t>0</a:t>
                </a:r>
                <a:endParaRPr lang="en-US" dirty="0"/>
              </a:p>
            </p:txBody>
          </p:sp>
        </p:grpSp>
        <p:sp>
          <p:nvSpPr>
            <p:cNvPr id="4208" name="Rectangle 11"/>
            <p:cNvSpPr>
              <a:spLocks noChangeArrowheads="1"/>
            </p:cNvSpPr>
            <p:nvPr/>
          </p:nvSpPr>
          <p:spPr bwMode="auto">
            <a:xfrm>
              <a:off x="1056" y="1920"/>
              <a:ext cx="1248" cy="240"/>
            </a:xfrm>
            <a:prstGeom prst="rect">
              <a:avLst/>
            </a:prstGeom>
            <a:solidFill>
              <a:schemeClr val="bg1"/>
            </a:solidFill>
            <a:ln w="9525">
              <a:solidFill>
                <a:schemeClr val="bg1"/>
              </a:solidFill>
              <a:miter lim="800000"/>
              <a:headEnd/>
              <a:tailEnd/>
            </a:ln>
          </p:spPr>
          <p:txBody>
            <a:bodyPr wrap="none" anchor="ctr"/>
            <a:lstStyle/>
            <a:p>
              <a:endParaRPr lang="en-US" dirty="0"/>
            </a:p>
          </p:txBody>
        </p:sp>
        <p:grpSp>
          <p:nvGrpSpPr>
            <p:cNvPr id="4" name="Group 12"/>
            <p:cNvGrpSpPr>
              <a:grpSpLocks/>
            </p:cNvGrpSpPr>
            <p:nvPr/>
          </p:nvGrpSpPr>
          <p:grpSpPr bwMode="auto">
            <a:xfrm>
              <a:off x="1344" y="1872"/>
              <a:ext cx="672" cy="192"/>
              <a:chOff x="1344" y="1872"/>
              <a:chExt cx="672" cy="192"/>
            </a:xfrm>
          </p:grpSpPr>
          <p:sp>
            <p:nvSpPr>
              <p:cNvPr id="4211" name="Line 13"/>
              <p:cNvSpPr>
                <a:spLocks noChangeShapeType="1"/>
              </p:cNvSpPr>
              <p:nvPr/>
            </p:nvSpPr>
            <p:spPr bwMode="auto">
              <a:xfrm flipV="1">
                <a:off x="1344"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4212" name="Line 14"/>
              <p:cNvSpPr>
                <a:spLocks noChangeShapeType="1"/>
              </p:cNvSpPr>
              <p:nvPr/>
            </p:nvSpPr>
            <p:spPr bwMode="auto">
              <a:xfrm flipV="1">
                <a:off x="1584"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4213" name="Line 15"/>
              <p:cNvSpPr>
                <a:spLocks noChangeShapeType="1"/>
              </p:cNvSpPr>
              <p:nvPr/>
            </p:nvSpPr>
            <p:spPr bwMode="auto">
              <a:xfrm flipV="1">
                <a:off x="1680"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4214" name="Line 16"/>
              <p:cNvSpPr>
                <a:spLocks noChangeShapeType="1"/>
              </p:cNvSpPr>
              <p:nvPr/>
            </p:nvSpPr>
            <p:spPr bwMode="auto">
              <a:xfrm flipV="1">
                <a:off x="1776"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4215" name="Line 17"/>
              <p:cNvSpPr>
                <a:spLocks noChangeShapeType="1"/>
              </p:cNvSpPr>
              <p:nvPr/>
            </p:nvSpPr>
            <p:spPr bwMode="auto">
              <a:xfrm flipV="1">
                <a:off x="1920" y="1872"/>
                <a:ext cx="0" cy="192"/>
              </a:xfrm>
              <a:prstGeom prst="line">
                <a:avLst/>
              </a:prstGeom>
              <a:noFill/>
              <a:ln w="28575">
                <a:solidFill>
                  <a:srgbClr val="FF0000"/>
                </a:solidFill>
                <a:round/>
                <a:headEnd/>
                <a:tailEnd type="triangle" w="med" len="med"/>
              </a:ln>
            </p:spPr>
            <p:txBody>
              <a:bodyPr wrap="none" anchor="ctr"/>
              <a:lstStyle/>
              <a:p>
                <a:endParaRPr lang="en-US" dirty="0"/>
              </a:p>
            </p:txBody>
          </p:sp>
          <p:sp>
            <p:nvSpPr>
              <p:cNvPr id="4216" name="Line 18"/>
              <p:cNvSpPr>
                <a:spLocks noChangeShapeType="1"/>
              </p:cNvSpPr>
              <p:nvPr/>
            </p:nvSpPr>
            <p:spPr bwMode="auto">
              <a:xfrm flipV="1">
                <a:off x="2016" y="1872"/>
                <a:ext cx="0" cy="192"/>
              </a:xfrm>
              <a:prstGeom prst="line">
                <a:avLst/>
              </a:prstGeom>
              <a:noFill/>
              <a:ln w="28575">
                <a:solidFill>
                  <a:srgbClr val="FF0000"/>
                </a:solidFill>
                <a:round/>
                <a:headEnd/>
                <a:tailEnd type="triangle" w="med" len="med"/>
              </a:ln>
            </p:spPr>
            <p:txBody>
              <a:bodyPr wrap="none" anchor="ctr"/>
              <a:lstStyle/>
              <a:p>
                <a:endParaRPr lang="en-US" dirty="0"/>
              </a:p>
            </p:txBody>
          </p:sp>
        </p:grpSp>
        <p:sp>
          <p:nvSpPr>
            <p:cNvPr id="4210" name="Text Box 19"/>
            <p:cNvSpPr txBox="1">
              <a:spLocks noChangeArrowheads="1"/>
            </p:cNvSpPr>
            <p:nvPr/>
          </p:nvSpPr>
          <p:spPr bwMode="auto">
            <a:xfrm>
              <a:off x="2352" y="720"/>
              <a:ext cx="49" cy="241"/>
            </a:xfrm>
            <a:prstGeom prst="rect">
              <a:avLst/>
            </a:prstGeom>
            <a:noFill/>
            <a:ln w="9525">
              <a:noFill/>
              <a:miter lim="800000"/>
              <a:headEnd/>
              <a:tailEnd/>
            </a:ln>
          </p:spPr>
          <p:txBody>
            <a:bodyPr wrap="none">
              <a:spAutoFit/>
            </a:bodyPr>
            <a:lstStyle/>
            <a:p>
              <a:endParaRPr lang="fr-FR" sz="3800" dirty="0"/>
            </a:p>
          </p:txBody>
        </p:sp>
      </p:grpSp>
      <p:graphicFrame>
        <p:nvGraphicFramePr>
          <p:cNvPr id="906260" name="Object 20"/>
          <p:cNvGraphicFramePr>
            <a:graphicFrameLocks noChangeAspect="1"/>
          </p:cNvGraphicFramePr>
          <p:nvPr>
            <p:extLst>
              <p:ext uri="{D42A27DB-BD31-4B8C-83A1-F6EECF244321}">
                <p14:modId xmlns:p14="http://schemas.microsoft.com/office/powerpoint/2010/main" val="3541368536"/>
              </p:ext>
            </p:extLst>
          </p:nvPr>
        </p:nvGraphicFramePr>
        <p:xfrm>
          <a:off x="1275442" y="6744516"/>
          <a:ext cx="13849782" cy="1504975"/>
        </p:xfrm>
        <a:graphic>
          <a:graphicData uri="http://schemas.openxmlformats.org/presentationml/2006/ole">
            <mc:AlternateContent xmlns:mc="http://schemas.openxmlformats.org/markup-compatibility/2006">
              <mc:Choice xmlns:v="urn:schemas-microsoft-com:vml" Requires="v">
                <p:oleObj spid="_x0000_s226415" name="Equation" r:id="rId6" imgW="3187440" imgH="355320" progId="Equation.3">
                  <p:embed/>
                </p:oleObj>
              </mc:Choice>
              <mc:Fallback>
                <p:oleObj name="Equation" r:id="rId6" imgW="3187440" imgH="35532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5442" y="6744516"/>
                        <a:ext cx="13849782" cy="150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61" name="Object 21"/>
          <p:cNvGraphicFramePr>
            <a:graphicFrameLocks noChangeAspect="1"/>
          </p:cNvGraphicFramePr>
          <p:nvPr>
            <p:extLst>
              <p:ext uri="{D42A27DB-BD31-4B8C-83A1-F6EECF244321}">
                <p14:modId xmlns:p14="http://schemas.microsoft.com/office/powerpoint/2010/main" val="3656576279"/>
              </p:ext>
            </p:extLst>
          </p:nvPr>
        </p:nvGraphicFramePr>
        <p:xfrm>
          <a:off x="2202847" y="9108204"/>
          <a:ext cx="6410965" cy="1825661"/>
        </p:xfrm>
        <a:graphic>
          <a:graphicData uri="http://schemas.openxmlformats.org/presentationml/2006/ole">
            <mc:AlternateContent xmlns:mc="http://schemas.openxmlformats.org/markup-compatibility/2006">
              <mc:Choice xmlns:v="urn:schemas-microsoft-com:vml" Requires="v">
                <p:oleObj spid="_x0000_s226416" name="Equation" r:id="rId8" imgW="1130040" imgH="431640" progId="Equation.3">
                  <p:embed/>
                </p:oleObj>
              </mc:Choice>
              <mc:Fallback>
                <p:oleObj name="Equation" r:id="rId8" imgW="1130040" imgH="43164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2847" y="9108204"/>
                        <a:ext cx="6410965" cy="1825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62" name="Object 22"/>
          <p:cNvGraphicFramePr>
            <a:graphicFrameLocks noChangeAspect="1"/>
          </p:cNvGraphicFramePr>
          <p:nvPr>
            <p:extLst>
              <p:ext uri="{D42A27DB-BD31-4B8C-83A1-F6EECF244321}">
                <p14:modId xmlns:p14="http://schemas.microsoft.com/office/powerpoint/2010/main" val="1715872801"/>
              </p:ext>
            </p:extLst>
          </p:nvPr>
        </p:nvGraphicFramePr>
        <p:xfrm>
          <a:off x="180063" y="8157492"/>
          <a:ext cx="5908292" cy="1825661"/>
        </p:xfrm>
        <a:graphic>
          <a:graphicData uri="http://schemas.openxmlformats.org/presentationml/2006/ole">
            <mc:AlternateContent xmlns:mc="http://schemas.openxmlformats.org/markup-compatibility/2006">
              <mc:Choice xmlns:v="urn:schemas-microsoft-com:vml" Requires="v">
                <p:oleObj spid="_x0000_s226417" name="Equation" r:id="rId10" imgW="1041120" imgH="431640" progId="Equation.3">
                  <p:embed/>
                </p:oleObj>
              </mc:Choice>
              <mc:Fallback>
                <p:oleObj name="Equation" r:id="rId10" imgW="1041120" imgH="431640"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063" y="8157492"/>
                        <a:ext cx="5908292" cy="1825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63" name="Object 23"/>
          <p:cNvGraphicFramePr>
            <a:graphicFrameLocks noChangeAspect="1"/>
          </p:cNvGraphicFramePr>
          <p:nvPr>
            <p:extLst>
              <p:ext uri="{D42A27DB-BD31-4B8C-83A1-F6EECF244321}">
                <p14:modId xmlns:p14="http://schemas.microsoft.com/office/powerpoint/2010/main" val="630658502"/>
              </p:ext>
            </p:extLst>
          </p:nvPr>
        </p:nvGraphicFramePr>
        <p:xfrm>
          <a:off x="391809" y="10306748"/>
          <a:ext cx="5837016" cy="1825661"/>
        </p:xfrm>
        <a:graphic>
          <a:graphicData uri="http://schemas.openxmlformats.org/presentationml/2006/ole">
            <mc:AlternateContent xmlns:mc="http://schemas.openxmlformats.org/markup-compatibility/2006">
              <mc:Choice xmlns:v="urn:schemas-microsoft-com:vml" Requires="v">
                <p:oleObj spid="_x0000_s226418" name="Equation" r:id="rId12" imgW="1028520" imgH="431640" progId="Equation.3">
                  <p:embed/>
                </p:oleObj>
              </mc:Choice>
              <mc:Fallback>
                <p:oleObj name="Equation" r:id="rId12" imgW="1028520" imgH="431640"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809" y="10306748"/>
                        <a:ext cx="5837016" cy="1825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4"/>
          <p:cNvGrpSpPr>
            <a:grpSpLocks/>
          </p:cNvGrpSpPr>
          <p:nvPr/>
        </p:nvGrpSpPr>
        <p:grpSpPr bwMode="auto">
          <a:xfrm>
            <a:off x="13145051" y="5548974"/>
            <a:ext cx="1973182" cy="1350257"/>
            <a:chOff x="4848" y="2112"/>
            <a:chExt cx="526" cy="480"/>
          </a:xfrm>
        </p:grpSpPr>
        <p:sp>
          <p:nvSpPr>
            <p:cNvPr id="4205" name="Line 25"/>
            <p:cNvSpPr>
              <a:spLocks noChangeShapeType="1"/>
            </p:cNvSpPr>
            <p:nvPr/>
          </p:nvSpPr>
          <p:spPr bwMode="auto">
            <a:xfrm flipV="1">
              <a:off x="5184" y="2400"/>
              <a:ext cx="0" cy="192"/>
            </a:xfrm>
            <a:prstGeom prst="line">
              <a:avLst/>
            </a:prstGeom>
            <a:noFill/>
            <a:ln w="28575">
              <a:solidFill>
                <a:srgbClr val="FF0000"/>
              </a:solidFill>
              <a:round/>
              <a:headEnd type="triangle" w="med" len="med"/>
              <a:tailEnd/>
            </a:ln>
          </p:spPr>
          <p:txBody>
            <a:bodyPr wrap="none" anchor="ctr"/>
            <a:lstStyle/>
            <a:p>
              <a:endParaRPr lang="en-US" dirty="0"/>
            </a:p>
          </p:txBody>
        </p:sp>
        <p:sp>
          <p:nvSpPr>
            <p:cNvPr id="4206" name="Text Box 26"/>
            <p:cNvSpPr txBox="1">
              <a:spLocks noChangeArrowheads="1"/>
            </p:cNvSpPr>
            <p:nvPr/>
          </p:nvSpPr>
          <p:spPr bwMode="auto">
            <a:xfrm>
              <a:off x="4848" y="2112"/>
              <a:ext cx="526" cy="241"/>
            </a:xfrm>
            <a:prstGeom prst="rect">
              <a:avLst/>
            </a:prstGeom>
            <a:noFill/>
            <a:ln w="9525">
              <a:noFill/>
              <a:miter lim="800000"/>
              <a:headEnd/>
              <a:tailEnd/>
            </a:ln>
          </p:spPr>
          <p:txBody>
            <a:bodyPr wrap="none">
              <a:spAutoFit/>
            </a:bodyPr>
            <a:lstStyle/>
            <a:p>
              <a:r>
                <a:rPr lang="en-US" sz="3800" dirty="0">
                  <a:solidFill>
                    <a:srgbClr val="FF0000"/>
                  </a:solidFill>
                </a:rPr>
                <a:t>stimulus</a:t>
              </a:r>
            </a:p>
          </p:txBody>
        </p:sp>
      </p:grpSp>
      <p:grpSp>
        <p:nvGrpSpPr>
          <p:cNvPr id="6" name="Group 35"/>
          <p:cNvGrpSpPr>
            <a:grpSpLocks/>
          </p:cNvGrpSpPr>
          <p:nvPr/>
        </p:nvGrpSpPr>
        <p:grpSpPr bwMode="auto">
          <a:xfrm>
            <a:off x="11163857" y="5855594"/>
            <a:ext cx="2340807" cy="1350257"/>
            <a:chOff x="4032" y="2352"/>
            <a:chExt cx="912" cy="480"/>
          </a:xfrm>
        </p:grpSpPr>
        <p:graphicFrame>
          <p:nvGraphicFramePr>
            <p:cNvPr id="4103" name="Object 36"/>
            <p:cNvGraphicFramePr>
              <a:graphicFrameLocks noChangeAspect="1"/>
            </p:cNvGraphicFramePr>
            <p:nvPr/>
          </p:nvGraphicFramePr>
          <p:xfrm>
            <a:off x="4416" y="2352"/>
            <a:ext cx="401" cy="345"/>
          </p:xfrm>
          <a:graphic>
            <a:graphicData uri="http://schemas.openxmlformats.org/presentationml/2006/ole">
              <mc:AlternateContent xmlns:mc="http://schemas.openxmlformats.org/markup-compatibility/2006">
                <mc:Choice xmlns:v="urn:schemas-microsoft-com:vml" Requires="v">
                  <p:oleObj spid="_x0000_s226419" name="Equation" r:id="rId14" imgW="266400" imgH="228600" progId="Equation.3">
                    <p:embed/>
                  </p:oleObj>
                </mc:Choice>
                <mc:Fallback>
                  <p:oleObj name="Equation" r:id="rId14" imgW="266400" imgH="228600" progId="Equation.3">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6" y="2352"/>
                          <a:ext cx="401"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 name="Freeform 37"/>
            <p:cNvSpPr>
              <a:spLocks/>
            </p:cNvSpPr>
            <p:nvPr/>
          </p:nvSpPr>
          <p:spPr bwMode="auto">
            <a:xfrm>
              <a:off x="4032" y="2640"/>
              <a:ext cx="432" cy="192"/>
            </a:xfrm>
            <a:custGeom>
              <a:avLst/>
              <a:gdLst>
                <a:gd name="T0" fmla="*/ 0 w 576"/>
                <a:gd name="T1" fmla="*/ 192 h 192"/>
                <a:gd name="T2" fmla="*/ 2 w 576"/>
                <a:gd name="T3" fmla="*/ 96 h 192"/>
                <a:gd name="T4" fmla="*/ 14 w 576"/>
                <a:gd name="T5" fmla="*/ 96 h 192"/>
                <a:gd name="T6" fmla="*/ 27 w 576"/>
                <a:gd name="T7" fmla="*/ 96 h 192"/>
                <a:gd name="T8" fmla="*/ 32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4200" name="Freeform 38"/>
            <p:cNvSpPr>
              <a:spLocks/>
            </p:cNvSpPr>
            <p:nvPr/>
          </p:nvSpPr>
          <p:spPr bwMode="auto">
            <a:xfrm>
              <a:off x="4464" y="2592"/>
              <a:ext cx="480" cy="192"/>
            </a:xfrm>
            <a:custGeom>
              <a:avLst/>
              <a:gdLst>
                <a:gd name="T0" fmla="*/ 0 w 864"/>
                <a:gd name="T1" fmla="*/ 0 h 144"/>
                <a:gd name="T2" fmla="*/ 1 w 864"/>
                <a:gd name="T3" fmla="*/ 1707 h 144"/>
                <a:gd name="T4" fmla="*/ 1 w 864"/>
                <a:gd name="T5" fmla="*/ 1707 h 144"/>
                <a:gd name="T6" fmla="*/ 2 w 864"/>
                <a:gd name="T7" fmla="*/ 1707 h 144"/>
                <a:gd name="T8" fmla="*/ 2 w 864"/>
                <a:gd name="T9" fmla="*/ 2559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sp>
        <p:nvSpPr>
          <p:cNvPr id="4114" name="Line 39"/>
          <p:cNvSpPr>
            <a:spLocks noChangeShapeType="1"/>
          </p:cNvSpPr>
          <p:nvPr/>
        </p:nvSpPr>
        <p:spPr bwMode="auto">
          <a:xfrm>
            <a:off x="11884105" y="3602926"/>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4115" name="Line 40"/>
          <p:cNvSpPr>
            <a:spLocks noChangeShapeType="1"/>
          </p:cNvSpPr>
          <p:nvPr/>
        </p:nvSpPr>
        <p:spPr bwMode="auto">
          <a:xfrm>
            <a:off x="17285970" y="3602926"/>
            <a:ext cx="1800622"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4116" name="Line 41"/>
          <p:cNvSpPr>
            <a:spLocks noChangeShapeType="1"/>
          </p:cNvSpPr>
          <p:nvPr/>
        </p:nvSpPr>
        <p:spPr bwMode="auto">
          <a:xfrm>
            <a:off x="14044851" y="3602926"/>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4117" name="Line 42"/>
          <p:cNvSpPr>
            <a:spLocks noChangeShapeType="1"/>
          </p:cNvSpPr>
          <p:nvPr/>
        </p:nvSpPr>
        <p:spPr bwMode="auto">
          <a:xfrm>
            <a:off x="15485349" y="3602926"/>
            <a:ext cx="1080373" cy="0"/>
          </a:xfrm>
          <a:prstGeom prst="line">
            <a:avLst/>
          </a:prstGeom>
          <a:noFill/>
          <a:ln w="57150">
            <a:solidFill>
              <a:schemeClr val="tx1"/>
            </a:solidFill>
            <a:round/>
            <a:headEnd/>
            <a:tailEnd/>
          </a:ln>
        </p:spPr>
        <p:txBody>
          <a:bodyPr wrap="none" lIns="192911" tIns="96455" rIns="192911" bIns="96455" anchor="ctr"/>
          <a:lstStyle/>
          <a:p>
            <a:endParaRPr lang="en-US" dirty="0"/>
          </a:p>
        </p:txBody>
      </p:sp>
      <p:sp>
        <p:nvSpPr>
          <p:cNvPr id="4118" name="Oval 43"/>
          <p:cNvSpPr>
            <a:spLocks noChangeArrowheads="1"/>
          </p:cNvSpPr>
          <p:nvPr/>
        </p:nvSpPr>
        <p:spPr bwMode="auto">
          <a:xfrm>
            <a:off x="16565722" y="3332875"/>
            <a:ext cx="720249" cy="540103"/>
          </a:xfrm>
          <a:prstGeom prst="ellipse">
            <a:avLst/>
          </a:prstGeom>
          <a:solidFill>
            <a:schemeClr val="bg1"/>
          </a:solidFill>
          <a:ln w="9525">
            <a:solidFill>
              <a:schemeClr val="tx1"/>
            </a:solidFill>
            <a:round/>
            <a:headEnd/>
            <a:tailEnd/>
          </a:ln>
        </p:spPr>
        <p:txBody>
          <a:bodyPr wrap="none" lIns="192911" tIns="96455" rIns="192911" bIns="96455" anchor="ctr"/>
          <a:lstStyle/>
          <a:p>
            <a:endParaRPr lang="en-US" dirty="0"/>
          </a:p>
        </p:txBody>
      </p:sp>
      <p:sp>
        <p:nvSpPr>
          <p:cNvPr id="4119" name="Oval 44"/>
          <p:cNvSpPr>
            <a:spLocks noChangeArrowheads="1"/>
          </p:cNvSpPr>
          <p:nvPr/>
        </p:nvSpPr>
        <p:spPr bwMode="auto">
          <a:xfrm>
            <a:off x="13684727" y="3737952"/>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0" name="Oval 45"/>
          <p:cNvSpPr>
            <a:spLocks noChangeArrowheads="1"/>
          </p:cNvSpPr>
          <p:nvPr/>
        </p:nvSpPr>
        <p:spPr bwMode="auto">
          <a:xfrm>
            <a:off x="14765100" y="252272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1" name="Oval 46"/>
          <p:cNvSpPr>
            <a:spLocks noChangeArrowheads="1"/>
          </p:cNvSpPr>
          <p:nvPr/>
        </p:nvSpPr>
        <p:spPr bwMode="auto">
          <a:xfrm>
            <a:off x="15125224" y="3197849"/>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2" name="Oval 47"/>
          <p:cNvSpPr>
            <a:spLocks noChangeArrowheads="1"/>
          </p:cNvSpPr>
          <p:nvPr/>
        </p:nvSpPr>
        <p:spPr bwMode="auto">
          <a:xfrm>
            <a:off x="12784416" y="3062823"/>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3" name="Oval 48"/>
          <p:cNvSpPr>
            <a:spLocks noChangeArrowheads="1"/>
          </p:cNvSpPr>
          <p:nvPr/>
        </p:nvSpPr>
        <p:spPr bwMode="auto">
          <a:xfrm>
            <a:off x="15665411" y="2927798"/>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4" name="Oval 49"/>
          <p:cNvSpPr>
            <a:spLocks noChangeArrowheads="1"/>
          </p:cNvSpPr>
          <p:nvPr/>
        </p:nvSpPr>
        <p:spPr bwMode="auto">
          <a:xfrm>
            <a:off x="16205597" y="3062823"/>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5" name="Oval 50"/>
          <p:cNvSpPr>
            <a:spLocks noChangeArrowheads="1"/>
          </p:cNvSpPr>
          <p:nvPr/>
        </p:nvSpPr>
        <p:spPr bwMode="auto">
          <a:xfrm>
            <a:off x="13504664" y="4278055"/>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6" name="Oval 51"/>
          <p:cNvSpPr>
            <a:spLocks noChangeArrowheads="1"/>
          </p:cNvSpPr>
          <p:nvPr/>
        </p:nvSpPr>
        <p:spPr bwMode="auto">
          <a:xfrm>
            <a:off x="16565722" y="4413080"/>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7" name="Oval 52"/>
          <p:cNvSpPr>
            <a:spLocks noChangeArrowheads="1"/>
          </p:cNvSpPr>
          <p:nvPr/>
        </p:nvSpPr>
        <p:spPr bwMode="auto">
          <a:xfrm>
            <a:off x="19086592" y="2657746"/>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8" name="Oval 53"/>
          <p:cNvSpPr>
            <a:spLocks noChangeArrowheads="1"/>
          </p:cNvSpPr>
          <p:nvPr/>
        </p:nvSpPr>
        <p:spPr bwMode="auto">
          <a:xfrm>
            <a:off x="17466033" y="2252669"/>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4129" name="Oval 54"/>
          <p:cNvSpPr>
            <a:spLocks noChangeArrowheads="1"/>
          </p:cNvSpPr>
          <p:nvPr/>
        </p:nvSpPr>
        <p:spPr bwMode="auto">
          <a:xfrm>
            <a:off x="14224913" y="387297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0" name="Oval 55"/>
          <p:cNvSpPr>
            <a:spLocks noChangeArrowheads="1"/>
          </p:cNvSpPr>
          <p:nvPr/>
        </p:nvSpPr>
        <p:spPr bwMode="auto">
          <a:xfrm>
            <a:off x="12784416" y="4008003"/>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1" name="Oval 56"/>
          <p:cNvSpPr>
            <a:spLocks noChangeArrowheads="1"/>
          </p:cNvSpPr>
          <p:nvPr/>
        </p:nvSpPr>
        <p:spPr bwMode="auto">
          <a:xfrm>
            <a:off x="15485349" y="4548106"/>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2" name="Oval 57"/>
          <p:cNvSpPr>
            <a:spLocks noChangeArrowheads="1"/>
          </p:cNvSpPr>
          <p:nvPr/>
        </p:nvSpPr>
        <p:spPr bwMode="auto">
          <a:xfrm>
            <a:off x="14585038" y="3737952"/>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3" name="Oval 58"/>
          <p:cNvSpPr>
            <a:spLocks noChangeArrowheads="1"/>
          </p:cNvSpPr>
          <p:nvPr/>
        </p:nvSpPr>
        <p:spPr bwMode="auto">
          <a:xfrm>
            <a:off x="16565722" y="3872978"/>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4" name="Oval 59"/>
          <p:cNvSpPr>
            <a:spLocks noChangeArrowheads="1"/>
          </p:cNvSpPr>
          <p:nvPr/>
        </p:nvSpPr>
        <p:spPr bwMode="auto">
          <a:xfrm>
            <a:off x="16025535" y="238769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5" name="Oval 60"/>
          <p:cNvSpPr>
            <a:spLocks noChangeArrowheads="1"/>
          </p:cNvSpPr>
          <p:nvPr/>
        </p:nvSpPr>
        <p:spPr bwMode="auto">
          <a:xfrm>
            <a:off x="18006219" y="4008003"/>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6" name="Oval 61"/>
          <p:cNvSpPr>
            <a:spLocks noChangeArrowheads="1"/>
          </p:cNvSpPr>
          <p:nvPr/>
        </p:nvSpPr>
        <p:spPr bwMode="auto">
          <a:xfrm>
            <a:off x="19266655" y="427805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7" name="Oval 62"/>
          <p:cNvSpPr>
            <a:spLocks noChangeArrowheads="1"/>
          </p:cNvSpPr>
          <p:nvPr/>
        </p:nvSpPr>
        <p:spPr bwMode="auto">
          <a:xfrm>
            <a:off x="14404975" y="4548106"/>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dirty="0"/>
          </a:p>
        </p:txBody>
      </p:sp>
      <p:sp>
        <p:nvSpPr>
          <p:cNvPr id="4138" name="Text Box 63"/>
          <p:cNvSpPr txBox="1">
            <a:spLocks noChangeArrowheads="1"/>
          </p:cNvSpPr>
          <p:nvPr/>
        </p:nvSpPr>
        <p:spPr bwMode="auto">
          <a:xfrm>
            <a:off x="18546406" y="1577542"/>
            <a:ext cx="1663978" cy="779569"/>
          </a:xfrm>
          <a:prstGeom prst="rect">
            <a:avLst/>
          </a:prstGeom>
          <a:noFill/>
          <a:ln w="9525">
            <a:noFill/>
            <a:miter lim="800000"/>
            <a:headEnd/>
            <a:tailEnd/>
          </a:ln>
        </p:spPr>
        <p:txBody>
          <a:bodyPr wrap="none" lIns="192911" tIns="96455" rIns="192911" bIns="96455">
            <a:spAutoFit/>
          </a:bodyPr>
          <a:lstStyle/>
          <a:p>
            <a:r>
              <a:rPr lang="en-US" sz="3800" dirty="0"/>
              <a:t>inside</a:t>
            </a:r>
          </a:p>
        </p:txBody>
      </p:sp>
      <p:sp>
        <p:nvSpPr>
          <p:cNvPr id="4139" name="Text Box 64"/>
          <p:cNvSpPr txBox="1">
            <a:spLocks noChangeArrowheads="1"/>
          </p:cNvSpPr>
          <p:nvPr/>
        </p:nvSpPr>
        <p:spPr bwMode="auto">
          <a:xfrm>
            <a:off x="18726468" y="4548107"/>
            <a:ext cx="1960533" cy="779569"/>
          </a:xfrm>
          <a:prstGeom prst="rect">
            <a:avLst/>
          </a:prstGeom>
          <a:noFill/>
          <a:ln w="9525">
            <a:noFill/>
            <a:miter lim="800000"/>
            <a:headEnd/>
            <a:tailEnd/>
          </a:ln>
        </p:spPr>
        <p:txBody>
          <a:bodyPr wrap="none" lIns="192911" tIns="96455" rIns="192911" bIns="96455">
            <a:spAutoFit/>
          </a:bodyPr>
          <a:lstStyle/>
          <a:p>
            <a:r>
              <a:rPr lang="en-US" sz="3800" dirty="0"/>
              <a:t>outside</a:t>
            </a:r>
          </a:p>
        </p:txBody>
      </p:sp>
      <p:sp>
        <p:nvSpPr>
          <p:cNvPr id="4140" name="Text Box 65"/>
          <p:cNvSpPr txBox="1">
            <a:spLocks noChangeArrowheads="1"/>
          </p:cNvSpPr>
          <p:nvPr/>
        </p:nvSpPr>
        <p:spPr bwMode="auto">
          <a:xfrm>
            <a:off x="19409204" y="2455209"/>
            <a:ext cx="985907" cy="779569"/>
          </a:xfrm>
          <a:prstGeom prst="rect">
            <a:avLst/>
          </a:prstGeom>
          <a:noFill/>
          <a:ln w="9525">
            <a:noFill/>
            <a:miter lim="800000"/>
            <a:headEnd/>
            <a:tailEnd/>
          </a:ln>
        </p:spPr>
        <p:txBody>
          <a:bodyPr wrap="none" lIns="192911" tIns="96455" rIns="192911" bIns="96455">
            <a:spAutoFit/>
          </a:bodyPr>
          <a:lstStyle/>
          <a:p>
            <a:r>
              <a:rPr lang="en-US" sz="3800" dirty="0"/>
              <a:t>Ka</a:t>
            </a:r>
          </a:p>
        </p:txBody>
      </p:sp>
      <p:sp>
        <p:nvSpPr>
          <p:cNvPr id="4141" name="Text Box 66"/>
          <p:cNvSpPr txBox="1">
            <a:spLocks noChangeArrowheads="1"/>
          </p:cNvSpPr>
          <p:nvPr/>
        </p:nvSpPr>
        <p:spPr bwMode="auto">
          <a:xfrm>
            <a:off x="19446717" y="4008004"/>
            <a:ext cx="1013158" cy="779569"/>
          </a:xfrm>
          <a:prstGeom prst="rect">
            <a:avLst/>
          </a:prstGeom>
          <a:noFill/>
          <a:ln w="9525">
            <a:noFill/>
            <a:miter lim="800000"/>
            <a:headEnd/>
            <a:tailEnd/>
          </a:ln>
        </p:spPr>
        <p:txBody>
          <a:bodyPr wrap="none" lIns="192911" tIns="96455" rIns="192911" bIns="96455">
            <a:spAutoFit/>
          </a:bodyPr>
          <a:lstStyle/>
          <a:p>
            <a:r>
              <a:rPr lang="en-US" sz="3800" dirty="0"/>
              <a:t>Na</a:t>
            </a:r>
          </a:p>
        </p:txBody>
      </p:sp>
      <p:sp>
        <p:nvSpPr>
          <p:cNvPr id="4142" name="Text Box 67"/>
          <p:cNvSpPr txBox="1">
            <a:spLocks noChangeArrowheads="1"/>
          </p:cNvSpPr>
          <p:nvPr/>
        </p:nvSpPr>
        <p:spPr bwMode="auto">
          <a:xfrm>
            <a:off x="12064167" y="4818159"/>
            <a:ext cx="3151564" cy="779569"/>
          </a:xfrm>
          <a:prstGeom prst="rect">
            <a:avLst/>
          </a:prstGeom>
          <a:noFill/>
          <a:ln w="9525">
            <a:noFill/>
            <a:miter lim="800000"/>
            <a:headEnd/>
            <a:tailEnd/>
          </a:ln>
        </p:spPr>
        <p:txBody>
          <a:bodyPr wrap="none" lIns="192911" tIns="96455" rIns="192911" bIns="96455">
            <a:spAutoFit/>
          </a:bodyPr>
          <a:lstStyle/>
          <a:p>
            <a:r>
              <a:rPr lang="en-US" sz="3800" dirty="0"/>
              <a:t>Ion channels</a:t>
            </a:r>
          </a:p>
        </p:txBody>
      </p:sp>
      <p:sp>
        <p:nvSpPr>
          <p:cNvPr id="4143" name="Text Box 68"/>
          <p:cNvSpPr txBox="1">
            <a:spLocks noChangeArrowheads="1"/>
          </p:cNvSpPr>
          <p:nvPr/>
        </p:nvSpPr>
        <p:spPr bwMode="auto">
          <a:xfrm>
            <a:off x="15988022" y="4885671"/>
            <a:ext cx="2418992" cy="779569"/>
          </a:xfrm>
          <a:prstGeom prst="rect">
            <a:avLst/>
          </a:prstGeom>
          <a:noFill/>
          <a:ln w="9525">
            <a:noFill/>
            <a:miter lim="800000"/>
            <a:headEnd/>
            <a:tailEnd/>
          </a:ln>
        </p:spPr>
        <p:txBody>
          <a:bodyPr wrap="none" lIns="192911" tIns="96455" rIns="192911" bIns="96455">
            <a:spAutoFit/>
          </a:bodyPr>
          <a:lstStyle/>
          <a:p>
            <a:r>
              <a:rPr lang="en-US" sz="3800" dirty="0"/>
              <a:t>Ion pump</a:t>
            </a:r>
          </a:p>
        </p:txBody>
      </p:sp>
      <p:sp>
        <p:nvSpPr>
          <p:cNvPr id="4144" name="Line 69"/>
          <p:cNvSpPr>
            <a:spLocks noChangeShapeType="1"/>
          </p:cNvSpPr>
          <p:nvPr/>
        </p:nvSpPr>
        <p:spPr bwMode="auto">
          <a:xfrm flipH="1" flipV="1">
            <a:off x="13864789" y="3602926"/>
            <a:ext cx="180062"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4145" name="Line 70"/>
          <p:cNvSpPr>
            <a:spLocks noChangeShapeType="1"/>
          </p:cNvSpPr>
          <p:nvPr/>
        </p:nvSpPr>
        <p:spPr bwMode="auto">
          <a:xfrm flipV="1">
            <a:off x="14585037" y="3602926"/>
            <a:ext cx="720249"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4146" name="Line 71"/>
          <p:cNvSpPr>
            <a:spLocks noChangeShapeType="1"/>
          </p:cNvSpPr>
          <p:nvPr/>
        </p:nvSpPr>
        <p:spPr bwMode="auto">
          <a:xfrm flipH="1" flipV="1">
            <a:off x="16925846" y="3737952"/>
            <a:ext cx="720249" cy="1080206"/>
          </a:xfrm>
          <a:prstGeom prst="line">
            <a:avLst/>
          </a:prstGeom>
          <a:noFill/>
          <a:ln w="9525">
            <a:solidFill>
              <a:schemeClr val="tx1"/>
            </a:solidFill>
            <a:round/>
            <a:headEnd/>
            <a:tailEnd type="triangle" w="med" len="med"/>
          </a:ln>
        </p:spPr>
        <p:txBody>
          <a:bodyPr wrap="none" lIns="192911" tIns="96455" rIns="192911" bIns="96455" anchor="ctr"/>
          <a:lstStyle/>
          <a:p>
            <a:endParaRPr lang="en-US" dirty="0"/>
          </a:p>
        </p:txBody>
      </p:sp>
      <p:sp>
        <p:nvSpPr>
          <p:cNvPr id="4147" name="Rectangle 72"/>
          <p:cNvSpPr>
            <a:spLocks noChangeArrowheads="1"/>
          </p:cNvSpPr>
          <p:nvPr/>
        </p:nvSpPr>
        <p:spPr bwMode="auto">
          <a:xfrm>
            <a:off x="1080372" y="1755333"/>
            <a:ext cx="7922737" cy="4725899"/>
          </a:xfrm>
          <a:prstGeom prst="rect">
            <a:avLst/>
          </a:prstGeom>
          <a:solidFill>
            <a:schemeClr val="bg1"/>
          </a:solidFill>
          <a:ln w="9525">
            <a:noFill/>
            <a:miter lim="800000"/>
            <a:headEnd/>
            <a:tailEnd/>
          </a:ln>
        </p:spPr>
        <p:txBody>
          <a:bodyPr wrap="none" lIns="192911" tIns="96455" rIns="192911" bIns="96455" anchor="ctr"/>
          <a:lstStyle/>
          <a:p>
            <a:pPr algn="ctr"/>
            <a:endParaRPr lang="fr-FR" b="1"/>
          </a:p>
        </p:txBody>
      </p:sp>
      <p:grpSp>
        <p:nvGrpSpPr>
          <p:cNvPr id="7" name="Group 73"/>
          <p:cNvGrpSpPr>
            <a:grpSpLocks/>
          </p:cNvGrpSpPr>
          <p:nvPr/>
        </p:nvGrpSpPr>
        <p:grpSpPr bwMode="auto">
          <a:xfrm>
            <a:off x="1204167" y="1712566"/>
            <a:ext cx="7453823" cy="3645694"/>
            <a:chOff x="321" y="720"/>
            <a:chExt cx="1987" cy="1296"/>
          </a:xfrm>
        </p:grpSpPr>
        <p:sp>
          <p:nvSpPr>
            <p:cNvPr id="4165" name="Line 74"/>
            <p:cNvSpPr>
              <a:spLocks noChangeShapeType="1"/>
            </p:cNvSpPr>
            <p:nvPr/>
          </p:nvSpPr>
          <p:spPr bwMode="auto">
            <a:xfrm>
              <a:off x="576" y="1440"/>
              <a:ext cx="240" cy="0"/>
            </a:xfrm>
            <a:prstGeom prst="line">
              <a:avLst/>
            </a:prstGeom>
            <a:noFill/>
            <a:ln w="9525">
              <a:solidFill>
                <a:schemeClr val="tx1"/>
              </a:solidFill>
              <a:round/>
              <a:headEnd/>
              <a:tailEnd/>
            </a:ln>
          </p:spPr>
          <p:txBody>
            <a:bodyPr wrap="none" anchor="ctr"/>
            <a:lstStyle/>
            <a:p>
              <a:endParaRPr lang="en-US" dirty="0"/>
            </a:p>
          </p:txBody>
        </p:sp>
        <p:sp>
          <p:nvSpPr>
            <p:cNvPr id="4166" name="Line 75"/>
            <p:cNvSpPr>
              <a:spLocks noChangeShapeType="1"/>
            </p:cNvSpPr>
            <p:nvPr/>
          </p:nvSpPr>
          <p:spPr bwMode="auto">
            <a:xfrm>
              <a:off x="576" y="1536"/>
              <a:ext cx="240" cy="0"/>
            </a:xfrm>
            <a:prstGeom prst="line">
              <a:avLst/>
            </a:prstGeom>
            <a:noFill/>
            <a:ln w="9525">
              <a:solidFill>
                <a:schemeClr val="tx1"/>
              </a:solidFill>
              <a:round/>
              <a:headEnd/>
              <a:tailEnd/>
            </a:ln>
          </p:spPr>
          <p:txBody>
            <a:bodyPr wrap="none" anchor="ctr"/>
            <a:lstStyle/>
            <a:p>
              <a:endParaRPr lang="en-US" dirty="0"/>
            </a:p>
          </p:txBody>
        </p:sp>
        <p:sp>
          <p:nvSpPr>
            <p:cNvPr id="4167" name="Rectangle 76"/>
            <p:cNvSpPr>
              <a:spLocks noChangeArrowheads="1"/>
            </p:cNvSpPr>
            <p:nvPr/>
          </p:nvSpPr>
          <p:spPr bwMode="auto">
            <a:xfrm>
              <a:off x="1248"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4168" name="Rectangle 77"/>
            <p:cNvSpPr>
              <a:spLocks noChangeArrowheads="1"/>
            </p:cNvSpPr>
            <p:nvPr/>
          </p:nvSpPr>
          <p:spPr bwMode="auto">
            <a:xfrm>
              <a:off x="1584"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4169" name="Rectangle 78"/>
            <p:cNvSpPr>
              <a:spLocks noChangeArrowheads="1"/>
            </p:cNvSpPr>
            <p:nvPr/>
          </p:nvSpPr>
          <p:spPr bwMode="auto">
            <a:xfrm>
              <a:off x="2016"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4170" name="Line 79"/>
            <p:cNvSpPr>
              <a:spLocks noChangeShapeType="1"/>
            </p:cNvSpPr>
            <p:nvPr/>
          </p:nvSpPr>
          <p:spPr bwMode="auto">
            <a:xfrm>
              <a:off x="672" y="1104"/>
              <a:ext cx="1392" cy="0"/>
            </a:xfrm>
            <a:prstGeom prst="line">
              <a:avLst/>
            </a:prstGeom>
            <a:noFill/>
            <a:ln w="9525">
              <a:solidFill>
                <a:schemeClr val="tx1"/>
              </a:solidFill>
              <a:round/>
              <a:headEnd/>
              <a:tailEnd/>
            </a:ln>
          </p:spPr>
          <p:txBody>
            <a:bodyPr wrap="none" anchor="ctr"/>
            <a:lstStyle/>
            <a:p>
              <a:endParaRPr lang="en-US" dirty="0"/>
            </a:p>
          </p:txBody>
        </p:sp>
        <p:sp>
          <p:nvSpPr>
            <p:cNvPr id="4171" name="Line 80"/>
            <p:cNvSpPr>
              <a:spLocks noChangeShapeType="1"/>
            </p:cNvSpPr>
            <p:nvPr/>
          </p:nvSpPr>
          <p:spPr bwMode="auto">
            <a:xfrm>
              <a:off x="672" y="2016"/>
              <a:ext cx="1392" cy="0"/>
            </a:xfrm>
            <a:prstGeom prst="line">
              <a:avLst/>
            </a:prstGeom>
            <a:noFill/>
            <a:ln w="9525">
              <a:solidFill>
                <a:schemeClr val="tx1"/>
              </a:solidFill>
              <a:round/>
              <a:headEnd/>
              <a:tailEnd/>
            </a:ln>
          </p:spPr>
          <p:txBody>
            <a:bodyPr wrap="none" anchor="ctr"/>
            <a:lstStyle/>
            <a:p>
              <a:endParaRPr lang="en-US" dirty="0"/>
            </a:p>
          </p:txBody>
        </p:sp>
        <p:sp>
          <p:nvSpPr>
            <p:cNvPr id="4172" name="Line 81"/>
            <p:cNvSpPr>
              <a:spLocks noChangeShapeType="1"/>
            </p:cNvSpPr>
            <p:nvPr/>
          </p:nvSpPr>
          <p:spPr bwMode="auto">
            <a:xfrm>
              <a:off x="672" y="1104"/>
              <a:ext cx="0" cy="336"/>
            </a:xfrm>
            <a:prstGeom prst="line">
              <a:avLst/>
            </a:prstGeom>
            <a:noFill/>
            <a:ln w="9525">
              <a:solidFill>
                <a:schemeClr val="tx1"/>
              </a:solidFill>
              <a:round/>
              <a:headEnd/>
              <a:tailEnd/>
            </a:ln>
          </p:spPr>
          <p:txBody>
            <a:bodyPr wrap="none" anchor="ctr"/>
            <a:lstStyle/>
            <a:p>
              <a:endParaRPr lang="en-US" dirty="0"/>
            </a:p>
          </p:txBody>
        </p:sp>
        <p:sp>
          <p:nvSpPr>
            <p:cNvPr id="4173" name="Line 82"/>
            <p:cNvSpPr>
              <a:spLocks noChangeShapeType="1"/>
            </p:cNvSpPr>
            <p:nvPr/>
          </p:nvSpPr>
          <p:spPr bwMode="auto">
            <a:xfrm>
              <a:off x="672" y="1536"/>
              <a:ext cx="0" cy="480"/>
            </a:xfrm>
            <a:prstGeom prst="line">
              <a:avLst/>
            </a:prstGeom>
            <a:noFill/>
            <a:ln w="9525">
              <a:solidFill>
                <a:schemeClr val="tx1"/>
              </a:solidFill>
              <a:round/>
              <a:headEnd/>
              <a:tailEnd/>
            </a:ln>
          </p:spPr>
          <p:txBody>
            <a:bodyPr wrap="none" anchor="ctr"/>
            <a:lstStyle/>
            <a:p>
              <a:endParaRPr lang="en-US" dirty="0"/>
            </a:p>
          </p:txBody>
        </p:sp>
        <p:sp>
          <p:nvSpPr>
            <p:cNvPr id="4174" name="Line 83"/>
            <p:cNvSpPr>
              <a:spLocks noChangeShapeType="1"/>
            </p:cNvSpPr>
            <p:nvPr/>
          </p:nvSpPr>
          <p:spPr bwMode="auto">
            <a:xfrm>
              <a:off x="1200" y="1824"/>
              <a:ext cx="192" cy="0"/>
            </a:xfrm>
            <a:prstGeom prst="line">
              <a:avLst/>
            </a:prstGeom>
            <a:noFill/>
            <a:ln w="9525">
              <a:solidFill>
                <a:schemeClr val="tx1"/>
              </a:solidFill>
              <a:round/>
              <a:headEnd/>
              <a:tailEnd/>
            </a:ln>
          </p:spPr>
          <p:txBody>
            <a:bodyPr wrap="none" anchor="ctr"/>
            <a:lstStyle/>
            <a:p>
              <a:endParaRPr lang="en-US" dirty="0"/>
            </a:p>
          </p:txBody>
        </p:sp>
        <p:sp>
          <p:nvSpPr>
            <p:cNvPr id="4175" name="Line 84"/>
            <p:cNvSpPr>
              <a:spLocks noChangeShapeType="1"/>
            </p:cNvSpPr>
            <p:nvPr/>
          </p:nvSpPr>
          <p:spPr bwMode="auto">
            <a:xfrm>
              <a:off x="1248" y="1872"/>
              <a:ext cx="96" cy="0"/>
            </a:xfrm>
            <a:prstGeom prst="line">
              <a:avLst/>
            </a:prstGeom>
            <a:noFill/>
            <a:ln w="9525">
              <a:solidFill>
                <a:schemeClr val="tx1"/>
              </a:solidFill>
              <a:round/>
              <a:headEnd/>
              <a:tailEnd/>
            </a:ln>
          </p:spPr>
          <p:txBody>
            <a:bodyPr wrap="none" anchor="ctr"/>
            <a:lstStyle/>
            <a:p>
              <a:endParaRPr lang="en-US" dirty="0"/>
            </a:p>
          </p:txBody>
        </p:sp>
        <p:sp>
          <p:nvSpPr>
            <p:cNvPr id="4176" name="Line 85"/>
            <p:cNvSpPr>
              <a:spLocks noChangeShapeType="1"/>
            </p:cNvSpPr>
            <p:nvPr/>
          </p:nvSpPr>
          <p:spPr bwMode="auto">
            <a:xfrm>
              <a:off x="1968" y="1824"/>
              <a:ext cx="192" cy="0"/>
            </a:xfrm>
            <a:prstGeom prst="line">
              <a:avLst/>
            </a:prstGeom>
            <a:noFill/>
            <a:ln w="9525">
              <a:solidFill>
                <a:schemeClr val="tx1"/>
              </a:solidFill>
              <a:round/>
              <a:headEnd/>
              <a:tailEnd/>
            </a:ln>
          </p:spPr>
          <p:txBody>
            <a:bodyPr wrap="none" anchor="ctr"/>
            <a:lstStyle/>
            <a:p>
              <a:endParaRPr lang="en-US" dirty="0"/>
            </a:p>
          </p:txBody>
        </p:sp>
        <p:sp>
          <p:nvSpPr>
            <p:cNvPr id="4177" name="Line 86"/>
            <p:cNvSpPr>
              <a:spLocks noChangeShapeType="1"/>
            </p:cNvSpPr>
            <p:nvPr/>
          </p:nvSpPr>
          <p:spPr bwMode="auto">
            <a:xfrm>
              <a:off x="2016" y="1872"/>
              <a:ext cx="96" cy="0"/>
            </a:xfrm>
            <a:prstGeom prst="line">
              <a:avLst/>
            </a:prstGeom>
            <a:noFill/>
            <a:ln w="9525">
              <a:solidFill>
                <a:schemeClr val="tx1"/>
              </a:solidFill>
              <a:round/>
              <a:headEnd/>
              <a:tailEnd/>
            </a:ln>
          </p:spPr>
          <p:txBody>
            <a:bodyPr wrap="none" anchor="ctr"/>
            <a:lstStyle/>
            <a:p>
              <a:endParaRPr lang="en-US" dirty="0"/>
            </a:p>
          </p:txBody>
        </p:sp>
        <p:grpSp>
          <p:nvGrpSpPr>
            <p:cNvPr id="8" name="Group 87"/>
            <p:cNvGrpSpPr>
              <a:grpSpLocks/>
            </p:cNvGrpSpPr>
            <p:nvPr/>
          </p:nvGrpSpPr>
          <p:grpSpPr bwMode="auto">
            <a:xfrm flipV="1">
              <a:off x="1536" y="1824"/>
              <a:ext cx="192" cy="48"/>
              <a:chOff x="2064" y="1920"/>
              <a:chExt cx="192" cy="48"/>
            </a:xfrm>
          </p:grpSpPr>
          <p:sp>
            <p:nvSpPr>
              <p:cNvPr id="4197" name="Line 88"/>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dirty="0"/>
              </a:p>
            </p:txBody>
          </p:sp>
          <p:sp>
            <p:nvSpPr>
              <p:cNvPr id="4198" name="Line 89"/>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dirty="0"/>
              </a:p>
            </p:txBody>
          </p:sp>
        </p:grpSp>
        <p:sp>
          <p:nvSpPr>
            <p:cNvPr id="4179" name="Line 90"/>
            <p:cNvSpPr>
              <a:spLocks noChangeShapeType="1"/>
            </p:cNvSpPr>
            <p:nvPr/>
          </p:nvSpPr>
          <p:spPr bwMode="auto">
            <a:xfrm flipV="1">
              <a:off x="1296" y="1104"/>
              <a:ext cx="0" cy="288"/>
            </a:xfrm>
            <a:prstGeom prst="line">
              <a:avLst/>
            </a:prstGeom>
            <a:noFill/>
            <a:ln w="9525">
              <a:solidFill>
                <a:schemeClr val="tx1"/>
              </a:solidFill>
              <a:round/>
              <a:headEnd/>
              <a:tailEnd/>
            </a:ln>
          </p:spPr>
          <p:txBody>
            <a:bodyPr wrap="none" anchor="ctr"/>
            <a:lstStyle/>
            <a:p>
              <a:endParaRPr lang="en-US" dirty="0"/>
            </a:p>
          </p:txBody>
        </p:sp>
        <p:sp>
          <p:nvSpPr>
            <p:cNvPr id="4180" name="Line 91"/>
            <p:cNvSpPr>
              <a:spLocks noChangeShapeType="1"/>
            </p:cNvSpPr>
            <p:nvPr/>
          </p:nvSpPr>
          <p:spPr bwMode="auto">
            <a:xfrm flipV="1">
              <a:off x="1632" y="1104"/>
              <a:ext cx="0" cy="288"/>
            </a:xfrm>
            <a:prstGeom prst="line">
              <a:avLst/>
            </a:prstGeom>
            <a:noFill/>
            <a:ln w="9525">
              <a:solidFill>
                <a:schemeClr val="tx1"/>
              </a:solidFill>
              <a:round/>
              <a:headEnd/>
              <a:tailEnd/>
            </a:ln>
          </p:spPr>
          <p:txBody>
            <a:bodyPr wrap="none" anchor="ctr"/>
            <a:lstStyle/>
            <a:p>
              <a:endParaRPr lang="en-US" dirty="0"/>
            </a:p>
          </p:txBody>
        </p:sp>
        <p:sp>
          <p:nvSpPr>
            <p:cNvPr id="4181" name="Line 92"/>
            <p:cNvSpPr>
              <a:spLocks noChangeShapeType="1"/>
            </p:cNvSpPr>
            <p:nvPr/>
          </p:nvSpPr>
          <p:spPr bwMode="auto">
            <a:xfrm flipV="1">
              <a:off x="2064" y="1104"/>
              <a:ext cx="0" cy="288"/>
            </a:xfrm>
            <a:prstGeom prst="line">
              <a:avLst/>
            </a:prstGeom>
            <a:noFill/>
            <a:ln w="9525">
              <a:solidFill>
                <a:schemeClr val="tx1"/>
              </a:solidFill>
              <a:round/>
              <a:headEnd/>
              <a:tailEnd/>
            </a:ln>
          </p:spPr>
          <p:txBody>
            <a:bodyPr wrap="none" anchor="ctr"/>
            <a:lstStyle/>
            <a:p>
              <a:endParaRPr lang="en-US" dirty="0"/>
            </a:p>
          </p:txBody>
        </p:sp>
        <p:sp>
          <p:nvSpPr>
            <p:cNvPr id="4182" name="Line 93"/>
            <p:cNvSpPr>
              <a:spLocks noChangeShapeType="1"/>
            </p:cNvSpPr>
            <p:nvPr/>
          </p:nvSpPr>
          <p:spPr bwMode="auto">
            <a:xfrm>
              <a:off x="1296" y="1632"/>
              <a:ext cx="0" cy="192"/>
            </a:xfrm>
            <a:prstGeom prst="line">
              <a:avLst/>
            </a:prstGeom>
            <a:noFill/>
            <a:ln w="9525">
              <a:solidFill>
                <a:schemeClr val="tx1"/>
              </a:solidFill>
              <a:round/>
              <a:headEnd/>
              <a:tailEnd/>
            </a:ln>
          </p:spPr>
          <p:txBody>
            <a:bodyPr wrap="none" anchor="ctr"/>
            <a:lstStyle/>
            <a:p>
              <a:endParaRPr lang="en-US" dirty="0"/>
            </a:p>
          </p:txBody>
        </p:sp>
        <p:sp>
          <p:nvSpPr>
            <p:cNvPr id="4183" name="Line 94"/>
            <p:cNvSpPr>
              <a:spLocks noChangeShapeType="1"/>
            </p:cNvSpPr>
            <p:nvPr/>
          </p:nvSpPr>
          <p:spPr bwMode="auto">
            <a:xfrm>
              <a:off x="1632" y="1632"/>
              <a:ext cx="0" cy="192"/>
            </a:xfrm>
            <a:prstGeom prst="line">
              <a:avLst/>
            </a:prstGeom>
            <a:noFill/>
            <a:ln w="9525">
              <a:solidFill>
                <a:schemeClr val="tx1"/>
              </a:solidFill>
              <a:round/>
              <a:headEnd/>
              <a:tailEnd/>
            </a:ln>
          </p:spPr>
          <p:txBody>
            <a:bodyPr wrap="none" anchor="ctr"/>
            <a:lstStyle/>
            <a:p>
              <a:endParaRPr lang="en-US" dirty="0"/>
            </a:p>
          </p:txBody>
        </p:sp>
        <p:sp>
          <p:nvSpPr>
            <p:cNvPr id="4184" name="Line 95"/>
            <p:cNvSpPr>
              <a:spLocks noChangeShapeType="1"/>
            </p:cNvSpPr>
            <p:nvPr/>
          </p:nvSpPr>
          <p:spPr bwMode="auto">
            <a:xfrm>
              <a:off x="2064" y="1632"/>
              <a:ext cx="0" cy="192"/>
            </a:xfrm>
            <a:prstGeom prst="line">
              <a:avLst/>
            </a:prstGeom>
            <a:noFill/>
            <a:ln w="9525">
              <a:solidFill>
                <a:schemeClr val="tx1"/>
              </a:solidFill>
              <a:round/>
              <a:headEnd/>
              <a:tailEnd/>
            </a:ln>
          </p:spPr>
          <p:txBody>
            <a:bodyPr wrap="none" anchor="ctr"/>
            <a:lstStyle/>
            <a:p>
              <a:endParaRPr lang="en-US" dirty="0"/>
            </a:p>
          </p:txBody>
        </p:sp>
        <p:sp>
          <p:nvSpPr>
            <p:cNvPr id="4185" name="Line 96"/>
            <p:cNvSpPr>
              <a:spLocks noChangeShapeType="1"/>
            </p:cNvSpPr>
            <p:nvPr/>
          </p:nvSpPr>
          <p:spPr bwMode="auto">
            <a:xfrm>
              <a:off x="2064" y="1872"/>
              <a:ext cx="0" cy="144"/>
            </a:xfrm>
            <a:prstGeom prst="line">
              <a:avLst/>
            </a:prstGeom>
            <a:noFill/>
            <a:ln w="9525">
              <a:solidFill>
                <a:schemeClr val="tx1"/>
              </a:solidFill>
              <a:round/>
              <a:headEnd/>
              <a:tailEnd/>
            </a:ln>
          </p:spPr>
          <p:txBody>
            <a:bodyPr wrap="none" anchor="ctr"/>
            <a:lstStyle/>
            <a:p>
              <a:endParaRPr lang="en-US" dirty="0"/>
            </a:p>
          </p:txBody>
        </p:sp>
        <p:sp>
          <p:nvSpPr>
            <p:cNvPr id="4186" name="Line 97"/>
            <p:cNvSpPr>
              <a:spLocks noChangeShapeType="1"/>
            </p:cNvSpPr>
            <p:nvPr/>
          </p:nvSpPr>
          <p:spPr bwMode="auto">
            <a:xfrm>
              <a:off x="1632" y="1872"/>
              <a:ext cx="0" cy="144"/>
            </a:xfrm>
            <a:prstGeom prst="line">
              <a:avLst/>
            </a:prstGeom>
            <a:noFill/>
            <a:ln w="9525">
              <a:solidFill>
                <a:schemeClr val="tx1"/>
              </a:solidFill>
              <a:round/>
              <a:headEnd/>
              <a:tailEnd/>
            </a:ln>
          </p:spPr>
          <p:txBody>
            <a:bodyPr wrap="none" anchor="ctr"/>
            <a:lstStyle/>
            <a:p>
              <a:endParaRPr lang="en-US" dirty="0"/>
            </a:p>
          </p:txBody>
        </p:sp>
        <p:sp>
          <p:nvSpPr>
            <p:cNvPr id="4187" name="Line 98"/>
            <p:cNvSpPr>
              <a:spLocks noChangeShapeType="1"/>
            </p:cNvSpPr>
            <p:nvPr/>
          </p:nvSpPr>
          <p:spPr bwMode="auto">
            <a:xfrm>
              <a:off x="1296" y="1872"/>
              <a:ext cx="0" cy="144"/>
            </a:xfrm>
            <a:prstGeom prst="line">
              <a:avLst/>
            </a:prstGeom>
            <a:noFill/>
            <a:ln w="9525">
              <a:solidFill>
                <a:schemeClr val="tx1"/>
              </a:solidFill>
              <a:round/>
              <a:headEnd/>
              <a:tailEnd/>
            </a:ln>
          </p:spPr>
          <p:txBody>
            <a:bodyPr wrap="none" anchor="ctr"/>
            <a:lstStyle/>
            <a:p>
              <a:endParaRPr lang="en-US" dirty="0"/>
            </a:p>
          </p:txBody>
        </p:sp>
        <p:sp>
          <p:nvSpPr>
            <p:cNvPr id="4188" name="Line 99"/>
            <p:cNvSpPr>
              <a:spLocks noChangeShapeType="1"/>
            </p:cNvSpPr>
            <p:nvPr/>
          </p:nvSpPr>
          <p:spPr bwMode="auto">
            <a:xfrm flipV="1">
              <a:off x="1200"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4189" name="Line 100"/>
            <p:cNvSpPr>
              <a:spLocks noChangeShapeType="1"/>
            </p:cNvSpPr>
            <p:nvPr/>
          </p:nvSpPr>
          <p:spPr bwMode="auto">
            <a:xfrm flipV="1">
              <a:off x="1584"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4190" name="Text Box 101"/>
            <p:cNvSpPr txBox="1">
              <a:spLocks noChangeArrowheads="1"/>
            </p:cNvSpPr>
            <p:nvPr/>
          </p:nvSpPr>
          <p:spPr bwMode="auto">
            <a:xfrm>
              <a:off x="321" y="1344"/>
              <a:ext cx="190" cy="345"/>
            </a:xfrm>
            <a:prstGeom prst="rect">
              <a:avLst/>
            </a:prstGeom>
            <a:noFill/>
            <a:ln w="9525">
              <a:noFill/>
              <a:miter lim="800000"/>
              <a:headEnd/>
              <a:tailEnd/>
            </a:ln>
          </p:spPr>
          <p:txBody>
            <a:bodyPr wrap="none">
              <a:spAutoFit/>
            </a:bodyPr>
            <a:lstStyle/>
            <a:p>
              <a:r>
                <a:rPr lang="en-US" b="1" i="1" dirty="0"/>
                <a:t>C</a:t>
              </a:r>
            </a:p>
          </p:txBody>
        </p:sp>
        <p:sp>
          <p:nvSpPr>
            <p:cNvPr id="4191" name="Text Box 102"/>
            <p:cNvSpPr txBox="1">
              <a:spLocks noChangeArrowheads="1"/>
            </p:cNvSpPr>
            <p:nvPr/>
          </p:nvSpPr>
          <p:spPr bwMode="auto">
            <a:xfrm>
              <a:off x="2104" y="1344"/>
              <a:ext cx="204" cy="345"/>
            </a:xfrm>
            <a:prstGeom prst="rect">
              <a:avLst/>
            </a:prstGeom>
            <a:noFill/>
            <a:ln w="9525">
              <a:noFill/>
              <a:miter lim="800000"/>
              <a:headEnd/>
              <a:tailEnd/>
            </a:ln>
          </p:spPr>
          <p:txBody>
            <a:bodyPr wrap="none">
              <a:spAutoFit/>
            </a:bodyPr>
            <a:lstStyle/>
            <a:p>
              <a:r>
                <a:rPr lang="en-US" b="1" i="1" dirty="0"/>
                <a:t>g</a:t>
              </a:r>
              <a:r>
                <a:rPr lang="en-US" b="1" i="1" baseline="-25000" dirty="0"/>
                <a:t>l</a:t>
              </a:r>
              <a:endParaRPr lang="en-US" b="1" i="1" dirty="0"/>
            </a:p>
          </p:txBody>
        </p:sp>
        <p:sp>
          <p:nvSpPr>
            <p:cNvPr id="4192" name="Text Box 103"/>
            <p:cNvSpPr txBox="1">
              <a:spLocks noChangeArrowheads="1"/>
            </p:cNvSpPr>
            <p:nvPr/>
          </p:nvSpPr>
          <p:spPr bwMode="auto">
            <a:xfrm>
              <a:off x="960" y="1344"/>
              <a:ext cx="262" cy="345"/>
            </a:xfrm>
            <a:prstGeom prst="rect">
              <a:avLst/>
            </a:prstGeom>
            <a:noFill/>
            <a:ln w="9525">
              <a:noFill/>
              <a:miter lim="800000"/>
              <a:headEnd/>
              <a:tailEnd/>
            </a:ln>
          </p:spPr>
          <p:txBody>
            <a:bodyPr wrap="none">
              <a:spAutoFit/>
            </a:bodyPr>
            <a:lstStyle/>
            <a:p>
              <a:r>
                <a:rPr lang="en-US" b="1" i="1" dirty="0"/>
                <a:t>g</a:t>
              </a:r>
              <a:r>
                <a:rPr lang="en-US" b="1" i="1" baseline="-25000" dirty="0"/>
                <a:t>K</a:t>
              </a:r>
              <a:endParaRPr lang="en-US" b="1" i="1" dirty="0"/>
            </a:p>
          </p:txBody>
        </p:sp>
        <p:sp>
          <p:nvSpPr>
            <p:cNvPr id="4193" name="Text Box 104"/>
            <p:cNvSpPr txBox="1">
              <a:spLocks noChangeArrowheads="1"/>
            </p:cNvSpPr>
            <p:nvPr/>
          </p:nvSpPr>
          <p:spPr bwMode="auto">
            <a:xfrm>
              <a:off x="1680" y="1392"/>
              <a:ext cx="335" cy="345"/>
            </a:xfrm>
            <a:prstGeom prst="rect">
              <a:avLst/>
            </a:prstGeom>
            <a:noFill/>
            <a:ln w="9525">
              <a:noFill/>
              <a:miter lim="800000"/>
              <a:headEnd/>
              <a:tailEnd/>
            </a:ln>
          </p:spPr>
          <p:txBody>
            <a:bodyPr wrap="none">
              <a:spAutoFit/>
            </a:bodyPr>
            <a:lstStyle/>
            <a:p>
              <a:r>
                <a:rPr lang="en-US" b="1" i="1" dirty="0"/>
                <a:t>g</a:t>
              </a:r>
              <a:r>
                <a:rPr lang="en-US" b="1" i="1" baseline="-25000" dirty="0"/>
                <a:t>Na</a:t>
              </a:r>
              <a:endParaRPr lang="en-US" b="1" i="1" dirty="0"/>
            </a:p>
          </p:txBody>
        </p:sp>
        <p:sp>
          <p:nvSpPr>
            <p:cNvPr id="4194" name="Line 105"/>
            <p:cNvSpPr>
              <a:spLocks noChangeShapeType="1"/>
            </p:cNvSpPr>
            <p:nvPr/>
          </p:nvSpPr>
          <p:spPr bwMode="auto">
            <a:xfrm>
              <a:off x="1536" y="768"/>
              <a:ext cx="0" cy="240"/>
            </a:xfrm>
            <a:prstGeom prst="line">
              <a:avLst/>
            </a:prstGeom>
            <a:noFill/>
            <a:ln w="9525">
              <a:solidFill>
                <a:srgbClr val="FF0000"/>
              </a:solidFill>
              <a:round/>
              <a:headEnd/>
              <a:tailEnd type="triangle" w="med" len="med"/>
            </a:ln>
          </p:spPr>
          <p:txBody>
            <a:bodyPr wrap="none" anchor="ctr"/>
            <a:lstStyle/>
            <a:p>
              <a:endParaRPr lang="en-US" dirty="0"/>
            </a:p>
          </p:txBody>
        </p:sp>
        <p:sp>
          <p:nvSpPr>
            <p:cNvPr id="4195" name="Line 106"/>
            <p:cNvSpPr>
              <a:spLocks noChangeShapeType="1"/>
            </p:cNvSpPr>
            <p:nvPr/>
          </p:nvSpPr>
          <p:spPr bwMode="auto">
            <a:xfrm>
              <a:off x="1440" y="720"/>
              <a:ext cx="0" cy="384"/>
            </a:xfrm>
            <a:prstGeom prst="line">
              <a:avLst/>
            </a:prstGeom>
            <a:noFill/>
            <a:ln w="9525">
              <a:solidFill>
                <a:schemeClr val="tx1"/>
              </a:solidFill>
              <a:round/>
              <a:headEnd/>
              <a:tailEnd/>
            </a:ln>
          </p:spPr>
          <p:txBody>
            <a:bodyPr wrap="none" anchor="ctr"/>
            <a:lstStyle/>
            <a:p>
              <a:endParaRPr lang="en-US" dirty="0"/>
            </a:p>
          </p:txBody>
        </p:sp>
        <p:sp>
          <p:nvSpPr>
            <p:cNvPr id="4196" name="Text Box 107"/>
            <p:cNvSpPr txBox="1">
              <a:spLocks noChangeArrowheads="1"/>
            </p:cNvSpPr>
            <p:nvPr/>
          </p:nvSpPr>
          <p:spPr bwMode="auto">
            <a:xfrm>
              <a:off x="1532" y="768"/>
              <a:ext cx="103" cy="345"/>
            </a:xfrm>
            <a:prstGeom prst="rect">
              <a:avLst/>
            </a:prstGeom>
            <a:noFill/>
            <a:ln w="9525">
              <a:noFill/>
              <a:miter lim="800000"/>
              <a:headEnd/>
              <a:tailEnd/>
            </a:ln>
          </p:spPr>
          <p:txBody>
            <a:bodyPr wrap="none">
              <a:spAutoFit/>
            </a:bodyPr>
            <a:lstStyle/>
            <a:p>
              <a:r>
                <a:rPr lang="en-US" b="1" i="1" dirty="0">
                  <a:solidFill>
                    <a:srgbClr val="FF0000"/>
                  </a:solidFill>
                </a:rPr>
                <a:t>I</a:t>
              </a:r>
              <a:endParaRPr lang="en-US" b="1" i="1" dirty="0"/>
            </a:p>
          </p:txBody>
        </p:sp>
      </p:grpSp>
      <p:sp>
        <p:nvSpPr>
          <p:cNvPr id="4149" name="Oval 108"/>
          <p:cNvSpPr>
            <a:spLocks noChangeArrowheads="1"/>
          </p:cNvSpPr>
          <p:nvPr/>
        </p:nvSpPr>
        <p:spPr bwMode="auto">
          <a:xfrm>
            <a:off x="13504664" y="3332875"/>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4150" name="Oval 109"/>
          <p:cNvSpPr>
            <a:spLocks noChangeArrowheads="1"/>
          </p:cNvSpPr>
          <p:nvPr/>
        </p:nvSpPr>
        <p:spPr bwMode="auto">
          <a:xfrm>
            <a:off x="13864789" y="3332875"/>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4151" name="Oval 110"/>
          <p:cNvSpPr>
            <a:spLocks noChangeArrowheads="1"/>
          </p:cNvSpPr>
          <p:nvPr/>
        </p:nvSpPr>
        <p:spPr bwMode="auto">
          <a:xfrm>
            <a:off x="15125224" y="3332875"/>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4152" name="Oval 111"/>
          <p:cNvSpPr>
            <a:spLocks noChangeArrowheads="1"/>
          </p:cNvSpPr>
          <p:nvPr/>
        </p:nvSpPr>
        <p:spPr bwMode="auto">
          <a:xfrm>
            <a:off x="15305286" y="3332875"/>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grpSp>
        <p:nvGrpSpPr>
          <p:cNvPr id="9" name="Group 112"/>
          <p:cNvGrpSpPr>
            <a:grpSpLocks/>
          </p:cNvGrpSpPr>
          <p:nvPr/>
        </p:nvGrpSpPr>
        <p:grpSpPr bwMode="auto">
          <a:xfrm>
            <a:off x="9723359" y="8421084"/>
            <a:ext cx="10372332" cy="3147786"/>
            <a:chOff x="2592" y="3216"/>
            <a:chExt cx="2765" cy="1119"/>
          </a:xfrm>
        </p:grpSpPr>
        <p:sp>
          <p:nvSpPr>
            <p:cNvPr id="4156" name="Rectangle 113"/>
            <p:cNvSpPr>
              <a:spLocks noChangeArrowheads="1"/>
            </p:cNvSpPr>
            <p:nvPr/>
          </p:nvSpPr>
          <p:spPr bwMode="auto">
            <a:xfrm>
              <a:off x="2592"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4157" name="Rectangle 114"/>
            <p:cNvSpPr>
              <a:spLocks noChangeArrowheads="1"/>
            </p:cNvSpPr>
            <p:nvPr/>
          </p:nvSpPr>
          <p:spPr bwMode="auto">
            <a:xfrm>
              <a:off x="4080"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4158" name="Line 115"/>
            <p:cNvSpPr>
              <a:spLocks noChangeShapeType="1"/>
            </p:cNvSpPr>
            <p:nvPr/>
          </p:nvSpPr>
          <p:spPr bwMode="auto">
            <a:xfrm>
              <a:off x="3264"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4159" name="Line 116"/>
            <p:cNvSpPr>
              <a:spLocks noChangeShapeType="1"/>
            </p:cNvSpPr>
            <p:nvPr/>
          </p:nvSpPr>
          <p:spPr bwMode="auto">
            <a:xfrm>
              <a:off x="4848"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4160" name="Text Box 117"/>
            <p:cNvSpPr txBox="1">
              <a:spLocks noChangeArrowheads="1"/>
            </p:cNvSpPr>
            <p:nvPr/>
          </p:nvSpPr>
          <p:spPr bwMode="auto">
            <a:xfrm>
              <a:off x="3638" y="4032"/>
              <a:ext cx="129" cy="263"/>
            </a:xfrm>
            <a:prstGeom prst="rect">
              <a:avLst/>
            </a:prstGeom>
            <a:noFill/>
            <a:ln w="9525">
              <a:noFill/>
              <a:miter lim="800000"/>
              <a:headEnd/>
              <a:tailEnd/>
            </a:ln>
          </p:spPr>
          <p:txBody>
            <a:bodyPr wrap="none">
              <a:spAutoFit/>
            </a:bodyPr>
            <a:lstStyle/>
            <a:p>
              <a:r>
                <a:rPr lang="en-US" sz="4200" dirty="0"/>
                <a:t>u</a:t>
              </a:r>
            </a:p>
          </p:txBody>
        </p:sp>
        <p:sp>
          <p:nvSpPr>
            <p:cNvPr id="4161" name="Text Box 118"/>
            <p:cNvSpPr txBox="1">
              <a:spLocks noChangeArrowheads="1"/>
            </p:cNvSpPr>
            <p:nvPr/>
          </p:nvSpPr>
          <p:spPr bwMode="auto">
            <a:xfrm>
              <a:off x="5228" y="4072"/>
              <a:ext cx="129" cy="263"/>
            </a:xfrm>
            <a:prstGeom prst="rect">
              <a:avLst/>
            </a:prstGeom>
            <a:noFill/>
            <a:ln w="9525">
              <a:noFill/>
              <a:miter lim="800000"/>
              <a:headEnd/>
              <a:tailEnd/>
            </a:ln>
          </p:spPr>
          <p:txBody>
            <a:bodyPr wrap="none">
              <a:spAutoFit/>
            </a:bodyPr>
            <a:lstStyle/>
            <a:p>
              <a:r>
                <a:rPr lang="en-US" sz="4200" dirty="0"/>
                <a:t>u</a:t>
              </a:r>
            </a:p>
          </p:txBody>
        </p:sp>
        <p:sp>
          <p:nvSpPr>
            <p:cNvPr id="4162" name="Freeform 119"/>
            <p:cNvSpPr>
              <a:spLocks/>
            </p:cNvSpPr>
            <p:nvPr/>
          </p:nvSpPr>
          <p:spPr bwMode="auto">
            <a:xfrm>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chemeClr val="accent2"/>
              </a:solidFill>
              <a:round/>
              <a:headEnd/>
              <a:tailEnd/>
            </a:ln>
          </p:spPr>
          <p:txBody>
            <a:bodyPr wrap="none" anchor="ctr"/>
            <a:lstStyle/>
            <a:p>
              <a:endParaRPr lang="en-US" dirty="0"/>
            </a:p>
          </p:txBody>
        </p:sp>
        <p:sp>
          <p:nvSpPr>
            <p:cNvPr id="4163" name="Text Box 120"/>
            <p:cNvSpPr txBox="1">
              <a:spLocks noChangeArrowheads="1"/>
            </p:cNvSpPr>
            <p:nvPr/>
          </p:nvSpPr>
          <p:spPr bwMode="auto">
            <a:xfrm>
              <a:off x="3312" y="3264"/>
              <a:ext cx="358" cy="263"/>
            </a:xfrm>
            <a:prstGeom prst="rect">
              <a:avLst/>
            </a:prstGeom>
            <a:noFill/>
            <a:ln w="9525">
              <a:noFill/>
              <a:miter lim="800000"/>
              <a:headEnd/>
              <a:tailEnd/>
            </a:ln>
          </p:spPr>
          <p:txBody>
            <a:bodyPr wrap="none">
              <a:spAutoFit/>
            </a:bodyPr>
            <a:lstStyle/>
            <a:p>
              <a:r>
                <a:rPr lang="en-US" sz="4200" dirty="0">
                  <a:solidFill>
                    <a:schemeClr val="accent2"/>
                  </a:solidFill>
                </a:rPr>
                <a:t>n</a:t>
              </a:r>
              <a:r>
                <a:rPr lang="en-US" sz="4200" baseline="-25000" dirty="0">
                  <a:solidFill>
                    <a:schemeClr val="accent2"/>
                  </a:solidFill>
                </a:rPr>
                <a:t>0</a:t>
              </a:r>
              <a:r>
                <a:rPr lang="en-US" sz="4200" dirty="0">
                  <a:solidFill>
                    <a:schemeClr val="accent2"/>
                  </a:solidFill>
                </a:rPr>
                <a:t>(u)</a:t>
              </a:r>
              <a:endParaRPr lang="en-US" sz="5900" dirty="0">
                <a:solidFill>
                  <a:schemeClr val="accent2"/>
                </a:solidFill>
              </a:endParaRPr>
            </a:p>
          </p:txBody>
        </p:sp>
        <p:sp>
          <p:nvSpPr>
            <p:cNvPr id="4164" name="Freeform 121"/>
            <p:cNvSpPr>
              <a:spLocks/>
            </p:cNvSpPr>
            <p:nvPr/>
          </p:nvSpPr>
          <p:spPr bwMode="auto">
            <a:xfrm>
              <a:off x="4080" y="3657"/>
              <a:ext cx="1200" cy="144"/>
            </a:xfrm>
            <a:custGeom>
              <a:avLst/>
              <a:gdLst>
                <a:gd name="T0" fmla="*/ 0 w 1200"/>
                <a:gd name="T1" fmla="*/ 144 h 144"/>
                <a:gd name="T2" fmla="*/ 432 w 1200"/>
                <a:gd name="T3" fmla="*/ 96 h 144"/>
                <a:gd name="T4" fmla="*/ 576 w 1200"/>
                <a:gd name="T5" fmla="*/ 0 h 144"/>
                <a:gd name="T6" fmla="*/ 720 w 1200"/>
                <a:gd name="T7" fmla="*/ 96 h 144"/>
                <a:gd name="T8" fmla="*/ 1200 w 1200"/>
                <a:gd name="T9" fmla="*/ 1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chemeClr val="accent2"/>
              </a:solidFill>
              <a:round/>
              <a:headEnd/>
              <a:tailEnd/>
            </a:ln>
          </p:spPr>
          <p:txBody>
            <a:bodyPr wrap="none" anchor="ctr"/>
            <a:lstStyle/>
            <a:p>
              <a:endParaRPr lang="en-US" dirty="0"/>
            </a:p>
          </p:txBody>
        </p:sp>
        <p:graphicFrame>
          <p:nvGraphicFramePr>
            <p:cNvPr id="4102" name="Object 122"/>
            <p:cNvGraphicFramePr>
              <a:graphicFrameLocks noChangeAspect="1"/>
            </p:cNvGraphicFramePr>
            <p:nvPr/>
          </p:nvGraphicFramePr>
          <p:xfrm>
            <a:off x="4725" y="3542"/>
            <a:ext cx="370" cy="213"/>
          </p:xfrm>
          <a:graphic>
            <a:graphicData uri="http://schemas.openxmlformats.org/presentationml/2006/ole">
              <mc:AlternateContent xmlns:mc="http://schemas.openxmlformats.org/markup-compatibility/2006">
                <mc:Choice xmlns:v="urn:schemas-microsoft-com:vml" Requires="v">
                  <p:oleObj spid="_x0000_s226420" name="Equation" r:id="rId16" imgW="330120" imgH="190440" progId="Equation.3">
                    <p:embed/>
                  </p:oleObj>
                </mc:Choice>
                <mc:Fallback>
                  <p:oleObj name="Equation" r:id="rId16" imgW="330120" imgH="190440" progId="Equation.3">
                    <p:embed/>
                    <p:pic>
                      <p:nvPicPr>
                        <p:cNvPr id="0" name="Object 1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25" y="3542"/>
                          <a:ext cx="370"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55" name="Text Box 109"/>
          <p:cNvSpPr txBox="1">
            <a:spLocks noChangeArrowheads="1"/>
          </p:cNvSpPr>
          <p:nvPr/>
        </p:nvSpPr>
        <p:spPr bwMode="auto">
          <a:xfrm>
            <a:off x="7922736" y="1278498"/>
            <a:ext cx="6670284" cy="841125"/>
          </a:xfrm>
          <a:prstGeom prst="rect">
            <a:avLst/>
          </a:prstGeom>
          <a:noFill/>
          <a:ln w="9525">
            <a:noFill/>
            <a:miter lim="800000"/>
            <a:headEnd/>
            <a:tailEnd/>
          </a:ln>
        </p:spPr>
        <p:txBody>
          <a:bodyPr wrap="none" lIns="192911" tIns="96455" rIns="192911" bIns="96455">
            <a:spAutoFit/>
          </a:bodyPr>
          <a:lstStyle/>
          <a:p>
            <a:r>
              <a:rPr lang="en-US" sz="4200" i="1" dirty="0"/>
              <a:t>Hodgkin and Huxley, 1952</a:t>
            </a:r>
          </a:p>
        </p:txBody>
      </p:sp>
      <p:sp>
        <p:nvSpPr>
          <p:cNvPr id="125"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2.3.   Hodgkin-Huxley Model</a:t>
            </a:r>
          </a:p>
        </p:txBody>
      </p:sp>
      <p:cxnSp>
        <p:nvCxnSpPr>
          <p:cNvPr id="126" name="Straight Connector 125"/>
          <p:cNvCxnSpPr/>
          <p:nvPr/>
        </p:nvCxnSpPr>
        <p:spPr>
          <a:xfrm>
            <a:off x="-215313" y="1315790"/>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10" name="Group 27"/>
          <p:cNvGrpSpPr>
            <a:grpSpLocks/>
          </p:cNvGrpSpPr>
          <p:nvPr/>
        </p:nvGrpSpPr>
        <p:grpSpPr bwMode="auto">
          <a:xfrm>
            <a:off x="3192173" y="5990621"/>
            <a:ext cx="3976555" cy="1350257"/>
            <a:chOff x="960" y="2352"/>
            <a:chExt cx="1440" cy="480"/>
          </a:xfrm>
        </p:grpSpPr>
        <p:graphicFrame>
          <p:nvGraphicFramePr>
            <p:cNvPr id="4105" name="Object 28"/>
            <p:cNvGraphicFramePr>
              <a:graphicFrameLocks noChangeAspect="1"/>
            </p:cNvGraphicFramePr>
            <p:nvPr/>
          </p:nvGraphicFramePr>
          <p:xfrm>
            <a:off x="1536" y="2352"/>
            <a:ext cx="346" cy="345"/>
          </p:xfrm>
          <a:graphic>
            <a:graphicData uri="http://schemas.openxmlformats.org/presentationml/2006/ole">
              <mc:AlternateContent xmlns:mc="http://schemas.openxmlformats.org/markup-compatibility/2006">
                <mc:Choice xmlns:v="urn:schemas-microsoft-com:vml" Requires="v">
                  <p:oleObj spid="_x0000_s226421" name="Equation" r:id="rId18" imgW="228600" imgH="228600" progId="Equation.3">
                    <p:embed/>
                  </p:oleObj>
                </mc:Choice>
                <mc:Fallback>
                  <p:oleObj name="Equation" r:id="rId18" imgW="228600" imgH="228600" progId="Equation.3">
                    <p:embed/>
                    <p:pic>
                      <p:nvPicPr>
                        <p:cNvPr id="0"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36" y="2352"/>
                          <a:ext cx="346"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3" name="Freeform 29"/>
            <p:cNvSpPr>
              <a:spLocks/>
            </p:cNvSpPr>
            <p:nvPr/>
          </p:nvSpPr>
          <p:spPr bwMode="auto">
            <a:xfrm>
              <a:off x="960" y="2640"/>
              <a:ext cx="672" cy="192"/>
            </a:xfrm>
            <a:custGeom>
              <a:avLst/>
              <a:gdLst>
                <a:gd name="T0" fmla="*/ 0 w 576"/>
                <a:gd name="T1" fmla="*/ 192 h 192"/>
                <a:gd name="T2" fmla="*/ 224 w 576"/>
                <a:gd name="T3" fmla="*/ 96 h 192"/>
                <a:gd name="T4" fmla="*/ 1119 w 576"/>
                <a:gd name="T5" fmla="*/ 96 h 192"/>
                <a:gd name="T6" fmla="*/ 2241 w 576"/>
                <a:gd name="T7" fmla="*/ 96 h 192"/>
                <a:gd name="T8" fmla="*/ 2689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4204" name="Freeform 30"/>
            <p:cNvSpPr>
              <a:spLocks/>
            </p:cNvSpPr>
            <p:nvPr/>
          </p:nvSpPr>
          <p:spPr bwMode="auto">
            <a:xfrm>
              <a:off x="1632" y="2640"/>
              <a:ext cx="768" cy="144"/>
            </a:xfrm>
            <a:custGeom>
              <a:avLst/>
              <a:gdLst>
                <a:gd name="T0" fmla="*/ 0 w 864"/>
                <a:gd name="T1" fmla="*/ 0 h 144"/>
                <a:gd name="T2" fmla="*/ 15 w 864"/>
                <a:gd name="T3" fmla="*/ 96 h 144"/>
                <a:gd name="T4" fmla="*/ 60 w 864"/>
                <a:gd name="T5" fmla="*/ 96 h 144"/>
                <a:gd name="T6" fmla="*/ 222 w 864"/>
                <a:gd name="T7" fmla="*/ 96 h 144"/>
                <a:gd name="T8" fmla="*/ 267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grpSp>
        <p:nvGrpSpPr>
          <p:cNvPr id="11" name="Group 31"/>
          <p:cNvGrpSpPr>
            <a:grpSpLocks/>
          </p:cNvGrpSpPr>
          <p:nvPr/>
        </p:nvGrpSpPr>
        <p:grpSpPr bwMode="auto">
          <a:xfrm>
            <a:off x="7605815" y="5990621"/>
            <a:ext cx="3294796" cy="1350257"/>
            <a:chOff x="2592" y="2352"/>
            <a:chExt cx="1296" cy="480"/>
          </a:xfrm>
        </p:grpSpPr>
        <p:graphicFrame>
          <p:nvGraphicFramePr>
            <p:cNvPr id="4104" name="Object 32"/>
            <p:cNvGraphicFramePr>
              <a:graphicFrameLocks noChangeAspect="1"/>
            </p:cNvGraphicFramePr>
            <p:nvPr/>
          </p:nvGraphicFramePr>
          <p:xfrm>
            <a:off x="2976" y="2352"/>
            <a:ext cx="288" cy="323"/>
          </p:xfrm>
          <a:graphic>
            <a:graphicData uri="http://schemas.openxmlformats.org/presentationml/2006/ole">
              <mc:AlternateContent xmlns:mc="http://schemas.openxmlformats.org/markup-compatibility/2006">
                <mc:Choice xmlns:v="urn:schemas-microsoft-com:vml" Requires="v">
                  <p:oleObj spid="_x0000_s226422" name="Equation" r:id="rId20" imgW="190440" imgH="215640" progId="Equation.3">
                    <p:embed/>
                  </p:oleObj>
                </mc:Choice>
                <mc:Fallback>
                  <p:oleObj name="Equation" r:id="rId20" imgW="190440" imgH="215640"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76" y="2352"/>
                          <a:ext cx="288"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 name="Freeform 33"/>
            <p:cNvSpPr>
              <a:spLocks/>
            </p:cNvSpPr>
            <p:nvPr/>
          </p:nvSpPr>
          <p:spPr bwMode="auto">
            <a:xfrm>
              <a:off x="2592" y="2640"/>
              <a:ext cx="576" cy="192"/>
            </a:xfrm>
            <a:custGeom>
              <a:avLst/>
              <a:gdLst>
                <a:gd name="T0" fmla="*/ 0 w 576"/>
                <a:gd name="T1" fmla="*/ 192 h 192"/>
                <a:gd name="T2" fmla="*/ 48 w 576"/>
                <a:gd name="T3" fmla="*/ 96 h 192"/>
                <a:gd name="T4" fmla="*/ 240 w 576"/>
                <a:gd name="T5" fmla="*/ 96 h 192"/>
                <a:gd name="T6" fmla="*/ 480 w 576"/>
                <a:gd name="T7" fmla="*/ 96 h 192"/>
                <a:gd name="T8" fmla="*/ 576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4202" name="Freeform 34"/>
            <p:cNvSpPr>
              <a:spLocks/>
            </p:cNvSpPr>
            <p:nvPr/>
          </p:nvSpPr>
          <p:spPr bwMode="auto">
            <a:xfrm>
              <a:off x="3168" y="2640"/>
              <a:ext cx="720" cy="144"/>
            </a:xfrm>
            <a:custGeom>
              <a:avLst/>
              <a:gdLst>
                <a:gd name="T0" fmla="*/ 0 w 864"/>
                <a:gd name="T1" fmla="*/ 0 h 144"/>
                <a:gd name="T2" fmla="*/ 8 w 864"/>
                <a:gd name="T3" fmla="*/ 96 h 144"/>
                <a:gd name="T4" fmla="*/ 31 w 864"/>
                <a:gd name="T5" fmla="*/ 96 h 144"/>
                <a:gd name="T6" fmla="*/ 117 w 864"/>
                <a:gd name="T7" fmla="*/ 96 h 144"/>
                <a:gd name="T8" fmla="*/ 140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062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06261"/>
                                        </p:tgtEl>
                                        <p:attrNameLst>
                                          <p:attrName>style.visibility</p:attrName>
                                        </p:attrNameLst>
                                      </p:cBhvr>
                                      <p:to>
                                        <p:strVal val="visible"/>
                                      </p:to>
                                    </p:set>
                                  </p:childTnLst>
                                  <p:subTnLst>
                                    <p:set>
                                      <p:cBhvr override="childStyle">
                                        <p:cTn dur="1" fill="hold" display="0" masterRel="nextClick" afterEffect="1"/>
                                        <p:tgtEl>
                                          <p:spTgt spid="90626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06263"/>
                                        </p:tgtEl>
                                        <p:attrNameLst>
                                          <p:attrName>style.visibility</p:attrName>
                                        </p:attrNameLst>
                                      </p:cBhvr>
                                      <p:to>
                                        <p:strVal val="visible"/>
                                      </p:to>
                                    </p:set>
                                  </p:childTnLst>
                                  <p:subTnLst>
                                    <p:set>
                                      <p:cBhvr override="childStyle">
                                        <p:cTn dur="1" fill="hold" display="0" masterRel="nextClick" afterEffect="1"/>
                                        <p:tgtEl>
                                          <p:spTgt spid="90626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906262"/>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aphicFrame>
        <p:nvGraphicFramePr>
          <p:cNvPr id="5122" name="Object 47"/>
          <p:cNvGraphicFramePr>
            <a:graphicFrameLocks noChangeAspect="1"/>
          </p:cNvGraphicFramePr>
          <p:nvPr/>
        </p:nvGraphicFramePr>
        <p:xfrm>
          <a:off x="12811125" y="7742238"/>
          <a:ext cx="5948363" cy="1230312"/>
        </p:xfrm>
        <a:graphic>
          <a:graphicData uri="http://schemas.openxmlformats.org/presentationml/2006/ole">
            <mc:AlternateContent xmlns:mc="http://schemas.openxmlformats.org/markup-compatibility/2006">
              <mc:Choice xmlns:v="urn:schemas-microsoft-com:vml" Requires="v">
                <p:oleObj spid="_x0000_s227390" name="Equation" r:id="rId4" imgW="1002960" imgH="241200" progId="Equation.DSMT4">
                  <p:embed/>
                </p:oleObj>
              </mc:Choice>
              <mc:Fallback>
                <p:oleObj name="Equation" r:id="rId4" imgW="1002960" imgH="241200" progId="Equation.DSMT4">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25" y="7742238"/>
                        <a:ext cx="5948363" cy="123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0"/>
          <p:cNvGraphicFramePr>
            <a:graphicFrameLocks noChangeAspect="1"/>
          </p:cNvGraphicFramePr>
          <p:nvPr/>
        </p:nvGraphicFramePr>
        <p:xfrm>
          <a:off x="10816901" y="9774495"/>
          <a:ext cx="4899192" cy="1611868"/>
        </p:xfrm>
        <a:graphic>
          <a:graphicData uri="http://schemas.openxmlformats.org/presentationml/2006/ole">
            <mc:AlternateContent xmlns:mc="http://schemas.openxmlformats.org/markup-compatibility/2006">
              <mc:Choice xmlns:v="urn:schemas-microsoft-com:vml" Requires="v">
                <p:oleObj spid="_x0000_s227391" name="Equation" r:id="rId6" imgW="863280" imgH="380880" progId="Equation.3">
                  <p:embed/>
                </p:oleObj>
              </mc:Choice>
              <mc:Fallback>
                <p:oleObj name="Equation" r:id="rId6" imgW="863280" imgH="380880" progId="Equation.3">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6901" y="9774495"/>
                        <a:ext cx="4899192" cy="1611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3"/>
          <p:cNvGrpSpPr>
            <a:grpSpLocks/>
          </p:cNvGrpSpPr>
          <p:nvPr/>
        </p:nvGrpSpPr>
        <p:grpSpPr bwMode="auto">
          <a:xfrm>
            <a:off x="10565564" y="4416466"/>
            <a:ext cx="10372332" cy="3147786"/>
            <a:chOff x="2592" y="3216"/>
            <a:chExt cx="2765" cy="1119"/>
          </a:xfrm>
        </p:grpSpPr>
        <p:sp>
          <p:nvSpPr>
            <p:cNvPr id="5133" name="Rectangle 64"/>
            <p:cNvSpPr>
              <a:spLocks noChangeArrowheads="1"/>
            </p:cNvSpPr>
            <p:nvPr/>
          </p:nvSpPr>
          <p:spPr bwMode="auto">
            <a:xfrm>
              <a:off x="2592"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5134" name="Rectangle 65"/>
            <p:cNvSpPr>
              <a:spLocks noChangeArrowheads="1"/>
            </p:cNvSpPr>
            <p:nvPr/>
          </p:nvSpPr>
          <p:spPr bwMode="auto">
            <a:xfrm>
              <a:off x="4080"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5135" name="Line 66"/>
            <p:cNvSpPr>
              <a:spLocks noChangeShapeType="1"/>
            </p:cNvSpPr>
            <p:nvPr/>
          </p:nvSpPr>
          <p:spPr bwMode="auto">
            <a:xfrm>
              <a:off x="3264"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5136" name="Line 67"/>
            <p:cNvSpPr>
              <a:spLocks noChangeShapeType="1"/>
            </p:cNvSpPr>
            <p:nvPr/>
          </p:nvSpPr>
          <p:spPr bwMode="auto">
            <a:xfrm>
              <a:off x="4848"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5137" name="Text Box 68"/>
            <p:cNvSpPr txBox="1">
              <a:spLocks noChangeArrowheads="1"/>
            </p:cNvSpPr>
            <p:nvPr/>
          </p:nvSpPr>
          <p:spPr bwMode="auto">
            <a:xfrm>
              <a:off x="3638" y="4032"/>
              <a:ext cx="129" cy="263"/>
            </a:xfrm>
            <a:prstGeom prst="rect">
              <a:avLst/>
            </a:prstGeom>
            <a:noFill/>
            <a:ln w="9525">
              <a:noFill/>
              <a:miter lim="800000"/>
              <a:headEnd/>
              <a:tailEnd/>
            </a:ln>
          </p:spPr>
          <p:txBody>
            <a:bodyPr wrap="none">
              <a:spAutoFit/>
            </a:bodyPr>
            <a:lstStyle/>
            <a:p>
              <a:r>
                <a:rPr lang="en-US" sz="4200" dirty="0"/>
                <a:t>u</a:t>
              </a:r>
            </a:p>
          </p:txBody>
        </p:sp>
        <p:sp>
          <p:nvSpPr>
            <p:cNvPr id="5138" name="Text Box 69"/>
            <p:cNvSpPr txBox="1">
              <a:spLocks noChangeArrowheads="1"/>
            </p:cNvSpPr>
            <p:nvPr/>
          </p:nvSpPr>
          <p:spPr bwMode="auto">
            <a:xfrm>
              <a:off x="5228" y="4072"/>
              <a:ext cx="129" cy="263"/>
            </a:xfrm>
            <a:prstGeom prst="rect">
              <a:avLst/>
            </a:prstGeom>
            <a:noFill/>
            <a:ln w="9525">
              <a:noFill/>
              <a:miter lim="800000"/>
              <a:headEnd/>
              <a:tailEnd/>
            </a:ln>
          </p:spPr>
          <p:txBody>
            <a:bodyPr wrap="none">
              <a:spAutoFit/>
            </a:bodyPr>
            <a:lstStyle/>
            <a:p>
              <a:r>
                <a:rPr lang="en-US" sz="4200" dirty="0"/>
                <a:t>u</a:t>
              </a:r>
            </a:p>
          </p:txBody>
        </p:sp>
        <p:sp>
          <p:nvSpPr>
            <p:cNvPr id="5139" name="Freeform 70"/>
            <p:cNvSpPr>
              <a:spLocks/>
            </p:cNvSpPr>
            <p:nvPr/>
          </p:nvSpPr>
          <p:spPr bwMode="auto">
            <a:xfrm>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chemeClr val="accent2"/>
              </a:solidFill>
              <a:round/>
              <a:headEnd/>
              <a:tailEnd/>
            </a:ln>
          </p:spPr>
          <p:txBody>
            <a:bodyPr wrap="none" anchor="ctr"/>
            <a:lstStyle/>
            <a:p>
              <a:endParaRPr lang="en-US" dirty="0"/>
            </a:p>
          </p:txBody>
        </p:sp>
        <p:sp>
          <p:nvSpPr>
            <p:cNvPr id="5140" name="Text Box 71"/>
            <p:cNvSpPr txBox="1">
              <a:spLocks noChangeArrowheads="1"/>
            </p:cNvSpPr>
            <p:nvPr/>
          </p:nvSpPr>
          <p:spPr bwMode="auto">
            <a:xfrm>
              <a:off x="3312" y="3384"/>
              <a:ext cx="326" cy="263"/>
            </a:xfrm>
            <a:prstGeom prst="rect">
              <a:avLst/>
            </a:prstGeom>
            <a:noFill/>
            <a:ln w="9525">
              <a:noFill/>
              <a:miter lim="800000"/>
              <a:headEnd/>
              <a:tailEnd/>
            </a:ln>
          </p:spPr>
          <p:txBody>
            <a:bodyPr wrap="none">
              <a:spAutoFit/>
            </a:bodyPr>
            <a:lstStyle/>
            <a:p>
              <a:r>
                <a:rPr lang="en-US" sz="4200" dirty="0">
                  <a:solidFill>
                    <a:schemeClr val="accent2"/>
                  </a:solidFill>
                </a:rPr>
                <a:t>r</a:t>
              </a:r>
              <a:r>
                <a:rPr lang="en-US" sz="4200" baseline="-25000" dirty="0">
                  <a:solidFill>
                    <a:schemeClr val="accent2"/>
                  </a:solidFill>
                </a:rPr>
                <a:t>0</a:t>
              </a:r>
              <a:r>
                <a:rPr lang="en-US" sz="4200" dirty="0">
                  <a:solidFill>
                    <a:schemeClr val="accent2"/>
                  </a:solidFill>
                </a:rPr>
                <a:t>(u)</a:t>
              </a:r>
              <a:endParaRPr lang="en-US" sz="5900" dirty="0">
                <a:solidFill>
                  <a:schemeClr val="accent2"/>
                </a:solidFill>
              </a:endParaRPr>
            </a:p>
          </p:txBody>
        </p:sp>
        <p:sp>
          <p:nvSpPr>
            <p:cNvPr id="5141" name="Freeform 72"/>
            <p:cNvSpPr>
              <a:spLocks/>
            </p:cNvSpPr>
            <p:nvPr/>
          </p:nvSpPr>
          <p:spPr bwMode="auto">
            <a:xfrm>
              <a:off x="4080" y="3657"/>
              <a:ext cx="1200" cy="144"/>
            </a:xfrm>
            <a:custGeom>
              <a:avLst/>
              <a:gdLst>
                <a:gd name="T0" fmla="*/ 0 w 1200"/>
                <a:gd name="T1" fmla="*/ 144 h 144"/>
                <a:gd name="T2" fmla="*/ 432 w 1200"/>
                <a:gd name="T3" fmla="*/ 96 h 144"/>
                <a:gd name="T4" fmla="*/ 576 w 1200"/>
                <a:gd name="T5" fmla="*/ 0 h 144"/>
                <a:gd name="T6" fmla="*/ 720 w 1200"/>
                <a:gd name="T7" fmla="*/ 96 h 144"/>
                <a:gd name="T8" fmla="*/ 1200 w 1200"/>
                <a:gd name="T9" fmla="*/ 1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chemeClr val="accent2"/>
              </a:solidFill>
              <a:round/>
              <a:headEnd/>
              <a:tailEnd/>
            </a:ln>
          </p:spPr>
          <p:txBody>
            <a:bodyPr wrap="none" anchor="ctr"/>
            <a:lstStyle/>
            <a:p>
              <a:endParaRPr lang="en-US" dirty="0"/>
            </a:p>
          </p:txBody>
        </p:sp>
        <p:graphicFrame>
          <p:nvGraphicFramePr>
            <p:cNvPr id="5124" name="Object 73"/>
            <p:cNvGraphicFramePr>
              <a:graphicFrameLocks noChangeAspect="1"/>
            </p:cNvGraphicFramePr>
            <p:nvPr/>
          </p:nvGraphicFramePr>
          <p:xfrm>
            <a:off x="4732" y="3542"/>
            <a:ext cx="356" cy="213"/>
          </p:xfrm>
          <a:graphic>
            <a:graphicData uri="http://schemas.openxmlformats.org/presentationml/2006/ole">
              <mc:AlternateContent xmlns:mc="http://schemas.openxmlformats.org/markup-compatibility/2006">
                <mc:Choice xmlns:v="urn:schemas-microsoft-com:vml" Requires="v">
                  <p:oleObj spid="_x0000_s227392" name="Equation" r:id="rId8" imgW="317160" imgH="190440" progId="Equation.3">
                    <p:embed/>
                  </p:oleObj>
                </mc:Choice>
                <mc:Fallback>
                  <p:oleObj name="Equation" r:id="rId8" imgW="317160" imgH="190440" progId="Equation.3">
                    <p:embed/>
                    <p:pic>
                      <p:nvPicPr>
                        <p:cNvPr id="0" name="Object 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2" y="3542"/>
                          <a:ext cx="356"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2.3.   </a:t>
            </a:r>
            <a:r>
              <a:rPr lang="en-US" sz="6600" dirty="0">
                <a:solidFill>
                  <a:srgbClr val="FF0000"/>
                </a:solidFill>
                <a:latin typeface="Impact" charset="0"/>
                <a:ea typeface="ＭＳ Ｐゴシック" charset="0"/>
                <a:cs typeface="Impact" charset="0"/>
              </a:rPr>
              <a:t>Ion channel</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cxnSp>
        <p:nvCxnSpPr>
          <p:cNvPr id="31" name="Straight Connector 30"/>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72037" name="Object 47"/>
          <p:cNvGraphicFramePr>
            <a:graphicFrameLocks noChangeAspect="1"/>
          </p:cNvGraphicFramePr>
          <p:nvPr/>
        </p:nvGraphicFramePr>
        <p:xfrm>
          <a:off x="10898188" y="1635125"/>
          <a:ext cx="8732837" cy="2138363"/>
        </p:xfrm>
        <a:graphic>
          <a:graphicData uri="http://schemas.openxmlformats.org/presentationml/2006/ole">
            <mc:AlternateContent xmlns:mc="http://schemas.openxmlformats.org/markup-compatibility/2006">
              <mc:Choice xmlns:v="urn:schemas-microsoft-com:vml" Requires="v">
                <p:oleObj spid="_x0000_s227393" name="Equation" r:id="rId10" imgW="1473120" imgH="419040" progId="Equation.DSMT4">
                  <p:embed/>
                </p:oleObj>
              </mc:Choice>
              <mc:Fallback>
                <p:oleObj name="Equation" r:id="rId10" imgW="1473120" imgH="419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98188" y="1635125"/>
                        <a:ext cx="8732837" cy="213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8" name="Object 50"/>
          <p:cNvGraphicFramePr>
            <a:graphicFrameLocks noChangeAspect="1"/>
          </p:cNvGraphicFramePr>
          <p:nvPr/>
        </p:nvGraphicFramePr>
        <p:xfrm>
          <a:off x="16432590" y="9584862"/>
          <a:ext cx="4321492" cy="1801501"/>
        </p:xfrm>
        <a:graphic>
          <a:graphicData uri="http://schemas.openxmlformats.org/presentationml/2006/ole">
            <mc:AlternateContent xmlns:mc="http://schemas.openxmlformats.org/markup-compatibility/2006">
              <mc:Choice xmlns:v="urn:schemas-microsoft-com:vml" Requires="v">
                <p:oleObj spid="_x0000_s227394" name="Equation" r:id="rId12" imgW="1002960" imgH="431640" progId="Equation.DSMT4">
                  <p:embed/>
                </p:oleObj>
              </mc:Choice>
              <mc:Fallback>
                <p:oleObj name="Equation" r:id="rId12" imgW="1002960" imgH="43164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32590" y="9584862"/>
                        <a:ext cx="4321492" cy="1801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5127" name="Rectangle 46"/>
          <p:cNvSpPr>
            <a:spLocks noChangeArrowheads="1"/>
          </p:cNvSpPr>
          <p:nvPr/>
        </p:nvSpPr>
        <p:spPr bwMode="auto">
          <a:xfrm>
            <a:off x="10204619" y="1797050"/>
            <a:ext cx="11377680" cy="10355263"/>
          </a:xfrm>
          <a:prstGeom prst="rect">
            <a:avLst/>
          </a:prstGeom>
          <a:solidFill>
            <a:srgbClr val="FF9900">
              <a:alpha val="27843"/>
            </a:srgbClr>
          </a:solidFill>
          <a:ln w="57150">
            <a:solidFill>
              <a:schemeClr val="tx1"/>
            </a:solidFill>
            <a:prstDash val="dash"/>
            <a:miter lim="800000"/>
            <a:headEnd/>
            <a:tailEnd/>
          </a:ln>
        </p:spPr>
        <p:txBody>
          <a:bodyPr wrap="none" lIns="192911" tIns="96455" rIns="192911" bIns="96455" anchor="ctr"/>
          <a:lstStyle/>
          <a:p>
            <a:pPr algn="ctr"/>
            <a:endParaRPr lang="fr-FR"/>
          </a:p>
        </p:txBody>
      </p:sp>
      <p:graphicFrame>
        <p:nvGraphicFramePr>
          <p:cNvPr id="5122" name="Object 47"/>
          <p:cNvGraphicFramePr>
            <a:graphicFrameLocks noChangeAspect="1"/>
          </p:cNvGraphicFramePr>
          <p:nvPr/>
        </p:nvGraphicFramePr>
        <p:xfrm>
          <a:off x="10403437" y="7450568"/>
          <a:ext cx="10766219" cy="1814407"/>
        </p:xfrm>
        <a:graphic>
          <a:graphicData uri="http://schemas.openxmlformats.org/presentationml/2006/ole">
            <mc:AlternateContent xmlns:mc="http://schemas.openxmlformats.org/markup-compatibility/2006">
              <mc:Choice xmlns:v="urn:schemas-microsoft-com:vml" Requires="v">
                <p:oleObj spid="_x0000_s228390" name="Equation" r:id="rId4" imgW="1815840" imgH="355320" progId="Equation.3">
                  <p:embed/>
                </p:oleObj>
              </mc:Choice>
              <mc:Fallback>
                <p:oleObj name="Equation" r:id="rId4" imgW="1815840" imgH="355320" progId="Equation.3">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3437" y="7450568"/>
                        <a:ext cx="10766219" cy="1814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0"/>
          <p:cNvGraphicFramePr>
            <a:graphicFrameLocks noChangeAspect="1"/>
          </p:cNvGraphicFramePr>
          <p:nvPr/>
        </p:nvGraphicFramePr>
        <p:xfrm>
          <a:off x="10621833" y="9584862"/>
          <a:ext cx="4899192" cy="1611868"/>
        </p:xfrm>
        <a:graphic>
          <a:graphicData uri="http://schemas.openxmlformats.org/presentationml/2006/ole">
            <mc:AlternateContent xmlns:mc="http://schemas.openxmlformats.org/markup-compatibility/2006">
              <mc:Choice xmlns:v="urn:schemas-microsoft-com:vml" Requires="v">
                <p:oleObj spid="_x0000_s228391" name="Equation" r:id="rId6" imgW="863280" imgH="380880" progId="Equation.3">
                  <p:embed/>
                </p:oleObj>
              </mc:Choice>
              <mc:Fallback>
                <p:oleObj name="Equation" r:id="rId6" imgW="863280" imgH="380880" progId="Equation.3">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21833" y="9584862"/>
                        <a:ext cx="4899192" cy="1611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3"/>
          <p:cNvGrpSpPr>
            <a:grpSpLocks/>
          </p:cNvGrpSpPr>
          <p:nvPr/>
        </p:nvGrpSpPr>
        <p:grpSpPr bwMode="auto">
          <a:xfrm>
            <a:off x="10565564" y="4416466"/>
            <a:ext cx="10372332" cy="3147786"/>
            <a:chOff x="2592" y="3216"/>
            <a:chExt cx="2765" cy="1119"/>
          </a:xfrm>
        </p:grpSpPr>
        <p:sp>
          <p:nvSpPr>
            <p:cNvPr id="5133" name="Rectangle 64"/>
            <p:cNvSpPr>
              <a:spLocks noChangeArrowheads="1"/>
            </p:cNvSpPr>
            <p:nvPr/>
          </p:nvSpPr>
          <p:spPr bwMode="auto">
            <a:xfrm>
              <a:off x="2592"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5134" name="Rectangle 65"/>
            <p:cNvSpPr>
              <a:spLocks noChangeArrowheads="1"/>
            </p:cNvSpPr>
            <p:nvPr/>
          </p:nvSpPr>
          <p:spPr bwMode="auto">
            <a:xfrm>
              <a:off x="4080"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5135" name="Line 66"/>
            <p:cNvSpPr>
              <a:spLocks noChangeShapeType="1"/>
            </p:cNvSpPr>
            <p:nvPr/>
          </p:nvSpPr>
          <p:spPr bwMode="auto">
            <a:xfrm>
              <a:off x="3264"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5136" name="Line 67"/>
            <p:cNvSpPr>
              <a:spLocks noChangeShapeType="1"/>
            </p:cNvSpPr>
            <p:nvPr/>
          </p:nvSpPr>
          <p:spPr bwMode="auto">
            <a:xfrm>
              <a:off x="4848"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5137" name="Text Box 68"/>
            <p:cNvSpPr txBox="1">
              <a:spLocks noChangeArrowheads="1"/>
            </p:cNvSpPr>
            <p:nvPr/>
          </p:nvSpPr>
          <p:spPr bwMode="auto">
            <a:xfrm>
              <a:off x="3638" y="4032"/>
              <a:ext cx="129" cy="263"/>
            </a:xfrm>
            <a:prstGeom prst="rect">
              <a:avLst/>
            </a:prstGeom>
            <a:noFill/>
            <a:ln w="9525">
              <a:noFill/>
              <a:miter lim="800000"/>
              <a:headEnd/>
              <a:tailEnd/>
            </a:ln>
          </p:spPr>
          <p:txBody>
            <a:bodyPr wrap="none">
              <a:spAutoFit/>
            </a:bodyPr>
            <a:lstStyle/>
            <a:p>
              <a:r>
                <a:rPr lang="en-US" sz="4200" dirty="0"/>
                <a:t>u</a:t>
              </a:r>
            </a:p>
          </p:txBody>
        </p:sp>
        <p:sp>
          <p:nvSpPr>
            <p:cNvPr id="5138" name="Text Box 69"/>
            <p:cNvSpPr txBox="1">
              <a:spLocks noChangeArrowheads="1"/>
            </p:cNvSpPr>
            <p:nvPr/>
          </p:nvSpPr>
          <p:spPr bwMode="auto">
            <a:xfrm>
              <a:off x="5228" y="4072"/>
              <a:ext cx="129" cy="263"/>
            </a:xfrm>
            <a:prstGeom prst="rect">
              <a:avLst/>
            </a:prstGeom>
            <a:noFill/>
            <a:ln w="9525">
              <a:noFill/>
              <a:miter lim="800000"/>
              <a:headEnd/>
              <a:tailEnd/>
            </a:ln>
          </p:spPr>
          <p:txBody>
            <a:bodyPr wrap="none">
              <a:spAutoFit/>
            </a:bodyPr>
            <a:lstStyle/>
            <a:p>
              <a:r>
                <a:rPr lang="en-US" sz="4200" dirty="0"/>
                <a:t>u</a:t>
              </a:r>
            </a:p>
          </p:txBody>
        </p:sp>
        <p:sp>
          <p:nvSpPr>
            <p:cNvPr id="5139" name="Freeform 70"/>
            <p:cNvSpPr>
              <a:spLocks/>
            </p:cNvSpPr>
            <p:nvPr/>
          </p:nvSpPr>
          <p:spPr bwMode="auto">
            <a:xfrm>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chemeClr val="accent2"/>
              </a:solidFill>
              <a:round/>
              <a:headEnd/>
              <a:tailEnd/>
            </a:ln>
          </p:spPr>
          <p:txBody>
            <a:bodyPr wrap="none" anchor="ctr"/>
            <a:lstStyle/>
            <a:p>
              <a:endParaRPr lang="en-US" dirty="0"/>
            </a:p>
          </p:txBody>
        </p:sp>
        <p:sp>
          <p:nvSpPr>
            <p:cNvPr id="5140" name="Text Box 71"/>
            <p:cNvSpPr txBox="1">
              <a:spLocks noChangeArrowheads="1"/>
            </p:cNvSpPr>
            <p:nvPr/>
          </p:nvSpPr>
          <p:spPr bwMode="auto">
            <a:xfrm>
              <a:off x="3312" y="3384"/>
              <a:ext cx="326" cy="263"/>
            </a:xfrm>
            <a:prstGeom prst="rect">
              <a:avLst/>
            </a:prstGeom>
            <a:noFill/>
            <a:ln w="9525">
              <a:noFill/>
              <a:miter lim="800000"/>
              <a:headEnd/>
              <a:tailEnd/>
            </a:ln>
          </p:spPr>
          <p:txBody>
            <a:bodyPr wrap="none">
              <a:spAutoFit/>
            </a:bodyPr>
            <a:lstStyle/>
            <a:p>
              <a:r>
                <a:rPr lang="en-US" sz="4200" dirty="0">
                  <a:solidFill>
                    <a:schemeClr val="accent2"/>
                  </a:solidFill>
                </a:rPr>
                <a:t>r</a:t>
              </a:r>
              <a:r>
                <a:rPr lang="en-US" sz="4200" baseline="-25000" dirty="0">
                  <a:solidFill>
                    <a:schemeClr val="accent2"/>
                  </a:solidFill>
                </a:rPr>
                <a:t>0</a:t>
              </a:r>
              <a:r>
                <a:rPr lang="en-US" sz="4200" dirty="0">
                  <a:solidFill>
                    <a:schemeClr val="accent2"/>
                  </a:solidFill>
                </a:rPr>
                <a:t>(u)</a:t>
              </a:r>
              <a:endParaRPr lang="en-US" sz="5900" dirty="0">
                <a:solidFill>
                  <a:schemeClr val="accent2"/>
                </a:solidFill>
              </a:endParaRPr>
            </a:p>
          </p:txBody>
        </p:sp>
        <p:sp>
          <p:nvSpPr>
            <p:cNvPr id="5141" name="Freeform 72"/>
            <p:cNvSpPr>
              <a:spLocks/>
            </p:cNvSpPr>
            <p:nvPr/>
          </p:nvSpPr>
          <p:spPr bwMode="auto">
            <a:xfrm>
              <a:off x="4080" y="3657"/>
              <a:ext cx="1200" cy="144"/>
            </a:xfrm>
            <a:custGeom>
              <a:avLst/>
              <a:gdLst>
                <a:gd name="T0" fmla="*/ 0 w 1200"/>
                <a:gd name="T1" fmla="*/ 144 h 144"/>
                <a:gd name="T2" fmla="*/ 432 w 1200"/>
                <a:gd name="T3" fmla="*/ 96 h 144"/>
                <a:gd name="T4" fmla="*/ 576 w 1200"/>
                <a:gd name="T5" fmla="*/ 0 h 144"/>
                <a:gd name="T6" fmla="*/ 720 w 1200"/>
                <a:gd name="T7" fmla="*/ 96 h 144"/>
                <a:gd name="T8" fmla="*/ 1200 w 1200"/>
                <a:gd name="T9" fmla="*/ 1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chemeClr val="accent2"/>
              </a:solidFill>
              <a:round/>
              <a:headEnd/>
              <a:tailEnd/>
            </a:ln>
          </p:spPr>
          <p:txBody>
            <a:bodyPr wrap="none" anchor="ctr"/>
            <a:lstStyle/>
            <a:p>
              <a:endParaRPr lang="en-US" dirty="0"/>
            </a:p>
          </p:txBody>
        </p:sp>
        <p:graphicFrame>
          <p:nvGraphicFramePr>
            <p:cNvPr id="5124" name="Object 73"/>
            <p:cNvGraphicFramePr>
              <a:graphicFrameLocks noChangeAspect="1"/>
            </p:cNvGraphicFramePr>
            <p:nvPr/>
          </p:nvGraphicFramePr>
          <p:xfrm>
            <a:off x="4732" y="3542"/>
            <a:ext cx="356" cy="213"/>
          </p:xfrm>
          <a:graphic>
            <a:graphicData uri="http://schemas.openxmlformats.org/presentationml/2006/ole">
              <mc:AlternateContent xmlns:mc="http://schemas.openxmlformats.org/markup-compatibility/2006">
                <mc:Choice xmlns:v="urn:schemas-microsoft-com:vml" Requires="v">
                  <p:oleObj spid="_x0000_s228392" name="Equation" r:id="rId8" imgW="317160" imgH="190440" progId="Equation.3">
                    <p:embed/>
                  </p:oleObj>
                </mc:Choice>
                <mc:Fallback>
                  <p:oleObj name="Equation" r:id="rId8" imgW="317160" imgH="190440" progId="Equation.3">
                    <p:embed/>
                    <p:pic>
                      <p:nvPicPr>
                        <p:cNvPr id="0" name="Object 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2" y="3542"/>
                          <a:ext cx="356"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2" name="Line 75"/>
            <p:cNvSpPr>
              <a:spLocks noChangeShapeType="1"/>
            </p:cNvSpPr>
            <p:nvPr/>
          </p:nvSpPr>
          <p:spPr bwMode="auto">
            <a:xfrm>
              <a:off x="2607" y="3929"/>
              <a:ext cx="318" cy="0"/>
            </a:xfrm>
            <a:prstGeom prst="line">
              <a:avLst/>
            </a:prstGeom>
            <a:noFill/>
            <a:ln w="38100">
              <a:solidFill>
                <a:srgbClr val="FF0000"/>
              </a:solidFill>
              <a:round/>
              <a:headEnd/>
              <a:tailEnd/>
            </a:ln>
          </p:spPr>
          <p:txBody>
            <a:bodyPr/>
            <a:lstStyle/>
            <a:p>
              <a:endParaRPr lang="en-US" dirty="0"/>
            </a:p>
          </p:txBody>
        </p:sp>
        <p:sp>
          <p:nvSpPr>
            <p:cNvPr id="5143" name="Line 76"/>
            <p:cNvSpPr>
              <a:spLocks noChangeShapeType="1"/>
            </p:cNvSpPr>
            <p:nvPr/>
          </p:nvSpPr>
          <p:spPr bwMode="auto">
            <a:xfrm>
              <a:off x="3469" y="3249"/>
              <a:ext cx="318" cy="0"/>
            </a:xfrm>
            <a:prstGeom prst="line">
              <a:avLst/>
            </a:prstGeom>
            <a:noFill/>
            <a:ln w="38100">
              <a:solidFill>
                <a:srgbClr val="FF0000"/>
              </a:solidFill>
              <a:round/>
              <a:headEnd/>
              <a:tailEnd/>
            </a:ln>
          </p:spPr>
          <p:txBody>
            <a:bodyPr/>
            <a:lstStyle/>
            <a:p>
              <a:endParaRPr lang="en-US" dirty="0"/>
            </a:p>
          </p:txBody>
        </p:sp>
        <p:sp>
          <p:nvSpPr>
            <p:cNvPr id="5144" name="Line 77"/>
            <p:cNvSpPr>
              <a:spLocks noChangeShapeType="1"/>
            </p:cNvSpPr>
            <p:nvPr/>
          </p:nvSpPr>
          <p:spPr bwMode="auto">
            <a:xfrm flipV="1">
              <a:off x="2925" y="3249"/>
              <a:ext cx="545" cy="680"/>
            </a:xfrm>
            <a:prstGeom prst="line">
              <a:avLst/>
            </a:prstGeom>
            <a:noFill/>
            <a:ln w="38100">
              <a:solidFill>
                <a:srgbClr val="FF0000"/>
              </a:solidFill>
              <a:round/>
              <a:headEnd/>
              <a:tailEnd/>
            </a:ln>
          </p:spPr>
          <p:txBody>
            <a:bodyPr/>
            <a:lstStyle/>
            <a:p>
              <a:endParaRPr lang="en-US" dirty="0"/>
            </a:p>
          </p:txBody>
        </p:sp>
        <p:sp>
          <p:nvSpPr>
            <p:cNvPr id="5145" name="Line 78"/>
            <p:cNvSpPr>
              <a:spLocks noChangeShapeType="1"/>
            </p:cNvSpPr>
            <p:nvPr/>
          </p:nvSpPr>
          <p:spPr bwMode="auto">
            <a:xfrm>
              <a:off x="4059" y="3838"/>
              <a:ext cx="363" cy="0"/>
            </a:xfrm>
            <a:prstGeom prst="line">
              <a:avLst/>
            </a:prstGeom>
            <a:noFill/>
            <a:ln w="38100">
              <a:solidFill>
                <a:srgbClr val="FF0000"/>
              </a:solidFill>
              <a:round/>
              <a:headEnd/>
              <a:tailEnd/>
            </a:ln>
          </p:spPr>
          <p:txBody>
            <a:bodyPr/>
            <a:lstStyle/>
            <a:p>
              <a:endParaRPr lang="en-US" dirty="0"/>
            </a:p>
          </p:txBody>
        </p:sp>
        <p:sp>
          <p:nvSpPr>
            <p:cNvPr id="5146" name="Line 79"/>
            <p:cNvSpPr>
              <a:spLocks noChangeShapeType="1"/>
            </p:cNvSpPr>
            <p:nvPr/>
          </p:nvSpPr>
          <p:spPr bwMode="auto">
            <a:xfrm>
              <a:off x="4785" y="3838"/>
              <a:ext cx="499" cy="0"/>
            </a:xfrm>
            <a:prstGeom prst="line">
              <a:avLst/>
            </a:prstGeom>
            <a:noFill/>
            <a:ln w="38100">
              <a:solidFill>
                <a:srgbClr val="FF0000"/>
              </a:solidFill>
              <a:round/>
              <a:headEnd/>
              <a:tailEnd/>
            </a:ln>
          </p:spPr>
          <p:txBody>
            <a:bodyPr/>
            <a:lstStyle/>
            <a:p>
              <a:endParaRPr lang="en-US" dirty="0"/>
            </a:p>
          </p:txBody>
        </p:sp>
        <p:sp>
          <p:nvSpPr>
            <p:cNvPr id="5147" name="Line 80"/>
            <p:cNvSpPr>
              <a:spLocks noChangeShapeType="1"/>
            </p:cNvSpPr>
            <p:nvPr/>
          </p:nvSpPr>
          <p:spPr bwMode="auto">
            <a:xfrm>
              <a:off x="4422" y="3430"/>
              <a:ext cx="363" cy="0"/>
            </a:xfrm>
            <a:prstGeom prst="line">
              <a:avLst/>
            </a:prstGeom>
            <a:noFill/>
            <a:ln w="38100">
              <a:solidFill>
                <a:srgbClr val="FF0000"/>
              </a:solidFill>
              <a:round/>
              <a:headEnd/>
              <a:tailEnd/>
            </a:ln>
          </p:spPr>
          <p:txBody>
            <a:bodyPr/>
            <a:lstStyle/>
            <a:p>
              <a:endParaRPr lang="en-US" dirty="0"/>
            </a:p>
          </p:txBody>
        </p:sp>
        <p:sp>
          <p:nvSpPr>
            <p:cNvPr id="5148" name="Line 81"/>
            <p:cNvSpPr>
              <a:spLocks noChangeShapeType="1"/>
            </p:cNvSpPr>
            <p:nvPr/>
          </p:nvSpPr>
          <p:spPr bwMode="auto">
            <a:xfrm>
              <a:off x="4422" y="3430"/>
              <a:ext cx="0" cy="408"/>
            </a:xfrm>
            <a:prstGeom prst="line">
              <a:avLst/>
            </a:prstGeom>
            <a:noFill/>
            <a:ln w="9525">
              <a:solidFill>
                <a:srgbClr val="FF0000"/>
              </a:solidFill>
              <a:round/>
              <a:headEnd/>
              <a:tailEnd/>
            </a:ln>
          </p:spPr>
          <p:txBody>
            <a:bodyPr/>
            <a:lstStyle/>
            <a:p>
              <a:endParaRPr lang="en-US" dirty="0"/>
            </a:p>
          </p:txBody>
        </p:sp>
        <p:sp>
          <p:nvSpPr>
            <p:cNvPr id="5149" name="Line 82"/>
            <p:cNvSpPr>
              <a:spLocks noChangeShapeType="1"/>
            </p:cNvSpPr>
            <p:nvPr/>
          </p:nvSpPr>
          <p:spPr bwMode="auto">
            <a:xfrm>
              <a:off x="4785" y="3430"/>
              <a:ext cx="0" cy="408"/>
            </a:xfrm>
            <a:prstGeom prst="line">
              <a:avLst/>
            </a:prstGeom>
            <a:noFill/>
            <a:ln w="9525">
              <a:solidFill>
                <a:srgbClr val="FF0000"/>
              </a:solidFill>
              <a:round/>
              <a:headEnd/>
              <a:tailEnd/>
            </a:ln>
          </p:spPr>
          <p:txBody>
            <a:bodyPr/>
            <a:lstStyle/>
            <a:p>
              <a:endParaRPr lang="en-US" dirty="0"/>
            </a:p>
          </p:txBody>
        </p:sp>
      </p:grpSp>
      <p:sp>
        <p:nvSpPr>
          <p:cNvPr id="30"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effectLst/>
                <a:uLnTx/>
                <a:uFillTx/>
                <a:latin typeface="Impact" charset="0"/>
                <a:ea typeface="ＭＳ Ｐゴシック" charset="0"/>
                <a:cs typeface="Impact" charset="0"/>
              </a:rPr>
              <a:t>Exercise</a:t>
            </a:r>
            <a:r>
              <a:rPr kumimoji="0" lang="en-US" sz="6600" b="0" i="0" u="none" strike="noStrike" kern="1200" cap="none" spc="0" normalizeH="0" noProof="0" dirty="0">
                <a:ln>
                  <a:noFill/>
                </a:ln>
                <a:effectLst/>
                <a:uLnTx/>
                <a:uFillTx/>
                <a:latin typeface="Impact" charset="0"/>
                <a:ea typeface="ＭＳ Ｐゴシック" charset="0"/>
                <a:cs typeface="Impact" charset="0"/>
              </a:rPr>
              <a:t> </a:t>
            </a:r>
            <a:r>
              <a:rPr kumimoji="0" lang="en-US" sz="6600" b="0" i="0" u="none" strike="noStrike" kern="1200" cap="none" spc="0" normalizeH="0" baseline="0" noProof="0" dirty="0">
                <a:ln>
                  <a:noFill/>
                </a:ln>
                <a:effectLst/>
                <a:uLnTx/>
                <a:uFillTx/>
                <a:latin typeface="Impact" charset="0"/>
                <a:ea typeface="ＭＳ Ｐゴシック" charset="0"/>
                <a:cs typeface="Impact" charset="0"/>
              </a:rPr>
              <a:t>2 and 1.2</a:t>
            </a:r>
            <a:r>
              <a:rPr kumimoji="0" lang="en-US" sz="6600" b="0" i="0" u="none" strike="noStrike" kern="1200" cap="none" spc="0" normalizeH="0" noProof="0" dirty="0">
                <a:ln>
                  <a:noFill/>
                </a:ln>
                <a:effectLst/>
                <a:uLnTx/>
                <a:uFillTx/>
                <a:latin typeface="Impact" charset="0"/>
                <a:ea typeface="ＭＳ Ｐゴシック" charset="0"/>
                <a:cs typeface="Impact" charset="0"/>
              </a:rPr>
              <a:t> NOW!! </a:t>
            </a:r>
            <a:r>
              <a:rPr lang="en-US" sz="6600" dirty="0">
                <a:solidFill>
                  <a:srgbClr val="FF0000"/>
                </a:solidFill>
                <a:latin typeface="Impact" charset="0"/>
                <a:ea typeface="ＭＳ Ｐゴシック" charset="0"/>
                <a:cs typeface="Impact" charset="0"/>
              </a:rPr>
              <a:t> - </a:t>
            </a:r>
            <a:r>
              <a:rPr kumimoji="0" lang="en-US" sz="6600" b="0" i="0" u="none" strike="noStrike" kern="1200" cap="none" spc="0" normalizeH="0" noProof="0" dirty="0">
                <a:ln>
                  <a:noFill/>
                </a:ln>
                <a:solidFill>
                  <a:srgbClr val="FF0000"/>
                </a:solidFill>
                <a:effectLst/>
                <a:uLnTx/>
                <a:uFillTx/>
                <a:latin typeface="Impact" charset="0"/>
                <a:ea typeface="ＭＳ Ｐゴシック" charset="0"/>
                <a:cs typeface="Impact" charset="0"/>
              </a:rPr>
              <a:t>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a:t>
            </a:r>
            <a:r>
              <a:rPr lang="en-US" sz="6600" dirty="0">
                <a:solidFill>
                  <a:srgbClr val="FF0000"/>
                </a:solidFill>
                <a:latin typeface="Impact" charset="0"/>
                <a:ea typeface="ＭＳ Ｐゴシック" charset="0"/>
                <a:cs typeface="Impact" charset="0"/>
              </a:rPr>
              <a:t>Ion channel</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cxnSp>
        <p:nvCxnSpPr>
          <p:cNvPr id="31" name="Straight Connector 30"/>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7" name="Text Box 106"/>
          <p:cNvSpPr txBox="1">
            <a:spLocks noChangeArrowheads="1"/>
          </p:cNvSpPr>
          <p:nvPr/>
        </p:nvSpPr>
        <p:spPr bwMode="auto">
          <a:xfrm>
            <a:off x="4105220" y="6981954"/>
            <a:ext cx="4637808" cy="1569660"/>
          </a:xfrm>
          <a:prstGeom prst="rect">
            <a:avLst/>
          </a:prstGeom>
          <a:solidFill>
            <a:srgbClr val="FFFF00"/>
          </a:solidFill>
          <a:ln w="57150">
            <a:solidFill>
              <a:srgbClr val="FF0000"/>
            </a:solidFill>
            <a:miter lim="800000"/>
            <a:headEnd/>
            <a:tailEnd/>
          </a:ln>
        </p:spPr>
        <p:txBody>
          <a:bodyPr wrap="none">
            <a:spAutoFit/>
          </a:bodyPr>
          <a:lstStyle/>
          <a:p>
            <a:r>
              <a:rPr lang="fr-CH" sz="4800" b="1" dirty="0" err="1"/>
              <a:t>Next</a:t>
            </a:r>
            <a:r>
              <a:rPr lang="fr-CH" sz="4800" b="1" dirty="0"/>
              <a:t> lecture </a:t>
            </a:r>
            <a:r>
              <a:rPr lang="fr-CH" sz="4800" b="1" dirty="0" err="1"/>
              <a:t>at</a:t>
            </a:r>
            <a:r>
              <a:rPr lang="fr-CH" sz="4800" b="1" dirty="0"/>
              <a:t>:</a:t>
            </a:r>
          </a:p>
          <a:p>
            <a:r>
              <a:rPr lang="fr-CH" sz="4800" b="1" dirty="0"/>
              <a:t>  10H40</a:t>
            </a:r>
            <a:endParaRPr lang="fr-FR" sz="4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Placeholder 2"/>
          <p:cNvSpPr>
            <a:spLocks noGrp="1"/>
          </p:cNvSpPr>
          <p:nvPr>
            <p:ph type="body" sz="quarter" idx="12"/>
          </p:nvPr>
        </p:nvSpPr>
        <p:spPr bwMode="auto">
          <a:xfrm>
            <a:off x="1024529" y="6761752"/>
            <a:ext cx="13092113" cy="906463"/>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Week 2 – Biophysical modeling:</a:t>
            </a:r>
          </a:p>
          <a:p>
            <a:r>
              <a:rPr lang="en-US" dirty="0">
                <a:latin typeface="Arial Narrow" pitchFamily="34" charset="0"/>
                <a:ea typeface="ＭＳ Ｐゴシック" pitchFamily="34" charset="-128"/>
              </a:rPr>
              <a:t>      The Hodgkin-Huxley model</a:t>
            </a:r>
          </a:p>
        </p:txBody>
      </p:sp>
      <p:sp>
        <p:nvSpPr>
          <p:cNvPr id="9220" name="Text Placeholder 3"/>
          <p:cNvSpPr>
            <a:spLocks noGrp="1"/>
          </p:cNvSpPr>
          <p:nvPr>
            <p:ph type="body" sz="quarter" idx="13"/>
          </p:nvPr>
        </p:nvSpPr>
        <p:spPr bwMode="auto">
          <a:xfrm>
            <a:off x="1120781" y="8897938"/>
            <a:ext cx="13092113" cy="830262"/>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Wulfram Gerstner</a:t>
            </a:r>
          </a:p>
          <a:p>
            <a:r>
              <a:rPr lang="en-US" sz="4000" dirty="0">
                <a:latin typeface="Arial Narrow" pitchFamily="34" charset="0"/>
                <a:ea typeface="ＭＳ Ｐゴシック" pitchFamily="34" charset="-128"/>
              </a:rPr>
              <a:t>EPFL, Lausanne, Switzerland</a:t>
            </a:r>
          </a:p>
        </p:txBody>
      </p:sp>
      <p:sp>
        <p:nvSpPr>
          <p:cNvPr id="7" name="Espace réservé du contenu 1"/>
          <p:cNvSpPr txBox="1">
            <a:spLocks/>
          </p:cNvSpPr>
          <p:nvPr/>
        </p:nvSpPr>
        <p:spPr bwMode="auto">
          <a:xfrm>
            <a:off x="11185359" y="1732547"/>
            <a:ext cx="10422104" cy="9064626"/>
          </a:xfrm>
          <a:prstGeom prst="rect">
            <a:avLst/>
          </a:prstGeom>
          <a:noFill/>
          <a:ln>
            <a:miter lim="800000"/>
            <a:headEnd/>
            <a:tailEnd/>
          </a:ln>
        </p:spPr>
        <p:txBody>
          <a:bodyPr vert="horz" wrap="square" numCol="1" anchor="ctr" anchorCtr="0" compatLnSpc="1">
            <a:prstTxWarp prst="textNoShape">
              <a:avLst/>
            </a:prstTxWarp>
          </a:bodyPr>
          <a:lstStyle/>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noProof="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.1 </a:t>
            </a:r>
            <a:r>
              <a:rPr lang="fr-CH" sz="5400" b="1" noProof="0" dirty="0" err="1">
                <a:latin typeface="Arial Narrow" pitchFamily="34" charset="0"/>
                <a:cs typeface="ＭＳ Ｐゴシック" charset="0"/>
              </a:rPr>
              <a:t>Biophysic</a:t>
            </a:r>
            <a:r>
              <a:rPr lang="fr-CH" sz="5400" b="1" dirty="0">
                <a:latin typeface="Arial Narrow" pitchFamily="34" charset="0"/>
                <a:cs typeface="ＭＳ Ｐゴシック" charset="0"/>
              </a:rPr>
              <a:t>s of </a:t>
            </a:r>
            <a:r>
              <a:rPr lang="fr-CH" sz="5400" b="1" dirty="0" err="1">
                <a:latin typeface="Arial Narrow" pitchFamily="34" charset="0"/>
                <a:cs typeface="ＭＳ Ｐゴシック" charset="0"/>
              </a:rPr>
              <a:t>neurons</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ＭＳ Ｐゴシック" charset="0"/>
              </a:rPr>
              <a:t>Overview</a:t>
            </a:r>
            <a:endPar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.2 </a:t>
            </a:r>
            <a:r>
              <a:rPr lang="fr-CH" sz="5400" b="1" dirty="0">
                <a:latin typeface="Arial Narrow" pitchFamily="34" charset="0"/>
                <a:cs typeface="ＭＳ Ｐゴシック" charset="0"/>
              </a:rPr>
              <a:t> Reversal </a:t>
            </a:r>
            <a:r>
              <a:rPr lang="fr-CH" sz="5400" b="1" dirty="0" err="1">
                <a:latin typeface="Arial Narrow" pitchFamily="34" charset="0"/>
                <a:cs typeface="ＭＳ Ｐゴシック" charset="0"/>
              </a:rPr>
              <a:t>potential</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509713" marR="0" lvl="1" indent="-568325" algn="l" defTabSz="1079500" rtl="0" eaLnBrk="0" fontAlgn="base" latinLnBrk="0" hangingPunct="0">
              <a:lnSpc>
                <a:spcPct val="100000"/>
              </a:lnSpc>
              <a:spcBef>
                <a:spcPct val="0"/>
              </a:spcBef>
              <a:spcAft>
                <a:spcPct val="0"/>
              </a:spcAft>
              <a:buClr>
                <a:srgbClr val="FF0000"/>
              </a:buClr>
              <a:buSzPct val="150000"/>
              <a:tabLst/>
              <a:defRPr/>
            </a:pPr>
            <a:r>
              <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rPr>
              <a:t>      - Nernst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mn-cs"/>
              </a:rPr>
              <a:t>equation</a:t>
            </a:r>
            <a:endPar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.3 </a:t>
            </a:r>
            <a:r>
              <a:rPr lang="fr-CH" sz="5400" b="1" dirty="0" err="1">
                <a:latin typeface="Arial Narrow" pitchFamily="34" charset="0"/>
                <a:cs typeface="ＭＳ Ｐゴシック" charset="0"/>
              </a:rPr>
              <a:t>Hodgin</a:t>
            </a:r>
            <a:r>
              <a:rPr lang="fr-CH" sz="5400" b="1" dirty="0">
                <a:latin typeface="Arial Narrow" pitchFamily="34" charset="0"/>
                <a:cs typeface="ＭＳ Ｐゴシック" charset="0"/>
              </a:rPr>
              <a:t>-Huxley</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Model</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.4 </a:t>
            </a:r>
            <a:r>
              <a:rPr lang="fr-CH" sz="5400" b="1" dirty="0" err="1">
                <a:latin typeface="Arial Narrow" pitchFamily="34" charset="0"/>
                <a:cs typeface="ＭＳ Ｐゴシック" charset="0"/>
              </a:rPr>
              <a:t>Threshold</a:t>
            </a:r>
            <a:r>
              <a:rPr lang="fr-CH" sz="5400" b="1" dirty="0">
                <a:latin typeface="Arial Narrow" pitchFamily="34" charset="0"/>
                <a:cs typeface="ＭＳ Ｐゴシック" charset="0"/>
              </a:rPr>
              <a:t> in the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Hodgkin-Huxley</a:t>
            </a: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Model</a:t>
            </a:r>
            <a:endParaRPr kumimoji="0" lang="fr-CH" sz="4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4400" b="1" dirty="0">
                <a:latin typeface="Arial Narrow" pitchFamily="34" charset="0"/>
                <a:cs typeface="ＭＳ Ｐゴシック" charset="0"/>
              </a:rPr>
              <a:t>        </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where</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is</a:t>
            </a:r>
            <a:r>
              <a:rPr lang="fr-CH" sz="4400" dirty="0">
                <a:latin typeface="Arial Narrow" pitchFamily="34" charset="0"/>
                <a:cs typeface="ＭＳ Ｐゴシック" charset="0"/>
              </a:rPr>
              <a:t> the </a:t>
            </a:r>
            <a:r>
              <a:rPr lang="fr-CH" sz="4400" dirty="0" err="1">
                <a:latin typeface="Arial Narrow" pitchFamily="34" charset="0"/>
                <a:cs typeface="ＭＳ Ｐゴシック" charset="0"/>
              </a:rPr>
              <a:t>firing</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threshold</a:t>
            </a:r>
            <a:r>
              <a:rPr lang="fr-CH" sz="4400" dirty="0">
                <a:latin typeface="Arial Narrow" pitchFamily="34" charset="0"/>
                <a:cs typeface="ＭＳ Ｐゴシック" charset="0"/>
              </a:rPr>
              <a:t>?</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.5. </a:t>
            </a:r>
            <a:r>
              <a:rPr lang="fr-CH" sz="5400" b="1" dirty="0" err="1">
                <a:latin typeface="Arial Narrow" pitchFamily="34" charset="0"/>
                <a:cs typeface="ＭＳ Ｐゴシック" charset="0"/>
              </a:rPr>
              <a:t>Detailed</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biophysical</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models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lvl="0" indent="-568325" eaLnBrk="0" hangingPunct="0">
              <a:buClr>
                <a:srgbClr val="FF0000"/>
              </a:buClr>
              <a:buSzPct val="150000"/>
              <a:defRPr/>
            </a:pPr>
            <a:r>
              <a:rPr lang="fr-CH" sz="4400" dirty="0">
                <a:latin typeface="Arial Narrow" pitchFamily="34" charset="0"/>
                <a:cs typeface="ＭＳ Ｐゴシック" charset="0"/>
              </a:rPr>
              <a:t>           - the zoo of ion </a:t>
            </a:r>
            <a:r>
              <a:rPr lang="fr-CH" sz="4400" dirty="0" err="1">
                <a:latin typeface="Arial Narrow" pitchFamily="34" charset="0"/>
                <a:cs typeface="ＭＳ Ｐゴシック" charset="0"/>
              </a:rPr>
              <a:t>channels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p:txBody>
      </p:sp>
      <p:sp>
        <p:nvSpPr>
          <p:cNvPr id="8" name="Text Placeholder 2"/>
          <p:cNvSpPr txBox="1">
            <a:spLocks/>
          </p:cNvSpPr>
          <p:nvPr/>
        </p:nvSpPr>
        <p:spPr bwMode="auto">
          <a:xfrm>
            <a:off x="1925053" y="368884"/>
            <a:ext cx="19346777" cy="9064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685800" marR="0" lvl="0" indent="-685800" algn="l" defTabSz="1079500" rtl="0" eaLnBrk="0" fontAlgn="base" latinLnBrk="0" hangingPunct="0">
              <a:lnSpc>
                <a:spcPct val="100000"/>
              </a:lnSpc>
              <a:spcBef>
                <a:spcPts val="1413"/>
              </a:spcBef>
              <a:spcAft>
                <a:spcPct val="0"/>
              </a:spcAft>
              <a:buClr>
                <a:srgbClr val="FF0000"/>
              </a:buClr>
              <a:buSzPct val="150000"/>
              <a:buFontTx/>
              <a:buNone/>
              <a:tabLst/>
              <a:defRPr/>
            </a:pP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Week 2 – part </a:t>
            </a:r>
            <a:r>
              <a:rPr lang="en-US" sz="5400" b="1" noProof="0" dirty="0">
                <a:solidFill>
                  <a:srgbClr val="C30000"/>
                </a:solidFill>
                <a:latin typeface="Arial Narrow" pitchFamily="34" charset="0"/>
                <a:cs typeface="Arial Narrow" charset="0"/>
              </a:rPr>
              <a:t>4</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a:t>
            </a:r>
            <a:r>
              <a:rPr kumimoji="0" lang="en-US" sz="5400" b="1" i="0" u="none" strike="noStrike" kern="1200" cap="none" spc="0" normalizeH="0" noProof="0" dirty="0">
                <a:ln>
                  <a:noFill/>
                </a:ln>
                <a:solidFill>
                  <a:srgbClr val="C30000"/>
                </a:solidFill>
                <a:effectLst/>
                <a:uLnTx/>
                <a:uFillTx/>
                <a:latin typeface="Arial Narrow" pitchFamily="34" charset="0"/>
                <a:ea typeface="ＭＳ Ｐゴシック" pitchFamily="34" charset="-128"/>
                <a:cs typeface="Arial Narrow" charset="0"/>
              </a:rPr>
              <a:t> </a:t>
            </a:r>
            <a:r>
              <a:rPr lang="en-US" sz="5400" b="1" dirty="0">
                <a:solidFill>
                  <a:srgbClr val="C30000"/>
                </a:solidFill>
                <a:latin typeface="Arial Narrow" pitchFamily="34" charset="0"/>
                <a:cs typeface="Arial Narrow" charset="0"/>
              </a:rPr>
              <a:t>Threshold in the Hodgkin-Huxley Model</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a:t>
            </a:r>
          </a:p>
        </p:txBody>
      </p:sp>
      <p:grpSp>
        <p:nvGrpSpPr>
          <p:cNvPr id="3" name="Group 12"/>
          <p:cNvGrpSpPr/>
          <p:nvPr/>
        </p:nvGrpSpPr>
        <p:grpSpPr>
          <a:xfrm>
            <a:off x="10872537" y="5610560"/>
            <a:ext cx="312822" cy="659981"/>
            <a:chOff x="11381873" y="2275724"/>
            <a:chExt cx="312822" cy="659981"/>
          </a:xfrm>
        </p:grpSpPr>
        <p:cxnSp>
          <p:nvCxnSpPr>
            <p:cNvPr id="10" name="Straight Connector 9"/>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4" name="Rounded Rectangle 13"/>
          <p:cNvSpPr/>
          <p:nvPr/>
        </p:nvSpPr>
        <p:spPr>
          <a:xfrm>
            <a:off x="11498179" y="6448895"/>
            <a:ext cx="9773651" cy="2141652"/>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10"/>
          <p:cNvGrpSpPr/>
          <p:nvPr/>
        </p:nvGrpSpPr>
        <p:grpSpPr>
          <a:xfrm>
            <a:off x="10868526" y="2418176"/>
            <a:ext cx="312822" cy="659981"/>
            <a:chOff x="11381873" y="2275724"/>
            <a:chExt cx="312822" cy="659981"/>
          </a:xfrm>
        </p:grpSpPr>
        <p:cxnSp>
          <p:nvCxnSpPr>
            <p:cNvPr id="15" name="Straight Connector 14"/>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5" name="Group 16"/>
          <p:cNvGrpSpPr/>
          <p:nvPr/>
        </p:nvGrpSpPr>
        <p:grpSpPr>
          <a:xfrm>
            <a:off x="10876548" y="4206860"/>
            <a:ext cx="312822" cy="659981"/>
            <a:chOff x="11381873" y="2275724"/>
            <a:chExt cx="312822" cy="659981"/>
          </a:xfrm>
        </p:grpSpPr>
        <p:cxnSp>
          <p:nvCxnSpPr>
            <p:cNvPr id="18" name="Straight Connector 17"/>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952500" y="3382963"/>
            <a:ext cx="9250363" cy="2921000"/>
          </a:xfrm>
        </p:spPr>
        <p:txBody>
          <a:bodyPr wrap="square" lIns="91440" tIns="45720" rIns="91440" bIns="45720" numCol="1" anchor="t" anchorCtr="0" compatLnSpc="1">
            <a:prstTxWarp prst="textNoShape">
              <a:avLst/>
            </a:prstTxWarp>
          </a:bodyPr>
          <a:lstStyle/>
          <a:p>
            <a:pPr>
              <a:defRPr/>
            </a:pPr>
            <a:r>
              <a:rPr lang="en-US" dirty="0">
                <a:latin typeface="Impact" charset="0"/>
                <a:cs typeface="Impact" charset="0"/>
              </a:rPr>
              <a:t>Biological Modeling of Neural Networks</a:t>
            </a:r>
            <a:endParaRPr dirty="0">
              <a:latin typeface="Impact" charset="0"/>
              <a:cs typeface="Impact"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2.1. Introduction</a:t>
            </a:r>
          </a:p>
        </p:txBody>
      </p:sp>
      <p:pic>
        <p:nvPicPr>
          <p:cNvPr id="7" name="Picture 3" descr="pipe_cervelle"/>
          <p:cNvPicPr>
            <a:picLocks noChangeAspect="1" noChangeArrowheads="1"/>
          </p:cNvPicPr>
          <p:nvPr/>
        </p:nvPicPr>
        <p:blipFill>
          <a:blip r:embed="rId3" cstate="print"/>
          <a:srcRect/>
          <a:stretch>
            <a:fillRect/>
          </a:stretch>
        </p:blipFill>
        <p:spPr bwMode="auto">
          <a:xfrm>
            <a:off x="12937036" y="4527867"/>
            <a:ext cx="5867400" cy="4772025"/>
          </a:xfrm>
          <a:prstGeom prst="rect">
            <a:avLst/>
          </a:prstGeom>
          <a:noFill/>
          <a:ln w="9525">
            <a:noFill/>
            <a:miter lim="800000"/>
            <a:headEnd/>
            <a:tailEnd/>
          </a:ln>
        </p:spPr>
      </p:pic>
      <p:sp>
        <p:nvSpPr>
          <p:cNvPr id="8" name="Rectangle 4"/>
          <p:cNvSpPr>
            <a:spLocks noChangeArrowheads="1"/>
          </p:cNvSpPr>
          <p:nvPr/>
        </p:nvSpPr>
        <p:spPr bwMode="auto">
          <a:xfrm>
            <a:off x="12251236" y="8566467"/>
            <a:ext cx="6781800" cy="838200"/>
          </a:xfrm>
          <a:prstGeom prst="rect">
            <a:avLst/>
          </a:prstGeom>
          <a:solidFill>
            <a:schemeClr val="bg1"/>
          </a:solidFill>
          <a:ln w="9525">
            <a:noFill/>
            <a:miter lim="800000"/>
            <a:headEnd/>
            <a:tailEnd/>
          </a:ln>
        </p:spPr>
        <p:txBody>
          <a:bodyPr wrap="none" anchor="ctr"/>
          <a:lstStyle/>
          <a:p>
            <a:endParaRPr lang="en-US" dirty="0"/>
          </a:p>
        </p:txBody>
      </p:sp>
      <p:sp>
        <p:nvSpPr>
          <p:cNvPr id="9" name="Freeform 5"/>
          <p:cNvSpPr>
            <a:spLocks/>
          </p:cNvSpPr>
          <p:nvPr/>
        </p:nvSpPr>
        <p:spPr bwMode="auto">
          <a:xfrm>
            <a:off x="15604036" y="6966267"/>
            <a:ext cx="4114800" cy="2120900"/>
          </a:xfrm>
          <a:custGeom>
            <a:avLst/>
            <a:gdLst>
              <a:gd name="T0" fmla="*/ 2147483647 w 2592"/>
              <a:gd name="T1" fmla="*/ 2147483647 h 1336"/>
              <a:gd name="T2" fmla="*/ 2147483647 w 2592"/>
              <a:gd name="T3" fmla="*/ 2147483647 h 1336"/>
              <a:gd name="T4" fmla="*/ 2147483647 w 2592"/>
              <a:gd name="T5" fmla="*/ 2147483647 h 1336"/>
              <a:gd name="T6" fmla="*/ 2147483647 w 2592"/>
              <a:gd name="T7" fmla="*/ 2147483647 h 1336"/>
              <a:gd name="T8" fmla="*/ 2147483647 w 2592"/>
              <a:gd name="T9" fmla="*/ 2147483647 h 1336"/>
              <a:gd name="T10" fmla="*/ 2147483647 w 2592"/>
              <a:gd name="T11" fmla="*/ 2147483647 h 1336"/>
              <a:gd name="T12" fmla="*/ 2147483647 w 2592"/>
              <a:gd name="T13" fmla="*/ 2147483647 h 1336"/>
              <a:gd name="T14" fmla="*/ 0 60000 65536"/>
              <a:gd name="T15" fmla="*/ 0 60000 65536"/>
              <a:gd name="T16" fmla="*/ 0 60000 65536"/>
              <a:gd name="T17" fmla="*/ 0 60000 65536"/>
              <a:gd name="T18" fmla="*/ 0 60000 65536"/>
              <a:gd name="T19" fmla="*/ 0 60000 65536"/>
              <a:gd name="T20" fmla="*/ 0 60000 65536"/>
              <a:gd name="T21" fmla="*/ 0 w 2592"/>
              <a:gd name="T22" fmla="*/ 0 h 1336"/>
              <a:gd name="T23" fmla="*/ 2592 w 2592"/>
              <a:gd name="T24" fmla="*/ 1336 h 1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92" h="1336">
                <a:moveTo>
                  <a:pt x="64" y="1240"/>
                </a:moveTo>
                <a:cubicBezTo>
                  <a:pt x="32" y="1040"/>
                  <a:pt x="0" y="840"/>
                  <a:pt x="112" y="712"/>
                </a:cubicBezTo>
                <a:cubicBezTo>
                  <a:pt x="224" y="584"/>
                  <a:pt x="536" y="552"/>
                  <a:pt x="736" y="472"/>
                </a:cubicBezTo>
                <a:cubicBezTo>
                  <a:pt x="936" y="392"/>
                  <a:pt x="1048" y="288"/>
                  <a:pt x="1312" y="232"/>
                </a:cubicBezTo>
                <a:cubicBezTo>
                  <a:pt x="1576" y="176"/>
                  <a:pt x="2144" y="0"/>
                  <a:pt x="2320" y="136"/>
                </a:cubicBezTo>
                <a:cubicBezTo>
                  <a:pt x="2496" y="272"/>
                  <a:pt x="2592" y="848"/>
                  <a:pt x="2368" y="1048"/>
                </a:cubicBezTo>
                <a:cubicBezTo>
                  <a:pt x="2144" y="1248"/>
                  <a:pt x="1560" y="1292"/>
                  <a:pt x="976" y="1336"/>
                </a:cubicBezTo>
              </a:path>
            </a:pathLst>
          </a:custGeom>
          <a:solidFill>
            <a:schemeClr val="bg1"/>
          </a:solidFill>
          <a:ln w="9525">
            <a:noFill/>
            <a:round/>
            <a:headEnd/>
            <a:tailEnd/>
          </a:ln>
        </p:spPr>
        <p:txBody>
          <a:bodyPr wrap="none" anchor="ctr"/>
          <a:lstStyle/>
          <a:p>
            <a:endParaRPr lang="en-US" dirty="0"/>
          </a:p>
        </p:txBody>
      </p:sp>
      <p:grpSp>
        <p:nvGrpSpPr>
          <p:cNvPr id="2" name="Group 6"/>
          <p:cNvGrpSpPr>
            <a:grpSpLocks/>
          </p:cNvGrpSpPr>
          <p:nvPr/>
        </p:nvGrpSpPr>
        <p:grpSpPr bwMode="auto">
          <a:xfrm>
            <a:off x="17432836" y="7271067"/>
            <a:ext cx="990600" cy="990600"/>
            <a:chOff x="3888" y="2592"/>
            <a:chExt cx="624" cy="624"/>
          </a:xfrm>
        </p:grpSpPr>
        <p:sp>
          <p:nvSpPr>
            <p:cNvPr id="11" name="Oval 7"/>
            <p:cNvSpPr>
              <a:spLocks noChangeArrowheads="1"/>
            </p:cNvSpPr>
            <p:nvPr/>
          </p:nvSpPr>
          <p:spPr bwMode="auto">
            <a:xfrm>
              <a:off x="3888" y="2592"/>
              <a:ext cx="624" cy="624"/>
            </a:xfrm>
            <a:prstGeom prst="ellipse">
              <a:avLst/>
            </a:prstGeom>
            <a:solidFill>
              <a:schemeClr val="hlink"/>
            </a:solidFill>
            <a:ln w="9525">
              <a:solidFill>
                <a:schemeClr val="hlink"/>
              </a:solidFill>
              <a:round/>
              <a:headEnd/>
              <a:tailEnd/>
            </a:ln>
          </p:spPr>
          <p:txBody>
            <a:bodyPr wrap="none" anchor="ctr"/>
            <a:lstStyle/>
            <a:p>
              <a:endParaRPr lang="en-US" dirty="0"/>
            </a:p>
          </p:txBody>
        </p:sp>
        <p:sp>
          <p:nvSpPr>
            <p:cNvPr id="12" name="Line 8"/>
            <p:cNvSpPr>
              <a:spLocks noChangeShapeType="1"/>
            </p:cNvSpPr>
            <p:nvPr/>
          </p:nvSpPr>
          <p:spPr bwMode="auto">
            <a:xfrm flipH="1">
              <a:off x="4176" y="2688"/>
              <a:ext cx="288" cy="192"/>
            </a:xfrm>
            <a:prstGeom prst="line">
              <a:avLst/>
            </a:prstGeom>
            <a:noFill/>
            <a:ln w="28575">
              <a:solidFill>
                <a:schemeClr val="accent2"/>
              </a:solidFill>
              <a:round/>
              <a:headEnd/>
              <a:tailEnd/>
            </a:ln>
          </p:spPr>
          <p:txBody>
            <a:bodyPr wrap="none" anchor="ctr"/>
            <a:lstStyle/>
            <a:p>
              <a:endParaRPr lang="en-US" dirty="0"/>
            </a:p>
          </p:txBody>
        </p:sp>
        <p:sp>
          <p:nvSpPr>
            <p:cNvPr id="13" name="Line 9"/>
            <p:cNvSpPr>
              <a:spLocks noChangeShapeType="1"/>
            </p:cNvSpPr>
            <p:nvPr/>
          </p:nvSpPr>
          <p:spPr bwMode="auto">
            <a:xfrm flipH="1" flipV="1">
              <a:off x="4176" y="2880"/>
              <a:ext cx="288" cy="192"/>
            </a:xfrm>
            <a:prstGeom prst="line">
              <a:avLst/>
            </a:prstGeom>
            <a:noFill/>
            <a:ln w="28575">
              <a:solidFill>
                <a:schemeClr val="accent2"/>
              </a:solidFill>
              <a:round/>
              <a:headEnd/>
              <a:tailEnd/>
            </a:ln>
          </p:spPr>
          <p:txBody>
            <a:bodyPr wrap="none" anchor="ctr"/>
            <a:lstStyle/>
            <a:p>
              <a:endParaRPr lang="en-US" dirty="0"/>
            </a:p>
          </p:txBody>
        </p:sp>
        <p:sp>
          <p:nvSpPr>
            <p:cNvPr id="14" name="Freeform 10"/>
            <p:cNvSpPr>
              <a:spLocks/>
            </p:cNvSpPr>
            <p:nvPr/>
          </p:nvSpPr>
          <p:spPr bwMode="auto">
            <a:xfrm>
              <a:off x="4464" y="2832"/>
              <a:ext cx="48" cy="144"/>
            </a:xfrm>
            <a:custGeom>
              <a:avLst/>
              <a:gdLst>
                <a:gd name="T0" fmla="*/ 48 w 48"/>
                <a:gd name="T1" fmla="*/ 0 h 96"/>
                <a:gd name="T2" fmla="*/ 0 w 48"/>
                <a:gd name="T3" fmla="*/ 364 h 96"/>
                <a:gd name="T4" fmla="*/ 48 w 48"/>
                <a:gd name="T5" fmla="*/ 729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48" y="0"/>
                  </a:moveTo>
                  <a:cubicBezTo>
                    <a:pt x="24" y="16"/>
                    <a:pt x="0" y="32"/>
                    <a:pt x="0" y="48"/>
                  </a:cubicBezTo>
                  <a:cubicBezTo>
                    <a:pt x="0" y="64"/>
                    <a:pt x="24" y="80"/>
                    <a:pt x="48" y="96"/>
                  </a:cubicBezTo>
                </a:path>
              </a:pathLst>
            </a:custGeom>
            <a:noFill/>
            <a:ln w="28575">
              <a:solidFill>
                <a:schemeClr val="accent2"/>
              </a:solidFill>
              <a:round/>
              <a:headEnd/>
              <a:tailEnd/>
            </a:ln>
          </p:spPr>
          <p:txBody>
            <a:bodyPr wrap="none" anchor="ctr"/>
            <a:lstStyle/>
            <a:p>
              <a:endParaRPr lang="en-US" dirty="0"/>
            </a:p>
          </p:txBody>
        </p:sp>
      </p:grpSp>
      <p:sp>
        <p:nvSpPr>
          <p:cNvPr id="15" name="Text Box 11"/>
          <p:cNvSpPr txBox="1">
            <a:spLocks noChangeArrowheads="1"/>
          </p:cNvSpPr>
          <p:nvPr/>
        </p:nvSpPr>
        <p:spPr bwMode="auto">
          <a:xfrm>
            <a:off x="10806875" y="5624829"/>
            <a:ext cx="2177199" cy="1800493"/>
          </a:xfrm>
          <a:prstGeom prst="rect">
            <a:avLst/>
          </a:prstGeom>
          <a:noFill/>
          <a:ln w="9525">
            <a:noFill/>
            <a:miter lim="800000"/>
            <a:headEnd/>
            <a:tailEnd/>
          </a:ln>
        </p:spPr>
        <p:txBody>
          <a:bodyPr wrap="none">
            <a:spAutoFit/>
          </a:bodyPr>
          <a:lstStyle/>
          <a:p>
            <a:r>
              <a:rPr lang="en-US" sz="5400" dirty="0"/>
              <a:t>visual </a:t>
            </a:r>
          </a:p>
          <a:p>
            <a:r>
              <a:rPr lang="en-US" sz="5400" dirty="0"/>
              <a:t>cortex</a:t>
            </a:r>
            <a:endParaRPr lang="en-US" sz="1600" dirty="0"/>
          </a:p>
        </p:txBody>
      </p:sp>
      <p:sp>
        <p:nvSpPr>
          <p:cNvPr id="16" name="Text Box 12"/>
          <p:cNvSpPr txBox="1">
            <a:spLocks noChangeArrowheads="1"/>
          </p:cNvSpPr>
          <p:nvPr/>
        </p:nvSpPr>
        <p:spPr bwMode="auto">
          <a:xfrm>
            <a:off x="15227047" y="2743202"/>
            <a:ext cx="2177199" cy="1800493"/>
          </a:xfrm>
          <a:prstGeom prst="rect">
            <a:avLst/>
          </a:prstGeom>
          <a:noFill/>
          <a:ln w="9525">
            <a:noFill/>
            <a:miter lim="800000"/>
            <a:headEnd/>
            <a:tailEnd/>
          </a:ln>
        </p:spPr>
        <p:txBody>
          <a:bodyPr wrap="none">
            <a:spAutoFit/>
          </a:bodyPr>
          <a:lstStyle/>
          <a:p>
            <a:r>
              <a:rPr lang="en-US" sz="5400" dirty="0"/>
              <a:t>motor </a:t>
            </a:r>
          </a:p>
          <a:p>
            <a:r>
              <a:rPr lang="en-US" sz="5400" dirty="0"/>
              <a:t>cortex</a:t>
            </a:r>
            <a:endParaRPr lang="en-US" sz="1800" dirty="0"/>
          </a:p>
        </p:txBody>
      </p:sp>
      <p:sp>
        <p:nvSpPr>
          <p:cNvPr id="17" name="Text Box 13"/>
          <p:cNvSpPr txBox="1">
            <a:spLocks noChangeArrowheads="1"/>
          </p:cNvSpPr>
          <p:nvPr/>
        </p:nvSpPr>
        <p:spPr bwMode="auto">
          <a:xfrm>
            <a:off x="18720214" y="4573904"/>
            <a:ext cx="2839239" cy="1754326"/>
          </a:xfrm>
          <a:prstGeom prst="rect">
            <a:avLst/>
          </a:prstGeom>
          <a:noFill/>
          <a:ln w="9525">
            <a:noFill/>
            <a:miter lim="800000"/>
            <a:headEnd/>
            <a:tailEnd/>
          </a:ln>
        </p:spPr>
        <p:txBody>
          <a:bodyPr wrap="none">
            <a:spAutoFit/>
          </a:bodyPr>
          <a:lstStyle/>
          <a:p>
            <a:r>
              <a:rPr lang="en-US" sz="5400" dirty="0"/>
              <a:t>frontal </a:t>
            </a:r>
          </a:p>
          <a:p>
            <a:r>
              <a:rPr lang="en-US" sz="5400" dirty="0"/>
              <a:t>    cortex</a:t>
            </a:r>
            <a:endParaRPr lang="en-US" sz="1600" dirty="0"/>
          </a:p>
        </p:txBody>
      </p:sp>
      <p:sp>
        <p:nvSpPr>
          <p:cNvPr id="18" name="Text Box 14"/>
          <p:cNvSpPr txBox="1">
            <a:spLocks noChangeArrowheads="1"/>
          </p:cNvSpPr>
          <p:nvPr/>
        </p:nvSpPr>
        <p:spPr bwMode="auto">
          <a:xfrm>
            <a:off x="14992054" y="8993504"/>
            <a:ext cx="2723823" cy="1800493"/>
          </a:xfrm>
          <a:prstGeom prst="rect">
            <a:avLst/>
          </a:prstGeom>
          <a:noFill/>
          <a:ln w="9525">
            <a:noFill/>
            <a:miter lim="800000"/>
            <a:headEnd/>
            <a:tailEnd/>
          </a:ln>
        </p:spPr>
        <p:txBody>
          <a:bodyPr wrap="none">
            <a:spAutoFit/>
          </a:bodyPr>
          <a:lstStyle/>
          <a:p>
            <a:r>
              <a:rPr lang="en-US" sz="5400" dirty="0"/>
              <a:t>to motor</a:t>
            </a:r>
          </a:p>
          <a:p>
            <a:r>
              <a:rPr lang="en-US" sz="5400" dirty="0"/>
              <a:t>output</a:t>
            </a:r>
            <a:endParaRPr lang="en-US" sz="1600" dirty="0"/>
          </a:p>
        </p:txBody>
      </p:sp>
      <p:sp>
        <p:nvSpPr>
          <p:cNvPr id="19" name="Freeform 15"/>
          <p:cNvSpPr>
            <a:spLocks/>
          </p:cNvSpPr>
          <p:nvPr/>
        </p:nvSpPr>
        <p:spPr bwMode="auto">
          <a:xfrm>
            <a:off x="13165636" y="6432867"/>
            <a:ext cx="4267200" cy="1308100"/>
          </a:xfrm>
          <a:custGeom>
            <a:avLst/>
            <a:gdLst>
              <a:gd name="T0" fmla="*/ 2147483647 w 2688"/>
              <a:gd name="T1" fmla="*/ 2147483647 h 1056"/>
              <a:gd name="T2" fmla="*/ 2147483647 w 2688"/>
              <a:gd name="T3" fmla="*/ 2147483647 h 1056"/>
              <a:gd name="T4" fmla="*/ 2147483647 w 2688"/>
              <a:gd name="T5" fmla="*/ 2147483647 h 1056"/>
              <a:gd name="T6" fmla="*/ 0 w 2688"/>
              <a:gd name="T7" fmla="*/ 2147483647 h 1056"/>
              <a:gd name="T8" fmla="*/ 0 60000 65536"/>
              <a:gd name="T9" fmla="*/ 0 60000 65536"/>
              <a:gd name="T10" fmla="*/ 0 60000 65536"/>
              <a:gd name="T11" fmla="*/ 0 60000 65536"/>
              <a:gd name="T12" fmla="*/ 0 w 2688"/>
              <a:gd name="T13" fmla="*/ 0 h 1056"/>
              <a:gd name="T14" fmla="*/ 2688 w 2688"/>
              <a:gd name="T15" fmla="*/ 1056 h 1056"/>
            </a:gdLst>
            <a:ahLst/>
            <a:cxnLst>
              <a:cxn ang="T8">
                <a:pos x="T0" y="T1"/>
              </a:cxn>
              <a:cxn ang="T9">
                <a:pos x="T2" y="T3"/>
              </a:cxn>
              <a:cxn ang="T10">
                <a:pos x="T4" y="T5"/>
              </a:cxn>
              <a:cxn ang="T11">
                <a:pos x="T6" y="T7"/>
              </a:cxn>
            </a:cxnLst>
            <a:rect l="T12" t="T13" r="T14" b="T15"/>
            <a:pathLst>
              <a:path w="2688" h="1056">
                <a:moveTo>
                  <a:pt x="2688" y="1000"/>
                </a:moveTo>
                <a:cubicBezTo>
                  <a:pt x="2492" y="1028"/>
                  <a:pt x="2296" y="1056"/>
                  <a:pt x="2112" y="904"/>
                </a:cubicBezTo>
                <a:cubicBezTo>
                  <a:pt x="1928" y="752"/>
                  <a:pt x="1936" y="176"/>
                  <a:pt x="1584" y="88"/>
                </a:cubicBezTo>
                <a:cubicBezTo>
                  <a:pt x="1232" y="0"/>
                  <a:pt x="264" y="328"/>
                  <a:pt x="0" y="376"/>
                </a:cubicBezTo>
              </a:path>
            </a:pathLst>
          </a:custGeom>
          <a:noFill/>
          <a:ln w="28575">
            <a:solidFill>
              <a:srgbClr val="FFFF00"/>
            </a:solidFill>
            <a:round/>
            <a:headEnd/>
            <a:tailEnd type="triangle" w="med" len="med"/>
          </a:ln>
        </p:spPr>
        <p:txBody>
          <a:bodyPr wrap="none" anchor="ctr"/>
          <a:lstStyle/>
          <a:p>
            <a:endParaRPr lang="en-US" dirty="0"/>
          </a:p>
        </p:txBody>
      </p:sp>
      <p:grpSp>
        <p:nvGrpSpPr>
          <p:cNvPr id="3" name="Group 16"/>
          <p:cNvGrpSpPr>
            <a:grpSpLocks/>
          </p:cNvGrpSpPr>
          <p:nvPr/>
        </p:nvGrpSpPr>
        <p:grpSpPr bwMode="auto">
          <a:xfrm>
            <a:off x="13241836" y="5289867"/>
            <a:ext cx="812800" cy="1981200"/>
            <a:chOff x="1248" y="1248"/>
            <a:chExt cx="512" cy="1248"/>
          </a:xfrm>
        </p:grpSpPr>
        <p:sp>
          <p:nvSpPr>
            <p:cNvPr id="21" name="Freeform 17"/>
            <p:cNvSpPr>
              <a:spLocks/>
            </p:cNvSpPr>
            <p:nvPr/>
          </p:nvSpPr>
          <p:spPr bwMode="auto">
            <a:xfrm>
              <a:off x="1344" y="2304"/>
              <a:ext cx="336" cy="192"/>
            </a:xfrm>
            <a:custGeom>
              <a:avLst/>
              <a:gdLst>
                <a:gd name="T0" fmla="*/ 0 w 336"/>
                <a:gd name="T1" fmla="*/ 0 h 192"/>
                <a:gd name="T2" fmla="*/ 240 w 336"/>
                <a:gd name="T3" fmla="*/ 48 h 192"/>
                <a:gd name="T4" fmla="*/ 336 w 336"/>
                <a:gd name="T5" fmla="*/ 192 h 192"/>
                <a:gd name="T6" fmla="*/ 0 60000 65536"/>
                <a:gd name="T7" fmla="*/ 0 60000 65536"/>
                <a:gd name="T8" fmla="*/ 0 60000 65536"/>
                <a:gd name="T9" fmla="*/ 0 w 336"/>
                <a:gd name="T10" fmla="*/ 0 h 192"/>
                <a:gd name="T11" fmla="*/ 336 w 336"/>
                <a:gd name="T12" fmla="*/ 192 h 192"/>
              </a:gdLst>
              <a:ahLst/>
              <a:cxnLst>
                <a:cxn ang="T6">
                  <a:pos x="T0" y="T1"/>
                </a:cxn>
                <a:cxn ang="T7">
                  <a:pos x="T2" y="T3"/>
                </a:cxn>
                <a:cxn ang="T8">
                  <a:pos x="T4" y="T5"/>
                </a:cxn>
              </a:cxnLst>
              <a:rect l="T9" t="T10" r="T11" b="T12"/>
              <a:pathLst>
                <a:path w="336" h="192">
                  <a:moveTo>
                    <a:pt x="0" y="0"/>
                  </a:moveTo>
                  <a:cubicBezTo>
                    <a:pt x="92" y="8"/>
                    <a:pt x="184" y="16"/>
                    <a:pt x="240" y="48"/>
                  </a:cubicBezTo>
                  <a:cubicBezTo>
                    <a:pt x="296" y="80"/>
                    <a:pt x="316" y="136"/>
                    <a:pt x="336" y="192"/>
                  </a:cubicBezTo>
                </a:path>
              </a:pathLst>
            </a:custGeom>
            <a:noFill/>
            <a:ln w="28575">
              <a:solidFill>
                <a:srgbClr val="FFFF00"/>
              </a:solidFill>
              <a:round/>
              <a:headEnd/>
              <a:tailEnd type="triangle" w="med" len="med"/>
            </a:ln>
          </p:spPr>
          <p:txBody>
            <a:bodyPr wrap="none" anchor="ctr"/>
            <a:lstStyle/>
            <a:p>
              <a:endParaRPr lang="en-US" dirty="0"/>
            </a:p>
          </p:txBody>
        </p:sp>
        <p:sp>
          <p:nvSpPr>
            <p:cNvPr id="22" name="Freeform 18"/>
            <p:cNvSpPr>
              <a:spLocks/>
            </p:cNvSpPr>
            <p:nvPr/>
          </p:nvSpPr>
          <p:spPr bwMode="auto">
            <a:xfrm>
              <a:off x="1248" y="1248"/>
              <a:ext cx="512" cy="864"/>
            </a:xfrm>
            <a:custGeom>
              <a:avLst/>
              <a:gdLst>
                <a:gd name="T0" fmla="*/ 0 w 512"/>
                <a:gd name="T1" fmla="*/ 864 h 864"/>
                <a:gd name="T2" fmla="*/ 432 w 512"/>
                <a:gd name="T3" fmla="*/ 480 h 864"/>
                <a:gd name="T4" fmla="*/ 480 w 512"/>
                <a:gd name="T5" fmla="*/ 0 h 864"/>
                <a:gd name="T6" fmla="*/ 0 60000 65536"/>
                <a:gd name="T7" fmla="*/ 0 60000 65536"/>
                <a:gd name="T8" fmla="*/ 0 60000 65536"/>
                <a:gd name="T9" fmla="*/ 0 w 512"/>
                <a:gd name="T10" fmla="*/ 0 h 864"/>
                <a:gd name="T11" fmla="*/ 512 w 512"/>
                <a:gd name="T12" fmla="*/ 864 h 864"/>
              </a:gdLst>
              <a:ahLst/>
              <a:cxnLst>
                <a:cxn ang="T6">
                  <a:pos x="T0" y="T1"/>
                </a:cxn>
                <a:cxn ang="T7">
                  <a:pos x="T2" y="T3"/>
                </a:cxn>
                <a:cxn ang="T8">
                  <a:pos x="T4" y="T5"/>
                </a:cxn>
              </a:cxnLst>
              <a:rect l="T9" t="T10" r="T11" b="T12"/>
              <a:pathLst>
                <a:path w="512" h="864">
                  <a:moveTo>
                    <a:pt x="0" y="864"/>
                  </a:moveTo>
                  <a:cubicBezTo>
                    <a:pt x="176" y="744"/>
                    <a:pt x="352" y="624"/>
                    <a:pt x="432" y="480"/>
                  </a:cubicBezTo>
                  <a:cubicBezTo>
                    <a:pt x="512" y="336"/>
                    <a:pt x="496" y="168"/>
                    <a:pt x="480" y="0"/>
                  </a:cubicBezTo>
                </a:path>
              </a:pathLst>
            </a:custGeom>
            <a:noFill/>
            <a:ln w="28575">
              <a:solidFill>
                <a:srgbClr val="FFFF00"/>
              </a:solidFill>
              <a:round/>
              <a:headEnd/>
              <a:tailEnd type="triangle" w="med" len="med"/>
            </a:ln>
          </p:spPr>
          <p:txBody>
            <a:bodyPr wrap="none" anchor="ctr"/>
            <a:lstStyle/>
            <a:p>
              <a:endParaRPr lang="en-US" dirty="0"/>
            </a:p>
          </p:txBody>
        </p:sp>
      </p:grpSp>
      <p:sp>
        <p:nvSpPr>
          <p:cNvPr id="23" name="Freeform 19"/>
          <p:cNvSpPr>
            <a:spLocks/>
          </p:cNvSpPr>
          <p:nvPr/>
        </p:nvSpPr>
        <p:spPr bwMode="auto">
          <a:xfrm>
            <a:off x="14080036" y="5213667"/>
            <a:ext cx="4343400" cy="685800"/>
          </a:xfrm>
          <a:custGeom>
            <a:avLst/>
            <a:gdLst>
              <a:gd name="T0" fmla="*/ 0 w 2736"/>
              <a:gd name="T1" fmla="*/ 0 h 432"/>
              <a:gd name="T2" fmla="*/ 2147483647 w 2736"/>
              <a:gd name="T3" fmla="*/ 2147483647 h 432"/>
              <a:gd name="T4" fmla="*/ 2147483647 w 2736"/>
              <a:gd name="T5" fmla="*/ 2147483647 h 432"/>
              <a:gd name="T6" fmla="*/ 0 60000 65536"/>
              <a:gd name="T7" fmla="*/ 0 60000 65536"/>
              <a:gd name="T8" fmla="*/ 0 60000 65536"/>
              <a:gd name="T9" fmla="*/ 0 w 2736"/>
              <a:gd name="T10" fmla="*/ 0 h 432"/>
              <a:gd name="T11" fmla="*/ 2736 w 2736"/>
              <a:gd name="T12" fmla="*/ 432 h 432"/>
            </a:gdLst>
            <a:ahLst/>
            <a:cxnLst>
              <a:cxn ang="T6">
                <a:pos x="T0" y="T1"/>
              </a:cxn>
              <a:cxn ang="T7">
                <a:pos x="T2" y="T3"/>
              </a:cxn>
              <a:cxn ang="T8">
                <a:pos x="T4" y="T5"/>
              </a:cxn>
            </a:cxnLst>
            <a:rect l="T9" t="T10" r="T11" b="T12"/>
            <a:pathLst>
              <a:path w="2736" h="432">
                <a:moveTo>
                  <a:pt x="0" y="0"/>
                </a:moveTo>
                <a:cubicBezTo>
                  <a:pt x="324" y="108"/>
                  <a:pt x="648" y="216"/>
                  <a:pt x="1104" y="288"/>
                </a:cubicBezTo>
                <a:cubicBezTo>
                  <a:pt x="1560" y="360"/>
                  <a:pt x="2148" y="396"/>
                  <a:pt x="2736" y="432"/>
                </a:cubicBezTo>
              </a:path>
            </a:pathLst>
          </a:custGeom>
          <a:noFill/>
          <a:ln w="28575">
            <a:solidFill>
              <a:srgbClr val="FFFF00"/>
            </a:solidFill>
            <a:round/>
            <a:headEnd/>
            <a:tailEnd type="triangle" w="med" len="med"/>
          </a:ln>
        </p:spPr>
        <p:txBody>
          <a:bodyPr wrap="none" anchor="ctr"/>
          <a:lstStyle/>
          <a:p>
            <a:endParaRPr lang="en-US" dirty="0"/>
          </a:p>
        </p:txBody>
      </p:sp>
      <p:sp>
        <p:nvSpPr>
          <p:cNvPr id="24" name="Freeform 20"/>
          <p:cNvSpPr>
            <a:spLocks/>
          </p:cNvSpPr>
          <p:nvPr/>
        </p:nvSpPr>
        <p:spPr bwMode="auto">
          <a:xfrm>
            <a:off x="18347236" y="5975667"/>
            <a:ext cx="228600" cy="762000"/>
          </a:xfrm>
          <a:custGeom>
            <a:avLst/>
            <a:gdLst>
              <a:gd name="T0" fmla="*/ 0 w 144"/>
              <a:gd name="T1" fmla="*/ 0 h 480"/>
              <a:gd name="T2" fmla="*/ 2147483647 w 144"/>
              <a:gd name="T3" fmla="*/ 2147483647 h 480"/>
              <a:gd name="T4" fmla="*/ 0 w 144"/>
              <a:gd name="T5" fmla="*/ 2147483647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0" y="0"/>
                </a:moveTo>
                <a:cubicBezTo>
                  <a:pt x="72" y="104"/>
                  <a:pt x="144" y="208"/>
                  <a:pt x="144" y="288"/>
                </a:cubicBezTo>
                <a:cubicBezTo>
                  <a:pt x="144" y="368"/>
                  <a:pt x="72" y="424"/>
                  <a:pt x="0" y="480"/>
                </a:cubicBezTo>
              </a:path>
            </a:pathLst>
          </a:custGeom>
          <a:noFill/>
          <a:ln w="28575">
            <a:solidFill>
              <a:srgbClr val="FFFF00"/>
            </a:solidFill>
            <a:round/>
            <a:headEnd/>
            <a:tailEnd type="triangle" w="med" len="med"/>
          </a:ln>
        </p:spPr>
        <p:txBody>
          <a:bodyPr wrap="none" anchor="ctr"/>
          <a:lstStyle/>
          <a:p>
            <a:endParaRPr lang="en-US" dirty="0"/>
          </a:p>
        </p:txBody>
      </p:sp>
      <p:sp>
        <p:nvSpPr>
          <p:cNvPr id="25" name="Freeform 21"/>
          <p:cNvSpPr>
            <a:spLocks/>
          </p:cNvSpPr>
          <p:nvPr/>
        </p:nvSpPr>
        <p:spPr bwMode="auto">
          <a:xfrm>
            <a:off x="16518436" y="4832667"/>
            <a:ext cx="1676400" cy="2057400"/>
          </a:xfrm>
          <a:custGeom>
            <a:avLst/>
            <a:gdLst>
              <a:gd name="T0" fmla="*/ 2147483647 w 1056"/>
              <a:gd name="T1" fmla="*/ 2147483647 h 1296"/>
              <a:gd name="T2" fmla="*/ 2147483647 w 1056"/>
              <a:gd name="T3" fmla="*/ 2147483647 h 1296"/>
              <a:gd name="T4" fmla="*/ 0 w 1056"/>
              <a:gd name="T5" fmla="*/ 0 h 1296"/>
              <a:gd name="T6" fmla="*/ 0 60000 65536"/>
              <a:gd name="T7" fmla="*/ 0 60000 65536"/>
              <a:gd name="T8" fmla="*/ 0 60000 65536"/>
              <a:gd name="T9" fmla="*/ 0 w 1056"/>
              <a:gd name="T10" fmla="*/ 0 h 1296"/>
              <a:gd name="T11" fmla="*/ 1056 w 1056"/>
              <a:gd name="T12" fmla="*/ 1296 h 1296"/>
            </a:gdLst>
            <a:ahLst/>
            <a:cxnLst>
              <a:cxn ang="T6">
                <a:pos x="T0" y="T1"/>
              </a:cxn>
              <a:cxn ang="T7">
                <a:pos x="T2" y="T3"/>
              </a:cxn>
              <a:cxn ang="T8">
                <a:pos x="T4" y="T5"/>
              </a:cxn>
            </a:cxnLst>
            <a:rect l="T9" t="T10" r="T11" b="T12"/>
            <a:pathLst>
              <a:path w="1056" h="1296">
                <a:moveTo>
                  <a:pt x="1056" y="1296"/>
                </a:moveTo>
                <a:cubicBezTo>
                  <a:pt x="952" y="924"/>
                  <a:pt x="848" y="552"/>
                  <a:pt x="672" y="336"/>
                </a:cubicBezTo>
                <a:cubicBezTo>
                  <a:pt x="496" y="120"/>
                  <a:pt x="248" y="60"/>
                  <a:pt x="0" y="0"/>
                </a:cubicBezTo>
              </a:path>
            </a:pathLst>
          </a:custGeom>
          <a:noFill/>
          <a:ln w="28575">
            <a:solidFill>
              <a:srgbClr val="FFFF00"/>
            </a:solidFill>
            <a:round/>
            <a:headEnd/>
            <a:tailEnd type="triangle" w="med" len="med"/>
          </a:ln>
        </p:spPr>
        <p:txBody>
          <a:bodyPr wrap="none" anchor="ctr"/>
          <a:lstStyle/>
          <a:p>
            <a:endParaRPr lang="en-US" dirty="0"/>
          </a:p>
        </p:txBody>
      </p:sp>
      <p:sp>
        <p:nvSpPr>
          <p:cNvPr id="26" name="Freeform 22"/>
          <p:cNvSpPr>
            <a:spLocks/>
          </p:cNvSpPr>
          <p:nvPr/>
        </p:nvSpPr>
        <p:spPr bwMode="auto">
          <a:xfrm>
            <a:off x="15299236" y="4985067"/>
            <a:ext cx="1143000" cy="3810000"/>
          </a:xfrm>
          <a:custGeom>
            <a:avLst/>
            <a:gdLst>
              <a:gd name="T0" fmla="*/ 2147483647 w 720"/>
              <a:gd name="T1" fmla="*/ 0 h 2400"/>
              <a:gd name="T2" fmla="*/ 2147483647 w 720"/>
              <a:gd name="T3" fmla="*/ 2147483647 h 2400"/>
              <a:gd name="T4" fmla="*/ 0 w 720"/>
              <a:gd name="T5" fmla="*/ 2147483647 h 2400"/>
              <a:gd name="T6" fmla="*/ 0 60000 65536"/>
              <a:gd name="T7" fmla="*/ 0 60000 65536"/>
              <a:gd name="T8" fmla="*/ 0 60000 65536"/>
              <a:gd name="T9" fmla="*/ 0 w 720"/>
              <a:gd name="T10" fmla="*/ 0 h 2400"/>
              <a:gd name="T11" fmla="*/ 720 w 720"/>
              <a:gd name="T12" fmla="*/ 2400 h 2400"/>
            </a:gdLst>
            <a:ahLst/>
            <a:cxnLst>
              <a:cxn ang="T6">
                <a:pos x="T0" y="T1"/>
              </a:cxn>
              <a:cxn ang="T7">
                <a:pos x="T2" y="T3"/>
              </a:cxn>
              <a:cxn ang="T8">
                <a:pos x="T4" y="T5"/>
              </a:cxn>
            </a:cxnLst>
            <a:rect l="T9" t="T10" r="T11" b="T12"/>
            <a:pathLst>
              <a:path w="720" h="2400">
                <a:moveTo>
                  <a:pt x="720" y="0"/>
                </a:moveTo>
                <a:cubicBezTo>
                  <a:pt x="564" y="208"/>
                  <a:pt x="408" y="416"/>
                  <a:pt x="288" y="816"/>
                </a:cubicBezTo>
                <a:cubicBezTo>
                  <a:pt x="168" y="1216"/>
                  <a:pt x="84" y="1808"/>
                  <a:pt x="0" y="2400"/>
                </a:cubicBezTo>
              </a:path>
            </a:pathLst>
          </a:custGeom>
          <a:noFill/>
          <a:ln w="28575">
            <a:solidFill>
              <a:srgbClr val="FFFF00"/>
            </a:solidFill>
            <a:round/>
            <a:headEnd/>
            <a:tailEnd type="triangle" w="med" len="med"/>
          </a:ln>
        </p:spPr>
        <p:txBody>
          <a:bodyPr wrap="none" anchor="ctr"/>
          <a:lstStyle/>
          <a:p>
            <a:endParaRPr lang="en-US" dirty="0"/>
          </a:p>
        </p:txBody>
      </p:sp>
      <p:cxnSp>
        <p:nvCxnSpPr>
          <p:cNvPr id="27" name="Straight Connector 26"/>
          <p:cNvCxnSpPr/>
          <p:nvPr/>
        </p:nvCxnSpPr>
        <p:spPr>
          <a:xfrm>
            <a:off x="-215313" y="1508294"/>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5"/>
                                        </p:tgtEl>
                                        <p:attrNameLst>
                                          <p:attrName>style.visibility</p:attrName>
                                        </p:attrNameLst>
                                      </p:cBhvr>
                                      <p:to>
                                        <p:strVal val="visible"/>
                                      </p:to>
                                    </p:se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111"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cxnSp>
        <p:nvCxnSpPr>
          <p:cNvPr id="112" name="Straight Connector 111"/>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2" name="Group 22"/>
          <p:cNvGrpSpPr>
            <a:grpSpLocks/>
          </p:cNvGrpSpPr>
          <p:nvPr/>
        </p:nvGrpSpPr>
        <p:grpSpPr bwMode="auto">
          <a:xfrm>
            <a:off x="12244230" y="1264723"/>
            <a:ext cx="8237844" cy="3986072"/>
            <a:chOff x="3168" y="672"/>
            <a:chExt cx="2292" cy="1417"/>
          </a:xfrm>
        </p:grpSpPr>
        <p:sp>
          <p:nvSpPr>
            <p:cNvPr id="42" name="Line 23"/>
            <p:cNvSpPr>
              <a:spLocks noChangeShapeType="1"/>
            </p:cNvSpPr>
            <p:nvPr/>
          </p:nvSpPr>
          <p:spPr bwMode="auto">
            <a:xfrm>
              <a:off x="3168" y="1392"/>
              <a:ext cx="480" cy="0"/>
            </a:xfrm>
            <a:prstGeom prst="line">
              <a:avLst/>
            </a:prstGeom>
            <a:noFill/>
            <a:ln w="57150">
              <a:solidFill>
                <a:schemeClr val="tx1"/>
              </a:solidFill>
              <a:round/>
              <a:headEnd/>
              <a:tailEnd/>
            </a:ln>
          </p:spPr>
          <p:txBody>
            <a:bodyPr wrap="none" anchor="ctr"/>
            <a:lstStyle/>
            <a:p>
              <a:endParaRPr lang="en-US" dirty="0"/>
            </a:p>
          </p:txBody>
        </p:sp>
        <p:sp>
          <p:nvSpPr>
            <p:cNvPr id="43" name="Line 24"/>
            <p:cNvSpPr>
              <a:spLocks noChangeShapeType="1"/>
            </p:cNvSpPr>
            <p:nvPr/>
          </p:nvSpPr>
          <p:spPr bwMode="auto">
            <a:xfrm>
              <a:off x="4608" y="1392"/>
              <a:ext cx="480" cy="0"/>
            </a:xfrm>
            <a:prstGeom prst="line">
              <a:avLst/>
            </a:prstGeom>
            <a:noFill/>
            <a:ln w="57150">
              <a:solidFill>
                <a:schemeClr val="tx1"/>
              </a:solidFill>
              <a:round/>
              <a:headEnd/>
              <a:tailEnd/>
            </a:ln>
          </p:spPr>
          <p:txBody>
            <a:bodyPr wrap="none" anchor="ctr"/>
            <a:lstStyle/>
            <a:p>
              <a:endParaRPr lang="en-US" dirty="0"/>
            </a:p>
          </p:txBody>
        </p:sp>
        <p:sp>
          <p:nvSpPr>
            <p:cNvPr id="44" name="Line 25"/>
            <p:cNvSpPr>
              <a:spLocks noChangeShapeType="1"/>
            </p:cNvSpPr>
            <p:nvPr/>
          </p:nvSpPr>
          <p:spPr bwMode="auto">
            <a:xfrm>
              <a:off x="3744" y="1392"/>
              <a:ext cx="288" cy="0"/>
            </a:xfrm>
            <a:prstGeom prst="line">
              <a:avLst/>
            </a:prstGeom>
            <a:noFill/>
            <a:ln w="57150">
              <a:solidFill>
                <a:schemeClr val="tx1"/>
              </a:solidFill>
              <a:round/>
              <a:headEnd/>
              <a:tailEnd/>
            </a:ln>
          </p:spPr>
          <p:txBody>
            <a:bodyPr wrap="none" anchor="ctr"/>
            <a:lstStyle/>
            <a:p>
              <a:endParaRPr lang="en-US" dirty="0"/>
            </a:p>
          </p:txBody>
        </p:sp>
        <p:sp>
          <p:nvSpPr>
            <p:cNvPr id="45" name="Line 26"/>
            <p:cNvSpPr>
              <a:spLocks noChangeShapeType="1"/>
            </p:cNvSpPr>
            <p:nvPr/>
          </p:nvSpPr>
          <p:spPr bwMode="auto">
            <a:xfrm>
              <a:off x="4128" y="1392"/>
              <a:ext cx="288" cy="0"/>
            </a:xfrm>
            <a:prstGeom prst="line">
              <a:avLst/>
            </a:prstGeom>
            <a:noFill/>
            <a:ln w="57150">
              <a:solidFill>
                <a:schemeClr val="tx1"/>
              </a:solidFill>
              <a:round/>
              <a:headEnd/>
              <a:tailEnd/>
            </a:ln>
          </p:spPr>
          <p:txBody>
            <a:bodyPr wrap="none" anchor="ctr"/>
            <a:lstStyle/>
            <a:p>
              <a:endParaRPr lang="en-US" dirty="0"/>
            </a:p>
          </p:txBody>
        </p:sp>
        <p:sp>
          <p:nvSpPr>
            <p:cNvPr id="46" name="Line 27"/>
            <p:cNvSpPr>
              <a:spLocks noChangeShapeType="1"/>
            </p:cNvSpPr>
            <p:nvPr/>
          </p:nvSpPr>
          <p:spPr bwMode="auto">
            <a:xfrm>
              <a:off x="3648" y="1296"/>
              <a:ext cx="144" cy="48"/>
            </a:xfrm>
            <a:prstGeom prst="line">
              <a:avLst/>
            </a:prstGeom>
            <a:noFill/>
            <a:ln w="76200">
              <a:solidFill>
                <a:schemeClr val="tx1"/>
              </a:solidFill>
              <a:round/>
              <a:headEnd/>
              <a:tailEnd/>
            </a:ln>
          </p:spPr>
          <p:txBody>
            <a:bodyPr wrap="none" anchor="ctr"/>
            <a:lstStyle/>
            <a:p>
              <a:endParaRPr lang="en-US" dirty="0"/>
            </a:p>
          </p:txBody>
        </p:sp>
        <p:sp>
          <p:nvSpPr>
            <p:cNvPr id="47" name="Line 28"/>
            <p:cNvSpPr>
              <a:spLocks noChangeShapeType="1"/>
            </p:cNvSpPr>
            <p:nvPr/>
          </p:nvSpPr>
          <p:spPr bwMode="auto">
            <a:xfrm>
              <a:off x="3984" y="1344"/>
              <a:ext cx="192" cy="0"/>
            </a:xfrm>
            <a:prstGeom prst="line">
              <a:avLst/>
            </a:prstGeom>
            <a:noFill/>
            <a:ln w="76200">
              <a:solidFill>
                <a:schemeClr val="tx1"/>
              </a:solidFill>
              <a:round/>
              <a:headEnd/>
              <a:tailEnd/>
            </a:ln>
          </p:spPr>
          <p:txBody>
            <a:bodyPr wrap="none" anchor="ctr"/>
            <a:lstStyle/>
            <a:p>
              <a:endParaRPr lang="en-US" dirty="0"/>
            </a:p>
          </p:txBody>
        </p:sp>
        <p:sp>
          <p:nvSpPr>
            <p:cNvPr id="48" name="Oval 29"/>
            <p:cNvSpPr>
              <a:spLocks noChangeArrowheads="1"/>
            </p:cNvSpPr>
            <p:nvPr/>
          </p:nvSpPr>
          <p:spPr bwMode="auto">
            <a:xfrm>
              <a:off x="4416" y="1296"/>
              <a:ext cx="192" cy="192"/>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49" name="Oval 30"/>
            <p:cNvSpPr>
              <a:spLocks noChangeArrowheads="1"/>
            </p:cNvSpPr>
            <p:nvPr/>
          </p:nvSpPr>
          <p:spPr bwMode="auto">
            <a:xfrm>
              <a:off x="3648" y="144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0" name="Oval 31"/>
            <p:cNvSpPr>
              <a:spLocks noChangeArrowheads="1"/>
            </p:cNvSpPr>
            <p:nvPr/>
          </p:nvSpPr>
          <p:spPr bwMode="auto">
            <a:xfrm>
              <a:off x="3936" y="100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1" name="Oval 32"/>
            <p:cNvSpPr>
              <a:spLocks noChangeArrowheads="1"/>
            </p:cNvSpPr>
            <p:nvPr/>
          </p:nvSpPr>
          <p:spPr bwMode="auto">
            <a:xfrm>
              <a:off x="4032" y="124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2" name="Oval 33"/>
            <p:cNvSpPr>
              <a:spLocks noChangeArrowheads="1"/>
            </p:cNvSpPr>
            <p:nvPr/>
          </p:nvSpPr>
          <p:spPr bwMode="auto">
            <a:xfrm>
              <a:off x="3408"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3" name="Oval 34"/>
            <p:cNvSpPr>
              <a:spLocks noChangeArrowheads="1"/>
            </p:cNvSpPr>
            <p:nvPr/>
          </p:nvSpPr>
          <p:spPr bwMode="auto">
            <a:xfrm>
              <a:off x="4176" y="115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4" name="Oval 35"/>
            <p:cNvSpPr>
              <a:spLocks noChangeArrowheads="1"/>
            </p:cNvSpPr>
            <p:nvPr/>
          </p:nvSpPr>
          <p:spPr bwMode="auto">
            <a:xfrm>
              <a:off x="4320"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5" name="Oval 36"/>
            <p:cNvSpPr>
              <a:spLocks noChangeArrowheads="1"/>
            </p:cNvSpPr>
            <p:nvPr/>
          </p:nvSpPr>
          <p:spPr bwMode="auto">
            <a:xfrm>
              <a:off x="3600" y="163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6" name="Oval 37"/>
            <p:cNvSpPr>
              <a:spLocks noChangeArrowheads="1"/>
            </p:cNvSpPr>
            <p:nvPr/>
          </p:nvSpPr>
          <p:spPr bwMode="auto">
            <a:xfrm>
              <a:off x="4416" y="168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7" name="Oval 38"/>
            <p:cNvSpPr>
              <a:spLocks noChangeArrowheads="1"/>
            </p:cNvSpPr>
            <p:nvPr/>
          </p:nvSpPr>
          <p:spPr bwMode="auto">
            <a:xfrm>
              <a:off x="5088" y="1056"/>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8" name="Oval 39"/>
            <p:cNvSpPr>
              <a:spLocks noChangeArrowheads="1"/>
            </p:cNvSpPr>
            <p:nvPr/>
          </p:nvSpPr>
          <p:spPr bwMode="auto">
            <a:xfrm>
              <a:off x="4656" y="91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59" name="Oval 40"/>
            <p:cNvSpPr>
              <a:spLocks noChangeArrowheads="1"/>
            </p:cNvSpPr>
            <p:nvPr/>
          </p:nvSpPr>
          <p:spPr bwMode="auto">
            <a:xfrm>
              <a:off x="3792"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0" name="Oval 41"/>
            <p:cNvSpPr>
              <a:spLocks noChangeArrowheads="1"/>
            </p:cNvSpPr>
            <p:nvPr/>
          </p:nvSpPr>
          <p:spPr bwMode="auto">
            <a:xfrm>
              <a:off x="3408"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1" name="Oval 42"/>
            <p:cNvSpPr>
              <a:spLocks noChangeArrowheads="1"/>
            </p:cNvSpPr>
            <p:nvPr/>
          </p:nvSpPr>
          <p:spPr bwMode="auto">
            <a:xfrm>
              <a:off x="4128"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 name="Oval 43"/>
            <p:cNvSpPr>
              <a:spLocks noChangeArrowheads="1"/>
            </p:cNvSpPr>
            <p:nvPr/>
          </p:nvSpPr>
          <p:spPr bwMode="auto">
            <a:xfrm>
              <a:off x="3888" y="144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3" name="Oval 44"/>
            <p:cNvSpPr>
              <a:spLocks noChangeArrowheads="1"/>
            </p:cNvSpPr>
            <p:nvPr/>
          </p:nvSpPr>
          <p:spPr bwMode="auto">
            <a:xfrm>
              <a:off x="4416"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4" name="Oval 45"/>
            <p:cNvSpPr>
              <a:spLocks noChangeArrowheads="1"/>
            </p:cNvSpPr>
            <p:nvPr/>
          </p:nvSpPr>
          <p:spPr bwMode="auto">
            <a:xfrm>
              <a:off x="4272" y="96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5" name="Oval 46"/>
            <p:cNvSpPr>
              <a:spLocks noChangeArrowheads="1"/>
            </p:cNvSpPr>
            <p:nvPr/>
          </p:nvSpPr>
          <p:spPr bwMode="auto">
            <a:xfrm>
              <a:off x="4800"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6" name="Oval 47"/>
            <p:cNvSpPr>
              <a:spLocks noChangeArrowheads="1"/>
            </p:cNvSpPr>
            <p:nvPr/>
          </p:nvSpPr>
          <p:spPr bwMode="auto">
            <a:xfrm>
              <a:off x="5136" y="1632"/>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7" name="Oval 48"/>
            <p:cNvSpPr>
              <a:spLocks noChangeArrowheads="1"/>
            </p:cNvSpPr>
            <p:nvPr/>
          </p:nvSpPr>
          <p:spPr bwMode="auto">
            <a:xfrm>
              <a:off x="3840"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8" name="Text Box 49"/>
            <p:cNvSpPr txBox="1">
              <a:spLocks noChangeArrowheads="1"/>
            </p:cNvSpPr>
            <p:nvPr/>
          </p:nvSpPr>
          <p:spPr bwMode="auto">
            <a:xfrm>
              <a:off x="4944" y="672"/>
              <a:ext cx="389" cy="241"/>
            </a:xfrm>
            <a:prstGeom prst="rect">
              <a:avLst/>
            </a:prstGeom>
            <a:noFill/>
            <a:ln w="9525">
              <a:noFill/>
              <a:miter lim="800000"/>
              <a:headEnd/>
              <a:tailEnd/>
            </a:ln>
          </p:spPr>
          <p:txBody>
            <a:bodyPr wrap="none">
              <a:spAutoFit/>
            </a:bodyPr>
            <a:lstStyle/>
            <a:p>
              <a:r>
                <a:rPr lang="en-US" sz="3800" dirty="0"/>
                <a:t>inside</a:t>
              </a:r>
            </a:p>
          </p:txBody>
        </p:sp>
        <p:sp>
          <p:nvSpPr>
            <p:cNvPr id="69" name="Text Box 50"/>
            <p:cNvSpPr txBox="1">
              <a:spLocks noChangeArrowheads="1"/>
            </p:cNvSpPr>
            <p:nvPr/>
          </p:nvSpPr>
          <p:spPr bwMode="auto">
            <a:xfrm>
              <a:off x="4992" y="1728"/>
              <a:ext cx="468" cy="241"/>
            </a:xfrm>
            <a:prstGeom prst="rect">
              <a:avLst/>
            </a:prstGeom>
            <a:noFill/>
            <a:ln w="9525">
              <a:noFill/>
              <a:miter lim="800000"/>
              <a:headEnd/>
              <a:tailEnd/>
            </a:ln>
          </p:spPr>
          <p:txBody>
            <a:bodyPr wrap="none">
              <a:spAutoFit/>
            </a:bodyPr>
            <a:lstStyle/>
            <a:p>
              <a:r>
                <a:rPr lang="en-US" sz="3800" dirty="0"/>
                <a:t>outside</a:t>
              </a:r>
            </a:p>
          </p:txBody>
        </p:sp>
        <p:sp>
          <p:nvSpPr>
            <p:cNvPr id="70" name="Text Box 51"/>
            <p:cNvSpPr txBox="1">
              <a:spLocks noChangeArrowheads="1"/>
            </p:cNvSpPr>
            <p:nvPr/>
          </p:nvSpPr>
          <p:spPr bwMode="auto">
            <a:xfrm>
              <a:off x="5174" y="984"/>
              <a:ext cx="208" cy="241"/>
            </a:xfrm>
            <a:prstGeom prst="rect">
              <a:avLst/>
            </a:prstGeom>
            <a:noFill/>
            <a:ln w="9525">
              <a:noFill/>
              <a:miter lim="800000"/>
              <a:headEnd/>
              <a:tailEnd/>
            </a:ln>
          </p:spPr>
          <p:txBody>
            <a:bodyPr wrap="none">
              <a:spAutoFit/>
            </a:bodyPr>
            <a:lstStyle/>
            <a:p>
              <a:r>
                <a:rPr lang="en-US" sz="3800" dirty="0"/>
                <a:t>Ka</a:t>
              </a:r>
            </a:p>
          </p:txBody>
        </p:sp>
        <p:sp>
          <p:nvSpPr>
            <p:cNvPr id="71" name="Text Box 52"/>
            <p:cNvSpPr txBox="1">
              <a:spLocks noChangeArrowheads="1"/>
            </p:cNvSpPr>
            <p:nvPr/>
          </p:nvSpPr>
          <p:spPr bwMode="auto">
            <a:xfrm>
              <a:off x="5184" y="1536"/>
              <a:ext cx="215" cy="241"/>
            </a:xfrm>
            <a:prstGeom prst="rect">
              <a:avLst/>
            </a:prstGeom>
            <a:noFill/>
            <a:ln w="9525">
              <a:noFill/>
              <a:miter lim="800000"/>
              <a:headEnd/>
              <a:tailEnd/>
            </a:ln>
          </p:spPr>
          <p:txBody>
            <a:bodyPr wrap="none">
              <a:spAutoFit/>
            </a:bodyPr>
            <a:lstStyle/>
            <a:p>
              <a:r>
                <a:rPr lang="en-US" sz="3800" dirty="0"/>
                <a:t>Na</a:t>
              </a:r>
            </a:p>
          </p:txBody>
        </p:sp>
        <p:sp>
          <p:nvSpPr>
            <p:cNvPr id="72" name="Text Box 53"/>
            <p:cNvSpPr txBox="1">
              <a:spLocks noChangeArrowheads="1"/>
            </p:cNvSpPr>
            <p:nvPr/>
          </p:nvSpPr>
          <p:spPr bwMode="auto">
            <a:xfrm>
              <a:off x="3216" y="1824"/>
              <a:ext cx="785" cy="241"/>
            </a:xfrm>
            <a:prstGeom prst="rect">
              <a:avLst/>
            </a:prstGeom>
            <a:noFill/>
            <a:ln w="9525">
              <a:noFill/>
              <a:miter lim="800000"/>
              <a:headEnd/>
              <a:tailEnd/>
            </a:ln>
          </p:spPr>
          <p:txBody>
            <a:bodyPr wrap="none">
              <a:spAutoFit/>
            </a:bodyPr>
            <a:lstStyle/>
            <a:p>
              <a:r>
                <a:rPr lang="en-US" sz="3800" dirty="0"/>
                <a:t>Ion channels</a:t>
              </a:r>
            </a:p>
          </p:txBody>
        </p:sp>
        <p:sp>
          <p:nvSpPr>
            <p:cNvPr id="73" name="Text Box 54"/>
            <p:cNvSpPr txBox="1">
              <a:spLocks noChangeArrowheads="1"/>
            </p:cNvSpPr>
            <p:nvPr/>
          </p:nvSpPr>
          <p:spPr bwMode="auto">
            <a:xfrm>
              <a:off x="4262" y="1848"/>
              <a:ext cx="590" cy="241"/>
            </a:xfrm>
            <a:prstGeom prst="rect">
              <a:avLst/>
            </a:prstGeom>
            <a:noFill/>
            <a:ln w="9525">
              <a:noFill/>
              <a:miter lim="800000"/>
              <a:headEnd/>
              <a:tailEnd/>
            </a:ln>
          </p:spPr>
          <p:txBody>
            <a:bodyPr wrap="none">
              <a:spAutoFit/>
            </a:bodyPr>
            <a:lstStyle/>
            <a:p>
              <a:r>
                <a:rPr lang="en-US" sz="3800" dirty="0"/>
                <a:t>Ion pump</a:t>
              </a:r>
            </a:p>
          </p:txBody>
        </p:sp>
        <p:sp>
          <p:nvSpPr>
            <p:cNvPr id="74" name="Line 55"/>
            <p:cNvSpPr>
              <a:spLocks noChangeShapeType="1"/>
            </p:cNvSpPr>
            <p:nvPr/>
          </p:nvSpPr>
          <p:spPr bwMode="auto">
            <a:xfrm flipH="1" flipV="1">
              <a:off x="3696" y="1392"/>
              <a:ext cx="48" cy="432"/>
            </a:xfrm>
            <a:prstGeom prst="line">
              <a:avLst/>
            </a:prstGeom>
            <a:noFill/>
            <a:ln w="9525">
              <a:solidFill>
                <a:schemeClr val="tx1"/>
              </a:solidFill>
              <a:round/>
              <a:headEnd/>
              <a:tailEnd type="triangle" w="med" len="med"/>
            </a:ln>
          </p:spPr>
          <p:txBody>
            <a:bodyPr wrap="none" anchor="ctr"/>
            <a:lstStyle/>
            <a:p>
              <a:endParaRPr lang="en-US" dirty="0"/>
            </a:p>
          </p:txBody>
        </p:sp>
        <p:sp>
          <p:nvSpPr>
            <p:cNvPr id="75" name="Line 56"/>
            <p:cNvSpPr>
              <a:spLocks noChangeShapeType="1"/>
            </p:cNvSpPr>
            <p:nvPr/>
          </p:nvSpPr>
          <p:spPr bwMode="auto">
            <a:xfrm flipV="1">
              <a:off x="3888" y="1392"/>
              <a:ext cx="192" cy="432"/>
            </a:xfrm>
            <a:prstGeom prst="line">
              <a:avLst/>
            </a:prstGeom>
            <a:noFill/>
            <a:ln w="9525">
              <a:solidFill>
                <a:schemeClr val="tx1"/>
              </a:solidFill>
              <a:round/>
              <a:headEnd/>
              <a:tailEnd type="triangle" w="med" len="med"/>
            </a:ln>
          </p:spPr>
          <p:txBody>
            <a:bodyPr wrap="none" anchor="ctr"/>
            <a:lstStyle/>
            <a:p>
              <a:endParaRPr lang="en-US" dirty="0"/>
            </a:p>
          </p:txBody>
        </p:sp>
        <p:sp>
          <p:nvSpPr>
            <p:cNvPr id="76" name="Line 57"/>
            <p:cNvSpPr>
              <a:spLocks noChangeShapeType="1"/>
            </p:cNvSpPr>
            <p:nvPr/>
          </p:nvSpPr>
          <p:spPr bwMode="auto">
            <a:xfrm flipH="1" flipV="1">
              <a:off x="4512" y="1440"/>
              <a:ext cx="192" cy="384"/>
            </a:xfrm>
            <a:prstGeom prst="line">
              <a:avLst/>
            </a:prstGeom>
            <a:noFill/>
            <a:ln w="9525">
              <a:solidFill>
                <a:schemeClr val="tx1"/>
              </a:solidFill>
              <a:round/>
              <a:headEnd/>
              <a:tailEnd type="triangle" w="med" len="med"/>
            </a:ln>
          </p:spPr>
          <p:txBody>
            <a:bodyPr wrap="none" anchor="ctr"/>
            <a:lstStyle/>
            <a:p>
              <a:endParaRPr lang="en-US" dirty="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 name="Object 4"/>
          <p:cNvGraphicFramePr>
            <a:graphicFrameLocks noChangeAspect="1"/>
          </p:cNvGraphicFramePr>
          <p:nvPr/>
        </p:nvGraphicFramePr>
        <p:xfrm>
          <a:off x="1428829" y="6181714"/>
          <a:ext cx="12649367" cy="1504975"/>
        </p:xfrm>
        <a:graphic>
          <a:graphicData uri="http://schemas.openxmlformats.org/presentationml/2006/ole">
            <mc:AlternateContent xmlns:mc="http://schemas.openxmlformats.org/markup-compatibility/2006">
              <mc:Choice xmlns:v="urn:schemas-microsoft-com:vml" Requires="v">
                <p:oleObj spid="_x0000_s214114" name="Equation" r:id="rId4" imgW="3187440" imgH="355320" progId="Equation.3">
                  <p:embed/>
                </p:oleObj>
              </mc:Choice>
              <mc:Fallback>
                <p:oleObj name="Equation" r:id="rId4" imgW="3187440" imgH="355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29" y="6181714"/>
                        <a:ext cx="12649367" cy="150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8"/>
          <p:cNvGrpSpPr>
            <a:grpSpLocks/>
          </p:cNvGrpSpPr>
          <p:nvPr/>
        </p:nvGrpSpPr>
        <p:grpSpPr bwMode="auto">
          <a:xfrm>
            <a:off x="10569134" y="5164532"/>
            <a:ext cx="2101441" cy="1350257"/>
            <a:chOff x="4032" y="2352"/>
            <a:chExt cx="912" cy="480"/>
          </a:xfrm>
        </p:grpSpPr>
        <p:graphicFrame>
          <p:nvGraphicFramePr>
            <p:cNvPr id="123" name="Object 19"/>
            <p:cNvGraphicFramePr>
              <a:graphicFrameLocks noChangeAspect="1"/>
            </p:cNvGraphicFramePr>
            <p:nvPr/>
          </p:nvGraphicFramePr>
          <p:xfrm>
            <a:off x="4416" y="2352"/>
            <a:ext cx="401" cy="345"/>
          </p:xfrm>
          <a:graphic>
            <a:graphicData uri="http://schemas.openxmlformats.org/presentationml/2006/ole">
              <mc:AlternateContent xmlns:mc="http://schemas.openxmlformats.org/markup-compatibility/2006">
                <mc:Choice xmlns:v="urn:schemas-microsoft-com:vml" Requires="v">
                  <p:oleObj spid="_x0000_s214115" name="Equation" r:id="rId6" imgW="266400" imgH="228600" progId="Equation.3">
                    <p:embed/>
                  </p:oleObj>
                </mc:Choice>
                <mc:Fallback>
                  <p:oleObj name="Equation" r:id="rId6" imgW="266400" imgH="2286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6" y="2352"/>
                          <a:ext cx="401"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 name="Freeform 20"/>
            <p:cNvSpPr>
              <a:spLocks/>
            </p:cNvSpPr>
            <p:nvPr/>
          </p:nvSpPr>
          <p:spPr bwMode="auto">
            <a:xfrm>
              <a:off x="4032" y="2640"/>
              <a:ext cx="432" cy="192"/>
            </a:xfrm>
            <a:custGeom>
              <a:avLst/>
              <a:gdLst>
                <a:gd name="T0" fmla="*/ 0 w 576"/>
                <a:gd name="T1" fmla="*/ 192 h 192"/>
                <a:gd name="T2" fmla="*/ 2 w 576"/>
                <a:gd name="T3" fmla="*/ 96 h 192"/>
                <a:gd name="T4" fmla="*/ 14 w 576"/>
                <a:gd name="T5" fmla="*/ 96 h 192"/>
                <a:gd name="T6" fmla="*/ 27 w 576"/>
                <a:gd name="T7" fmla="*/ 96 h 192"/>
                <a:gd name="T8" fmla="*/ 32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125" name="Freeform 21"/>
            <p:cNvSpPr>
              <a:spLocks/>
            </p:cNvSpPr>
            <p:nvPr/>
          </p:nvSpPr>
          <p:spPr bwMode="auto">
            <a:xfrm>
              <a:off x="4464" y="2592"/>
              <a:ext cx="480" cy="192"/>
            </a:xfrm>
            <a:custGeom>
              <a:avLst/>
              <a:gdLst>
                <a:gd name="T0" fmla="*/ 0 w 864"/>
                <a:gd name="T1" fmla="*/ 0 h 144"/>
                <a:gd name="T2" fmla="*/ 1 w 864"/>
                <a:gd name="T3" fmla="*/ 1707 h 144"/>
                <a:gd name="T4" fmla="*/ 1 w 864"/>
                <a:gd name="T5" fmla="*/ 1707 h 144"/>
                <a:gd name="T6" fmla="*/ 2 w 864"/>
                <a:gd name="T7" fmla="*/ 1707 h 144"/>
                <a:gd name="T8" fmla="*/ 2 w 864"/>
                <a:gd name="T9" fmla="*/ 2559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sp>
        <p:nvSpPr>
          <p:cNvPr id="61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aphicFrame>
        <p:nvGraphicFramePr>
          <p:cNvPr id="6147" name="Object 5"/>
          <p:cNvGraphicFramePr>
            <a:graphicFrameLocks noChangeAspect="1"/>
          </p:cNvGraphicFramePr>
          <p:nvPr/>
        </p:nvGraphicFramePr>
        <p:xfrm>
          <a:off x="1830633" y="7686689"/>
          <a:ext cx="5060497" cy="1603430"/>
        </p:xfrm>
        <a:graphic>
          <a:graphicData uri="http://schemas.openxmlformats.org/presentationml/2006/ole">
            <mc:AlternateContent xmlns:mc="http://schemas.openxmlformats.org/markup-compatibility/2006">
              <mc:Choice xmlns:v="urn:schemas-microsoft-com:vml" Requires="v">
                <p:oleObj spid="_x0000_s214116" name="Equation" r:id="rId8" imgW="1130040" imgH="431640" progId="Equation.3">
                  <p:embed/>
                </p:oleObj>
              </mc:Choice>
              <mc:Fallback>
                <p:oleObj name="Equation" r:id="rId8" imgW="1130040" imgH="43164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0633" y="7686689"/>
                        <a:ext cx="5060497" cy="1603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ChangeAspect="1"/>
          </p:cNvGraphicFramePr>
          <p:nvPr/>
        </p:nvGraphicFramePr>
        <p:xfrm>
          <a:off x="1830634" y="9329500"/>
          <a:ext cx="4471543" cy="1603430"/>
        </p:xfrm>
        <a:graphic>
          <a:graphicData uri="http://schemas.openxmlformats.org/presentationml/2006/ole">
            <mc:AlternateContent xmlns:mc="http://schemas.openxmlformats.org/markup-compatibility/2006">
              <mc:Choice xmlns:v="urn:schemas-microsoft-com:vml" Requires="v">
                <p:oleObj spid="_x0000_s214117" name="Equation" r:id="rId10" imgW="1028520" imgH="431640" progId="Equation.3">
                  <p:embed/>
                </p:oleObj>
              </mc:Choice>
              <mc:Fallback>
                <p:oleObj name="Equation" r:id="rId10" imgW="1028520" imgH="43164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0634" y="9329500"/>
                        <a:ext cx="4471543" cy="1603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2"/>
          <p:cNvGrpSpPr>
            <a:grpSpLocks/>
          </p:cNvGrpSpPr>
          <p:nvPr/>
        </p:nvGrpSpPr>
        <p:grpSpPr bwMode="auto">
          <a:xfrm>
            <a:off x="12244230" y="1264723"/>
            <a:ext cx="8237844" cy="3986072"/>
            <a:chOff x="3168" y="672"/>
            <a:chExt cx="2292" cy="1417"/>
          </a:xfrm>
        </p:grpSpPr>
        <p:sp>
          <p:nvSpPr>
            <p:cNvPr id="6211" name="Line 23"/>
            <p:cNvSpPr>
              <a:spLocks noChangeShapeType="1"/>
            </p:cNvSpPr>
            <p:nvPr/>
          </p:nvSpPr>
          <p:spPr bwMode="auto">
            <a:xfrm>
              <a:off x="3168" y="1392"/>
              <a:ext cx="480" cy="0"/>
            </a:xfrm>
            <a:prstGeom prst="line">
              <a:avLst/>
            </a:prstGeom>
            <a:noFill/>
            <a:ln w="57150">
              <a:solidFill>
                <a:schemeClr val="tx1"/>
              </a:solidFill>
              <a:round/>
              <a:headEnd/>
              <a:tailEnd/>
            </a:ln>
          </p:spPr>
          <p:txBody>
            <a:bodyPr wrap="none" anchor="ctr"/>
            <a:lstStyle/>
            <a:p>
              <a:endParaRPr lang="en-US" dirty="0"/>
            </a:p>
          </p:txBody>
        </p:sp>
        <p:sp>
          <p:nvSpPr>
            <p:cNvPr id="6212" name="Line 24"/>
            <p:cNvSpPr>
              <a:spLocks noChangeShapeType="1"/>
            </p:cNvSpPr>
            <p:nvPr/>
          </p:nvSpPr>
          <p:spPr bwMode="auto">
            <a:xfrm>
              <a:off x="4608" y="1392"/>
              <a:ext cx="480" cy="0"/>
            </a:xfrm>
            <a:prstGeom prst="line">
              <a:avLst/>
            </a:prstGeom>
            <a:noFill/>
            <a:ln w="57150">
              <a:solidFill>
                <a:schemeClr val="tx1"/>
              </a:solidFill>
              <a:round/>
              <a:headEnd/>
              <a:tailEnd/>
            </a:ln>
          </p:spPr>
          <p:txBody>
            <a:bodyPr wrap="none" anchor="ctr"/>
            <a:lstStyle/>
            <a:p>
              <a:endParaRPr lang="en-US" dirty="0"/>
            </a:p>
          </p:txBody>
        </p:sp>
        <p:sp>
          <p:nvSpPr>
            <p:cNvPr id="6213" name="Line 25"/>
            <p:cNvSpPr>
              <a:spLocks noChangeShapeType="1"/>
            </p:cNvSpPr>
            <p:nvPr/>
          </p:nvSpPr>
          <p:spPr bwMode="auto">
            <a:xfrm>
              <a:off x="3744" y="1392"/>
              <a:ext cx="288" cy="0"/>
            </a:xfrm>
            <a:prstGeom prst="line">
              <a:avLst/>
            </a:prstGeom>
            <a:noFill/>
            <a:ln w="57150">
              <a:solidFill>
                <a:schemeClr val="tx1"/>
              </a:solidFill>
              <a:round/>
              <a:headEnd/>
              <a:tailEnd/>
            </a:ln>
          </p:spPr>
          <p:txBody>
            <a:bodyPr wrap="none" anchor="ctr"/>
            <a:lstStyle/>
            <a:p>
              <a:endParaRPr lang="en-US" dirty="0"/>
            </a:p>
          </p:txBody>
        </p:sp>
        <p:sp>
          <p:nvSpPr>
            <p:cNvPr id="6214" name="Line 26"/>
            <p:cNvSpPr>
              <a:spLocks noChangeShapeType="1"/>
            </p:cNvSpPr>
            <p:nvPr/>
          </p:nvSpPr>
          <p:spPr bwMode="auto">
            <a:xfrm>
              <a:off x="4128" y="1392"/>
              <a:ext cx="288" cy="0"/>
            </a:xfrm>
            <a:prstGeom prst="line">
              <a:avLst/>
            </a:prstGeom>
            <a:noFill/>
            <a:ln w="57150">
              <a:solidFill>
                <a:schemeClr val="tx1"/>
              </a:solidFill>
              <a:round/>
              <a:headEnd/>
              <a:tailEnd/>
            </a:ln>
          </p:spPr>
          <p:txBody>
            <a:bodyPr wrap="none" anchor="ctr"/>
            <a:lstStyle/>
            <a:p>
              <a:endParaRPr lang="en-US" dirty="0"/>
            </a:p>
          </p:txBody>
        </p:sp>
        <p:sp>
          <p:nvSpPr>
            <p:cNvPr id="6215" name="Line 27"/>
            <p:cNvSpPr>
              <a:spLocks noChangeShapeType="1"/>
            </p:cNvSpPr>
            <p:nvPr/>
          </p:nvSpPr>
          <p:spPr bwMode="auto">
            <a:xfrm>
              <a:off x="3648" y="1296"/>
              <a:ext cx="144" cy="48"/>
            </a:xfrm>
            <a:prstGeom prst="line">
              <a:avLst/>
            </a:prstGeom>
            <a:noFill/>
            <a:ln w="76200">
              <a:solidFill>
                <a:schemeClr val="tx1"/>
              </a:solidFill>
              <a:round/>
              <a:headEnd/>
              <a:tailEnd/>
            </a:ln>
          </p:spPr>
          <p:txBody>
            <a:bodyPr wrap="none" anchor="ctr"/>
            <a:lstStyle/>
            <a:p>
              <a:endParaRPr lang="en-US" dirty="0"/>
            </a:p>
          </p:txBody>
        </p:sp>
        <p:sp>
          <p:nvSpPr>
            <p:cNvPr id="6216" name="Line 28"/>
            <p:cNvSpPr>
              <a:spLocks noChangeShapeType="1"/>
            </p:cNvSpPr>
            <p:nvPr/>
          </p:nvSpPr>
          <p:spPr bwMode="auto">
            <a:xfrm>
              <a:off x="3984" y="1344"/>
              <a:ext cx="192" cy="0"/>
            </a:xfrm>
            <a:prstGeom prst="line">
              <a:avLst/>
            </a:prstGeom>
            <a:noFill/>
            <a:ln w="76200">
              <a:solidFill>
                <a:schemeClr val="tx1"/>
              </a:solidFill>
              <a:round/>
              <a:headEnd/>
              <a:tailEnd/>
            </a:ln>
          </p:spPr>
          <p:txBody>
            <a:bodyPr wrap="none" anchor="ctr"/>
            <a:lstStyle/>
            <a:p>
              <a:endParaRPr lang="en-US" dirty="0"/>
            </a:p>
          </p:txBody>
        </p:sp>
        <p:sp>
          <p:nvSpPr>
            <p:cNvPr id="6217" name="Oval 29"/>
            <p:cNvSpPr>
              <a:spLocks noChangeArrowheads="1"/>
            </p:cNvSpPr>
            <p:nvPr/>
          </p:nvSpPr>
          <p:spPr bwMode="auto">
            <a:xfrm>
              <a:off x="4416" y="1296"/>
              <a:ext cx="192" cy="192"/>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6218" name="Oval 30"/>
            <p:cNvSpPr>
              <a:spLocks noChangeArrowheads="1"/>
            </p:cNvSpPr>
            <p:nvPr/>
          </p:nvSpPr>
          <p:spPr bwMode="auto">
            <a:xfrm>
              <a:off x="3648" y="144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19" name="Oval 31"/>
            <p:cNvSpPr>
              <a:spLocks noChangeArrowheads="1"/>
            </p:cNvSpPr>
            <p:nvPr/>
          </p:nvSpPr>
          <p:spPr bwMode="auto">
            <a:xfrm>
              <a:off x="3936" y="100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0" name="Oval 32"/>
            <p:cNvSpPr>
              <a:spLocks noChangeArrowheads="1"/>
            </p:cNvSpPr>
            <p:nvPr/>
          </p:nvSpPr>
          <p:spPr bwMode="auto">
            <a:xfrm>
              <a:off x="4032" y="124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1" name="Oval 33"/>
            <p:cNvSpPr>
              <a:spLocks noChangeArrowheads="1"/>
            </p:cNvSpPr>
            <p:nvPr/>
          </p:nvSpPr>
          <p:spPr bwMode="auto">
            <a:xfrm>
              <a:off x="3408"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2" name="Oval 34"/>
            <p:cNvSpPr>
              <a:spLocks noChangeArrowheads="1"/>
            </p:cNvSpPr>
            <p:nvPr/>
          </p:nvSpPr>
          <p:spPr bwMode="auto">
            <a:xfrm>
              <a:off x="4176" y="115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3" name="Oval 35"/>
            <p:cNvSpPr>
              <a:spLocks noChangeArrowheads="1"/>
            </p:cNvSpPr>
            <p:nvPr/>
          </p:nvSpPr>
          <p:spPr bwMode="auto">
            <a:xfrm>
              <a:off x="4320"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4" name="Oval 36"/>
            <p:cNvSpPr>
              <a:spLocks noChangeArrowheads="1"/>
            </p:cNvSpPr>
            <p:nvPr/>
          </p:nvSpPr>
          <p:spPr bwMode="auto">
            <a:xfrm>
              <a:off x="3600" y="163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5" name="Oval 37"/>
            <p:cNvSpPr>
              <a:spLocks noChangeArrowheads="1"/>
            </p:cNvSpPr>
            <p:nvPr/>
          </p:nvSpPr>
          <p:spPr bwMode="auto">
            <a:xfrm>
              <a:off x="4416" y="168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6" name="Oval 38"/>
            <p:cNvSpPr>
              <a:spLocks noChangeArrowheads="1"/>
            </p:cNvSpPr>
            <p:nvPr/>
          </p:nvSpPr>
          <p:spPr bwMode="auto">
            <a:xfrm>
              <a:off x="5088" y="1056"/>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7" name="Oval 39"/>
            <p:cNvSpPr>
              <a:spLocks noChangeArrowheads="1"/>
            </p:cNvSpPr>
            <p:nvPr/>
          </p:nvSpPr>
          <p:spPr bwMode="auto">
            <a:xfrm>
              <a:off x="4656" y="91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8" name="Oval 40"/>
            <p:cNvSpPr>
              <a:spLocks noChangeArrowheads="1"/>
            </p:cNvSpPr>
            <p:nvPr/>
          </p:nvSpPr>
          <p:spPr bwMode="auto">
            <a:xfrm>
              <a:off x="3792"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29" name="Oval 41"/>
            <p:cNvSpPr>
              <a:spLocks noChangeArrowheads="1"/>
            </p:cNvSpPr>
            <p:nvPr/>
          </p:nvSpPr>
          <p:spPr bwMode="auto">
            <a:xfrm>
              <a:off x="3408"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0" name="Oval 42"/>
            <p:cNvSpPr>
              <a:spLocks noChangeArrowheads="1"/>
            </p:cNvSpPr>
            <p:nvPr/>
          </p:nvSpPr>
          <p:spPr bwMode="auto">
            <a:xfrm>
              <a:off x="4128"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1" name="Oval 43"/>
            <p:cNvSpPr>
              <a:spLocks noChangeArrowheads="1"/>
            </p:cNvSpPr>
            <p:nvPr/>
          </p:nvSpPr>
          <p:spPr bwMode="auto">
            <a:xfrm>
              <a:off x="3888" y="144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2" name="Oval 44"/>
            <p:cNvSpPr>
              <a:spLocks noChangeArrowheads="1"/>
            </p:cNvSpPr>
            <p:nvPr/>
          </p:nvSpPr>
          <p:spPr bwMode="auto">
            <a:xfrm>
              <a:off x="4416"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3" name="Oval 45"/>
            <p:cNvSpPr>
              <a:spLocks noChangeArrowheads="1"/>
            </p:cNvSpPr>
            <p:nvPr/>
          </p:nvSpPr>
          <p:spPr bwMode="auto">
            <a:xfrm>
              <a:off x="4272" y="96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4" name="Oval 46"/>
            <p:cNvSpPr>
              <a:spLocks noChangeArrowheads="1"/>
            </p:cNvSpPr>
            <p:nvPr/>
          </p:nvSpPr>
          <p:spPr bwMode="auto">
            <a:xfrm>
              <a:off x="4800"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5" name="Oval 47"/>
            <p:cNvSpPr>
              <a:spLocks noChangeArrowheads="1"/>
            </p:cNvSpPr>
            <p:nvPr/>
          </p:nvSpPr>
          <p:spPr bwMode="auto">
            <a:xfrm>
              <a:off x="5136" y="1632"/>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6" name="Oval 48"/>
            <p:cNvSpPr>
              <a:spLocks noChangeArrowheads="1"/>
            </p:cNvSpPr>
            <p:nvPr/>
          </p:nvSpPr>
          <p:spPr bwMode="auto">
            <a:xfrm>
              <a:off x="3840"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7" name="Text Box 49"/>
            <p:cNvSpPr txBox="1">
              <a:spLocks noChangeArrowheads="1"/>
            </p:cNvSpPr>
            <p:nvPr/>
          </p:nvSpPr>
          <p:spPr bwMode="auto">
            <a:xfrm>
              <a:off x="4944" y="672"/>
              <a:ext cx="389" cy="241"/>
            </a:xfrm>
            <a:prstGeom prst="rect">
              <a:avLst/>
            </a:prstGeom>
            <a:noFill/>
            <a:ln w="9525">
              <a:noFill/>
              <a:miter lim="800000"/>
              <a:headEnd/>
              <a:tailEnd/>
            </a:ln>
          </p:spPr>
          <p:txBody>
            <a:bodyPr wrap="none">
              <a:spAutoFit/>
            </a:bodyPr>
            <a:lstStyle/>
            <a:p>
              <a:r>
                <a:rPr lang="en-US" sz="3800" dirty="0"/>
                <a:t>inside</a:t>
              </a:r>
            </a:p>
          </p:txBody>
        </p:sp>
        <p:sp>
          <p:nvSpPr>
            <p:cNvPr id="6238" name="Text Box 50"/>
            <p:cNvSpPr txBox="1">
              <a:spLocks noChangeArrowheads="1"/>
            </p:cNvSpPr>
            <p:nvPr/>
          </p:nvSpPr>
          <p:spPr bwMode="auto">
            <a:xfrm>
              <a:off x="4992" y="1728"/>
              <a:ext cx="468" cy="241"/>
            </a:xfrm>
            <a:prstGeom prst="rect">
              <a:avLst/>
            </a:prstGeom>
            <a:noFill/>
            <a:ln w="9525">
              <a:noFill/>
              <a:miter lim="800000"/>
              <a:headEnd/>
              <a:tailEnd/>
            </a:ln>
          </p:spPr>
          <p:txBody>
            <a:bodyPr wrap="none">
              <a:spAutoFit/>
            </a:bodyPr>
            <a:lstStyle/>
            <a:p>
              <a:r>
                <a:rPr lang="en-US" sz="3800" dirty="0"/>
                <a:t>outside</a:t>
              </a:r>
            </a:p>
          </p:txBody>
        </p:sp>
        <p:sp>
          <p:nvSpPr>
            <p:cNvPr id="6239" name="Text Box 51"/>
            <p:cNvSpPr txBox="1">
              <a:spLocks noChangeArrowheads="1"/>
            </p:cNvSpPr>
            <p:nvPr/>
          </p:nvSpPr>
          <p:spPr bwMode="auto">
            <a:xfrm>
              <a:off x="5174" y="984"/>
              <a:ext cx="208" cy="241"/>
            </a:xfrm>
            <a:prstGeom prst="rect">
              <a:avLst/>
            </a:prstGeom>
            <a:noFill/>
            <a:ln w="9525">
              <a:noFill/>
              <a:miter lim="800000"/>
              <a:headEnd/>
              <a:tailEnd/>
            </a:ln>
          </p:spPr>
          <p:txBody>
            <a:bodyPr wrap="none">
              <a:spAutoFit/>
            </a:bodyPr>
            <a:lstStyle/>
            <a:p>
              <a:r>
                <a:rPr lang="en-US" sz="3800" dirty="0"/>
                <a:t>Ka</a:t>
              </a:r>
            </a:p>
          </p:txBody>
        </p:sp>
        <p:sp>
          <p:nvSpPr>
            <p:cNvPr id="6240" name="Text Box 52"/>
            <p:cNvSpPr txBox="1">
              <a:spLocks noChangeArrowheads="1"/>
            </p:cNvSpPr>
            <p:nvPr/>
          </p:nvSpPr>
          <p:spPr bwMode="auto">
            <a:xfrm>
              <a:off x="5184" y="1536"/>
              <a:ext cx="215" cy="241"/>
            </a:xfrm>
            <a:prstGeom prst="rect">
              <a:avLst/>
            </a:prstGeom>
            <a:noFill/>
            <a:ln w="9525">
              <a:noFill/>
              <a:miter lim="800000"/>
              <a:headEnd/>
              <a:tailEnd/>
            </a:ln>
          </p:spPr>
          <p:txBody>
            <a:bodyPr wrap="none">
              <a:spAutoFit/>
            </a:bodyPr>
            <a:lstStyle/>
            <a:p>
              <a:r>
                <a:rPr lang="en-US" sz="3800" dirty="0"/>
                <a:t>Na</a:t>
              </a:r>
            </a:p>
          </p:txBody>
        </p:sp>
        <p:sp>
          <p:nvSpPr>
            <p:cNvPr id="6241" name="Text Box 53"/>
            <p:cNvSpPr txBox="1">
              <a:spLocks noChangeArrowheads="1"/>
            </p:cNvSpPr>
            <p:nvPr/>
          </p:nvSpPr>
          <p:spPr bwMode="auto">
            <a:xfrm>
              <a:off x="3216" y="1824"/>
              <a:ext cx="785" cy="241"/>
            </a:xfrm>
            <a:prstGeom prst="rect">
              <a:avLst/>
            </a:prstGeom>
            <a:noFill/>
            <a:ln w="9525">
              <a:noFill/>
              <a:miter lim="800000"/>
              <a:headEnd/>
              <a:tailEnd/>
            </a:ln>
          </p:spPr>
          <p:txBody>
            <a:bodyPr wrap="none">
              <a:spAutoFit/>
            </a:bodyPr>
            <a:lstStyle/>
            <a:p>
              <a:r>
                <a:rPr lang="en-US" sz="3800" dirty="0"/>
                <a:t>Ion channels</a:t>
              </a:r>
            </a:p>
          </p:txBody>
        </p:sp>
        <p:sp>
          <p:nvSpPr>
            <p:cNvPr id="6242" name="Text Box 54"/>
            <p:cNvSpPr txBox="1">
              <a:spLocks noChangeArrowheads="1"/>
            </p:cNvSpPr>
            <p:nvPr/>
          </p:nvSpPr>
          <p:spPr bwMode="auto">
            <a:xfrm>
              <a:off x="4262" y="1848"/>
              <a:ext cx="590" cy="241"/>
            </a:xfrm>
            <a:prstGeom prst="rect">
              <a:avLst/>
            </a:prstGeom>
            <a:noFill/>
            <a:ln w="9525">
              <a:noFill/>
              <a:miter lim="800000"/>
              <a:headEnd/>
              <a:tailEnd/>
            </a:ln>
          </p:spPr>
          <p:txBody>
            <a:bodyPr wrap="none">
              <a:spAutoFit/>
            </a:bodyPr>
            <a:lstStyle/>
            <a:p>
              <a:r>
                <a:rPr lang="en-US" sz="3800" dirty="0"/>
                <a:t>Ion pump</a:t>
              </a:r>
            </a:p>
          </p:txBody>
        </p:sp>
        <p:sp>
          <p:nvSpPr>
            <p:cNvPr id="6243" name="Line 55"/>
            <p:cNvSpPr>
              <a:spLocks noChangeShapeType="1"/>
            </p:cNvSpPr>
            <p:nvPr/>
          </p:nvSpPr>
          <p:spPr bwMode="auto">
            <a:xfrm flipH="1" flipV="1">
              <a:off x="3696" y="1392"/>
              <a:ext cx="48" cy="432"/>
            </a:xfrm>
            <a:prstGeom prst="line">
              <a:avLst/>
            </a:prstGeom>
            <a:noFill/>
            <a:ln w="9525">
              <a:solidFill>
                <a:schemeClr val="tx1"/>
              </a:solidFill>
              <a:round/>
              <a:headEnd/>
              <a:tailEnd type="triangle" w="med" len="med"/>
            </a:ln>
          </p:spPr>
          <p:txBody>
            <a:bodyPr wrap="none" anchor="ctr"/>
            <a:lstStyle/>
            <a:p>
              <a:endParaRPr lang="en-US" dirty="0"/>
            </a:p>
          </p:txBody>
        </p:sp>
        <p:sp>
          <p:nvSpPr>
            <p:cNvPr id="6244" name="Line 56"/>
            <p:cNvSpPr>
              <a:spLocks noChangeShapeType="1"/>
            </p:cNvSpPr>
            <p:nvPr/>
          </p:nvSpPr>
          <p:spPr bwMode="auto">
            <a:xfrm flipV="1">
              <a:off x="3888" y="1392"/>
              <a:ext cx="192" cy="432"/>
            </a:xfrm>
            <a:prstGeom prst="line">
              <a:avLst/>
            </a:prstGeom>
            <a:noFill/>
            <a:ln w="9525">
              <a:solidFill>
                <a:schemeClr val="tx1"/>
              </a:solidFill>
              <a:round/>
              <a:headEnd/>
              <a:tailEnd type="triangle" w="med" len="med"/>
            </a:ln>
          </p:spPr>
          <p:txBody>
            <a:bodyPr wrap="none" anchor="ctr"/>
            <a:lstStyle/>
            <a:p>
              <a:endParaRPr lang="en-US" dirty="0"/>
            </a:p>
          </p:txBody>
        </p:sp>
        <p:sp>
          <p:nvSpPr>
            <p:cNvPr id="6245" name="Line 57"/>
            <p:cNvSpPr>
              <a:spLocks noChangeShapeType="1"/>
            </p:cNvSpPr>
            <p:nvPr/>
          </p:nvSpPr>
          <p:spPr bwMode="auto">
            <a:xfrm flipH="1" flipV="1">
              <a:off x="4512" y="1440"/>
              <a:ext cx="192" cy="384"/>
            </a:xfrm>
            <a:prstGeom prst="line">
              <a:avLst/>
            </a:prstGeom>
            <a:noFill/>
            <a:ln w="9525">
              <a:solidFill>
                <a:schemeClr val="tx1"/>
              </a:solidFill>
              <a:round/>
              <a:headEnd/>
              <a:tailEnd type="triangle" w="med" len="med"/>
            </a:ln>
          </p:spPr>
          <p:txBody>
            <a:bodyPr wrap="none" anchor="ctr"/>
            <a:lstStyle/>
            <a:p>
              <a:endParaRPr lang="en-US" dirty="0"/>
            </a:p>
          </p:txBody>
        </p:sp>
      </p:grpSp>
      <p:grpSp>
        <p:nvGrpSpPr>
          <p:cNvPr id="4" name="Group 58"/>
          <p:cNvGrpSpPr>
            <a:grpSpLocks/>
          </p:cNvGrpSpPr>
          <p:nvPr/>
        </p:nvGrpSpPr>
        <p:grpSpPr bwMode="auto">
          <a:xfrm>
            <a:off x="9723359" y="7723257"/>
            <a:ext cx="10372332" cy="3147786"/>
            <a:chOff x="2592" y="3216"/>
            <a:chExt cx="2765" cy="1119"/>
          </a:xfrm>
        </p:grpSpPr>
        <p:sp>
          <p:nvSpPr>
            <p:cNvPr id="6199" name="Rectangle 59"/>
            <p:cNvSpPr>
              <a:spLocks noChangeArrowheads="1"/>
            </p:cNvSpPr>
            <p:nvPr/>
          </p:nvSpPr>
          <p:spPr bwMode="auto">
            <a:xfrm>
              <a:off x="2592"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6200" name="Rectangle 60"/>
            <p:cNvSpPr>
              <a:spLocks noChangeArrowheads="1"/>
            </p:cNvSpPr>
            <p:nvPr/>
          </p:nvSpPr>
          <p:spPr bwMode="auto">
            <a:xfrm>
              <a:off x="4080"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6201" name="Line 61"/>
            <p:cNvSpPr>
              <a:spLocks noChangeShapeType="1"/>
            </p:cNvSpPr>
            <p:nvPr/>
          </p:nvSpPr>
          <p:spPr bwMode="auto">
            <a:xfrm>
              <a:off x="3264"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6202" name="Line 62"/>
            <p:cNvSpPr>
              <a:spLocks noChangeShapeType="1"/>
            </p:cNvSpPr>
            <p:nvPr/>
          </p:nvSpPr>
          <p:spPr bwMode="auto">
            <a:xfrm>
              <a:off x="4848"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6203" name="Text Box 63"/>
            <p:cNvSpPr txBox="1">
              <a:spLocks noChangeArrowheads="1"/>
            </p:cNvSpPr>
            <p:nvPr/>
          </p:nvSpPr>
          <p:spPr bwMode="auto">
            <a:xfrm>
              <a:off x="3638" y="4032"/>
              <a:ext cx="129" cy="263"/>
            </a:xfrm>
            <a:prstGeom prst="rect">
              <a:avLst/>
            </a:prstGeom>
            <a:noFill/>
            <a:ln w="9525">
              <a:noFill/>
              <a:miter lim="800000"/>
              <a:headEnd/>
              <a:tailEnd/>
            </a:ln>
          </p:spPr>
          <p:txBody>
            <a:bodyPr wrap="none">
              <a:spAutoFit/>
            </a:bodyPr>
            <a:lstStyle/>
            <a:p>
              <a:r>
                <a:rPr lang="en-US" sz="4200" dirty="0"/>
                <a:t>u</a:t>
              </a:r>
            </a:p>
          </p:txBody>
        </p:sp>
        <p:sp>
          <p:nvSpPr>
            <p:cNvPr id="6204" name="Text Box 64"/>
            <p:cNvSpPr txBox="1">
              <a:spLocks noChangeArrowheads="1"/>
            </p:cNvSpPr>
            <p:nvPr/>
          </p:nvSpPr>
          <p:spPr bwMode="auto">
            <a:xfrm>
              <a:off x="5228" y="4072"/>
              <a:ext cx="129" cy="263"/>
            </a:xfrm>
            <a:prstGeom prst="rect">
              <a:avLst/>
            </a:prstGeom>
            <a:noFill/>
            <a:ln w="9525">
              <a:noFill/>
              <a:miter lim="800000"/>
              <a:headEnd/>
              <a:tailEnd/>
            </a:ln>
          </p:spPr>
          <p:txBody>
            <a:bodyPr wrap="none">
              <a:spAutoFit/>
            </a:bodyPr>
            <a:lstStyle/>
            <a:p>
              <a:r>
                <a:rPr lang="en-US" sz="4200" dirty="0"/>
                <a:t>u</a:t>
              </a:r>
            </a:p>
          </p:txBody>
        </p:sp>
        <p:sp>
          <p:nvSpPr>
            <p:cNvPr id="6205" name="Freeform 65"/>
            <p:cNvSpPr>
              <a:spLocks/>
            </p:cNvSpPr>
            <p:nvPr/>
          </p:nvSpPr>
          <p:spPr bwMode="auto">
            <a:xfrm>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rgbClr val="008000"/>
              </a:solidFill>
              <a:round/>
              <a:headEnd/>
              <a:tailEnd/>
            </a:ln>
          </p:spPr>
          <p:txBody>
            <a:bodyPr wrap="none" anchor="ctr"/>
            <a:lstStyle/>
            <a:p>
              <a:endParaRPr lang="en-US" dirty="0"/>
            </a:p>
          </p:txBody>
        </p:sp>
        <p:sp>
          <p:nvSpPr>
            <p:cNvPr id="6206" name="Freeform 66"/>
            <p:cNvSpPr>
              <a:spLocks/>
            </p:cNvSpPr>
            <p:nvPr/>
          </p:nvSpPr>
          <p:spPr bwMode="auto">
            <a:xfrm flipV="1">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rgbClr val="FF0000"/>
              </a:solidFill>
              <a:round/>
              <a:headEnd/>
              <a:tailEnd/>
            </a:ln>
          </p:spPr>
          <p:txBody>
            <a:bodyPr wrap="none" anchor="ctr"/>
            <a:lstStyle/>
            <a:p>
              <a:endParaRPr lang="en-US" dirty="0"/>
            </a:p>
          </p:txBody>
        </p:sp>
        <p:sp>
          <p:nvSpPr>
            <p:cNvPr id="6207" name="Text Box 67"/>
            <p:cNvSpPr txBox="1">
              <a:spLocks noChangeArrowheads="1"/>
            </p:cNvSpPr>
            <p:nvPr/>
          </p:nvSpPr>
          <p:spPr bwMode="auto">
            <a:xfrm>
              <a:off x="3350" y="3705"/>
              <a:ext cx="358" cy="263"/>
            </a:xfrm>
            <a:prstGeom prst="rect">
              <a:avLst/>
            </a:prstGeom>
            <a:noFill/>
            <a:ln w="9525">
              <a:noFill/>
              <a:miter lim="800000"/>
              <a:headEnd/>
              <a:tailEnd/>
            </a:ln>
          </p:spPr>
          <p:txBody>
            <a:bodyPr wrap="none">
              <a:spAutoFit/>
            </a:bodyPr>
            <a:lstStyle/>
            <a:p>
              <a:r>
                <a:rPr lang="en-US" sz="4200" dirty="0">
                  <a:solidFill>
                    <a:srgbClr val="FF0000"/>
                  </a:solidFill>
                </a:rPr>
                <a:t>h</a:t>
              </a:r>
              <a:r>
                <a:rPr lang="en-US" sz="4200" baseline="-25000" dirty="0">
                  <a:solidFill>
                    <a:srgbClr val="FF0000"/>
                  </a:solidFill>
                </a:rPr>
                <a:t>0</a:t>
              </a:r>
              <a:r>
                <a:rPr lang="en-US" sz="4200" dirty="0">
                  <a:solidFill>
                    <a:srgbClr val="FF0000"/>
                  </a:solidFill>
                </a:rPr>
                <a:t>(u)</a:t>
              </a:r>
              <a:endParaRPr lang="en-US" sz="5900" dirty="0"/>
            </a:p>
          </p:txBody>
        </p:sp>
        <p:sp>
          <p:nvSpPr>
            <p:cNvPr id="6208" name="Text Box 68"/>
            <p:cNvSpPr txBox="1">
              <a:spLocks noChangeArrowheads="1"/>
            </p:cNvSpPr>
            <p:nvPr/>
          </p:nvSpPr>
          <p:spPr bwMode="auto">
            <a:xfrm>
              <a:off x="3312" y="3264"/>
              <a:ext cx="398" cy="263"/>
            </a:xfrm>
            <a:prstGeom prst="rect">
              <a:avLst/>
            </a:prstGeom>
            <a:noFill/>
            <a:ln w="9525">
              <a:noFill/>
              <a:miter lim="800000"/>
              <a:headEnd/>
              <a:tailEnd/>
            </a:ln>
          </p:spPr>
          <p:txBody>
            <a:bodyPr wrap="none">
              <a:spAutoFit/>
            </a:bodyPr>
            <a:lstStyle/>
            <a:p>
              <a:r>
                <a:rPr lang="en-US" sz="4200" dirty="0">
                  <a:solidFill>
                    <a:srgbClr val="008000"/>
                  </a:solidFill>
                </a:rPr>
                <a:t>m</a:t>
              </a:r>
              <a:r>
                <a:rPr lang="en-US" sz="4200" baseline="-25000" dirty="0">
                  <a:solidFill>
                    <a:srgbClr val="008000"/>
                  </a:solidFill>
                </a:rPr>
                <a:t>0</a:t>
              </a:r>
              <a:r>
                <a:rPr lang="en-US" sz="4200" dirty="0">
                  <a:solidFill>
                    <a:srgbClr val="008000"/>
                  </a:solidFill>
                </a:rPr>
                <a:t>(u)</a:t>
              </a:r>
              <a:endParaRPr lang="en-US" sz="5900" dirty="0"/>
            </a:p>
          </p:txBody>
        </p:sp>
        <p:sp>
          <p:nvSpPr>
            <p:cNvPr id="6209" name="Freeform 69"/>
            <p:cNvSpPr>
              <a:spLocks/>
            </p:cNvSpPr>
            <p:nvPr/>
          </p:nvSpPr>
          <p:spPr bwMode="auto">
            <a:xfrm>
              <a:off x="4080" y="3888"/>
              <a:ext cx="1200" cy="144"/>
            </a:xfrm>
            <a:custGeom>
              <a:avLst/>
              <a:gdLst>
                <a:gd name="T0" fmla="*/ 0 w 1200"/>
                <a:gd name="T1" fmla="*/ 144 h 144"/>
                <a:gd name="T2" fmla="*/ 432 w 1200"/>
                <a:gd name="T3" fmla="*/ 96 h 144"/>
                <a:gd name="T4" fmla="*/ 576 w 1200"/>
                <a:gd name="T5" fmla="*/ 0 h 144"/>
                <a:gd name="T6" fmla="*/ 720 w 1200"/>
                <a:gd name="T7" fmla="*/ 96 h 144"/>
                <a:gd name="T8" fmla="*/ 1200 w 1200"/>
                <a:gd name="T9" fmla="*/ 1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rgbClr val="008000"/>
              </a:solidFill>
              <a:round/>
              <a:headEnd/>
              <a:tailEnd/>
            </a:ln>
          </p:spPr>
          <p:txBody>
            <a:bodyPr wrap="none" anchor="ctr"/>
            <a:lstStyle/>
            <a:p>
              <a:endParaRPr lang="en-US" dirty="0"/>
            </a:p>
          </p:txBody>
        </p:sp>
        <p:sp>
          <p:nvSpPr>
            <p:cNvPr id="6210" name="Freeform 70"/>
            <p:cNvSpPr>
              <a:spLocks/>
            </p:cNvSpPr>
            <p:nvPr/>
          </p:nvSpPr>
          <p:spPr bwMode="auto">
            <a:xfrm>
              <a:off x="4080" y="3264"/>
              <a:ext cx="1200" cy="576"/>
            </a:xfrm>
            <a:custGeom>
              <a:avLst/>
              <a:gdLst>
                <a:gd name="T0" fmla="*/ 0 w 1200"/>
                <a:gd name="T1" fmla="*/ 150994944 h 144"/>
                <a:gd name="T2" fmla="*/ 432 w 1200"/>
                <a:gd name="T3" fmla="*/ 100663157 h 144"/>
                <a:gd name="T4" fmla="*/ 576 w 1200"/>
                <a:gd name="T5" fmla="*/ 0 h 144"/>
                <a:gd name="T6" fmla="*/ 720 w 1200"/>
                <a:gd name="T7" fmla="*/ 100663157 h 144"/>
                <a:gd name="T8" fmla="*/ 1200 w 1200"/>
                <a:gd name="T9" fmla="*/ 1509949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rgbClr val="FF0000"/>
              </a:solidFill>
              <a:round/>
              <a:headEnd/>
              <a:tailEnd/>
            </a:ln>
          </p:spPr>
          <p:txBody>
            <a:bodyPr wrap="none" anchor="ctr"/>
            <a:lstStyle/>
            <a:p>
              <a:endParaRPr lang="en-US" dirty="0"/>
            </a:p>
          </p:txBody>
        </p:sp>
        <p:graphicFrame>
          <p:nvGraphicFramePr>
            <p:cNvPr id="6149" name="Object 71"/>
            <p:cNvGraphicFramePr>
              <a:graphicFrameLocks noChangeAspect="1"/>
            </p:cNvGraphicFramePr>
            <p:nvPr/>
          </p:nvGraphicFramePr>
          <p:xfrm>
            <a:off x="4723" y="3265"/>
            <a:ext cx="413" cy="256"/>
          </p:xfrm>
          <a:graphic>
            <a:graphicData uri="http://schemas.openxmlformats.org/presentationml/2006/ole">
              <mc:AlternateContent xmlns:mc="http://schemas.openxmlformats.org/markup-compatibility/2006">
                <mc:Choice xmlns:v="urn:schemas-microsoft-com:vml" Requires="v">
                  <p:oleObj spid="_x0000_s214118" name="Equation" r:id="rId12" imgW="368280" imgH="228600" progId="Equation.3">
                    <p:embed/>
                  </p:oleObj>
                </mc:Choice>
                <mc:Fallback>
                  <p:oleObj name="Equation" r:id="rId12" imgW="368280" imgH="228600" progId="Equation.3">
                    <p:embed/>
                    <p:pic>
                      <p:nvPicPr>
                        <p:cNvPr id="0" name="Object 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3" y="3265"/>
                          <a:ext cx="413"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72"/>
            <p:cNvGraphicFramePr>
              <a:graphicFrameLocks noChangeAspect="1"/>
            </p:cNvGraphicFramePr>
            <p:nvPr/>
          </p:nvGraphicFramePr>
          <p:xfrm>
            <a:off x="4697" y="3728"/>
            <a:ext cx="427" cy="256"/>
          </p:xfrm>
          <a:graphic>
            <a:graphicData uri="http://schemas.openxmlformats.org/presentationml/2006/ole">
              <mc:AlternateContent xmlns:mc="http://schemas.openxmlformats.org/markup-compatibility/2006">
                <mc:Choice xmlns:v="urn:schemas-microsoft-com:vml" Requires="v">
                  <p:oleObj spid="_x0000_s214119" name="Equation" r:id="rId14" imgW="380880" imgH="228600" progId="Equation.3">
                    <p:embed/>
                  </p:oleObj>
                </mc:Choice>
                <mc:Fallback>
                  <p:oleObj name="Equation" r:id="rId14" imgW="380880" imgH="228600" progId="Equation.3">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97" y="3728"/>
                          <a:ext cx="427"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62" name="Line 84"/>
          <p:cNvSpPr>
            <a:spLocks noChangeShapeType="1"/>
          </p:cNvSpPr>
          <p:nvPr/>
        </p:nvSpPr>
        <p:spPr bwMode="auto">
          <a:xfrm flipV="1">
            <a:off x="10972541" y="9984937"/>
            <a:ext cx="0" cy="382573"/>
          </a:xfrm>
          <a:prstGeom prst="line">
            <a:avLst/>
          </a:prstGeom>
          <a:noFill/>
          <a:ln w="9525">
            <a:solidFill>
              <a:schemeClr val="tx1"/>
            </a:solidFill>
            <a:round/>
            <a:headEnd/>
            <a:tailEnd type="triangle" w="med" len="med"/>
          </a:ln>
        </p:spPr>
        <p:txBody>
          <a:bodyPr lIns="192911" tIns="96455" rIns="192911" bIns="96455"/>
          <a:lstStyle/>
          <a:p>
            <a:endParaRPr lang="en-US" dirty="0"/>
          </a:p>
        </p:txBody>
      </p:sp>
      <p:grpSp>
        <p:nvGrpSpPr>
          <p:cNvPr id="5" name="Group 87"/>
          <p:cNvGrpSpPr>
            <a:grpSpLocks/>
          </p:cNvGrpSpPr>
          <p:nvPr/>
        </p:nvGrpSpPr>
        <p:grpSpPr bwMode="auto">
          <a:xfrm>
            <a:off x="1204167" y="1399747"/>
            <a:ext cx="7453823" cy="3645694"/>
            <a:chOff x="321" y="720"/>
            <a:chExt cx="1987" cy="1296"/>
          </a:xfrm>
        </p:grpSpPr>
        <p:sp>
          <p:nvSpPr>
            <p:cNvPr id="6165" name="Line 88"/>
            <p:cNvSpPr>
              <a:spLocks noChangeShapeType="1"/>
            </p:cNvSpPr>
            <p:nvPr/>
          </p:nvSpPr>
          <p:spPr bwMode="auto">
            <a:xfrm>
              <a:off x="576" y="1440"/>
              <a:ext cx="240" cy="0"/>
            </a:xfrm>
            <a:prstGeom prst="line">
              <a:avLst/>
            </a:prstGeom>
            <a:noFill/>
            <a:ln w="9525">
              <a:solidFill>
                <a:schemeClr val="tx1"/>
              </a:solidFill>
              <a:round/>
              <a:headEnd/>
              <a:tailEnd/>
            </a:ln>
          </p:spPr>
          <p:txBody>
            <a:bodyPr wrap="none" anchor="ctr"/>
            <a:lstStyle/>
            <a:p>
              <a:endParaRPr lang="en-US" dirty="0"/>
            </a:p>
          </p:txBody>
        </p:sp>
        <p:sp>
          <p:nvSpPr>
            <p:cNvPr id="6166" name="Line 89"/>
            <p:cNvSpPr>
              <a:spLocks noChangeShapeType="1"/>
            </p:cNvSpPr>
            <p:nvPr/>
          </p:nvSpPr>
          <p:spPr bwMode="auto">
            <a:xfrm>
              <a:off x="576" y="1536"/>
              <a:ext cx="240" cy="0"/>
            </a:xfrm>
            <a:prstGeom prst="line">
              <a:avLst/>
            </a:prstGeom>
            <a:noFill/>
            <a:ln w="9525">
              <a:solidFill>
                <a:schemeClr val="tx1"/>
              </a:solidFill>
              <a:round/>
              <a:headEnd/>
              <a:tailEnd/>
            </a:ln>
          </p:spPr>
          <p:txBody>
            <a:bodyPr wrap="none" anchor="ctr"/>
            <a:lstStyle/>
            <a:p>
              <a:endParaRPr lang="en-US" dirty="0"/>
            </a:p>
          </p:txBody>
        </p:sp>
        <p:sp>
          <p:nvSpPr>
            <p:cNvPr id="6167" name="Rectangle 90"/>
            <p:cNvSpPr>
              <a:spLocks noChangeArrowheads="1"/>
            </p:cNvSpPr>
            <p:nvPr/>
          </p:nvSpPr>
          <p:spPr bwMode="auto">
            <a:xfrm>
              <a:off x="1248"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6168" name="Rectangle 91"/>
            <p:cNvSpPr>
              <a:spLocks noChangeArrowheads="1"/>
            </p:cNvSpPr>
            <p:nvPr/>
          </p:nvSpPr>
          <p:spPr bwMode="auto">
            <a:xfrm>
              <a:off x="1584"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6169" name="Rectangle 92"/>
            <p:cNvSpPr>
              <a:spLocks noChangeArrowheads="1"/>
            </p:cNvSpPr>
            <p:nvPr/>
          </p:nvSpPr>
          <p:spPr bwMode="auto">
            <a:xfrm>
              <a:off x="2016"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6170" name="Line 93"/>
            <p:cNvSpPr>
              <a:spLocks noChangeShapeType="1"/>
            </p:cNvSpPr>
            <p:nvPr/>
          </p:nvSpPr>
          <p:spPr bwMode="auto">
            <a:xfrm>
              <a:off x="672" y="1104"/>
              <a:ext cx="1392" cy="0"/>
            </a:xfrm>
            <a:prstGeom prst="line">
              <a:avLst/>
            </a:prstGeom>
            <a:noFill/>
            <a:ln w="9525">
              <a:solidFill>
                <a:schemeClr val="tx1"/>
              </a:solidFill>
              <a:round/>
              <a:headEnd/>
              <a:tailEnd/>
            </a:ln>
          </p:spPr>
          <p:txBody>
            <a:bodyPr wrap="none" anchor="ctr"/>
            <a:lstStyle/>
            <a:p>
              <a:endParaRPr lang="en-US" dirty="0"/>
            </a:p>
          </p:txBody>
        </p:sp>
        <p:sp>
          <p:nvSpPr>
            <p:cNvPr id="6171" name="Line 94"/>
            <p:cNvSpPr>
              <a:spLocks noChangeShapeType="1"/>
            </p:cNvSpPr>
            <p:nvPr/>
          </p:nvSpPr>
          <p:spPr bwMode="auto">
            <a:xfrm>
              <a:off x="672" y="2016"/>
              <a:ext cx="1392" cy="0"/>
            </a:xfrm>
            <a:prstGeom prst="line">
              <a:avLst/>
            </a:prstGeom>
            <a:noFill/>
            <a:ln w="9525">
              <a:solidFill>
                <a:schemeClr val="tx1"/>
              </a:solidFill>
              <a:round/>
              <a:headEnd/>
              <a:tailEnd/>
            </a:ln>
          </p:spPr>
          <p:txBody>
            <a:bodyPr wrap="none" anchor="ctr"/>
            <a:lstStyle/>
            <a:p>
              <a:endParaRPr lang="en-US" dirty="0"/>
            </a:p>
          </p:txBody>
        </p:sp>
        <p:sp>
          <p:nvSpPr>
            <p:cNvPr id="6172" name="Line 95"/>
            <p:cNvSpPr>
              <a:spLocks noChangeShapeType="1"/>
            </p:cNvSpPr>
            <p:nvPr/>
          </p:nvSpPr>
          <p:spPr bwMode="auto">
            <a:xfrm>
              <a:off x="672" y="1104"/>
              <a:ext cx="0" cy="336"/>
            </a:xfrm>
            <a:prstGeom prst="line">
              <a:avLst/>
            </a:prstGeom>
            <a:noFill/>
            <a:ln w="9525">
              <a:solidFill>
                <a:schemeClr val="tx1"/>
              </a:solidFill>
              <a:round/>
              <a:headEnd/>
              <a:tailEnd/>
            </a:ln>
          </p:spPr>
          <p:txBody>
            <a:bodyPr wrap="none" anchor="ctr"/>
            <a:lstStyle/>
            <a:p>
              <a:endParaRPr lang="en-US" dirty="0"/>
            </a:p>
          </p:txBody>
        </p:sp>
        <p:sp>
          <p:nvSpPr>
            <p:cNvPr id="6173" name="Line 96"/>
            <p:cNvSpPr>
              <a:spLocks noChangeShapeType="1"/>
            </p:cNvSpPr>
            <p:nvPr/>
          </p:nvSpPr>
          <p:spPr bwMode="auto">
            <a:xfrm>
              <a:off x="672" y="1536"/>
              <a:ext cx="0" cy="480"/>
            </a:xfrm>
            <a:prstGeom prst="line">
              <a:avLst/>
            </a:prstGeom>
            <a:noFill/>
            <a:ln w="9525">
              <a:solidFill>
                <a:schemeClr val="tx1"/>
              </a:solidFill>
              <a:round/>
              <a:headEnd/>
              <a:tailEnd/>
            </a:ln>
          </p:spPr>
          <p:txBody>
            <a:bodyPr wrap="none" anchor="ctr"/>
            <a:lstStyle/>
            <a:p>
              <a:endParaRPr lang="en-US" dirty="0"/>
            </a:p>
          </p:txBody>
        </p:sp>
        <p:sp>
          <p:nvSpPr>
            <p:cNvPr id="6174" name="Line 97"/>
            <p:cNvSpPr>
              <a:spLocks noChangeShapeType="1"/>
            </p:cNvSpPr>
            <p:nvPr/>
          </p:nvSpPr>
          <p:spPr bwMode="auto">
            <a:xfrm>
              <a:off x="1200" y="1824"/>
              <a:ext cx="192" cy="0"/>
            </a:xfrm>
            <a:prstGeom prst="line">
              <a:avLst/>
            </a:prstGeom>
            <a:noFill/>
            <a:ln w="9525">
              <a:solidFill>
                <a:schemeClr val="tx1"/>
              </a:solidFill>
              <a:round/>
              <a:headEnd/>
              <a:tailEnd/>
            </a:ln>
          </p:spPr>
          <p:txBody>
            <a:bodyPr wrap="none" anchor="ctr"/>
            <a:lstStyle/>
            <a:p>
              <a:endParaRPr lang="en-US" dirty="0"/>
            </a:p>
          </p:txBody>
        </p:sp>
        <p:sp>
          <p:nvSpPr>
            <p:cNvPr id="6175" name="Line 98"/>
            <p:cNvSpPr>
              <a:spLocks noChangeShapeType="1"/>
            </p:cNvSpPr>
            <p:nvPr/>
          </p:nvSpPr>
          <p:spPr bwMode="auto">
            <a:xfrm>
              <a:off x="1248" y="1872"/>
              <a:ext cx="96" cy="0"/>
            </a:xfrm>
            <a:prstGeom prst="line">
              <a:avLst/>
            </a:prstGeom>
            <a:noFill/>
            <a:ln w="9525">
              <a:solidFill>
                <a:schemeClr val="tx1"/>
              </a:solidFill>
              <a:round/>
              <a:headEnd/>
              <a:tailEnd/>
            </a:ln>
          </p:spPr>
          <p:txBody>
            <a:bodyPr wrap="none" anchor="ctr"/>
            <a:lstStyle/>
            <a:p>
              <a:endParaRPr lang="en-US" dirty="0"/>
            </a:p>
          </p:txBody>
        </p:sp>
        <p:sp>
          <p:nvSpPr>
            <p:cNvPr id="6176" name="Line 99"/>
            <p:cNvSpPr>
              <a:spLocks noChangeShapeType="1"/>
            </p:cNvSpPr>
            <p:nvPr/>
          </p:nvSpPr>
          <p:spPr bwMode="auto">
            <a:xfrm>
              <a:off x="1968" y="1824"/>
              <a:ext cx="192" cy="0"/>
            </a:xfrm>
            <a:prstGeom prst="line">
              <a:avLst/>
            </a:prstGeom>
            <a:noFill/>
            <a:ln w="9525">
              <a:solidFill>
                <a:schemeClr val="tx1"/>
              </a:solidFill>
              <a:round/>
              <a:headEnd/>
              <a:tailEnd/>
            </a:ln>
          </p:spPr>
          <p:txBody>
            <a:bodyPr wrap="none" anchor="ctr"/>
            <a:lstStyle/>
            <a:p>
              <a:endParaRPr lang="en-US" dirty="0"/>
            </a:p>
          </p:txBody>
        </p:sp>
        <p:sp>
          <p:nvSpPr>
            <p:cNvPr id="6177" name="Line 100"/>
            <p:cNvSpPr>
              <a:spLocks noChangeShapeType="1"/>
            </p:cNvSpPr>
            <p:nvPr/>
          </p:nvSpPr>
          <p:spPr bwMode="auto">
            <a:xfrm>
              <a:off x="2016" y="1872"/>
              <a:ext cx="96" cy="0"/>
            </a:xfrm>
            <a:prstGeom prst="line">
              <a:avLst/>
            </a:prstGeom>
            <a:noFill/>
            <a:ln w="9525">
              <a:solidFill>
                <a:schemeClr val="tx1"/>
              </a:solidFill>
              <a:round/>
              <a:headEnd/>
              <a:tailEnd/>
            </a:ln>
          </p:spPr>
          <p:txBody>
            <a:bodyPr wrap="none" anchor="ctr"/>
            <a:lstStyle/>
            <a:p>
              <a:endParaRPr lang="en-US" dirty="0"/>
            </a:p>
          </p:txBody>
        </p:sp>
        <p:grpSp>
          <p:nvGrpSpPr>
            <p:cNvPr id="6" name="Group 101"/>
            <p:cNvGrpSpPr>
              <a:grpSpLocks/>
            </p:cNvGrpSpPr>
            <p:nvPr/>
          </p:nvGrpSpPr>
          <p:grpSpPr bwMode="auto">
            <a:xfrm flipV="1">
              <a:off x="1536" y="1824"/>
              <a:ext cx="192" cy="48"/>
              <a:chOff x="2064" y="1920"/>
              <a:chExt cx="192" cy="48"/>
            </a:xfrm>
          </p:grpSpPr>
          <p:sp>
            <p:nvSpPr>
              <p:cNvPr id="6197" name="Line 102"/>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dirty="0"/>
              </a:p>
            </p:txBody>
          </p:sp>
          <p:sp>
            <p:nvSpPr>
              <p:cNvPr id="6198" name="Line 103"/>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dirty="0"/>
              </a:p>
            </p:txBody>
          </p:sp>
        </p:grpSp>
        <p:sp>
          <p:nvSpPr>
            <p:cNvPr id="6179" name="Line 104"/>
            <p:cNvSpPr>
              <a:spLocks noChangeShapeType="1"/>
            </p:cNvSpPr>
            <p:nvPr/>
          </p:nvSpPr>
          <p:spPr bwMode="auto">
            <a:xfrm flipV="1">
              <a:off x="1296" y="1104"/>
              <a:ext cx="0" cy="288"/>
            </a:xfrm>
            <a:prstGeom prst="line">
              <a:avLst/>
            </a:prstGeom>
            <a:noFill/>
            <a:ln w="9525">
              <a:solidFill>
                <a:schemeClr val="tx1"/>
              </a:solidFill>
              <a:round/>
              <a:headEnd/>
              <a:tailEnd/>
            </a:ln>
          </p:spPr>
          <p:txBody>
            <a:bodyPr wrap="none" anchor="ctr"/>
            <a:lstStyle/>
            <a:p>
              <a:endParaRPr lang="en-US" dirty="0"/>
            </a:p>
          </p:txBody>
        </p:sp>
        <p:sp>
          <p:nvSpPr>
            <p:cNvPr id="6180" name="Line 105"/>
            <p:cNvSpPr>
              <a:spLocks noChangeShapeType="1"/>
            </p:cNvSpPr>
            <p:nvPr/>
          </p:nvSpPr>
          <p:spPr bwMode="auto">
            <a:xfrm flipV="1">
              <a:off x="1632" y="1104"/>
              <a:ext cx="0" cy="288"/>
            </a:xfrm>
            <a:prstGeom prst="line">
              <a:avLst/>
            </a:prstGeom>
            <a:noFill/>
            <a:ln w="9525">
              <a:solidFill>
                <a:schemeClr val="tx1"/>
              </a:solidFill>
              <a:round/>
              <a:headEnd/>
              <a:tailEnd/>
            </a:ln>
          </p:spPr>
          <p:txBody>
            <a:bodyPr wrap="none" anchor="ctr"/>
            <a:lstStyle/>
            <a:p>
              <a:endParaRPr lang="en-US" dirty="0"/>
            </a:p>
          </p:txBody>
        </p:sp>
        <p:sp>
          <p:nvSpPr>
            <p:cNvPr id="6181" name="Line 106"/>
            <p:cNvSpPr>
              <a:spLocks noChangeShapeType="1"/>
            </p:cNvSpPr>
            <p:nvPr/>
          </p:nvSpPr>
          <p:spPr bwMode="auto">
            <a:xfrm flipV="1">
              <a:off x="2064" y="1104"/>
              <a:ext cx="0" cy="288"/>
            </a:xfrm>
            <a:prstGeom prst="line">
              <a:avLst/>
            </a:prstGeom>
            <a:noFill/>
            <a:ln w="9525">
              <a:solidFill>
                <a:schemeClr val="tx1"/>
              </a:solidFill>
              <a:round/>
              <a:headEnd/>
              <a:tailEnd/>
            </a:ln>
          </p:spPr>
          <p:txBody>
            <a:bodyPr wrap="none" anchor="ctr"/>
            <a:lstStyle/>
            <a:p>
              <a:endParaRPr lang="en-US" dirty="0"/>
            </a:p>
          </p:txBody>
        </p:sp>
        <p:sp>
          <p:nvSpPr>
            <p:cNvPr id="6182" name="Line 107"/>
            <p:cNvSpPr>
              <a:spLocks noChangeShapeType="1"/>
            </p:cNvSpPr>
            <p:nvPr/>
          </p:nvSpPr>
          <p:spPr bwMode="auto">
            <a:xfrm>
              <a:off x="1296" y="1632"/>
              <a:ext cx="0" cy="192"/>
            </a:xfrm>
            <a:prstGeom prst="line">
              <a:avLst/>
            </a:prstGeom>
            <a:noFill/>
            <a:ln w="9525">
              <a:solidFill>
                <a:schemeClr val="tx1"/>
              </a:solidFill>
              <a:round/>
              <a:headEnd/>
              <a:tailEnd/>
            </a:ln>
          </p:spPr>
          <p:txBody>
            <a:bodyPr wrap="none" anchor="ctr"/>
            <a:lstStyle/>
            <a:p>
              <a:endParaRPr lang="en-US" dirty="0"/>
            </a:p>
          </p:txBody>
        </p:sp>
        <p:sp>
          <p:nvSpPr>
            <p:cNvPr id="6183" name="Line 108"/>
            <p:cNvSpPr>
              <a:spLocks noChangeShapeType="1"/>
            </p:cNvSpPr>
            <p:nvPr/>
          </p:nvSpPr>
          <p:spPr bwMode="auto">
            <a:xfrm>
              <a:off x="1632" y="1632"/>
              <a:ext cx="0" cy="192"/>
            </a:xfrm>
            <a:prstGeom prst="line">
              <a:avLst/>
            </a:prstGeom>
            <a:noFill/>
            <a:ln w="9525">
              <a:solidFill>
                <a:schemeClr val="tx1"/>
              </a:solidFill>
              <a:round/>
              <a:headEnd/>
              <a:tailEnd/>
            </a:ln>
          </p:spPr>
          <p:txBody>
            <a:bodyPr wrap="none" anchor="ctr"/>
            <a:lstStyle/>
            <a:p>
              <a:endParaRPr lang="en-US" dirty="0"/>
            </a:p>
          </p:txBody>
        </p:sp>
        <p:sp>
          <p:nvSpPr>
            <p:cNvPr id="6184" name="Line 109"/>
            <p:cNvSpPr>
              <a:spLocks noChangeShapeType="1"/>
            </p:cNvSpPr>
            <p:nvPr/>
          </p:nvSpPr>
          <p:spPr bwMode="auto">
            <a:xfrm>
              <a:off x="2064" y="1632"/>
              <a:ext cx="0" cy="192"/>
            </a:xfrm>
            <a:prstGeom prst="line">
              <a:avLst/>
            </a:prstGeom>
            <a:noFill/>
            <a:ln w="9525">
              <a:solidFill>
                <a:schemeClr val="tx1"/>
              </a:solidFill>
              <a:round/>
              <a:headEnd/>
              <a:tailEnd/>
            </a:ln>
          </p:spPr>
          <p:txBody>
            <a:bodyPr wrap="none" anchor="ctr"/>
            <a:lstStyle/>
            <a:p>
              <a:endParaRPr lang="en-US" dirty="0"/>
            </a:p>
          </p:txBody>
        </p:sp>
        <p:sp>
          <p:nvSpPr>
            <p:cNvPr id="6185" name="Line 110"/>
            <p:cNvSpPr>
              <a:spLocks noChangeShapeType="1"/>
            </p:cNvSpPr>
            <p:nvPr/>
          </p:nvSpPr>
          <p:spPr bwMode="auto">
            <a:xfrm>
              <a:off x="2064" y="1872"/>
              <a:ext cx="0" cy="144"/>
            </a:xfrm>
            <a:prstGeom prst="line">
              <a:avLst/>
            </a:prstGeom>
            <a:noFill/>
            <a:ln w="9525">
              <a:solidFill>
                <a:schemeClr val="tx1"/>
              </a:solidFill>
              <a:round/>
              <a:headEnd/>
              <a:tailEnd/>
            </a:ln>
          </p:spPr>
          <p:txBody>
            <a:bodyPr wrap="none" anchor="ctr"/>
            <a:lstStyle/>
            <a:p>
              <a:endParaRPr lang="en-US" dirty="0"/>
            </a:p>
          </p:txBody>
        </p:sp>
        <p:sp>
          <p:nvSpPr>
            <p:cNvPr id="6186" name="Line 111"/>
            <p:cNvSpPr>
              <a:spLocks noChangeShapeType="1"/>
            </p:cNvSpPr>
            <p:nvPr/>
          </p:nvSpPr>
          <p:spPr bwMode="auto">
            <a:xfrm>
              <a:off x="1632" y="1872"/>
              <a:ext cx="0" cy="144"/>
            </a:xfrm>
            <a:prstGeom prst="line">
              <a:avLst/>
            </a:prstGeom>
            <a:noFill/>
            <a:ln w="9525">
              <a:solidFill>
                <a:schemeClr val="tx1"/>
              </a:solidFill>
              <a:round/>
              <a:headEnd/>
              <a:tailEnd/>
            </a:ln>
          </p:spPr>
          <p:txBody>
            <a:bodyPr wrap="none" anchor="ctr"/>
            <a:lstStyle/>
            <a:p>
              <a:endParaRPr lang="en-US" dirty="0"/>
            </a:p>
          </p:txBody>
        </p:sp>
        <p:sp>
          <p:nvSpPr>
            <p:cNvPr id="6187" name="Line 112"/>
            <p:cNvSpPr>
              <a:spLocks noChangeShapeType="1"/>
            </p:cNvSpPr>
            <p:nvPr/>
          </p:nvSpPr>
          <p:spPr bwMode="auto">
            <a:xfrm>
              <a:off x="1296" y="1872"/>
              <a:ext cx="0" cy="144"/>
            </a:xfrm>
            <a:prstGeom prst="line">
              <a:avLst/>
            </a:prstGeom>
            <a:noFill/>
            <a:ln w="9525">
              <a:solidFill>
                <a:schemeClr val="tx1"/>
              </a:solidFill>
              <a:round/>
              <a:headEnd/>
              <a:tailEnd/>
            </a:ln>
          </p:spPr>
          <p:txBody>
            <a:bodyPr wrap="none" anchor="ctr"/>
            <a:lstStyle/>
            <a:p>
              <a:endParaRPr lang="en-US" dirty="0"/>
            </a:p>
          </p:txBody>
        </p:sp>
        <p:sp>
          <p:nvSpPr>
            <p:cNvPr id="6188" name="Line 113"/>
            <p:cNvSpPr>
              <a:spLocks noChangeShapeType="1"/>
            </p:cNvSpPr>
            <p:nvPr/>
          </p:nvSpPr>
          <p:spPr bwMode="auto">
            <a:xfrm flipV="1">
              <a:off x="1200"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6189" name="Line 114"/>
            <p:cNvSpPr>
              <a:spLocks noChangeShapeType="1"/>
            </p:cNvSpPr>
            <p:nvPr/>
          </p:nvSpPr>
          <p:spPr bwMode="auto">
            <a:xfrm flipV="1">
              <a:off x="1584"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6190" name="Text Box 115"/>
            <p:cNvSpPr txBox="1">
              <a:spLocks noChangeArrowheads="1"/>
            </p:cNvSpPr>
            <p:nvPr/>
          </p:nvSpPr>
          <p:spPr bwMode="auto">
            <a:xfrm>
              <a:off x="321" y="1344"/>
              <a:ext cx="190" cy="345"/>
            </a:xfrm>
            <a:prstGeom prst="rect">
              <a:avLst/>
            </a:prstGeom>
            <a:noFill/>
            <a:ln w="9525">
              <a:noFill/>
              <a:miter lim="800000"/>
              <a:headEnd/>
              <a:tailEnd/>
            </a:ln>
          </p:spPr>
          <p:txBody>
            <a:bodyPr wrap="none">
              <a:spAutoFit/>
            </a:bodyPr>
            <a:lstStyle/>
            <a:p>
              <a:r>
                <a:rPr lang="en-US" b="1" i="1" dirty="0"/>
                <a:t>C</a:t>
              </a:r>
            </a:p>
          </p:txBody>
        </p:sp>
        <p:sp>
          <p:nvSpPr>
            <p:cNvPr id="6191" name="Text Box 116"/>
            <p:cNvSpPr txBox="1">
              <a:spLocks noChangeArrowheads="1"/>
            </p:cNvSpPr>
            <p:nvPr/>
          </p:nvSpPr>
          <p:spPr bwMode="auto">
            <a:xfrm>
              <a:off x="2104" y="1344"/>
              <a:ext cx="204" cy="345"/>
            </a:xfrm>
            <a:prstGeom prst="rect">
              <a:avLst/>
            </a:prstGeom>
            <a:noFill/>
            <a:ln w="9525">
              <a:noFill/>
              <a:miter lim="800000"/>
              <a:headEnd/>
              <a:tailEnd/>
            </a:ln>
          </p:spPr>
          <p:txBody>
            <a:bodyPr wrap="none">
              <a:spAutoFit/>
            </a:bodyPr>
            <a:lstStyle/>
            <a:p>
              <a:r>
                <a:rPr lang="en-US" b="1" i="1" dirty="0"/>
                <a:t>g</a:t>
              </a:r>
              <a:r>
                <a:rPr lang="en-US" b="1" i="1" baseline="-25000" dirty="0"/>
                <a:t>l</a:t>
              </a:r>
              <a:endParaRPr lang="en-US" b="1" i="1" dirty="0"/>
            </a:p>
          </p:txBody>
        </p:sp>
        <p:sp>
          <p:nvSpPr>
            <p:cNvPr id="6192" name="Text Box 117"/>
            <p:cNvSpPr txBox="1">
              <a:spLocks noChangeArrowheads="1"/>
            </p:cNvSpPr>
            <p:nvPr/>
          </p:nvSpPr>
          <p:spPr bwMode="auto">
            <a:xfrm>
              <a:off x="960" y="1344"/>
              <a:ext cx="262" cy="345"/>
            </a:xfrm>
            <a:prstGeom prst="rect">
              <a:avLst/>
            </a:prstGeom>
            <a:noFill/>
            <a:ln w="9525">
              <a:noFill/>
              <a:miter lim="800000"/>
              <a:headEnd/>
              <a:tailEnd/>
            </a:ln>
          </p:spPr>
          <p:txBody>
            <a:bodyPr wrap="none">
              <a:spAutoFit/>
            </a:bodyPr>
            <a:lstStyle/>
            <a:p>
              <a:r>
                <a:rPr lang="en-US" b="1" i="1" dirty="0"/>
                <a:t>g</a:t>
              </a:r>
              <a:r>
                <a:rPr lang="en-US" b="1" i="1" baseline="-25000" dirty="0"/>
                <a:t>K</a:t>
              </a:r>
              <a:endParaRPr lang="en-US" b="1" i="1" dirty="0"/>
            </a:p>
          </p:txBody>
        </p:sp>
        <p:sp>
          <p:nvSpPr>
            <p:cNvPr id="6193" name="Text Box 118"/>
            <p:cNvSpPr txBox="1">
              <a:spLocks noChangeArrowheads="1"/>
            </p:cNvSpPr>
            <p:nvPr/>
          </p:nvSpPr>
          <p:spPr bwMode="auto">
            <a:xfrm>
              <a:off x="1680" y="1392"/>
              <a:ext cx="335" cy="345"/>
            </a:xfrm>
            <a:prstGeom prst="rect">
              <a:avLst/>
            </a:prstGeom>
            <a:noFill/>
            <a:ln w="9525">
              <a:noFill/>
              <a:miter lim="800000"/>
              <a:headEnd/>
              <a:tailEnd/>
            </a:ln>
          </p:spPr>
          <p:txBody>
            <a:bodyPr wrap="none">
              <a:spAutoFit/>
            </a:bodyPr>
            <a:lstStyle/>
            <a:p>
              <a:r>
                <a:rPr lang="en-US" b="1" i="1" dirty="0"/>
                <a:t>g</a:t>
              </a:r>
              <a:r>
                <a:rPr lang="en-US" b="1" i="1" baseline="-25000" dirty="0"/>
                <a:t>Na</a:t>
              </a:r>
              <a:endParaRPr lang="en-US" b="1" i="1" dirty="0"/>
            </a:p>
          </p:txBody>
        </p:sp>
        <p:sp>
          <p:nvSpPr>
            <p:cNvPr id="6194" name="Line 119"/>
            <p:cNvSpPr>
              <a:spLocks noChangeShapeType="1"/>
            </p:cNvSpPr>
            <p:nvPr/>
          </p:nvSpPr>
          <p:spPr bwMode="auto">
            <a:xfrm>
              <a:off x="1536" y="768"/>
              <a:ext cx="0" cy="240"/>
            </a:xfrm>
            <a:prstGeom prst="line">
              <a:avLst/>
            </a:prstGeom>
            <a:noFill/>
            <a:ln w="9525">
              <a:solidFill>
                <a:srgbClr val="FF0000"/>
              </a:solidFill>
              <a:round/>
              <a:headEnd/>
              <a:tailEnd type="triangle" w="med" len="med"/>
            </a:ln>
          </p:spPr>
          <p:txBody>
            <a:bodyPr wrap="none" anchor="ctr"/>
            <a:lstStyle/>
            <a:p>
              <a:endParaRPr lang="en-US" dirty="0"/>
            </a:p>
          </p:txBody>
        </p:sp>
        <p:sp>
          <p:nvSpPr>
            <p:cNvPr id="6195" name="Line 120"/>
            <p:cNvSpPr>
              <a:spLocks noChangeShapeType="1"/>
            </p:cNvSpPr>
            <p:nvPr/>
          </p:nvSpPr>
          <p:spPr bwMode="auto">
            <a:xfrm>
              <a:off x="1440" y="720"/>
              <a:ext cx="0" cy="384"/>
            </a:xfrm>
            <a:prstGeom prst="line">
              <a:avLst/>
            </a:prstGeom>
            <a:noFill/>
            <a:ln w="9525">
              <a:solidFill>
                <a:schemeClr val="tx1"/>
              </a:solidFill>
              <a:round/>
              <a:headEnd/>
              <a:tailEnd/>
            </a:ln>
          </p:spPr>
          <p:txBody>
            <a:bodyPr wrap="none" anchor="ctr"/>
            <a:lstStyle/>
            <a:p>
              <a:endParaRPr lang="en-US" dirty="0"/>
            </a:p>
          </p:txBody>
        </p:sp>
        <p:sp>
          <p:nvSpPr>
            <p:cNvPr id="6196" name="Text Box 121"/>
            <p:cNvSpPr txBox="1">
              <a:spLocks noChangeArrowheads="1"/>
            </p:cNvSpPr>
            <p:nvPr/>
          </p:nvSpPr>
          <p:spPr bwMode="auto">
            <a:xfrm>
              <a:off x="1532" y="768"/>
              <a:ext cx="103" cy="345"/>
            </a:xfrm>
            <a:prstGeom prst="rect">
              <a:avLst/>
            </a:prstGeom>
            <a:noFill/>
            <a:ln w="9525">
              <a:noFill/>
              <a:miter lim="800000"/>
              <a:headEnd/>
              <a:tailEnd/>
            </a:ln>
          </p:spPr>
          <p:txBody>
            <a:bodyPr wrap="none">
              <a:spAutoFit/>
            </a:bodyPr>
            <a:lstStyle/>
            <a:p>
              <a:r>
                <a:rPr lang="en-US" b="1" i="1" dirty="0">
                  <a:solidFill>
                    <a:srgbClr val="FF0000"/>
                  </a:solidFill>
                </a:rPr>
                <a:t>I</a:t>
              </a:r>
              <a:endParaRPr lang="en-US" b="1" i="1" dirty="0"/>
            </a:p>
          </p:txBody>
        </p:sp>
      </p:grpSp>
      <p:sp>
        <p:nvSpPr>
          <p:cNvPr id="110" name="TextBox 109"/>
          <p:cNvSpPr txBox="1">
            <a:spLocks noChangeArrowheads="1"/>
          </p:cNvSpPr>
          <p:nvPr/>
        </p:nvSpPr>
        <p:spPr bwMode="auto">
          <a:xfrm rot="-1080000">
            <a:off x="1394094" y="7192102"/>
            <a:ext cx="11331688" cy="1102735"/>
          </a:xfrm>
          <a:prstGeom prst="rect">
            <a:avLst/>
          </a:prstGeom>
          <a:solidFill>
            <a:srgbClr val="FFFF00"/>
          </a:solidFill>
          <a:ln w="38100">
            <a:noFill/>
            <a:miter lim="800000"/>
            <a:headEnd/>
            <a:tailEnd/>
          </a:ln>
        </p:spPr>
        <p:txBody>
          <a:bodyPr wrap="none" lIns="192911" tIns="96455" rIns="192911" bIns="96455">
            <a:spAutoFit/>
          </a:bodyPr>
          <a:lstStyle/>
          <a:p>
            <a:r>
              <a:rPr lang="en-US" sz="5900" dirty="0">
                <a:solidFill>
                  <a:srgbClr val="FF0000"/>
                </a:solidFill>
              </a:rPr>
              <a:t>Where is the threshold for firing?</a:t>
            </a:r>
          </a:p>
        </p:txBody>
      </p:sp>
      <p:sp>
        <p:nvSpPr>
          <p:cNvPr id="111"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cxnSp>
        <p:nvCxnSpPr>
          <p:cNvPr id="112" name="Straight Connector 111"/>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7" name="Group 10"/>
          <p:cNvGrpSpPr>
            <a:grpSpLocks/>
          </p:cNvGrpSpPr>
          <p:nvPr/>
        </p:nvGrpSpPr>
        <p:grpSpPr bwMode="auto">
          <a:xfrm>
            <a:off x="3446943" y="5299558"/>
            <a:ext cx="3169788" cy="1350257"/>
            <a:chOff x="960" y="2352"/>
            <a:chExt cx="1440" cy="480"/>
          </a:xfrm>
        </p:grpSpPr>
        <p:graphicFrame>
          <p:nvGraphicFramePr>
            <p:cNvPr id="115" name="Object 11"/>
            <p:cNvGraphicFramePr>
              <a:graphicFrameLocks noChangeAspect="1"/>
            </p:cNvGraphicFramePr>
            <p:nvPr/>
          </p:nvGraphicFramePr>
          <p:xfrm>
            <a:off x="1536" y="2352"/>
            <a:ext cx="346" cy="345"/>
          </p:xfrm>
          <a:graphic>
            <a:graphicData uri="http://schemas.openxmlformats.org/presentationml/2006/ole">
              <mc:AlternateContent xmlns:mc="http://schemas.openxmlformats.org/markup-compatibility/2006">
                <mc:Choice xmlns:v="urn:schemas-microsoft-com:vml" Requires="v">
                  <p:oleObj spid="_x0000_s214120" name="Equation" r:id="rId16" imgW="228600" imgH="228600" progId="Equation.3">
                    <p:embed/>
                  </p:oleObj>
                </mc:Choice>
                <mc:Fallback>
                  <p:oleObj name="Equation" r:id="rId16" imgW="228600" imgH="228600"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36" y="2352"/>
                          <a:ext cx="346"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 name="Freeform 12"/>
            <p:cNvSpPr>
              <a:spLocks/>
            </p:cNvSpPr>
            <p:nvPr/>
          </p:nvSpPr>
          <p:spPr bwMode="auto">
            <a:xfrm>
              <a:off x="960" y="2640"/>
              <a:ext cx="672" cy="192"/>
            </a:xfrm>
            <a:custGeom>
              <a:avLst/>
              <a:gdLst>
                <a:gd name="T0" fmla="*/ 0 w 576"/>
                <a:gd name="T1" fmla="*/ 192 h 192"/>
                <a:gd name="T2" fmla="*/ 224 w 576"/>
                <a:gd name="T3" fmla="*/ 96 h 192"/>
                <a:gd name="T4" fmla="*/ 1119 w 576"/>
                <a:gd name="T5" fmla="*/ 96 h 192"/>
                <a:gd name="T6" fmla="*/ 2241 w 576"/>
                <a:gd name="T7" fmla="*/ 96 h 192"/>
                <a:gd name="T8" fmla="*/ 2689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117" name="Freeform 13"/>
            <p:cNvSpPr>
              <a:spLocks/>
            </p:cNvSpPr>
            <p:nvPr/>
          </p:nvSpPr>
          <p:spPr bwMode="auto">
            <a:xfrm>
              <a:off x="1632" y="2640"/>
              <a:ext cx="768" cy="144"/>
            </a:xfrm>
            <a:custGeom>
              <a:avLst/>
              <a:gdLst>
                <a:gd name="T0" fmla="*/ 0 w 864"/>
                <a:gd name="T1" fmla="*/ 0 h 144"/>
                <a:gd name="T2" fmla="*/ 15 w 864"/>
                <a:gd name="T3" fmla="*/ 96 h 144"/>
                <a:gd name="T4" fmla="*/ 60 w 864"/>
                <a:gd name="T5" fmla="*/ 96 h 144"/>
                <a:gd name="T6" fmla="*/ 222 w 864"/>
                <a:gd name="T7" fmla="*/ 96 h 144"/>
                <a:gd name="T8" fmla="*/ 267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grpSp>
        <p:nvGrpSpPr>
          <p:cNvPr id="8" name="Group 14"/>
          <p:cNvGrpSpPr>
            <a:grpSpLocks/>
          </p:cNvGrpSpPr>
          <p:nvPr/>
        </p:nvGrpSpPr>
        <p:grpSpPr bwMode="auto">
          <a:xfrm>
            <a:off x="7408348" y="5164532"/>
            <a:ext cx="2520870" cy="1350257"/>
            <a:chOff x="2592" y="2352"/>
            <a:chExt cx="1296" cy="480"/>
          </a:xfrm>
        </p:grpSpPr>
        <p:graphicFrame>
          <p:nvGraphicFramePr>
            <p:cNvPr id="119" name="Object 15"/>
            <p:cNvGraphicFramePr>
              <a:graphicFrameLocks noChangeAspect="1"/>
            </p:cNvGraphicFramePr>
            <p:nvPr/>
          </p:nvGraphicFramePr>
          <p:xfrm>
            <a:off x="2976" y="2352"/>
            <a:ext cx="288" cy="323"/>
          </p:xfrm>
          <a:graphic>
            <a:graphicData uri="http://schemas.openxmlformats.org/presentationml/2006/ole">
              <mc:AlternateContent xmlns:mc="http://schemas.openxmlformats.org/markup-compatibility/2006">
                <mc:Choice xmlns:v="urn:schemas-microsoft-com:vml" Requires="v">
                  <p:oleObj spid="_x0000_s214121" name="Equation" r:id="rId18" imgW="190440" imgH="215640" progId="Equation.3">
                    <p:embed/>
                  </p:oleObj>
                </mc:Choice>
                <mc:Fallback>
                  <p:oleObj name="Equation" r:id="rId18" imgW="190440" imgH="215640" progId="Equation.3">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6" y="2352"/>
                          <a:ext cx="288"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 name="Freeform 16"/>
            <p:cNvSpPr>
              <a:spLocks/>
            </p:cNvSpPr>
            <p:nvPr/>
          </p:nvSpPr>
          <p:spPr bwMode="auto">
            <a:xfrm>
              <a:off x="2592" y="2640"/>
              <a:ext cx="576" cy="192"/>
            </a:xfrm>
            <a:custGeom>
              <a:avLst/>
              <a:gdLst>
                <a:gd name="T0" fmla="*/ 0 w 576"/>
                <a:gd name="T1" fmla="*/ 192 h 192"/>
                <a:gd name="T2" fmla="*/ 48 w 576"/>
                <a:gd name="T3" fmla="*/ 96 h 192"/>
                <a:gd name="T4" fmla="*/ 240 w 576"/>
                <a:gd name="T5" fmla="*/ 96 h 192"/>
                <a:gd name="T6" fmla="*/ 480 w 576"/>
                <a:gd name="T7" fmla="*/ 96 h 192"/>
                <a:gd name="T8" fmla="*/ 576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121" name="Freeform 17"/>
            <p:cNvSpPr>
              <a:spLocks/>
            </p:cNvSpPr>
            <p:nvPr/>
          </p:nvSpPr>
          <p:spPr bwMode="auto">
            <a:xfrm>
              <a:off x="3168" y="2640"/>
              <a:ext cx="720" cy="144"/>
            </a:xfrm>
            <a:custGeom>
              <a:avLst/>
              <a:gdLst>
                <a:gd name="T0" fmla="*/ 0 w 864"/>
                <a:gd name="T1" fmla="*/ 0 h 144"/>
                <a:gd name="T2" fmla="*/ 8 w 864"/>
                <a:gd name="T3" fmla="*/ 96 h 144"/>
                <a:gd name="T4" fmla="*/ 31 w 864"/>
                <a:gd name="T5" fmla="*/ 96 h 144"/>
                <a:gd name="T6" fmla="*/ 117 w 864"/>
                <a:gd name="T7" fmla="*/ 96 h 144"/>
                <a:gd name="T8" fmla="*/ 140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pic>
        <p:nvPicPr>
          <p:cNvPr id="166926" name="Picture 14"/>
          <p:cNvPicPr>
            <a:picLocks noChangeAspect="1" noChangeArrowheads="1"/>
          </p:cNvPicPr>
          <p:nvPr/>
        </p:nvPicPr>
        <p:blipFill>
          <a:blip r:embed="rId20"/>
          <a:srcRect/>
          <a:stretch>
            <a:fillRect/>
          </a:stretch>
        </p:blipFill>
        <p:spPr bwMode="auto">
          <a:xfrm>
            <a:off x="9119028" y="12488779"/>
            <a:ext cx="11652266" cy="466559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25606" name="Text Box 37"/>
          <p:cNvSpPr txBox="1">
            <a:spLocks noChangeArrowheads="1"/>
          </p:cNvSpPr>
          <p:nvPr/>
        </p:nvSpPr>
        <p:spPr bwMode="auto">
          <a:xfrm>
            <a:off x="765264" y="1424153"/>
            <a:ext cx="8050341" cy="1102735"/>
          </a:xfrm>
          <a:prstGeom prst="rect">
            <a:avLst/>
          </a:prstGeom>
          <a:noFill/>
          <a:ln w="9525">
            <a:noFill/>
            <a:miter lim="800000"/>
            <a:headEnd/>
            <a:tailEnd/>
          </a:ln>
        </p:spPr>
        <p:txBody>
          <a:bodyPr wrap="none" lIns="192911" tIns="96455" rIns="192911" bIns="96455">
            <a:spAutoFit/>
          </a:bodyPr>
          <a:lstStyle/>
          <a:p>
            <a:r>
              <a:rPr lang="fr-CH" sz="5900" dirty="0">
                <a:solidFill>
                  <a:srgbClr val="FF0000"/>
                </a:solidFill>
              </a:rPr>
              <a:t>Constant  </a:t>
            </a:r>
            <a:r>
              <a:rPr lang="fr-CH" sz="5900" dirty="0" err="1">
                <a:solidFill>
                  <a:srgbClr val="FF0000"/>
                </a:solidFill>
              </a:rPr>
              <a:t>current</a:t>
            </a:r>
            <a:r>
              <a:rPr lang="fr-CH" sz="5900" dirty="0">
                <a:solidFill>
                  <a:srgbClr val="FF0000"/>
                </a:solidFill>
              </a:rPr>
              <a:t> input</a:t>
            </a:r>
            <a:endParaRPr lang="fr-FR" sz="5900" dirty="0">
              <a:solidFill>
                <a:srgbClr val="FF0000"/>
              </a:solidFill>
            </a:endParaRPr>
          </a:p>
        </p:txBody>
      </p:sp>
      <p:sp>
        <p:nvSpPr>
          <p:cNvPr id="25607" name="Line 40"/>
          <p:cNvSpPr>
            <a:spLocks noChangeShapeType="1"/>
          </p:cNvSpPr>
          <p:nvPr/>
        </p:nvSpPr>
        <p:spPr bwMode="auto">
          <a:xfrm>
            <a:off x="6549763" y="3010704"/>
            <a:ext cx="2892250" cy="0"/>
          </a:xfrm>
          <a:prstGeom prst="line">
            <a:avLst/>
          </a:prstGeom>
          <a:noFill/>
          <a:ln w="38100">
            <a:solidFill>
              <a:srgbClr val="FF0000"/>
            </a:solidFill>
            <a:round/>
            <a:headEnd/>
            <a:tailEnd/>
          </a:ln>
        </p:spPr>
        <p:txBody>
          <a:bodyPr lIns="192911" tIns="96455" rIns="192911" bIns="96455"/>
          <a:lstStyle/>
          <a:p>
            <a:endParaRPr lang="en-US" dirty="0"/>
          </a:p>
        </p:txBody>
      </p:sp>
      <p:sp>
        <p:nvSpPr>
          <p:cNvPr id="25608" name="Text Box 41"/>
          <p:cNvSpPr txBox="1">
            <a:spLocks noChangeArrowheads="1"/>
          </p:cNvSpPr>
          <p:nvPr/>
        </p:nvSpPr>
        <p:spPr bwMode="auto">
          <a:xfrm>
            <a:off x="8883068" y="2090842"/>
            <a:ext cx="389654" cy="1071957"/>
          </a:xfrm>
          <a:prstGeom prst="rect">
            <a:avLst/>
          </a:prstGeom>
          <a:noFill/>
          <a:ln w="9525">
            <a:noFill/>
            <a:miter lim="800000"/>
            <a:headEnd/>
            <a:tailEnd/>
          </a:ln>
        </p:spPr>
        <p:txBody>
          <a:bodyPr wrap="none" lIns="192911" tIns="96455" rIns="192911" bIns="96455">
            <a:spAutoFit/>
          </a:bodyPr>
          <a:lstStyle/>
          <a:p>
            <a:endParaRPr lang="fr-FR"/>
          </a:p>
        </p:txBody>
      </p:sp>
      <p:sp>
        <p:nvSpPr>
          <p:cNvPr id="25609" name="Text Box 42"/>
          <p:cNvSpPr txBox="1">
            <a:spLocks noChangeArrowheads="1"/>
          </p:cNvSpPr>
          <p:nvPr/>
        </p:nvSpPr>
        <p:spPr bwMode="auto">
          <a:xfrm>
            <a:off x="8931836" y="1989573"/>
            <a:ext cx="960259" cy="1364345"/>
          </a:xfrm>
          <a:prstGeom prst="rect">
            <a:avLst/>
          </a:prstGeom>
          <a:noFill/>
          <a:ln w="9525">
            <a:noFill/>
            <a:miter lim="800000"/>
            <a:headEnd/>
            <a:tailEnd/>
          </a:ln>
        </p:spPr>
        <p:txBody>
          <a:bodyPr wrap="none" lIns="192911" tIns="96455" rIns="192911" bIns="96455">
            <a:spAutoFit/>
          </a:bodyPr>
          <a:lstStyle/>
          <a:p>
            <a:r>
              <a:rPr lang="fr-CH" sz="7600" b="1" i="1" dirty="0">
                <a:solidFill>
                  <a:srgbClr val="FF0000"/>
                </a:solidFill>
              </a:rPr>
              <a:t>I</a:t>
            </a:r>
            <a:r>
              <a:rPr lang="fr-CH" sz="4200" b="1" i="1" dirty="0">
                <a:solidFill>
                  <a:srgbClr val="FF0000"/>
                </a:solidFill>
              </a:rPr>
              <a:t>0</a:t>
            </a:r>
            <a:endParaRPr lang="fr-FR" sz="2500" dirty="0">
              <a:solidFill>
                <a:srgbClr val="FF0000"/>
              </a:solidFill>
            </a:endParaRPr>
          </a:p>
        </p:txBody>
      </p:sp>
      <p:sp>
        <p:nvSpPr>
          <p:cNvPr id="25610" name="Line 45"/>
          <p:cNvSpPr>
            <a:spLocks noChangeShapeType="1"/>
          </p:cNvSpPr>
          <p:nvPr/>
        </p:nvSpPr>
        <p:spPr bwMode="auto">
          <a:xfrm flipV="1">
            <a:off x="6718572" y="2374958"/>
            <a:ext cx="0" cy="1018319"/>
          </a:xfrm>
          <a:prstGeom prst="line">
            <a:avLst/>
          </a:prstGeom>
          <a:noFill/>
          <a:ln w="9525">
            <a:solidFill>
              <a:schemeClr val="tx1"/>
            </a:solidFill>
            <a:round/>
            <a:headEnd/>
            <a:tailEnd type="triangle" w="med" len="med"/>
          </a:ln>
        </p:spPr>
        <p:txBody>
          <a:bodyPr lIns="192911" tIns="96455" rIns="192911" bIns="96455"/>
          <a:lstStyle/>
          <a:p>
            <a:endParaRPr lang="en-US" dirty="0"/>
          </a:p>
        </p:txBody>
      </p:sp>
      <p:sp>
        <p:nvSpPr>
          <p:cNvPr id="25611" name="Line 46"/>
          <p:cNvSpPr>
            <a:spLocks noChangeShapeType="1"/>
          </p:cNvSpPr>
          <p:nvPr/>
        </p:nvSpPr>
        <p:spPr bwMode="auto">
          <a:xfrm>
            <a:off x="6718573" y="3393276"/>
            <a:ext cx="3233617" cy="0"/>
          </a:xfrm>
          <a:prstGeom prst="line">
            <a:avLst/>
          </a:prstGeom>
          <a:noFill/>
          <a:ln w="9525">
            <a:solidFill>
              <a:schemeClr val="tx1"/>
            </a:solidFill>
            <a:round/>
            <a:headEnd/>
            <a:tailEnd type="triangle" w="med" len="med"/>
          </a:ln>
        </p:spPr>
        <p:txBody>
          <a:bodyPr lIns="192911" tIns="96455" rIns="192911" bIns="96455"/>
          <a:lstStyle/>
          <a:p>
            <a:endParaRPr lang="en-US" dirty="0"/>
          </a:p>
        </p:txBody>
      </p:sp>
      <p:grpSp>
        <p:nvGrpSpPr>
          <p:cNvPr id="2" name="Group 55"/>
          <p:cNvGrpSpPr/>
          <p:nvPr/>
        </p:nvGrpSpPr>
        <p:grpSpPr>
          <a:xfrm>
            <a:off x="11141242" y="1744608"/>
            <a:ext cx="6467232" cy="2678009"/>
            <a:chOff x="14547526" y="2759589"/>
            <a:chExt cx="6467232" cy="2678009"/>
          </a:xfrm>
        </p:grpSpPr>
        <p:sp>
          <p:nvSpPr>
            <p:cNvPr id="25613" name="Line 49"/>
            <p:cNvSpPr>
              <a:spLocks noChangeShapeType="1"/>
            </p:cNvSpPr>
            <p:nvPr/>
          </p:nvSpPr>
          <p:spPr bwMode="auto">
            <a:xfrm>
              <a:off x="14547526" y="4672453"/>
              <a:ext cx="6294674" cy="0"/>
            </a:xfrm>
            <a:prstGeom prst="line">
              <a:avLst/>
            </a:prstGeom>
            <a:noFill/>
            <a:ln w="9525">
              <a:solidFill>
                <a:schemeClr val="tx1"/>
              </a:solidFill>
              <a:round/>
              <a:headEnd/>
              <a:tailEnd/>
            </a:ln>
          </p:spPr>
          <p:txBody>
            <a:bodyPr lIns="192911" tIns="96455" rIns="192911" bIns="96455"/>
            <a:lstStyle/>
            <a:p>
              <a:endParaRPr lang="en-US" dirty="0"/>
            </a:p>
          </p:txBody>
        </p:sp>
        <p:sp>
          <p:nvSpPr>
            <p:cNvPr id="25614" name="Freeform 52"/>
            <p:cNvSpPr>
              <a:spLocks/>
            </p:cNvSpPr>
            <p:nvPr/>
          </p:nvSpPr>
          <p:spPr bwMode="auto">
            <a:xfrm>
              <a:off x="14937019" y="3119657"/>
              <a:ext cx="1530529" cy="2295437"/>
            </a:xfrm>
            <a:custGeom>
              <a:avLst/>
              <a:gdLst>
                <a:gd name="T0" fmla="*/ 0 w 1043"/>
                <a:gd name="T1" fmla="*/ 2147483647 h 816"/>
                <a:gd name="T2" fmla="*/ 2147483647 w 1043"/>
                <a:gd name="T3" fmla="*/ 2147483647 h 816"/>
                <a:gd name="T4" fmla="*/ 2147483647 w 1043"/>
                <a:gd name="T5" fmla="*/ 2147483647 h 816"/>
                <a:gd name="T6" fmla="*/ 2147483647 w 1043"/>
                <a:gd name="T7" fmla="*/ 2147483647 h 816"/>
                <a:gd name="T8" fmla="*/ 2147483647 w 1043"/>
                <a:gd name="T9" fmla="*/ 2147483647 h 816"/>
                <a:gd name="T10" fmla="*/ 0 60000 65536"/>
                <a:gd name="T11" fmla="*/ 0 60000 65536"/>
                <a:gd name="T12" fmla="*/ 0 60000 65536"/>
                <a:gd name="T13" fmla="*/ 0 60000 65536"/>
                <a:gd name="T14" fmla="*/ 0 60000 65536"/>
                <a:gd name="T15" fmla="*/ 0 w 1043"/>
                <a:gd name="T16" fmla="*/ 0 h 816"/>
                <a:gd name="T17" fmla="*/ 1043 w 1043"/>
                <a:gd name="T18" fmla="*/ 816 h 816"/>
              </a:gdLst>
              <a:ahLst/>
              <a:cxnLst>
                <a:cxn ang="T10">
                  <a:pos x="T0" y="T1"/>
                </a:cxn>
                <a:cxn ang="T11">
                  <a:pos x="T2" y="T3"/>
                </a:cxn>
                <a:cxn ang="T12">
                  <a:pos x="T4" y="T5"/>
                </a:cxn>
                <a:cxn ang="T13">
                  <a:pos x="T6" y="T7"/>
                </a:cxn>
                <a:cxn ang="T14">
                  <a:pos x="T8" y="T9"/>
                </a:cxn>
              </a:cxnLst>
              <a:rect l="T15" t="T16" r="T17" b="T18"/>
              <a:pathLst>
                <a:path w="1043" h="816">
                  <a:moveTo>
                    <a:pt x="0" y="552"/>
                  </a:moveTo>
                  <a:cubicBezTo>
                    <a:pt x="86" y="525"/>
                    <a:pt x="173" y="499"/>
                    <a:pt x="226" y="416"/>
                  </a:cubicBezTo>
                  <a:cubicBezTo>
                    <a:pt x="279" y="333"/>
                    <a:pt x="294" y="0"/>
                    <a:pt x="317" y="53"/>
                  </a:cubicBezTo>
                  <a:cubicBezTo>
                    <a:pt x="340" y="106"/>
                    <a:pt x="242" y="650"/>
                    <a:pt x="363" y="733"/>
                  </a:cubicBezTo>
                  <a:cubicBezTo>
                    <a:pt x="484" y="816"/>
                    <a:pt x="930" y="582"/>
                    <a:pt x="1043" y="552"/>
                  </a:cubicBezTo>
                </a:path>
              </a:pathLst>
            </a:custGeom>
            <a:noFill/>
            <a:ln w="9525">
              <a:solidFill>
                <a:schemeClr val="tx1"/>
              </a:solidFill>
              <a:round/>
              <a:headEnd/>
              <a:tailEnd/>
            </a:ln>
          </p:spPr>
          <p:txBody>
            <a:bodyPr lIns="192911" tIns="96455" rIns="192911" bIns="96455"/>
            <a:lstStyle/>
            <a:p>
              <a:endParaRPr lang="en-US" dirty="0"/>
            </a:p>
          </p:txBody>
        </p:sp>
        <p:sp>
          <p:nvSpPr>
            <p:cNvPr id="25615" name="Freeform 53"/>
            <p:cNvSpPr>
              <a:spLocks/>
            </p:cNvSpPr>
            <p:nvPr/>
          </p:nvSpPr>
          <p:spPr bwMode="auto">
            <a:xfrm>
              <a:off x="16419422" y="3142161"/>
              <a:ext cx="1530529" cy="2295437"/>
            </a:xfrm>
            <a:custGeom>
              <a:avLst/>
              <a:gdLst>
                <a:gd name="T0" fmla="*/ 0 w 1043"/>
                <a:gd name="T1" fmla="*/ 2147483647 h 816"/>
                <a:gd name="T2" fmla="*/ 2147483647 w 1043"/>
                <a:gd name="T3" fmla="*/ 2147483647 h 816"/>
                <a:gd name="T4" fmla="*/ 2147483647 w 1043"/>
                <a:gd name="T5" fmla="*/ 2147483647 h 816"/>
                <a:gd name="T6" fmla="*/ 2147483647 w 1043"/>
                <a:gd name="T7" fmla="*/ 2147483647 h 816"/>
                <a:gd name="T8" fmla="*/ 2147483647 w 1043"/>
                <a:gd name="T9" fmla="*/ 2147483647 h 816"/>
                <a:gd name="T10" fmla="*/ 0 60000 65536"/>
                <a:gd name="T11" fmla="*/ 0 60000 65536"/>
                <a:gd name="T12" fmla="*/ 0 60000 65536"/>
                <a:gd name="T13" fmla="*/ 0 60000 65536"/>
                <a:gd name="T14" fmla="*/ 0 60000 65536"/>
                <a:gd name="T15" fmla="*/ 0 w 1043"/>
                <a:gd name="T16" fmla="*/ 0 h 816"/>
                <a:gd name="T17" fmla="*/ 1043 w 1043"/>
                <a:gd name="T18" fmla="*/ 816 h 816"/>
              </a:gdLst>
              <a:ahLst/>
              <a:cxnLst>
                <a:cxn ang="T10">
                  <a:pos x="T0" y="T1"/>
                </a:cxn>
                <a:cxn ang="T11">
                  <a:pos x="T2" y="T3"/>
                </a:cxn>
                <a:cxn ang="T12">
                  <a:pos x="T4" y="T5"/>
                </a:cxn>
                <a:cxn ang="T13">
                  <a:pos x="T6" y="T7"/>
                </a:cxn>
                <a:cxn ang="T14">
                  <a:pos x="T8" y="T9"/>
                </a:cxn>
              </a:cxnLst>
              <a:rect l="T15" t="T16" r="T17" b="T18"/>
              <a:pathLst>
                <a:path w="1043" h="816">
                  <a:moveTo>
                    <a:pt x="0" y="552"/>
                  </a:moveTo>
                  <a:cubicBezTo>
                    <a:pt x="86" y="525"/>
                    <a:pt x="173" y="499"/>
                    <a:pt x="226" y="416"/>
                  </a:cubicBezTo>
                  <a:cubicBezTo>
                    <a:pt x="279" y="333"/>
                    <a:pt x="294" y="0"/>
                    <a:pt x="317" y="53"/>
                  </a:cubicBezTo>
                  <a:cubicBezTo>
                    <a:pt x="340" y="106"/>
                    <a:pt x="242" y="650"/>
                    <a:pt x="363" y="733"/>
                  </a:cubicBezTo>
                  <a:cubicBezTo>
                    <a:pt x="484" y="816"/>
                    <a:pt x="930" y="582"/>
                    <a:pt x="1043" y="552"/>
                  </a:cubicBezTo>
                </a:path>
              </a:pathLst>
            </a:custGeom>
            <a:noFill/>
            <a:ln w="9525">
              <a:solidFill>
                <a:schemeClr val="tx1"/>
              </a:solidFill>
              <a:round/>
              <a:headEnd/>
              <a:tailEnd/>
            </a:ln>
          </p:spPr>
          <p:txBody>
            <a:bodyPr lIns="192911" tIns="96455" rIns="192911" bIns="96455"/>
            <a:lstStyle/>
            <a:p>
              <a:endParaRPr lang="en-US" dirty="0"/>
            </a:p>
          </p:txBody>
        </p:sp>
        <p:sp>
          <p:nvSpPr>
            <p:cNvPr id="25616" name="Freeform 54"/>
            <p:cNvSpPr>
              <a:spLocks/>
            </p:cNvSpPr>
            <p:nvPr/>
          </p:nvSpPr>
          <p:spPr bwMode="auto">
            <a:xfrm>
              <a:off x="17949951" y="3142161"/>
              <a:ext cx="1530529" cy="2295437"/>
            </a:xfrm>
            <a:custGeom>
              <a:avLst/>
              <a:gdLst>
                <a:gd name="T0" fmla="*/ 0 w 1043"/>
                <a:gd name="T1" fmla="*/ 2147483647 h 816"/>
                <a:gd name="T2" fmla="*/ 2147483647 w 1043"/>
                <a:gd name="T3" fmla="*/ 2147483647 h 816"/>
                <a:gd name="T4" fmla="*/ 2147483647 w 1043"/>
                <a:gd name="T5" fmla="*/ 2147483647 h 816"/>
                <a:gd name="T6" fmla="*/ 2147483647 w 1043"/>
                <a:gd name="T7" fmla="*/ 2147483647 h 816"/>
                <a:gd name="T8" fmla="*/ 2147483647 w 1043"/>
                <a:gd name="T9" fmla="*/ 2147483647 h 816"/>
                <a:gd name="T10" fmla="*/ 0 60000 65536"/>
                <a:gd name="T11" fmla="*/ 0 60000 65536"/>
                <a:gd name="T12" fmla="*/ 0 60000 65536"/>
                <a:gd name="T13" fmla="*/ 0 60000 65536"/>
                <a:gd name="T14" fmla="*/ 0 60000 65536"/>
                <a:gd name="T15" fmla="*/ 0 w 1043"/>
                <a:gd name="T16" fmla="*/ 0 h 816"/>
                <a:gd name="T17" fmla="*/ 1043 w 1043"/>
                <a:gd name="T18" fmla="*/ 816 h 816"/>
              </a:gdLst>
              <a:ahLst/>
              <a:cxnLst>
                <a:cxn ang="T10">
                  <a:pos x="T0" y="T1"/>
                </a:cxn>
                <a:cxn ang="T11">
                  <a:pos x="T2" y="T3"/>
                </a:cxn>
                <a:cxn ang="T12">
                  <a:pos x="T4" y="T5"/>
                </a:cxn>
                <a:cxn ang="T13">
                  <a:pos x="T6" y="T7"/>
                </a:cxn>
                <a:cxn ang="T14">
                  <a:pos x="T8" y="T9"/>
                </a:cxn>
              </a:cxnLst>
              <a:rect l="T15" t="T16" r="T17" b="T18"/>
              <a:pathLst>
                <a:path w="1043" h="816">
                  <a:moveTo>
                    <a:pt x="0" y="552"/>
                  </a:moveTo>
                  <a:cubicBezTo>
                    <a:pt x="86" y="525"/>
                    <a:pt x="173" y="499"/>
                    <a:pt x="226" y="416"/>
                  </a:cubicBezTo>
                  <a:cubicBezTo>
                    <a:pt x="279" y="333"/>
                    <a:pt x="294" y="0"/>
                    <a:pt x="317" y="53"/>
                  </a:cubicBezTo>
                  <a:cubicBezTo>
                    <a:pt x="340" y="106"/>
                    <a:pt x="242" y="650"/>
                    <a:pt x="363" y="733"/>
                  </a:cubicBezTo>
                  <a:cubicBezTo>
                    <a:pt x="484" y="816"/>
                    <a:pt x="930" y="582"/>
                    <a:pt x="1043" y="552"/>
                  </a:cubicBezTo>
                </a:path>
              </a:pathLst>
            </a:custGeom>
            <a:noFill/>
            <a:ln w="9525">
              <a:solidFill>
                <a:schemeClr val="tx1"/>
              </a:solidFill>
              <a:round/>
              <a:headEnd/>
              <a:tailEnd/>
            </a:ln>
          </p:spPr>
          <p:txBody>
            <a:bodyPr lIns="192911" tIns="96455" rIns="192911" bIns="96455"/>
            <a:lstStyle/>
            <a:p>
              <a:endParaRPr lang="en-US" dirty="0"/>
            </a:p>
          </p:txBody>
        </p:sp>
        <p:sp>
          <p:nvSpPr>
            <p:cNvPr id="25617" name="Freeform 55"/>
            <p:cNvSpPr>
              <a:spLocks/>
            </p:cNvSpPr>
            <p:nvPr/>
          </p:nvSpPr>
          <p:spPr bwMode="auto">
            <a:xfrm>
              <a:off x="19484229" y="3142161"/>
              <a:ext cx="1530529" cy="2295437"/>
            </a:xfrm>
            <a:custGeom>
              <a:avLst/>
              <a:gdLst>
                <a:gd name="T0" fmla="*/ 0 w 1043"/>
                <a:gd name="T1" fmla="*/ 2147483647 h 816"/>
                <a:gd name="T2" fmla="*/ 2147483647 w 1043"/>
                <a:gd name="T3" fmla="*/ 2147483647 h 816"/>
                <a:gd name="T4" fmla="*/ 2147483647 w 1043"/>
                <a:gd name="T5" fmla="*/ 2147483647 h 816"/>
                <a:gd name="T6" fmla="*/ 2147483647 w 1043"/>
                <a:gd name="T7" fmla="*/ 2147483647 h 816"/>
                <a:gd name="T8" fmla="*/ 2147483647 w 1043"/>
                <a:gd name="T9" fmla="*/ 2147483647 h 816"/>
                <a:gd name="T10" fmla="*/ 0 60000 65536"/>
                <a:gd name="T11" fmla="*/ 0 60000 65536"/>
                <a:gd name="T12" fmla="*/ 0 60000 65536"/>
                <a:gd name="T13" fmla="*/ 0 60000 65536"/>
                <a:gd name="T14" fmla="*/ 0 60000 65536"/>
                <a:gd name="T15" fmla="*/ 0 w 1043"/>
                <a:gd name="T16" fmla="*/ 0 h 816"/>
                <a:gd name="T17" fmla="*/ 1043 w 1043"/>
                <a:gd name="T18" fmla="*/ 816 h 816"/>
              </a:gdLst>
              <a:ahLst/>
              <a:cxnLst>
                <a:cxn ang="T10">
                  <a:pos x="T0" y="T1"/>
                </a:cxn>
                <a:cxn ang="T11">
                  <a:pos x="T2" y="T3"/>
                </a:cxn>
                <a:cxn ang="T12">
                  <a:pos x="T4" y="T5"/>
                </a:cxn>
                <a:cxn ang="T13">
                  <a:pos x="T6" y="T7"/>
                </a:cxn>
                <a:cxn ang="T14">
                  <a:pos x="T8" y="T9"/>
                </a:cxn>
              </a:cxnLst>
              <a:rect l="T15" t="T16" r="T17" b="T18"/>
              <a:pathLst>
                <a:path w="1043" h="816">
                  <a:moveTo>
                    <a:pt x="0" y="552"/>
                  </a:moveTo>
                  <a:cubicBezTo>
                    <a:pt x="86" y="525"/>
                    <a:pt x="173" y="499"/>
                    <a:pt x="226" y="416"/>
                  </a:cubicBezTo>
                  <a:cubicBezTo>
                    <a:pt x="279" y="333"/>
                    <a:pt x="294" y="0"/>
                    <a:pt x="317" y="53"/>
                  </a:cubicBezTo>
                  <a:cubicBezTo>
                    <a:pt x="340" y="106"/>
                    <a:pt x="242" y="650"/>
                    <a:pt x="363" y="733"/>
                  </a:cubicBezTo>
                  <a:cubicBezTo>
                    <a:pt x="484" y="816"/>
                    <a:pt x="930" y="582"/>
                    <a:pt x="1043" y="552"/>
                  </a:cubicBezTo>
                </a:path>
              </a:pathLst>
            </a:custGeom>
            <a:noFill/>
            <a:ln w="9525">
              <a:solidFill>
                <a:schemeClr val="tx1"/>
              </a:solidFill>
              <a:round/>
              <a:headEnd/>
              <a:tailEnd/>
            </a:ln>
          </p:spPr>
          <p:txBody>
            <a:bodyPr lIns="192911" tIns="96455" rIns="192911" bIns="96455"/>
            <a:lstStyle/>
            <a:p>
              <a:endParaRPr lang="en-US" dirty="0"/>
            </a:p>
          </p:txBody>
        </p:sp>
        <p:sp>
          <p:nvSpPr>
            <p:cNvPr id="25618" name="Line 56"/>
            <p:cNvSpPr>
              <a:spLocks noChangeShapeType="1"/>
            </p:cNvSpPr>
            <p:nvPr/>
          </p:nvSpPr>
          <p:spPr bwMode="auto">
            <a:xfrm>
              <a:off x="16929599" y="2759589"/>
              <a:ext cx="1361719" cy="0"/>
            </a:xfrm>
            <a:prstGeom prst="line">
              <a:avLst/>
            </a:prstGeom>
            <a:noFill/>
            <a:ln w="9525">
              <a:solidFill>
                <a:schemeClr val="tx1"/>
              </a:solidFill>
              <a:round/>
              <a:headEnd type="triangle" w="med" len="med"/>
              <a:tailEnd type="triangle" w="med" len="med"/>
            </a:ln>
          </p:spPr>
          <p:txBody>
            <a:bodyPr lIns="192911" tIns="96455" rIns="192911" bIns="96455"/>
            <a:lstStyle/>
            <a:p>
              <a:endParaRPr lang="en-US" dirty="0"/>
            </a:p>
          </p:txBody>
        </p:sp>
      </p:grpSp>
      <p:grpSp>
        <p:nvGrpSpPr>
          <p:cNvPr id="3" name="Group 59"/>
          <p:cNvGrpSpPr>
            <a:grpSpLocks/>
          </p:cNvGrpSpPr>
          <p:nvPr/>
        </p:nvGrpSpPr>
        <p:grpSpPr bwMode="auto">
          <a:xfrm>
            <a:off x="255089" y="2754718"/>
            <a:ext cx="7453826" cy="3645694"/>
            <a:chOff x="321" y="720"/>
            <a:chExt cx="1987" cy="1296"/>
          </a:xfrm>
        </p:grpSpPr>
        <p:sp>
          <p:nvSpPr>
            <p:cNvPr id="25622" name="Line 60"/>
            <p:cNvSpPr>
              <a:spLocks noChangeShapeType="1"/>
            </p:cNvSpPr>
            <p:nvPr/>
          </p:nvSpPr>
          <p:spPr bwMode="auto">
            <a:xfrm>
              <a:off x="576" y="1440"/>
              <a:ext cx="240" cy="0"/>
            </a:xfrm>
            <a:prstGeom prst="line">
              <a:avLst/>
            </a:prstGeom>
            <a:noFill/>
            <a:ln w="9525">
              <a:solidFill>
                <a:schemeClr val="tx1"/>
              </a:solidFill>
              <a:round/>
              <a:headEnd/>
              <a:tailEnd/>
            </a:ln>
          </p:spPr>
          <p:txBody>
            <a:bodyPr wrap="none" anchor="ctr"/>
            <a:lstStyle/>
            <a:p>
              <a:endParaRPr lang="en-US" dirty="0"/>
            </a:p>
          </p:txBody>
        </p:sp>
        <p:sp>
          <p:nvSpPr>
            <p:cNvPr id="25623" name="Line 61"/>
            <p:cNvSpPr>
              <a:spLocks noChangeShapeType="1"/>
            </p:cNvSpPr>
            <p:nvPr/>
          </p:nvSpPr>
          <p:spPr bwMode="auto">
            <a:xfrm>
              <a:off x="576" y="1536"/>
              <a:ext cx="240" cy="0"/>
            </a:xfrm>
            <a:prstGeom prst="line">
              <a:avLst/>
            </a:prstGeom>
            <a:noFill/>
            <a:ln w="9525">
              <a:solidFill>
                <a:schemeClr val="tx1"/>
              </a:solidFill>
              <a:round/>
              <a:headEnd/>
              <a:tailEnd/>
            </a:ln>
          </p:spPr>
          <p:txBody>
            <a:bodyPr wrap="none" anchor="ctr"/>
            <a:lstStyle/>
            <a:p>
              <a:endParaRPr lang="en-US" dirty="0"/>
            </a:p>
          </p:txBody>
        </p:sp>
        <p:sp>
          <p:nvSpPr>
            <p:cNvPr id="25624" name="Rectangle 62"/>
            <p:cNvSpPr>
              <a:spLocks noChangeArrowheads="1"/>
            </p:cNvSpPr>
            <p:nvPr/>
          </p:nvSpPr>
          <p:spPr bwMode="auto">
            <a:xfrm>
              <a:off x="1248"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25625" name="Rectangle 63"/>
            <p:cNvSpPr>
              <a:spLocks noChangeArrowheads="1"/>
            </p:cNvSpPr>
            <p:nvPr/>
          </p:nvSpPr>
          <p:spPr bwMode="auto">
            <a:xfrm>
              <a:off x="1584"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25626" name="Rectangle 64"/>
            <p:cNvSpPr>
              <a:spLocks noChangeArrowheads="1"/>
            </p:cNvSpPr>
            <p:nvPr/>
          </p:nvSpPr>
          <p:spPr bwMode="auto">
            <a:xfrm>
              <a:off x="2016"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25627" name="Line 65"/>
            <p:cNvSpPr>
              <a:spLocks noChangeShapeType="1"/>
            </p:cNvSpPr>
            <p:nvPr/>
          </p:nvSpPr>
          <p:spPr bwMode="auto">
            <a:xfrm>
              <a:off x="672" y="1104"/>
              <a:ext cx="1392" cy="0"/>
            </a:xfrm>
            <a:prstGeom prst="line">
              <a:avLst/>
            </a:prstGeom>
            <a:noFill/>
            <a:ln w="9525">
              <a:solidFill>
                <a:schemeClr val="tx1"/>
              </a:solidFill>
              <a:round/>
              <a:headEnd/>
              <a:tailEnd/>
            </a:ln>
          </p:spPr>
          <p:txBody>
            <a:bodyPr wrap="none" anchor="ctr"/>
            <a:lstStyle/>
            <a:p>
              <a:endParaRPr lang="en-US" dirty="0"/>
            </a:p>
          </p:txBody>
        </p:sp>
        <p:sp>
          <p:nvSpPr>
            <p:cNvPr id="25628" name="Line 66"/>
            <p:cNvSpPr>
              <a:spLocks noChangeShapeType="1"/>
            </p:cNvSpPr>
            <p:nvPr/>
          </p:nvSpPr>
          <p:spPr bwMode="auto">
            <a:xfrm>
              <a:off x="672" y="2016"/>
              <a:ext cx="1392" cy="0"/>
            </a:xfrm>
            <a:prstGeom prst="line">
              <a:avLst/>
            </a:prstGeom>
            <a:noFill/>
            <a:ln w="9525">
              <a:solidFill>
                <a:schemeClr val="tx1"/>
              </a:solidFill>
              <a:round/>
              <a:headEnd/>
              <a:tailEnd/>
            </a:ln>
          </p:spPr>
          <p:txBody>
            <a:bodyPr wrap="none" anchor="ctr"/>
            <a:lstStyle/>
            <a:p>
              <a:endParaRPr lang="en-US" dirty="0"/>
            </a:p>
          </p:txBody>
        </p:sp>
        <p:sp>
          <p:nvSpPr>
            <p:cNvPr id="25629" name="Line 67"/>
            <p:cNvSpPr>
              <a:spLocks noChangeShapeType="1"/>
            </p:cNvSpPr>
            <p:nvPr/>
          </p:nvSpPr>
          <p:spPr bwMode="auto">
            <a:xfrm>
              <a:off x="672" y="1104"/>
              <a:ext cx="0" cy="336"/>
            </a:xfrm>
            <a:prstGeom prst="line">
              <a:avLst/>
            </a:prstGeom>
            <a:noFill/>
            <a:ln w="9525">
              <a:solidFill>
                <a:schemeClr val="tx1"/>
              </a:solidFill>
              <a:round/>
              <a:headEnd/>
              <a:tailEnd/>
            </a:ln>
          </p:spPr>
          <p:txBody>
            <a:bodyPr wrap="none" anchor="ctr"/>
            <a:lstStyle/>
            <a:p>
              <a:endParaRPr lang="en-US" dirty="0"/>
            </a:p>
          </p:txBody>
        </p:sp>
        <p:sp>
          <p:nvSpPr>
            <p:cNvPr id="25630" name="Line 68"/>
            <p:cNvSpPr>
              <a:spLocks noChangeShapeType="1"/>
            </p:cNvSpPr>
            <p:nvPr/>
          </p:nvSpPr>
          <p:spPr bwMode="auto">
            <a:xfrm>
              <a:off x="672" y="1536"/>
              <a:ext cx="0" cy="480"/>
            </a:xfrm>
            <a:prstGeom prst="line">
              <a:avLst/>
            </a:prstGeom>
            <a:noFill/>
            <a:ln w="9525">
              <a:solidFill>
                <a:schemeClr val="tx1"/>
              </a:solidFill>
              <a:round/>
              <a:headEnd/>
              <a:tailEnd/>
            </a:ln>
          </p:spPr>
          <p:txBody>
            <a:bodyPr wrap="none" anchor="ctr"/>
            <a:lstStyle/>
            <a:p>
              <a:endParaRPr lang="en-US" dirty="0"/>
            </a:p>
          </p:txBody>
        </p:sp>
        <p:sp>
          <p:nvSpPr>
            <p:cNvPr id="25631" name="Line 69"/>
            <p:cNvSpPr>
              <a:spLocks noChangeShapeType="1"/>
            </p:cNvSpPr>
            <p:nvPr/>
          </p:nvSpPr>
          <p:spPr bwMode="auto">
            <a:xfrm>
              <a:off x="1200" y="1824"/>
              <a:ext cx="192" cy="0"/>
            </a:xfrm>
            <a:prstGeom prst="line">
              <a:avLst/>
            </a:prstGeom>
            <a:noFill/>
            <a:ln w="9525">
              <a:solidFill>
                <a:schemeClr val="tx1"/>
              </a:solidFill>
              <a:round/>
              <a:headEnd/>
              <a:tailEnd/>
            </a:ln>
          </p:spPr>
          <p:txBody>
            <a:bodyPr wrap="none" anchor="ctr"/>
            <a:lstStyle/>
            <a:p>
              <a:endParaRPr lang="en-US" dirty="0"/>
            </a:p>
          </p:txBody>
        </p:sp>
        <p:sp>
          <p:nvSpPr>
            <p:cNvPr id="25632" name="Line 70"/>
            <p:cNvSpPr>
              <a:spLocks noChangeShapeType="1"/>
            </p:cNvSpPr>
            <p:nvPr/>
          </p:nvSpPr>
          <p:spPr bwMode="auto">
            <a:xfrm>
              <a:off x="1248" y="1872"/>
              <a:ext cx="96" cy="0"/>
            </a:xfrm>
            <a:prstGeom prst="line">
              <a:avLst/>
            </a:prstGeom>
            <a:noFill/>
            <a:ln w="9525">
              <a:solidFill>
                <a:schemeClr val="tx1"/>
              </a:solidFill>
              <a:round/>
              <a:headEnd/>
              <a:tailEnd/>
            </a:ln>
          </p:spPr>
          <p:txBody>
            <a:bodyPr wrap="none" anchor="ctr"/>
            <a:lstStyle/>
            <a:p>
              <a:endParaRPr lang="en-US" dirty="0"/>
            </a:p>
          </p:txBody>
        </p:sp>
        <p:sp>
          <p:nvSpPr>
            <p:cNvPr id="25633" name="Line 71"/>
            <p:cNvSpPr>
              <a:spLocks noChangeShapeType="1"/>
            </p:cNvSpPr>
            <p:nvPr/>
          </p:nvSpPr>
          <p:spPr bwMode="auto">
            <a:xfrm>
              <a:off x="1968" y="1824"/>
              <a:ext cx="192" cy="0"/>
            </a:xfrm>
            <a:prstGeom prst="line">
              <a:avLst/>
            </a:prstGeom>
            <a:noFill/>
            <a:ln w="9525">
              <a:solidFill>
                <a:schemeClr val="tx1"/>
              </a:solidFill>
              <a:round/>
              <a:headEnd/>
              <a:tailEnd/>
            </a:ln>
          </p:spPr>
          <p:txBody>
            <a:bodyPr wrap="none" anchor="ctr"/>
            <a:lstStyle/>
            <a:p>
              <a:endParaRPr lang="en-US" dirty="0"/>
            </a:p>
          </p:txBody>
        </p:sp>
        <p:sp>
          <p:nvSpPr>
            <p:cNvPr id="25634" name="Line 72"/>
            <p:cNvSpPr>
              <a:spLocks noChangeShapeType="1"/>
            </p:cNvSpPr>
            <p:nvPr/>
          </p:nvSpPr>
          <p:spPr bwMode="auto">
            <a:xfrm>
              <a:off x="2016" y="1872"/>
              <a:ext cx="96" cy="0"/>
            </a:xfrm>
            <a:prstGeom prst="line">
              <a:avLst/>
            </a:prstGeom>
            <a:noFill/>
            <a:ln w="9525">
              <a:solidFill>
                <a:schemeClr val="tx1"/>
              </a:solidFill>
              <a:round/>
              <a:headEnd/>
              <a:tailEnd/>
            </a:ln>
          </p:spPr>
          <p:txBody>
            <a:bodyPr wrap="none" anchor="ctr"/>
            <a:lstStyle/>
            <a:p>
              <a:endParaRPr lang="en-US" dirty="0"/>
            </a:p>
          </p:txBody>
        </p:sp>
        <p:grpSp>
          <p:nvGrpSpPr>
            <p:cNvPr id="4" name="Group 73"/>
            <p:cNvGrpSpPr>
              <a:grpSpLocks/>
            </p:cNvGrpSpPr>
            <p:nvPr/>
          </p:nvGrpSpPr>
          <p:grpSpPr bwMode="auto">
            <a:xfrm flipV="1">
              <a:off x="1536" y="1824"/>
              <a:ext cx="192" cy="48"/>
              <a:chOff x="2064" y="1920"/>
              <a:chExt cx="192" cy="48"/>
            </a:xfrm>
          </p:grpSpPr>
          <p:sp>
            <p:nvSpPr>
              <p:cNvPr id="25654" name="Line 74"/>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dirty="0"/>
              </a:p>
            </p:txBody>
          </p:sp>
          <p:sp>
            <p:nvSpPr>
              <p:cNvPr id="25655" name="Line 75"/>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dirty="0"/>
              </a:p>
            </p:txBody>
          </p:sp>
        </p:grpSp>
        <p:sp>
          <p:nvSpPr>
            <p:cNvPr id="25636" name="Line 76"/>
            <p:cNvSpPr>
              <a:spLocks noChangeShapeType="1"/>
            </p:cNvSpPr>
            <p:nvPr/>
          </p:nvSpPr>
          <p:spPr bwMode="auto">
            <a:xfrm flipV="1">
              <a:off x="1296" y="1104"/>
              <a:ext cx="0" cy="288"/>
            </a:xfrm>
            <a:prstGeom prst="line">
              <a:avLst/>
            </a:prstGeom>
            <a:noFill/>
            <a:ln w="9525">
              <a:solidFill>
                <a:schemeClr val="tx1"/>
              </a:solidFill>
              <a:round/>
              <a:headEnd/>
              <a:tailEnd/>
            </a:ln>
          </p:spPr>
          <p:txBody>
            <a:bodyPr wrap="none" anchor="ctr"/>
            <a:lstStyle/>
            <a:p>
              <a:endParaRPr lang="en-US" dirty="0"/>
            </a:p>
          </p:txBody>
        </p:sp>
        <p:sp>
          <p:nvSpPr>
            <p:cNvPr id="25637" name="Line 77"/>
            <p:cNvSpPr>
              <a:spLocks noChangeShapeType="1"/>
            </p:cNvSpPr>
            <p:nvPr/>
          </p:nvSpPr>
          <p:spPr bwMode="auto">
            <a:xfrm flipV="1">
              <a:off x="1632" y="1104"/>
              <a:ext cx="0" cy="288"/>
            </a:xfrm>
            <a:prstGeom prst="line">
              <a:avLst/>
            </a:prstGeom>
            <a:noFill/>
            <a:ln w="9525">
              <a:solidFill>
                <a:schemeClr val="tx1"/>
              </a:solidFill>
              <a:round/>
              <a:headEnd/>
              <a:tailEnd/>
            </a:ln>
          </p:spPr>
          <p:txBody>
            <a:bodyPr wrap="none" anchor="ctr"/>
            <a:lstStyle/>
            <a:p>
              <a:endParaRPr lang="en-US" dirty="0"/>
            </a:p>
          </p:txBody>
        </p:sp>
        <p:sp>
          <p:nvSpPr>
            <p:cNvPr id="25638" name="Line 78"/>
            <p:cNvSpPr>
              <a:spLocks noChangeShapeType="1"/>
            </p:cNvSpPr>
            <p:nvPr/>
          </p:nvSpPr>
          <p:spPr bwMode="auto">
            <a:xfrm flipV="1">
              <a:off x="2064" y="1104"/>
              <a:ext cx="0" cy="288"/>
            </a:xfrm>
            <a:prstGeom prst="line">
              <a:avLst/>
            </a:prstGeom>
            <a:noFill/>
            <a:ln w="9525">
              <a:solidFill>
                <a:schemeClr val="tx1"/>
              </a:solidFill>
              <a:round/>
              <a:headEnd/>
              <a:tailEnd/>
            </a:ln>
          </p:spPr>
          <p:txBody>
            <a:bodyPr wrap="none" anchor="ctr"/>
            <a:lstStyle/>
            <a:p>
              <a:endParaRPr lang="en-US" dirty="0"/>
            </a:p>
          </p:txBody>
        </p:sp>
        <p:sp>
          <p:nvSpPr>
            <p:cNvPr id="25639" name="Line 79"/>
            <p:cNvSpPr>
              <a:spLocks noChangeShapeType="1"/>
            </p:cNvSpPr>
            <p:nvPr/>
          </p:nvSpPr>
          <p:spPr bwMode="auto">
            <a:xfrm>
              <a:off x="1296" y="1632"/>
              <a:ext cx="0" cy="192"/>
            </a:xfrm>
            <a:prstGeom prst="line">
              <a:avLst/>
            </a:prstGeom>
            <a:noFill/>
            <a:ln w="9525">
              <a:solidFill>
                <a:schemeClr val="tx1"/>
              </a:solidFill>
              <a:round/>
              <a:headEnd/>
              <a:tailEnd/>
            </a:ln>
          </p:spPr>
          <p:txBody>
            <a:bodyPr wrap="none" anchor="ctr"/>
            <a:lstStyle/>
            <a:p>
              <a:endParaRPr lang="en-US" dirty="0"/>
            </a:p>
          </p:txBody>
        </p:sp>
        <p:sp>
          <p:nvSpPr>
            <p:cNvPr id="25640" name="Line 80"/>
            <p:cNvSpPr>
              <a:spLocks noChangeShapeType="1"/>
            </p:cNvSpPr>
            <p:nvPr/>
          </p:nvSpPr>
          <p:spPr bwMode="auto">
            <a:xfrm>
              <a:off x="1632" y="1632"/>
              <a:ext cx="0" cy="192"/>
            </a:xfrm>
            <a:prstGeom prst="line">
              <a:avLst/>
            </a:prstGeom>
            <a:noFill/>
            <a:ln w="9525">
              <a:solidFill>
                <a:schemeClr val="tx1"/>
              </a:solidFill>
              <a:round/>
              <a:headEnd/>
              <a:tailEnd/>
            </a:ln>
          </p:spPr>
          <p:txBody>
            <a:bodyPr wrap="none" anchor="ctr"/>
            <a:lstStyle/>
            <a:p>
              <a:endParaRPr lang="en-US" dirty="0"/>
            </a:p>
          </p:txBody>
        </p:sp>
        <p:sp>
          <p:nvSpPr>
            <p:cNvPr id="25641" name="Line 81"/>
            <p:cNvSpPr>
              <a:spLocks noChangeShapeType="1"/>
            </p:cNvSpPr>
            <p:nvPr/>
          </p:nvSpPr>
          <p:spPr bwMode="auto">
            <a:xfrm>
              <a:off x="2064" y="1632"/>
              <a:ext cx="0" cy="192"/>
            </a:xfrm>
            <a:prstGeom prst="line">
              <a:avLst/>
            </a:prstGeom>
            <a:noFill/>
            <a:ln w="9525">
              <a:solidFill>
                <a:schemeClr val="tx1"/>
              </a:solidFill>
              <a:round/>
              <a:headEnd/>
              <a:tailEnd/>
            </a:ln>
          </p:spPr>
          <p:txBody>
            <a:bodyPr wrap="none" anchor="ctr"/>
            <a:lstStyle/>
            <a:p>
              <a:endParaRPr lang="en-US" dirty="0"/>
            </a:p>
          </p:txBody>
        </p:sp>
        <p:sp>
          <p:nvSpPr>
            <p:cNvPr id="25642" name="Line 82"/>
            <p:cNvSpPr>
              <a:spLocks noChangeShapeType="1"/>
            </p:cNvSpPr>
            <p:nvPr/>
          </p:nvSpPr>
          <p:spPr bwMode="auto">
            <a:xfrm>
              <a:off x="2064" y="1872"/>
              <a:ext cx="0" cy="144"/>
            </a:xfrm>
            <a:prstGeom prst="line">
              <a:avLst/>
            </a:prstGeom>
            <a:noFill/>
            <a:ln w="9525">
              <a:solidFill>
                <a:schemeClr val="tx1"/>
              </a:solidFill>
              <a:round/>
              <a:headEnd/>
              <a:tailEnd/>
            </a:ln>
          </p:spPr>
          <p:txBody>
            <a:bodyPr wrap="none" anchor="ctr"/>
            <a:lstStyle/>
            <a:p>
              <a:endParaRPr lang="en-US" dirty="0"/>
            </a:p>
          </p:txBody>
        </p:sp>
        <p:sp>
          <p:nvSpPr>
            <p:cNvPr id="25643" name="Line 83"/>
            <p:cNvSpPr>
              <a:spLocks noChangeShapeType="1"/>
            </p:cNvSpPr>
            <p:nvPr/>
          </p:nvSpPr>
          <p:spPr bwMode="auto">
            <a:xfrm>
              <a:off x="1632" y="1872"/>
              <a:ext cx="0" cy="144"/>
            </a:xfrm>
            <a:prstGeom prst="line">
              <a:avLst/>
            </a:prstGeom>
            <a:noFill/>
            <a:ln w="9525">
              <a:solidFill>
                <a:schemeClr val="tx1"/>
              </a:solidFill>
              <a:round/>
              <a:headEnd/>
              <a:tailEnd/>
            </a:ln>
          </p:spPr>
          <p:txBody>
            <a:bodyPr wrap="none" anchor="ctr"/>
            <a:lstStyle/>
            <a:p>
              <a:endParaRPr lang="en-US" dirty="0"/>
            </a:p>
          </p:txBody>
        </p:sp>
        <p:sp>
          <p:nvSpPr>
            <p:cNvPr id="25644" name="Line 84"/>
            <p:cNvSpPr>
              <a:spLocks noChangeShapeType="1"/>
            </p:cNvSpPr>
            <p:nvPr/>
          </p:nvSpPr>
          <p:spPr bwMode="auto">
            <a:xfrm>
              <a:off x="1296" y="1872"/>
              <a:ext cx="0" cy="144"/>
            </a:xfrm>
            <a:prstGeom prst="line">
              <a:avLst/>
            </a:prstGeom>
            <a:noFill/>
            <a:ln w="9525">
              <a:solidFill>
                <a:schemeClr val="tx1"/>
              </a:solidFill>
              <a:round/>
              <a:headEnd/>
              <a:tailEnd/>
            </a:ln>
          </p:spPr>
          <p:txBody>
            <a:bodyPr wrap="none" anchor="ctr"/>
            <a:lstStyle/>
            <a:p>
              <a:endParaRPr lang="en-US" dirty="0"/>
            </a:p>
          </p:txBody>
        </p:sp>
        <p:sp>
          <p:nvSpPr>
            <p:cNvPr id="25645" name="Line 85"/>
            <p:cNvSpPr>
              <a:spLocks noChangeShapeType="1"/>
            </p:cNvSpPr>
            <p:nvPr/>
          </p:nvSpPr>
          <p:spPr bwMode="auto">
            <a:xfrm flipV="1">
              <a:off x="1200"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25646" name="Line 86"/>
            <p:cNvSpPr>
              <a:spLocks noChangeShapeType="1"/>
            </p:cNvSpPr>
            <p:nvPr/>
          </p:nvSpPr>
          <p:spPr bwMode="auto">
            <a:xfrm flipV="1">
              <a:off x="1584"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25647" name="Text Box 87"/>
            <p:cNvSpPr txBox="1">
              <a:spLocks noChangeArrowheads="1"/>
            </p:cNvSpPr>
            <p:nvPr/>
          </p:nvSpPr>
          <p:spPr bwMode="auto">
            <a:xfrm>
              <a:off x="321" y="1344"/>
              <a:ext cx="190" cy="345"/>
            </a:xfrm>
            <a:prstGeom prst="rect">
              <a:avLst/>
            </a:prstGeom>
            <a:noFill/>
            <a:ln w="9525">
              <a:noFill/>
              <a:miter lim="800000"/>
              <a:headEnd/>
              <a:tailEnd/>
            </a:ln>
          </p:spPr>
          <p:txBody>
            <a:bodyPr wrap="none">
              <a:spAutoFit/>
            </a:bodyPr>
            <a:lstStyle/>
            <a:p>
              <a:r>
                <a:rPr lang="en-US" b="1" i="1" dirty="0"/>
                <a:t>C</a:t>
              </a:r>
            </a:p>
          </p:txBody>
        </p:sp>
        <p:sp>
          <p:nvSpPr>
            <p:cNvPr id="25648" name="Text Box 88"/>
            <p:cNvSpPr txBox="1">
              <a:spLocks noChangeArrowheads="1"/>
            </p:cNvSpPr>
            <p:nvPr/>
          </p:nvSpPr>
          <p:spPr bwMode="auto">
            <a:xfrm>
              <a:off x="2104" y="1344"/>
              <a:ext cx="204" cy="345"/>
            </a:xfrm>
            <a:prstGeom prst="rect">
              <a:avLst/>
            </a:prstGeom>
            <a:noFill/>
            <a:ln w="9525">
              <a:noFill/>
              <a:miter lim="800000"/>
              <a:headEnd/>
              <a:tailEnd/>
            </a:ln>
          </p:spPr>
          <p:txBody>
            <a:bodyPr wrap="none">
              <a:spAutoFit/>
            </a:bodyPr>
            <a:lstStyle/>
            <a:p>
              <a:r>
                <a:rPr lang="en-US" b="1" i="1" dirty="0"/>
                <a:t>g</a:t>
              </a:r>
              <a:r>
                <a:rPr lang="en-US" b="1" i="1" baseline="-25000" dirty="0"/>
                <a:t>l</a:t>
              </a:r>
              <a:endParaRPr lang="en-US" b="1" i="1" dirty="0"/>
            </a:p>
          </p:txBody>
        </p:sp>
        <p:sp>
          <p:nvSpPr>
            <p:cNvPr id="25649" name="Text Box 89"/>
            <p:cNvSpPr txBox="1">
              <a:spLocks noChangeArrowheads="1"/>
            </p:cNvSpPr>
            <p:nvPr/>
          </p:nvSpPr>
          <p:spPr bwMode="auto">
            <a:xfrm>
              <a:off x="960" y="1344"/>
              <a:ext cx="262" cy="345"/>
            </a:xfrm>
            <a:prstGeom prst="rect">
              <a:avLst/>
            </a:prstGeom>
            <a:noFill/>
            <a:ln w="9525">
              <a:noFill/>
              <a:miter lim="800000"/>
              <a:headEnd/>
              <a:tailEnd/>
            </a:ln>
          </p:spPr>
          <p:txBody>
            <a:bodyPr wrap="none">
              <a:spAutoFit/>
            </a:bodyPr>
            <a:lstStyle/>
            <a:p>
              <a:r>
                <a:rPr lang="en-US" b="1" i="1" dirty="0"/>
                <a:t>g</a:t>
              </a:r>
              <a:r>
                <a:rPr lang="en-US" b="1" i="1" baseline="-25000" dirty="0"/>
                <a:t>K</a:t>
              </a:r>
              <a:endParaRPr lang="en-US" b="1" i="1" dirty="0"/>
            </a:p>
          </p:txBody>
        </p:sp>
        <p:sp>
          <p:nvSpPr>
            <p:cNvPr id="25650" name="Text Box 90"/>
            <p:cNvSpPr txBox="1">
              <a:spLocks noChangeArrowheads="1"/>
            </p:cNvSpPr>
            <p:nvPr/>
          </p:nvSpPr>
          <p:spPr bwMode="auto">
            <a:xfrm>
              <a:off x="1680" y="1392"/>
              <a:ext cx="335" cy="345"/>
            </a:xfrm>
            <a:prstGeom prst="rect">
              <a:avLst/>
            </a:prstGeom>
            <a:noFill/>
            <a:ln w="9525">
              <a:noFill/>
              <a:miter lim="800000"/>
              <a:headEnd/>
              <a:tailEnd/>
            </a:ln>
          </p:spPr>
          <p:txBody>
            <a:bodyPr wrap="none">
              <a:spAutoFit/>
            </a:bodyPr>
            <a:lstStyle/>
            <a:p>
              <a:r>
                <a:rPr lang="en-US" b="1" i="1" dirty="0"/>
                <a:t>g</a:t>
              </a:r>
              <a:r>
                <a:rPr lang="en-US" b="1" i="1" baseline="-25000" dirty="0"/>
                <a:t>Na</a:t>
              </a:r>
              <a:endParaRPr lang="en-US" b="1" i="1" dirty="0"/>
            </a:p>
          </p:txBody>
        </p:sp>
        <p:sp>
          <p:nvSpPr>
            <p:cNvPr id="25651" name="Line 91"/>
            <p:cNvSpPr>
              <a:spLocks noChangeShapeType="1"/>
            </p:cNvSpPr>
            <p:nvPr/>
          </p:nvSpPr>
          <p:spPr bwMode="auto">
            <a:xfrm>
              <a:off x="1536" y="768"/>
              <a:ext cx="0" cy="240"/>
            </a:xfrm>
            <a:prstGeom prst="line">
              <a:avLst/>
            </a:prstGeom>
            <a:noFill/>
            <a:ln w="9525">
              <a:solidFill>
                <a:srgbClr val="FF0000"/>
              </a:solidFill>
              <a:round/>
              <a:headEnd/>
              <a:tailEnd type="triangle" w="med" len="med"/>
            </a:ln>
          </p:spPr>
          <p:txBody>
            <a:bodyPr wrap="none" anchor="ctr"/>
            <a:lstStyle/>
            <a:p>
              <a:endParaRPr lang="en-US" dirty="0"/>
            </a:p>
          </p:txBody>
        </p:sp>
        <p:sp>
          <p:nvSpPr>
            <p:cNvPr id="25652" name="Line 92"/>
            <p:cNvSpPr>
              <a:spLocks noChangeShapeType="1"/>
            </p:cNvSpPr>
            <p:nvPr/>
          </p:nvSpPr>
          <p:spPr bwMode="auto">
            <a:xfrm>
              <a:off x="1440" y="720"/>
              <a:ext cx="0" cy="384"/>
            </a:xfrm>
            <a:prstGeom prst="line">
              <a:avLst/>
            </a:prstGeom>
            <a:noFill/>
            <a:ln w="9525">
              <a:solidFill>
                <a:schemeClr val="tx1"/>
              </a:solidFill>
              <a:round/>
              <a:headEnd/>
              <a:tailEnd/>
            </a:ln>
          </p:spPr>
          <p:txBody>
            <a:bodyPr wrap="none" anchor="ctr"/>
            <a:lstStyle/>
            <a:p>
              <a:endParaRPr lang="en-US" dirty="0"/>
            </a:p>
          </p:txBody>
        </p:sp>
        <p:sp>
          <p:nvSpPr>
            <p:cNvPr id="25653" name="Text Box 93"/>
            <p:cNvSpPr txBox="1">
              <a:spLocks noChangeArrowheads="1"/>
            </p:cNvSpPr>
            <p:nvPr/>
          </p:nvSpPr>
          <p:spPr bwMode="auto">
            <a:xfrm>
              <a:off x="1532" y="768"/>
              <a:ext cx="103" cy="345"/>
            </a:xfrm>
            <a:prstGeom prst="rect">
              <a:avLst/>
            </a:prstGeom>
            <a:noFill/>
            <a:ln w="9525">
              <a:noFill/>
              <a:miter lim="800000"/>
              <a:headEnd/>
              <a:tailEnd/>
            </a:ln>
          </p:spPr>
          <p:txBody>
            <a:bodyPr wrap="none">
              <a:spAutoFit/>
            </a:bodyPr>
            <a:lstStyle/>
            <a:p>
              <a:r>
                <a:rPr lang="en-US" b="1" i="1" dirty="0">
                  <a:solidFill>
                    <a:srgbClr val="FF0000"/>
                  </a:solidFill>
                </a:rPr>
                <a:t>I</a:t>
              </a:r>
              <a:endParaRPr lang="en-US" b="1" i="1" dirty="0"/>
            </a:p>
          </p:txBody>
        </p:sp>
      </p:grpSp>
      <p:sp>
        <p:nvSpPr>
          <p:cNvPr id="879710" name="Text Box 94"/>
          <p:cNvSpPr txBox="1">
            <a:spLocks noChangeArrowheads="1"/>
          </p:cNvSpPr>
          <p:nvPr/>
        </p:nvSpPr>
        <p:spPr bwMode="auto">
          <a:xfrm>
            <a:off x="716500" y="7364748"/>
            <a:ext cx="6816029" cy="1949120"/>
          </a:xfrm>
          <a:prstGeom prst="rect">
            <a:avLst/>
          </a:prstGeom>
          <a:noFill/>
          <a:ln w="9525">
            <a:noFill/>
            <a:miter lim="800000"/>
            <a:headEnd/>
            <a:tailEnd/>
          </a:ln>
        </p:spPr>
        <p:txBody>
          <a:bodyPr wrap="none" lIns="192911" tIns="96455" rIns="192911" bIns="96455">
            <a:spAutoFit/>
          </a:bodyPr>
          <a:lstStyle/>
          <a:p>
            <a:r>
              <a:rPr lang="fr-CH" b="1"/>
              <a:t>Threshold?</a:t>
            </a:r>
          </a:p>
          <a:p>
            <a:r>
              <a:rPr lang="fr-CH"/>
              <a:t>   for repetitive firing</a:t>
            </a:r>
            <a:endParaRPr lang="fr-FR"/>
          </a:p>
        </p:txBody>
      </p:sp>
      <p:sp>
        <p:nvSpPr>
          <p:cNvPr id="879711" name="Text Box 95"/>
          <p:cNvSpPr txBox="1">
            <a:spLocks noChangeArrowheads="1"/>
          </p:cNvSpPr>
          <p:nvPr/>
        </p:nvSpPr>
        <p:spPr bwMode="auto">
          <a:xfrm>
            <a:off x="1226676" y="9151026"/>
            <a:ext cx="6610845" cy="1071957"/>
          </a:xfrm>
          <a:prstGeom prst="rect">
            <a:avLst/>
          </a:prstGeom>
          <a:noFill/>
          <a:ln w="9525">
            <a:noFill/>
            <a:miter lim="800000"/>
            <a:headEnd/>
            <a:tailEnd/>
          </a:ln>
        </p:spPr>
        <p:txBody>
          <a:bodyPr wrap="none" lIns="192911" tIns="96455" rIns="192911" bIns="96455">
            <a:spAutoFit/>
          </a:bodyPr>
          <a:lstStyle/>
          <a:p>
            <a:r>
              <a:rPr lang="fr-CH">
                <a:solidFill>
                  <a:srgbClr val="FF0000"/>
                </a:solidFill>
              </a:rPr>
              <a:t>(</a:t>
            </a:r>
            <a:r>
              <a:rPr lang="fr-CH" b="1" i="1">
                <a:solidFill>
                  <a:srgbClr val="FF0000"/>
                </a:solidFill>
              </a:rPr>
              <a:t>current</a:t>
            </a:r>
            <a:r>
              <a:rPr lang="fr-CH">
                <a:solidFill>
                  <a:srgbClr val="FF0000"/>
                </a:solidFill>
              </a:rPr>
              <a:t> threshold)</a:t>
            </a:r>
            <a:endParaRPr lang="fr-FR">
              <a:solidFill>
                <a:srgbClr val="FF0000"/>
              </a:solidFill>
            </a:endParaRPr>
          </a:p>
        </p:txBody>
      </p:sp>
      <p:sp>
        <p:nvSpPr>
          <p:cNvPr id="57"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pic>
        <p:nvPicPr>
          <p:cNvPr id="187393" name="Picture 1"/>
          <p:cNvPicPr>
            <a:picLocks noChangeAspect="1" noChangeArrowheads="1"/>
          </p:cNvPicPr>
          <p:nvPr/>
        </p:nvPicPr>
        <p:blipFill>
          <a:blip r:embed="rId3"/>
          <a:srcRect/>
          <a:stretch>
            <a:fillRect/>
          </a:stretch>
        </p:blipFill>
        <p:spPr bwMode="auto">
          <a:xfrm>
            <a:off x="11141243" y="1315790"/>
            <a:ext cx="7603958" cy="3409950"/>
          </a:xfrm>
          <a:prstGeom prst="rect">
            <a:avLst/>
          </a:prstGeom>
          <a:noFill/>
          <a:ln w="9525">
            <a:noFill/>
            <a:miter lim="800000"/>
            <a:headEnd/>
            <a:tailEnd/>
          </a:ln>
        </p:spPr>
      </p:pic>
      <p:pic>
        <p:nvPicPr>
          <p:cNvPr id="187394" name="Picture 2"/>
          <p:cNvPicPr>
            <a:picLocks noChangeAspect="1" noChangeArrowheads="1"/>
          </p:cNvPicPr>
          <p:nvPr/>
        </p:nvPicPr>
        <p:blipFill>
          <a:blip r:embed="rId4"/>
          <a:srcRect/>
          <a:stretch>
            <a:fillRect/>
          </a:stretch>
        </p:blipFill>
        <p:spPr bwMode="auto">
          <a:xfrm>
            <a:off x="11482610" y="4833588"/>
            <a:ext cx="7262592" cy="5509094"/>
          </a:xfrm>
          <a:prstGeom prst="rect">
            <a:avLst/>
          </a:prstGeom>
          <a:noFill/>
          <a:ln w="9525">
            <a:noFill/>
            <a:miter lim="800000"/>
            <a:headEnd/>
            <a:tailEnd/>
          </a:ln>
        </p:spPr>
      </p:pic>
      <p:cxnSp>
        <p:nvCxnSpPr>
          <p:cNvPr id="58" name="Straight Connector 57"/>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97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9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710" grpId="0"/>
      <p:bldP spid="8797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4"/>
          <p:cNvGrpSpPr>
            <a:grpSpLocks/>
          </p:cNvGrpSpPr>
          <p:nvPr/>
        </p:nvGrpSpPr>
        <p:grpSpPr bwMode="auto">
          <a:xfrm>
            <a:off x="11884104" y="1890361"/>
            <a:ext cx="7562612" cy="3986072"/>
            <a:chOff x="3168" y="672"/>
            <a:chExt cx="2292" cy="1417"/>
          </a:xfrm>
        </p:grpSpPr>
        <p:sp>
          <p:nvSpPr>
            <p:cNvPr id="26648" name="Line 5"/>
            <p:cNvSpPr>
              <a:spLocks noChangeShapeType="1"/>
            </p:cNvSpPr>
            <p:nvPr/>
          </p:nvSpPr>
          <p:spPr bwMode="auto">
            <a:xfrm>
              <a:off x="3168" y="1392"/>
              <a:ext cx="480" cy="0"/>
            </a:xfrm>
            <a:prstGeom prst="line">
              <a:avLst/>
            </a:prstGeom>
            <a:noFill/>
            <a:ln w="57150">
              <a:solidFill>
                <a:schemeClr val="tx1"/>
              </a:solidFill>
              <a:round/>
              <a:headEnd/>
              <a:tailEnd/>
            </a:ln>
          </p:spPr>
          <p:txBody>
            <a:bodyPr wrap="none" anchor="ctr"/>
            <a:lstStyle/>
            <a:p>
              <a:endParaRPr lang="en-US" dirty="0"/>
            </a:p>
          </p:txBody>
        </p:sp>
        <p:sp>
          <p:nvSpPr>
            <p:cNvPr id="26649" name="Line 6"/>
            <p:cNvSpPr>
              <a:spLocks noChangeShapeType="1"/>
            </p:cNvSpPr>
            <p:nvPr/>
          </p:nvSpPr>
          <p:spPr bwMode="auto">
            <a:xfrm>
              <a:off x="4608" y="1392"/>
              <a:ext cx="480" cy="0"/>
            </a:xfrm>
            <a:prstGeom prst="line">
              <a:avLst/>
            </a:prstGeom>
            <a:noFill/>
            <a:ln w="57150">
              <a:solidFill>
                <a:schemeClr val="tx1"/>
              </a:solidFill>
              <a:round/>
              <a:headEnd/>
              <a:tailEnd/>
            </a:ln>
          </p:spPr>
          <p:txBody>
            <a:bodyPr wrap="none" anchor="ctr"/>
            <a:lstStyle/>
            <a:p>
              <a:endParaRPr lang="en-US" dirty="0"/>
            </a:p>
          </p:txBody>
        </p:sp>
        <p:sp>
          <p:nvSpPr>
            <p:cNvPr id="26650" name="Line 7"/>
            <p:cNvSpPr>
              <a:spLocks noChangeShapeType="1"/>
            </p:cNvSpPr>
            <p:nvPr/>
          </p:nvSpPr>
          <p:spPr bwMode="auto">
            <a:xfrm>
              <a:off x="3744" y="1392"/>
              <a:ext cx="288" cy="0"/>
            </a:xfrm>
            <a:prstGeom prst="line">
              <a:avLst/>
            </a:prstGeom>
            <a:noFill/>
            <a:ln w="57150">
              <a:solidFill>
                <a:schemeClr val="tx1"/>
              </a:solidFill>
              <a:round/>
              <a:headEnd/>
              <a:tailEnd/>
            </a:ln>
          </p:spPr>
          <p:txBody>
            <a:bodyPr wrap="none" anchor="ctr"/>
            <a:lstStyle/>
            <a:p>
              <a:endParaRPr lang="en-US" dirty="0"/>
            </a:p>
          </p:txBody>
        </p:sp>
        <p:sp>
          <p:nvSpPr>
            <p:cNvPr id="26651" name="Line 8"/>
            <p:cNvSpPr>
              <a:spLocks noChangeShapeType="1"/>
            </p:cNvSpPr>
            <p:nvPr/>
          </p:nvSpPr>
          <p:spPr bwMode="auto">
            <a:xfrm>
              <a:off x="4128" y="1392"/>
              <a:ext cx="288" cy="0"/>
            </a:xfrm>
            <a:prstGeom prst="line">
              <a:avLst/>
            </a:prstGeom>
            <a:noFill/>
            <a:ln w="57150">
              <a:solidFill>
                <a:schemeClr val="tx1"/>
              </a:solidFill>
              <a:round/>
              <a:headEnd/>
              <a:tailEnd/>
            </a:ln>
          </p:spPr>
          <p:txBody>
            <a:bodyPr wrap="none" anchor="ctr"/>
            <a:lstStyle/>
            <a:p>
              <a:endParaRPr lang="en-US" dirty="0"/>
            </a:p>
          </p:txBody>
        </p:sp>
        <p:sp>
          <p:nvSpPr>
            <p:cNvPr id="26652" name="Line 9"/>
            <p:cNvSpPr>
              <a:spLocks noChangeShapeType="1"/>
            </p:cNvSpPr>
            <p:nvPr/>
          </p:nvSpPr>
          <p:spPr bwMode="auto">
            <a:xfrm>
              <a:off x="3648" y="1296"/>
              <a:ext cx="144" cy="48"/>
            </a:xfrm>
            <a:prstGeom prst="line">
              <a:avLst/>
            </a:prstGeom>
            <a:noFill/>
            <a:ln w="76200">
              <a:solidFill>
                <a:schemeClr val="tx1"/>
              </a:solidFill>
              <a:round/>
              <a:headEnd/>
              <a:tailEnd/>
            </a:ln>
          </p:spPr>
          <p:txBody>
            <a:bodyPr wrap="none" anchor="ctr"/>
            <a:lstStyle/>
            <a:p>
              <a:endParaRPr lang="en-US" dirty="0"/>
            </a:p>
          </p:txBody>
        </p:sp>
        <p:sp>
          <p:nvSpPr>
            <p:cNvPr id="26653" name="Line 10"/>
            <p:cNvSpPr>
              <a:spLocks noChangeShapeType="1"/>
            </p:cNvSpPr>
            <p:nvPr/>
          </p:nvSpPr>
          <p:spPr bwMode="auto">
            <a:xfrm>
              <a:off x="3984" y="1344"/>
              <a:ext cx="192" cy="0"/>
            </a:xfrm>
            <a:prstGeom prst="line">
              <a:avLst/>
            </a:prstGeom>
            <a:noFill/>
            <a:ln w="76200">
              <a:solidFill>
                <a:schemeClr val="tx1"/>
              </a:solidFill>
              <a:round/>
              <a:headEnd/>
              <a:tailEnd/>
            </a:ln>
          </p:spPr>
          <p:txBody>
            <a:bodyPr wrap="none" anchor="ctr"/>
            <a:lstStyle/>
            <a:p>
              <a:endParaRPr lang="en-US" dirty="0"/>
            </a:p>
          </p:txBody>
        </p:sp>
        <p:sp>
          <p:nvSpPr>
            <p:cNvPr id="26654" name="Oval 11"/>
            <p:cNvSpPr>
              <a:spLocks noChangeArrowheads="1"/>
            </p:cNvSpPr>
            <p:nvPr/>
          </p:nvSpPr>
          <p:spPr bwMode="auto">
            <a:xfrm>
              <a:off x="4416" y="1296"/>
              <a:ext cx="192" cy="192"/>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26655" name="Oval 12"/>
            <p:cNvSpPr>
              <a:spLocks noChangeArrowheads="1"/>
            </p:cNvSpPr>
            <p:nvPr/>
          </p:nvSpPr>
          <p:spPr bwMode="auto">
            <a:xfrm>
              <a:off x="3648" y="144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56" name="Oval 13"/>
            <p:cNvSpPr>
              <a:spLocks noChangeArrowheads="1"/>
            </p:cNvSpPr>
            <p:nvPr/>
          </p:nvSpPr>
          <p:spPr bwMode="auto">
            <a:xfrm>
              <a:off x="3936" y="100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57" name="Oval 14"/>
            <p:cNvSpPr>
              <a:spLocks noChangeArrowheads="1"/>
            </p:cNvSpPr>
            <p:nvPr/>
          </p:nvSpPr>
          <p:spPr bwMode="auto">
            <a:xfrm>
              <a:off x="4032" y="124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58" name="Oval 15"/>
            <p:cNvSpPr>
              <a:spLocks noChangeArrowheads="1"/>
            </p:cNvSpPr>
            <p:nvPr/>
          </p:nvSpPr>
          <p:spPr bwMode="auto">
            <a:xfrm>
              <a:off x="3408"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59" name="Oval 16"/>
            <p:cNvSpPr>
              <a:spLocks noChangeArrowheads="1"/>
            </p:cNvSpPr>
            <p:nvPr/>
          </p:nvSpPr>
          <p:spPr bwMode="auto">
            <a:xfrm>
              <a:off x="4176" y="115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60" name="Oval 17"/>
            <p:cNvSpPr>
              <a:spLocks noChangeArrowheads="1"/>
            </p:cNvSpPr>
            <p:nvPr/>
          </p:nvSpPr>
          <p:spPr bwMode="auto">
            <a:xfrm>
              <a:off x="4320"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61" name="Oval 18"/>
            <p:cNvSpPr>
              <a:spLocks noChangeArrowheads="1"/>
            </p:cNvSpPr>
            <p:nvPr/>
          </p:nvSpPr>
          <p:spPr bwMode="auto">
            <a:xfrm>
              <a:off x="3600" y="163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62" name="Oval 19"/>
            <p:cNvSpPr>
              <a:spLocks noChangeArrowheads="1"/>
            </p:cNvSpPr>
            <p:nvPr/>
          </p:nvSpPr>
          <p:spPr bwMode="auto">
            <a:xfrm>
              <a:off x="4416" y="168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63" name="Oval 20"/>
            <p:cNvSpPr>
              <a:spLocks noChangeArrowheads="1"/>
            </p:cNvSpPr>
            <p:nvPr/>
          </p:nvSpPr>
          <p:spPr bwMode="auto">
            <a:xfrm>
              <a:off x="5088" y="1056"/>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64" name="Oval 21"/>
            <p:cNvSpPr>
              <a:spLocks noChangeArrowheads="1"/>
            </p:cNvSpPr>
            <p:nvPr/>
          </p:nvSpPr>
          <p:spPr bwMode="auto">
            <a:xfrm>
              <a:off x="4656" y="91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665" name="Oval 22"/>
            <p:cNvSpPr>
              <a:spLocks noChangeArrowheads="1"/>
            </p:cNvSpPr>
            <p:nvPr/>
          </p:nvSpPr>
          <p:spPr bwMode="auto">
            <a:xfrm>
              <a:off x="3792"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26666" name="Oval 23"/>
            <p:cNvSpPr>
              <a:spLocks noChangeArrowheads="1"/>
            </p:cNvSpPr>
            <p:nvPr/>
          </p:nvSpPr>
          <p:spPr bwMode="auto">
            <a:xfrm>
              <a:off x="3408"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26667" name="Oval 24"/>
            <p:cNvSpPr>
              <a:spLocks noChangeArrowheads="1"/>
            </p:cNvSpPr>
            <p:nvPr/>
          </p:nvSpPr>
          <p:spPr bwMode="auto">
            <a:xfrm>
              <a:off x="4128"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26668" name="Oval 25"/>
            <p:cNvSpPr>
              <a:spLocks noChangeArrowheads="1"/>
            </p:cNvSpPr>
            <p:nvPr/>
          </p:nvSpPr>
          <p:spPr bwMode="auto">
            <a:xfrm>
              <a:off x="3888" y="144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26669" name="Oval 26"/>
            <p:cNvSpPr>
              <a:spLocks noChangeArrowheads="1"/>
            </p:cNvSpPr>
            <p:nvPr/>
          </p:nvSpPr>
          <p:spPr bwMode="auto">
            <a:xfrm>
              <a:off x="4416"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26670" name="Oval 27"/>
            <p:cNvSpPr>
              <a:spLocks noChangeArrowheads="1"/>
            </p:cNvSpPr>
            <p:nvPr/>
          </p:nvSpPr>
          <p:spPr bwMode="auto">
            <a:xfrm>
              <a:off x="4272" y="96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26671" name="Oval 28"/>
            <p:cNvSpPr>
              <a:spLocks noChangeArrowheads="1"/>
            </p:cNvSpPr>
            <p:nvPr/>
          </p:nvSpPr>
          <p:spPr bwMode="auto">
            <a:xfrm>
              <a:off x="4800"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26672" name="Oval 29"/>
            <p:cNvSpPr>
              <a:spLocks noChangeArrowheads="1"/>
            </p:cNvSpPr>
            <p:nvPr/>
          </p:nvSpPr>
          <p:spPr bwMode="auto">
            <a:xfrm>
              <a:off x="5136" y="1632"/>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26673" name="Oval 30"/>
            <p:cNvSpPr>
              <a:spLocks noChangeArrowheads="1"/>
            </p:cNvSpPr>
            <p:nvPr/>
          </p:nvSpPr>
          <p:spPr bwMode="auto">
            <a:xfrm>
              <a:off x="3840"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26674" name="Text Box 31"/>
            <p:cNvSpPr txBox="1">
              <a:spLocks noChangeArrowheads="1"/>
            </p:cNvSpPr>
            <p:nvPr/>
          </p:nvSpPr>
          <p:spPr bwMode="auto">
            <a:xfrm>
              <a:off x="4944" y="672"/>
              <a:ext cx="389" cy="241"/>
            </a:xfrm>
            <a:prstGeom prst="rect">
              <a:avLst/>
            </a:prstGeom>
            <a:noFill/>
            <a:ln w="9525">
              <a:noFill/>
              <a:miter lim="800000"/>
              <a:headEnd/>
              <a:tailEnd/>
            </a:ln>
          </p:spPr>
          <p:txBody>
            <a:bodyPr wrap="none">
              <a:spAutoFit/>
            </a:bodyPr>
            <a:lstStyle/>
            <a:p>
              <a:r>
                <a:rPr lang="en-US" sz="3800" dirty="0"/>
                <a:t>inside</a:t>
              </a:r>
            </a:p>
          </p:txBody>
        </p:sp>
        <p:sp>
          <p:nvSpPr>
            <p:cNvPr id="26675" name="Text Box 32"/>
            <p:cNvSpPr txBox="1">
              <a:spLocks noChangeArrowheads="1"/>
            </p:cNvSpPr>
            <p:nvPr/>
          </p:nvSpPr>
          <p:spPr bwMode="auto">
            <a:xfrm>
              <a:off x="4992" y="1728"/>
              <a:ext cx="468" cy="241"/>
            </a:xfrm>
            <a:prstGeom prst="rect">
              <a:avLst/>
            </a:prstGeom>
            <a:noFill/>
            <a:ln w="9525">
              <a:noFill/>
              <a:miter lim="800000"/>
              <a:headEnd/>
              <a:tailEnd/>
            </a:ln>
          </p:spPr>
          <p:txBody>
            <a:bodyPr wrap="none">
              <a:spAutoFit/>
            </a:bodyPr>
            <a:lstStyle/>
            <a:p>
              <a:r>
                <a:rPr lang="en-US" sz="3800" dirty="0"/>
                <a:t>outside</a:t>
              </a:r>
            </a:p>
          </p:txBody>
        </p:sp>
        <p:sp>
          <p:nvSpPr>
            <p:cNvPr id="26676" name="Text Box 33"/>
            <p:cNvSpPr txBox="1">
              <a:spLocks noChangeArrowheads="1"/>
            </p:cNvSpPr>
            <p:nvPr/>
          </p:nvSpPr>
          <p:spPr bwMode="auto">
            <a:xfrm>
              <a:off x="5174" y="984"/>
              <a:ext cx="208" cy="241"/>
            </a:xfrm>
            <a:prstGeom prst="rect">
              <a:avLst/>
            </a:prstGeom>
            <a:noFill/>
            <a:ln w="9525">
              <a:noFill/>
              <a:miter lim="800000"/>
              <a:headEnd/>
              <a:tailEnd/>
            </a:ln>
          </p:spPr>
          <p:txBody>
            <a:bodyPr wrap="none">
              <a:spAutoFit/>
            </a:bodyPr>
            <a:lstStyle/>
            <a:p>
              <a:r>
                <a:rPr lang="en-US" sz="3800" dirty="0"/>
                <a:t>Ka</a:t>
              </a:r>
            </a:p>
          </p:txBody>
        </p:sp>
        <p:sp>
          <p:nvSpPr>
            <p:cNvPr id="26677" name="Text Box 34"/>
            <p:cNvSpPr txBox="1">
              <a:spLocks noChangeArrowheads="1"/>
            </p:cNvSpPr>
            <p:nvPr/>
          </p:nvSpPr>
          <p:spPr bwMode="auto">
            <a:xfrm>
              <a:off x="5184" y="1536"/>
              <a:ext cx="215" cy="241"/>
            </a:xfrm>
            <a:prstGeom prst="rect">
              <a:avLst/>
            </a:prstGeom>
            <a:noFill/>
            <a:ln w="9525">
              <a:noFill/>
              <a:miter lim="800000"/>
              <a:headEnd/>
              <a:tailEnd/>
            </a:ln>
          </p:spPr>
          <p:txBody>
            <a:bodyPr wrap="none">
              <a:spAutoFit/>
            </a:bodyPr>
            <a:lstStyle/>
            <a:p>
              <a:r>
                <a:rPr lang="en-US" sz="3800" dirty="0"/>
                <a:t>Na</a:t>
              </a:r>
            </a:p>
          </p:txBody>
        </p:sp>
        <p:sp>
          <p:nvSpPr>
            <p:cNvPr id="26678" name="Text Box 35"/>
            <p:cNvSpPr txBox="1">
              <a:spLocks noChangeArrowheads="1"/>
            </p:cNvSpPr>
            <p:nvPr/>
          </p:nvSpPr>
          <p:spPr bwMode="auto">
            <a:xfrm>
              <a:off x="3216" y="1824"/>
              <a:ext cx="785" cy="241"/>
            </a:xfrm>
            <a:prstGeom prst="rect">
              <a:avLst/>
            </a:prstGeom>
            <a:noFill/>
            <a:ln w="9525">
              <a:noFill/>
              <a:miter lim="800000"/>
              <a:headEnd/>
              <a:tailEnd/>
            </a:ln>
          </p:spPr>
          <p:txBody>
            <a:bodyPr wrap="none">
              <a:spAutoFit/>
            </a:bodyPr>
            <a:lstStyle/>
            <a:p>
              <a:r>
                <a:rPr lang="en-US" sz="3800" dirty="0"/>
                <a:t>Ion channels</a:t>
              </a:r>
            </a:p>
          </p:txBody>
        </p:sp>
        <p:sp>
          <p:nvSpPr>
            <p:cNvPr id="26679" name="Text Box 36"/>
            <p:cNvSpPr txBox="1">
              <a:spLocks noChangeArrowheads="1"/>
            </p:cNvSpPr>
            <p:nvPr/>
          </p:nvSpPr>
          <p:spPr bwMode="auto">
            <a:xfrm>
              <a:off x="4262" y="1848"/>
              <a:ext cx="590" cy="241"/>
            </a:xfrm>
            <a:prstGeom prst="rect">
              <a:avLst/>
            </a:prstGeom>
            <a:noFill/>
            <a:ln w="9525">
              <a:noFill/>
              <a:miter lim="800000"/>
              <a:headEnd/>
              <a:tailEnd/>
            </a:ln>
          </p:spPr>
          <p:txBody>
            <a:bodyPr wrap="none">
              <a:spAutoFit/>
            </a:bodyPr>
            <a:lstStyle/>
            <a:p>
              <a:r>
                <a:rPr lang="en-US" sz="3800" dirty="0"/>
                <a:t>Ion pump</a:t>
              </a:r>
            </a:p>
          </p:txBody>
        </p:sp>
        <p:sp>
          <p:nvSpPr>
            <p:cNvPr id="26680" name="Line 37"/>
            <p:cNvSpPr>
              <a:spLocks noChangeShapeType="1"/>
            </p:cNvSpPr>
            <p:nvPr/>
          </p:nvSpPr>
          <p:spPr bwMode="auto">
            <a:xfrm flipH="1" flipV="1">
              <a:off x="3696" y="1392"/>
              <a:ext cx="48" cy="432"/>
            </a:xfrm>
            <a:prstGeom prst="line">
              <a:avLst/>
            </a:prstGeom>
            <a:noFill/>
            <a:ln w="9525">
              <a:solidFill>
                <a:schemeClr val="tx1"/>
              </a:solidFill>
              <a:round/>
              <a:headEnd/>
              <a:tailEnd type="triangle" w="med" len="med"/>
            </a:ln>
          </p:spPr>
          <p:txBody>
            <a:bodyPr wrap="none" anchor="ctr"/>
            <a:lstStyle/>
            <a:p>
              <a:endParaRPr lang="en-US" dirty="0"/>
            </a:p>
          </p:txBody>
        </p:sp>
        <p:sp>
          <p:nvSpPr>
            <p:cNvPr id="26681" name="Line 38"/>
            <p:cNvSpPr>
              <a:spLocks noChangeShapeType="1"/>
            </p:cNvSpPr>
            <p:nvPr/>
          </p:nvSpPr>
          <p:spPr bwMode="auto">
            <a:xfrm flipV="1">
              <a:off x="3888" y="1392"/>
              <a:ext cx="192" cy="432"/>
            </a:xfrm>
            <a:prstGeom prst="line">
              <a:avLst/>
            </a:prstGeom>
            <a:noFill/>
            <a:ln w="9525">
              <a:solidFill>
                <a:schemeClr val="tx1"/>
              </a:solidFill>
              <a:round/>
              <a:headEnd/>
              <a:tailEnd type="triangle" w="med" len="med"/>
            </a:ln>
          </p:spPr>
          <p:txBody>
            <a:bodyPr wrap="none" anchor="ctr"/>
            <a:lstStyle/>
            <a:p>
              <a:endParaRPr lang="en-US" dirty="0"/>
            </a:p>
          </p:txBody>
        </p:sp>
        <p:sp>
          <p:nvSpPr>
            <p:cNvPr id="26682" name="Line 39"/>
            <p:cNvSpPr>
              <a:spLocks noChangeShapeType="1"/>
            </p:cNvSpPr>
            <p:nvPr/>
          </p:nvSpPr>
          <p:spPr bwMode="auto">
            <a:xfrm flipH="1" flipV="1">
              <a:off x="4512" y="1440"/>
              <a:ext cx="192" cy="384"/>
            </a:xfrm>
            <a:prstGeom prst="line">
              <a:avLst/>
            </a:prstGeom>
            <a:noFill/>
            <a:ln w="9525">
              <a:solidFill>
                <a:schemeClr val="tx1"/>
              </a:solidFill>
              <a:round/>
              <a:headEnd/>
              <a:tailEnd type="triangle" w="med" len="med"/>
            </a:ln>
          </p:spPr>
          <p:txBody>
            <a:bodyPr wrap="none" anchor="ctr"/>
            <a:lstStyle/>
            <a:p>
              <a:endParaRPr lang="en-US" dirty="0"/>
            </a:p>
          </p:txBody>
        </p:sp>
      </p:grpSp>
      <p:pic>
        <p:nvPicPr>
          <p:cNvPr id="26629" name="Picture 40" descr="HH-thr"/>
          <p:cNvPicPr>
            <a:picLocks noChangeAspect="1" noChangeArrowheads="1"/>
          </p:cNvPicPr>
          <p:nvPr/>
        </p:nvPicPr>
        <p:blipFill>
          <a:blip r:embed="rId3"/>
          <a:srcRect/>
          <a:stretch>
            <a:fillRect/>
          </a:stretch>
        </p:blipFill>
        <p:spPr bwMode="auto">
          <a:xfrm>
            <a:off x="4163939" y="1482470"/>
            <a:ext cx="6298427" cy="4723086"/>
          </a:xfrm>
          <a:prstGeom prst="rect">
            <a:avLst/>
          </a:prstGeom>
          <a:noFill/>
          <a:ln w="9525">
            <a:noFill/>
            <a:miter lim="800000"/>
            <a:headEnd/>
            <a:tailEnd/>
          </a:ln>
        </p:spPr>
      </p:pic>
      <p:sp>
        <p:nvSpPr>
          <p:cNvPr id="26630" name="Text Box 41"/>
          <p:cNvSpPr txBox="1">
            <a:spLocks noChangeArrowheads="1"/>
          </p:cNvSpPr>
          <p:nvPr/>
        </p:nvSpPr>
        <p:spPr bwMode="auto">
          <a:xfrm>
            <a:off x="206322" y="1486270"/>
            <a:ext cx="3929020" cy="1071957"/>
          </a:xfrm>
          <a:prstGeom prst="rect">
            <a:avLst/>
          </a:prstGeom>
          <a:noFill/>
          <a:ln w="9525">
            <a:noFill/>
            <a:miter lim="800000"/>
            <a:headEnd/>
            <a:tailEnd/>
          </a:ln>
        </p:spPr>
        <p:txBody>
          <a:bodyPr wrap="none" lIns="192911" tIns="96455" rIns="192911" bIns="96455">
            <a:spAutoFit/>
          </a:bodyPr>
          <a:lstStyle/>
          <a:p>
            <a:r>
              <a:rPr lang="fr-CH" dirty="0">
                <a:solidFill>
                  <a:srgbClr val="FF0000"/>
                </a:solidFill>
              </a:rPr>
              <a:t>pulse input</a:t>
            </a:r>
            <a:endParaRPr lang="fr-FR" dirty="0">
              <a:solidFill>
                <a:srgbClr val="FF0000"/>
              </a:solidFill>
            </a:endParaRPr>
          </a:p>
        </p:txBody>
      </p:sp>
      <p:sp>
        <p:nvSpPr>
          <p:cNvPr id="26631" name="Line 42"/>
          <p:cNvSpPr>
            <a:spLocks noChangeShapeType="1"/>
          </p:cNvSpPr>
          <p:nvPr/>
        </p:nvSpPr>
        <p:spPr bwMode="auto">
          <a:xfrm>
            <a:off x="765264" y="3907307"/>
            <a:ext cx="1699338" cy="0"/>
          </a:xfrm>
          <a:prstGeom prst="line">
            <a:avLst/>
          </a:prstGeom>
          <a:noFill/>
          <a:ln w="9525">
            <a:solidFill>
              <a:schemeClr val="tx1"/>
            </a:solidFill>
            <a:round/>
            <a:headEnd/>
            <a:tailEnd/>
          </a:ln>
        </p:spPr>
        <p:txBody>
          <a:bodyPr lIns="192911" tIns="96455" rIns="192911" bIns="96455"/>
          <a:lstStyle/>
          <a:p>
            <a:endParaRPr lang="en-US" dirty="0"/>
          </a:p>
        </p:txBody>
      </p:sp>
      <p:sp>
        <p:nvSpPr>
          <p:cNvPr id="26632" name="Line 43"/>
          <p:cNvSpPr>
            <a:spLocks noChangeShapeType="1"/>
          </p:cNvSpPr>
          <p:nvPr/>
        </p:nvSpPr>
        <p:spPr bwMode="auto">
          <a:xfrm>
            <a:off x="765264" y="3907307"/>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26633" name="Line 44"/>
          <p:cNvSpPr>
            <a:spLocks noChangeShapeType="1"/>
          </p:cNvSpPr>
          <p:nvPr/>
        </p:nvSpPr>
        <p:spPr bwMode="auto">
          <a:xfrm>
            <a:off x="1785617" y="3907307"/>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26634" name="Line 45"/>
          <p:cNvSpPr>
            <a:spLocks noChangeShapeType="1"/>
          </p:cNvSpPr>
          <p:nvPr/>
        </p:nvSpPr>
        <p:spPr bwMode="auto">
          <a:xfrm>
            <a:off x="1275441" y="3142161"/>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26635" name="Line 46"/>
          <p:cNvSpPr>
            <a:spLocks noChangeShapeType="1"/>
          </p:cNvSpPr>
          <p:nvPr/>
        </p:nvSpPr>
        <p:spPr bwMode="auto">
          <a:xfrm>
            <a:off x="1275441" y="3142161"/>
            <a:ext cx="0" cy="765146"/>
          </a:xfrm>
          <a:prstGeom prst="line">
            <a:avLst/>
          </a:prstGeom>
          <a:noFill/>
          <a:ln w="9525">
            <a:solidFill>
              <a:srgbClr val="FF0000"/>
            </a:solidFill>
            <a:round/>
            <a:headEnd/>
            <a:tailEnd/>
          </a:ln>
        </p:spPr>
        <p:txBody>
          <a:bodyPr lIns="192911" tIns="96455" rIns="192911" bIns="96455"/>
          <a:lstStyle/>
          <a:p>
            <a:endParaRPr lang="en-US" dirty="0"/>
          </a:p>
        </p:txBody>
      </p:sp>
      <p:sp>
        <p:nvSpPr>
          <p:cNvPr id="26636" name="Line 47"/>
          <p:cNvSpPr>
            <a:spLocks noChangeShapeType="1"/>
          </p:cNvSpPr>
          <p:nvPr/>
        </p:nvSpPr>
        <p:spPr bwMode="auto">
          <a:xfrm>
            <a:off x="1785617" y="3142161"/>
            <a:ext cx="0" cy="765146"/>
          </a:xfrm>
          <a:prstGeom prst="line">
            <a:avLst/>
          </a:prstGeom>
          <a:noFill/>
          <a:ln w="9525">
            <a:solidFill>
              <a:srgbClr val="FF0000"/>
            </a:solidFill>
            <a:round/>
            <a:headEnd/>
            <a:tailEnd/>
          </a:ln>
        </p:spPr>
        <p:txBody>
          <a:bodyPr lIns="192911" tIns="96455" rIns="192911" bIns="96455"/>
          <a:lstStyle/>
          <a:p>
            <a:endParaRPr lang="en-US" dirty="0"/>
          </a:p>
        </p:txBody>
      </p:sp>
      <p:sp>
        <p:nvSpPr>
          <p:cNvPr id="26637" name="Line 48"/>
          <p:cNvSpPr>
            <a:spLocks noChangeShapeType="1"/>
          </p:cNvSpPr>
          <p:nvPr/>
        </p:nvSpPr>
        <p:spPr bwMode="auto">
          <a:xfrm>
            <a:off x="1275441" y="3268747"/>
            <a:ext cx="510176" cy="0"/>
          </a:xfrm>
          <a:prstGeom prst="line">
            <a:avLst/>
          </a:prstGeom>
          <a:noFill/>
          <a:ln w="38100">
            <a:solidFill>
              <a:srgbClr val="FF0000"/>
            </a:solidFill>
            <a:prstDash val="sysDot"/>
            <a:round/>
            <a:headEnd/>
            <a:tailEnd/>
          </a:ln>
        </p:spPr>
        <p:txBody>
          <a:bodyPr lIns="192911" tIns="96455" rIns="192911" bIns="96455"/>
          <a:lstStyle/>
          <a:p>
            <a:endParaRPr lang="en-US" dirty="0"/>
          </a:p>
        </p:txBody>
      </p:sp>
      <p:sp>
        <p:nvSpPr>
          <p:cNvPr id="26638" name="Text Box 49"/>
          <p:cNvSpPr txBox="1">
            <a:spLocks noChangeArrowheads="1"/>
          </p:cNvSpPr>
          <p:nvPr/>
        </p:nvSpPr>
        <p:spPr bwMode="auto">
          <a:xfrm>
            <a:off x="660228" y="2377016"/>
            <a:ext cx="982701" cy="779569"/>
          </a:xfrm>
          <a:prstGeom prst="rect">
            <a:avLst/>
          </a:prstGeom>
          <a:noFill/>
          <a:ln w="9525">
            <a:noFill/>
            <a:miter lim="800000"/>
            <a:headEnd/>
            <a:tailEnd/>
          </a:ln>
        </p:spPr>
        <p:txBody>
          <a:bodyPr wrap="none" lIns="192911" tIns="96455" rIns="192911" bIns="96455">
            <a:spAutoFit/>
          </a:bodyPr>
          <a:lstStyle/>
          <a:p>
            <a:r>
              <a:rPr lang="fr-CH" sz="3800" i="1" dirty="0">
                <a:solidFill>
                  <a:srgbClr val="FF0000"/>
                </a:solidFill>
              </a:rPr>
              <a:t>I(t)</a:t>
            </a:r>
            <a:endParaRPr lang="fr-FR" sz="3800" i="1" dirty="0">
              <a:solidFill>
                <a:srgbClr val="FF0000"/>
              </a:solidFill>
            </a:endParaRPr>
          </a:p>
        </p:txBody>
      </p:sp>
      <p:sp>
        <p:nvSpPr>
          <p:cNvPr id="26639" name="Line 50"/>
          <p:cNvSpPr>
            <a:spLocks noChangeShapeType="1"/>
          </p:cNvSpPr>
          <p:nvPr/>
        </p:nvSpPr>
        <p:spPr bwMode="auto">
          <a:xfrm flipV="1">
            <a:off x="765264" y="2759589"/>
            <a:ext cx="0" cy="1147718"/>
          </a:xfrm>
          <a:prstGeom prst="line">
            <a:avLst/>
          </a:prstGeom>
          <a:noFill/>
          <a:ln w="9525">
            <a:solidFill>
              <a:schemeClr val="tx1"/>
            </a:solidFill>
            <a:round/>
            <a:headEnd/>
            <a:tailEnd type="triangle" w="med" len="med"/>
          </a:ln>
        </p:spPr>
        <p:txBody>
          <a:bodyPr lIns="192911" tIns="96455" rIns="192911" bIns="96455"/>
          <a:lstStyle/>
          <a:p>
            <a:endParaRPr lang="en-US" dirty="0"/>
          </a:p>
        </p:txBody>
      </p:sp>
      <p:grpSp>
        <p:nvGrpSpPr>
          <p:cNvPr id="3" name="Group 51"/>
          <p:cNvGrpSpPr>
            <a:grpSpLocks/>
          </p:cNvGrpSpPr>
          <p:nvPr/>
        </p:nvGrpSpPr>
        <p:grpSpPr bwMode="auto">
          <a:xfrm>
            <a:off x="1226676" y="6045738"/>
            <a:ext cx="12274238" cy="3997323"/>
            <a:chOff x="327" y="2594"/>
            <a:chExt cx="3272" cy="1421"/>
          </a:xfrm>
        </p:grpSpPr>
        <p:sp>
          <p:nvSpPr>
            <p:cNvPr id="26645" name="Text Box 52"/>
            <p:cNvSpPr txBox="1">
              <a:spLocks noChangeArrowheads="1"/>
            </p:cNvSpPr>
            <p:nvPr/>
          </p:nvSpPr>
          <p:spPr bwMode="auto">
            <a:xfrm>
              <a:off x="327" y="2594"/>
              <a:ext cx="1059" cy="356"/>
            </a:xfrm>
            <a:prstGeom prst="rect">
              <a:avLst/>
            </a:prstGeom>
            <a:noFill/>
            <a:ln w="9525">
              <a:noFill/>
              <a:miter lim="800000"/>
              <a:headEnd/>
              <a:tailEnd/>
            </a:ln>
          </p:spPr>
          <p:txBody>
            <a:bodyPr wrap="none">
              <a:spAutoFit/>
            </a:bodyPr>
            <a:lstStyle/>
            <a:p>
              <a:r>
                <a:rPr lang="fr-CH" sz="5900" dirty="0" err="1"/>
                <a:t>Threshold</a:t>
              </a:r>
              <a:r>
                <a:rPr lang="fr-CH" sz="5900" dirty="0"/>
                <a:t>?</a:t>
              </a:r>
              <a:endParaRPr lang="fr-FR" sz="5900" dirty="0"/>
            </a:p>
          </p:txBody>
        </p:sp>
        <p:sp>
          <p:nvSpPr>
            <p:cNvPr id="26646" name="Text Box 53"/>
            <p:cNvSpPr txBox="1">
              <a:spLocks noChangeArrowheads="1"/>
            </p:cNvSpPr>
            <p:nvPr/>
          </p:nvSpPr>
          <p:spPr bwMode="auto">
            <a:xfrm>
              <a:off x="781" y="3080"/>
              <a:ext cx="2615" cy="656"/>
            </a:xfrm>
            <a:prstGeom prst="rect">
              <a:avLst/>
            </a:prstGeom>
            <a:noFill/>
            <a:ln w="9525">
              <a:noFill/>
              <a:miter lim="800000"/>
              <a:headEnd/>
              <a:tailEnd/>
            </a:ln>
          </p:spPr>
          <p:txBody>
            <a:bodyPr wrap="none">
              <a:spAutoFit/>
            </a:bodyPr>
            <a:lstStyle/>
            <a:p>
              <a:r>
                <a:rPr lang="fr-CH"/>
                <a:t>- AP if amplitude 7.0 units</a:t>
              </a:r>
            </a:p>
            <a:p>
              <a:r>
                <a:rPr lang="fr-CH"/>
                <a:t>- No AP if amplitude 6.9 units </a:t>
              </a:r>
              <a:endParaRPr lang="fr-FR"/>
            </a:p>
          </p:txBody>
        </p:sp>
        <p:sp>
          <p:nvSpPr>
            <p:cNvPr id="26647" name="Text Box 54"/>
            <p:cNvSpPr txBox="1">
              <a:spLocks noChangeArrowheads="1"/>
            </p:cNvSpPr>
            <p:nvPr/>
          </p:nvSpPr>
          <p:spPr bwMode="auto">
            <a:xfrm>
              <a:off x="1371" y="3670"/>
              <a:ext cx="2228" cy="345"/>
            </a:xfrm>
            <a:prstGeom prst="rect">
              <a:avLst/>
            </a:prstGeom>
            <a:noFill/>
            <a:ln w="9525">
              <a:noFill/>
              <a:miter lim="800000"/>
              <a:headEnd/>
              <a:tailEnd/>
            </a:ln>
          </p:spPr>
          <p:txBody>
            <a:bodyPr wrap="none">
              <a:spAutoFit/>
            </a:bodyPr>
            <a:lstStyle/>
            <a:p>
              <a:r>
                <a:rPr lang="fr-CH">
                  <a:solidFill>
                    <a:srgbClr val="FF0000"/>
                  </a:solidFill>
                </a:rPr>
                <a:t>(pulse with 1ms duration)</a:t>
              </a:r>
              <a:endParaRPr lang="fr-FR">
                <a:solidFill>
                  <a:srgbClr val="FF0000"/>
                </a:solidFill>
              </a:endParaRPr>
            </a:p>
          </p:txBody>
        </p:sp>
      </p:grpSp>
      <p:grpSp>
        <p:nvGrpSpPr>
          <p:cNvPr id="4" name="Group 55"/>
          <p:cNvGrpSpPr>
            <a:grpSpLocks/>
          </p:cNvGrpSpPr>
          <p:nvPr/>
        </p:nvGrpSpPr>
        <p:grpSpPr bwMode="auto">
          <a:xfrm>
            <a:off x="1444250" y="6858706"/>
            <a:ext cx="14922653" cy="3997323"/>
            <a:chOff x="327" y="2594"/>
            <a:chExt cx="3978" cy="1421"/>
          </a:xfrm>
        </p:grpSpPr>
        <p:sp>
          <p:nvSpPr>
            <p:cNvPr id="26642" name="Text Box 56"/>
            <p:cNvSpPr txBox="1">
              <a:spLocks noChangeArrowheads="1"/>
            </p:cNvSpPr>
            <p:nvPr/>
          </p:nvSpPr>
          <p:spPr bwMode="auto">
            <a:xfrm>
              <a:off x="327" y="2594"/>
              <a:ext cx="49" cy="356"/>
            </a:xfrm>
            <a:prstGeom prst="rect">
              <a:avLst/>
            </a:prstGeom>
            <a:noFill/>
            <a:ln w="9525">
              <a:noFill/>
              <a:miter lim="800000"/>
              <a:headEnd/>
              <a:tailEnd/>
            </a:ln>
          </p:spPr>
          <p:txBody>
            <a:bodyPr wrap="none">
              <a:spAutoFit/>
            </a:bodyPr>
            <a:lstStyle/>
            <a:p>
              <a:endParaRPr lang="fr-FR" sz="5900" dirty="0"/>
            </a:p>
          </p:txBody>
        </p:sp>
        <p:sp>
          <p:nvSpPr>
            <p:cNvPr id="26643" name="Text Box 57"/>
            <p:cNvSpPr txBox="1">
              <a:spLocks noChangeArrowheads="1"/>
            </p:cNvSpPr>
            <p:nvPr/>
          </p:nvSpPr>
          <p:spPr bwMode="auto">
            <a:xfrm>
              <a:off x="781" y="3080"/>
              <a:ext cx="103" cy="345"/>
            </a:xfrm>
            <a:prstGeom prst="rect">
              <a:avLst/>
            </a:prstGeom>
            <a:noFill/>
            <a:ln w="9525">
              <a:noFill/>
              <a:miter lim="800000"/>
              <a:headEnd/>
              <a:tailEnd/>
            </a:ln>
          </p:spPr>
          <p:txBody>
            <a:bodyPr wrap="none">
              <a:spAutoFit/>
            </a:bodyPr>
            <a:lstStyle/>
            <a:p>
              <a:r>
                <a:rPr lang="fr-CH"/>
                <a:t> </a:t>
              </a:r>
              <a:endParaRPr lang="fr-FR"/>
            </a:p>
          </p:txBody>
        </p:sp>
        <p:sp>
          <p:nvSpPr>
            <p:cNvPr id="26644" name="Text Box 58"/>
            <p:cNvSpPr txBox="1">
              <a:spLocks noChangeArrowheads="1"/>
            </p:cNvSpPr>
            <p:nvPr/>
          </p:nvSpPr>
          <p:spPr bwMode="auto">
            <a:xfrm>
              <a:off x="1371" y="3670"/>
              <a:ext cx="2934" cy="345"/>
            </a:xfrm>
            <a:prstGeom prst="rect">
              <a:avLst/>
            </a:prstGeom>
            <a:noFill/>
            <a:ln w="9525">
              <a:noFill/>
              <a:miter lim="800000"/>
              <a:headEnd/>
              <a:tailEnd/>
            </a:ln>
          </p:spPr>
          <p:txBody>
            <a:bodyPr wrap="none">
              <a:spAutoFit/>
            </a:bodyPr>
            <a:lstStyle/>
            <a:p>
              <a:r>
                <a:rPr lang="fr-CH">
                  <a:solidFill>
                    <a:srgbClr val="FF0000"/>
                  </a:solidFill>
                </a:rPr>
                <a:t>(and pulse with 0.5 ms duration?)</a:t>
              </a:r>
              <a:endParaRPr lang="fr-FR">
                <a:solidFill>
                  <a:srgbClr val="FF0000"/>
                </a:solidFill>
              </a:endParaRPr>
            </a:p>
          </p:txBody>
        </p:sp>
      </p:grpSp>
      <p:sp>
        <p:nvSpPr>
          <p:cNvPr id="59"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cxnSp>
        <p:nvCxnSpPr>
          <p:cNvPr id="60" name="Straight Connector 59"/>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aphicFrame>
        <p:nvGraphicFramePr>
          <p:cNvPr id="1056772" name="Object 4"/>
          <p:cNvGraphicFramePr>
            <a:graphicFrameLocks noChangeAspect="1"/>
          </p:cNvGraphicFramePr>
          <p:nvPr/>
        </p:nvGraphicFramePr>
        <p:xfrm>
          <a:off x="8815681" y="7425009"/>
          <a:ext cx="12649367" cy="1504975"/>
        </p:xfrm>
        <a:graphic>
          <a:graphicData uri="http://schemas.openxmlformats.org/presentationml/2006/ole">
            <mc:AlternateContent xmlns:mc="http://schemas.openxmlformats.org/markup-compatibility/2006">
              <mc:Choice xmlns:v="urn:schemas-microsoft-com:vml" Requires="v">
                <p:oleObj spid="_x0000_s215146" name="Equation" r:id="rId4" imgW="3187440" imgH="355320" progId="Equation.3">
                  <p:embed/>
                </p:oleObj>
              </mc:Choice>
              <mc:Fallback>
                <p:oleObj name="Equation" r:id="rId4" imgW="3187440" imgH="355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5681" y="7425009"/>
                        <a:ext cx="12649367" cy="150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6773" name="Object 5"/>
          <p:cNvGraphicFramePr>
            <a:graphicFrameLocks noChangeAspect="1"/>
          </p:cNvGraphicFramePr>
          <p:nvPr/>
        </p:nvGraphicFramePr>
        <p:xfrm>
          <a:off x="8969481" y="9065009"/>
          <a:ext cx="4478915" cy="1603430"/>
        </p:xfrm>
        <a:graphic>
          <a:graphicData uri="http://schemas.openxmlformats.org/presentationml/2006/ole">
            <mc:AlternateContent xmlns:mc="http://schemas.openxmlformats.org/markup-compatibility/2006">
              <mc:Choice xmlns:v="urn:schemas-microsoft-com:vml" Requires="v">
                <p:oleObj spid="_x0000_s215147" name="Equation" r:id="rId6" imgW="1130040" imgH="431640" progId="Equation.3">
                  <p:embed/>
                </p:oleObj>
              </mc:Choice>
              <mc:Fallback>
                <p:oleObj name="Equation" r:id="rId6" imgW="113004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69481" y="9065009"/>
                        <a:ext cx="4478915" cy="1603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6774" name="Object 6"/>
          <p:cNvGraphicFramePr>
            <a:graphicFrameLocks noChangeAspect="1"/>
          </p:cNvGraphicFramePr>
          <p:nvPr/>
        </p:nvGraphicFramePr>
        <p:xfrm>
          <a:off x="9104803" y="10598113"/>
          <a:ext cx="3706431" cy="1603430"/>
        </p:xfrm>
        <a:graphic>
          <a:graphicData uri="http://schemas.openxmlformats.org/presentationml/2006/ole">
            <mc:AlternateContent xmlns:mc="http://schemas.openxmlformats.org/markup-compatibility/2006">
              <mc:Choice xmlns:v="urn:schemas-microsoft-com:vml" Requires="v">
                <p:oleObj spid="_x0000_s215148" name="Equation" r:id="rId8" imgW="1028520" imgH="431640" progId="Equation.3">
                  <p:embed/>
                </p:oleObj>
              </mc:Choice>
              <mc:Fallback>
                <p:oleObj name="Equation" r:id="rId8" imgW="1028520" imgH="4316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04803" y="10598113"/>
                        <a:ext cx="3706431" cy="1603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20197798" y="6536088"/>
            <a:ext cx="2347623" cy="1240548"/>
            <a:chOff x="2361" y="2112"/>
            <a:chExt cx="3013" cy="633"/>
          </a:xfrm>
        </p:grpSpPr>
        <p:sp>
          <p:nvSpPr>
            <p:cNvPr id="7254" name="Line 8"/>
            <p:cNvSpPr>
              <a:spLocks noChangeShapeType="1"/>
            </p:cNvSpPr>
            <p:nvPr/>
          </p:nvSpPr>
          <p:spPr bwMode="auto">
            <a:xfrm flipV="1">
              <a:off x="3583" y="2553"/>
              <a:ext cx="0" cy="192"/>
            </a:xfrm>
            <a:prstGeom prst="line">
              <a:avLst/>
            </a:prstGeom>
            <a:noFill/>
            <a:ln w="28575">
              <a:solidFill>
                <a:srgbClr val="FF0000"/>
              </a:solidFill>
              <a:round/>
              <a:headEnd type="triangle" w="med" len="med"/>
              <a:tailEnd/>
            </a:ln>
          </p:spPr>
          <p:txBody>
            <a:bodyPr wrap="none" anchor="ctr"/>
            <a:lstStyle/>
            <a:p>
              <a:endParaRPr lang="en-US" dirty="0"/>
            </a:p>
          </p:txBody>
        </p:sp>
        <p:sp>
          <p:nvSpPr>
            <p:cNvPr id="7255" name="Text Box 9"/>
            <p:cNvSpPr txBox="1">
              <a:spLocks noChangeArrowheads="1"/>
            </p:cNvSpPr>
            <p:nvPr/>
          </p:nvSpPr>
          <p:spPr bwMode="auto">
            <a:xfrm>
              <a:off x="2361" y="2112"/>
              <a:ext cx="3013" cy="345"/>
            </a:xfrm>
            <a:prstGeom prst="rect">
              <a:avLst/>
            </a:prstGeom>
            <a:noFill/>
            <a:ln w="9525">
              <a:noFill/>
              <a:miter lim="800000"/>
              <a:headEnd/>
              <a:tailEnd/>
            </a:ln>
          </p:spPr>
          <p:txBody>
            <a:bodyPr wrap="square">
              <a:spAutoFit/>
            </a:bodyPr>
            <a:lstStyle/>
            <a:p>
              <a:r>
                <a:rPr lang="en-US" sz="3800" dirty="0">
                  <a:solidFill>
                    <a:srgbClr val="FF0000"/>
                  </a:solidFill>
                </a:rPr>
                <a:t>Stim.  </a:t>
              </a:r>
            </a:p>
          </p:txBody>
        </p:sp>
      </p:grpSp>
      <p:grpSp>
        <p:nvGrpSpPr>
          <p:cNvPr id="3" name="Group 10"/>
          <p:cNvGrpSpPr>
            <a:grpSpLocks/>
          </p:cNvGrpSpPr>
          <p:nvPr/>
        </p:nvGrpSpPr>
        <p:grpSpPr bwMode="auto">
          <a:xfrm>
            <a:off x="10661374" y="6671114"/>
            <a:ext cx="3169788" cy="1350257"/>
            <a:chOff x="960" y="2352"/>
            <a:chExt cx="1440" cy="480"/>
          </a:xfrm>
        </p:grpSpPr>
        <p:graphicFrame>
          <p:nvGraphicFramePr>
            <p:cNvPr id="7177" name="Object 11"/>
            <p:cNvGraphicFramePr>
              <a:graphicFrameLocks noChangeAspect="1"/>
            </p:cNvGraphicFramePr>
            <p:nvPr/>
          </p:nvGraphicFramePr>
          <p:xfrm>
            <a:off x="1536" y="2352"/>
            <a:ext cx="346" cy="345"/>
          </p:xfrm>
          <a:graphic>
            <a:graphicData uri="http://schemas.openxmlformats.org/presentationml/2006/ole">
              <mc:AlternateContent xmlns:mc="http://schemas.openxmlformats.org/markup-compatibility/2006">
                <mc:Choice xmlns:v="urn:schemas-microsoft-com:vml" Requires="v">
                  <p:oleObj spid="_x0000_s215149" name="Equation" r:id="rId10" imgW="228600" imgH="228600" progId="Equation.3">
                    <p:embed/>
                  </p:oleObj>
                </mc:Choice>
                <mc:Fallback>
                  <p:oleObj name="Equation" r:id="rId10" imgW="228600" imgH="228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 y="2352"/>
                          <a:ext cx="346"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52" name="Freeform 12"/>
            <p:cNvSpPr>
              <a:spLocks/>
            </p:cNvSpPr>
            <p:nvPr/>
          </p:nvSpPr>
          <p:spPr bwMode="auto">
            <a:xfrm>
              <a:off x="960" y="2640"/>
              <a:ext cx="672" cy="192"/>
            </a:xfrm>
            <a:custGeom>
              <a:avLst/>
              <a:gdLst>
                <a:gd name="T0" fmla="*/ 0 w 576"/>
                <a:gd name="T1" fmla="*/ 192 h 192"/>
                <a:gd name="T2" fmla="*/ 224 w 576"/>
                <a:gd name="T3" fmla="*/ 96 h 192"/>
                <a:gd name="T4" fmla="*/ 1119 w 576"/>
                <a:gd name="T5" fmla="*/ 96 h 192"/>
                <a:gd name="T6" fmla="*/ 2241 w 576"/>
                <a:gd name="T7" fmla="*/ 96 h 192"/>
                <a:gd name="T8" fmla="*/ 2689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7253" name="Freeform 13"/>
            <p:cNvSpPr>
              <a:spLocks/>
            </p:cNvSpPr>
            <p:nvPr/>
          </p:nvSpPr>
          <p:spPr bwMode="auto">
            <a:xfrm>
              <a:off x="1632" y="2640"/>
              <a:ext cx="768" cy="144"/>
            </a:xfrm>
            <a:custGeom>
              <a:avLst/>
              <a:gdLst>
                <a:gd name="T0" fmla="*/ 0 w 864"/>
                <a:gd name="T1" fmla="*/ 0 h 144"/>
                <a:gd name="T2" fmla="*/ 15 w 864"/>
                <a:gd name="T3" fmla="*/ 96 h 144"/>
                <a:gd name="T4" fmla="*/ 60 w 864"/>
                <a:gd name="T5" fmla="*/ 96 h 144"/>
                <a:gd name="T6" fmla="*/ 222 w 864"/>
                <a:gd name="T7" fmla="*/ 96 h 144"/>
                <a:gd name="T8" fmla="*/ 267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grpSp>
        <p:nvGrpSpPr>
          <p:cNvPr id="4" name="Group 14"/>
          <p:cNvGrpSpPr>
            <a:grpSpLocks/>
          </p:cNvGrpSpPr>
          <p:nvPr/>
        </p:nvGrpSpPr>
        <p:grpSpPr bwMode="auto">
          <a:xfrm>
            <a:off x="14911535" y="6536088"/>
            <a:ext cx="2520870" cy="1350257"/>
            <a:chOff x="2592" y="2352"/>
            <a:chExt cx="1296" cy="480"/>
          </a:xfrm>
        </p:grpSpPr>
        <p:graphicFrame>
          <p:nvGraphicFramePr>
            <p:cNvPr id="7176" name="Object 15"/>
            <p:cNvGraphicFramePr>
              <a:graphicFrameLocks noChangeAspect="1"/>
            </p:cNvGraphicFramePr>
            <p:nvPr/>
          </p:nvGraphicFramePr>
          <p:xfrm>
            <a:off x="2976" y="2352"/>
            <a:ext cx="288" cy="323"/>
          </p:xfrm>
          <a:graphic>
            <a:graphicData uri="http://schemas.openxmlformats.org/presentationml/2006/ole">
              <mc:AlternateContent xmlns:mc="http://schemas.openxmlformats.org/markup-compatibility/2006">
                <mc:Choice xmlns:v="urn:schemas-microsoft-com:vml" Requires="v">
                  <p:oleObj spid="_x0000_s215150" name="Equation" r:id="rId12" imgW="190440" imgH="215640" progId="Equation.3">
                    <p:embed/>
                  </p:oleObj>
                </mc:Choice>
                <mc:Fallback>
                  <p:oleObj name="Equation" r:id="rId12" imgW="190440" imgH="21564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6" y="2352"/>
                          <a:ext cx="288"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50" name="Freeform 16"/>
            <p:cNvSpPr>
              <a:spLocks/>
            </p:cNvSpPr>
            <p:nvPr/>
          </p:nvSpPr>
          <p:spPr bwMode="auto">
            <a:xfrm>
              <a:off x="2592" y="2640"/>
              <a:ext cx="576" cy="192"/>
            </a:xfrm>
            <a:custGeom>
              <a:avLst/>
              <a:gdLst>
                <a:gd name="T0" fmla="*/ 0 w 576"/>
                <a:gd name="T1" fmla="*/ 192 h 192"/>
                <a:gd name="T2" fmla="*/ 48 w 576"/>
                <a:gd name="T3" fmla="*/ 96 h 192"/>
                <a:gd name="T4" fmla="*/ 240 w 576"/>
                <a:gd name="T5" fmla="*/ 96 h 192"/>
                <a:gd name="T6" fmla="*/ 480 w 576"/>
                <a:gd name="T7" fmla="*/ 96 h 192"/>
                <a:gd name="T8" fmla="*/ 576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7251" name="Freeform 17"/>
            <p:cNvSpPr>
              <a:spLocks/>
            </p:cNvSpPr>
            <p:nvPr/>
          </p:nvSpPr>
          <p:spPr bwMode="auto">
            <a:xfrm>
              <a:off x="3168" y="2640"/>
              <a:ext cx="720" cy="144"/>
            </a:xfrm>
            <a:custGeom>
              <a:avLst/>
              <a:gdLst>
                <a:gd name="T0" fmla="*/ 0 w 864"/>
                <a:gd name="T1" fmla="*/ 0 h 144"/>
                <a:gd name="T2" fmla="*/ 8 w 864"/>
                <a:gd name="T3" fmla="*/ 96 h 144"/>
                <a:gd name="T4" fmla="*/ 31 w 864"/>
                <a:gd name="T5" fmla="*/ 96 h 144"/>
                <a:gd name="T6" fmla="*/ 117 w 864"/>
                <a:gd name="T7" fmla="*/ 96 h 144"/>
                <a:gd name="T8" fmla="*/ 140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grpSp>
        <p:nvGrpSpPr>
          <p:cNvPr id="5" name="Group 18"/>
          <p:cNvGrpSpPr>
            <a:grpSpLocks/>
          </p:cNvGrpSpPr>
          <p:nvPr/>
        </p:nvGrpSpPr>
        <p:grpSpPr bwMode="auto">
          <a:xfrm>
            <a:off x="18096384" y="6536088"/>
            <a:ext cx="2101441" cy="1350257"/>
            <a:chOff x="4032" y="2352"/>
            <a:chExt cx="912" cy="480"/>
          </a:xfrm>
        </p:grpSpPr>
        <p:graphicFrame>
          <p:nvGraphicFramePr>
            <p:cNvPr id="7175" name="Object 19"/>
            <p:cNvGraphicFramePr>
              <a:graphicFrameLocks noChangeAspect="1"/>
            </p:cNvGraphicFramePr>
            <p:nvPr/>
          </p:nvGraphicFramePr>
          <p:xfrm>
            <a:off x="4416" y="2352"/>
            <a:ext cx="401" cy="345"/>
          </p:xfrm>
          <a:graphic>
            <a:graphicData uri="http://schemas.openxmlformats.org/presentationml/2006/ole">
              <mc:AlternateContent xmlns:mc="http://schemas.openxmlformats.org/markup-compatibility/2006">
                <mc:Choice xmlns:v="urn:schemas-microsoft-com:vml" Requires="v">
                  <p:oleObj spid="_x0000_s215151" name="Equation" r:id="rId14" imgW="266400" imgH="228600" progId="Equation.3">
                    <p:embed/>
                  </p:oleObj>
                </mc:Choice>
                <mc:Fallback>
                  <p:oleObj name="Equation" r:id="rId14" imgW="266400" imgH="2286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6" y="2352"/>
                          <a:ext cx="401"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48" name="Freeform 20"/>
            <p:cNvSpPr>
              <a:spLocks/>
            </p:cNvSpPr>
            <p:nvPr/>
          </p:nvSpPr>
          <p:spPr bwMode="auto">
            <a:xfrm>
              <a:off x="4032" y="2640"/>
              <a:ext cx="432" cy="192"/>
            </a:xfrm>
            <a:custGeom>
              <a:avLst/>
              <a:gdLst>
                <a:gd name="T0" fmla="*/ 0 w 576"/>
                <a:gd name="T1" fmla="*/ 192 h 192"/>
                <a:gd name="T2" fmla="*/ 2 w 576"/>
                <a:gd name="T3" fmla="*/ 96 h 192"/>
                <a:gd name="T4" fmla="*/ 14 w 576"/>
                <a:gd name="T5" fmla="*/ 96 h 192"/>
                <a:gd name="T6" fmla="*/ 27 w 576"/>
                <a:gd name="T7" fmla="*/ 96 h 192"/>
                <a:gd name="T8" fmla="*/ 32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7249" name="Freeform 21"/>
            <p:cNvSpPr>
              <a:spLocks/>
            </p:cNvSpPr>
            <p:nvPr/>
          </p:nvSpPr>
          <p:spPr bwMode="auto">
            <a:xfrm>
              <a:off x="4464" y="2592"/>
              <a:ext cx="480" cy="192"/>
            </a:xfrm>
            <a:custGeom>
              <a:avLst/>
              <a:gdLst>
                <a:gd name="T0" fmla="*/ 0 w 864"/>
                <a:gd name="T1" fmla="*/ 0 h 144"/>
                <a:gd name="T2" fmla="*/ 1 w 864"/>
                <a:gd name="T3" fmla="*/ 1707 h 144"/>
                <a:gd name="T4" fmla="*/ 1 w 864"/>
                <a:gd name="T5" fmla="*/ 1707 h 144"/>
                <a:gd name="T6" fmla="*/ 2 w 864"/>
                <a:gd name="T7" fmla="*/ 1707 h 144"/>
                <a:gd name="T8" fmla="*/ 2 w 864"/>
                <a:gd name="T9" fmla="*/ 2559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grpSp>
        <p:nvGrpSpPr>
          <p:cNvPr id="6" name="Group 58"/>
          <p:cNvGrpSpPr>
            <a:grpSpLocks/>
          </p:cNvGrpSpPr>
          <p:nvPr/>
        </p:nvGrpSpPr>
        <p:grpSpPr bwMode="auto">
          <a:xfrm>
            <a:off x="9254447" y="1904426"/>
            <a:ext cx="10372332" cy="3147786"/>
            <a:chOff x="2592" y="3216"/>
            <a:chExt cx="2765" cy="1119"/>
          </a:xfrm>
        </p:grpSpPr>
        <p:sp>
          <p:nvSpPr>
            <p:cNvPr id="7201" name="Rectangle 59"/>
            <p:cNvSpPr>
              <a:spLocks noChangeArrowheads="1"/>
            </p:cNvSpPr>
            <p:nvPr/>
          </p:nvSpPr>
          <p:spPr bwMode="auto">
            <a:xfrm>
              <a:off x="2592"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7202" name="Rectangle 60"/>
            <p:cNvSpPr>
              <a:spLocks noChangeArrowheads="1"/>
            </p:cNvSpPr>
            <p:nvPr/>
          </p:nvSpPr>
          <p:spPr bwMode="auto">
            <a:xfrm>
              <a:off x="4080"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7203" name="Line 61"/>
            <p:cNvSpPr>
              <a:spLocks noChangeShapeType="1"/>
            </p:cNvSpPr>
            <p:nvPr/>
          </p:nvSpPr>
          <p:spPr bwMode="auto">
            <a:xfrm>
              <a:off x="3264"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7204" name="Line 62"/>
            <p:cNvSpPr>
              <a:spLocks noChangeShapeType="1"/>
            </p:cNvSpPr>
            <p:nvPr/>
          </p:nvSpPr>
          <p:spPr bwMode="auto">
            <a:xfrm>
              <a:off x="4848"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7205" name="Text Box 63"/>
            <p:cNvSpPr txBox="1">
              <a:spLocks noChangeArrowheads="1"/>
            </p:cNvSpPr>
            <p:nvPr/>
          </p:nvSpPr>
          <p:spPr bwMode="auto">
            <a:xfrm>
              <a:off x="3638" y="4032"/>
              <a:ext cx="129" cy="263"/>
            </a:xfrm>
            <a:prstGeom prst="rect">
              <a:avLst/>
            </a:prstGeom>
            <a:noFill/>
            <a:ln w="9525">
              <a:noFill/>
              <a:miter lim="800000"/>
              <a:headEnd/>
              <a:tailEnd/>
            </a:ln>
          </p:spPr>
          <p:txBody>
            <a:bodyPr wrap="none">
              <a:spAutoFit/>
            </a:bodyPr>
            <a:lstStyle/>
            <a:p>
              <a:r>
                <a:rPr lang="en-US" sz="4200" dirty="0"/>
                <a:t>u</a:t>
              </a:r>
            </a:p>
          </p:txBody>
        </p:sp>
        <p:sp>
          <p:nvSpPr>
            <p:cNvPr id="7206" name="Text Box 64"/>
            <p:cNvSpPr txBox="1">
              <a:spLocks noChangeArrowheads="1"/>
            </p:cNvSpPr>
            <p:nvPr/>
          </p:nvSpPr>
          <p:spPr bwMode="auto">
            <a:xfrm>
              <a:off x="5228" y="4072"/>
              <a:ext cx="129" cy="263"/>
            </a:xfrm>
            <a:prstGeom prst="rect">
              <a:avLst/>
            </a:prstGeom>
            <a:noFill/>
            <a:ln w="9525">
              <a:noFill/>
              <a:miter lim="800000"/>
              <a:headEnd/>
              <a:tailEnd/>
            </a:ln>
          </p:spPr>
          <p:txBody>
            <a:bodyPr wrap="none">
              <a:spAutoFit/>
            </a:bodyPr>
            <a:lstStyle/>
            <a:p>
              <a:r>
                <a:rPr lang="en-US" sz="4200" dirty="0"/>
                <a:t>u</a:t>
              </a:r>
            </a:p>
          </p:txBody>
        </p:sp>
        <p:sp>
          <p:nvSpPr>
            <p:cNvPr id="7207" name="Freeform 65"/>
            <p:cNvSpPr>
              <a:spLocks/>
            </p:cNvSpPr>
            <p:nvPr/>
          </p:nvSpPr>
          <p:spPr bwMode="auto">
            <a:xfrm>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rgbClr val="008000"/>
              </a:solidFill>
              <a:round/>
              <a:headEnd/>
              <a:tailEnd/>
            </a:ln>
          </p:spPr>
          <p:txBody>
            <a:bodyPr wrap="none" anchor="ctr"/>
            <a:lstStyle/>
            <a:p>
              <a:endParaRPr lang="en-US" dirty="0"/>
            </a:p>
          </p:txBody>
        </p:sp>
        <p:sp>
          <p:nvSpPr>
            <p:cNvPr id="7208" name="Freeform 66"/>
            <p:cNvSpPr>
              <a:spLocks/>
            </p:cNvSpPr>
            <p:nvPr/>
          </p:nvSpPr>
          <p:spPr bwMode="auto">
            <a:xfrm flipV="1">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rgbClr val="FF0000"/>
              </a:solidFill>
              <a:round/>
              <a:headEnd/>
              <a:tailEnd/>
            </a:ln>
          </p:spPr>
          <p:txBody>
            <a:bodyPr wrap="none" anchor="ctr"/>
            <a:lstStyle/>
            <a:p>
              <a:endParaRPr lang="en-US" dirty="0"/>
            </a:p>
          </p:txBody>
        </p:sp>
        <p:sp>
          <p:nvSpPr>
            <p:cNvPr id="7209" name="Text Box 67"/>
            <p:cNvSpPr txBox="1">
              <a:spLocks noChangeArrowheads="1"/>
            </p:cNvSpPr>
            <p:nvPr/>
          </p:nvSpPr>
          <p:spPr bwMode="auto">
            <a:xfrm>
              <a:off x="3350" y="3705"/>
              <a:ext cx="358" cy="263"/>
            </a:xfrm>
            <a:prstGeom prst="rect">
              <a:avLst/>
            </a:prstGeom>
            <a:noFill/>
            <a:ln w="9525">
              <a:noFill/>
              <a:miter lim="800000"/>
              <a:headEnd/>
              <a:tailEnd/>
            </a:ln>
          </p:spPr>
          <p:txBody>
            <a:bodyPr wrap="none">
              <a:spAutoFit/>
            </a:bodyPr>
            <a:lstStyle/>
            <a:p>
              <a:r>
                <a:rPr lang="en-US" sz="4200" dirty="0">
                  <a:solidFill>
                    <a:srgbClr val="FF0000"/>
                  </a:solidFill>
                </a:rPr>
                <a:t>h</a:t>
              </a:r>
              <a:r>
                <a:rPr lang="en-US" sz="4200" baseline="-25000" dirty="0">
                  <a:solidFill>
                    <a:srgbClr val="FF0000"/>
                  </a:solidFill>
                </a:rPr>
                <a:t>0</a:t>
              </a:r>
              <a:r>
                <a:rPr lang="en-US" sz="4200" dirty="0">
                  <a:solidFill>
                    <a:srgbClr val="FF0000"/>
                  </a:solidFill>
                </a:rPr>
                <a:t>(u)</a:t>
              </a:r>
              <a:endParaRPr lang="en-US" sz="5900" dirty="0"/>
            </a:p>
          </p:txBody>
        </p:sp>
        <p:sp>
          <p:nvSpPr>
            <p:cNvPr id="7210" name="Text Box 68"/>
            <p:cNvSpPr txBox="1">
              <a:spLocks noChangeArrowheads="1"/>
            </p:cNvSpPr>
            <p:nvPr/>
          </p:nvSpPr>
          <p:spPr bwMode="auto">
            <a:xfrm>
              <a:off x="3312" y="3264"/>
              <a:ext cx="398" cy="263"/>
            </a:xfrm>
            <a:prstGeom prst="rect">
              <a:avLst/>
            </a:prstGeom>
            <a:noFill/>
            <a:ln w="9525">
              <a:noFill/>
              <a:miter lim="800000"/>
              <a:headEnd/>
              <a:tailEnd/>
            </a:ln>
          </p:spPr>
          <p:txBody>
            <a:bodyPr wrap="none">
              <a:spAutoFit/>
            </a:bodyPr>
            <a:lstStyle/>
            <a:p>
              <a:r>
                <a:rPr lang="en-US" sz="4200" dirty="0">
                  <a:solidFill>
                    <a:srgbClr val="008000"/>
                  </a:solidFill>
                </a:rPr>
                <a:t>m</a:t>
              </a:r>
              <a:r>
                <a:rPr lang="en-US" sz="4200" baseline="-25000" dirty="0">
                  <a:solidFill>
                    <a:srgbClr val="008000"/>
                  </a:solidFill>
                </a:rPr>
                <a:t>0</a:t>
              </a:r>
              <a:r>
                <a:rPr lang="en-US" sz="4200" dirty="0">
                  <a:solidFill>
                    <a:srgbClr val="008000"/>
                  </a:solidFill>
                </a:rPr>
                <a:t>(u)</a:t>
              </a:r>
              <a:endParaRPr lang="en-US" sz="5900" dirty="0"/>
            </a:p>
          </p:txBody>
        </p:sp>
        <p:sp>
          <p:nvSpPr>
            <p:cNvPr id="7211" name="Freeform 69"/>
            <p:cNvSpPr>
              <a:spLocks/>
            </p:cNvSpPr>
            <p:nvPr/>
          </p:nvSpPr>
          <p:spPr bwMode="auto">
            <a:xfrm>
              <a:off x="4080" y="3888"/>
              <a:ext cx="1200" cy="144"/>
            </a:xfrm>
            <a:custGeom>
              <a:avLst/>
              <a:gdLst>
                <a:gd name="T0" fmla="*/ 0 w 1200"/>
                <a:gd name="T1" fmla="*/ 144 h 144"/>
                <a:gd name="T2" fmla="*/ 432 w 1200"/>
                <a:gd name="T3" fmla="*/ 96 h 144"/>
                <a:gd name="T4" fmla="*/ 576 w 1200"/>
                <a:gd name="T5" fmla="*/ 0 h 144"/>
                <a:gd name="T6" fmla="*/ 720 w 1200"/>
                <a:gd name="T7" fmla="*/ 96 h 144"/>
                <a:gd name="T8" fmla="*/ 1200 w 1200"/>
                <a:gd name="T9" fmla="*/ 1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rgbClr val="008000"/>
              </a:solidFill>
              <a:round/>
              <a:headEnd/>
              <a:tailEnd/>
            </a:ln>
          </p:spPr>
          <p:txBody>
            <a:bodyPr wrap="none" anchor="ctr"/>
            <a:lstStyle/>
            <a:p>
              <a:endParaRPr lang="en-US" dirty="0"/>
            </a:p>
          </p:txBody>
        </p:sp>
        <p:sp>
          <p:nvSpPr>
            <p:cNvPr id="7212" name="Freeform 70"/>
            <p:cNvSpPr>
              <a:spLocks/>
            </p:cNvSpPr>
            <p:nvPr/>
          </p:nvSpPr>
          <p:spPr bwMode="auto">
            <a:xfrm>
              <a:off x="4080" y="3264"/>
              <a:ext cx="1200" cy="576"/>
            </a:xfrm>
            <a:custGeom>
              <a:avLst/>
              <a:gdLst>
                <a:gd name="T0" fmla="*/ 0 w 1200"/>
                <a:gd name="T1" fmla="*/ 150994944 h 144"/>
                <a:gd name="T2" fmla="*/ 432 w 1200"/>
                <a:gd name="T3" fmla="*/ 100663157 h 144"/>
                <a:gd name="T4" fmla="*/ 576 w 1200"/>
                <a:gd name="T5" fmla="*/ 0 h 144"/>
                <a:gd name="T6" fmla="*/ 720 w 1200"/>
                <a:gd name="T7" fmla="*/ 100663157 h 144"/>
                <a:gd name="T8" fmla="*/ 1200 w 1200"/>
                <a:gd name="T9" fmla="*/ 1509949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rgbClr val="FF0000"/>
              </a:solidFill>
              <a:round/>
              <a:headEnd/>
              <a:tailEnd/>
            </a:ln>
          </p:spPr>
          <p:txBody>
            <a:bodyPr wrap="none" anchor="ctr"/>
            <a:lstStyle/>
            <a:p>
              <a:endParaRPr lang="en-US" dirty="0"/>
            </a:p>
          </p:txBody>
        </p:sp>
        <p:graphicFrame>
          <p:nvGraphicFramePr>
            <p:cNvPr id="7173" name="Object 71"/>
            <p:cNvGraphicFramePr>
              <a:graphicFrameLocks noChangeAspect="1"/>
            </p:cNvGraphicFramePr>
            <p:nvPr/>
          </p:nvGraphicFramePr>
          <p:xfrm>
            <a:off x="4723" y="3265"/>
            <a:ext cx="413" cy="256"/>
          </p:xfrm>
          <a:graphic>
            <a:graphicData uri="http://schemas.openxmlformats.org/presentationml/2006/ole">
              <mc:AlternateContent xmlns:mc="http://schemas.openxmlformats.org/markup-compatibility/2006">
                <mc:Choice xmlns:v="urn:schemas-microsoft-com:vml" Requires="v">
                  <p:oleObj spid="_x0000_s215152" name="Equation" r:id="rId16" imgW="368280" imgH="228600" progId="Equation.3">
                    <p:embed/>
                  </p:oleObj>
                </mc:Choice>
                <mc:Fallback>
                  <p:oleObj name="Equation" r:id="rId16" imgW="368280" imgH="228600" progId="Equation.3">
                    <p:embed/>
                    <p:pic>
                      <p:nvPicPr>
                        <p:cNvPr id="0" name="Object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23" y="3265"/>
                          <a:ext cx="413"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72"/>
            <p:cNvGraphicFramePr>
              <a:graphicFrameLocks noChangeAspect="1"/>
            </p:cNvGraphicFramePr>
            <p:nvPr/>
          </p:nvGraphicFramePr>
          <p:xfrm>
            <a:off x="4697" y="3728"/>
            <a:ext cx="427" cy="256"/>
          </p:xfrm>
          <a:graphic>
            <a:graphicData uri="http://schemas.openxmlformats.org/presentationml/2006/ole">
              <mc:AlternateContent xmlns:mc="http://schemas.openxmlformats.org/markup-compatibility/2006">
                <mc:Choice xmlns:v="urn:schemas-microsoft-com:vml" Requires="v">
                  <p:oleObj spid="_x0000_s215153" name="Equation" r:id="rId18" imgW="380880" imgH="228600" progId="Equation.3">
                    <p:embed/>
                  </p:oleObj>
                </mc:Choice>
                <mc:Fallback>
                  <p:oleObj name="Equation" r:id="rId18" imgW="380880" imgH="228600" progId="Equation.3">
                    <p:embed/>
                    <p:pic>
                      <p:nvPicPr>
                        <p:cNvPr id="0" name="Object 7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97" y="3728"/>
                          <a:ext cx="427"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7186" name="Picture 73" descr="HH-thr"/>
          <p:cNvPicPr>
            <a:picLocks noChangeAspect="1" noChangeArrowheads="1"/>
          </p:cNvPicPr>
          <p:nvPr/>
        </p:nvPicPr>
        <p:blipFill>
          <a:blip r:embed="rId20"/>
          <a:srcRect/>
          <a:stretch>
            <a:fillRect/>
          </a:stretch>
        </p:blipFill>
        <p:spPr bwMode="auto">
          <a:xfrm>
            <a:off x="2383277" y="1482470"/>
            <a:ext cx="6298427" cy="4723086"/>
          </a:xfrm>
          <a:prstGeom prst="rect">
            <a:avLst/>
          </a:prstGeom>
          <a:noFill/>
          <a:ln w="9525">
            <a:noFill/>
            <a:miter lim="800000"/>
            <a:headEnd/>
            <a:tailEnd/>
          </a:ln>
        </p:spPr>
      </p:pic>
      <p:sp>
        <p:nvSpPr>
          <p:cNvPr id="7187" name="Text Box 74"/>
          <p:cNvSpPr txBox="1">
            <a:spLocks noChangeArrowheads="1"/>
          </p:cNvSpPr>
          <p:nvPr/>
        </p:nvSpPr>
        <p:spPr bwMode="auto">
          <a:xfrm>
            <a:off x="412615" y="1315790"/>
            <a:ext cx="2746004" cy="779569"/>
          </a:xfrm>
          <a:prstGeom prst="rect">
            <a:avLst/>
          </a:prstGeom>
          <a:noFill/>
          <a:ln w="9525">
            <a:noFill/>
            <a:miter lim="800000"/>
            <a:headEnd/>
            <a:tailEnd/>
          </a:ln>
        </p:spPr>
        <p:txBody>
          <a:bodyPr wrap="none" lIns="192911" tIns="96455" rIns="192911" bIns="96455">
            <a:spAutoFit/>
          </a:bodyPr>
          <a:lstStyle/>
          <a:p>
            <a:r>
              <a:rPr lang="fr-CH" sz="3800" dirty="0"/>
              <a:t>pulse input</a:t>
            </a:r>
            <a:endParaRPr lang="fr-FR" sz="3800" dirty="0"/>
          </a:p>
        </p:txBody>
      </p:sp>
      <p:sp>
        <p:nvSpPr>
          <p:cNvPr id="7188" name="Line 75"/>
          <p:cNvSpPr>
            <a:spLocks noChangeShapeType="1"/>
          </p:cNvSpPr>
          <p:nvPr/>
        </p:nvSpPr>
        <p:spPr bwMode="auto">
          <a:xfrm>
            <a:off x="765264" y="3907307"/>
            <a:ext cx="1699338" cy="0"/>
          </a:xfrm>
          <a:prstGeom prst="line">
            <a:avLst/>
          </a:prstGeom>
          <a:noFill/>
          <a:ln w="9525">
            <a:solidFill>
              <a:schemeClr val="tx1"/>
            </a:solidFill>
            <a:round/>
            <a:headEnd/>
            <a:tailEnd/>
          </a:ln>
        </p:spPr>
        <p:txBody>
          <a:bodyPr lIns="192911" tIns="96455" rIns="192911" bIns="96455"/>
          <a:lstStyle/>
          <a:p>
            <a:endParaRPr lang="en-US" dirty="0"/>
          </a:p>
        </p:txBody>
      </p:sp>
      <p:sp>
        <p:nvSpPr>
          <p:cNvPr id="7189" name="Line 76"/>
          <p:cNvSpPr>
            <a:spLocks noChangeShapeType="1"/>
          </p:cNvSpPr>
          <p:nvPr/>
        </p:nvSpPr>
        <p:spPr bwMode="auto">
          <a:xfrm>
            <a:off x="765264" y="3907307"/>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7190" name="Line 77"/>
          <p:cNvSpPr>
            <a:spLocks noChangeShapeType="1"/>
          </p:cNvSpPr>
          <p:nvPr/>
        </p:nvSpPr>
        <p:spPr bwMode="auto">
          <a:xfrm>
            <a:off x="1785617" y="3907307"/>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7191" name="Line 78"/>
          <p:cNvSpPr>
            <a:spLocks noChangeShapeType="1"/>
          </p:cNvSpPr>
          <p:nvPr/>
        </p:nvSpPr>
        <p:spPr bwMode="auto">
          <a:xfrm>
            <a:off x="1275441" y="3142161"/>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7192" name="Line 79"/>
          <p:cNvSpPr>
            <a:spLocks noChangeShapeType="1"/>
          </p:cNvSpPr>
          <p:nvPr/>
        </p:nvSpPr>
        <p:spPr bwMode="auto">
          <a:xfrm>
            <a:off x="1275441" y="3142161"/>
            <a:ext cx="0" cy="765146"/>
          </a:xfrm>
          <a:prstGeom prst="line">
            <a:avLst/>
          </a:prstGeom>
          <a:noFill/>
          <a:ln w="9525">
            <a:solidFill>
              <a:srgbClr val="FF0000"/>
            </a:solidFill>
            <a:round/>
            <a:headEnd/>
            <a:tailEnd/>
          </a:ln>
        </p:spPr>
        <p:txBody>
          <a:bodyPr lIns="192911" tIns="96455" rIns="192911" bIns="96455"/>
          <a:lstStyle/>
          <a:p>
            <a:endParaRPr lang="en-US" dirty="0"/>
          </a:p>
        </p:txBody>
      </p:sp>
      <p:sp>
        <p:nvSpPr>
          <p:cNvPr id="7193" name="Line 80"/>
          <p:cNvSpPr>
            <a:spLocks noChangeShapeType="1"/>
          </p:cNvSpPr>
          <p:nvPr/>
        </p:nvSpPr>
        <p:spPr bwMode="auto">
          <a:xfrm>
            <a:off x="1785617" y="3142161"/>
            <a:ext cx="0" cy="765146"/>
          </a:xfrm>
          <a:prstGeom prst="line">
            <a:avLst/>
          </a:prstGeom>
          <a:noFill/>
          <a:ln w="9525">
            <a:solidFill>
              <a:srgbClr val="FF0000"/>
            </a:solidFill>
            <a:round/>
            <a:headEnd/>
            <a:tailEnd/>
          </a:ln>
        </p:spPr>
        <p:txBody>
          <a:bodyPr lIns="192911" tIns="96455" rIns="192911" bIns="96455"/>
          <a:lstStyle/>
          <a:p>
            <a:endParaRPr lang="en-US" dirty="0"/>
          </a:p>
        </p:txBody>
      </p:sp>
      <p:sp>
        <p:nvSpPr>
          <p:cNvPr id="7194" name="Line 81"/>
          <p:cNvSpPr>
            <a:spLocks noChangeShapeType="1"/>
          </p:cNvSpPr>
          <p:nvPr/>
        </p:nvSpPr>
        <p:spPr bwMode="auto">
          <a:xfrm>
            <a:off x="1275441" y="3268747"/>
            <a:ext cx="510176" cy="0"/>
          </a:xfrm>
          <a:prstGeom prst="line">
            <a:avLst/>
          </a:prstGeom>
          <a:noFill/>
          <a:ln w="38100">
            <a:solidFill>
              <a:srgbClr val="FF0000"/>
            </a:solidFill>
            <a:prstDash val="sysDot"/>
            <a:round/>
            <a:headEnd/>
            <a:tailEnd/>
          </a:ln>
        </p:spPr>
        <p:txBody>
          <a:bodyPr lIns="192911" tIns="96455" rIns="192911" bIns="96455"/>
          <a:lstStyle/>
          <a:p>
            <a:endParaRPr lang="en-US" dirty="0"/>
          </a:p>
        </p:txBody>
      </p:sp>
      <p:sp>
        <p:nvSpPr>
          <p:cNvPr id="7195" name="Text Box 82"/>
          <p:cNvSpPr txBox="1">
            <a:spLocks noChangeArrowheads="1"/>
          </p:cNvSpPr>
          <p:nvPr/>
        </p:nvSpPr>
        <p:spPr bwMode="auto">
          <a:xfrm>
            <a:off x="292740" y="2095359"/>
            <a:ext cx="982701" cy="779569"/>
          </a:xfrm>
          <a:prstGeom prst="rect">
            <a:avLst/>
          </a:prstGeom>
          <a:noFill/>
          <a:ln w="9525">
            <a:noFill/>
            <a:miter lim="800000"/>
            <a:headEnd/>
            <a:tailEnd/>
          </a:ln>
        </p:spPr>
        <p:txBody>
          <a:bodyPr wrap="none" lIns="192911" tIns="96455" rIns="192911" bIns="96455">
            <a:spAutoFit/>
          </a:bodyPr>
          <a:lstStyle/>
          <a:p>
            <a:r>
              <a:rPr lang="fr-CH" sz="3800" i="1" dirty="0">
                <a:solidFill>
                  <a:srgbClr val="FF0000"/>
                </a:solidFill>
              </a:rPr>
              <a:t>I(t)</a:t>
            </a:r>
            <a:endParaRPr lang="fr-FR" sz="3800" i="1" dirty="0">
              <a:solidFill>
                <a:srgbClr val="FF0000"/>
              </a:solidFill>
            </a:endParaRPr>
          </a:p>
        </p:txBody>
      </p:sp>
      <p:sp>
        <p:nvSpPr>
          <p:cNvPr id="7196" name="Line 83"/>
          <p:cNvSpPr>
            <a:spLocks noChangeShapeType="1"/>
          </p:cNvSpPr>
          <p:nvPr/>
        </p:nvSpPr>
        <p:spPr bwMode="auto">
          <a:xfrm flipV="1">
            <a:off x="765264" y="2759589"/>
            <a:ext cx="0" cy="1147718"/>
          </a:xfrm>
          <a:prstGeom prst="line">
            <a:avLst/>
          </a:prstGeom>
          <a:noFill/>
          <a:ln w="9525">
            <a:solidFill>
              <a:schemeClr val="tx1"/>
            </a:solidFill>
            <a:round/>
            <a:headEnd/>
            <a:tailEnd type="triangle" w="med" len="med"/>
          </a:ln>
        </p:spPr>
        <p:txBody>
          <a:bodyPr lIns="192911" tIns="96455" rIns="192911" bIns="96455"/>
          <a:lstStyle/>
          <a:p>
            <a:endParaRPr lang="en-US" dirty="0"/>
          </a:p>
        </p:txBody>
      </p:sp>
      <p:sp>
        <p:nvSpPr>
          <p:cNvPr id="1056854" name="Text Box 86"/>
          <p:cNvSpPr txBox="1">
            <a:spLocks noChangeArrowheads="1"/>
          </p:cNvSpPr>
          <p:nvPr/>
        </p:nvSpPr>
        <p:spPr bwMode="auto">
          <a:xfrm>
            <a:off x="9841463" y="4844275"/>
            <a:ext cx="10286530" cy="1241234"/>
          </a:xfrm>
          <a:prstGeom prst="rect">
            <a:avLst/>
          </a:prstGeom>
          <a:solidFill>
            <a:srgbClr val="87D4F7"/>
          </a:solidFill>
          <a:ln w="38100">
            <a:solidFill>
              <a:schemeClr val="accent2"/>
            </a:solidFill>
            <a:miter lim="800000"/>
            <a:headEnd/>
            <a:tailEnd/>
          </a:ln>
        </p:spPr>
        <p:txBody>
          <a:bodyPr wrap="none" lIns="192911" tIns="96455" rIns="192911" bIns="96455">
            <a:spAutoFit/>
          </a:bodyPr>
          <a:lstStyle/>
          <a:p>
            <a:r>
              <a:rPr lang="fr-CH" sz="6800" i="1" dirty="0" err="1"/>
              <a:t>Mathematical</a:t>
            </a:r>
            <a:r>
              <a:rPr lang="fr-CH" sz="6800" i="1" dirty="0"/>
              <a:t> </a:t>
            </a:r>
            <a:r>
              <a:rPr lang="fr-CH" sz="6800" i="1" dirty="0" err="1"/>
              <a:t>explanation</a:t>
            </a:r>
            <a:endParaRPr lang="fr-FR" sz="6800" b="1" i="1" dirty="0"/>
          </a:p>
        </p:txBody>
      </p:sp>
      <p:sp>
        <p:nvSpPr>
          <p:cNvPr id="88"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cxnSp>
        <p:nvCxnSpPr>
          <p:cNvPr id="89" name="Straight Connector 88"/>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6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8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aphicFrame>
        <p:nvGraphicFramePr>
          <p:cNvPr id="1056772" name="Object 4"/>
          <p:cNvGraphicFramePr>
            <a:graphicFrameLocks noChangeAspect="1"/>
          </p:cNvGraphicFramePr>
          <p:nvPr/>
        </p:nvGraphicFramePr>
        <p:xfrm>
          <a:off x="11512134" y="6134100"/>
          <a:ext cx="9926637" cy="1593850"/>
        </p:xfrm>
        <a:graphic>
          <a:graphicData uri="http://schemas.openxmlformats.org/presentationml/2006/ole">
            <mc:AlternateContent xmlns:mc="http://schemas.openxmlformats.org/markup-compatibility/2006">
              <mc:Choice xmlns:v="urn:schemas-microsoft-com:vml" Requires="v">
                <p:oleObj spid="_x0000_s216144" name="Equation" r:id="rId4" imgW="2616120" imgH="393480" progId="Equation.DSMT4">
                  <p:embed/>
                </p:oleObj>
              </mc:Choice>
              <mc:Fallback>
                <p:oleObj name="Equation" r:id="rId4" imgW="2616120" imgH="3934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2134" y="6134100"/>
                        <a:ext cx="9926637"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6773" name="Object 5"/>
          <p:cNvGraphicFramePr>
            <a:graphicFrameLocks noChangeAspect="1"/>
          </p:cNvGraphicFramePr>
          <p:nvPr/>
        </p:nvGraphicFramePr>
        <p:xfrm>
          <a:off x="11955380" y="7727989"/>
          <a:ext cx="4478915" cy="1603430"/>
        </p:xfrm>
        <a:graphic>
          <a:graphicData uri="http://schemas.openxmlformats.org/presentationml/2006/ole">
            <mc:AlternateContent xmlns:mc="http://schemas.openxmlformats.org/markup-compatibility/2006">
              <mc:Choice xmlns:v="urn:schemas-microsoft-com:vml" Requires="v">
                <p:oleObj spid="_x0000_s216145" name="Equation" r:id="rId6" imgW="1130040" imgH="431640" progId="Equation.3">
                  <p:embed/>
                </p:oleObj>
              </mc:Choice>
              <mc:Fallback>
                <p:oleObj name="Equation" r:id="rId6" imgW="113004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55380" y="7727989"/>
                        <a:ext cx="4478915" cy="1603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6774" name="Object 6"/>
          <p:cNvGraphicFramePr>
            <a:graphicFrameLocks noChangeAspect="1"/>
          </p:cNvGraphicFramePr>
          <p:nvPr/>
        </p:nvGraphicFramePr>
        <p:xfrm>
          <a:off x="11955380" y="9201355"/>
          <a:ext cx="3706431" cy="1603430"/>
        </p:xfrm>
        <a:graphic>
          <a:graphicData uri="http://schemas.openxmlformats.org/presentationml/2006/ole">
            <mc:AlternateContent xmlns:mc="http://schemas.openxmlformats.org/markup-compatibility/2006">
              <mc:Choice xmlns:v="urn:schemas-microsoft-com:vml" Requires="v">
                <p:oleObj spid="_x0000_s216146" name="Equation" r:id="rId8" imgW="1028520" imgH="431640" progId="Equation.3">
                  <p:embed/>
                </p:oleObj>
              </mc:Choice>
              <mc:Fallback>
                <p:oleObj name="Equation" r:id="rId8" imgW="1028520" imgH="4316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5380" y="9201355"/>
                        <a:ext cx="3706431" cy="1603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19915535" y="5298269"/>
            <a:ext cx="2347623" cy="1240548"/>
            <a:chOff x="2361" y="2112"/>
            <a:chExt cx="3013" cy="633"/>
          </a:xfrm>
        </p:grpSpPr>
        <p:sp>
          <p:nvSpPr>
            <p:cNvPr id="7254" name="Line 8"/>
            <p:cNvSpPr>
              <a:spLocks noChangeShapeType="1"/>
            </p:cNvSpPr>
            <p:nvPr/>
          </p:nvSpPr>
          <p:spPr bwMode="auto">
            <a:xfrm flipV="1">
              <a:off x="3583" y="2553"/>
              <a:ext cx="0" cy="192"/>
            </a:xfrm>
            <a:prstGeom prst="line">
              <a:avLst/>
            </a:prstGeom>
            <a:noFill/>
            <a:ln w="28575">
              <a:solidFill>
                <a:srgbClr val="FF0000"/>
              </a:solidFill>
              <a:round/>
              <a:headEnd type="triangle" w="med" len="med"/>
              <a:tailEnd/>
            </a:ln>
          </p:spPr>
          <p:txBody>
            <a:bodyPr wrap="none" anchor="ctr"/>
            <a:lstStyle/>
            <a:p>
              <a:endParaRPr lang="en-US" dirty="0"/>
            </a:p>
          </p:txBody>
        </p:sp>
        <p:sp>
          <p:nvSpPr>
            <p:cNvPr id="7255" name="Text Box 9"/>
            <p:cNvSpPr txBox="1">
              <a:spLocks noChangeArrowheads="1"/>
            </p:cNvSpPr>
            <p:nvPr/>
          </p:nvSpPr>
          <p:spPr bwMode="auto">
            <a:xfrm>
              <a:off x="2361" y="2112"/>
              <a:ext cx="3013" cy="345"/>
            </a:xfrm>
            <a:prstGeom prst="rect">
              <a:avLst/>
            </a:prstGeom>
            <a:noFill/>
            <a:ln w="9525">
              <a:noFill/>
              <a:miter lim="800000"/>
              <a:headEnd/>
              <a:tailEnd/>
            </a:ln>
          </p:spPr>
          <p:txBody>
            <a:bodyPr wrap="square">
              <a:spAutoFit/>
            </a:bodyPr>
            <a:lstStyle/>
            <a:p>
              <a:r>
                <a:rPr lang="en-US" sz="3800" dirty="0">
                  <a:solidFill>
                    <a:srgbClr val="FF0000"/>
                  </a:solidFill>
                </a:rPr>
                <a:t>Stim.  </a:t>
              </a:r>
            </a:p>
          </p:txBody>
        </p:sp>
      </p:grpSp>
      <p:grpSp>
        <p:nvGrpSpPr>
          <p:cNvPr id="3" name="Group 10"/>
          <p:cNvGrpSpPr>
            <a:grpSpLocks/>
          </p:cNvGrpSpPr>
          <p:nvPr/>
        </p:nvGrpSpPr>
        <p:grpSpPr bwMode="auto">
          <a:xfrm>
            <a:off x="13756002" y="5188560"/>
            <a:ext cx="3492456" cy="1350257"/>
            <a:chOff x="960" y="2352"/>
            <a:chExt cx="1440" cy="480"/>
          </a:xfrm>
        </p:grpSpPr>
        <p:graphicFrame>
          <p:nvGraphicFramePr>
            <p:cNvPr id="7177" name="Object 11"/>
            <p:cNvGraphicFramePr>
              <a:graphicFrameLocks noChangeAspect="1"/>
            </p:cNvGraphicFramePr>
            <p:nvPr/>
          </p:nvGraphicFramePr>
          <p:xfrm>
            <a:off x="1536" y="2352"/>
            <a:ext cx="346" cy="345"/>
          </p:xfrm>
          <a:graphic>
            <a:graphicData uri="http://schemas.openxmlformats.org/presentationml/2006/ole">
              <mc:AlternateContent xmlns:mc="http://schemas.openxmlformats.org/markup-compatibility/2006">
                <mc:Choice xmlns:v="urn:schemas-microsoft-com:vml" Requires="v">
                  <p:oleObj spid="_x0000_s216147" name="Equation" r:id="rId10" imgW="228600" imgH="228600" progId="Equation.3">
                    <p:embed/>
                  </p:oleObj>
                </mc:Choice>
                <mc:Fallback>
                  <p:oleObj name="Equation" r:id="rId10" imgW="228600" imgH="228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 y="2352"/>
                          <a:ext cx="346"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52" name="Freeform 12"/>
            <p:cNvSpPr>
              <a:spLocks/>
            </p:cNvSpPr>
            <p:nvPr/>
          </p:nvSpPr>
          <p:spPr bwMode="auto">
            <a:xfrm>
              <a:off x="960" y="2640"/>
              <a:ext cx="672" cy="192"/>
            </a:xfrm>
            <a:custGeom>
              <a:avLst/>
              <a:gdLst>
                <a:gd name="T0" fmla="*/ 0 w 576"/>
                <a:gd name="T1" fmla="*/ 192 h 192"/>
                <a:gd name="T2" fmla="*/ 224 w 576"/>
                <a:gd name="T3" fmla="*/ 96 h 192"/>
                <a:gd name="T4" fmla="*/ 1119 w 576"/>
                <a:gd name="T5" fmla="*/ 96 h 192"/>
                <a:gd name="T6" fmla="*/ 2241 w 576"/>
                <a:gd name="T7" fmla="*/ 96 h 192"/>
                <a:gd name="T8" fmla="*/ 2689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7253" name="Freeform 13"/>
            <p:cNvSpPr>
              <a:spLocks/>
            </p:cNvSpPr>
            <p:nvPr/>
          </p:nvSpPr>
          <p:spPr bwMode="auto">
            <a:xfrm>
              <a:off x="1632" y="2640"/>
              <a:ext cx="768" cy="144"/>
            </a:xfrm>
            <a:custGeom>
              <a:avLst/>
              <a:gdLst>
                <a:gd name="T0" fmla="*/ 0 w 864"/>
                <a:gd name="T1" fmla="*/ 0 h 144"/>
                <a:gd name="T2" fmla="*/ 15 w 864"/>
                <a:gd name="T3" fmla="*/ 96 h 144"/>
                <a:gd name="T4" fmla="*/ 60 w 864"/>
                <a:gd name="T5" fmla="*/ 96 h 144"/>
                <a:gd name="T6" fmla="*/ 222 w 864"/>
                <a:gd name="T7" fmla="*/ 96 h 144"/>
                <a:gd name="T8" fmla="*/ 267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grpSp>
        <p:nvGrpSpPr>
          <p:cNvPr id="4" name="Group 58"/>
          <p:cNvGrpSpPr>
            <a:grpSpLocks/>
          </p:cNvGrpSpPr>
          <p:nvPr/>
        </p:nvGrpSpPr>
        <p:grpSpPr bwMode="auto">
          <a:xfrm>
            <a:off x="9254447" y="1904426"/>
            <a:ext cx="10372332" cy="3147786"/>
            <a:chOff x="2592" y="3216"/>
            <a:chExt cx="2765" cy="1119"/>
          </a:xfrm>
        </p:grpSpPr>
        <p:sp>
          <p:nvSpPr>
            <p:cNvPr id="7201" name="Rectangle 59"/>
            <p:cNvSpPr>
              <a:spLocks noChangeArrowheads="1"/>
            </p:cNvSpPr>
            <p:nvPr/>
          </p:nvSpPr>
          <p:spPr bwMode="auto">
            <a:xfrm>
              <a:off x="2592"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7202" name="Rectangle 60"/>
            <p:cNvSpPr>
              <a:spLocks noChangeArrowheads="1"/>
            </p:cNvSpPr>
            <p:nvPr/>
          </p:nvSpPr>
          <p:spPr bwMode="auto">
            <a:xfrm>
              <a:off x="4080"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7203" name="Line 61"/>
            <p:cNvSpPr>
              <a:spLocks noChangeShapeType="1"/>
            </p:cNvSpPr>
            <p:nvPr/>
          </p:nvSpPr>
          <p:spPr bwMode="auto">
            <a:xfrm>
              <a:off x="3264"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7204" name="Line 62"/>
            <p:cNvSpPr>
              <a:spLocks noChangeShapeType="1"/>
            </p:cNvSpPr>
            <p:nvPr/>
          </p:nvSpPr>
          <p:spPr bwMode="auto">
            <a:xfrm>
              <a:off x="4848"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7205" name="Text Box 63"/>
            <p:cNvSpPr txBox="1">
              <a:spLocks noChangeArrowheads="1"/>
            </p:cNvSpPr>
            <p:nvPr/>
          </p:nvSpPr>
          <p:spPr bwMode="auto">
            <a:xfrm>
              <a:off x="3638" y="4032"/>
              <a:ext cx="129" cy="263"/>
            </a:xfrm>
            <a:prstGeom prst="rect">
              <a:avLst/>
            </a:prstGeom>
            <a:noFill/>
            <a:ln w="9525">
              <a:noFill/>
              <a:miter lim="800000"/>
              <a:headEnd/>
              <a:tailEnd/>
            </a:ln>
          </p:spPr>
          <p:txBody>
            <a:bodyPr wrap="none">
              <a:spAutoFit/>
            </a:bodyPr>
            <a:lstStyle/>
            <a:p>
              <a:r>
                <a:rPr lang="en-US" sz="4200" dirty="0"/>
                <a:t>u</a:t>
              </a:r>
            </a:p>
          </p:txBody>
        </p:sp>
        <p:sp>
          <p:nvSpPr>
            <p:cNvPr id="7206" name="Text Box 64"/>
            <p:cNvSpPr txBox="1">
              <a:spLocks noChangeArrowheads="1"/>
            </p:cNvSpPr>
            <p:nvPr/>
          </p:nvSpPr>
          <p:spPr bwMode="auto">
            <a:xfrm>
              <a:off x="5228" y="4072"/>
              <a:ext cx="129" cy="263"/>
            </a:xfrm>
            <a:prstGeom prst="rect">
              <a:avLst/>
            </a:prstGeom>
            <a:noFill/>
            <a:ln w="9525">
              <a:noFill/>
              <a:miter lim="800000"/>
              <a:headEnd/>
              <a:tailEnd/>
            </a:ln>
          </p:spPr>
          <p:txBody>
            <a:bodyPr wrap="none">
              <a:spAutoFit/>
            </a:bodyPr>
            <a:lstStyle/>
            <a:p>
              <a:r>
                <a:rPr lang="en-US" sz="4200" dirty="0"/>
                <a:t>u</a:t>
              </a:r>
            </a:p>
          </p:txBody>
        </p:sp>
        <p:sp>
          <p:nvSpPr>
            <p:cNvPr id="7207" name="Freeform 65"/>
            <p:cNvSpPr>
              <a:spLocks/>
            </p:cNvSpPr>
            <p:nvPr/>
          </p:nvSpPr>
          <p:spPr bwMode="auto">
            <a:xfrm>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rgbClr val="008000"/>
              </a:solidFill>
              <a:round/>
              <a:headEnd/>
              <a:tailEnd/>
            </a:ln>
          </p:spPr>
          <p:txBody>
            <a:bodyPr wrap="none" anchor="ctr"/>
            <a:lstStyle/>
            <a:p>
              <a:endParaRPr lang="en-US" dirty="0"/>
            </a:p>
          </p:txBody>
        </p:sp>
        <p:sp>
          <p:nvSpPr>
            <p:cNvPr id="7208" name="Freeform 66"/>
            <p:cNvSpPr>
              <a:spLocks/>
            </p:cNvSpPr>
            <p:nvPr/>
          </p:nvSpPr>
          <p:spPr bwMode="auto">
            <a:xfrm flipV="1">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rgbClr val="FF0000"/>
              </a:solidFill>
              <a:round/>
              <a:headEnd/>
              <a:tailEnd/>
            </a:ln>
          </p:spPr>
          <p:txBody>
            <a:bodyPr wrap="none" anchor="ctr"/>
            <a:lstStyle/>
            <a:p>
              <a:endParaRPr lang="en-US" dirty="0"/>
            </a:p>
          </p:txBody>
        </p:sp>
        <p:sp>
          <p:nvSpPr>
            <p:cNvPr id="7209" name="Text Box 67"/>
            <p:cNvSpPr txBox="1">
              <a:spLocks noChangeArrowheads="1"/>
            </p:cNvSpPr>
            <p:nvPr/>
          </p:nvSpPr>
          <p:spPr bwMode="auto">
            <a:xfrm>
              <a:off x="3350" y="3705"/>
              <a:ext cx="358" cy="263"/>
            </a:xfrm>
            <a:prstGeom prst="rect">
              <a:avLst/>
            </a:prstGeom>
            <a:noFill/>
            <a:ln w="9525">
              <a:noFill/>
              <a:miter lim="800000"/>
              <a:headEnd/>
              <a:tailEnd/>
            </a:ln>
          </p:spPr>
          <p:txBody>
            <a:bodyPr wrap="none">
              <a:spAutoFit/>
            </a:bodyPr>
            <a:lstStyle/>
            <a:p>
              <a:r>
                <a:rPr lang="en-US" sz="4200" dirty="0">
                  <a:solidFill>
                    <a:srgbClr val="FF0000"/>
                  </a:solidFill>
                </a:rPr>
                <a:t>h</a:t>
              </a:r>
              <a:r>
                <a:rPr lang="en-US" sz="4200" baseline="-25000" dirty="0">
                  <a:solidFill>
                    <a:srgbClr val="FF0000"/>
                  </a:solidFill>
                </a:rPr>
                <a:t>0</a:t>
              </a:r>
              <a:r>
                <a:rPr lang="en-US" sz="4200" dirty="0">
                  <a:solidFill>
                    <a:srgbClr val="FF0000"/>
                  </a:solidFill>
                </a:rPr>
                <a:t>(u)</a:t>
              </a:r>
              <a:endParaRPr lang="en-US" sz="5900" dirty="0"/>
            </a:p>
          </p:txBody>
        </p:sp>
        <p:sp>
          <p:nvSpPr>
            <p:cNvPr id="7210" name="Text Box 68"/>
            <p:cNvSpPr txBox="1">
              <a:spLocks noChangeArrowheads="1"/>
            </p:cNvSpPr>
            <p:nvPr/>
          </p:nvSpPr>
          <p:spPr bwMode="auto">
            <a:xfrm>
              <a:off x="3312" y="3264"/>
              <a:ext cx="398" cy="263"/>
            </a:xfrm>
            <a:prstGeom prst="rect">
              <a:avLst/>
            </a:prstGeom>
            <a:noFill/>
            <a:ln w="9525">
              <a:noFill/>
              <a:miter lim="800000"/>
              <a:headEnd/>
              <a:tailEnd/>
            </a:ln>
          </p:spPr>
          <p:txBody>
            <a:bodyPr wrap="none">
              <a:spAutoFit/>
            </a:bodyPr>
            <a:lstStyle/>
            <a:p>
              <a:r>
                <a:rPr lang="en-US" sz="4200" dirty="0">
                  <a:solidFill>
                    <a:srgbClr val="008000"/>
                  </a:solidFill>
                </a:rPr>
                <a:t>m</a:t>
              </a:r>
              <a:r>
                <a:rPr lang="en-US" sz="4200" baseline="-25000" dirty="0">
                  <a:solidFill>
                    <a:srgbClr val="008000"/>
                  </a:solidFill>
                </a:rPr>
                <a:t>0</a:t>
              </a:r>
              <a:r>
                <a:rPr lang="en-US" sz="4200" dirty="0">
                  <a:solidFill>
                    <a:srgbClr val="008000"/>
                  </a:solidFill>
                </a:rPr>
                <a:t>(u)</a:t>
              </a:r>
              <a:endParaRPr lang="en-US" sz="5900" dirty="0"/>
            </a:p>
          </p:txBody>
        </p:sp>
        <p:sp>
          <p:nvSpPr>
            <p:cNvPr id="7211" name="Freeform 69"/>
            <p:cNvSpPr>
              <a:spLocks/>
            </p:cNvSpPr>
            <p:nvPr/>
          </p:nvSpPr>
          <p:spPr bwMode="auto">
            <a:xfrm>
              <a:off x="4080" y="3888"/>
              <a:ext cx="1200" cy="144"/>
            </a:xfrm>
            <a:custGeom>
              <a:avLst/>
              <a:gdLst>
                <a:gd name="T0" fmla="*/ 0 w 1200"/>
                <a:gd name="T1" fmla="*/ 144 h 144"/>
                <a:gd name="T2" fmla="*/ 432 w 1200"/>
                <a:gd name="T3" fmla="*/ 96 h 144"/>
                <a:gd name="T4" fmla="*/ 576 w 1200"/>
                <a:gd name="T5" fmla="*/ 0 h 144"/>
                <a:gd name="T6" fmla="*/ 720 w 1200"/>
                <a:gd name="T7" fmla="*/ 96 h 144"/>
                <a:gd name="T8" fmla="*/ 1200 w 1200"/>
                <a:gd name="T9" fmla="*/ 1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rgbClr val="008000"/>
              </a:solidFill>
              <a:round/>
              <a:headEnd/>
              <a:tailEnd/>
            </a:ln>
          </p:spPr>
          <p:txBody>
            <a:bodyPr wrap="none" anchor="ctr"/>
            <a:lstStyle/>
            <a:p>
              <a:endParaRPr lang="en-US" dirty="0"/>
            </a:p>
          </p:txBody>
        </p:sp>
        <p:sp>
          <p:nvSpPr>
            <p:cNvPr id="7212" name="Freeform 70"/>
            <p:cNvSpPr>
              <a:spLocks/>
            </p:cNvSpPr>
            <p:nvPr/>
          </p:nvSpPr>
          <p:spPr bwMode="auto">
            <a:xfrm>
              <a:off x="4080" y="3264"/>
              <a:ext cx="1200" cy="576"/>
            </a:xfrm>
            <a:custGeom>
              <a:avLst/>
              <a:gdLst>
                <a:gd name="T0" fmla="*/ 0 w 1200"/>
                <a:gd name="T1" fmla="*/ 150994944 h 144"/>
                <a:gd name="T2" fmla="*/ 432 w 1200"/>
                <a:gd name="T3" fmla="*/ 100663157 h 144"/>
                <a:gd name="T4" fmla="*/ 576 w 1200"/>
                <a:gd name="T5" fmla="*/ 0 h 144"/>
                <a:gd name="T6" fmla="*/ 720 w 1200"/>
                <a:gd name="T7" fmla="*/ 100663157 h 144"/>
                <a:gd name="T8" fmla="*/ 1200 w 1200"/>
                <a:gd name="T9" fmla="*/ 1509949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rgbClr val="FF0000"/>
              </a:solidFill>
              <a:round/>
              <a:headEnd/>
              <a:tailEnd/>
            </a:ln>
          </p:spPr>
          <p:txBody>
            <a:bodyPr wrap="none" anchor="ctr"/>
            <a:lstStyle/>
            <a:p>
              <a:endParaRPr lang="en-US" dirty="0"/>
            </a:p>
          </p:txBody>
        </p:sp>
        <p:graphicFrame>
          <p:nvGraphicFramePr>
            <p:cNvPr id="7173" name="Object 71"/>
            <p:cNvGraphicFramePr>
              <a:graphicFrameLocks noChangeAspect="1"/>
            </p:cNvGraphicFramePr>
            <p:nvPr/>
          </p:nvGraphicFramePr>
          <p:xfrm>
            <a:off x="4723" y="3265"/>
            <a:ext cx="413" cy="256"/>
          </p:xfrm>
          <a:graphic>
            <a:graphicData uri="http://schemas.openxmlformats.org/presentationml/2006/ole">
              <mc:AlternateContent xmlns:mc="http://schemas.openxmlformats.org/markup-compatibility/2006">
                <mc:Choice xmlns:v="urn:schemas-microsoft-com:vml" Requires="v">
                  <p:oleObj spid="_x0000_s216148" name="Equation" r:id="rId12" imgW="368280" imgH="228600" progId="Equation.3">
                    <p:embed/>
                  </p:oleObj>
                </mc:Choice>
                <mc:Fallback>
                  <p:oleObj name="Equation" r:id="rId12" imgW="368280" imgH="228600" progId="Equation.3">
                    <p:embed/>
                    <p:pic>
                      <p:nvPicPr>
                        <p:cNvPr id="0" name="Object 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3" y="3265"/>
                          <a:ext cx="413"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72"/>
            <p:cNvGraphicFramePr>
              <a:graphicFrameLocks noChangeAspect="1"/>
            </p:cNvGraphicFramePr>
            <p:nvPr/>
          </p:nvGraphicFramePr>
          <p:xfrm>
            <a:off x="4697" y="3728"/>
            <a:ext cx="427" cy="256"/>
          </p:xfrm>
          <a:graphic>
            <a:graphicData uri="http://schemas.openxmlformats.org/presentationml/2006/ole">
              <mc:AlternateContent xmlns:mc="http://schemas.openxmlformats.org/markup-compatibility/2006">
                <mc:Choice xmlns:v="urn:schemas-microsoft-com:vml" Requires="v">
                  <p:oleObj spid="_x0000_s216149" name="Equation" r:id="rId14" imgW="380880" imgH="228600" progId="Equation.3">
                    <p:embed/>
                  </p:oleObj>
                </mc:Choice>
                <mc:Fallback>
                  <p:oleObj name="Equation" r:id="rId14" imgW="380880" imgH="228600" progId="Equation.3">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97" y="3728"/>
                          <a:ext cx="427"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7186" name="Picture 73" descr="HH-thr"/>
          <p:cNvPicPr>
            <a:picLocks noChangeAspect="1" noChangeArrowheads="1"/>
          </p:cNvPicPr>
          <p:nvPr/>
        </p:nvPicPr>
        <p:blipFill>
          <a:blip r:embed="rId16"/>
          <a:srcRect/>
          <a:stretch>
            <a:fillRect/>
          </a:stretch>
        </p:blipFill>
        <p:spPr bwMode="auto">
          <a:xfrm>
            <a:off x="2383277" y="1482470"/>
            <a:ext cx="6298427" cy="4723086"/>
          </a:xfrm>
          <a:prstGeom prst="rect">
            <a:avLst/>
          </a:prstGeom>
          <a:noFill/>
          <a:ln w="9525">
            <a:noFill/>
            <a:miter lim="800000"/>
            <a:headEnd/>
            <a:tailEnd/>
          </a:ln>
        </p:spPr>
      </p:pic>
      <p:sp>
        <p:nvSpPr>
          <p:cNvPr id="7187" name="Text Box 74"/>
          <p:cNvSpPr txBox="1">
            <a:spLocks noChangeArrowheads="1"/>
          </p:cNvSpPr>
          <p:nvPr/>
        </p:nvSpPr>
        <p:spPr bwMode="auto">
          <a:xfrm>
            <a:off x="412615" y="1315790"/>
            <a:ext cx="2746004" cy="779569"/>
          </a:xfrm>
          <a:prstGeom prst="rect">
            <a:avLst/>
          </a:prstGeom>
          <a:noFill/>
          <a:ln w="9525">
            <a:noFill/>
            <a:miter lim="800000"/>
            <a:headEnd/>
            <a:tailEnd/>
          </a:ln>
        </p:spPr>
        <p:txBody>
          <a:bodyPr wrap="none" lIns="192911" tIns="96455" rIns="192911" bIns="96455">
            <a:spAutoFit/>
          </a:bodyPr>
          <a:lstStyle/>
          <a:p>
            <a:r>
              <a:rPr lang="fr-CH" sz="3800" dirty="0"/>
              <a:t>pulse input</a:t>
            </a:r>
            <a:endParaRPr lang="fr-FR" sz="3800" dirty="0"/>
          </a:p>
        </p:txBody>
      </p:sp>
      <p:sp>
        <p:nvSpPr>
          <p:cNvPr id="7188" name="Line 75"/>
          <p:cNvSpPr>
            <a:spLocks noChangeShapeType="1"/>
          </p:cNvSpPr>
          <p:nvPr/>
        </p:nvSpPr>
        <p:spPr bwMode="auto">
          <a:xfrm>
            <a:off x="765264" y="3907307"/>
            <a:ext cx="1699338" cy="0"/>
          </a:xfrm>
          <a:prstGeom prst="line">
            <a:avLst/>
          </a:prstGeom>
          <a:noFill/>
          <a:ln w="9525">
            <a:solidFill>
              <a:schemeClr val="tx1"/>
            </a:solidFill>
            <a:round/>
            <a:headEnd/>
            <a:tailEnd/>
          </a:ln>
        </p:spPr>
        <p:txBody>
          <a:bodyPr lIns="192911" tIns="96455" rIns="192911" bIns="96455"/>
          <a:lstStyle/>
          <a:p>
            <a:endParaRPr lang="en-US" dirty="0"/>
          </a:p>
        </p:txBody>
      </p:sp>
      <p:sp>
        <p:nvSpPr>
          <p:cNvPr id="7189" name="Line 76"/>
          <p:cNvSpPr>
            <a:spLocks noChangeShapeType="1"/>
          </p:cNvSpPr>
          <p:nvPr/>
        </p:nvSpPr>
        <p:spPr bwMode="auto">
          <a:xfrm>
            <a:off x="765264" y="3907307"/>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7190" name="Line 77"/>
          <p:cNvSpPr>
            <a:spLocks noChangeShapeType="1"/>
          </p:cNvSpPr>
          <p:nvPr/>
        </p:nvSpPr>
        <p:spPr bwMode="auto">
          <a:xfrm>
            <a:off x="1785617" y="3907307"/>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7191" name="Line 78"/>
          <p:cNvSpPr>
            <a:spLocks noChangeShapeType="1"/>
          </p:cNvSpPr>
          <p:nvPr/>
        </p:nvSpPr>
        <p:spPr bwMode="auto">
          <a:xfrm>
            <a:off x="1275441" y="3142161"/>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7192" name="Line 79"/>
          <p:cNvSpPr>
            <a:spLocks noChangeShapeType="1"/>
          </p:cNvSpPr>
          <p:nvPr/>
        </p:nvSpPr>
        <p:spPr bwMode="auto">
          <a:xfrm>
            <a:off x="1275441" y="3142161"/>
            <a:ext cx="0" cy="765146"/>
          </a:xfrm>
          <a:prstGeom prst="line">
            <a:avLst/>
          </a:prstGeom>
          <a:noFill/>
          <a:ln w="9525">
            <a:solidFill>
              <a:srgbClr val="FF0000"/>
            </a:solidFill>
            <a:round/>
            <a:headEnd/>
            <a:tailEnd/>
          </a:ln>
        </p:spPr>
        <p:txBody>
          <a:bodyPr lIns="192911" tIns="96455" rIns="192911" bIns="96455"/>
          <a:lstStyle/>
          <a:p>
            <a:endParaRPr lang="en-US" dirty="0"/>
          </a:p>
        </p:txBody>
      </p:sp>
      <p:sp>
        <p:nvSpPr>
          <p:cNvPr id="7193" name="Line 80"/>
          <p:cNvSpPr>
            <a:spLocks noChangeShapeType="1"/>
          </p:cNvSpPr>
          <p:nvPr/>
        </p:nvSpPr>
        <p:spPr bwMode="auto">
          <a:xfrm>
            <a:off x="1785617" y="3142161"/>
            <a:ext cx="0" cy="765146"/>
          </a:xfrm>
          <a:prstGeom prst="line">
            <a:avLst/>
          </a:prstGeom>
          <a:noFill/>
          <a:ln w="9525">
            <a:solidFill>
              <a:srgbClr val="FF0000"/>
            </a:solidFill>
            <a:round/>
            <a:headEnd/>
            <a:tailEnd/>
          </a:ln>
        </p:spPr>
        <p:txBody>
          <a:bodyPr lIns="192911" tIns="96455" rIns="192911" bIns="96455"/>
          <a:lstStyle/>
          <a:p>
            <a:endParaRPr lang="en-US" dirty="0"/>
          </a:p>
        </p:txBody>
      </p:sp>
      <p:sp>
        <p:nvSpPr>
          <p:cNvPr id="7194" name="Line 81"/>
          <p:cNvSpPr>
            <a:spLocks noChangeShapeType="1"/>
          </p:cNvSpPr>
          <p:nvPr/>
        </p:nvSpPr>
        <p:spPr bwMode="auto">
          <a:xfrm>
            <a:off x="1275441" y="3268747"/>
            <a:ext cx="510176" cy="0"/>
          </a:xfrm>
          <a:prstGeom prst="line">
            <a:avLst/>
          </a:prstGeom>
          <a:noFill/>
          <a:ln w="38100">
            <a:solidFill>
              <a:srgbClr val="FF0000"/>
            </a:solidFill>
            <a:prstDash val="sysDot"/>
            <a:round/>
            <a:headEnd/>
            <a:tailEnd/>
          </a:ln>
        </p:spPr>
        <p:txBody>
          <a:bodyPr lIns="192911" tIns="96455" rIns="192911" bIns="96455"/>
          <a:lstStyle/>
          <a:p>
            <a:endParaRPr lang="en-US" dirty="0"/>
          </a:p>
        </p:txBody>
      </p:sp>
      <p:sp>
        <p:nvSpPr>
          <p:cNvPr id="7195" name="Text Box 82"/>
          <p:cNvSpPr txBox="1">
            <a:spLocks noChangeArrowheads="1"/>
          </p:cNvSpPr>
          <p:nvPr/>
        </p:nvSpPr>
        <p:spPr bwMode="auto">
          <a:xfrm>
            <a:off x="292740" y="2095359"/>
            <a:ext cx="982701" cy="779569"/>
          </a:xfrm>
          <a:prstGeom prst="rect">
            <a:avLst/>
          </a:prstGeom>
          <a:noFill/>
          <a:ln w="9525">
            <a:noFill/>
            <a:miter lim="800000"/>
            <a:headEnd/>
            <a:tailEnd/>
          </a:ln>
        </p:spPr>
        <p:txBody>
          <a:bodyPr wrap="none" lIns="192911" tIns="96455" rIns="192911" bIns="96455">
            <a:spAutoFit/>
          </a:bodyPr>
          <a:lstStyle/>
          <a:p>
            <a:r>
              <a:rPr lang="fr-CH" sz="3800" i="1" dirty="0">
                <a:solidFill>
                  <a:srgbClr val="FF0000"/>
                </a:solidFill>
              </a:rPr>
              <a:t>I(t)</a:t>
            </a:r>
            <a:endParaRPr lang="fr-FR" sz="3800" i="1" dirty="0">
              <a:solidFill>
                <a:srgbClr val="FF0000"/>
              </a:solidFill>
            </a:endParaRPr>
          </a:p>
        </p:txBody>
      </p:sp>
      <p:sp>
        <p:nvSpPr>
          <p:cNvPr id="7196" name="Line 83"/>
          <p:cNvSpPr>
            <a:spLocks noChangeShapeType="1"/>
          </p:cNvSpPr>
          <p:nvPr/>
        </p:nvSpPr>
        <p:spPr bwMode="auto">
          <a:xfrm flipV="1">
            <a:off x="765264" y="2759589"/>
            <a:ext cx="0" cy="1147718"/>
          </a:xfrm>
          <a:prstGeom prst="line">
            <a:avLst/>
          </a:prstGeom>
          <a:noFill/>
          <a:ln w="9525">
            <a:solidFill>
              <a:schemeClr val="tx1"/>
            </a:solidFill>
            <a:round/>
            <a:headEnd/>
            <a:tailEnd type="triangle" w="med" len="med"/>
          </a:ln>
        </p:spPr>
        <p:txBody>
          <a:bodyPr lIns="192911" tIns="96455" rIns="192911" bIns="96455"/>
          <a:lstStyle/>
          <a:p>
            <a:endParaRPr lang="en-US" dirty="0"/>
          </a:p>
        </p:txBody>
      </p:sp>
      <p:sp>
        <p:nvSpPr>
          <p:cNvPr id="88"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cxnSp>
        <p:nvCxnSpPr>
          <p:cNvPr id="89" name="Straight Connector 88"/>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41" name="Text Box 85"/>
          <p:cNvSpPr txBox="1">
            <a:spLocks noChangeArrowheads="1"/>
          </p:cNvSpPr>
          <p:nvPr/>
        </p:nvSpPr>
        <p:spPr bwMode="auto">
          <a:xfrm>
            <a:off x="1785617" y="7761759"/>
            <a:ext cx="7205819" cy="1569660"/>
          </a:xfrm>
          <a:prstGeom prst="rect">
            <a:avLst/>
          </a:prstGeom>
          <a:solidFill>
            <a:srgbClr val="87D4F7"/>
          </a:solidFill>
          <a:ln w="38100">
            <a:solidFill>
              <a:schemeClr val="accent2"/>
            </a:solidFill>
            <a:miter lim="800000"/>
            <a:headEnd/>
            <a:tailEnd/>
          </a:ln>
        </p:spPr>
        <p:txBody>
          <a:bodyPr wrap="none">
            <a:spAutoFit/>
          </a:bodyPr>
          <a:lstStyle/>
          <a:p>
            <a:r>
              <a:rPr lang="fr-CH" sz="4800" b="1" i="1" dirty="0" err="1"/>
              <a:t>Where</a:t>
            </a:r>
            <a:r>
              <a:rPr lang="fr-CH" sz="4800" b="1" i="1" dirty="0"/>
              <a:t> </a:t>
            </a:r>
            <a:r>
              <a:rPr lang="fr-CH" sz="4800" b="1" i="1" dirty="0" err="1"/>
              <a:t>is</a:t>
            </a:r>
            <a:r>
              <a:rPr lang="fr-CH" sz="4800" b="1" i="1" dirty="0"/>
              <a:t> the </a:t>
            </a:r>
            <a:r>
              <a:rPr lang="fr-CH" sz="4800" b="1" i="1" dirty="0" err="1"/>
              <a:t>threshold</a:t>
            </a:r>
            <a:r>
              <a:rPr lang="fr-CH" sz="4800" b="1" i="1" dirty="0"/>
              <a:t>?</a:t>
            </a:r>
          </a:p>
          <a:p>
            <a:r>
              <a:rPr lang="fr-CH" sz="4800" b="1" i="1" dirty="0" err="1"/>
              <a:t>Blackboard</a:t>
            </a:r>
            <a:r>
              <a:rPr lang="fr-CH" sz="4800" b="1" i="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aphicFrame>
        <p:nvGraphicFramePr>
          <p:cNvPr id="1056772" name="Object 4"/>
          <p:cNvGraphicFramePr>
            <a:graphicFrameLocks noChangeAspect="1"/>
          </p:cNvGraphicFramePr>
          <p:nvPr/>
        </p:nvGraphicFramePr>
        <p:xfrm>
          <a:off x="8815681" y="6558741"/>
          <a:ext cx="12649367" cy="1504975"/>
        </p:xfrm>
        <a:graphic>
          <a:graphicData uri="http://schemas.openxmlformats.org/presentationml/2006/ole">
            <mc:AlternateContent xmlns:mc="http://schemas.openxmlformats.org/markup-compatibility/2006">
              <mc:Choice xmlns:v="urn:schemas-microsoft-com:vml" Requires="v">
                <p:oleObj spid="_x0000_s217198" name="Equation" r:id="rId4" imgW="3187440" imgH="355320" progId="Equation.3">
                  <p:embed/>
                </p:oleObj>
              </mc:Choice>
              <mc:Fallback>
                <p:oleObj name="Equation" r:id="rId4" imgW="3187440" imgH="355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5681" y="6558741"/>
                        <a:ext cx="12649367" cy="150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6773" name="Object 5"/>
          <p:cNvGraphicFramePr>
            <a:graphicFrameLocks noChangeAspect="1"/>
          </p:cNvGraphicFramePr>
          <p:nvPr/>
        </p:nvGraphicFramePr>
        <p:xfrm>
          <a:off x="8969481" y="8198741"/>
          <a:ext cx="4478915" cy="1603430"/>
        </p:xfrm>
        <a:graphic>
          <a:graphicData uri="http://schemas.openxmlformats.org/presentationml/2006/ole">
            <mc:AlternateContent xmlns:mc="http://schemas.openxmlformats.org/markup-compatibility/2006">
              <mc:Choice xmlns:v="urn:schemas-microsoft-com:vml" Requires="v">
                <p:oleObj spid="_x0000_s217199" name="Equation" r:id="rId6" imgW="1130040" imgH="431640" progId="Equation.3">
                  <p:embed/>
                </p:oleObj>
              </mc:Choice>
              <mc:Fallback>
                <p:oleObj name="Equation" r:id="rId6" imgW="113004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69481" y="8198741"/>
                        <a:ext cx="4478915" cy="1603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6774" name="Object 6"/>
          <p:cNvGraphicFramePr>
            <a:graphicFrameLocks noChangeAspect="1"/>
          </p:cNvGraphicFramePr>
          <p:nvPr/>
        </p:nvGraphicFramePr>
        <p:xfrm>
          <a:off x="9104803" y="9731845"/>
          <a:ext cx="3706431" cy="1603430"/>
        </p:xfrm>
        <a:graphic>
          <a:graphicData uri="http://schemas.openxmlformats.org/presentationml/2006/ole">
            <mc:AlternateContent xmlns:mc="http://schemas.openxmlformats.org/markup-compatibility/2006">
              <mc:Choice xmlns:v="urn:schemas-microsoft-com:vml" Requires="v">
                <p:oleObj spid="_x0000_s217200" name="Equation" r:id="rId8" imgW="1028520" imgH="431640" progId="Equation.3">
                  <p:embed/>
                </p:oleObj>
              </mc:Choice>
              <mc:Fallback>
                <p:oleObj name="Equation" r:id="rId8" imgW="1028520" imgH="4316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04803" y="9731845"/>
                        <a:ext cx="3706431" cy="1603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20197798" y="5669820"/>
            <a:ext cx="2347623" cy="1240548"/>
            <a:chOff x="2361" y="2112"/>
            <a:chExt cx="3013" cy="633"/>
          </a:xfrm>
        </p:grpSpPr>
        <p:sp>
          <p:nvSpPr>
            <p:cNvPr id="7254" name="Line 8"/>
            <p:cNvSpPr>
              <a:spLocks noChangeShapeType="1"/>
            </p:cNvSpPr>
            <p:nvPr/>
          </p:nvSpPr>
          <p:spPr bwMode="auto">
            <a:xfrm flipV="1">
              <a:off x="3583" y="2553"/>
              <a:ext cx="0" cy="192"/>
            </a:xfrm>
            <a:prstGeom prst="line">
              <a:avLst/>
            </a:prstGeom>
            <a:noFill/>
            <a:ln w="28575">
              <a:solidFill>
                <a:srgbClr val="FF0000"/>
              </a:solidFill>
              <a:round/>
              <a:headEnd type="triangle" w="med" len="med"/>
              <a:tailEnd/>
            </a:ln>
          </p:spPr>
          <p:txBody>
            <a:bodyPr wrap="none" anchor="ctr"/>
            <a:lstStyle/>
            <a:p>
              <a:endParaRPr lang="en-US" dirty="0"/>
            </a:p>
          </p:txBody>
        </p:sp>
        <p:sp>
          <p:nvSpPr>
            <p:cNvPr id="7255" name="Text Box 9"/>
            <p:cNvSpPr txBox="1">
              <a:spLocks noChangeArrowheads="1"/>
            </p:cNvSpPr>
            <p:nvPr/>
          </p:nvSpPr>
          <p:spPr bwMode="auto">
            <a:xfrm>
              <a:off x="2361" y="2112"/>
              <a:ext cx="3013" cy="345"/>
            </a:xfrm>
            <a:prstGeom prst="rect">
              <a:avLst/>
            </a:prstGeom>
            <a:noFill/>
            <a:ln w="9525">
              <a:noFill/>
              <a:miter lim="800000"/>
              <a:headEnd/>
              <a:tailEnd/>
            </a:ln>
          </p:spPr>
          <p:txBody>
            <a:bodyPr wrap="square">
              <a:spAutoFit/>
            </a:bodyPr>
            <a:lstStyle/>
            <a:p>
              <a:r>
                <a:rPr lang="en-US" sz="3800" dirty="0">
                  <a:solidFill>
                    <a:srgbClr val="FF0000"/>
                  </a:solidFill>
                </a:rPr>
                <a:t>Stim.  </a:t>
              </a:r>
            </a:p>
          </p:txBody>
        </p:sp>
      </p:grpSp>
      <p:grpSp>
        <p:nvGrpSpPr>
          <p:cNvPr id="3" name="Group 10"/>
          <p:cNvGrpSpPr>
            <a:grpSpLocks/>
          </p:cNvGrpSpPr>
          <p:nvPr/>
        </p:nvGrpSpPr>
        <p:grpSpPr bwMode="auto">
          <a:xfrm>
            <a:off x="10661374" y="5804846"/>
            <a:ext cx="3169788" cy="1350257"/>
            <a:chOff x="960" y="2352"/>
            <a:chExt cx="1440" cy="480"/>
          </a:xfrm>
        </p:grpSpPr>
        <p:graphicFrame>
          <p:nvGraphicFramePr>
            <p:cNvPr id="7177" name="Object 11"/>
            <p:cNvGraphicFramePr>
              <a:graphicFrameLocks noChangeAspect="1"/>
            </p:cNvGraphicFramePr>
            <p:nvPr/>
          </p:nvGraphicFramePr>
          <p:xfrm>
            <a:off x="1536" y="2352"/>
            <a:ext cx="346" cy="345"/>
          </p:xfrm>
          <a:graphic>
            <a:graphicData uri="http://schemas.openxmlformats.org/presentationml/2006/ole">
              <mc:AlternateContent xmlns:mc="http://schemas.openxmlformats.org/markup-compatibility/2006">
                <mc:Choice xmlns:v="urn:schemas-microsoft-com:vml" Requires="v">
                  <p:oleObj spid="_x0000_s217201" name="Equation" r:id="rId10" imgW="228600" imgH="228600" progId="Equation.3">
                    <p:embed/>
                  </p:oleObj>
                </mc:Choice>
                <mc:Fallback>
                  <p:oleObj name="Equation" r:id="rId10" imgW="228600" imgH="228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 y="2352"/>
                          <a:ext cx="346"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52" name="Freeform 12"/>
            <p:cNvSpPr>
              <a:spLocks/>
            </p:cNvSpPr>
            <p:nvPr/>
          </p:nvSpPr>
          <p:spPr bwMode="auto">
            <a:xfrm>
              <a:off x="960" y="2640"/>
              <a:ext cx="672" cy="192"/>
            </a:xfrm>
            <a:custGeom>
              <a:avLst/>
              <a:gdLst>
                <a:gd name="T0" fmla="*/ 0 w 576"/>
                <a:gd name="T1" fmla="*/ 192 h 192"/>
                <a:gd name="T2" fmla="*/ 224 w 576"/>
                <a:gd name="T3" fmla="*/ 96 h 192"/>
                <a:gd name="T4" fmla="*/ 1119 w 576"/>
                <a:gd name="T5" fmla="*/ 96 h 192"/>
                <a:gd name="T6" fmla="*/ 2241 w 576"/>
                <a:gd name="T7" fmla="*/ 96 h 192"/>
                <a:gd name="T8" fmla="*/ 2689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7253" name="Freeform 13"/>
            <p:cNvSpPr>
              <a:spLocks/>
            </p:cNvSpPr>
            <p:nvPr/>
          </p:nvSpPr>
          <p:spPr bwMode="auto">
            <a:xfrm>
              <a:off x="1632" y="2640"/>
              <a:ext cx="768" cy="144"/>
            </a:xfrm>
            <a:custGeom>
              <a:avLst/>
              <a:gdLst>
                <a:gd name="T0" fmla="*/ 0 w 864"/>
                <a:gd name="T1" fmla="*/ 0 h 144"/>
                <a:gd name="T2" fmla="*/ 15 w 864"/>
                <a:gd name="T3" fmla="*/ 96 h 144"/>
                <a:gd name="T4" fmla="*/ 60 w 864"/>
                <a:gd name="T5" fmla="*/ 96 h 144"/>
                <a:gd name="T6" fmla="*/ 222 w 864"/>
                <a:gd name="T7" fmla="*/ 96 h 144"/>
                <a:gd name="T8" fmla="*/ 267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grpSp>
        <p:nvGrpSpPr>
          <p:cNvPr id="4" name="Group 14"/>
          <p:cNvGrpSpPr>
            <a:grpSpLocks/>
          </p:cNvGrpSpPr>
          <p:nvPr/>
        </p:nvGrpSpPr>
        <p:grpSpPr bwMode="auto">
          <a:xfrm>
            <a:off x="14911535" y="5669820"/>
            <a:ext cx="2520870" cy="1350257"/>
            <a:chOff x="2592" y="2352"/>
            <a:chExt cx="1296" cy="480"/>
          </a:xfrm>
        </p:grpSpPr>
        <p:graphicFrame>
          <p:nvGraphicFramePr>
            <p:cNvPr id="7176" name="Object 15"/>
            <p:cNvGraphicFramePr>
              <a:graphicFrameLocks noChangeAspect="1"/>
            </p:cNvGraphicFramePr>
            <p:nvPr/>
          </p:nvGraphicFramePr>
          <p:xfrm>
            <a:off x="2976" y="2352"/>
            <a:ext cx="288" cy="323"/>
          </p:xfrm>
          <a:graphic>
            <a:graphicData uri="http://schemas.openxmlformats.org/presentationml/2006/ole">
              <mc:AlternateContent xmlns:mc="http://schemas.openxmlformats.org/markup-compatibility/2006">
                <mc:Choice xmlns:v="urn:schemas-microsoft-com:vml" Requires="v">
                  <p:oleObj spid="_x0000_s217202" name="Equation" r:id="rId12" imgW="190440" imgH="215640" progId="Equation.3">
                    <p:embed/>
                  </p:oleObj>
                </mc:Choice>
                <mc:Fallback>
                  <p:oleObj name="Equation" r:id="rId12" imgW="190440" imgH="21564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6" y="2352"/>
                          <a:ext cx="288"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50" name="Freeform 16"/>
            <p:cNvSpPr>
              <a:spLocks/>
            </p:cNvSpPr>
            <p:nvPr/>
          </p:nvSpPr>
          <p:spPr bwMode="auto">
            <a:xfrm>
              <a:off x="2592" y="2640"/>
              <a:ext cx="576" cy="192"/>
            </a:xfrm>
            <a:custGeom>
              <a:avLst/>
              <a:gdLst>
                <a:gd name="T0" fmla="*/ 0 w 576"/>
                <a:gd name="T1" fmla="*/ 192 h 192"/>
                <a:gd name="T2" fmla="*/ 48 w 576"/>
                <a:gd name="T3" fmla="*/ 96 h 192"/>
                <a:gd name="T4" fmla="*/ 240 w 576"/>
                <a:gd name="T5" fmla="*/ 96 h 192"/>
                <a:gd name="T6" fmla="*/ 480 w 576"/>
                <a:gd name="T7" fmla="*/ 96 h 192"/>
                <a:gd name="T8" fmla="*/ 576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7251" name="Freeform 17"/>
            <p:cNvSpPr>
              <a:spLocks/>
            </p:cNvSpPr>
            <p:nvPr/>
          </p:nvSpPr>
          <p:spPr bwMode="auto">
            <a:xfrm>
              <a:off x="3168" y="2640"/>
              <a:ext cx="720" cy="144"/>
            </a:xfrm>
            <a:custGeom>
              <a:avLst/>
              <a:gdLst>
                <a:gd name="T0" fmla="*/ 0 w 864"/>
                <a:gd name="T1" fmla="*/ 0 h 144"/>
                <a:gd name="T2" fmla="*/ 8 w 864"/>
                <a:gd name="T3" fmla="*/ 96 h 144"/>
                <a:gd name="T4" fmla="*/ 31 w 864"/>
                <a:gd name="T5" fmla="*/ 96 h 144"/>
                <a:gd name="T6" fmla="*/ 117 w 864"/>
                <a:gd name="T7" fmla="*/ 96 h 144"/>
                <a:gd name="T8" fmla="*/ 140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grpSp>
        <p:nvGrpSpPr>
          <p:cNvPr id="5" name="Group 18"/>
          <p:cNvGrpSpPr>
            <a:grpSpLocks/>
          </p:cNvGrpSpPr>
          <p:nvPr/>
        </p:nvGrpSpPr>
        <p:grpSpPr bwMode="auto">
          <a:xfrm>
            <a:off x="18096384" y="5669820"/>
            <a:ext cx="2101441" cy="1350257"/>
            <a:chOff x="4032" y="2352"/>
            <a:chExt cx="912" cy="480"/>
          </a:xfrm>
        </p:grpSpPr>
        <p:graphicFrame>
          <p:nvGraphicFramePr>
            <p:cNvPr id="7175" name="Object 19"/>
            <p:cNvGraphicFramePr>
              <a:graphicFrameLocks noChangeAspect="1"/>
            </p:cNvGraphicFramePr>
            <p:nvPr/>
          </p:nvGraphicFramePr>
          <p:xfrm>
            <a:off x="4416" y="2352"/>
            <a:ext cx="401" cy="345"/>
          </p:xfrm>
          <a:graphic>
            <a:graphicData uri="http://schemas.openxmlformats.org/presentationml/2006/ole">
              <mc:AlternateContent xmlns:mc="http://schemas.openxmlformats.org/markup-compatibility/2006">
                <mc:Choice xmlns:v="urn:schemas-microsoft-com:vml" Requires="v">
                  <p:oleObj spid="_x0000_s217203" name="Equation" r:id="rId14" imgW="266400" imgH="228600" progId="Equation.3">
                    <p:embed/>
                  </p:oleObj>
                </mc:Choice>
                <mc:Fallback>
                  <p:oleObj name="Equation" r:id="rId14" imgW="266400" imgH="2286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6" y="2352"/>
                          <a:ext cx="401"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48" name="Freeform 20"/>
            <p:cNvSpPr>
              <a:spLocks/>
            </p:cNvSpPr>
            <p:nvPr/>
          </p:nvSpPr>
          <p:spPr bwMode="auto">
            <a:xfrm>
              <a:off x="4032" y="2640"/>
              <a:ext cx="432" cy="192"/>
            </a:xfrm>
            <a:custGeom>
              <a:avLst/>
              <a:gdLst>
                <a:gd name="T0" fmla="*/ 0 w 576"/>
                <a:gd name="T1" fmla="*/ 192 h 192"/>
                <a:gd name="T2" fmla="*/ 2 w 576"/>
                <a:gd name="T3" fmla="*/ 96 h 192"/>
                <a:gd name="T4" fmla="*/ 14 w 576"/>
                <a:gd name="T5" fmla="*/ 96 h 192"/>
                <a:gd name="T6" fmla="*/ 27 w 576"/>
                <a:gd name="T7" fmla="*/ 96 h 192"/>
                <a:gd name="T8" fmla="*/ 32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dirty="0"/>
            </a:p>
          </p:txBody>
        </p:sp>
        <p:sp>
          <p:nvSpPr>
            <p:cNvPr id="7249" name="Freeform 21"/>
            <p:cNvSpPr>
              <a:spLocks/>
            </p:cNvSpPr>
            <p:nvPr/>
          </p:nvSpPr>
          <p:spPr bwMode="auto">
            <a:xfrm>
              <a:off x="4464" y="2592"/>
              <a:ext cx="480" cy="192"/>
            </a:xfrm>
            <a:custGeom>
              <a:avLst/>
              <a:gdLst>
                <a:gd name="T0" fmla="*/ 0 w 864"/>
                <a:gd name="T1" fmla="*/ 0 h 144"/>
                <a:gd name="T2" fmla="*/ 1 w 864"/>
                <a:gd name="T3" fmla="*/ 1707 h 144"/>
                <a:gd name="T4" fmla="*/ 1 w 864"/>
                <a:gd name="T5" fmla="*/ 1707 h 144"/>
                <a:gd name="T6" fmla="*/ 2 w 864"/>
                <a:gd name="T7" fmla="*/ 1707 h 144"/>
                <a:gd name="T8" fmla="*/ 2 w 864"/>
                <a:gd name="T9" fmla="*/ 2559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dirty="0"/>
            </a:p>
          </p:txBody>
        </p:sp>
      </p:grpSp>
      <p:grpSp>
        <p:nvGrpSpPr>
          <p:cNvPr id="6" name="Group 58"/>
          <p:cNvGrpSpPr>
            <a:grpSpLocks/>
          </p:cNvGrpSpPr>
          <p:nvPr/>
        </p:nvGrpSpPr>
        <p:grpSpPr bwMode="auto">
          <a:xfrm>
            <a:off x="9254447" y="1904426"/>
            <a:ext cx="10372332" cy="3147786"/>
            <a:chOff x="2592" y="3216"/>
            <a:chExt cx="2765" cy="1119"/>
          </a:xfrm>
        </p:grpSpPr>
        <p:sp>
          <p:nvSpPr>
            <p:cNvPr id="7201" name="Rectangle 59"/>
            <p:cNvSpPr>
              <a:spLocks noChangeArrowheads="1"/>
            </p:cNvSpPr>
            <p:nvPr/>
          </p:nvSpPr>
          <p:spPr bwMode="auto">
            <a:xfrm>
              <a:off x="2592"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7202" name="Rectangle 60"/>
            <p:cNvSpPr>
              <a:spLocks noChangeArrowheads="1"/>
            </p:cNvSpPr>
            <p:nvPr/>
          </p:nvSpPr>
          <p:spPr bwMode="auto">
            <a:xfrm>
              <a:off x="4080"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7203" name="Line 61"/>
            <p:cNvSpPr>
              <a:spLocks noChangeShapeType="1"/>
            </p:cNvSpPr>
            <p:nvPr/>
          </p:nvSpPr>
          <p:spPr bwMode="auto">
            <a:xfrm>
              <a:off x="3264"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7204" name="Line 62"/>
            <p:cNvSpPr>
              <a:spLocks noChangeShapeType="1"/>
            </p:cNvSpPr>
            <p:nvPr/>
          </p:nvSpPr>
          <p:spPr bwMode="auto">
            <a:xfrm>
              <a:off x="4848"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7205" name="Text Box 63"/>
            <p:cNvSpPr txBox="1">
              <a:spLocks noChangeArrowheads="1"/>
            </p:cNvSpPr>
            <p:nvPr/>
          </p:nvSpPr>
          <p:spPr bwMode="auto">
            <a:xfrm>
              <a:off x="3638" y="4032"/>
              <a:ext cx="129" cy="263"/>
            </a:xfrm>
            <a:prstGeom prst="rect">
              <a:avLst/>
            </a:prstGeom>
            <a:noFill/>
            <a:ln w="9525">
              <a:noFill/>
              <a:miter lim="800000"/>
              <a:headEnd/>
              <a:tailEnd/>
            </a:ln>
          </p:spPr>
          <p:txBody>
            <a:bodyPr wrap="none">
              <a:spAutoFit/>
            </a:bodyPr>
            <a:lstStyle/>
            <a:p>
              <a:r>
                <a:rPr lang="en-US" sz="4200" dirty="0"/>
                <a:t>u</a:t>
              </a:r>
            </a:p>
          </p:txBody>
        </p:sp>
        <p:sp>
          <p:nvSpPr>
            <p:cNvPr id="7206" name="Text Box 64"/>
            <p:cNvSpPr txBox="1">
              <a:spLocks noChangeArrowheads="1"/>
            </p:cNvSpPr>
            <p:nvPr/>
          </p:nvSpPr>
          <p:spPr bwMode="auto">
            <a:xfrm>
              <a:off x="5228" y="4072"/>
              <a:ext cx="129" cy="263"/>
            </a:xfrm>
            <a:prstGeom prst="rect">
              <a:avLst/>
            </a:prstGeom>
            <a:noFill/>
            <a:ln w="9525">
              <a:noFill/>
              <a:miter lim="800000"/>
              <a:headEnd/>
              <a:tailEnd/>
            </a:ln>
          </p:spPr>
          <p:txBody>
            <a:bodyPr wrap="none">
              <a:spAutoFit/>
            </a:bodyPr>
            <a:lstStyle/>
            <a:p>
              <a:r>
                <a:rPr lang="en-US" sz="4200" dirty="0"/>
                <a:t>u</a:t>
              </a:r>
            </a:p>
          </p:txBody>
        </p:sp>
        <p:sp>
          <p:nvSpPr>
            <p:cNvPr id="7207" name="Freeform 65"/>
            <p:cNvSpPr>
              <a:spLocks/>
            </p:cNvSpPr>
            <p:nvPr/>
          </p:nvSpPr>
          <p:spPr bwMode="auto">
            <a:xfrm>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rgbClr val="008000"/>
              </a:solidFill>
              <a:round/>
              <a:headEnd/>
              <a:tailEnd/>
            </a:ln>
          </p:spPr>
          <p:txBody>
            <a:bodyPr wrap="none" anchor="ctr"/>
            <a:lstStyle/>
            <a:p>
              <a:endParaRPr lang="en-US" dirty="0"/>
            </a:p>
          </p:txBody>
        </p:sp>
        <p:sp>
          <p:nvSpPr>
            <p:cNvPr id="7208" name="Freeform 66"/>
            <p:cNvSpPr>
              <a:spLocks/>
            </p:cNvSpPr>
            <p:nvPr/>
          </p:nvSpPr>
          <p:spPr bwMode="auto">
            <a:xfrm flipV="1">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rgbClr val="FF0000"/>
              </a:solidFill>
              <a:round/>
              <a:headEnd/>
              <a:tailEnd/>
            </a:ln>
          </p:spPr>
          <p:txBody>
            <a:bodyPr wrap="none" anchor="ctr"/>
            <a:lstStyle/>
            <a:p>
              <a:endParaRPr lang="en-US" dirty="0"/>
            </a:p>
          </p:txBody>
        </p:sp>
        <p:sp>
          <p:nvSpPr>
            <p:cNvPr id="7209" name="Text Box 67"/>
            <p:cNvSpPr txBox="1">
              <a:spLocks noChangeArrowheads="1"/>
            </p:cNvSpPr>
            <p:nvPr/>
          </p:nvSpPr>
          <p:spPr bwMode="auto">
            <a:xfrm>
              <a:off x="3350" y="3705"/>
              <a:ext cx="358" cy="263"/>
            </a:xfrm>
            <a:prstGeom prst="rect">
              <a:avLst/>
            </a:prstGeom>
            <a:noFill/>
            <a:ln w="9525">
              <a:noFill/>
              <a:miter lim="800000"/>
              <a:headEnd/>
              <a:tailEnd/>
            </a:ln>
          </p:spPr>
          <p:txBody>
            <a:bodyPr wrap="none">
              <a:spAutoFit/>
            </a:bodyPr>
            <a:lstStyle/>
            <a:p>
              <a:r>
                <a:rPr lang="en-US" sz="4200" dirty="0">
                  <a:solidFill>
                    <a:srgbClr val="FF0000"/>
                  </a:solidFill>
                </a:rPr>
                <a:t>h</a:t>
              </a:r>
              <a:r>
                <a:rPr lang="en-US" sz="4200" baseline="-25000" dirty="0">
                  <a:solidFill>
                    <a:srgbClr val="FF0000"/>
                  </a:solidFill>
                </a:rPr>
                <a:t>0</a:t>
              </a:r>
              <a:r>
                <a:rPr lang="en-US" sz="4200" dirty="0">
                  <a:solidFill>
                    <a:srgbClr val="FF0000"/>
                  </a:solidFill>
                </a:rPr>
                <a:t>(u)</a:t>
              </a:r>
              <a:endParaRPr lang="en-US" sz="5900" dirty="0"/>
            </a:p>
          </p:txBody>
        </p:sp>
        <p:sp>
          <p:nvSpPr>
            <p:cNvPr id="7210" name="Text Box 68"/>
            <p:cNvSpPr txBox="1">
              <a:spLocks noChangeArrowheads="1"/>
            </p:cNvSpPr>
            <p:nvPr/>
          </p:nvSpPr>
          <p:spPr bwMode="auto">
            <a:xfrm>
              <a:off x="3312" y="3264"/>
              <a:ext cx="398" cy="263"/>
            </a:xfrm>
            <a:prstGeom prst="rect">
              <a:avLst/>
            </a:prstGeom>
            <a:noFill/>
            <a:ln w="9525">
              <a:noFill/>
              <a:miter lim="800000"/>
              <a:headEnd/>
              <a:tailEnd/>
            </a:ln>
          </p:spPr>
          <p:txBody>
            <a:bodyPr wrap="none">
              <a:spAutoFit/>
            </a:bodyPr>
            <a:lstStyle/>
            <a:p>
              <a:r>
                <a:rPr lang="en-US" sz="4200" dirty="0">
                  <a:solidFill>
                    <a:srgbClr val="008000"/>
                  </a:solidFill>
                </a:rPr>
                <a:t>m</a:t>
              </a:r>
              <a:r>
                <a:rPr lang="en-US" sz="4200" baseline="-25000" dirty="0">
                  <a:solidFill>
                    <a:srgbClr val="008000"/>
                  </a:solidFill>
                </a:rPr>
                <a:t>0</a:t>
              </a:r>
              <a:r>
                <a:rPr lang="en-US" sz="4200" dirty="0">
                  <a:solidFill>
                    <a:srgbClr val="008000"/>
                  </a:solidFill>
                </a:rPr>
                <a:t>(u)</a:t>
              </a:r>
              <a:endParaRPr lang="en-US" sz="5900" dirty="0"/>
            </a:p>
          </p:txBody>
        </p:sp>
        <p:sp>
          <p:nvSpPr>
            <p:cNvPr id="7211" name="Freeform 69"/>
            <p:cNvSpPr>
              <a:spLocks/>
            </p:cNvSpPr>
            <p:nvPr/>
          </p:nvSpPr>
          <p:spPr bwMode="auto">
            <a:xfrm>
              <a:off x="4080" y="3888"/>
              <a:ext cx="1200" cy="144"/>
            </a:xfrm>
            <a:custGeom>
              <a:avLst/>
              <a:gdLst>
                <a:gd name="T0" fmla="*/ 0 w 1200"/>
                <a:gd name="T1" fmla="*/ 144 h 144"/>
                <a:gd name="T2" fmla="*/ 432 w 1200"/>
                <a:gd name="T3" fmla="*/ 96 h 144"/>
                <a:gd name="T4" fmla="*/ 576 w 1200"/>
                <a:gd name="T5" fmla="*/ 0 h 144"/>
                <a:gd name="T6" fmla="*/ 720 w 1200"/>
                <a:gd name="T7" fmla="*/ 96 h 144"/>
                <a:gd name="T8" fmla="*/ 1200 w 1200"/>
                <a:gd name="T9" fmla="*/ 1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rgbClr val="008000"/>
              </a:solidFill>
              <a:round/>
              <a:headEnd/>
              <a:tailEnd/>
            </a:ln>
          </p:spPr>
          <p:txBody>
            <a:bodyPr wrap="none" anchor="ctr"/>
            <a:lstStyle/>
            <a:p>
              <a:endParaRPr lang="en-US" dirty="0"/>
            </a:p>
          </p:txBody>
        </p:sp>
        <p:sp>
          <p:nvSpPr>
            <p:cNvPr id="7212" name="Freeform 70"/>
            <p:cNvSpPr>
              <a:spLocks/>
            </p:cNvSpPr>
            <p:nvPr/>
          </p:nvSpPr>
          <p:spPr bwMode="auto">
            <a:xfrm>
              <a:off x="4080" y="3264"/>
              <a:ext cx="1200" cy="576"/>
            </a:xfrm>
            <a:custGeom>
              <a:avLst/>
              <a:gdLst>
                <a:gd name="T0" fmla="*/ 0 w 1200"/>
                <a:gd name="T1" fmla="*/ 150994944 h 144"/>
                <a:gd name="T2" fmla="*/ 432 w 1200"/>
                <a:gd name="T3" fmla="*/ 100663157 h 144"/>
                <a:gd name="T4" fmla="*/ 576 w 1200"/>
                <a:gd name="T5" fmla="*/ 0 h 144"/>
                <a:gd name="T6" fmla="*/ 720 w 1200"/>
                <a:gd name="T7" fmla="*/ 100663157 h 144"/>
                <a:gd name="T8" fmla="*/ 1200 w 1200"/>
                <a:gd name="T9" fmla="*/ 1509949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rgbClr val="FF0000"/>
              </a:solidFill>
              <a:round/>
              <a:headEnd/>
              <a:tailEnd/>
            </a:ln>
          </p:spPr>
          <p:txBody>
            <a:bodyPr wrap="none" anchor="ctr"/>
            <a:lstStyle/>
            <a:p>
              <a:endParaRPr lang="en-US" dirty="0"/>
            </a:p>
          </p:txBody>
        </p:sp>
        <p:graphicFrame>
          <p:nvGraphicFramePr>
            <p:cNvPr id="7173" name="Object 71"/>
            <p:cNvGraphicFramePr>
              <a:graphicFrameLocks noChangeAspect="1"/>
            </p:cNvGraphicFramePr>
            <p:nvPr/>
          </p:nvGraphicFramePr>
          <p:xfrm>
            <a:off x="4723" y="3265"/>
            <a:ext cx="413" cy="256"/>
          </p:xfrm>
          <a:graphic>
            <a:graphicData uri="http://schemas.openxmlformats.org/presentationml/2006/ole">
              <mc:AlternateContent xmlns:mc="http://schemas.openxmlformats.org/markup-compatibility/2006">
                <mc:Choice xmlns:v="urn:schemas-microsoft-com:vml" Requires="v">
                  <p:oleObj spid="_x0000_s217204" name="Equation" r:id="rId16" imgW="368280" imgH="228600" progId="Equation.3">
                    <p:embed/>
                  </p:oleObj>
                </mc:Choice>
                <mc:Fallback>
                  <p:oleObj name="Equation" r:id="rId16" imgW="368280" imgH="228600" progId="Equation.3">
                    <p:embed/>
                    <p:pic>
                      <p:nvPicPr>
                        <p:cNvPr id="0" name="Object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23" y="3265"/>
                          <a:ext cx="413"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72"/>
            <p:cNvGraphicFramePr>
              <a:graphicFrameLocks noChangeAspect="1"/>
            </p:cNvGraphicFramePr>
            <p:nvPr/>
          </p:nvGraphicFramePr>
          <p:xfrm>
            <a:off x="4697" y="3728"/>
            <a:ext cx="427" cy="256"/>
          </p:xfrm>
          <a:graphic>
            <a:graphicData uri="http://schemas.openxmlformats.org/presentationml/2006/ole">
              <mc:AlternateContent xmlns:mc="http://schemas.openxmlformats.org/markup-compatibility/2006">
                <mc:Choice xmlns:v="urn:schemas-microsoft-com:vml" Requires="v">
                  <p:oleObj spid="_x0000_s217205" name="Equation" r:id="rId18" imgW="380880" imgH="228600" progId="Equation.3">
                    <p:embed/>
                  </p:oleObj>
                </mc:Choice>
                <mc:Fallback>
                  <p:oleObj name="Equation" r:id="rId18" imgW="380880" imgH="228600" progId="Equation.3">
                    <p:embed/>
                    <p:pic>
                      <p:nvPicPr>
                        <p:cNvPr id="0" name="Object 7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97" y="3728"/>
                          <a:ext cx="427"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7186" name="Picture 73" descr="HH-thr"/>
          <p:cNvPicPr>
            <a:picLocks noChangeAspect="1" noChangeArrowheads="1"/>
          </p:cNvPicPr>
          <p:nvPr/>
        </p:nvPicPr>
        <p:blipFill>
          <a:blip r:embed="rId20"/>
          <a:srcRect/>
          <a:stretch>
            <a:fillRect/>
          </a:stretch>
        </p:blipFill>
        <p:spPr bwMode="auto">
          <a:xfrm>
            <a:off x="2383277" y="1482470"/>
            <a:ext cx="6298427" cy="4723086"/>
          </a:xfrm>
          <a:prstGeom prst="rect">
            <a:avLst/>
          </a:prstGeom>
          <a:noFill/>
          <a:ln w="9525">
            <a:noFill/>
            <a:miter lim="800000"/>
            <a:headEnd/>
            <a:tailEnd/>
          </a:ln>
        </p:spPr>
      </p:pic>
      <p:sp>
        <p:nvSpPr>
          <p:cNvPr id="7187" name="Text Box 74"/>
          <p:cNvSpPr txBox="1">
            <a:spLocks noChangeArrowheads="1"/>
          </p:cNvSpPr>
          <p:nvPr/>
        </p:nvSpPr>
        <p:spPr bwMode="auto">
          <a:xfrm>
            <a:off x="412615" y="1315790"/>
            <a:ext cx="2746004" cy="779569"/>
          </a:xfrm>
          <a:prstGeom prst="rect">
            <a:avLst/>
          </a:prstGeom>
          <a:noFill/>
          <a:ln w="9525">
            <a:noFill/>
            <a:miter lim="800000"/>
            <a:headEnd/>
            <a:tailEnd/>
          </a:ln>
        </p:spPr>
        <p:txBody>
          <a:bodyPr wrap="none" lIns="192911" tIns="96455" rIns="192911" bIns="96455">
            <a:spAutoFit/>
          </a:bodyPr>
          <a:lstStyle/>
          <a:p>
            <a:r>
              <a:rPr lang="fr-CH" sz="3800" dirty="0"/>
              <a:t>pulse input</a:t>
            </a:r>
            <a:endParaRPr lang="fr-FR" sz="3800" dirty="0"/>
          </a:p>
        </p:txBody>
      </p:sp>
      <p:sp>
        <p:nvSpPr>
          <p:cNvPr id="7188" name="Line 75"/>
          <p:cNvSpPr>
            <a:spLocks noChangeShapeType="1"/>
          </p:cNvSpPr>
          <p:nvPr/>
        </p:nvSpPr>
        <p:spPr bwMode="auto">
          <a:xfrm>
            <a:off x="765264" y="3907307"/>
            <a:ext cx="1699338" cy="0"/>
          </a:xfrm>
          <a:prstGeom prst="line">
            <a:avLst/>
          </a:prstGeom>
          <a:noFill/>
          <a:ln w="9525">
            <a:solidFill>
              <a:schemeClr val="tx1"/>
            </a:solidFill>
            <a:round/>
            <a:headEnd/>
            <a:tailEnd/>
          </a:ln>
        </p:spPr>
        <p:txBody>
          <a:bodyPr lIns="192911" tIns="96455" rIns="192911" bIns="96455"/>
          <a:lstStyle/>
          <a:p>
            <a:endParaRPr lang="en-US" dirty="0"/>
          </a:p>
        </p:txBody>
      </p:sp>
      <p:sp>
        <p:nvSpPr>
          <p:cNvPr id="7189" name="Line 76"/>
          <p:cNvSpPr>
            <a:spLocks noChangeShapeType="1"/>
          </p:cNvSpPr>
          <p:nvPr/>
        </p:nvSpPr>
        <p:spPr bwMode="auto">
          <a:xfrm>
            <a:off x="765264" y="3907307"/>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7190" name="Line 77"/>
          <p:cNvSpPr>
            <a:spLocks noChangeShapeType="1"/>
          </p:cNvSpPr>
          <p:nvPr/>
        </p:nvSpPr>
        <p:spPr bwMode="auto">
          <a:xfrm>
            <a:off x="1785617" y="3907307"/>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7191" name="Line 78"/>
          <p:cNvSpPr>
            <a:spLocks noChangeShapeType="1"/>
          </p:cNvSpPr>
          <p:nvPr/>
        </p:nvSpPr>
        <p:spPr bwMode="auto">
          <a:xfrm>
            <a:off x="1275441" y="3142161"/>
            <a:ext cx="510176" cy="0"/>
          </a:xfrm>
          <a:prstGeom prst="line">
            <a:avLst/>
          </a:prstGeom>
          <a:noFill/>
          <a:ln w="38100">
            <a:solidFill>
              <a:srgbClr val="FF0000"/>
            </a:solidFill>
            <a:round/>
            <a:headEnd/>
            <a:tailEnd/>
          </a:ln>
        </p:spPr>
        <p:txBody>
          <a:bodyPr lIns="192911" tIns="96455" rIns="192911" bIns="96455"/>
          <a:lstStyle/>
          <a:p>
            <a:endParaRPr lang="en-US" dirty="0"/>
          </a:p>
        </p:txBody>
      </p:sp>
      <p:sp>
        <p:nvSpPr>
          <p:cNvPr id="7192" name="Line 79"/>
          <p:cNvSpPr>
            <a:spLocks noChangeShapeType="1"/>
          </p:cNvSpPr>
          <p:nvPr/>
        </p:nvSpPr>
        <p:spPr bwMode="auto">
          <a:xfrm>
            <a:off x="1275441" y="3142161"/>
            <a:ext cx="0" cy="765146"/>
          </a:xfrm>
          <a:prstGeom prst="line">
            <a:avLst/>
          </a:prstGeom>
          <a:noFill/>
          <a:ln w="9525">
            <a:solidFill>
              <a:srgbClr val="FF0000"/>
            </a:solidFill>
            <a:round/>
            <a:headEnd/>
            <a:tailEnd/>
          </a:ln>
        </p:spPr>
        <p:txBody>
          <a:bodyPr lIns="192911" tIns="96455" rIns="192911" bIns="96455"/>
          <a:lstStyle/>
          <a:p>
            <a:endParaRPr lang="en-US" dirty="0"/>
          </a:p>
        </p:txBody>
      </p:sp>
      <p:sp>
        <p:nvSpPr>
          <p:cNvPr id="7193" name="Line 80"/>
          <p:cNvSpPr>
            <a:spLocks noChangeShapeType="1"/>
          </p:cNvSpPr>
          <p:nvPr/>
        </p:nvSpPr>
        <p:spPr bwMode="auto">
          <a:xfrm>
            <a:off x="1785617" y="3142161"/>
            <a:ext cx="0" cy="765146"/>
          </a:xfrm>
          <a:prstGeom prst="line">
            <a:avLst/>
          </a:prstGeom>
          <a:noFill/>
          <a:ln w="9525">
            <a:solidFill>
              <a:srgbClr val="FF0000"/>
            </a:solidFill>
            <a:round/>
            <a:headEnd/>
            <a:tailEnd/>
          </a:ln>
        </p:spPr>
        <p:txBody>
          <a:bodyPr lIns="192911" tIns="96455" rIns="192911" bIns="96455"/>
          <a:lstStyle/>
          <a:p>
            <a:endParaRPr lang="en-US" dirty="0"/>
          </a:p>
        </p:txBody>
      </p:sp>
      <p:sp>
        <p:nvSpPr>
          <p:cNvPr id="7194" name="Line 81"/>
          <p:cNvSpPr>
            <a:spLocks noChangeShapeType="1"/>
          </p:cNvSpPr>
          <p:nvPr/>
        </p:nvSpPr>
        <p:spPr bwMode="auto">
          <a:xfrm>
            <a:off x="1275441" y="3268747"/>
            <a:ext cx="510176" cy="0"/>
          </a:xfrm>
          <a:prstGeom prst="line">
            <a:avLst/>
          </a:prstGeom>
          <a:noFill/>
          <a:ln w="38100">
            <a:solidFill>
              <a:srgbClr val="FF0000"/>
            </a:solidFill>
            <a:prstDash val="sysDot"/>
            <a:round/>
            <a:headEnd/>
            <a:tailEnd/>
          </a:ln>
        </p:spPr>
        <p:txBody>
          <a:bodyPr lIns="192911" tIns="96455" rIns="192911" bIns="96455"/>
          <a:lstStyle/>
          <a:p>
            <a:endParaRPr lang="en-US" dirty="0"/>
          </a:p>
        </p:txBody>
      </p:sp>
      <p:sp>
        <p:nvSpPr>
          <p:cNvPr id="7195" name="Text Box 82"/>
          <p:cNvSpPr txBox="1">
            <a:spLocks noChangeArrowheads="1"/>
          </p:cNvSpPr>
          <p:nvPr/>
        </p:nvSpPr>
        <p:spPr bwMode="auto">
          <a:xfrm>
            <a:off x="292740" y="2095359"/>
            <a:ext cx="982701" cy="779569"/>
          </a:xfrm>
          <a:prstGeom prst="rect">
            <a:avLst/>
          </a:prstGeom>
          <a:noFill/>
          <a:ln w="9525">
            <a:noFill/>
            <a:miter lim="800000"/>
            <a:headEnd/>
            <a:tailEnd/>
          </a:ln>
        </p:spPr>
        <p:txBody>
          <a:bodyPr wrap="none" lIns="192911" tIns="96455" rIns="192911" bIns="96455">
            <a:spAutoFit/>
          </a:bodyPr>
          <a:lstStyle/>
          <a:p>
            <a:r>
              <a:rPr lang="fr-CH" sz="3800" i="1" dirty="0">
                <a:solidFill>
                  <a:srgbClr val="FF0000"/>
                </a:solidFill>
              </a:rPr>
              <a:t>I(t)</a:t>
            </a:r>
            <a:endParaRPr lang="fr-FR" sz="3800" i="1" dirty="0">
              <a:solidFill>
                <a:srgbClr val="FF0000"/>
              </a:solidFill>
            </a:endParaRPr>
          </a:p>
        </p:txBody>
      </p:sp>
      <p:sp>
        <p:nvSpPr>
          <p:cNvPr id="7196" name="Line 83"/>
          <p:cNvSpPr>
            <a:spLocks noChangeShapeType="1"/>
          </p:cNvSpPr>
          <p:nvPr/>
        </p:nvSpPr>
        <p:spPr bwMode="auto">
          <a:xfrm flipV="1">
            <a:off x="765264" y="2759589"/>
            <a:ext cx="0" cy="1147718"/>
          </a:xfrm>
          <a:prstGeom prst="line">
            <a:avLst/>
          </a:prstGeom>
          <a:noFill/>
          <a:ln w="9525">
            <a:solidFill>
              <a:schemeClr val="tx1"/>
            </a:solidFill>
            <a:round/>
            <a:headEnd/>
            <a:tailEnd type="triangle" w="med" len="med"/>
          </a:ln>
        </p:spPr>
        <p:txBody>
          <a:bodyPr lIns="192911" tIns="96455" rIns="192911" bIns="96455"/>
          <a:lstStyle/>
          <a:p>
            <a:endParaRPr lang="en-US" dirty="0"/>
          </a:p>
        </p:txBody>
      </p:sp>
      <p:sp>
        <p:nvSpPr>
          <p:cNvPr id="88"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cxnSp>
        <p:nvCxnSpPr>
          <p:cNvPr id="89" name="Straight Connector 88"/>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7" name="Object 5"/>
          <p:cNvGraphicFramePr>
            <a:graphicFrameLocks noChangeAspect="1"/>
          </p:cNvGraphicFramePr>
          <p:nvPr/>
        </p:nvGraphicFramePr>
        <p:xfrm>
          <a:off x="14967478" y="8930158"/>
          <a:ext cx="3785249" cy="1471556"/>
        </p:xfrm>
        <a:graphic>
          <a:graphicData uri="http://schemas.openxmlformats.org/presentationml/2006/ole">
            <mc:AlternateContent xmlns:mc="http://schemas.openxmlformats.org/markup-compatibility/2006">
              <mc:Choice xmlns:v="urn:schemas-microsoft-com:vml" Requires="v">
                <p:oleObj spid="_x0000_s217206" name="Equation" r:id="rId21" imgW="1041120" imgH="431640" progId="Equation.DSMT4">
                  <p:embed/>
                </p:oleObj>
              </mc:Choice>
              <mc:Fallback>
                <p:oleObj name="Equation" r:id="rId21" imgW="1041120" imgH="431640" progId="Equation.DSMT4">
                  <p:embed/>
                  <p:pic>
                    <p:nvPicPr>
                      <p:cNvPr id="0" name="Picture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967478" y="8930158"/>
                        <a:ext cx="3785249" cy="147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TextBox 50"/>
          <p:cNvSpPr txBox="1"/>
          <p:nvPr/>
        </p:nvSpPr>
        <p:spPr>
          <a:xfrm>
            <a:off x="239969" y="6231773"/>
            <a:ext cx="8441735" cy="1846659"/>
          </a:xfrm>
          <a:prstGeom prst="rect">
            <a:avLst/>
          </a:prstGeom>
          <a:noFill/>
        </p:spPr>
        <p:txBody>
          <a:bodyPr wrap="none" rtlCol="0">
            <a:spAutoFit/>
          </a:bodyPr>
          <a:lstStyle/>
          <a:p>
            <a:r>
              <a:rPr lang="en-US" dirty="0"/>
              <a:t>Why start the explanation</a:t>
            </a:r>
          </a:p>
          <a:p>
            <a:r>
              <a:rPr lang="en-US" dirty="0"/>
              <a:t>   with </a:t>
            </a:r>
            <a:r>
              <a:rPr lang="en-US" i="1" dirty="0"/>
              <a:t>m </a:t>
            </a:r>
            <a:r>
              <a:rPr lang="en-US" dirty="0"/>
              <a:t>and not </a:t>
            </a:r>
            <a:r>
              <a:rPr lang="en-US" i="1" dirty="0"/>
              <a:t>h</a:t>
            </a:r>
            <a:r>
              <a:rPr lang="en-US" dirty="0"/>
              <a:t>?</a:t>
            </a:r>
          </a:p>
        </p:txBody>
      </p:sp>
      <p:sp>
        <p:nvSpPr>
          <p:cNvPr id="52" name="TextBox 51"/>
          <p:cNvSpPr txBox="1"/>
          <p:nvPr/>
        </p:nvSpPr>
        <p:spPr>
          <a:xfrm>
            <a:off x="239969" y="8555055"/>
            <a:ext cx="4945585" cy="969496"/>
          </a:xfrm>
          <a:prstGeom prst="rect">
            <a:avLst/>
          </a:prstGeom>
          <a:noFill/>
        </p:spPr>
        <p:txBody>
          <a:bodyPr wrap="none" rtlCol="0">
            <a:spAutoFit/>
          </a:bodyPr>
          <a:lstStyle/>
          <a:p>
            <a:r>
              <a:rPr lang="en-US" dirty="0"/>
              <a:t>What about </a:t>
            </a:r>
            <a:r>
              <a:rPr lang="en-US" i="1" dirty="0"/>
              <a:t>n</a:t>
            </a:r>
            <a:r>
              <a:rPr lang="en-US" dirty="0"/>
              <a:t>?</a:t>
            </a:r>
          </a:p>
        </p:txBody>
      </p:sp>
      <p:sp>
        <p:nvSpPr>
          <p:cNvPr id="53" name="TextBox 52"/>
          <p:cNvSpPr txBox="1"/>
          <p:nvPr/>
        </p:nvSpPr>
        <p:spPr>
          <a:xfrm>
            <a:off x="239969" y="9916966"/>
            <a:ext cx="7912744" cy="969496"/>
          </a:xfrm>
          <a:prstGeom prst="rect">
            <a:avLst/>
          </a:prstGeom>
          <a:noFill/>
        </p:spPr>
        <p:txBody>
          <a:bodyPr wrap="none" rtlCol="0">
            <a:spAutoFit/>
          </a:bodyPr>
          <a:lstStyle/>
          <a:p>
            <a:r>
              <a:rPr lang="en-US" dirty="0"/>
              <a:t>Where is the threshold?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88"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cxnSp>
        <p:nvCxnSpPr>
          <p:cNvPr id="89" name="Straight Connector 88"/>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pic>
        <p:nvPicPr>
          <p:cNvPr id="210955" name="Picture 11"/>
          <p:cNvPicPr>
            <a:picLocks noChangeAspect="1" noChangeArrowheads="1"/>
          </p:cNvPicPr>
          <p:nvPr/>
        </p:nvPicPr>
        <p:blipFill>
          <a:blip r:embed="rId4"/>
          <a:srcRect/>
          <a:stretch>
            <a:fillRect/>
          </a:stretch>
        </p:blipFill>
        <p:spPr bwMode="auto">
          <a:xfrm>
            <a:off x="336885" y="1460168"/>
            <a:ext cx="12194089" cy="10559683"/>
          </a:xfrm>
          <a:prstGeom prst="rect">
            <a:avLst/>
          </a:prstGeom>
          <a:noFill/>
          <a:ln w="9525">
            <a:noFill/>
            <a:miter lim="800000"/>
            <a:headEnd/>
            <a:tailEnd/>
          </a:ln>
        </p:spPr>
      </p:pic>
      <p:graphicFrame>
        <p:nvGraphicFramePr>
          <p:cNvPr id="8" name="Object 4"/>
          <p:cNvGraphicFramePr>
            <a:graphicFrameLocks noChangeAspect="1"/>
          </p:cNvGraphicFramePr>
          <p:nvPr/>
        </p:nvGraphicFramePr>
        <p:xfrm>
          <a:off x="13961980" y="2348622"/>
          <a:ext cx="6300788" cy="4735513"/>
        </p:xfrm>
        <a:graphic>
          <a:graphicData uri="http://schemas.openxmlformats.org/presentationml/2006/ole">
            <mc:AlternateContent xmlns:mc="http://schemas.openxmlformats.org/markup-compatibility/2006">
              <mc:Choice xmlns:v="urn:schemas-microsoft-com:vml" Requires="v">
                <p:oleObj spid="_x0000_s218126" name="Equation" r:id="rId5" imgW="1587240" imgH="1117440" progId="Equation.DSMT4">
                  <p:embed/>
                </p:oleObj>
              </mc:Choice>
              <mc:Fallback>
                <p:oleObj name="Equation" r:id="rId5" imgW="1587240" imgH="11174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61980" y="2348622"/>
                        <a:ext cx="6300788" cy="473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D3308DE-3545-4A7C-8E82-2D5C3BEC33D8}"/>
              </a:ext>
            </a:extLst>
          </p:cNvPr>
          <p:cNvPicPr>
            <a:picLocks noChangeAspect="1"/>
          </p:cNvPicPr>
          <p:nvPr/>
        </p:nvPicPr>
        <p:blipFill>
          <a:blip r:embed="rId2"/>
          <a:stretch>
            <a:fillRect/>
          </a:stretch>
        </p:blipFill>
        <p:spPr>
          <a:xfrm>
            <a:off x="227046" y="170656"/>
            <a:ext cx="21153369" cy="11811000"/>
          </a:xfrm>
          <a:prstGeom prst="rect">
            <a:avLst/>
          </a:prstGeom>
        </p:spPr>
      </p:pic>
    </p:spTree>
    <p:extLst>
      <p:ext uri="{BB962C8B-B14F-4D97-AF65-F5344CB8AC3E}">
        <p14:creationId xmlns:p14="http://schemas.microsoft.com/office/powerpoint/2010/main" val="3950264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 2.4. Threshold in HH model</a:t>
            </a:r>
          </a:p>
        </p:txBody>
      </p:sp>
      <p:cxnSp>
        <p:nvCxnSpPr>
          <p:cNvPr id="63" name="Straight Connector 62"/>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0684042" y="2815389"/>
            <a:ext cx="10566226" cy="2862322"/>
          </a:xfrm>
          <a:prstGeom prst="rect">
            <a:avLst/>
          </a:prstGeom>
          <a:solidFill>
            <a:srgbClr val="FFFF00"/>
          </a:solidFill>
        </p:spPr>
        <p:txBody>
          <a:bodyPr wrap="none" rtlCol="0">
            <a:spAutoFit/>
          </a:bodyPr>
          <a:lstStyle/>
          <a:p>
            <a:r>
              <a:rPr lang="en-US" sz="6000" dirty="0"/>
              <a:t>There is no strict threshold:</a:t>
            </a:r>
          </a:p>
          <a:p>
            <a:endParaRPr lang="en-US" sz="6000" dirty="0"/>
          </a:p>
          <a:p>
            <a:r>
              <a:rPr lang="en-US" sz="6000" dirty="0"/>
              <a:t>Coupled differential equations </a:t>
            </a:r>
          </a:p>
        </p:txBody>
      </p:sp>
      <p:sp>
        <p:nvSpPr>
          <p:cNvPr id="66" name="TextBox 65"/>
          <p:cNvSpPr txBox="1"/>
          <p:nvPr/>
        </p:nvSpPr>
        <p:spPr>
          <a:xfrm>
            <a:off x="12705348" y="7820526"/>
            <a:ext cx="6695679" cy="1846659"/>
          </a:xfrm>
          <a:prstGeom prst="rect">
            <a:avLst/>
          </a:prstGeom>
          <a:noFill/>
        </p:spPr>
        <p:txBody>
          <a:bodyPr wrap="none" rtlCol="0">
            <a:spAutoFit/>
          </a:bodyPr>
          <a:lstStyle/>
          <a:p>
            <a:r>
              <a:rPr lang="en-US" i="1" dirty="0">
                <a:solidFill>
                  <a:srgbClr val="FF0000"/>
                </a:solidFill>
              </a:rPr>
              <a:t>‘Effective’ </a:t>
            </a:r>
            <a:r>
              <a:rPr lang="en-US" dirty="0">
                <a:solidFill>
                  <a:srgbClr val="FF0000"/>
                </a:solidFill>
              </a:rPr>
              <a:t>threshold </a:t>
            </a:r>
          </a:p>
          <a:p>
            <a:r>
              <a:rPr lang="en-US" dirty="0">
                <a:solidFill>
                  <a:srgbClr val="FF0000"/>
                </a:solidFill>
              </a:rPr>
              <a:t>     in simulations?</a:t>
            </a:r>
          </a:p>
        </p:txBody>
      </p:sp>
      <p:sp>
        <p:nvSpPr>
          <p:cNvPr id="6" name="TextBox 5"/>
          <p:cNvSpPr txBox="1"/>
          <p:nvPr/>
        </p:nvSpPr>
        <p:spPr>
          <a:xfrm>
            <a:off x="3416968" y="1845893"/>
            <a:ext cx="5469767" cy="969496"/>
          </a:xfrm>
          <a:prstGeom prst="rect">
            <a:avLst/>
          </a:prstGeom>
          <a:noFill/>
        </p:spPr>
        <p:txBody>
          <a:bodyPr wrap="none" rtlCol="0">
            <a:spAutoFit/>
          </a:bodyPr>
          <a:lstStyle/>
          <a:p>
            <a:r>
              <a:rPr lang="en-US" dirty="0"/>
              <a:t>First 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2.1. Introduction</a:t>
            </a:r>
          </a:p>
        </p:txBody>
      </p:sp>
      <p:pic>
        <p:nvPicPr>
          <p:cNvPr id="7" name="Picture 3" descr="pipe_cervelle"/>
          <p:cNvPicPr>
            <a:picLocks noChangeAspect="1" noChangeArrowheads="1"/>
          </p:cNvPicPr>
          <p:nvPr/>
        </p:nvPicPr>
        <p:blipFill>
          <a:blip r:embed="rId3" cstate="print"/>
          <a:srcRect/>
          <a:stretch>
            <a:fillRect/>
          </a:stretch>
        </p:blipFill>
        <p:spPr bwMode="auto">
          <a:xfrm>
            <a:off x="12937036" y="4527867"/>
            <a:ext cx="5867400" cy="4772025"/>
          </a:xfrm>
          <a:prstGeom prst="rect">
            <a:avLst/>
          </a:prstGeom>
          <a:noFill/>
          <a:ln w="9525">
            <a:noFill/>
            <a:miter lim="800000"/>
            <a:headEnd/>
            <a:tailEnd/>
          </a:ln>
        </p:spPr>
      </p:pic>
      <p:sp>
        <p:nvSpPr>
          <p:cNvPr id="8" name="Rectangle 4"/>
          <p:cNvSpPr>
            <a:spLocks noChangeArrowheads="1"/>
          </p:cNvSpPr>
          <p:nvPr/>
        </p:nvSpPr>
        <p:spPr bwMode="auto">
          <a:xfrm>
            <a:off x="12251236" y="8566467"/>
            <a:ext cx="6781800" cy="838200"/>
          </a:xfrm>
          <a:prstGeom prst="rect">
            <a:avLst/>
          </a:prstGeom>
          <a:solidFill>
            <a:schemeClr val="bg1"/>
          </a:solidFill>
          <a:ln w="9525">
            <a:noFill/>
            <a:miter lim="800000"/>
            <a:headEnd/>
            <a:tailEnd/>
          </a:ln>
        </p:spPr>
        <p:txBody>
          <a:bodyPr wrap="none" anchor="ctr"/>
          <a:lstStyle/>
          <a:p>
            <a:endParaRPr lang="en-US" dirty="0"/>
          </a:p>
        </p:txBody>
      </p:sp>
      <p:sp>
        <p:nvSpPr>
          <p:cNvPr id="9" name="Freeform 5"/>
          <p:cNvSpPr>
            <a:spLocks/>
          </p:cNvSpPr>
          <p:nvPr/>
        </p:nvSpPr>
        <p:spPr bwMode="auto">
          <a:xfrm>
            <a:off x="15604036" y="6966267"/>
            <a:ext cx="4114800" cy="2120900"/>
          </a:xfrm>
          <a:custGeom>
            <a:avLst/>
            <a:gdLst>
              <a:gd name="T0" fmla="*/ 2147483647 w 2592"/>
              <a:gd name="T1" fmla="*/ 2147483647 h 1336"/>
              <a:gd name="T2" fmla="*/ 2147483647 w 2592"/>
              <a:gd name="T3" fmla="*/ 2147483647 h 1336"/>
              <a:gd name="T4" fmla="*/ 2147483647 w 2592"/>
              <a:gd name="T5" fmla="*/ 2147483647 h 1336"/>
              <a:gd name="T6" fmla="*/ 2147483647 w 2592"/>
              <a:gd name="T7" fmla="*/ 2147483647 h 1336"/>
              <a:gd name="T8" fmla="*/ 2147483647 w 2592"/>
              <a:gd name="T9" fmla="*/ 2147483647 h 1336"/>
              <a:gd name="T10" fmla="*/ 2147483647 w 2592"/>
              <a:gd name="T11" fmla="*/ 2147483647 h 1336"/>
              <a:gd name="T12" fmla="*/ 2147483647 w 2592"/>
              <a:gd name="T13" fmla="*/ 2147483647 h 1336"/>
              <a:gd name="T14" fmla="*/ 0 60000 65536"/>
              <a:gd name="T15" fmla="*/ 0 60000 65536"/>
              <a:gd name="T16" fmla="*/ 0 60000 65536"/>
              <a:gd name="T17" fmla="*/ 0 60000 65536"/>
              <a:gd name="T18" fmla="*/ 0 60000 65536"/>
              <a:gd name="T19" fmla="*/ 0 60000 65536"/>
              <a:gd name="T20" fmla="*/ 0 60000 65536"/>
              <a:gd name="T21" fmla="*/ 0 w 2592"/>
              <a:gd name="T22" fmla="*/ 0 h 1336"/>
              <a:gd name="T23" fmla="*/ 2592 w 2592"/>
              <a:gd name="T24" fmla="*/ 1336 h 1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92" h="1336">
                <a:moveTo>
                  <a:pt x="64" y="1240"/>
                </a:moveTo>
                <a:cubicBezTo>
                  <a:pt x="32" y="1040"/>
                  <a:pt x="0" y="840"/>
                  <a:pt x="112" y="712"/>
                </a:cubicBezTo>
                <a:cubicBezTo>
                  <a:pt x="224" y="584"/>
                  <a:pt x="536" y="552"/>
                  <a:pt x="736" y="472"/>
                </a:cubicBezTo>
                <a:cubicBezTo>
                  <a:pt x="936" y="392"/>
                  <a:pt x="1048" y="288"/>
                  <a:pt x="1312" y="232"/>
                </a:cubicBezTo>
                <a:cubicBezTo>
                  <a:pt x="1576" y="176"/>
                  <a:pt x="2144" y="0"/>
                  <a:pt x="2320" y="136"/>
                </a:cubicBezTo>
                <a:cubicBezTo>
                  <a:pt x="2496" y="272"/>
                  <a:pt x="2592" y="848"/>
                  <a:pt x="2368" y="1048"/>
                </a:cubicBezTo>
                <a:cubicBezTo>
                  <a:pt x="2144" y="1248"/>
                  <a:pt x="1560" y="1292"/>
                  <a:pt x="976" y="1336"/>
                </a:cubicBezTo>
              </a:path>
            </a:pathLst>
          </a:custGeom>
          <a:solidFill>
            <a:schemeClr val="bg1"/>
          </a:solidFill>
          <a:ln w="9525">
            <a:noFill/>
            <a:round/>
            <a:headEnd/>
            <a:tailEnd/>
          </a:ln>
        </p:spPr>
        <p:txBody>
          <a:bodyPr wrap="none" anchor="ctr"/>
          <a:lstStyle/>
          <a:p>
            <a:endParaRPr lang="en-US" dirty="0"/>
          </a:p>
        </p:txBody>
      </p:sp>
      <p:grpSp>
        <p:nvGrpSpPr>
          <p:cNvPr id="2" name="Group 6"/>
          <p:cNvGrpSpPr>
            <a:grpSpLocks/>
          </p:cNvGrpSpPr>
          <p:nvPr/>
        </p:nvGrpSpPr>
        <p:grpSpPr bwMode="auto">
          <a:xfrm>
            <a:off x="17432836" y="7271067"/>
            <a:ext cx="990600" cy="990600"/>
            <a:chOff x="3888" y="2592"/>
            <a:chExt cx="624" cy="624"/>
          </a:xfrm>
        </p:grpSpPr>
        <p:sp>
          <p:nvSpPr>
            <p:cNvPr id="11" name="Oval 7"/>
            <p:cNvSpPr>
              <a:spLocks noChangeArrowheads="1"/>
            </p:cNvSpPr>
            <p:nvPr/>
          </p:nvSpPr>
          <p:spPr bwMode="auto">
            <a:xfrm>
              <a:off x="3888" y="2592"/>
              <a:ext cx="624" cy="624"/>
            </a:xfrm>
            <a:prstGeom prst="ellipse">
              <a:avLst/>
            </a:prstGeom>
            <a:solidFill>
              <a:schemeClr val="hlink"/>
            </a:solidFill>
            <a:ln w="9525">
              <a:solidFill>
                <a:schemeClr val="hlink"/>
              </a:solidFill>
              <a:round/>
              <a:headEnd/>
              <a:tailEnd/>
            </a:ln>
          </p:spPr>
          <p:txBody>
            <a:bodyPr wrap="none" anchor="ctr"/>
            <a:lstStyle/>
            <a:p>
              <a:endParaRPr lang="en-US" dirty="0"/>
            </a:p>
          </p:txBody>
        </p:sp>
        <p:sp>
          <p:nvSpPr>
            <p:cNvPr id="12" name="Line 8"/>
            <p:cNvSpPr>
              <a:spLocks noChangeShapeType="1"/>
            </p:cNvSpPr>
            <p:nvPr/>
          </p:nvSpPr>
          <p:spPr bwMode="auto">
            <a:xfrm flipH="1">
              <a:off x="4176" y="2688"/>
              <a:ext cx="288" cy="192"/>
            </a:xfrm>
            <a:prstGeom prst="line">
              <a:avLst/>
            </a:prstGeom>
            <a:noFill/>
            <a:ln w="28575">
              <a:solidFill>
                <a:schemeClr val="accent2"/>
              </a:solidFill>
              <a:round/>
              <a:headEnd/>
              <a:tailEnd/>
            </a:ln>
          </p:spPr>
          <p:txBody>
            <a:bodyPr wrap="none" anchor="ctr"/>
            <a:lstStyle/>
            <a:p>
              <a:endParaRPr lang="en-US" dirty="0"/>
            </a:p>
          </p:txBody>
        </p:sp>
        <p:sp>
          <p:nvSpPr>
            <p:cNvPr id="13" name="Line 9"/>
            <p:cNvSpPr>
              <a:spLocks noChangeShapeType="1"/>
            </p:cNvSpPr>
            <p:nvPr/>
          </p:nvSpPr>
          <p:spPr bwMode="auto">
            <a:xfrm flipH="1" flipV="1">
              <a:off x="4176" y="2880"/>
              <a:ext cx="288" cy="192"/>
            </a:xfrm>
            <a:prstGeom prst="line">
              <a:avLst/>
            </a:prstGeom>
            <a:noFill/>
            <a:ln w="28575">
              <a:solidFill>
                <a:schemeClr val="accent2"/>
              </a:solidFill>
              <a:round/>
              <a:headEnd/>
              <a:tailEnd/>
            </a:ln>
          </p:spPr>
          <p:txBody>
            <a:bodyPr wrap="none" anchor="ctr"/>
            <a:lstStyle/>
            <a:p>
              <a:endParaRPr lang="en-US" dirty="0"/>
            </a:p>
          </p:txBody>
        </p:sp>
        <p:sp>
          <p:nvSpPr>
            <p:cNvPr id="14" name="Freeform 10"/>
            <p:cNvSpPr>
              <a:spLocks/>
            </p:cNvSpPr>
            <p:nvPr/>
          </p:nvSpPr>
          <p:spPr bwMode="auto">
            <a:xfrm>
              <a:off x="4464" y="2832"/>
              <a:ext cx="48" cy="144"/>
            </a:xfrm>
            <a:custGeom>
              <a:avLst/>
              <a:gdLst>
                <a:gd name="T0" fmla="*/ 48 w 48"/>
                <a:gd name="T1" fmla="*/ 0 h 96"/>
                <a:gd name="T2" fmla="*/ 0 w 48"/>
                <a:gd name="T3" fmla="*/ 364 h 96"/>
                <a:gd name="T4" fmla="*/ 48 w 48"/>
                <a:gd name="T5" fmla="*/ 729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48" y="0"/>
                  </a:moveTo>
                  <a:cubicBezTo>
                    <a:pt x="24" y="16"/>
                    <a:pt x="0" y="32"/>
                    <a:pt x="0" y="48"/>
                  </a:cubicBezTo>
                  <a:cubicBezTo>
                    <a:pt x="0" y="64"/>
                    <a:pt x="24" y="80"/>
                    <a:pt x="48" y="96"/>
                  </a:cubicBezTo>
                </a:path>
              </a:pathLst>
            </a:custGeom>
            <a:noFill/>
            <a:ln w="28575">
              <a:solidFill>
                <a:schemeClr val="accent2"/>
              </a:solidFill>
              <a:round/>
              <a:headEnd/>
              <a:tailEnd/>
            </a:ln>
          </p:spPr>
          <p:txBody>
            <a:bodyPr wrap="none" anchor="ctr"/>
            <a:lstStyle/>
            <a:p>
              <a:endParaRPr lang="en-US" dirty="0"/>
            </a:p>
          </p:txBody>
        </p:sp>
      </p:grpSp>
      <p:sp>
        <p:nvSpPr>
          <p:cNvPr id="16" name="Text Box 12"/>
          <p:cNvSpPr txBox="1">
            <a:spLocks noChangeArrowheads="1"/>
          </p:cNvSpPr>
          <p:nvPr/>
        </p:nvSpPr>
        <p:spPr bwMode="auto">
          <a:xfrm>
            <a:off x="15227047" y="2743202"/>
            <a:ext cx="2177199" cy="1800493"/>
          </a:xfrm>
          <a:prstGeom prst="rect">
            <a:avLst/>
          </a:prstGeom>
          <a:noFill/>
          <a:ln w="9525">
            <a:noFill/>
            <a:miter lim="800000"/>
            <a:headEnd/>
            <a:tailEnd/>
          </a:ln>
        </p:spPr>
        <p:txBody>
          <a:bodyPr wrap="none">
            <a:spAutoFit/>
          </a:bodyPr>
          <a:lstStyle/>
          <a:p>
            <a:r>
              <a:rPr lang="en-US" sz="5400" dirty="0"/>
              <a:t>motor </a:t>
            </a:r>
          </a:p>
          <a:p>
            <a:r>
              <a:rPr lang="en-US" sz="5400" dirty="0"/>
              <a:t>cortex</a:t>
            </a:r>
            <a:endParaRPr lang="en-US" sz="1800" dirty="0"/>
          </a:p>
        </p:txBody>
      </p:sp>
      <p:sp>
        <p:nvSpPr>
          <p:cNvPr id="17" name="Text Box 13"/>
          <p:cNvSpPr txBox="1">
            <a:spLocks noChangeArrowheads="1"/>
          </p:cNvSpPr>
          <p:nvPr/>
        </p:nvSpPr>
        <p:spPr bwMode="auto">
          <a:xfrm>
            <a:off x="18720214" y="4573904"/>
            <a:ext cx="2839239" cy="1754326"/>
          </a:xfrm>
          <a:prstGeom prst="rect">
            <a:avLst/>
          </a:prstGeom>
          <a:noFill/>
          <a:ln w="9525">
            <a:noFill/>
            <a:miter lim="800000"/>
            <a:headEnd/>
            <a:tailEnd/>
          </a:ln>
        </p:spPr>
        <p:txBody>
          <a:bodyPr wrap="none">
            <a:spAutoFit/>
          </a:bodyPr>
          <a:lstStyle/>
          <a:p>
            <a:r>
              <a:rPr lang="en-US" sz="5400" dirty="0"/>
              <a:t>frontal </a:t>
            </a:r>
          </a:p>
          <a:p>
            <a:r>
              <a:rPr lang="en-US" sz="5400" dirty="0"/>
              <a:t>    cortex</a:t>
            </a:r>
            <a:endParaRPr lang="en-US" sz="1600" dirty="0"/>
          </a:p>
        </p:txBody>
      </p:sp>
      <p:sp>
        <p:nvSpPr>
          <p:cNvPr id="18" name="Text Box 14"/>
          <p:cNvSpPr txBox="1">
            <a:spLocks noChangeArrowheads="1"/>
          </p:cNvSpPr>
          <p:nvPr/>
        </p:nvSpPr>
        <p:spPr bwMode="auto">
          <a:xfrm>
            <a:off x="14992054" y="8993504"/>
            <a:ext cx="2723823" cy="1800493"/>
          </a:xfrm>
          <a:prstGeom prst="rect">
            <a:avLst/>
          </a:prstGeom>
          <a:noFill/>
          <a:ln w="9525">
            <a:noFill/>
            <a:miter lim="800000"/>
            <a:headEnd/>
            <a:tailEnd/>
          </a:ln>
        </p:spPr>
        <p:txBody>
          <a:bodyPr wrap="none">
            <a:spAutoFit/>
          </a:bodyPr>
          <a:lstStyle/>
          <a:p>
            <a:r>
              <a:rPr lang="en-US" sz="5400" dirty="0"/>
              <a:t>to motor</a:t>
            </a:r>
          </a:p>
          <a:p>
            <a:r>
              <a:rPr lang="en-US" sz="5400" dirty="0"/>
              <a:t>output</a:t>
            </a:r>
            <a:endParaRPr lang="en-US" sz="1600" dirty="0"/>
          </a:p>
        </p:txBody>
      </p:sp>
      <p:sp>
        <p:nvSpPr>
          <p:cNvPr id="19" name="Freeform 15"/>
          <p:cNvSpPr>
            <a:spLocks/>
          </p:cNvSpPr>
          <p:nvPr/>
        </p:nvSpPr>
        <p:spPr bwMode="auto">
          <a:xfrm>
            <a:off x="13165636" y="6432867"/>
            <a:ext cx="4267200" cy="1308100"/>
          </a:xfrm>
          <a:custGeom>
            <a:avLst/>
            <a:gdLst>
              <a:gd name="T0" fmla="*/ 2147483647 w 2688"/>
              <a:gd name="T1" fmla="*/ 2147483647 h 1056"/>
              <a:gd name="T2" fmla="*/ 2147483647 w 2688"/>
              <a:gd name="T3" fmla="*/ 2147483647 h 1056"/>
              <a:gd name="T4" fmla="*/ 2147483647 w 2688"/>
              <a:gd name="T5" fmla="*/ 2147483647 h 1056"/>
              <a:gd name="T6" fmla="*/ 0 w 2688"/>
              <a:gd name="T7" fmla="*/ 2147483647 h 1056"/>
              <a:gd name="T8" fmla="*/ 0 60000 65536"/>
              <a:gd name="T9" fmla="*/ 0 60000 65536"/>
              <a:gd name="T10" fmla="*/ 0 60000 65536"/>
              <a:gd name="T11" fmla="*/ 0 60000 65536"/>
              <a:gd name="T12" fmla="*/ 0 w 2688"/>
              <a:gd name="T13" fmla="*/ 0 h 1056"/>
              <a:gd name="T14" fmla="*/ 2688 w 2688"/>
              <a:gd name="T15" fmla="*/ 1056 h 1056"/>
            </a:gdLst>
            <a:ahLst/>
            <a:cxnLst>
              <a:cxn ang="T8">
                <a:pos x="T0" y="T1"/>
              </a:cxn>
              <a:cxn ang="T9">
                <a:pos x="T2" y="T3"/>
              </a:cxn>
              <a:cxn ang="T10">
                <a:pos x="T4" y="T5"/>
              </a:cxn>
              <a:cxn ang="T11">
                <a:pos x="T6" y="T7"/>
              </a:cxn>
            </a:cxnLst>
            <a:rect l="T12" t="T13" r="T14" b="T15"/>
            <a:pathLst>
              <a:path w="2688" h="1056">
                <a:moveTo>
                  <a:pt x="2688" y="1000"/>
                </a:moveTo>
                <a:cubicBezTo>
                  <a:pt x="2492" y="1028"/>
                  <a:pt x="2296" y="1056"/>
                  <a:pt x="2112" y="904"/>
                </a:cubicBezTo>
                <a:cubicBezTo>
                  <a:pt x="1928" y="752"/>
                  <a:pt x="1936" y="176"/>
                  <a:pt x="1584" y="88"/>
                </a:cubicBezTo>
                <a:cubicBezTo>
                  <a:pt x="1232" y="0"/>
                  <a:pt x="264" y="328"/>
                  <a:pt x="0" y="376"/>
                </a:cubicBezTo>
              </a:path>
            </a:pathLst>
          </a:custGeom>
          <a:noFill/>
          <a:ln w="28575">
            <a:solidFill>
              <a:srgbClr val="FFFF00"/>
            </a:solidFill>
            <a:round/>
            <a:headEnd/>
            <a:tailEnd type="triangle" w="med" len="med"/>
          </a:ln>
        </p:spPr>
        <p:txBody>
          <a:bodyPr wrap="none" anchor="ctr"/>
          <a:lstStyle/>
          <a:p>
            <a:endParaRPr lang="en-US" dirty="0"/>
          </a:p>
        </p:txBody>
      </p:sp>
      <p:grpSp>
        <p:nvGrpSpPr>
          <p:cNvPr id="3" name="Group 16"/>
          <p:cNvGrpSpPr>
            <a:grpSpLocks/>
          </p:cNvGrpSpPr>
          <p:nvPr/>
        </p:nvGrpSpPr>
        <p:grpSpPr bwMode="auto">
          <a:xfrm>
            <a:off x="13241836" y="5289867"/>
            <a:ext cx="812800" cy="1981200"/>
            <a:chOff x="1248" y="1248"/>
            <a:chExt cx="512" cy="1248"/>
          </a:xfrm>
        </p:grpSpPr>
        <p:sp>
          <p:nvSpPr>
            <p:cNvPr id="21" name="Freeform 17"/>
            <p:cNvSpPr>
              <a:spLocks/>
            </p:cNvSpPr>
            <p:nvPr/>
          </p:nvSpPr>
          <p:spPr bwMode="auto">
            <a:xfrm>
              <a:off x="1344" y="2304"/>
              <a:ext cx="336" cy="192"/>
            </a:xfrm>
            <a:custGeom>
              <a:avLst/>
              <a:gdLst>
                <a:gd name="T0" fmla="*/ 0 w 336"/>
                <a:gd name="T1" fmla="*/ 0 h 192"/>
                <a:gd name="T2" fmla="*/ 240 w 336"/>
                <a:gd name="T3" fmla="*/ 48 h 192"/>
                <a:gd name="T4" fmla="*/ 336 w 336"/>
                <a:gd name="T5" fmla="*/ 192 h 192"/>
                <a:gd name="T6" fmla="*/ 0 60000 65536"/>
                <a:gd name="T7" fmla="*/ 0 60000 65536"/>
                <a:gd name="T8" fmla="*/ 0 60000 65536"/>
                <a:gd name="T9" fmla="*/ 0 w 336"/>
                <a:gd name="T10" fmla="*/ 0 h 192"/>
                <a:gd name="T11" fmla="*/ 336 w 336"/>
                <a:gd name="T12" fmla="*/ 192 h 192"/>
              </a:gdLst>
              <a:ahLst/>
              <a:cxnLst>
                <a:cxn ang="T6">
                  <a:pos x="T0" y="T1"/>
                </a:cxn>
                <a:cxn ang="T7">
                  <a:pos x="T2" y="T3"/>
                </a:cxn>
                <a:cxn ang="T8">
                  <a:pos x="T4" y="T5"/>
                </a:cxn>
              </a:cxnLst>
              <a:rect l="T9" t="T10" r="T11" b="T12"/>
              <a:pathLst>
                <a:path w="336" h="192">
                  <a:moveTo>
                    <a:pt x="0" y="0"/>
                  </a:moveTo>
                  <a:cubicBezTo>
                    <a:pt x="92" y="8"/>
                    <a:pt x="184" y="16"/>
                    <a:pt x="240" y="48"/>
                  </a:cubicBezTo>
                  <a:cubicBezTo>
                    <a:pt x="296" y="80"/>
                    <a:pt x="316" y="136"/>
                    <a:pt x="336" y="192"/>
                  </a:cubicBezTo>
                </a:path>
              </a:pathLst>
            </a:custGeom>
            <a:noFill/>
            <a:ln w="28575">
              <a:solidFill>
                <a:srgbClr val="FFFF00"/>
              </a:solidFill>
              <a:round/>
              <a:headEnd/>
              <a:tailEnd type="triangle" w="med" len="med"/>
            </a:ln>
          </p:spPr>
          <p:txBody>
            <a:bodyPr wrap="none" anchor="ctr"/>
            <a:lstStyle/>
            <a:p>
              <a:endParaRPr lang="en-US" dirty="0"/>
            </a:p>
          </p:txBody>
        </p:sp>
        <p:sp>
          <p:nvSpPr>
            <p:cNvPr id="22" name="Freeform 18"/>
            <p:cNvSpPr>
              <a:spLocks/>
            </p:cNvSpPr>
            <p:nvPr/>
          </p:nvSpPr>
          <p:spPr bwMode="auto">
            <a:xfrm>
              <a:off x="1248" y="1248"/>
              <a:ext cx="512" cy="864"/>
            </a:xfrm>
            <a:custGeom>
              <a:avLst/>
              <a:gdLst>
                <a:gd name="T0" fmla="*/ 0 w 512"/>
                <a:gd name="T1" fmla="*/ 864 h 864"/>
                <a:gd name="T2" fmla="*/ 432 w 512"/>
                <a:gd name="T3" fmla="*/ 480 h 864"/>
                <a:gd name="T4" fmla="*/ 480 w 512"/>
                <a:gd name="T5" fmla="*/ 0 h 864"/>
                <a:gd name="T6" fmla="*/ 0 60000 65536"/>
                <a:gd name="T7" fmla="*/ 0 60000 65536"/>
                <a:gd name="T8" fmla="*/ 0 60000 65536"/>
                <a:gd name="T9" fmla="*/ 0 w 512"/>
                <a:gd name="T10" fmla="*/ 0 h 864"/>
                <a:gd name="T11" fmla="*/ 512 w 512"/>
                <a:gd name="T12" fmla="*/ 864 h 864"/>
              </a:gdLst>
              <a:ahLst/>
              <a:cxnLst>
                <a:cxn ang="T6">
                  <a:pos x="T0" y="T1"/>
                </a:cxn>
                <a:cxn ang="T7">
                  <a:pos x="T2" y="T3"/>
                </a:cxn>
                <a:cxn ang="T8">
                  <a:pos x="T4" y="T5"/>
                </a:cxn>
              </a:cxnLst>
              <a:rect l="T9" t="T10" r="T11" b="T12"/>
              <a:pathLst>
                <a:path w="512" h="864">
                  <a:moveTo>
                    <a:pt x="0" y="864"/>
                  </a:moveTo>
                  <a:cubicBezTo>
                    <a:pt x="176" y="744"/>
                    <a:pt x="352" y="624"/>
                    <a:pt x="432" y="480"/>
                  </a:cubicBezTo>
                  <a:cubicBezTo>
                    <a:pt x="512" y="336"/>
                    <a:pt x="496" y="168"/>
                    <a:pt x="480" y="0"/>
                  </a:cubicBezTo>
                </a:path>
              </a:pathLst>
            </a:custGeom>
            <a:noFill/>
            <a:ln w="28575">
              <a:solidFill>
                <a:srgbClr val="FFFF00"/>
              </a:solidFill>
              <a:round/>
              <a:headEnd/>
              <a:tailEnd type="triangle" w="med" len="med"/>
            </a:ln>
          </p:spPr>
          <p:txBody>
            <a:bodyPr wrap="none" anchor="ctr"/>
            <a:lstStyle/>
            <a:p>
              <a:endParaRPr lang="en-US" dirty="0"/>
            </a:p>
          </p:txBody>
        </p:sp>
      </p:grpSp>
      <p:sp>
        <p:nvSpPr>
          <p:cNvPr id="23" name="Freeform 19"/>
          <p:cNvSpPr>
            <a:spLocks/>
          </p:cNvSpPr>
          <p:nvPr/>
        </p:nvSpPr>
        <p:spPr bwMode="auto">
          <a:xfrm>
            <a:off x="14080036" y="5213667"/>
            <a:ext cx="4343400" cy="685800"/>
          </a:xfrm>
          <a:custGeom>
            <a:avLst/>
            <a:gdLst>
              <a:gd name="T0" fmla="*/ 0 w 2736"/>
              <a:gd name="T1" fmla="*/ 0 h 432"/>
              <a:gd name="T2" fmla="*/ 2147483647 w 2736"/>
              <a:gd name="T3" fmla="*/ 2147483647 h 432"/>
              <a:gd name="T4" fmla="*/ 2147483647 w 2736"/>
              <a:gd name="T5" fmla="*/ 2147483647 h 432"/>
              <a:gd name="T6" fmla="*/ 0 60000 65536"/>
              <a:gd name="T7" fmla="*/ 0 60000 65536"/>
              <a:gd name="T8" fmla="*/ 0 60000 65536"/>
              <a:gd name="T9" fmla="*/ 0 w 2736"/>
              <a:gd name="T10" fmla="*/ 0 h 432"/>
              <a:gd name="T11" fmla="*/ 2736 w 2736"/>
              <a:gd name="T12" fmla="*/ 432 h 432"/>
            </a:gdLst>
            <a:ahLst/>
            <a:cxnLst>
              <a:cxn ang="T6">
                <a:pos x="T0" y="T1"/>
              </a:cxn>
              <a:cxn ang="T7">
                <a:pos x="T2" y="T3"/>
              </a:cxn>
              <a:cxn ang="T8">
                <a:pos x="T4" y="T5"/>
              </a:cxn>
            </a:cxnLst>
            <a:rect l="T9" t="T10" r="T11" b="T12"/>
            <a:pathLst>
              <a:path w="2736" h="432">
                <a:moveTo>
                  <a:pt x="0" y="0"/>
                </a:moveTo>
                <a:cubicBezTo>
                  <a:pt x="324" y="108"/>
                  <a:pt x="648" y="216"/>
                  <a:pt x="1104" y="288"/>
                </a:cubicBezTo>
                <a:cubicBezTo>
                  <a:pt x="1560" y="360"/>
                  <a:pt x="2148" y="396"/>
                  <a:pt x="2736" y="432"/>
                </a:cubicBezTo>
              </a:path>
            </a:pathLst>
          </a:custGeom>
          <a:noFill/>
          <a:ln w="28575">
            <a:solidFill>
              <a:srgbClr val="FFFF00"/>
            </a:solidFill>
            <a:round/>
            <a:headEnd/>
            <a:tailEnd type="triangle" w="med" len="med"/>
          </a:ln>
        </p:spPr>
        <p:txBody>
          <a:bodyPr wrap="none" anchor="ctr"/>
          <a:lstStyle/>
          <a:p>
            <a:endParaRPr lang="en-US" dirty="0"/>
          </a:p>
        </p:txBody>
      </p:sp>
      <p:sp>
        <p:nvSpPr>
          <p:cNvPr id="24" name="Freeform 20"/>
          <p:cNvSpPr>
            <a:spLocks/>
          </p:cNvSpPr>
          <p:nvPr/>
        </p:nvSpPr>
        <p:spPr bwMode="auto">
          <a:xfrm>
            <a:off x="18347236" y="5975667"/>
            <a:ext cx="228600" cy="762000"/>
          </a:xfrm>
          <a:custGeom>
            <a:avLst/>
            <a:gdLst>
              <a:gd name="T0" fmla="*/ 0 w 144"/>
              <a:gd name="T1" fmla="*/ 0 h 480"/>
              <a:gd name="T2" fmla="*/ 2147483647 w 144"/>
              <a:gd name="T3" fmla="*/ 2147483647 h 480"/>
              <a:gd name="T4" fmla="*/ 0 w 144"/>
              <a:gd name="T5" fmla="*/ 2147483647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0" y="0"/>
                </a:moveTo>
                <a:cubicBezTo>
                  <a:pt x="72" y="104"/>
                  <a:pt x="144" y="208"/>
                  <a:pt x="144" y="288"/>
                </a:cubicBezTo>
                <a:cubicBezTo>
                  <a:pt x="144" y="368"/>
                  <a:pt x="72" y="424"/>
                  <a:pt x="0" y="480"/>
                </a:cubicBezTo>
              </a:path>
            </a:pathLst>
          </a:custGeom>
          <a:noFill/>
          <a:ln w="28575">
            <a:solidFill>
              <a:srgbClr val="FFFF00"/>
            </a:solidFill>
            <a:round/>
            <a:headEnd/>
            <a:tailEnd type="triangle" w="med" len="med"/>
          </a:ln>
        </p:spPr>
        <p:txBody>
          <a:bodyPr wrap="none" anchor="ctr"/>
          <a:lstStyle/>
          <a:p>
            <a:endParaRPr lang="en-US" dirty="0"/>
          </a:p>
        </p:txBody>
      </p:sp>
      <p:sp>
        <p:nvSpPr>
          <p:cNvPr id="25" name="Freeform 21"/>
          <p:cNvSpPr>
            <a:spLocks/>
          </p:cNvSpPr>
          <p:nvPr/>
        </p:nvSpPr>
        <p:spPr bwMode="auto">
          <a:xfrm>
            <a:off x="16518436" y="4832667"/>
            <a:ext cx="1676400" cy="2057400"/>
          </a:xfrm>
          <a:custGeom>
            <a:avLst/>
            <a:gdLst>
              <a:gd name="T0" fmla="*/ 2147483647 w 1056"/>
              <a:gd name="T1" fmla="*/ 2147483647 h 1296"/>
              <a:gd name="T2" fmla="*/ 2147483647 w 1056"/>
              <a:gd name="T3" fmla="*/ 2147483647 h 1296"/>
              <a:gd name="T4" fmla="*/ 0 w 1056"/>
              <a:gd name="T5" fmla="*/ 0 h 1296"/>
              <a:gd name="T6" fmla="*/ 0 60000 65536"/>
              <a:gd name="T7" fmla="*/ 0 60000 65536"/>
              <a:gd name="T8" fmla="*/ 0 60000 65536"/>
              <a:gd name="T9" fmla="*/ 0 w 1056"/>
              <a:gd name="T10" fmla="*/ 0 h 1296"/>
              <a:gd name="T11" fmla="*/ 1056 w 1056"/>
              <a:gd name="T12" fmla="*/ 1296 h 1296"/>
            </a:gdLst>
            <a:ahLst/>
            <a:cxnLst>
              <a:cxn ang="T6">
                <a:pos x="T0" y="T1"/>
              </a:cxn>
              <a:cxn ang="T7">
                <a:pos x="T2" y="T3"/>
              </a:cxn>
              <a:cxn ang="T8">
                <a:pos x="T4" y="T5"/>
              </a:cxn>
            </a:cxnLst>
            <a:rect l="T9" t="T10" r="T11" b="T12"/>
            <a:pathLst>
              <a:path w="1056" h="1296">
                <a:moveTo>
                  <a:pt x="1056" y="1296"/>
                </a:moveTo>
                <a:cubicBezTo>
                  <a:pt x="952" y="924"/>
                  <a:pt x="848" y="552"/>
                  <a:pt x="672" y="336"/>
                </a:cubicBezTo>
                <a:cubicBezTo>
                  <a:pt x="496" y="120"/>
                  <a:pt x="248" y="60"/>
                  <a:pt x="0" y="0"/>
                </a:cubicBezTo>
              </a:path>
            </a:pathLst>
          </a:custGeom>
          <a:noFill/>
          <a:ln w="28575">
            <a:solidFill>
              <a:srgbClr val="FFFF00"/>
            </a:solidFill>
            <a:round/>
            <a:headEnd/>
            <a:tailEnd type="triangle" w="med" len="med"/>
          </a:ln>
        </p:spPr>
        <p:txBody>
          <a:bodyPr wrap="none" anchor="ctr"/>
          <a:lstStyle/>
          <a:p>
            <a:endParaRPr lang="en-US" dirty="0"/>
          </a:p>
        </p:txBody>
      </p:sp>
      <p:sp>
        <p:nvSpPr>
          <p:cNvPr id="26" name="Freeform 22"/>
          <p:cNvSpPr>
            <a:spLocks/>
          </p:cNvSpPr>
          <p:nvPr/>
        </p:nvSpPr>
        <p:spPr bwMode="auto">
          <a:xfrm>
            <a:off x="15299236" y="4985067"/>
            <a:ext cx="1143000" cy="3810000"/>
          </a:xfrm>
          <a:custGeom>
            <a:avLst/>
            <a:gdLst>
              <a:gd name="T0" fmla="*/ 2147483647 w 720"/>
              <a:gd name="T1" fmla="*/ 0 h 2400"/>
              <a:gd name="T2" fmla="*/ 2147483647 w 720"/>
              <a:gd name="T3" fmla="*/ 2147483647 h 2400"/>
              <a:gd name="T4" fmla="*/ 0 w 720"/>
              <a:gd name="T5" fmla="*/ 2147483647 h 2400"/>
              <a:gd name="T6" fmla="*/ 0 60000 65536"/>
              <a:gd name="T7" fmla="*/ 0 60000 65536"/>
              <a:gd name="T8" fmla="*/ 0 60000 65536"/>
              <a:gd name="T9" fmla="*/ 0 w 720"/>
              <a:gd name="T10" fmla="*/ 0 h 2400"/>
              <a:gd name="T11" fmla="*/ 720 w 720"/>
              <a:gd name="T12" fmla="*/ 2400 h 2400"/>
            </a:gdLst>
            <a:ahLst/>
            <a:cxnLst>
              <a:cxn ang="T6">
                <a:pos x="T0" y="T1"/>
              </a:cxn>
              <a:cxn ang="T7">
                <a:pos x="T2" y="T3"/>
              </a:cxn>
              <a:cxn ang="T8">
                <a:pos x="T4" y="T5"/>
              </a:cxn>
            </a:cxnLst>
            <a:rect l="T9" t="T10" r="T11" b="T12"/>
            <a:pathLst>
              <a:path w="720" h="2400">
                <a:moveTo>
                  <a:pt x="720" y="0"/>
                </a:moveTo>
                <a:cubicBezTo>
                  <a:pt x="564" y="208"/>
                  <a:pt x="408" y="416"/>
                  <a:pt x="288" y="816"/>
                </a:cubicBezTo>
                <a:cubicBezTo>
                  <a:pt x="168" y="1216"/>
                  <a:pt x="84" y="1808"/>
                  <a:pt x="0" y="2400"/>
                </a:cubicBezTo>
              </a:path>
            </a:pathLst>
          </a:custGeom>
          <a:noFill/>
          <a:ln w="28575">
            <a:solidFill>
              <a:srgbClr val="FFFF00"/>
            </a:solidFill>
            <a:round/>
            <a:headEnd/>
            <a:tailEnd type="triangle" w="med" len="med"/>
          </a:ln>
        </p:spPr>
        <p:txBody>
          <a:bodyPr wrap="none" anchor="ctr"/>
          <a:lstStyle/>
          <a:p>
            <a:endParaRPr lang="en-US" dirty="0"/>
          </a:p>
        </p:txBody>
      </p:sp>
      <p:grpSp>
        <p:nvGrpSpPr>
          <p:cNvPr id="5" name="Group 30"/>
          <p:cNvGrpSpPr/>
          <p:nvPr/>
        </p:nvGrpSpPr>
        <p:grpSpPr>
          <a:xfrm>
            <a:off x="2768075" y="3459479"/>
            <a:ext cx="6727730" cy="7377749"/>
            <a:chOff x="1732547" y="2800667"/>
            <a:chExt cx="7763258" cy="8036561"/>
          </a:xfrm>
        </p:grpSpPr>
        <p:pic>
          <p:nvPicPr>
            <p:cNvPr id="32" name="Picture 3" descr="cajal1-net"/>
            <p:cNvPicPr>
              <a:picLocks noChangeAspect="1" noChangeArrowheads="1"/>
            </p:cNvPicPr>
            <p:nvPr/>
          </p:nvPicPr>
          <p:blipFill>
            <a:blip r:embed="rId4" cstate="print"/>
            <a:srcRect/>
            <a:stretch>
              <a:fillRect/>
            </a:stretch>
          </p:blipFill>
          <p:spPr bwMode="auto">
            <a:xfrm>
              <a:off x="2816287" y="4843896"/>
              <a:ext cx="6679518" cy="5993332"/>
            </a:xfrm>
            <a:prstGeom prst="rect">
              <a:avLst/>
            </a:prstGeom>
            <a:noFill/>
            <a:ln w="9525">
              <a:noFill/>
              <a:miter lim="800000"/>
              <a:headEnd/>
              <a:tailEnd/>
            </a:ln>
          </p:spPr>
        </p:pic>
        <p:sp>
          <p:nvSpPr>
            <p:cNvPr id="33" name="AutoShape 4"/>
            <p:cNvSpPr>
              <a:spLocks noChangeArrowheads="1"/>
            </p:cNvSpPr>
            <p:nvPr/>
          </p:nvSpPr>
          <p:spPr bwMode="auto">
            <a:xfrm>
              <a:off x="1808746" y="2849878"/>
              <a:ext cx="1007541" cy="921313"/>
            </a:xfrm>
            <a:prstGeom prst="cube">
              <a:avLst>
                <a:gd name="adj" fmla="val 25000"/>
              </a:avLst>
            </a:prstGeom>
            <a:solidFill>
              <a:srgbClr val="FFFF00"/>
            </a:solidFill>
            <a:ln w="9525">
              <a:solidFill>
                <a:schemeClr val="tx1"/>
              </a:solidFill>
              <a:miter lim="800000"/>
              <a:headEnd/>
              <a:tailEnd/>
            </a:ln>
          </p:spPr>
          <p:txBody>
            <a:bodyPr wrap="none" anchor="ctr"/>
            <a:lstStyle/>
            <a:p>
              <a:endParaRPr lang="en-US" dirty="0"/>
            </a:p>
          </p:txBody>
        </p:sp>
        <p:sp>
          <p:nvSpPr>
            <p:cNvPr id="34" name="Text Box 5"/>
            <p:cNvSpPr txBox="1">
              <a:spLocks noChangeArrowheads="1"/>
            </p:cNvSpPr>
            <p:nvPr/>
          </p:nvSpPr>
          <p:spPr bwMode="auto">
            <a:xfrm>
              <a:off x="2951747" y="2800667"/>
              <a:ext cx="6544058" cy="1846659"/>
            </a:xfrm>
            <a:prstGeom prst="rect">
              <a:avLst/>
            </a:prstGeom>
            <a:noFill/>
            <a:ln w="9525">
              <a:noFill/>
              <a:miter lim="800000"/>
              <a:headEnd/>
              <a:tailEnd/>
            </a:ln>
          </p:spPr>
          <p:txBody>
            <a:bodyPr wrap="square">
              <a:spAutoFit/>
            </a:bodyPr>
            <a:lstStyle/>
            <a:p>
              <a:r>
                <a:rPr lang="en-US" dirty="0"/>
                <a:t>10 000 neurons</a:t>
              </a:r>
            </a:p>
            <a:p>
              <a:r>
                <a:rPr lang="en-US" dirty="0"/>
                <a:t>3 km wires</a:t>
              </a:r>
            </a:p>
          </p:txBody>
        </p:sp>
        <p:sp>
          <p:nvSpPr>
            <p:cNvPr id="35" name="Text Box 6"/>
            <p:cNvSpPr txBox="1">
              <a:spLocks noChangeArrowheads="1"/>
            </p:cNvSpPr>
            <p:nvPr/>
          </p:nvSpPr>
          <p:spPr bwMode="auto">
            <a:xfrm>
              <a:off x="1732547" y="3459479"/>
              <a:ext cx="1035528" cy="400110"/>
            </a:xfrm>
            <a:prstGeom prst="rect">
              <a:avLst/>
            </a:prstGeom>
            <a:noFill/>
            <a:ln w="9525">
              <a:noFill/>
              <a:miter lim="800000"/>
              <a:headEnd/>
              <a:tailEnd/>
            </a:ln>
          </p:spPr>
          <p:txBody>
            <a:bodyPr wrap="square">
              <a:spAutoFit/>
            </a:bodyPr>
            <a:lstStyle/>
            <a:p>
              <a:r>
                <a:rPr lang="en-US" sz="2000" dirty="0"/>
                <a:t>1mm</a:t>
              </a:r>
            </a:p>
          </p:txBody>
        </p:sp>
      </p:grpSp>
      <p:grpSp>
        <p:nvGrpSpPr>
          <p:cNvPr id="6" name="Group 42"/>
          <p:cNvGrpSpPr/>
          <p:nvPr/>
        </p:nvGrpSpPr>
        <p:grpSpPr>
          <a:xfrm>
            <a:off x="9495806" y="4985067"/>
            <a:ext cx="3746030" cy="5808930"/>
            <a:chOff x="9495806" y="4985067"/>
            <a:chExt cx="3746030" cy="5808930"/>
          </a:xfrm>
        </p:grpSpPr>
        <p:sp>
          <p:nvSpPr>
            <p:cNvPr id="36" name="Oval 35"/>
            <p:cNvSpPr/>
            <p:nvPr/>
          </p:nvSpPr>
          <p:spPr>
            <a:xfrm>
              <a:off x="12937036" y="5975667"/>
              <a:ext cx="304800" cy="35256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8" name="Straight Connector 37"/>
            <p:cNvCxnSpPr>
              <a:stCxn id="36" idx="0"/>
            </p:cNvCxnSpPr>
            <p:nvPr/>
          </p:nvCxnSpPr>
          <p:spPr>
            <a:xfrm flipH="1" flipV="1">
              <a:off x="9495806" y="4985067"/>
              <a:ext cx="3593630" cy="990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6" idx="3"/>
            </p:cNvCxnSpPr>
            <p:nvPr/>
          </p:nvCxnSpPr>
          <p:spPr>
            <a:xfrm flipH="1">
              <a:off x="9495806" y="6276598"/>
              <a:ext cx="3485867" cy="451739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30" name="Straight Connector 29"/>
          <p:cNvCxnSpPr/>
          <p:nvPr/>
        </p:nvCxnSpPr>
        <p:spPr>
          <a:xfrm>
            <a:off x="-215313" y="1508294"/>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aphicFrame>
        <p:nvGraphicFramePr>
          <p:cNvPr id="8194" name="Object 7"/>
          <p:cNvGraphicFramePr>
            <a:graphicFrameLocks noChangeAspect="1"/>
          </p:cNvGraphicFramePr>
          <p:nvPr/>
        </p:nvGraphicFramePr>
        <p:xfrm>
          <a:off x="2902590" y="2886174"/>
          <a:ext cx="5581928" cy="4185797"/>
        </p:xfrm>
        <a:graphic>
          <a:graphicData uri="http://schemas.openxmlformats.org/presentationml/2006/ole">
            <mc:AlternateContent xmlns:mc="http://schemas.openxmlformats.org/markup-compatibility/2006">
              <mc:Choice xmlns:v="urn:schemas-microsoft-com:vml" Requires="v">
                <p:oleObj spid="_x0000_s219177" name="Photo Editor Photo" r:id="rId4" imgW="5304762" imgH="5304762" progId="">
                  <p:embed/>
                </p:oleObj>
              </mc:Choice>
              <mc:Fallback>
                <p:oleObj name="Photo Editor Photo" r:id="rId4" imgW="5304762" imgH="5304762"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2590" y="2886174"/>
                        <a:ext cx="5581928" cy="41857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9" name="Rectangle 14"/>
          <p:cNvSpPr>
            <a:spLocks noChangeArrowheads="1"/>
          </p:cNvSpPr>
          <p:nvPr/>
        </p:nvSpPr>
        <p:spPr bwMode="auto">
          <a:xfrm>
            <a:off x="3571233" y="6630325"/>
            <a:ext cx="4681617" cy="675129"/>
          </a:xfrm>
          <a:prstGeom prst="rect">
            <a:avLst/>
          </a:prstGeom>
          <a:solidFill>
            <a:schemeClr val="bg1"/>
          </a:solidFill>
          <a:ln w="9525">
            <a:solidFill>
              <a:schemeClr val="bg1"/>
            </a:solidFill>
            <a:miter lim="800000"/>
            <a:headEnd/>
            <a:tailEnd/>
          </a:ln>
        </p:spPr>
        <p:txBody>
          <a:bodyPr wrap="none" lIns="192911" tIns="96455" rIns="192911" bIns="96455" anchor="ctr"/>
          <a:lstStyle/>
          <a:p>
            <a:endParaRPr lang="en-US" dirty="0"/>
          </a:p>
        </p:txBody>
      </p:sp>
      <p:sp>
        <p:nvSpPr>
          <p:cNvPr id="8200" name="Text Box 15"/>
          <p:cNvSpPr txBox="1">
            <a:spLocks noChangeArrowheads="1"/>
          </p:cNvSpPr>
          <p:nvPr/>
        </p:nvSpPr>
        <p:spPr bwMode="auto">
          <a:xfrm>
            <a:off x="3316145" y="6585317"/>
            <a:ext cx="660498" cy="779569"/>
          </a:xfrm>
          <a:prstGeom prst="rect">
            <a:avLst/>
          </a:prstGeom>
          <a:noFill/>
          <a:ln w="9525">
            <a:noFill/>
            <a:miter lim="800000"/>
            <a:headEnd/>
            <a:tailEnd/>
          </a:ln>
        </p:spPr>
        <p:txBody>
          <a:bodyPr wrap="none" lIns="192911" tIns="96455" rIns="192911" bIns="96455">
            <a:spAutoFit/>
          </a:bodyPr>
          <a:lstStyle/>
          <a:p>
            <a:r>
              <a:rPr lang="en-US" sz="3800" dirty="0"/>
              <a:t>0</a:t>
            </a:r>
            <a:endParaRPr lang="en-US" dirty="0"/>
          </a:p>
        </p:txBody>
      </p:sp>
      <p:sp>
        <p:nvSpPr>
          <p:cNvPr id="8201" name="Text Box 16"/>
          <p:cNvSpPr txBox="1">
            <a:spLocks noChangeArrowheads="1"/>
          </p:cNvSpPr>
          <p:nvPr/>
        </p:nvSpPr>
        <p:spPr bwMode="auto">
          <a:xfrm>
            <a:off x="7446323" y="6585317"/>
            <a:ext cx="931405" cy="779569"/>
          </a:xfrm>
          <a:prstGeom prst="rect">
            <a:avLst/>
          </a:prstGeom>
          <a:noFill/>
          <a:ln w="9525">
            <a:noFill/>
            <a:miter lim="800000"/>
            <a:headEnd/>
            <a:tailEnd/>
          </a:ln>
        </p:spPr>
        <p:txBody>
          <a:bodyPr wrap="none" lIns="192911" tIns="96455" rIns="192911" bIns="96455">
            <a:spAutoFit/>
          </a:bodyPr>
          <a:lstStyle/>
          <a:p>
            <a:r>
              <a:rPr lang="en-US" sz="3800" dirty="0"/>
              <a:t>20</a:t>
            </a:r>
            <a:endParaRPr lang="en-US" dirty="0"/>
          </a:p>
        </p:txBody>
      </p:sp>
      <p:sp>
        <p:nvSpPr>
          <p:cNvPr id="8202" name="Text Box 17"/>
          <p:cNvSpPr txBox="1">
            <a:spLocks noChangeArrowheads="1"/>
          </p:cNvSpPr>
          <p:nvPr/>
        </p:nvSpPr>
        <p:spPr bwMode="auto">
          <a:xfrm>
            <a:off x="5476892" y="6585317"/>
            <a:ext cx="1038806" cy="779569"/>
          </a:xfrm>
          <a:prstGeom prst="rect">
            <a:avLst/>
          </a:prstGeom>
          <a:noFill/>
          <a:ln w="9525">
            <a:noFill/>
            <a:miter lim="800000"/>
            <a:headEnd/>
            <a:tailEnd/>
          </a:ln>
        </p:spPr>
        <p:txBody>
          <a:bodyPr wrap="none" lIns="192911" tIns="96455" rIns="192911" bIns="96455">
            <a:spAutoFit/>
          </a:bodyPr>
          <a:lstStyle/>
          <a:p>
            <a:r>
              <a:rPr lang="en-US" sz="3800" dirty="0"/>
              <a:t>ms</a:t>
            </a:r>
            <a:endParaRPr lang="en-US" dirty="0"/>
          </a:p>
        </p:txBody>
      </p:sp>
      <p:sp>
        <p:nvSpPr>
          <p:cNvPr id="8203" name="Text Box 20"/>
          <p:cNvSpPr txBox="1">
            <a:spLocks noChangeArrowheads="1"/>
          </p:cNvSpPr>
          <p:nvPr/>
        </p:nvSpPr>
        <p:spPr bwMode="auto">
          <a:xfrm>
            <a:off x="2637163" y="8500993"/>
            <a:ext cx="3165991" cy="2010676"/>
          </a:xfrm>
          <a:prstGeom prst="rect">
            <a:avLst/>
          </a:prstGeom>
          <a:noFill/>
          <a:ln w="9525">
            <a:noFill/>
            <a:miter lim="800000"/>
            <a:headEnd/>
            <a:tailEnd/>
          </a:ln>
        </p:spPr>
        <p:txBody>
          <a:bodyPr wrap="none" lIns="192911" tIns="96455" rIns="192911" bIns="96455">
            <a:spAutoFit/>
          </a:bodyPr>
          <a:lstStyle/>
          <a:p>
            <a:r>
              <a:rPr lang="en-US" sz="5900" dirty="0">
                <a:solidFill>
                  <a:srgbClr val="008000"/>
                </a:solidFill>
              </a:rPr>
              <a:t>Strong</a:t>
            </a:r>
          </a:p>
          <a:p>
            <a:r>
              <a:rPr lang="en-US" sz="5900" dirty="0">
                <a:solidFill>
                  <a:srgbClr val="008000"/>
                </a:solidFill>
              </a:rPr>
              <a:t>stimulus</a:t>
            </a:r>
            <a:endParaRPr lang="en-US" sz="5900" dirty="0"/>
          </a:p>
        </p:txBody>
      </p:sp>
      <p:sp>
        <p:nvSpPr>
          <p:cNvPr id="8204" name="Text Box 27"/>
          <p:cNvSpPr txBox="1">
            <a:spLocks noChangeArrowheads="1"/>
          </p:cNvSpPr>
          <p:nvPr/>
        </p:nvSpPr>
        <p:spPr bwMode="auto">
          <a:xfrm>
            <a:off x="2637162" y="2247616"/>
            <a:ext cx="5568893" cy="1102735"/>
          </a:xfrm>
          <a:prstGeom prst="rect">
            <a:avLst/>
          </a:prstGeom>
          <a:noFill/>
          <a:ln w="9525">
            <a:noFill/>
            <a:miter lim="800000"/>
            <a:headEnd/>
            <a:tailEnd/>
          </a:ln>
        </p:spPr>
        <p:txBody>
          <a:bodyPr wrap="none" lIns="192911" tIns="96455" rIns="192911" bIns="96455">
            <a:spAutoFit/>
          </a:bodyPr>
          <a:lstStyle/>
          <a:p>
            <a:r>
              <a:rPr lang="en-US" sz="5900" dirty="0">
                <a:solidFill>
                  <a:srgbClr val="008000"/>
                </a:solidFill>
              </a:rPr>
              <a:t>Action potential</a:t>
            </a:r>
          </a:p>
        </p:txBody>
      </p:sp>
      <p:sp>
        <p:nvSpPr>
          <p:cNvPr id="8205" name="Line 29"/>
          <p:cNvSpPr>
            <a:spLocks noChangeShapeType="1"/>
          </p:cNvSpPr>
          <p:nvPr/>
        </p:nvSpPr>
        <p:spPr bwMode="auto">
          <a:xfrm flipV="1">
            <a:off x="3826322" y="6970702"/>
            <a:ext cx="0" cy="1620308"/>
          </a:xfrm>
          <a:prstGeom prst="line">
            <a:avLst/>
          </a:prstGeom>
          <a:noFill/>
          <a:ln w="28575">
            <a:solidFill>
              <a:srgbClr val="008000"/>
            </a:solidFill>
            <a:round/>
            <a:headEnd/>
            <a:tailEnd type="triangle" w="med" len="med"/>
          </a:ln>
        </p:spPr>
        <p:txBody>
          <a:bodyPr wrap="none" lIns="192911" tIns="96455" rIns="192911" bIns="96455" anchor="ctr"/>
          <a:lstStyle/>
          <a:p>
            <a:endParaRPr lang="en-US" dirty="0"/>
          </a:p>
        </p:txBody>
      </p:sp>
      <p:grpSp>
        <p:nvGrpSpPr>
          <p:cNvPr id="2" name="Group 32"/>
          <p:cNvGrpSpPr>
            <a:grpSpLocks/>
          </p:cNvGrpSpPr>
          <p:nvPr/>
        </p:nvGrpSpPr>
        <p:grpSpPr bwMode="auto">
          <a:xfrm>
            <a:off x="2295796" y="3159040"/>
            <a:ext cx="1230425" cy="3645694"/>
            <a:chOff x="3152" y="1123"/>
            <a:chExt cx="328" cy="1296"/>
          </a:xfrm>
        </p:grpSpPr>
        <p:sp>
          <p:nvSpPr>
            <p:cNvPr id="8226" name="Rectangle 9"/>
            <p:cNvSpPr>
              <a:spLocks noChangeArrowheads="1"/>
            </p:cNvSpPr>
            <p:nvPr/>
          </p:nvSpPr>
          <p:spPr bwMode="auto">
            <a:xfrm>
              <a:off x="3288" y="1171"/>
              <a:ext cx="192" cy="1248"/>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8227" name="Text Box 10"/>
            <p:cNvSpPr txBox="1">
              <a:spLocks noChangeArrowheads="1"/>
            </p:cNvSpPr>
            <p:nvPr/>
          </p:nvSpPr>
          <p:spPr bwMode="auto">
            <a:xfrm>
              <a:off x="3152" y="1123"/>
              <a:ext cx="266" cy="241"/>
            </a:xfrm>
            <a:prstGeom prst="rect">
              <a:avLst/>
            </a:prstGeom>
            <a:noFill/>
            <a:ln w="9525">
              <a:noFill/>
              <a:miter lim="800000"/>
              <a:headEnd/>
              <a:tailEnd/>
            </a:ln>
          </p:spPr>
          <p:txBody>
            <a:bodyPr wrap="none">
              <a:spAutoFit/>
            </a:bodyPr>
            <a:lstStyle/>
            <a:p>
              <a:r>
                <a:rPr lang="en-US" sz="3800" dirty="0"/>
                <a:t>100</a:t>
              </a:r>
              <a:endParaRPr lang="en-US" dirty="0"/>
            </a:p>
          </p:txBody>
        </p:sp>
        <p:sp>
          <p:nvSpPr>
            <p:cNvPr id="8228" name="Text Box 11"/>
            <p:cNvSpPr txBox="1">
              <a:spLocks noChangeArrowheads="1"/>
            </p:cNvSpPr>
            <p:nvPr/>
          </p:nvSpPr>
          <p:spPr bwMode="auto">
            <a:xfrm>
              <a:off x="3200" y="1699"/>
              <a:ext cx="244" cy="241"/>
            </a:xfrm>
            <a:prstGeom prst="rect">
              <a:avLst/>
            </a:prstGeom>
            <a:noFill/>
            <a:ln w="9525">
              <a:noFill/>
              <a:miter lim="800000"/>
              <a:headEnd/>
              <a:tailEnd/>
            </a:ln>
          </p:spPr>
          <p:txBody>
            <a:bodyPr wrap="none">
              <a:spAutoFit/>
            </a:bodyPr>
            <a:lstStyle/>
            <a:p>
              <a:r>
                <a:rPr lang="en-US" sz="3800" dirty="0"/>
                <a:t>mV</a:t>
              </a:r>
              <a:endParaRPr lang="en-US" dirty="0"/>
            </a:p>
          </p:txBody>
        </p:sp>
        <p:sp>
          <p:nvSpPr>
            <p:cNvPr id="8229" name="Text Box 12"/>
            <p:cNvSpPr txBox="1">
              <a:spLocks noChangeArrowheads="1"/>
            </p:cNvSpPr>
            <p:nvPr/>
          </p:nvSpPr>
          <p:spPr bwMode="auto">
            <a:xfrm>
              <a:off x="3344" y="2131"/>
              <a:ext cx="121" cy="241"/>
            </a:xfrm>
            <a:prstGeom prst="rect">
              <a:avLst/>
            </a:prstGeom>
            <a:noFill/>
            <a:ln w="9525">
              <a:noFill/>
              <a:miter lim="800000"/>
              <a:headEnd/>
              <a:tailEnd/>
            </a:ln>
          </p:spPr>
          <p:txBody>
            <a:bodyPr wrap="none">
              <a:spAutoFit/>
            </a:bodyPr>
            <a:lstStyle/>
            <a:p>
              <a:r>
                <a:rPr lang="en-US" sz="3800" dirty="0"/>
                <a:t>0</a:t>
              </a:r>
              <a:endParaRPr lang="en-US" dirty="0"/>
            </a:p>
          </p:txBody>
        </p:sp>
      </p:grpSp>
      <p:grpSp>
        <p:nvGrpSpPr>
          <p:cNvPr id="3" name="Group 38"/>
          <p:cNvGrpSpPr>
            <a:grpSpLocks/>
          </p:cNvGrpSpPr>
          <p:nvPr/>
        </p:nvGrpSpPr>
        <p:grpSpPr bwMode="auto">
          <a:xfrm>
            <a:off x="11760313" y="2377016"/>
            <a:ext cx="6512249" cy="8140925"/>
            <a:chOff x="3135" y="845"/>
            <a:chExt cx="1736" cy="2894"/>
          </a:xfrm>
        </p:grpSpPr>
        <p:graphicFrame>
          <p:nvGraphicFramePr>
            <p:cNvPr id="8195" name="Object 3"/>
            <p:cNvGraphicFramePr>
              <a:graphicFrameLocks noChangeAspect="1"/>
            </p:cNvGraphicFramePr>
            <p:nvPr/>
          </p:nvGraphicFramePr>
          <p:xfrm>
            <a:off x="4258" y="2035"/>
            <a:ext cx="219" cy="288"/>
          </p:xfrm>
          <a:graphic>
            <a:graphicData uri="http://schemas.openxmlformats.org/presentationml/2006/ole">
              <mc:AlternateContent xmlns:mc="http://schemas.openxmlformats.org/markup-compatibility/2006">
                <mc:Choice xmlns:v="urn:schemas-microsoft-com:vml" Requires="v">
                  <p:oleObj spid="_x0000_s219178" name="Equation" r:id="rId6" imgW="139680" imgH="177480" progId="Equation.3">
                    <p:embed/>
                  </p:oleObj>
                </mc:Choice>
                <mc:Fallback>
                  <p:oleObj name="Equation" r:id="rId6" imgW="139680" imgH="17748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8" y="2035"/>
                          <a:ext cx="21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5"/>
            <p:cNvGraphicFramePr>
              <a:graphicFrameLocks noChangeAspect="1"/>
            </p:cNvGraphicFramePr>
            <p:nvPr/>
          </p:nvGraphicFramePr>
          <p:xfrm>
            <a:off x="3284" y="1208"/>
            <a:ext cx="1440" cy="1440"/>
          </p:xfrm>
          <a:graphic>
            <a:graphicData uri="http://schemas.openxmlformats.org/presentationml/2006/ole">
              <mc:AlternateContent xmlns:mc="http://schemas.openxmlformats.org/markup-compatibility/2006">
                <mc:Choice xmlns:v="urn:schemas-microsoft-com:vml" Requires="v">
                  <p:oleObj spid="_x0000_s219179" name="Photo Editor Photo" r:id="rId8" imgW="5304762" imgH="5304762" progId="">
                    <p:embed/>
                  </p:oleObj>
                </mc:Choice>
                <mc:Fallback>
                  <p:oleObj name="Photo Editor Photo" r:id="rId8" imgW="5304762" imgH="5304762" progId="">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4" y="1208"/>
                          <a:ext cx="1440" cy="1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0" name="Line 8"/>
            <p:cNvSpPr>
              <a:spLocks noChangeShapeType="1"/>
            </p:cNvSpPr>
            <p:nvPr/>
          </p:nvSpPr>
          <p:spPr bwMode="auto">
            <a:xfrm>
              <a:off x="3488" y="2179"/>
              <a:ext cx="1383" cy="0"/>
            </a:xfrm>
            <a:prstGeom prst="line">
              <a:avLst/>
            </a:prstGeom>
            <a:noFill/>
            <a:ln w="19050">
              <a:solidFill>
                <a:schemeClr val="tx1"/>
              </a:solidFill>
              <a:prstDash val="dash"/>
              <a:round/>
              <a:headEnd/>
              <a:tailEnd/>
            </a:ln>
          </p:spPr>
          <p:txBody>
            <a:bodyPr wrap="none" anchor="ctr"/>
            <a:lstStyle/>
            <a:p>
              <a:endParaRPr lang="en-US" dirty="0"/>
            </a:p>
          </p:txBody>
        </p:sp>
        <p:sp>
          <p:nvSpPr>
            <p:cNvPr id="8211" name="Rectangle 13"/>
            <p:cNvSpPr>
              <a:spLocks noChangeArrowheads="1"/>
            </p:cNvSpPr>
            <p:nvPr/>
          </p:nvSpPr>
          <p:spPr bwMode="auto">
            <a:xfrm>
              <a:off x="3488" y="2419"/>
              <a:ext cx="1248" cy="240"/>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8212" name="Line 19"/>
            <p:cNvSpPr>
              <a:spLocks noChangeShapeType="1"/>
            </p:cNvSpPr>
            <p:nvPr/>
          </p:nvSpPr>
          <p:spPr bwMode="auto">
            <a:xfrm flipV="1">
              <a:off x="3747" y="2467"/>
              <a:ext cx="0" cy="576"/>
            </a:xfrm>
            <a:prstGeom prst="line">
              <a:avLst/>
            </a:prstGeom>
            <a:noFill/>
            <a:ln w="28575">
              <a:solidFill>
                <a:srgbClr val="008000"/>
              </a:solidFill>
              <a:round/>
              <a:headEnd/>
              <a:tailEnd type="triangle" w="med" len="med"/>
            </a:ln>
          </p:spPr>
          <p:txBody>
            <a:bodyPr wrap="none" anchor="ctr"/>
            <a:lstStyle/>
            <a:p>
              <a:endParaRPr lang="en-US" dirty="0"/>
            </a:p>
          </p:txBody>
        </p:sp>
        <p:sp>
          <p:nvSpPr>
            <p:cNvPr id="8213" name="Line 21"/>
            <p:cNvSpPr>
              <a:spLocks noChangeShapeType="1"/>
            </p:cNvSpPr>
            <p:nvPr/>
          </p:nvSpPr>
          <p:spPr bwMode="auto">
            <a:xfrm flipV="1">
              <a:off x="3978" y="2478"/>
              <a:ext cx="0" cy="192"/>
            </a:xfrm>
            <a:prstGeom prst="line">
              <a:avLst/>
            </a:prstGeom>
            <a:noFill/>
            <a:ln w="9525">
              <a:solidFill>
                <a:srgbClr val="FF0000"/>
              </a:solidFill>
              <a:round/>
              <a:headEnd/>
              <a:tailEnd type="triangle" w="med" len="med"/>
            </a:ln>
          </p:spPr>
          <p:txBody>
            <a:bodyPr wrap="none" anchor="ctr"/>
            <a:lstStyle/>
            <a:p>
              <a:endParaRPr lang="en-US" dirty="0"/>
            </a:p>
          </p:txBody>
        </p:sp>
        <p:sp>
          <p:nvSpPr>
            <p:cNvPr id="8214" name="Line 22"/>
            <p:cNvSpPr>
              <a:spLocks noChangeShapeType="1"/>
            </p:cNvSpPr>
            <p:nvPr/>
          </p:nvSpPr>
          <p:spPr bwMode="auto">
            <a:xfrm flipV="1">
              <a:off x="4112" y="2467"/>
              <a:ext cx="0" cy="192"/>
            </a:xfrm>
            <a:prstGeom prst="line">
              <a:avLst/>
            </a:prstGeom>
            <a:noFill/>
            <a:ln w="9525">
              <a:solidFill>
                <a:srgbClr val="FF0000"/>
              </a:solidFill>
              <a:round/>
              <a:headEnd/>
              <a:tailEnd type="triangle" w="med" len="med"/>
            </a:ln>
          </p:spPr>
          <p:txBody>
            <a:bodyPr wrap="none" anchor="ctr"/>
            <a:lstStyle/>
            <a:p>
              <a:endParaRPr lang="en-US" dirty="0"/>
            </a:p>
          </p:txBody>
        </p:sp>
        <p:sp>
          <p:nvSpPr>
            <p:cNvPr id="8215" name="Line 23"/>
            <p:cNvSpPr>
              <a:spLocks noChangeShapeType="1"/>
            </p:cNvSpPr>
            <p:nvPr/>
          </p:nvSpPr>
          <p:spPr bwMode="auto">
            <a:xfrm flipV="1">
              <a:off x="4208" y="2467"/>
              <a:ext cx="0" cy="192"/>
            </a:xfrm>
            <a:prstGeom prst="line">
              <a:avLst/>
            </a:prstGeom>
            <a:noFill/>
            <a:ln w="9525">
              <a:solidFill>
                <a:srgbClr val="FF0000"/>
              </a:solidFill>
              <a:round/>
              <a:headEnd/>
              <a:tailEnd type="triangle" w="med" len="med"/>
            </a:ln>
          </p:spPr>
          <p:txBody>
            <a:bodyPr wrap="none" anchor="ctr"/>
            <a:lstStyle/>
            <a:p>
              <a:endParaRPr lang="en-US" dirty="0"/>
            </a:p>
          </p:txBody>
        </p:sp>
        <p:sp>
          <p:nvSpPr>
            <p:cNvPr id="8216" name="Line 24"/>
            <p:cNvSpPr>
              <a:spLocks noChangeShapeType="1"/>
            </p:cNvSpPr>
            <p:nvPr/>
          </p:nvSpPr>
          <p:spPr bwMode="auto">
            <a:xfrm flipV="1">
              <a:off x="4352" y="2467"/>
              <a:ext cx="0" cy="192"/>
            </a:xfrm>
            <a:prstGeom prst="line">
              <a:avLst/>
            </a:prstGeom>
            <a:noFill/>
            <a:ln w="9525">
              <a:solidFill>
                <a:srgbClr val="FF0000"/>
              </a:solidFill>
              <a:round/>
              <a:headEnd/>
              <a:tailEnd type="triangle" w="med" len="med"/>
            </a:ln>
          </p:spPr>
          <p:txBody>
            <a:bodyPr wrap="none" anchor="ctr"/>
            <a:lstStyle/>
            <a:p>
              <a:endParaRPr lang="en-US" dirty="0"/>
            </a:p>
          </p:txBody>
        </p:sp>
        <p:sp>
          <p:nvSpPr>
            <p:cNvPr id="8217" name="Line 25"/>
            <p:cNvSpPr>
              <a:spLocks noChangeShapeType="1"/>
            </p:cNvSpPr>
            <p:nvPr/>
          </p:nvSpPr>
          <p:spPr bwMode="auto">
            <a:xfrm flipV="1">
              <a:off x="4448" y="2467"/>
              <a:ext cx="0" cy="192"/>
            </a:xfrm>
            <a:prstGeom prst="line">
              <a:avLst/>
            </a:prstGeom>
            <a:noFill/>
            <a:ln w="9525">
              <a:solidFill>
                <a:srgbClr val="FF0000"/>
              </a:solidFill>
              <a:round/>
              <a:headEnd/>
              <a:tailEnd type="triangle" w="med" len="med"/>
            </a:ln>
          </p:spPr>
          <p:txBody>
            <a:bodyPr wrap="none" anchor="ctr"/>
            <a:lstStyle/>
            <a:p>
              <a:endParaRPr lang="en-US" dirty="0"/>
            </a:p>
          </p:txBody>
        </p:sp>
        <p:sp>
          <p:nvSpPr>
            <p:cNvPr id="8218" name="Text Box 26"/>
            <p:cNvSpPr txBox="1">
              <a:spLocks noChangeArrowheads="1"/>
            </p:cNvSpPr>
            <p:nvPr/>
          </p:nvSpPr>
          <p:spPr bwMode="auto">
            <a:xfrm>
              <a:off x="4006" y="2685"/>
              <a:ext cx="646" cy="656"/>
            </a:xfrm>
            <a:prstGeom prst="rect">
              <a:avLst/>
            </a:prstGeom>
            <a:noFill/>
            <a:ln w="9525">
              <a:noFill/>
              <a:miter lim="800000"/>
              <a:headEnd/>
              <a:tailEnd/>
            </a:ln>
          </p:spPr>
          <p:txBody>
            <a:bodyPr wrap="none">
              <a:spAutoFit/>
            </a:bodyPr>
            <a:lstStyle/>
            <a:p>
              <a:r>
                <a:rPr lang="en-US" dirty="0">
                  <a:solidFill>
                    <a:srgbClr val="FF0000"/>
                  </a:solidFill>
                </a:rPr>
                <a:t>strong </a:t>
              </a:r>
            </a:p>
            <a:p>
              <a:r>
                <a:rPr lang="en-US" dirty="0">
                  <a:solidFill>
                    <a:srgbClr val="FF0000"/>
                  </a:solidFill>
                </a:rPr>
                <a:t>stimuli</a:t>
              </a:r>
            </a:p>
          </p:txBody>
        </p:sp>
        <p:sp>
          <p:nvSpPr>
            <p:cNvPr id="8219" name="Text Box 28"/>
            <p:cNvSpPr txBox="1">
              <a:spLocks noChangeArrowheads="1"/>
            </p:cNvSpPr>
            <p:nvPr/>
          </p:nvSpPr>
          <p:spPr bwMode="auto">
            <a:xfrm>
              <a:off x="3539" y="845"/>
              <a:ext cx="919" cy="263"/>
            </a:xfrm>
            <a:prstGeom prst="rect">
              <a:avLst/>
            </a:prstGeom>
            <a:noFill/>
            <a:ln w="9525">
              <a:noFill/>
              <a:miter lim="800000"/>
              <a:headEnd/>
              <a:tailEnd/>
            </a:ln>
          </p:spPr>
          <p:txBody>
            <a:bodyPr wrap="none">
              <a:spAutoFit/>
            </a:bodyPr>
            <a:lstStyle/>
            <a:p>
              <a:r>
                <a:rPr lang="fr-CH" sz="4200" dirty="0" err="1"/>
                <a:t>refractoriness</a:t>
              </a:r>
              <a:endParaRPr lang="fr-FR" sz="4200" dirty="0"/>
            </a:p>
          </p:txBody>
        </p:sp>
        <p:sp>
          <p:nvSpPr>
            <p:cNvPr id="8220" name="Text Box 30"/>
            <p:cNvSpPr txBox="1">
              <a:spLocks noChangeArrowheads="1"/>
            </p:cNvSpPr>
            <p:nvPr/>
          </p:nvSpPr>
          <p:spPr bwMode="auto">
            <a:xfrm>
              <a:off x="3377" y="3061"/>
              <a:ext cx="789" cy="678"/>
            </a:xfrm>
            <a:prstGeom prst="rect">
              <a:avLst/>
            </a:prstGeom>
            <a:noFill/>
            <a:ln w="9525">
              <a:noFill/>
              <a:miter lim="800000"/>
              <a:headEnd/>
              <a:tailEnd/>
            </a:ln>
          </p:spPr>
          <p:txBody>
            <a:bodyPr wrap="none">
              <a:spAutoFit/>
            </a:bodyPr>
            <a:lstStyle/>
            <a:p>
              <a:r>
                <a:rPr lang="en-US" sz="5900" dirty="0">
                  <a:solidFill>
                    <a:srgbClr val="008000"/>
                  </a:solidFill>
                </a:rPr>
                <a:t>Strong</a:t>
              </a:r>
            </a:p>
            <a:p>
              <a:r>
                <a:rPr lang="en-US" sz="5900" dirty="0">
                  <a:solidFill>
                    <a:srgbClr val="008000"/>
                  </a:solidFill>
                </a:rPr>
                <a:t>stimulus</a:t>
              </a:r>
              <a:endParaRPr lang="en-US" sz="5900" dirty="0"/>
            </a:p>
          </p:txBody>
        </p:sp>
        <p:grpSp>
          <p:nvGrpSpPr>
            <p:cNvPr id="4" name="Group 33"/>
            <p:cNvGrpSpPr>
              <a:grpSpLocks/>
            </p:cNvGrpSpPr>
            <p:nvPr/>
          </p:nvGrpSpPr>
          <p:grpSpPr bwMode="auto">
            <a:xfrm>
              <a:off x="3135" y="1117"/>
              <a:ext cx="328" cy="1296"/>
              <a:chOff x="3152" y="1123"/>
              <a:chExt cx="328" cy="1296"/>
            </a:xfrm>
          </p:grpSpPr>
          <p:sp>
            <p:nvSpPr>
              <p:cNvPr id="8222" name="Rectangle 34"/>
              <p:cNvSpPr>
                <a:spLocks noChangeArrowheads="1"/>
              </p:cNvSpPr>
              <p:nvPr/>
            </p:nvSpPr>
            <p:spPr bwMode="auto">
              <a:xfrm>
                <a:off x="3288" y="1171"/>
                <a:ext cx="192" cy="1248"/>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8223" name="Text Box 35"/>
              <p:cNvSpPr txBox="1">
                <a:spLocks noChangeArrowheads="1"/>
              </p:cNvSpPr>
              <p:nvPr/>
            </p:nvSpPr>
            <p:spPr bwMode="auto">
              <a:xfrm>
                <a:off x="3152" y="1123"/>
                <a:ext cx="266" cy="241"/>
              </a:xfrm>
              <a:prstGeom prst="rect">
                <a:avLst/>
              </a:prstGeom>
              <a:noFill/>
              <a:ln w="9525">
                <a:noFill/>
                <a:miter lim="800000"/>
                <a:headEnd/>
                <a:tailEnd/>
              </a:ln>
            </p:spPr>
            <p:txBody>
              <a:bodyPr wrap="none">
                <a:spAutoFit/>
              </a:bodyPr>
              <a:lstStyle/>
              <a:p>
                <a:r>
                  <a:rPr lang="en-US" sz="3800" dirty="0"/>
                  <a:t>100</a:t>
                </a:r>
                <a:endParaRPr lang="en-US" dirty="0"/>
              </a:p>
            </p:txBody>
          </p:sp>
          <p:sp>
            <p:nvSpPr>
              <p:cNvPr id="8224" name="Text Box 36"/>
              <p:cNvSpPr txBox="1">
                <a:spLocks noChangeArrowheads="1"/>
              </p:cNvSpPr>
              <p:nvPr/>
            </p:nvSpPr>
            <p:spPr bwMode="auto">
              <a:xfrm>
                <a:off x="3200" y="1699"/>
                <a:ext cx="244" cy="241"/>
              </a:xfrm>
              <a:prstGeom prst="rect">
                <a:avLst/>
              </a:prstGeom>
              <a:noFill/>
              <a:ln w="9525">
                <a:noFill/>
                <a:miter lim="800000"/>
                <a:headEnd/>
                <a:tailEnd/>
              </a:ln>
            </p:spPr>
            <p:txBody>
              <a:bodyPr wrap="none">
                <a:spAutoFit/>
              </a:bodyPr>
              <a:lstStyle/>
              <a:p>
                <a:r>
                  <a:rPr lang="en-US" sz="3800" dirty="0"/>
                  <a:t>mV</a:t>
                </a:r>
                <a:endParaRPr lang="en-US" dirty="0"/>
              </a:p>
            </p:txBody>
          </p:sp>
          <p:sp>
            <p:nvSpPr>
              <p:cNvPr id="8225" name="Text Box 37"/>
              <p:cNvSpPr txBox="1">
                <a:spLocks noChangeArrowheads="1"/>
              </p:cNvSpPr>
              <p:nvPr/>
            </p:nvSpPr>
            <p:spPr bwMode="auto">
              <a:xfrm>
                <a:off x="3344" y="2131"/>
                <a:ext cx="121" cy="241"/>
              </a:xfrm>
              <a:prstGeom prst="rect">
                <a:avLst/>
              </a:prstGeom>
              <a:noFill/>
              <a:ln w="9525">
                <a:noFill/>
                <a:miter lim="800000"/>
                <a:headEnd/>
                <a:tailEnd/>
              </a:ln>
            </p:spPr>
            <p:txBody>
              <a:bodyPr wrap="none">
                <a:spAutoFit/>
              </a:bodyPr>
              <a:lstStyle/>
              <a:p>
                <a:r>
                  <a:rPr lang="en-US" sz="3800" dirty="0"/>
                  <a:t>0</a:t>
                </a:r>
                <a:endParaRPr lang="en-US" dirty="0"/>
              </a:p>
            </p:txBody>
          </p:sp>
        </p:grpSp>
      </p:grpSp>
      <p:sp>
        <p:nvSpPr>
          <p:cNvPr id="8208" name="Text Box 39"/>
          <p:cNvSpPr txBox="1">
            <a:spLocks noChangeArrowheads="1"/>
          </p:cNvSpPr>
          <p:nvPr/>
        </p:nvSpPr>
        <p:spPr bwMode="auto">
          <a:xfrm>
            <a:off x="592705" y="1263055"/>
            <a:ext cx="9906619" cy="1071957"/>
          </a:xfrm>
          <a:prstGeom prst="rect">
            <a:avLst/>
          </a:prstGeom>
          <a:noFill/>
          <a:ln w="9525">
            <a:solidFill>
              <a:srgbClr val="FF0000"/>
            </a:solidFill>
            <a:miter lim="800000"/>
            <a:headEnd/>
            <a:tailEnd/>
          </a:ln>
        </p:spPr>
        <p:txBody>
          <a:bodyPr wrap="none" lIns="192911" tIns="96455" rIns="192911" bIns="96455">
            <a:spAutoFit/>
          </a:bodyPr>
          <a:lstStyle/>
          <a:p>
            <a:r>
              <a:rPr lang="fr-CH"/>
              <a:t>Where is the firing threshold?</a:t>
            </a:r>
            <a:endParaRPr lang="fr-FR"/>
          </a:p>
        </p:txBody>
      </p:sp>
      <p:sp>
        <p:nvSpPr>
          <p:cNvPr id="39" name="TextBox 38"/>
          <p:cNvSpPr txBox="1">
            <a:spLocks noChangeArrowheads="1"/>
          </p:cNvSpPr>
          <p:nvPr/>
        </p:nvSpPr>
        <p:spPr bwMode="auto">
          <a:xfrm>
            <a:off x="5570676" y="10417731"/>
            <a:ext cx="15760785" cy="1071957"/>
          </a:xfrm>
          <a:prstGeom prst="rect">
            <a:avLst/>
          </a:prstGeom>
          <a:noFill/>
          <a:ln w="38100">
            <a:solidFill>
              <a:srgbClr val="FF0000"/>
            </a:solidFill>
            <a:miter lim="800000"/>
            <a:headEnd/>
            <a:tailEnd/>
          </a:ln>
        </p:spPr>
        <p:txBody>
          <a:bodyPr wrap="none" lIns="192911" tIns="96455" rIns="192911" bIns="96455">
            <a:spAutoFit/>
          </a:bodyPr>
          <a:lstStyle/>
          <a:p>
            <a:r>
              <a:rPr lang="en-US" b="1" i="1" dirty="0"/>
              <a:t>Refractoriness!</a:t>
            </a:r>
            <a:r>
              <a:rPr lang="en-US" dirty="0"/>
              <a:t> Harder to elicit a second spike</a:t>
            </a:r>
          </a:p>
        </p:txBody>
      </p:sp>
      <p:sp>
        <p:nvSpPr>
          <p:cNvPr id="38"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a:t>
            </a:r>
            <a:r>
              <a:rPr lang="en-US" sz="6600" dirty="0">
                <a:solidFill>
                  <a:srgbClr val="FF0000"/>
                </a:solidFill>
                <a:latin typeface="Impact" charset="0"/>
                <a:ea typeface="ＭＳ Ｐゴシック" charset="0"/>
                <a:cs typeface="Impact" charset="0"/>
              </a:rPr>
              <a:t>Refractoriness</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in HH model</a:t>
            </a:r>
          </a:p>
        </p:txBody>
      </p:sp>
      <p:cxnSp>
        <p:nvCxnSpPr>
          <p:cNvPr id="40" name="Straight Connector 39"/>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aphicFrame>
        <p:nvGraphicFramePr>
          <p:cNvPr id="9218" name="Object 5"/>
          <p:cNvGraphicFramePr>
            <a:graphicFrameLocks noChangeAspect="1"/>
          </p:cNvGraphicFramePr>
          <p:nvPr/>
        </p:nvGraphicFramePr>
        <p:xfrm>
          <a:off x="540187" y="1350257"/>
          <a:ext cx="7382550" cy="5536054"/>
        </p:xfrm>
        <a:graphic>
          <a:graphicData uri="http://schemas.openxmlformats.org/presentationml/2006/ole">
            <mc:AlternateContent xmlns:mc="http://schemas.openxmlformats.org/markup-compatibility/2006">
              <mc:Choice xmlns:v="urn:schemas-microsoft-com:vml" Requires="v">
                <p:oleObj spid="_x0000_s220174" name="Photo Editor Photo" r:id="rId4" imgW="5304762" imgH="5304762" progId="">
                  <p:embed/>
                </p:oleObj>
              </mc:Choice>
              <mc:Fallback>
                <p:oleObj name="Photo Editor Photo" r:id="rId4" imgW="5304762" imgH="5304762"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187" y="1350257"/>
                        <a:ext cx="7382550" cy="55360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Freeform 7"/>
          <p:cNvSpPr>
            <a:spLocks/>
          </p:cNvSpPr>
          <p:nvPr/>
        </p:nvSpPr>
        <p:spPr bwMode="auto">
          <a:xfrm>
            <a:off x="1440498" y="7021336"/>
            <a:ext cx="6125867" cy="621682"/>
          </a:xfrm>
          <a:custGeom>
            <a:avLst/>
            <a:gdLst>
              <a:gd name="T0" fmla="*/ 0 w 1670"/>
              <a:gd name="T1" fmla="*/ 2147483647 h 407"/>
              <a:gd name="T2" fmla="*/ 2147483647 w 1670"/>
              <a:gd name="T3" fmla="*/ 0 h 407"/>
              <a:gd name="T4" fmla="*/ 2147483647 w 1670"/>
              <a:gd name="T5" fmla="*/ 2147483647 h 407"/>
              <a:gd name="T6" fmla="*/ 2147483647 w 1670"/>
              <a:gd name="T7" fmla="*/ 2147483647 h 407"/>
              <a:gd name="T8" fmla="*/ 2147483647 w 1670"/>
              <a:gd name="T9" fmla="*/ 2147483647 h 407"/>
              <a:gd name="T10" fmla="*/ 2147483647 w 1670"/>
              <a:gd name="T11" fmla="*/ 2147483647 h 407"/>
              <a:gd name="T12" fmla="*/ 2147483647 w 1670"/>
              <a:gd name="T13" fmla="*/ 2147483647 h 407"/>
              <a:gd name="T14" fmla="*/ 2147483647 w 1670"/>
              <a:gd name="T15" fmla="*/ 2147483647 h 407"/>
              <a:gd name="T16" fmla="*/ 2147483647 w 1670"/>
              <a:gd name="T17" fmla="*/ 2147483647 h 407"/>
              <a:gd name="T18" fmla="*/ 2147483647 w 1670"/>
              <a:gd name="T19" fmla="*/ 2147483647 h 407"/>
              <a:gd name="T20" fmla="*/ 2147483647 w 1670"/>
              <a:gd name="T21" fmla="*/ 2147483647 h 407"/>
              <a:gd name="T22" fmla="*/ 2147483647 w 1670"/>
              <a:gd name="T23" fmla="*/ 2147483647 h 407"/>
              <a:gd name="T24" fmla="*/ 2147483647 w 1670"/>
              <a:gd name="T25" fmla="*/ 2147483647 h 407"/>
              <a:gd name="T26" fmla="*/ 2147483647 w 1670"/>
              <a:gd name="T27" fmla="*/ 2147483647 h 407"/>
              <a:gd name="T28" fmla="*/ 2147483647 w 1670"/>
              <a:gd name="T29" fmla="*/ 2147483647 h 407"/>
              <a:gd name="T30" fmla="*/ 2147483647 w 1670"/>
              <a:gd name="T31" fmla="*/ 2147483647 h 407"/>
              <a:gd name="T32" fmla="*/ 2147483647 w 1670"/>
              <a:gd name="T33" fmla="*/ 2147483647 h 407"/>
              <a:gd name="T34" fmla="*/ 2147483647 w 1670"/>
              <a:gd name="T35" fmla="*/ 2147483647 h 407"/>
              <a:gd name="T36" fmla="*/ 2147483647 w 1670"/>
              <a:gd name="T37" fmla="*/ 2147483647 h 407"/>
              <a:gd name="T38" fmla="*/ 2147483647 w 1670"/>
              <a:gd name="T39" fmla="*/ 2147483647 h 407"/>
              <a:gd name="T40" fmla="*/ 2147483647 w 1670"/>
              <a:gd name="T41" fmla="*/ 2147483647 h 407"/>
              <a:gd name="T42" fmla="*/ 2147483647 w 1670"/>
              <a:gd name="T43" fmla="*/ 2147483647 h 407"/>
              <a:gd name="T44" fmla="*/ 2147483647 w 1670"/>
              <a:gd name="T45" fmla="*/ 2147483647 h 407"/>
              <a:gd name="T46" fmla="*/ 2147483647 w 1670"/>
              <a:gd name="T47" fmla="*/ 2147483647 h 407"/>
              <a:gd name="T48" fmla="*/ 2147483647 w 1670"/>
              <a:gd name="T49" fmla="*/ 2147483647 h 407"/>
              <a:gd name="T50" fmla="*/ 2147483647 w 1670"/>
              <a:gd name="T51" fmla="*/ 2147483647 h 407"/>
              <a:gd name="T52" fmla="*/ 2147483647 w 1670"/>
              <a:gd name="T53" fmla="*/ 2147483647 h 407"/>
              <a:gd name="T54" fmla="*/ 2147483647 w 1670"/>
              <a:gd name="T55" fmla="*/ 2147483647 h 407"/>
              <a:gd name="T56" fmla="*/ 2147483647 w 1670"/>
              <a:gd name="T57" fmla="*/ 2147483647 h 407"/>
              <a:gd name="T58" fmla="*/ 2147483647 w 1670"/>
              <a:gd name="T59" fmla="*/ 2147483647 h 407"/>
              <a:gd name="T60" fmla="*/ 2147483647 w 1670"/>
              <a:gd name="T61" fmla="*/ 2147483647 h 407"/>
              <a:gd name="T62" fmla="*/ 2147483647 w 1670"/>
              <a:gd name="T63" fmla="*/ 2147483647 h 407"/>
              <a:gd name="T64" fmla="*/ 2147483647 w 1670"/>
              <a:gd name="T65" fmla="*/ 2147483647 h 407"/>
              <a:gd name="T66" fmla="*/ 2147483647 w 1670"/>
              <a:gd name="T67" fmla="*/ 2147483647 h 407"/>
              <a:gd name="T68" fmla="*/ 2147483647 w 1670"/>
              <a:gd name="T69" fmla="*/ 2147483647 h 407"/>
              <a:gd name="T70" fmla="*/ 2147483647 w 1670"/>
              <a:gd name="T71" fmla="*/ 2147483647 h 407"/>
              <a:gd name="T72" fmla="*/ 2147483647 w 1670"/>
              <a:gd name="T73" fmla="*/ 2147483647 h 407"/>
              <a:gd name="T74" fmla="*/ 2147483647 w 1670"/>
              <a:gd name="T75" fmla="*/ 2147483647 h 407"/>
              <a:gd name="T76" fmla="*/ 2147483647 w 1670"/>
              <a:gd name="T77" fmla="*/ 2147483647 h 407"/>
              <a:gd name="T78" fmla="*/ 2147483647 w 1670"/>
              <a:gd name="T79" fmla="*/ 2147483647 h 407"/>
              <a:gd name="T80" fmla="*/ 2147483647 w 1670"/>
              <a:gd name="T81" fmla="*/ 2147483647 h 407"/>
              <a:gd name="T82" fmla="*/ 2147483647 w 1670"/>
              <a:gd name="T83" fmla="*/ 2147483647 h 407"/>
              <a:gd name="T84" fmla="*/ 2147483647 w 1670"/>
              <a:gd name="T85" fmla="*/ 2147483647 h 407"/>
              <a:gd name="T86" fmla="*/ 2147483647 w 1670"/>
              <a:gd name="T87" fmla="*/ 2147483647 h 407"/>
              <a:gd name="T88" fmla="*/ 2147483647 w 1670"/>
              <a:gd name="T89" fmla="*/ 2147483647 h 407"/>
              <a:gd name="T90" fmla="*/ 2147483647 w 1670"/>
              <a:gd name="T91" fmla="*/ 2147483647 h 407"/>
              <a:gd name="T92" fmla="*/ 2147483647 w 1670"/>
              <a:gd name="T93" fmla="*/ 2147483647 h 407"/>
              <a:gd name="T94" fmla="*/ 2147483647 w 1670"/>
              <a:gd name="T95" fmla="*/ 2147483647 h 407"/>
              <a:gd name="T96" fmla="*/ 2147483647 w 1670"/>
              <a:gd name="T97" fmla="*/ 2147483647 h 407"/>
              <a:gd name="T98" fmla="*/ 2147483647 w 1670"/>
              <a:gd name="T99" fmla="*/ 2147483647 h 407"/>
              <a:gd name="T100" fmla="*/ 2147483647 w 1670"/>
              <a:gd name="T101" fmla="*/ 2147483647 h 407"/>
              <a:gd name="T102" fmla="*/ 2147483647 w 1670"/>
              <a:gd name="T103" fmla="*/ 2147483647 h 407"/>
              <a:gd name="T104" fmla="*/ 2147483647 w 1670"/>
              <a:gd name="T105" fmla="*/ 2147483647 h 407"/>
              <a:gd name="T106" fmla="*/ 2147483647 w 1670"/>
              <a:gd name="T107" fmla="*/ 2147483647 h 407"/>
              <a:gd name="T108" fmla="*/ 2147483647 w 1670"/>
              <a:gd name="T109" fmla="*/ 2147483647 h 407"/>
              <a:gd name="T110" fmla="*/ 2147483647 w 1670"/>
              <a:gd name="T111" fmla="*/ 2147483647 h 407"/>
              <a:gd name="T112" fmla="*/ 2147483647 w 1670"/>
              <a:gd name="T113" fmla="*/ 2147483647 h 407"/>
              <a:gd name="T114" fmla="*/ 2147483647 w 1670"/>
              <a:gd name="T115" fmla="*/ 2147483647 h 407"/>
              <a:gd name="T116" fmla="*/ 2147483647 w 1670"/>
              <a:gd name="T117" fmla="*/ 2147483647 h 407"/>
              <a:gd name="T118" fmla="*/ 2147483647 w 1670"/>
              <a:gd name="T119" fmla="*/ 2147483647 h 407"/>
              <a:gd name="T120" fmla="*/ 2147483647 w 1670"/>
              <a:gd name="T121" fmla="*/ 2147483647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70"/>
              <a:gd name="T184" fmla="*/ 0 h 407"/>
              <a:gd name="T185" fmla="*/ 1670 w 1670"/>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70" h="407">
                <a:moveTo>
                  <a:pt x="0" y="290"/>
                </a:moveTo>
                <a:cubicBezTo>
                  <a:pt x="45" y="197"/>
                  <a:pt x="43" y="81"/>
                  <a:pt x="103" y="0"/>
                </a:cubicBezTo>
                <a:cubicBezTo>
                  <a:pt x="116" y="49"/>
                  <a:pt x="132" y="96"/>
                  <a:pt x="145" y="145"/>
                </a:cubicBezTo>
                <a:cubicBezTo>
                  <a:pt x="150" y="138"/>
                  <a:pt x="184" y="80"/>
                  <a:pt x="196" y="83"/>
                </a:cubicBezTo>
                <a:cubicBezTo>
                  <a:pt x="210" y="87"/>
                  <a:pt x="203" y="111"/>
                  <a:pt x="207" y="125"/>
                </a:cubicBezTo>
                <a:cubicBezTo>
                  <a:pt x="214" y="115"/>
                  <a:pt x="215" y="90"/>
                  <a:pt x="227" y="94"/>
                </a:cubicBezTo>
                <a:cubicBezTo>
                  <a:pt x="240" y="98"/>
                  <a:pt x="235" y="121"/>
                  <a:pt x="238" y="135"/>
                </a:cubicBezTo>
                <a:cubicBezTo>
                  <a:pt x="242" y="156"/>
                  <a:pt x="245" y="176"/>
                  <a:pt x="248" y="197"/>
                </a:cubicBezTo>
                <a:cubicBezTo>
                  <a:pt x="334" y="111"/>
                  <a:pt x="239" y="187"/>
                  <a:pt x="289" y="197"/>
                </a:cubicBezTo>
                <a:cubicBezTo>
                  <a:pt x="298" y="199"/>
                  <a:pt x="352" y="162"/>
                  <a:pt x="362" y="156"/>
                </a:cubicBezTo>
                <a:cubicBezTo>
                  <a:pt x="381" y="213"/>
                  <a:pt x="373" y="245"/>
                  <a:pt x="403" y="187"/>
                </a:cubicBezTo>
                <a:cubicBezTo>
                  <a:pt x="408" y="177"/>
                  <a:pt x="410" y="166"/>
                  <a:pt x="414" y="156"/>
                </a:cubicBezTo>
                <a:cubicBezTo>
                  <a:pt x="455" y="219"/>
                  <a:pt x="407" y="167"/>
                  <a:pt x="476" y="176"/>
                </a:cubicBezTo>
                <a:cubicBezTo>
                  <a:pt x="488" y="178"/>
                  <a:pt x="497" y="190"/>
                  <a:pt x="507" y="197"/>
                </a:cubicBezTo>
                <a:cubicBezTo>
                  <a:pt x="510" y="211"/>
                  <a:pt x="504" y="232"/>
                  <a:pt x="517" y="238"/>
                </a:cubicBezTo>
                <a:cubicBezTo>
                  <a:pt x="544" y="252"/>
                  <a:pt x="556" y="195"/>
                  <a:pt x="558" y="187"/>
                </a:cubicBezTo>
                <a:cubicBezTo>
                  <a:pt x="562" y="208"/>
                  <a:pt x="554" y="234"/>
                  <a:pt x="569" y="249"/>
                </a:cubicBezTo>
                <a:cubicBezTo>
                  <a:pt x="578" y="258"/>
                  <a:pt x="590" y="236"/>
                  <a:pt x="600" y="228"/>
                </a:cubicBezTo>
                <a:cubicBezTo>
                  <a:pt x="611" y="219"/>
                  <a:pt x="621" y="207"/>
                  <a:pt x="631" y="197"/>
                </a:cubicBezTo>
                <a:cubicBezTo>
                  <a:pt x="634" y="218"/>
                  <a:pt x="628" y="243"/>
                  <a:pt x="641" y="259"/>
                </a:cubicBezTo>
                <a:cubicBezTo>
                  <a:pt x="648" y="268"/>
                  <a:pt x="664" y="256"/>
                  <a:pt x="672" y="249"/>
                </a:cubicBezTo>
                <a:cubicBezTo>
                  <a:pt x="696" y="228"/>
                  <a:pt x="711" y="199"/>
                  <a:pt x="734" y="176"/>
                </a:cubicBezTo>
                <a:cubicBezTo>
                  <a:pt x="744" y="180"/>
                  <a:pt x="754" y="189"/>
                  <a:pt x="765" y="187"/>
                </a:cubicBezTo>
                <a:cubicBezTo>
                  <a:pt x="819" y="178"/>
                  <a:pt x="776" y="136"/>
                  <a:pt x="817" y="197"/>
                </a:cubicBezTo>
                <a:cubicBezTo>
                  <a:pt x="831" y="190"/>
                  <a:pt x="846" y="185"/>
                  <a:pt x="858" y="176"/>
                </a:cubicBezTo>
                <a:cubicBezTo>
                  <a:pt x="870" y="167"/>
                  <a:pt x="875" y="141"/>
                  <a:pt x="889" y="145"/>
                </a:cubicBezTo>
                <a:cubicBezTo>
                  <a:pt x="903" y="149"/>
                  <a:pt x="896" y="173"/>
                  <a:pt x="900" y="187"/>
                </a:cubicBezTo>
                <a:cubicBezTo>
                  <a:pt x="903" y="197"/>
                  <a:pt x="907" y="208"/>
                  <a:pt x="910" y="218"/>
                </a:cubicBezTo>
                <a:cubicBezTo>
                  <a:pt x="924" y="211"/>
                  <a:pt x="939" y="207"/>
                  <a:pt x="951" y="197"/>
                </a:cubicBezTo>
                <a:cubicBezTo>
                  <a:pt x="993" y="162"/>
                  <a:pt x="947" y="158"/>
                  <a:pt x="1003" y="176"/>
                </a:cubicBezTo>
                <a:cubicBezTo>
                  <a:pt x="1046" y="112"/>
                  <a:pt x="1006" y="154"/>
                  <a:pt x="1034" y="176"/>
                </a:cubicBezTo>
                <a:cubicBezTo>
                  <a:pt x="1045" y="185"/>
                  <a:pt x="1062" y="183"/>
                  <a:pt x="1076" y="187"/>
                </a:cubicBezTo>
                <a:cubicBezTo>
                  <a:pt x="1086" y="177"/>
                  <a:pt x="1093" y="159"/>
                  <a:pt x="1107" y="156"/>
                </a:cubicBezTo>
                <a:cubicBezTo>
                  <a:pt x="1146" y="149"/>
                  <a:pt x="1146" y="216"/>
                  <a:pt x="1148" y="228"/>
                </a:cubicBezTo>
                <a:cubicBezTo>
                  <a:pt x="1204" y="190"/>
                  <a:pt x="1169" y="204"/>
                  <a:pt x="1169" y="238"/>
                </a:cubicBezTo>
                <a:cubicBezTo>
                  <a:pt x="1169" y="249"/>
                  <a:pt x="1176" y="259"/>
                  <a:pt x="1179" y="269"/>
                </a:cubicBezTo>
                <a:cubicBezTo>
                  <a:pt x="1229" y="195"/>
                  <a:pt x="1173" y="261"/>
                  <a:pt x="1210" y="280"/>
                </a:cubicBezTo>
                <a:cubicBezTo>
                  <a:pt x="1221" y="286"/>
                  <a:pt x="1231" y="266"/>
                  <a:pt x="1241" y="259"/>
                </a:cubicBezTo>
                <a:cubicBezTo>
                  <a:pt x="1266" y="131"/>
                  <a:pt x="1235" y="256"/>
                  <a:pt x="1262" y="269"/>
                </a:cubicBezTo>
                <a:cubicBezTo>
                  <a:pt x="1277" y="277"/>
                  <a:pt x="1283" y="242"/>
                  <a:pt x="1293" y="228"/>
                </a:cubicBezTo>
                <a:cubicBezTo>
                  <a:pt x="1296" y="207"/>
                  <a:pt x="1299" y="187"/>
                  <a:pt x="1303" y="166"/>
                </a:cubicBezTo>
                <a:cubicBezTo>
                  <a:pt x="1306" y="152"/>
                  <a:pt x="1313" y="111"/>
                  <a:pt x="1313" y="125"/>
                </a:cubicBezTo>
                <a:cubicBezTo>
                  <a:pt x="1313" y="142"/>
                  <a:pt x="1306" y="159"/>
                  <a:pt x="1303" y="176"/>
                </a:cubicBezTo>
                <a:cubicBezTo>
                  <a:pt x="1306" y="190"/>
                  <a:pt x="1299" y="218"/>
                  <a:pt x="1313" y="218"/>
                </a:cubicBezTo>
                <a:cubicBezTo>
                  <a:pt x="1322" y="218"/>
                  <a:pt x="1341" y="155"/>
                  <a:pt x="1344" y="145"/>
                </a:cubicBezTo>
                <a:cubicBezTo>
                  <a:pt x="1351" y="169"/>
                  <a:pt x="1360" y="193"/>
                  <a:pt x="1365" y="218"/>
                </a:cubicBezTo>
                <a:cubicBezTo>
                  <a:pt x="1371" y="249"/>
                  <a:pt x="1364" y="282"/>
                  <a:pt x="1376" y="311"/>
                </a:cubicBezTo>
                <a:cubicBezTo>
                  <a:pt x="1381" y="324"/>
                  <a:pt x="1381" y="282"/>
                  <a:pt x="1386" y="269"/>
                </a:cubicBezTo>
                <a:cubicBezTo>
                  <a:pt x="1391" y="255"/>
                  <a:pt x="1400" y="242"/>
                  <a:pt x="1407" y="228"/>
                </a:cubicBezTo>
                <a:cubicBezTo>
                  <a:pt x="1423" y="279"/>
                  <a:pt x="1389" y="407"/>
                  <a:pt x="1448" y="321"/>
                </a:cubicBezTo>
                <a:cubicBezTo>
                  <a:pt x="1451" y="307"/>
                  <a:pt x="1445" y="284"/>
                  <a:pt x="1458" y="280"/>
                </a:cubicBezTo>
                <a:cubicBezTo>
                  <a:pt x="1470" y="276"/>
                  <a:pt x="1469" y="319"/>
                  <a:pt x="1479" y="311"/>
                </a:cubicBezTo>
                <a:cubicBezTo>
                  <a:pt x="1500" y="294"/>
                  <a:pt x="1500" y="262"/>
                  <a:pt x="1510" y="238"/>
                </a:cubicBezTo>
                <a:cubicBezTo>
                  <a:pt x="1520" y="158"/>
                  <a:pt x="1534" y="143"/>
                  <a:pt x="1551" y="73"/>
                </a:cubicBezTo>
                <a:cubicBezTo>
                  <a:pt x="1555" y="87"/>
                  <a:pt x="1553" y="103"/>
                  <a:pt x="1562" y="114"/>
                </a:cubicBezTo>
                <a:cubicBezTo>
                  <a:pt x="1569" y="123"/>
                  <a:pt x="1585" y="117"/>
                  <a:pt x="1593" y="125"/>
                </a:cubicBezTo>
                <a:cubicBezTo>
                  <a:pt x="1601" y="133"/>
                  <a:pt x="1600" y="146"/>
                  <a:pt x="1603" y="156"/>
                </a:cubicBezTo>
                <a:cubicBezTo>
                  <a:pt x="1613" y="146"/>
                  <a:pt x="1620" y="122"/>
                  <a:pt x="1634" y="125"/>
                </a:cubicBezTo>
                <a:cubicBezTo>
                  <a:pt x="1648" y="128"/>
                  <a:pt x="1640" y="152"/>
                  <a:pt x="1644" y="166"/>
                </a:cubicBezTo>
                <a:cubicBezTo>
                  <a:pt x="1647" y="177"/>
                  <a:pt x="1651" y="187"/>
                  <a:pt x="1655" y="197"/>
                </a:cubicBezTo>
                <a:cubicBezTo>
                  <a:pt x="1670" y="150"/>
                  <a:pt x="1665" y="155"/>
                  <a:pt x="1665" y="218"/>
                </a:cubicBezTo>
              </a:path>
            </a:pathLst>
          </a:custGeom>
          <a:noFill/>
          <a:ln w="9525">
            <a:solidFill>
              <a:srgbClr val="FF0000"/>
            </a:solidFill>
            <a:round/>
            <a:headEnd/>
            <a:tailEnd/>
          </a:ln>
        </p:spPr>
        <p:txBody>
          <a:bodyPr wrap="none" lIns="192911" tIns="96455" rIns="192911" bIns="96455" anchor="ctr"/>
          <a:lstStyle/>
          <a:p>
            <a:endParaRPr lang="en-US" dirty="0"/>
          </a:p>
        </p:txBody>
      </p:sp>
      <p:sp>
        <p:nvSpPr>
          <p:cNvPr id="9224" name="Text Box 8"/>
          <p:cNvSpPr txBox="1">
            <a:spLocks noChangeArrowheads="1"/>
          </p:cNvSpPr>
          <p:nvPr/>
        </p:nvSpPr>
        <p:spPr bwMode="auto">
          <a:xfrm>
            <a:off x="540186" y="6886312"/>
            <a:ext cx="982701" cy="779569"/>
          </a:xfrm>
          <a:prstGeom prst="rect">
            <a:avLst/>
          </a:prstGeom>
          <a:noFill/>
          <a:ln w="9525">
            <a:noFill/>
            <a:miter lim="800000"/>
            <a:headEnd/>
            <a:tailEnd/>
          </a:ln>
        </p:spPr>
        <p:txBody>
          <a:bodyPr wrap="none" lIns="192911" tIns="96455" rIns="192911" bIns="96455">
            <a:spAutoFit/>
          </a:bodyPr>
          <a:lstStyle/>
          <a:p>
            <a:r>
              <a:rPr lang="en-US" sz="3800" dirty="0">
                <a:solidFill>
                  <a:srgbClr val="FF0000"/>
                </a:solidFill>
              </a:rPr>
              <a:t>I(t)</a:t>
            </a:r>
          </a:p>
        </p:txBody>
      </p:sp>
      <p:sp>
        <p:nvSpPr>
          <p:cNvPr id="9225" name="Freeform 9"/>
          <p:cNvSpPr>
            <a:spLocks/>
          </p:cNvSpPr>
          <p:nvPr/>
        </p:nvSpPr>
        <p:spPr bwMode="auto">
          <a:xfrm>
            <a:off x="16565722" y="8034029"/>
            <a:ext cx="2700933" cy="1282744"/>
          </a:xfrm>
          <a:custGeom>
            <a:avLst/>
            <a:gdLst>
              <a:gd name="T0" fmla="*/ 2147483647 w 696"/>
              <a:gd name="T1" fmla="*/ 2147483647 h 464"/>
              <a:gd name="T2" fmla="*/ 2147483647 w 696"/>
              <a:gd name="T3" fmla="*/ 2147483647 h 464"/>
              <a:gd name="T4" fmla="*/ 2147483647 w 696"/>
              <a:gd name="T5" fmla="*/ 2147483647 h 464"/>
              <a:gd name="T6" fmla="*/ 2147483647 w 696"/>
              <a:gd name="T7" fmla="*/ 2147483647 h 464"/>
              <a:gd name="T8" fmla="*/ 2147483647 w 696"/>
              <a:gd name="T9" fmla="*/ 2147483647 h 464"/>
              <a:gd name="T10" fmla="*/ 2147483647 w 696"/>
              <a:gd name="T11" fmla="*/ 2147483647 h 464"/>
              <a:gd name="T12" fmla="*/ 2147483647 w 696"/>
              <a:gd name="T13" fmla="*/ 2147483647 h 464"/>
              <a:gd name="T14" fmla="*/ 2147483647 w 696"/>
              <a:gd name="T15" fmla="*/ 2147483647 h 464"/>
              <a:gd name="T16" fmla="*/ 2147483647 w 696"/>
              <a:gd name="T17" fmla="*/ 2147483647 h 464"/>
              <a:gd name="T18" fmla="*/ 0 w 696"/>
              <a:gd name="T19" fmla="*/ 2147483647 h 4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6"/>
              <a:gd name="T31" fmla="*/ 0 h 464"/>
              <a:gd name="T32" fmla="*/ 696 w 696"/>
              <a:gd name="T33" fmla="*/ 464 h 4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6" h="464">
                <a:moveTo>
                  <a:pt x="144" y="24"/>
                </a:moveTo>
                <a:cubicBezTo>
                  <a:pt x="196" y="128"/>
                  <a:pt x="248" y="232"/>
                  <a:pt x="288" y="264"/>
                </a:cubicBezTo>
                <a:cubicBezTo>
                  <a:pt x="328" y="296"/>
                  <a:pt x="360" y="232"/>
                  <a:pt x="384" y="216"/>
                </a:cubicBezTo>
                <a:cubicBezTo>
                  <a:pt x="408" y="200"/>
                  <a:pt x="408" y="200"/>
                  <a:pt x="432" y="168"/>
                </a:cubicBezTo>
                <a:cubicBezTo>
                  <a:pt x="456" y="136"/>
                  <a:pt x="488" y="48"/>
                  <a:pt x="528" y="24"/>
                </a:cubicBezTo>
                <a:cubicBezTo>
                  <a:pt x="568" y="0"/>
                  <a:pt x="648" y="8"/>
                  <a:pt x="672" y="24"/>
                </a:cubicBezTo>
                <a:cubicBezTo>
                  <a:pt x="696" y="40"/>
                  <a:pt x="696" y="56"/>
                  <a:pt x="672" y="120"/>
                </a:cubicBezTo>
                <a:cubicBezTo>
                  <a:pt x="648" y="184"/>
                  <a:pt x="616" y="360"/>
                  <a:pt x="528" y="408"/>
                </a:cubicBezTo>
                <a:cubicBezTo>
                  <a:pt x="440" y="456"/>
                  <a:pt x="232" y="464"/>
                  <a:pt x="144" y="408"/>
                </a:cubicBezTo>
                <a:cubicBezTo>
                  <a:pt x="56" y="352"/>
                  <a:pt x="24" y="128"/>
                  <a:pt x="0" y="72"/>
                </a:cubicBezTo>
              </a:path>
            </a:pathLst>
          </a:custGeom>
          <a:solidFill>
            <a:schemeClr val="bg1"/>
          </a:solidFill>
          <a:ln w="9525">
            <a:noFill/>
            <a:round/>
            <a:headEnd/>
            <a:tailEnd/>
          </a:ln>
        </p:spPr>
        <p:txBody>
          <a:bodyPr wrap="none" lIns="192911" tIns="96455" rIns="192911" bIns="96455" anchor="ctr"/>
          <a:lstStyle/>
          <a:p>
            <a:endParaRPr lang="en-US" dirty="0"/>
          </a:p>
        </p:txBody>
      </p:sp>
      <p:sp>
        <p:nvSpPr>
          <p:cNvPr id="9226" name="Freeform 10"/>
          <p:cNvSpPr>
            <a:spLocks/>
          </p:cNvSpPr>
          <p:nvPr/>
        </p:nvSpPr>
        <p:spPr bwMode="auto">
          <a:xfrm>
            <a:off x="18006219" y="7516430"/>
            <a:ext cx="2010694" cy="450086"/>
          </a:xfrm>
          <a:custGeom>
            <a:avLst/>
            <a:gdLst>
              <a:gd name="T0" fmla="*/ 2147483647 w 536"/>
              <a:gd name="T1" fmla="*/ 2147483647 h 160"/>
              <a:gd name="T2" fmla="*/ 2147483647 w 536"/>
              <a:gd name="T3" fmla="*/ 2147483647 h 160"/>
              <a:gd name="T4" fmla="*/ 2147483647 w 536"/>
              <a:gd name="T5" fmla="*/ 2147483647 h 160"/>
              <a:gd name="T6" fmla="*/ 2147483647 w 536"/>
              <a:gd name="T7" fmla="*/ 2147483647 h 160"/>
              <a:gd name="T8" fmla="*/ 2147483647 w 536"/>
              <a:gd name="T9" fmla="*/ 2147483647 h 160"/>
              <a:gd name="T10" fmla="*/ 0 w 536"/>
              <a:gd name="T11" fmla="*/ 2147483647 h 160"/>
              <a:gd name="T12" fmla="*/ 0 60000 65536"/>
              <a:gd name="T13" fmla="*/ 0 60000 65536"/>
              <a:gd name="T14" fmla="*/ 0 60000 65536"/>
              <a:gd name="T15" fmla="*/ 0 60000 65536"/>
              <a:gd name="T16" fmla="*/ 0 60000 65536"/>
              <a:gd name="T17" fmla="*/ 0 60000 65536"/>
              <a:gd name="T18" fmla="*/ 0 w 536"/>
              <a:gd name="T19" fmla="*/ 0 h 160"/>
              <a:gd name="T20" fmla="*/ 536 w 536"/>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536" h="160">
                <a:moveTo>
                  <a:pt x="48" y="160"/>
                </a:moveTo>
                <a:cubicBezTo>
                  <a:pt x="140" y="140"/>
                  <a:pt x="232" y="120"/>
                  <a:pt x="288" y="112"/>
                </a:cubicBezTo>
                <a:cubicBezTo>
                  <a:pt x="344" y="104"/>
                  <a:pt x="344" y="128"/>
                  <a:pt x="384" y="112"/>
                </a:cubicBezTo>
                <a:cubicBezTo>
                  <a:pt x="424" y="96"/>
                  <a:pt x="520" y="32"/>
                  <a:pt x="528" y="16"/>
                </a:cubicBezTo>
                <a:cubicBezTo>
                  <a:pt x="536" y="0"/>
                  <a:pt x="520" y="8"/>
                  <a:pt x="432" y="16"/>
                </a:cubicBezTo>
                <a:cubicBezTo>
                  <a:pt x="344" y="24"/>
                  <a:pt x="72" y="48"/>
                  <a:pt x="0" y="64"/>
                </a:cubicBezTo>
              </a:path>
            </a:pathLst>
          </a:custGeom>
          <a:solidFill>
            <a:schemeClr val="bg1"/>
          </a:solidFill>
          <a:ln w="9525">
            <a:noFill/>
            <a:round/>
            <a:headEnd/>
            <a:tailEnd/>
          </a:ln>
        </p:spPr>
        <p:txBody>
          <a:bodyPr wrap="none" lIns="192911" tIns="96455" rIns="192911" bIns="96455" anchor="ctr"/>
          <a:lstStyle/>
          <a:p>
            <a:endParaRPr lang="en-US" dirty="0"/>
          </a:p>
        </p:txBody>
      </p:sp>
      <p:sp>
        <p:nvSpPr>
          <p:cNvPr id="9227" name="Rectangle 11"/>
          <p:cNvSpPr>
            <a:spLocks noChangeArrowheads="1"/>
          </p:cNvSpPr>
          <p:nvPr/>
        </p:nvSpPr>
        <p:spPr bwMode="auto">
          <a:xfrm>
            <a:off x="540186" y="1620308"/>
            <a:ext cx="540187" cy="4185797"/>
          </a:xfrm>
          <a:prstGeom prst="rect">
            <a:avLst/>
          </a:prstGeom>
          <a:solidFill>
            <a:schemeClr val="bg1"/>
          </a:solidFill>
          <a:ln w="9525">
            <a:solidFill>
              <a:schemeClr val="bg1"/>
            </a:solidFill>
            <a:miter lim="800000"/>
            <a:headEnd/>
            <a:tailEnd/>
          </a:ln>
        </p:spPr>
        <p:txBody>
          <a:bodyPr wrap="none" lIns="192911" tIns="96455" rIns="192911" bIns="96455" anchor="ctr"/>
          <a:lstStyle/>
          <a:p>
            <a:pPr algn="ctr"/>
            <a:endParaRPr lang="fr-FR" sz="3800" dirty="0"/>
          </a:p>
        </p:txBody>
      </p:sp>
      <p:sp>
        <p:nvSpPr>
          <p:cNvPr id="9228" name="Text Box 12"/>
          <p:cNvSpPr txBox="1">
            <a:spLocks noChangeArrowheads="1"/>
          </p:cNvSpPr>
          <p:nvPr/>
        </p:nvSpPr>
        <p:spPr bwMode="auto">
          <a:xfrm>
            <a:off x="0" y="1755335"/>
            <a:ext cx="1202313" cy="779569"/>
          </a:xfrm>
          <a:prstGeom prst="rect">
            <a:avLst/>
          </a:prstGeom>
          <a:noFill/>
          <a:ln w="9525">
            <a:noFill/>
            <a:miter lim="800000"/>
            <a:headEnd/>
            <a:tailEnd/>
          </a:ln>
        </p:spPr>
        <p:txBody>
          <a:bodyPr wrap="none" lIns="192911" tIns="96455" rIns="192911" bIns="96455">
            <a:spAutoFit/>
          </a:bodyPr>
          <a:lstStyle/>
          <a:p>
            <a:r>
              <a:rPr lang="en-US" sz="3800" dirty="0"/>
              <a:t>100</a:t>
            </a:r>
          </a:p>
        </p:txBody>
      </p:sp>
      <p:sp>
        <p:nvSpPr>
          <p:cNvPr id="9229" name="Text Box 13"/>
          <p:cNvSpPr txBox="1">
            <a:spLocks noChangeArrowheads="1"/>
          </p:cNvSpPr>
          <p:nvPr/>
        </p:nvSpPr>
        <p:spPr bwMode="auto">
          <a:xfrm>
            <a:off x="0" y="3375643"/>
            <a:ext cx="1120559" cy="779569"/>
          </a:xfrm>
          <a:prstGeom prst="rect">
            <a:avLst/>
          </a:prstGeom>
          <a:noFill/>
          <a:ln w="9525">
            <a:noFill/>
            <a:miter lim="800000"/>
            <a:headEnd/>
            <a:tailEnd/>
          </a:ln>
        </p:spPr>
        <p:txBody>
          <a:bodyPr wrap="none" lIns="192911" tIns="96455" rIns="192911" bIns="96455">
            <a:spAutoFit/>
          </a:bodyPr>
          <a:lstStyle/>
          <a:p>
            <a:r>
              <a:rPr lang="en-US" sz="3800" dirty="0"/>
              <a:t>mV</a:t>
            </a:r>
          </a:p>
        </p:txBody>
      </p:sp>
      <p:sp>
        <p:nvSpPr>
          <p:cNvPr id="9230" name="Text Box 14"/>
          <p:cNvSpPr txBox="1">
            <a:spLocks noChangeArrowheads="1"/>
          </p:cNvSpPr>
          <p:nvPr/>
        </p:nvSpPr>
        <p:spPr bwMode="auto">
          <a:xfrm>
            <a:off x="540186" y="5266003"/>
            <a:ext cx="660498" cy="779569"/>
          </a:xfrm>
          <a:prstGeom prst="rect">
            <a:avLst/>
          </a:prstGeom>
          <a:noFill/>
          <a:ln w="9525">
            <a:noFill/>
            <a:miter lim="800000"/>
            <a:headEnd/>
            <a:tailEnd/>
          </a:ln>
        </p:spPr>
        <p:txBody>
          <a:bodyPr wrap="none" lIns="192911" tIns="96455" rIns="192911" bIns="96455">
            <a:spAutoFit/>
          </a:bodyPr>
          <a:lstStyle/>
          <a:p>
            <a:r>
              <a:rPr lang="en-US" sz="3800" dirty="0"/>
              <a:t>0</a:t>
            </a:r>
          </a:p>
        </p:txBody>
      </p:sp>
      <p:sp>
        <p:nvSpPr>
          <p:cNvPr id="9231" name="Text Box 15"/>
          <p:cNvSpPr txBox="1">
            <a:spLocks noChangeArrowheads="1"/>
          </p:cNvSpPr>
          <p:nvPr/>
        </p:nvSpPr>
        <p:spPr bwMode="auto">
          <a:xfrm>
            <a:off x="9865909" y="3223738"/>
            <a:ext cx="5692323" cy="2918616"/>
          </a:xfrm>
          <a:prstGeom prst="rect">
            <a:avLst/>
          </a:prstGeom>
          <a:noFill/>
          <a:ln w="9525">
            <a:noFill/>
            <a:miter lim="800000"/>
            <a:headEnd/>
            <a:tailEnd/>
          </a:ln>
        </p:spPr>
        <p:txBody>
          <a:bodyPr wrap="none" lIns="192911" tIns="96455" rIns="192911" bIns="96455">
            <a:spAutoFit/>
          </a:bodyPr>
          <a:lstStyle/>
          <a:p>
            <a:r>
              <a:rPr lang="en-US" sz="5900" dirty="0"/>
              <a:t>Stimulation with</a:t>
            </a:r>
          </a:p>
          <a:p>
            <a:r>
              <a:rPr lang="en-US" sz="5900" dirty="0"/>
              <a:t>time-dependent</a:t>
            </a:r>
          </a:p>
          <a:p>
            <a:r>
              <a:rPr lang="en-US" sz="5900" dirty="0"/>
              <a:t>input current</a:t>
            </a:r>
          </a:p>
        </p:txBody>
      </p:sp>
      <p:sp>
        <p:nvSpPr>
          <p:cNvPr id="16"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a:t>
            </a:r>
            <a:r>
              <a:rPr lang="en-US" sz="6600" dirty="0">
                <a:solidFill>
                  <a:srgbClr val="FF0000"/>
                </a:solidFill>
                <a:latin typeface="Impact" charset="0"/>
                <a:ea typeface="ＭＳ Ｐゴシック" charset="0"/>
                <a:cs typeface="Impact" charset="0"/>
              </a:rPr>
              <a:t>Simulations of the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HH model</a:t>
            </a:r>
          </a:p>
        </p:txBody>
      </p:sp>
      <p:cxnSp>
        <p:nvCxnSpPr>
          <p:cNvPr id="17" name="Straight Connector 16"/>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aphicFrame>
        <p:nvGraphicFramePr>
          <p:cNvPr id="867333" name="Object 5"/>
          <p:cNvGraphicFramePr>
            <a:graphicFrameLocks noChangeAspect="1"/>
          </p:cNvGraphicFramePr>
          <p:nvPr/>
        </p:nvGraphicFramePr>
        <p:xfrm>
          <a:off x="9022508" y="1080207"/>
          <a:ext cx="12536830" cy="9401164"/>
        </p:xfrm>
        <a:graphic>
          <a:graphicData uri="http://schemas.openxmlformats.org/presentationml/2006/ole">
            <mc:AlternateContent xmlns:mc="http://schemas.openxmlformats.org/markup-compatibility/2006">
              <mc:Choice xmlns:v="urn:schemas-microsoft-com:vml" Requires="v">
                <p:oleObj spid="_x0000_s221210" name="Photo Editor Photo" r:id="rId4" imgW="5304762" imgH="5304762" progId="">
                  <p:embed/>
                </p:oleObj>
              </mc:Choice>
              <mc:Fallback>
                <p:oleObj name="Photo Editor Photo" r:id="rId4" imgW="5304762" imgH="5304762"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2508" y="1080207"/>
                        <a:ext cx="12536830" cy="9401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6"/>
          <p:cNvGraphicFramePr>
            <a:graphicFrameLocks noChangeAspect="1"/>
          </p:cNvGraphicFramePr>
          <p:nvPr/>
        </p:nvGraphicFramePr>
        <p:xfrm>
          <a:off x="540187" y="1350257"/>
          <a:ext cx="7382550" cy="5536054"/>
        </p:xfrm>
        <a:graphic>
          <a:graphicData uri="http://schemas.openxmlformats.org/presentationml/2006/ole">
            <mc:AlternateContent xmlns:mc="http://schemas.openxmlformats.org/markup-compatibility/2006">
              <mc:Choice xmlns:v="urn:schemas-microsoft-com:vml" Requires="v">
                <p:oleObj spid="_x0000_s221211" name="Photo Editor Photo" r:id="rId6" imgW="5304762" imgH="5304762" progId="">
                  <p:embed/>
                </p:oleObj>
              </mc:Choice>
              <mc:Fallback>
                <p:oleObj name="Photo Editor Photo" r:id="rId6" imgW="5304762" imgH="5304762"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187" y="1350257"/>
                        <a:ext cx="7382550" cy="55360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Freeform 8"/>
          <p:cNvSpPr>
            <a:spLocks/>
          </p:cNvSpPr>
          <p:nvPr/>
        </p:nvSpPr>
        <p:spPr bwMode="auto">
          <a:xfrm>
            <a:off x="1440498" y="7021336"/>
            <a:ext cx="6125867" cy="621682"/>
          </a:xfrm>
          <a:custGeom>
            <a:avLst/>
            <a:gdLst>
              <a:gd name="T0" fmla="*/ 0 w 1670"/>
              <a:gd name="T1" fmla="*/ 2147483647 h 407"/>
              <a:gd name="T2" fmla="*/ 2147483647 w 1670"/>
              <a:gd name="T3" fmla="*/ 0 h 407"/>
              <a:gd name="T4" fmla="*/ 2147483647 w 1670"/>
              <a:gd name="T5" fmla="*/ 2147483647 h 407"/>
              <a:gd name="T6" fmla="*/ 2147483647 w 1670"/>
              <a:gd name="T7" fmla="*/ 2147483647 h 407"/>
              <a:gd name="T8" fmla="*/ 2147483647 w 1670"/>
              <a:gd name="T9" fmla="*/ 2147483647 h 407"/>
              <a:gd name="T10" fmla="*/ 2147483647 w 1670"/>
              <a:gd name="T11" fmla="*/ 2147483647 h 407"/>
              <a:gd name="T12" fmla="*/ 2147483647 w 1670"/>
              <a:gd name="T13" fmla="*/ 2147483647 h 407"/>
              <a:gd name="T14" fmla="*/ 2147483647 w 1670"/>
              <a:gd name="T15" fmla="*/ 2147483647 h 407"/>
              <a:gd name="T16" fmla="*/ 2147483647 w 1670"/>
              <a:gd name="T17" fmla="*/ 2147483647 h 407"/>
              <a:gd name="T18" fmla="*/ 2147483647 w 1670"/>
              <a:gd name="T19" fmla="*/ 2147483647 h 407"/>
              <a:gd name="T20" fmla="*/ 2147483647 w 1670"/>
              <a:gd name="T21" fmla="*/ 2147483647 h 407"/>
              <a:gd name="T22" fmla="*/ 2147483647 w 1670"/>
              <a:gd name="T23" fmla="*/ 2147483647 h 407"/>
              <a:gd name="T24" fmla="*/ 2147483647 w 1670"/>
              <a:gd name="T25" fmla="*/ 2147483647 h 407"/>
              <a:gd name="T26" fmla="*/ 2147483647 w 1670"/>
              <a:gd name="T27" fmla="*/ 2147483647 h 407"/>
              <a:gd name="T28" fmla="*/ 2147483647 w 1670"/>
              <a:gd name="T29" fmla="*/ 2147483647 h 407"/>
              <a:gd name="T30" fmla="*/ 2147483647 w 1670"/>
              <a:gd name="T31" fmla="*/ 2147483647 h 407"/>
              <a:gd name="T32" fmla="*/ 2147483647 w 1670"/>
              <a:gd name="T33" fmla="*/ 2147483647 h 407"/>
              <a:gd name="T34" fmla="*/ 2147483647 w 1670"/>
              <a:gd name="T35" fmla="*/ 2147483647 h 407"/>
              <a:gd name="T36" fmla="*/ 2147483647 w 1670"/>
              <a:gd name="T37" fmla="*/ 2147483647 h 407"/>
              <a:gd name="T38" fmla="*/ 2147483647 w 1670"/>
              <a:gd name="T39" fmla="*/ 2147483647 h 407"/>
              <a:gd name="T40" fmla="*/ 2147483647 w 1670"/>
              <a:gd name="T41" fmla="*/ 2147483647 h 407"/>
              <a:gd name="T42" fmla="*/ 2147483647 w 1670"/>
              <a:gd name="T43" fmla="*/ 2147483647 h 407"/>
              <a:gd name="T44" fmla="*/ 2147483647 w 1670"/>
              <a:gd name="T45" fmla="*/ 2147483647 h 407"/>
              <a:gd name="T46" fmla="*/ 2147483647 w 1670"/>
              <a:gd name="T47" fmla="*/ 2147483647 h 407"/>
              <a:gd name="T48" fmla="*/ 2147483647 w 1670"/>
              <a:gd name="T49" fmla="*/ 2147483647 h 407"/>
              <a:gd name="T50" fmla="*/ 2147483647 w 1670"/>
              <a:gd name="T51" fmla="*/ 2147483647 h 407"/>
              <a:gd name="T52" fmla="*/ 2147483647 w 1670"/>
              <a:gd name="T53" fmla="*/ 2147483647 h 407"/>
              <a:gd name="T54" fmla="*/ 2147483647 w 1670"/>
              <a:gd name="T55" fmla="*/ 2147483647 h 407"/>
              <a:gd name="T56" fmla="*/ 2147483647 w 1670"/>
              <a:gd name="T57" fmla="*/ 2147483647 h 407"/>
              <a:gd name="T58" fmla="*/ 2147483647 w 1670"/>
              <a:gd name="T59" fmla="*/ 2147483647 h 407"/>
              <a:gd name="T60" fmla="*/ 2147483647 w 1670"/>
              <a:gd name="T61" fmla="*/ 2147483647 h 407"/>
              <a:gd name="T62" fmla="*/ 2147483647 w 1670"/>
              <a:gd name="T63" fmla="*/ 2147483647 h 407"/>
              <a:gd name="T64" fmla="*/ 2147483647 w 1670"/>
              <a:gd name="T65" fmla="*/ 2147483647 h 407"/>
              <a:gd name="T66" fmla="*/ 2147483647 w 1670"/>
              <a:gd name="T67" fmla="*/ 2147483647 h 407"/>
              <a:gd name="T68" fmla="*/ 2147483647 w 1670"/>
              <a:gd name="T69" fmla="*/ 2147483647 h 407"/>
              <a:gd name="T70" fmla="*/ 2147483647 w 1670"/>
              <a:gd name="T71" fmla="*/ 2147483647 h 407"/>
              <a:gd name="T72" fmla="*/ 2147483647 w 1670"/>
              <a:gd name="T73" fmla="*/ 2147483647 h 407"/>
              <a:gd name="T74" fmla="*/ 2147483647 w 1670"/>
              <a:gd name="T75" fmla="*/ 2147483647 h 407"/>
              <a:gd name="T76" fmla="*/ 2147483647 w 1670"/>
              <a:gd name="T77" fmla="*/ 2147483647 h 407"/>
              <a:gd name="T78" fmla="*/ 2147483647 w 1670"/>
              <a:gd name="T79" fmla="*/ 2147483647 h 407"/>
              <a:gd name="T80" fmla="*/ 2147483647 w 1670"/>
              <a:gd name="T81" fmla="*/ 2147483647 h 407"/>
              <a:gd name="T82" fmla="*/ 2147483647 w 1670"/>
              <a:gd name="T83" fmla="*/ 2147483647 h 407"/>
              <a:gd name="T84" fmla="*/ 2147483647 w 1670"/>
              <a:gd name="T85" fmla="*/ 2147483647 h 407"/>
              <a:gd name="T86" fmla="*/ 2147483647 w 1670"/>
              <a:gd name="T87" fmla="*/ 2147483647 h 407"/>
              <a:gd name="T88" fmla="*/ 2147483647 w 1670"/>
              <a:gd name="T89" fmla="*/ 2147483647 h 407"/>
              <a:gd name="T90" fmla="*/ 2147483647 w 1670"/>
              <a:gd name="T91" fmla="*/ 2147483647 h 407"/>
              <a:gd name="T92" fmla="*/ 2147483647 w 1670"/>
              <a:gd name="T93" fmla="*/ 2147483647 h 407"/>
              <a:gd name="T94" fmla="*/ 2147483647 w 1670"/>
              <a:gd name="T95" fmla="*/ 2147483647 h 407"/>
              <a:gd name="T96" fmla="*/ 2147483647 w 1670"/>
              <a:gd name="T97" fmla="*/ 2147483647 h 407"/>
              <a:gd name="T98" fmla="*/ 2147483647 w 1670"/>
              <a:gd name="T99" fmla="*/ 2147483647 h 407"/>
              <a:gd name="T100" fmla="*/ 2147483647 w 1670"/>
              <a:gd name="T101" fmla="*/ 2147483647 h 407"/>
              <a:gd name="T102" fmla="*/ 2147483647 w 1670"/>
              <a:gd name="T103" fmla="*/ 2147483647 h 407"/>
              <a:gd name="T104" fmla="*/ 2147483647 w 1670"/>
              <a:gd name="T105" fmla="*/ 2147483647 h 407"/>
              <a:gd name="T106" fmla="*/ 2147483647 w 1670"/>
              <a:gd name="T107" fmla="*/ 2147483647 h 407"/>
              <a:gd name="T108" fmla="*/ 2147483647 w 1670"/>
              <a:gd name="T109" fmla="*/ 2147483647 h 407"/>
              <a:gd name="T110" fmla="*/ 2147483647 w 1670"/>
              <a:gd name="T111" fmla="*/ 2147483647 h 407"/>
              <a:gd name="T112" fmla="*/ 2147483647 w 1670"/>
              <a:gd name="T113" fmla="*/ 2147483647 h 407"/>
              <a:gd name="T114" fmla="*/ 2147483647 w 1670"/>
              <a:gd name="T115" fmla="*/ 2147483647 h 407"/>
              <a:gd name="T116" fmla="*/ 2147483647 w 1670"/>
              <a:gd name="T117" fmla="*/ 2147483647 h 407"/>
              <a:gd name="T118" fmla="*/ 2147483647 w 1670"/>
              <a:gd name="T119" fmla="*/ 2147483647 h 407"/>
              <a:gd name="T120" fmla="*/ 2147483647 w 1670"/>
              <a:gd name="T121" fmla="*/ 2147483647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70"/>
              <a:gd name="T184" fmla="*/ 0 h 407"/>
              <a:gd name="T185" fmla="*/ 1670 w 1670"/>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70" h="407">
                <a:moveTo>
                  <a:pt x="0" y="290"/>
                </a:moveTo>
                <a:cubicBezTo>
                  <a:pt x="45" y="197"/>
                  <a:pt x="43" y="81"/>
                  <a:pt x="103" y="0"/>
                </a:cubicBezTo>
                <a:cubicBezTo>
                  <a:pt x="116" y="49"/>
                  <a:pt x="132" y="96"/>
                  <a:pt x="145" y="145"/>
                </a:cubicBezTo>
                <a:cubicBezTo>
                  <a:pt x="150" y="138"/>
                  <a:pt x="184" y="80"/>
                  <a:pt x="196" y="83"/>
                </a:cubicBezTo>
                <a:cubicBezTo>
                  <a:pt x="210" y="87"/>
                  <a:pt x="203" y="111"/>
                  <a:pt x="207" y="125"/>
                </a:cubicBezTo>
                <a:cubicBezTo>
                  <a:pt x="214" y="115"/>
                  <a:pt x="215" y="90"/>
                  <a:pt x="227" y="94"/>
                </a:cubicBezTo>
                <a:cubicBezTo>
                  <a:pt x="240" y="98"/>
                  <a:pt x="235" y="121"/>
                  <a:pt x="238" y="135"/>
                </a:cubicBezTo>
                <a:cubicBezTo>
                  <a:pt x="242" y="156"/>
                  <a:pt x="245" y="176"/>
                  <a:pt x="248" y="197"/>
                </a:cubicBezTo>
                <a:cubicBezTo>
                  <a:pt x="334" y="111"/>
                  <a:pt x="239" y="187"/>
                  <a:pt x="289" y="197"/>
                </a:cubicBezTo>
                <a:cubicBezTo>
                  <a:pt x="298" y="199"/>
                  <a:pt x="352" y="162"/>
                  <a:pt x="362" y="156"/>
                </a:cubicBezTo>
                <a:cubicBezTo>
                  <a:pt x="381" y="213"/>
                  <a:pt x="373" y="245"/>
                  <a:pt x="403" y="187"/>
                </a:cubicBezTo>
                <a:cubicBezTo>
                  <a:pt x="408" y="177"/>
                  <a:pt x="410" y="166"/>
                  <a:pt x="414" y="156"/>
                </a:cubicBezTo>
                <a:cubicBezTo>
                  <a:pt x="455" y="219"/>
                  <a:pt x="407" y="167"/>
                  <a:pt x="476" y="176"/>
                </a:cubicBezTo>
                <a:cubicBezTo>
                  <a:pt x="488" y="178"/>
                  <a:pt x="497" y="190"/>
                  <a:pt x="507" y="197"/>
                </a:cubicBezTo>
                <a:cubicBezTo>
                  <a:pt x="510" y="211"/>
                  <a:pt x="504" y="232"/>
                  <a:pt x="517" y="238"/>
                </a:cubicBezTo>
                <a:cubicBezTo>
                  <a:pt x="544" y="252"/>
                  <a:pt x="556" y="195"/>
                  <a:pt x="558" y="187"/>
                </a:cubicBezTo>
                <a:cubicBezTo>
                  <a:pt x="562" y="208"/>
                  <a:pt x="554" y="234"/>
                  <a:pt x="569" y="249"/>
                </a:cubicBezTo>
                <a:cubicBezTo>
                  <a:pt x="578" y="258"/>
                  <a:pt x="590" y="236"/>
                  <a:pt x="600" y="228"/>
                </a:cubicBezTo>
                <a:cubicBezTo>
                  <a:pt x="611" y="219"/>
                  <a:pt x="621" y="207"/>
                  <a:pt x="631" y="197"/>
                </a:cubicBezTo>
                <a:cubicBezTo>
                  <a:pt x="634" y="218"/>
                  <a:pt x="628" y="243"/>
                  <a:pt x="641" y="259"/>
                </a:cubicBezTo>
                <a:cubicBezTo>
                  <a:pt x="648" y="268"/>
                  <a:pt x="664" y="256"/>
                  <a:pt x="672" y="249"/>
                </a:cubicBezTo>
                <a:cubicBezTo>
                  <a:pt x="696" y="228"/>
                  <a:pt x="711" y="199"/>
                  <a:pt x="734" y="176"/>
                </a:cubicBezTo>
                <a:cubicBezTo>
                  <a:pt x="744" y="180"/>
                  <a:pt x="754" y="189"/>
                  <a:pt x="765" y="187"/>
                </a:cubicBezTo>
                <a:cubicBezTo>
                  <a:pt x="819" y="178"/>
                  <a:pt x="776" y="136"/>
                  <a:pt x="817" y="197"/>
                </a:cubicBezTo>
                <a:cubicBezTo>
                  <a:pt x="831" y="190"/>
                  <a:pt x="846" y="185"/>
                  <a:pt x="858" y="176"/>
                </a:cubicBezTo>
                <a:cubicBezTo>
                  <a:pt x="870" y="167"/>
                  <a:pt x="875" y="141"/>
                  <a:pt x="889" y="145"/>
                </a:cubicBezTo>
                <a:cubicBezTo>
                  <a:pt x="903" y="149"/>
                  <a:pt x="896" y="173"/>
                  <a:pt x="900" y="187"/>
                </a:cubicBezTo>
                <a:cubicBezTo>
                  <a:pt x="903" y="197"/>
                  <a:pt x="907" y="208"/>
                  <a:pt x="910" y="218"/>
                </a:cubicBezTo>
                <a:cubicBezTo>
                  <a:pt x="924" y="211"/>
                  <a:pt x="939" y="207"/>
                  <a:pt x="951" y="197"/>
                </a:cubicBezTo>
                <a:cubicBezTo>
                  <a:pt x="993" y="162"/>
                  <a:pt x="947" y="158"/>
                  <a:pt x="1003" y="176"/>
                </a:cubicBezTo>
                <a:cubicBezTo>
                  <a:pt x="1046" y="112"/>
                  <a:pt x="1006" y="154"/>
                  <a:pt x="1034" y="176"/>
                </a:cubicBezTo>
                <a:cubicBezTo>
                  <a:pt x="1045" y="185"/>
                  <a:pt x="1062" y="183"/>
                  <a:pt x="1076" y="187"/>
                </a:cubicBezTo>
                <a:cubicBezTo>
                  <a:pt x="1086" y="177"/>
                  <a:pt x="1093" y="159"/>
                  <a:pt x="1107" y="156"/>
                </a:cubicBezTo>
                <a:cubicBezTo>
                  <a:pt x="1146" y="149"/>
                  <a:pt x="1146" y="216"/>
                  <a:pt x="1148" y="228"/>
                </a:cubicBezTo>
                <a:cubicBezTo>
                  <a:pt x="1204" y="190"/>
                  <a:pt x="1169" y="204"/>
                  <a:pt x="1169" y="238"/>
                </a:cubicBezTo>
                <a:cubicBezTo>
                  <a:pt x="1169" y="249"/>
                  <a:pt x="1176" y="259"/>
                  <a:pt x="1179" y="269"/>
                </a:cubicBezTo>
                <a:cubicBezTo>
                  <a:pt x="1229" y="195"/>
                  <a:pt x="1173" y="261"/>
                  <a:pt x="1210" y="280"/>
                </a:cubicBezTo>
                <a:cubicBezTo>
                  <a:pt x="1221" y="286"/>
                  <a:pt x="1231" y="266"/>
                  <a:pt x="1241" y="259"/>
                </a:cubicBezTo>
                <a:cubicBezTo>
                  <a:pt x="1266" y="131"/>
                  <a:pt x="1235" y="256"/>
                  <a:pt x="1262" y="269"/>
                </a:cubicBezTo>
                <a:cubicBezTo>
                  <a:pt x="1277" y="277"/>
                  <a:pt x="1283" y="242"/>
                  <a:pt x="1293" y="228"/>
                </a:cubicBezTo>
                <a:cubicBezTo>
                  <a:pt x="1296" y="207"/>
                  <a:pt x="1299" y="187"/>
                  <a:pt x="1303" y="166"/>
                </a:cubicBezTo>
                <a:cubicBezTo>
                  <a:pt x="1306" y="152"/>
                  <a:pt x="1313" y="111"/>
                  <a:pt x="1313" y="125"/>
                </a:cubicBezTo>
                <a:cubicBezTo>
                  <a:pt x="1313" y="142"/>
                  <a:pt x="1306" y="159"/>
                  <a:pt x="1303" y="176"/>
                </a:cubicBezTo>
                <a:cubicBezTo>
                  <a:pt x="1306" y="190"/>
                  <a:pt x="1299" y="218"/>
                  <a:pt x="1313" y="218"/>
                </a:cubicBezTo>
                <a:cubicBezTo>
                  <a:pt x="1322" y="218"/>
                  <a:pt x="1341" y="155"/>
                  <a:pt x="1344" y="145"/>
                </a:cubicBezTo>
                <a:cubicBezTo>
                  <a:pt x="1351" y="169"/>
                  <a:pt x="1360" y="193"/>
                  <a:pt x="1365" y="218"/>
                </a:cubicBezTo>
                <a:cubicBezTo>
                  <a:pt x="1371" y="249"/>
                  <a:pt x="1364" y="282"/>
                  <a:pt x="1376" y="311"/>
                </a:cubicBezTo>
                <a:cubicBezTo>
                  <a:pt x="1381" y="324"/>
                  <a:pt x="1381" y="282"/>
                  <a:pt x="1386" y="269"/>
                </a:cubicBezTo>
                <a:cubicBezTo>
                  <a:pt x="1391" y="255"/>
                  <a:pt x="1400" y="242"/>
                  <a:pt x="1407" y="228"/>
                </a:cubicBezTo>
                <a:cubicBezTo>
                  <a:pt x="1423" y="279"/>
                  <a:pt x="1389" y="407"/>
                  <a:pt x="1448" y="321"/>
                </a:cubicBezTo>
                <a:cubicBezTo>
                  <a:pt x="1451" y="307"/>
                  <a:pt x="1445" y="284"/>
                  <a:pt x="1458" y="280"/>
                </a:cubicBezTo>
                <a:cubicBezTo>
                  <a:pt x="1470" y="276"/>
                  <a:pt x="1469" y="319"/>
                  <a:pt x="1479" y="311"/>
                </a:cubicBezTo>
                <a:cubicBezTo>
                  <a:pt x="1500" y="294"/>
                  <a:pt x="1500" y="262"/>
                  <a:pt x="1510" y="238"/>
                </a:cubicBezTo>
                <a:cubicBezTo>
                  <a:pt x="1520" y="158"/>
                  <a:pt x="1534" y="143"/>
                  <a:pt x="1551" y="73"/>
                </a:cubicBezTo>
                <a:cubicBezTo>
                  <a:pt x="1555" y="87"/>
                  <a:pt x="1553" y="103"/>
                  <a:pt x="1562" y="114"/>
                </a:cubicBezTo>
                <a:cubicBezTo>
                  <a:pt x="1569" y="123"/>
                  <a:pt x="1585" y="117"/>
                  <a:pt x="1593" y="125"/>
                </a:cubicBezTo>
                <a:cubicBezTo>
                  <a:pt x="1601" y="133"/>
                  <a:pt x="1600" y="146"/>
                  <a:pt x="1603" y="156"/>
                </a:cubicBezTo>
                <a:cubicBezTo>
                  <a:pt x="1613" y="146"/>
                  <a:pt x="1620" y="122"/>
                  <a:pt x="1634" y="125"/>
                </a:cubicBezTo>
                <a:cubicBezTo>
                  <a:pt x="1648" y="128"/>
                  <a:pt x="1640" y="152"/>
                  <a:pt x="1644" y="166"/>
                </a:cubicBezTo>
                <a:cubicBezTo>
                  <a:pt x="1647" y="177"/>
                  <a:pt x="1651" y="187"/>
                  <a:pt x="1655" y="197"/>
                </a:cubicBezTo>
                <a:cubicBezTo>
                  <a:pt x="1670" y="150"/>
                  <a:pt x="1665" y="155"/>
                  <a:pt x="1665" y="218"/>
                </a:cubicBezTo>
              </a:path>
            </a:pathLst>
          </a:custGeom>
          <a:noFill/>
          <a:ln w="9525">
            <a:solidFill>
              <a:srgbClr val="FF0000"/>
            </a:solidFill>
            <a:round/>
            <a:headEnd/>
            <a:tailEnd/>
          </a:ln>
        </p:spPr>
        <p:txBody>
          <a:bodyPr wrap="none" lIns="192911" tIns="96455" rIns="192911" bIns="96455" anchor="ctr"/>
          <a:lstStyle/>
          <a:p>
            <a:endParaRPr lang="en-US" dirty="0"/>
          </a:p>
        </p:txBody>
      </p:sp>
      <p:sp>
        <p:nvSpPr>
          <p:cNvPr id="10249" name="Text Box 9"/>
          <p:cNvSpPr txBox="1">
            <a:spLocks noChangeArrowheads="1"/>
          </p:cNvSpPr>
          <p:nvPr/>
        </p:nvSpPr>
        <p:spPr bwMode="auto">
          <a:xfrm>
            <a:off x="540186" y="6886312"/>
            <a:ext cx="982701" cy="779569"/>
          </a:xfrm>
          <a:prstGeom prst="rect">
            <a:avLst/>
          </a:prstGeom>
          <a:noFill/>
          <a:ln w="9525">
            <a:noFill/>
            <a:miter lim="800000"/>
            <a:headEnd/>
            <a:tailEnd/>
          </a:ln>
        </p:spPr>
        <p:txBody>
          <a:bodyPr wrap="none" lIns="192911" tIns="96455" rIns="192911" bIns="96455">
            <a:spAutoFit/>
          </a:bodyPr>
          <a:lstStyle/>
          <a:p>
            <a:r>
              <a:rPr lang="en-US" sz="3800" dirty="0">
                <a:solidFill>
                  <a:srgbClr val="FF0000"/>
                </a:solidFill>
              </a:rPr>
              <a:t>I(t)</a:t>
            </a:r>
          </a:p>
        </p:txBody>
      </p:sp>
      <p:sp>
        <p:nvSpPr>
          <p:cNvPr id="10250" name="Freeform 10"/>
          <p:cNvSpPr>
            <a:spLocks/>
          </p:cNvSpPr>
          <p:nvPr/>
        </p:nvSpPr>
        <p:spPr bwMode="auto">
          <a:xfrm>
            <a:off x="18006219" y="7516430"/>
            <a:ext cx="2010694" cy="450086"/>
          </a:xfrm>
          <a:custGeom>
            <a:avLst/>
            <a:gdLst>
              <a:gd name="T0" fmla="*/ 2147483647 w 536"/>
              <a:gd name="T1" fmla="*/ 2147483647 h 160"/>
              <a:gd name="T2" fmla="*/ 2147483647 w 536"/>
              <a:gd name="T3" fmla="*/ 2147483647 h 160"/>
              <a:gd name="T4" fmla="*/ 2147483647 w 536"/>
              <a:gd name="T5" fmla="*/ 2147483647 h 160"/>
              <a:gd name="T6" fmla="*/ 2147483647 w 536"/>
              <a:gd name="T7" fmla="*/ 2147483647 h 160"/>
              <a:gd name="T8" fmla="*/ 2147483647 w 536"/>
              <a:gd name="T9" fmla="*/ 2147483647 h 160"/>
              <a:gd name="T10" fmla="*/ 0 w 536"/>
              <a:gd name="T11" fmla="*/ 2147483647 h 160"/>
              <a:gd name="T12" fmla="*/ 0 60000 65536"/>
              <a:gd name="T13" fmla="*/ 0 60000 65536"/>
              <a:gd name="T14" fmla="*/ 0 60000 65536"/>
              <a:gd name="T15" fmla="*/ 0 60000 65536"/>
              <a:gd name="T16" fmla="*/ 0 60000 65536"/>
              <a:gd name="T17" fmla="*/ 0 60000 65536"/>
              <a:gd name="T18" fmla="*/ 0 w 536"/>
              <a:gd name="T19" fmla="*/ 0 h 160"/>
              <a:gd name="T20" fmla="*/ 536 w 536"/>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536" h="160">
                <a:moveTo>
                  <a:pt x="48" y="160"/>
                </a:moveTo>
                <a:cubicBezTo>
                  <a:pt x="140" y="140"/>
                  <a:pt x="232" y="120"/>
                  <a:pt x="288" y="112"/>
                </a:cubicBezTo>
                <a:cubicBezTo>
                  <a:pt x="344" y="104"/>
                  <a:pt x="344" y="128"/>
                  <a:pt x="384" y="112"/>
                </a:cubicBezTo>
                <a:cubicBezTo>
                  <a:pt x="424" y="96"/>
                  <a:pt x="520" y="32"/>
                  <a:pt x="528" y="16"/>
                </a:cubicBezTo>
                <a:cubicBezTo>
                  <a:pt x="536" y="0"/>
                  <a:pt x="520" y="8"/>
                  <a:pt x="432" y="16"/>
                </a:cubicBezTo>
                <a:cubicBezTo>
                  <a:pt x="344" y="24"/>
                  <a:pt x="72" y="48"/>
                  <a:pt x="0" y="64"/>
                </a:cubicBezTo>
              </a:path>
            </a:pathLst>
          </a:custGeom>
          <a:solidFill>
            <a:schemeClr val="bg1"/>
          </a:solidFill>
          <a:ln w="9525">
            <a:noFill/>
            <a:round/>
            <a:headEnd/>
            <a:tailEnd/>
          </a:ln>
        </p:spPr>
        <p:txBody>
          <a:bodyPr wrap="none" lIns="192911" tIns="96455" rIns="192911" bIns="96455" anchor="ctr"/>
          <a:lstStyle/>
          <a:p>
            <a:endParaRPr lang="en-US" dirty="0"/>
          </a:p>
        </p:txBody>
      </p:sp>
      <p:grpSp>
        <p:nvGrpSpPr>
          <p:cNvPr id="2" name="Group 11"/>
          <p:cNvGrpSpPr>
            <a:grpSpLocks/>
          </p:cNvGrpSpPr>
          <p:nvPr/>
        </p:nvGrpSpPr>
        <p:grpSpPr bwMode="auto">
          <a:xfrm>
            <a:off x="8462922" y="5671079"/>
            <a:ext cx="10803731" cy="4053585"/>
            <a:chOff x="2256" y="2016"/>
            <a:chExt cx="292" cy="1441"/>
          </a:xfrm>
        </p:grpSpPr>
        <p:sp>
          <p:nvSpPr>
            <p:cNvPr id="10271" name="Rectangle 12"/>
            <p:cNvSpPr>
              <a:spLocks noChangeArrowheads="1"/>
            </p:cNvSpPr>
            <p:nvPr/>
          </p:nvSpPr>
          <p:spPr bwMode="auto">
            <a:xfrm>
              <a:off x="2352" y="2304"/>
              <a:ext cx="144" cy="1056"/>
            </a:xfrm>
            <a:prstGeom prst="rect">
              <a:avLst/>
            </a:prstGeom>
            <a:solidFill>
              <a:schemeClr val="bg1"/>
            </a:solidFill>
            <a:ln w="9525">
              <a:solidFill>
                <a:schemeClr val="bg1"/>
              </a:solidFill>
              <a:miter lim="800000"/>
              <a:headEnd/>
              <a:tailEnd/>
            </a:ln>
          </p:spPr>
          <p:txBody>
            <a:bodyPr wrap="none" anchor="ctr"/>
            <a:lstStyle/>
            <a:p>
              <a:pPr algn="ctr"/>
              <a:endParaRPr lang="fr-FR" sz="3800" dirty="0"/>
            </a:p>
          </p:txBody>
        </p:sp>
        <p:sp>
          <p:nvSpPr>
            <p:cNvPr id="10272" name="Text Box 13"/>
            <p:cNvSpPr txBox="1">
              <a:spLocks noChangeArrowheads="1"/>
            </p:cNvSpPr>
            <p:nvPr/>
          </p:nvSpPr>
          <p:spPr bwMode="auto">
            <a:xfrm>
              <a:off x="2304" y="2736"/>
              <a:ext cx="121" cy="241"/>
            </a:xfrm>
            <a:prstGeom prst="rect">
              <a:avLst/>
            </a:prstGeom>
            <a:noFill/>
            <a:ln w="9525">
              <a:noFill/>
              <a:miter lim="800000"/>
              <a:headEnd/>
              <a:tailEnd/>
            </a:ln>
          </p:spPr>
          <p:txBody>
            <a:bodyPr wrap="none">
              <a:spAutoFit/>
            </a:bodyPr>
            <a:lstStyle/>
            <a:p>
              <a:r>
                <a:rPr lang="en-US" sz="3800" dirty="0"/>
                <a:t>0</a:t>
              </a:r>
            </a:p>
          </p:txBody>
        </p:sp>
        <p:sp>
          <p:nvSpPr>
            <p:cNvPr id="10273" name="Text Box 14"/>
            <p:cNvSpPr txBox="1">
              <a:spLocks noChangeArrowheads="1"/>
            </p:cNvSpPr>
            <p:nvPr/>
          </p:nvSpPr>
          <p:spPr bwMode="auto">
            <a:xfrm>
              <a:off x="2304" y="2256"/>
              <a:ext cx="121" cy="241"/>
            </a:xfrm>
            <a:prstGeom prst="rect">
              <a:avLst/>
            </a:prstGeom>
            <a:noFill/>
            <a:ln w="9525">
              <a:noFill/>
              <a:miter lim="800000"/>
              <a:headEnd/>
              <a:tailEnd/>
            </a:ln>
          </p:spPr>
          <p:txBody>
            <a:bodyPr wrap="none">
              <a:spAutoFit/>
            </a:bodyPr>
            <a:lstStyle/>
            <a:p>
              <a:r>
                <a:rPr lang="en-US" sz="3800" dirty="0"/>
                <a:t>5</a:t>
              </a:r>
            </a:p>
          </p:txBody>
        </p:sp>
        <p:sp>
          <p:nvSpPr>
            <p:cNvPr id="10274" name="Text Box 15"/>
            <p:cNvSpPr txBox="1">
              <a:spLocks noChangeArrowheads="1"/>
            </p:cNvSpPr>
            <p:nvPr/>
          </p:nvSpPr>
          <p:spPr bwMode="auto">
            <a:xfrm>
              <a:off x="2256" y="3216"/>
              <a:ext cx="165" cy="241"/>
            </a:xfrm>
            <a:prstGeom prst="rect">
              <a:avLst/>
            </a:prstGeom>
            <a:noFill/>
            <a:ln w="9525">
              <a:noFill/>
              <a:miter lim="800000"/>
              <a:headEnd/>
              <a:tailEnd/>
            </a:ln>
          </p:spPr>
          <p:txBody>
            <a:bodyPr wrap="none">
              <a:spAutoFit/>
            </a:bodyPr>
            <a:lstStyle/>
            <a:p>
              <a:r>
                <a:rPr lang="en-US" sz="3800" dirty="0"/>
                <a:t>-5</a:t>
              </a:r>
            </a:p>
          </p:txBody>
        </p:sp>
        <p:sp>
          <p:nvSpPr>
            <p:cNvPr id="10275" name="Text Box 16"/>
            <p:cNvSpPr txBox="1">
              <a:spLocks noChangeArrowheads="1"/>
            </p:cNvSpPr>
            <p:nvPr/>
          </p:nvSpPr>
          <p:spPr bwMode="auto">
            <a:xfrm>
              <a:off x="2304" y="2016"/>
              <a:ext cx="244" cy="241"/>
            </a:xfrm>
            <a:prstGeom prst="rect">
              <a:avLst/>
            </a:prstGeom>
            <a:noFill/>
            <a:ln w="9525">
              <a:noFill/>
              <a:miter lim="800000"/>
              <a:headEnd/>
              <a:tailEnd/>
            </a:ln>
          </p:spPr>
          <p:txBody>
            <a:bodyPr wrap="none">
              <a:spAutoFit/>
            </a:bodyPr>
            <a:lstStyle/>
            <a:p>
              <a:r>
                <a:rPr lang="en-US" sz="3800" dirty="0"/>
                <a:t>mV</a:t>
              </a:r>
            </a:p>
          </p:txBody>
        </p:sp>
      </p:grpSp>
      <p:sp>
        <p:nvSpPr>
          <p:cNvPr id="10252" name="Rectangle 17"/>
          <p:cNvSpPr>
            <a:spLocks noChangeArrowheads="1"/>
          </p:cNvSpPr>
          <p:nvPr/>
        </p:nvSpPr>
        <p:spPr bwMode="auto">
          <a:xfrm>
            <a:off x="10443607" y="1485283"/>
            <a:ext cx="2160746" cy="2970565"/>
          </a:xfrm>
          <a:prstGeom prst="rect">
            <a:avLst/>
          </a:prstGeom>
          <a:solidFill>
            <a:schemeClr val="bg1"/>
          </a:solidFill>
          <a:ln w="9525">
            <a:solidFill>
              <a:schemeClr val="bg1"/>
            </a:solidFill>
            <a:miter lim="800000"/>
            <a:headEnd/>
            <a:tailEnd/>
          </a:ln>
        </p:spPr>
        <p:txBody>
          <a:bodyPr wrap="none" lIns="192911" tIns="96455" rIns="192911" bIns="96455" anchor="ctr"/>
          <a:lstStyle/>
          <a:p>
            <a:pPr algn="ctr"/>
            <a:endParaRPr lang="fr-FR" sz="3800" dirty="0"/>
          </a:p>
        </p:txBody>
      </p:sp>
      <p:grpSp>
        <p:nvGrpSpPr>
          <p:cNvPr id="3" name="Group 18"/>
          <p:cNvGrpSpPr>
            <a:grpSpLocks/>
          </p:cNvGrpSpPr>
          <p:nvPr/>
        </p:nvGrpSpPr>
        <p:grpSpPr bwMode="auto">
          <a:xfrm>
            <a:off x="11163860" y="1755335"/>
            <a:ext cx="1177907" cy="2838353"/>
            <a:chOff x="2976" y="624"/>
            <a:chExt cx="314" cy="1009"/>
          </a:xfrm>
        </p:grpSpPr>
        <p:sp>
          <p:nvSpPr>
            <p:cNvPr id="10268" name="Text Box 19"/>
            <p:cNvSpPr txBox="1">
              <a:spLocks noChangeArrowheads="1"/>
            </p:cNvSpPr>
            <p:nvPr/>
          </p:nvSpPr>
          <p:spPr bwMode="auto">
            <a:xfrm>
              <a:off x="2976" y="912"/>
              <a:ext cx="244" cy="241"/>
            </a:xfrm>
            <a:prstGeom prst="rect">
              <a:avLst/>
            </a:prstGeom>
            <a:noFill/>
            <a:ln w="9525">
              <a:noFill/>
              <a:miter lim="800000"/>
              <a:headEnd/>
              <a:tailEnd/>
            </a:ln>
          </p:spPr>
          <p:txBody>
            <a:bodyPr wrap="none">
              <a:spAutoFit/>
            </a:bodyPr>
            <a:lstStyle/>
            <a:p>
              <a:r>
                <a:rPr lang="en-US" sz="3800" dirty="0"/>
                <a:t>mV</a:t>
              </a:r>
            </a:p>
          </p:txBody>
        </p:sp>
        <p:sp>
          <p:nvSpPr>
            <p:cNvPr id="10269" name="Text Box 20"/>
            <p:cNvSpPr txBox="1">
              <a:spLocks noChangeArrowheads="1"/>
            </p:cNvSpPr>
            <p:nvPr/>
          </p:nvSpPr>
          <p:spPr bwMode="auto">
            <a:xfrm>
              <a:off x="3024" y="1392"/>
              <a:ext cx="265" cy="241"/>
            </a:xfrm>
            <a:prstGeom prst="rect">
              <a:avLst/>
            </a:prstGeom>
            <a:noFill/>
            <a:ln w="9525">
              <a:noFill/>
              <a:miter lim="800000"/>
              <a:headEnd/>
              <a:tailEnd/>
            </a:ln>
          </p:spPr>
          <p:txBody>
            <a:bodyPr wrap="none">
              <a:spAutoFit/>
            </a:bodyPr>
            <a:lstStyle/>
            <a:p>
              <a:r>
                <a:rPr lang="en-US" sz="3800" dirty="0"/>
                <a:t>    0</a:t>
              </a:r>
            </a:p>
          </p:txBody>
        </p:sp>
        <p:sp>
          <p:nvSpPr>
            <p:cNvPr id="10270" name="Text Box 21"/>
            <p:cNvSpPr txBox="1">
              <a:spLocks noChangeArrowheads="1"/>
            </p:cNvSpPr>
            <p:nvPr/>
          </p:nvSpPr>
          <p:spPr bwMode="auto">
            <a:xfrm>
              <a:off x="3024" y="624"/>
              <a:ext cx="266" cy="241"/>
            </a:xfrm>
            <a:prstGeom prst="rect">
              <a:avLst/>
            </a:prstGeom>
            <a:noFill/>
            <a:ln w="9525">
              <a:noFill/>
              <a:miter lim="800000"/>
              <a:headEnd/>
              <a:tailEnd/>
            </a:ln>
          </p:spPr>
          <p:txBody>
            <a:bodyPr wrap="none">
              <a:spAutoFit/>
            </a:bodyPr>
            <a:lstStyle/>
            <a:p>
              <a:r>
                <a:rPr lang="en-US" sz="3800" dirty="0"/>
                <a:t>100</a:t>
              </a:r>
            </a:p>
          </p:txBody>
        </p:sp>
      </p:grpSp>
      <p:sp>
        <p:nvSpPr>
          <p:cNvPr id="10254" name="Rectangle 22"/>
          <p:cNvSpPr>
            <a:spLocks noChangeArrowheads="1"/>
          </p:cNvSpPr>
          <p:nvPr/>
        </p:nvSpPr>
        <p:spPr bwMode="auto">
          <a:xfrm>
            <a:off x="540186" y="1620308"/>
            <a:ext cx="540187" cy="4185797"/>
          </a:xfrm>
          <a:prstGeom prst="rect">
            <a:avLst/>
          </a:prstGeom>
          <a:solidFill>
            <a:schemeClr val="bg1"/>
          </a:solidFill>
          <a:ln w="9525">
            <a:solidFill>
              <a:schemeClr val="bg1"/>
            </a:solidFill>
            <a:miter lim="800000"/>
            <a:headEnd/>
            <a:tailEnd/>
          </a:ln>
        </p:spPr>
        <p:txBody>
          <a:bodyPr wrap="none" lIns="192911" tIns="96455" rIns="192911" bIns="96455" anchor="ctr"/>
          <a:lstStyle/>
          <a:p>
            <a:pPr algn="ctr"/>
            <a:endParaRPr lang="fr-FR" sz="3800" dirty="0"/>
          </a:p>
        </p:txBody>
      </p:sp>
      <p:sp>
        <p:nvSpPr>
          <p:cNvPr id="10255" name="Text Box 23"/>
          <p:cNvSpPr txBox="1">
            <a:spLocks noChangeArrowheads="1"/>
          </p:cNvSpPr>
          <p:nvPr/>
        </p:nvSpPr>
        <p:spPr bwMode="auto">
          <a:xfrm>
            <a:off x="0" y="1755335"/>
            <a:ext cx="1202313" cy="779569"/>
          </a:xfrm>
          <a:prstGeom prst="rect">
            <a:avLst/>
          </a:prstGeom>
          <a:noFill/>
          <a:ln w="9525">
            <a:noFill/>
            <a:miter lim="800000"/>
            <a:headEnd/>
            <a:tailEnd/>
          </a:ln>
        </p:spPr>
        <p:txBody>
          <a:bodyPr wrap="none" lIns="192911" tIns="96455" rIns="192911" bIns="96455">
            <a:spAutoFit/>
          </a:bodyPr>
          <a:lstStyle/>
          <a:p>
            <a:r>
              <a:rPr lang="en-US" sz="3800" dirty="0"/>
              <a:t>100</a:t>
            </a:r>
          </a:p>
        </p:txBody>
      </p:sp>
      <p:sp>
        <p:nvSpPr>
          <p:cNvPr id="10256" name="Text Box 24"/>
          <p:cNvSpPr txBox="1">
            <a:spLocks noChangeArrowheads="1"/>
          </p:cNvSpPr>
          <p:nvPr/>
        </p:nvSpPr>
        <p:spPr bwMode="auto">
          <a:xfrm>
            <a:off x="0" y="3375643"/>
            <a:ext cx="1120559" cy="779569"/>
          </a:xfrm>
          <a:prstGeom prst="rect">
            <a:avLst/>
          </a:prstGeom>
          <a:noFill/>
          <a:ln w="9525">
            <a:noFill/>
            <a:miter lim="800000"/>
            <a:headEnd/>
            <a:tailEnd/>
          </a:ln>
        </p:spPr>
        <p:txBody>
          <a:bodyPr wrap="none" lIns="192911" tIns="96455" rIns="192911" bIns="96455">
            <a:spAutoFit/>
          </a:bodyPr>
          <a:lstStyle/>
          <a:p>
            <a:r>
              <a:rPr lang="en-US" sz="3800" dirty="0"/>
              <a:t>mV</a:t>
            </a:r>
          </a:p>
        </p:txBody>
      </p:sp>
      <p:sp>
        <p:nvSpPr>
          <p:cNvPr id="10257" name="Text Box 25"/>
          <p:cNvSpPr txBox="1">
            <a:spLocks noChangeArrowheads="1"/>
          </p:cNvSpPr>
          <p:nvPr/>
        </p:nvSpPr>
        <p:spPr bwMode="auto">
          <a:xfrm>
            <a:off x="540186" y="5266003"/>
            <a:ext cx="660498" cy="779569"/>
          </a:xfrm>
          <a:prstGeom prst="rect">
            <a:avLst/>
          </a:prstGeom>
          <a:noFill/>
          <a:ln w="9525">
            <a:noFill/>
            <a:miter lim="800000"/>
            <a:headEnd/>
            <a:tailEnd/>
          </a:ln>
        </p:spPr>
        <p:txBody>
          <a:bodyPr wrap="none" lIns="192911" tIns="96455" rIns="192911" bIns="96455">
            <a:spAutoFit/>
          </a:bodyPr>
          <a:lstStyle/>
          <a:p>
            <a:r>
              <a:rPr lang="en-US" sz="3800" dirty="0"/>
              <a:t>0</a:t>
            </a:r>
          </a:p>
        </p:txBody>
      </p:sp>
      <p:sp>
        <p:nvSpPr>
          <p:cNvPr id="867354" name="Rectangle 26"/>
          <p:cNvSpPr>
            <a:spLocks noChangeArrowheads="1"/>
          </p:cNvSpPr>
          <p:nvPr/>
        </p:nvSpPr>
        <p:spPr bwMode="auto">
          <a:xfrm>
            <a:off x="2340808" y="1215231"/>
            <a:ext cx="540187" cy="5806105"/>
          </a:xfrm>
          <a:prstGeom prst="rect">
            <a:avLst/>
          </a:prstGeom>
          <a:noFill/>
          <a:ln w="28575">
            <a:solidFill>
              <a:schemeClr val="accent1"/>
            </a:solidFill>
            <a:miter lim="800000"/>
            <a:headEnd/>
            <a:tailEnd/>
          </a:ln>
        </p:spPr>
        <p:txBody>
          <a:bodyPr wrap="none" lIns="192911" tIns="96455" rIns="192911" bIns="96455" anchor="ctr"/>
          <a:lstStyle/>
          <a:p>
            <a:endParaRPr lang="en-US" dirty="0"/>
          </a:p>
        </p:txBody>
      </p:sp>
      <p:sp>
        <p:nvSpPr>
          <p:cNvPr id="867355" name="AutoShape 27"/>
          <p:cNvSpPr>
            <a:spLocks noChangeArrowheads="1"/>
          </p:cNvSpPr>
          <p:nvPr/>
        </p:nvSpPr>
        <p:spPr bwMode="auto">
          <a:xfrm>
            <a:off x="2880995" y="3105591"/>
            <a:ext cx="8823047" cy="405077"/>
          </a:xfrm>
          <a:prstGeom prst="rightArrow">
            <a:avLst>
              <a:gd name="adj1" fmla="val 50000"/>
              <a:gd name="adj2" fmla="val 408333"/>
            </a:avLst>
          </a:prstGeom>
          <a:solidFill>
            <a:schemeClr val="accent1"/>
          </a:solidFill>
          <a:ln w="9525">
            <a:solidFill>
              <a:schemeClr val="accent1"/>
            </a:solidFill>
            <a:miter lim="800000"/>
            <a:headEnd/>
            <a:tailEnd/>
          </a:ln>
        </p:spPr>
        <p:txBody>
          <a:bodyPr wrap="none" lIns="192911" tIns="96455" rIns="192911" bIns="96455" anchor="ctr"/>
          <a:lstStyle/>
          <a:p>
            <a:endParaRPr lang="en-US" dirty="0"/>
          </a:p>
        </p:txBody>
      </p:sp>
      <p:sp>
        <p:nvSpPr>
          <p:cNvPr id="10260" name="Rectangle 28"/>
          <p:cNvSpPr>
            <a:spLocks noChangeArrowheads="1"/>
          </p:cNvSpPr>
          <p:nvPr/>
        </p:nvSpPr>
        <p:spPr bwMode="auto">
          <a:xfrm>
            <a:off x="8522670" y="4995951"/>
            <a:ext cx="13504664" cy="5806105"/>
          </a:xfrm>
          <a:prstGeom prst="rect">
            <a:avLst/>
          </a:prstGeom>
          <a:solidFill>
            <a:schemeClr val="bg1"/>
          </a:solidFill>
          <a:ln w="9525">
            <a:noFill/>
            <a:miter lim="800000"/>
            <a:headEnd/>
            <a:tailEnd/>
          </a:ln>
        </p:spPr>
        <p:txBody>
          <a:bodyPr wrap="none" lIns="192911" tIns="96455" rIns="192911" bIns="96455" anchor="ctr"/>
          <a:lstStyle/>
          <a:p>
            <a:pPr algn="ctr"/>
            <a:endParaRPr lang="fr-FR" b="1"/>
          </a:p>
        </p:txBody>
      </p:sp>
      <p:grpSp>
        <p:nvGrpSpPr>
          <p:cNvPr id="4" name="Group 29"/>
          <p:cNvGrpSpPr>
            <a:grpSpLocks/>
          </p:cNvGrpSpPr>
          <p:nvPr/>
        </p:nvGrpSpPr>
        <p:grpSpPr bwMode="auto">
          <a:xfrm>
            <a:off x="9483275" y="3510669"/>
            <a:ext cx="9783379" cy="5626071"/>
            <a:chOff x="2528" y="1248"/>
            <a:chExt cx="2608" cy="2000"/>
          </a:xfrm>
        </p:grpSpPr>
        <p:sp>
          <p:nvSpPr>
            <p:cNvPr id="10262" name="Rectangle 30"/>
            <p:cNvSpPr>
              <a:spLocks noChangeArrowheads="1"/>
            </p:cNvSpPr>
            <p:nvPr/>
          </p:nvSpPr>
          <p:spPr bwMode="auto">
            <a:xfrm>
              <a:off x="4848" y="1296"/>
              <a:ext cx="288" cy="672"/>
            </a:xfrm>
            <a:prstGeom prst="rect">
              <a:avLst/>
            </a:prstGeom>
            <a:solidFill>
              <a:schemeClr val="bg1"/>
            </a:solidFill>
            <a:ln w="9525">
              <a:noFill/>
              <a:miter lim="800000"/>
              <a:headEnd/>
              <a:tailEnd/>
            </a:ln>
          </p:spPr>
          <p:txBody>
            <a:bodyPr wrap="none" anchor="ctr"/>
            <a:lstStyle/>
            <a:p>
              <a:endParaRPr lang="en-US" dirty="0"/>
            </a:p>
          </p:txBody>
        </p:sp>
        <p:sp>
          <p:nvSpPr>
            <p:cNvPr id="10263" name="Rectangle 31"/>
            <p:cNvSpPr>
              <a:spLocks noChangeArrowheads="1"/>
            </p:cNvSpPr>
            <p:nvPr/>
          </p:nvSpPr>
          <p:spPr bwMode="auto">
            <a:xfrm>
              <a:off x="3024" y="1584"/>
              <a:ext cx="288" cy="384"/>
            </a:xfrm>
            <a:prstGeom prst="rect">
              <a:avLst/>
            </a:prstGeom>
            <a:solidFill>
              <a:schemeClr val="bg1"/>
            </a:solidFill>
            <a:ln w="9525">
              <a:noFill/>
              <a:miter lim="800000"/>
              <a:headEnd/>
              <a:tailEnd/>
            </a:ln>
          </p:spPr>
          <p:txBody>
            <a:bodyPr wrap="none" anchor="ctr"/>
            <a:lstStyle/>
            <a:p>
              <a:endParaRPr lang="en-US" dirty="0"/>
            </a:p>
          </p:txBody>
        </p:sp>
        <p:sp>
          <p:nvSpPr>
            <p:cNvPr id="10264" name="Line 32"/>
            <p:cNvSpPr>
              <a:spLocks noChangeShapeType="1"/>
            </p:cNvSpPr>
            <p:nvPr/>
          </p:nvSpPr>
          <p:spPr bwMode="auto">
            <a:xfrm flipV="1">
              <a:off x="3600" y="1584"/>
              <a:ext cx="96" cy="1008"/>
            </a:xfrm>
            <a:prstGeom prst="line">
              <a:avLst/>
            </a:prstGeom>
            <a:noFill/>
            <a:ln w="9525">
              <a:solidFill>
                <a:schemeClr val="accent2"/>
              </a:solidFill>
              <a:round/>
              <a:headEnd/>
              <a:tailEnd type="triangle" w="med" len="med"/>
            </a:ln>
          </p:spPr>
          <p:txBody>
            <a:bodyPr wrap="none" anchor="ctr"/>
            <a:lstStyle/>
            <a:p>
              <a:endParaRPr lang="en-US" dirty="0"/>
            </a:p>
          </p:txBody>
        </p:sp>
        <p:sp>
          <p:nvSpPr>
            <p:cNvPr id="10265" name="Text Box 33"/>
            <p:cNvSpPr txBox="1">
              <a:spLocks noChangeArrowheads="1"/>
            </p:cNvSpPr>
            <p:nvPr/>
          </p:nvSpPr>
          <p:spPr bwMode="auto">
            <a:xfrm>
              <a:off x="2528" y="2592"/>
              <a:ext cx="1306" cy="656"/>
            </a:xfrm>
            <a:prstGeom prst="rect">
              <a:avLst/>
            </a:prstGeom>
            <a:noFill/>
            <a:ln w="9525">
              <a:noFill/>
              <a:miter lim="800000"/>
              <a:headEnd/>
              <a:tailEnd/>
            </a:ln>
          </p:spPr>
          <p:txBody>
            <a:bodyPr wrap="none">
              <a:spAutoFit/>
            </a:bodyPr>
            <a:lstStyle/>
            <a:p>
              <a:r>
                <a:rPr lang="en-US" b="1" dirty="0">
                  <a:solidFill>
                    <a:schemeClr val="accent2"/>
                  </a:solidFill>
                </a:rPr>
                <a:t>Subthreshold</a:t>
              </a:r>
            </a:p>
            <a:p>
              <a:r>
                <a:rPr lang="en-US" b="1" dirty="0">
                  <a:solidFill>
                    <a:schemeClr val="accent2"/>
                  </a:solidFill>
                </a:rPr>
                <a:t>response</a:t>
              </a:r>
            </a:p>
          </p:txBody>
        </p:sp>
        <p:sp>
          <p:nvSpPr>
            <p:cNvPr id="10266" name="Line 34"/>
            <p:cNvSpPr>
              <a:spLocks noChangeShapeType="1"/>
            </p:cNvSpPr>
            <p:nvPr/>
          </p:nvSpPr>
          <p:spPr bwMode="auto">
            <a:xfrm flipH="1" flipV="1">
              <a:off x="4320" y="1248"/>
              <a:ext cx="240" cy="1440"/>
            </a:xfrm>
            <a:prstGeom prst="line">
              <a:avLst/>
            </a:prstGeom>
            <a:noFill/>
            <a:ln w="9525">
              <a:solidFill>
                <a:srgbClr val="FF0000"/>
              </a:solidFill>
              <a:round/>
              <a:headEnd/>
              <a:tailEnd type="triangle" w="med" len="med"/>
            </a:ln>
          </p:spPr>
          <p:txBody>
            <a:bodyPr wrap="none" anchor="ctr"/>
            <a:lstStyle/>
            <a:p>
              <a:endParaRPr lang="en-US" dirty="0"/>
            </a:p>
          </p:txBody>
        </p:sp>
        <p:sp>
          <p:nvSpPr>
            <p:cNvPr id="10267" name="Text Box 35"/>
            <p:cNvSpPr txBox="1">
              <a:spLocks noChangeArrowheads="1"/>
            </p:cNvSpPr>
            <p:nvPr/>
          </p:nvSpPr>
          <p:spPr bwMode="auto">
            <a:xfrm>
              <a:off x="4321" y="2736"/>
              <a:ext cx="570" cy="345"/>
            </a:xfrm>
            <a:prstGeom prst="rect">
              <a:avLst/>
            </a:prstGeom>
            <a:noFill/>
            <a:ln w="9525">
              <a:noFill/>
              <a:miter lim="800000"/>
              <a:headEnd/>
              <a:tailEnd/>
            </a:ln>
          </p:spPr>
          <p:txBody>
            <a:bodyPr wrap="none">
              <a:spAutoFit/>
            </a:bodyPr>
            <a:lstStyle/>
            <a:p>
              <a:r>
                <a:rPr lang="en-US" b="1" dirty="0">
                  <a:solidFill>
                    <a:srgbClr val="FF0000"/>
                  </a:solidFill>
                </a:rPr>
                <a:t>Spike</a:t>
              </a:r>
            </a:p>
          </p:txBody>
        </p:sp>
      </p:grpSp>
      <p:sp>
        <p:nvSpPr>
          <p:cNvPr id="36"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a:t>
            </a:r>
            <a:r>
              <a:rPr lang="en-US" sz="6600" dirty="0">
                <a:solidFill>
                  <a:srgbClr val="FF0000"/>
                </a:solidFill>
                <a:latin typeface="Impact" charset="0"/>
                <a:ea typeface="ＭＳ Ｐゴシック" charset="0"/>
                <a:cs typeface="Impact" charset="0"/>
              </a:rPr>
              <a:t>Simulations of the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HH model</a:t>
            </a:r>
          </a:p>
        </p:txBody>
      </p:sp>
      <p:cxnSp>
        <p:nvCxnSpPr>
          <p:cNvPr id="37" name="Straight Connector 36"/>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7354"/>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867355"/>
                                        </p:tgtEl>
                                        <p:attrNameLst>
                                          <p:attrName>style.visibility</p:attrName>
                                        </p:attrNameLst>
                                      </p:cBhvr>
                                      <p:to>
                                        <p:strVal val="visible"/>
                                      </p:to>
                                    </p:set>
                                    <p:animEffect transition="in" filter="wipe(left)">
                                      <p:cBhvr>
                                        <p:cTn id="10" dur="500"/>
                                        <p:tgtEl>
                                          <p:spTgt spid="867355"/>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86733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par>
                          <p:cTn id="20" fill="hold">
                            <p:stCondLst>
                              <p:cond delay="2500"/>
                            </p:stCondLst>
                            <p:childTnLst>
                              <p:par>
                                <p:cTn id="21" presetID="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54" grpId="0" animBg="1"/>
      <p:bldP spid="86735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pic>
        <p:nvPicPr>
          <p:cNvPr id="28678" name="Picture 6" descr="HH-phase1"/>
          <p:cNvPicPr>
            <a:picLocks noChangeAspect="1" noChangeArrowheads="1"/>
          </p:cNvPicPr>
          <p:nvPr/>
        </p:nvPicPr>
        <p:blipFill>
          <a:blip r:embed="rId3"/>
          <a:srcRect/>
          <a:stretch>
            <a:fillRect/>
          </a:stretch>
        </p:blipFill>
        <p:spPr bwMode="auto">
          <a:xfrm>
            <a:off x="5486400" y="4526175"/>
            <a:ext cx="14369208" cy="12984971"/>
          </a:xfrm>
          <a:prstGeom prst="rect">
            <a:avLst/>
          </a:prstGeom>
          <a:noFill/>
          <a:ln w="9525">
            <a:noFill/>
            <a:miter lim="800000"/>
            <a:headEnd/>
            <a:tailEnd/>
          </a:ln>
        </p:spPr>
      </p:pic>
      <p:sp>
        <p:nvSpPr>
          <p:cNvPr id="28679" name="Text Box 7"/>
          <p:cNvSpPr txBox="1">
            <a:spLocks noChangeArrowheads="1"/>
          </p:cNvSpPr>
          <p:nvPr/>
        </p:nvSpPr>
        <p:spPr bwMode="auto">
          <a:xfrm>
            <a:off x="765264" y="2194169"/>
            <a:ext cx="6367188" cy="1102735"/>
          </a:xfrm>
          <a:prstGeom prst="rect">
            <a:avLst/>
          </a:prstGeom>
          <a:noFill/>
          <a:ln w="9525">
            <a:noFill/>
            <a:miter lim="800000"/>
            <a:headEnd/>
            <a:tailEnd/>
          </a:ln>
        </p:spPr>
        <p:txBody>
          <a:bodyPr wrap="none" lIns="192911" tIns="96455" rIns="192911" bIns="96455">
            <a:spAutoFit/>
          </a:bodyPr>
          <a:lstStyle/>
          <a:p>
            <a:r>
              <a:rPr lang="fr-CH" sz="5900" dirty="0" err="1">
                <a:solidFill>
                  <a:srgbClr val="FF0000"/>
                </a:solidFill>
              </a:rPr>
              <a:t>Step</a:t>
            </a:r>
            <a:r>
              <a:rPr lang="fr-CH" sz="5900" dirty="0">
                <a:solidFill>
                  <a:srgbClr val="FF0000"/>
                </a:solidFill>
              </a:rPr>
              <a:t> </a:t>
            </a:r>
            <a:r>
              <a:rPr lang="fr-CH" sz="5900" dirty="0" err="1">
                <a:solidFill>
                  <a:srgbClr val="FF0000"/>
                </a:solidFill>
              </a:rPr>
              <a:t>current</a:t>
            </a:r>
            <a:r>
              <a:rPr lang="fr-CH" sz="5900" dirty="0">
                <a:solidFill>
                  <a:srgbClr val="FF0000"/>
                </a:solidFill>
              </a:rPr>
              <a:t> input</a:t>
            </a:r>
            <a:endParaRPr lang="fr-FR" sz="5900" dirty="0">
              <a:solidFill>
                <a:srgbClr val="FF0000"/>
              </a:solidFill>
            </a:endParaRPr>
          </a:p>
        </p:txBody>
      </p:sp>
      <p:sp>
        <p:nvSpPr>
          <p:cNvPr id="28680" name="Line 8"/>
          <p:cNvSpPr>
            <a:spLocks noChangeShapeType="1"/>
          </p:cNvSpPr>
          <p:nvPr/>
        </p:nvSpPr>
        <p:spPr bwMode="auto">
          <a:xfrm>
            <a:off x="6039587" y="3240617"/>
            <a:ext cx="2892250" cy="0"/>
          </a:xfrm>
          <a:prstGeom prst="line">
            <a:avLst/>
          </a:prstGeom>
          <a:noFill/>
          <a:ln w="38100">
            <a:solidFill>
              <a:srgbClr val="FF0000"/>
            </a:solidFill>
            <a:round/>
            <a:headEnd/>
            <a:tailEnd/>
          </a:ln>
        </p:spPr>
        <p:txBody>
          <a:bodyPr lIns="192911" tIns="96455" rIns="192911" bIns="96455"/>
          <a:lstStyle/>
          <a:p>
            <a:endParaRPr lang="en-US" dirty="0"/>
          </a:p>
        </p:txBody>
      </p:sp>
      <p:sp>
        <p:nvSpPr>
          <p:cNvPr id="28681" name="Line 9"/>
          <p:cNvSpPr>
            <a:spLocks noChangeShapeType="1"/>
          </p:cNvSpPr>
          <p:nvPr/>
        </p:nvSpPr>
        <p:spPr bwMode="auto">
          <a:xfrm flipV="1">
            <a:off x="8931836" y="2219486"/>
            <a:ext cx="0" cy="1021131"/>
          </a:xfrm>
          <a:prstGeom prst="line">
            <a:avLst/>
          </a:prstGeom>
          <a:noFill/>
          <a:ln w="9525">
            <a:solidFill>
              <a:srgbClr val="FF0000"/>
            </a:solidFill>
            <a:round/>
            <a:headEnd/>
            <a:tailEnd/>
          </a:ln>
        </p:spPr>
        <p:txBody>
          <a:bodyPr lIns="192911" tIns="96455" rIns="192911" bIns="96455"/>
          <a:lstStyle/>
          <a:p>
            <a:endParaRPr lang="en-US" dirty="0"/>
          </a:p>
        </p:txBody>
      </p:sp>
      <p:sp>
        <p:nvSpPr>
          <p:cNvPr id="28682" name="Line 10"/>
          <p:cNvSpPr>
            <a:spLocks noChangeShapeType="1"/>
          </p:cNvSpPr>
          <p:nvPr/>
        </p:nvSpPr>
        <p:spPr bwMode="auto">
          <a:xfrm>
            <a:off x="8931836" y="2219486"/>
            <a:ext cx="2892248" cy="0"/>
          </a:xfrm>
          <a:prstGeom prst="line">
            <a:avLst/>
          </a:prstGeom>
          <a:noFill/>
          <a:ln w="38100">
            <a:solidFill>
              <a:srgbClr val="FF0000"/>
            </a:solidFill>
            <a:round/>
            <a:headEnd/>
            <a:tailEnd/>
          </a:ln>
        </p:spPr>
        <p:txBody>
          <a:bodyPr lIns="192911" tIns="96455" rIns="192911" bIns="96455"/>
          <a:lstStyle/>
          <a:p>
            <a:endParaRPr lang="en-US" dirty="0"/>
          </a:p>
        </p:txBody>
      </p:sp>
      <p:sp>
        <p:nvSpPr>
          <p:cNvPr id="28683" name="Text Box 11"/>
          <p:cNvSpPr txBox="1">
            <a:spLocks noChangeArrowheads="1"/>
          </p:cNvSpPr>
          <p:nvPr/>
        </p:nvSpPr>
        <p:spPr bwMode="auto">
          <a:xfrm>
            <a:off x="11947878" y="1710326"/>
            <a:ext cx="389654" cy="1071957"/>
          </a:xfrm>
          <a:prstGeom prst="rect">
            <a:avLst/>
          </a:prstGeom>
          <a:noFill/>
          <a:ln w="9525">
            <a:noFill/>
            <a:miter lim="800000"/>
            <a:headEnd/>
            <a:tailEnd/>
          </a:ln>
        </p:spPr>
        <p:txBody>
          <a:bodyPr wrap="none" lIns="192911" tIns="96455" rIns="192911" bIns="96455">
            <a:spAutoFit/>
          </a:bodyPr>
          <a:lstStyle/>
          <a:p>
            <a:endParaRPr lang="fr-FR"/>
          </a:p>
        </p:txBody>
      </p:sp>
      <p:sp>
        <p:nvSpPr>
          <p:cNvPr id="28684" name="Text Box 12"/>
          <p:cNvSpPr txBox="1">
            <a:spLocks noChangeArrowheads="1"/>
          </p:cNvSpPr>
          <p:nvPr/>
        </p:nvSpPr>
        <p:spPr bwMode="auto">
          <a:xfrm>
            <a:off x="11779068" y="1482471"/>
            <a:ext cx="960259" cy="1364345"/>
          </a:xfrm>
          <a:prstGeom prst="rect">
            <a:avLst/>
          </a:prstGeom>
          <a:noFill/>
          <a:ln w="9525">
            <a:noFill/>
            <a:miter lim="800000"/>
            <a:headEnd/>
            <a:tailEnd/>
          </a:ln>
        </p:spPr>
        <p:txBody>
          <a:bodyPr wrap="none" lIns="192911" tIns="96455" rIns="192911" bIns="96455">
            <a:spAutoFit/>
          </a:bodyPr>
          <a:lstStyle/>
          <a:p>
            <a:r>
              <a:rPr lang="fr-CH" sz="7600" b="1" i="1" dirty="0">
                <a:solidFill>
                  <a:srgbClr val="FF0000"/>
                </a:solidFill>
              </a:rPr>
              <a:t>I</a:t>
            </a:r>
            <a:r>
              <a:rPr lang="fr-CH" sz="4200" dirty="0">
                <a:solidFill>
                  <a:srgbClr val="FF0000"/>
                </a:solidFill>
              </a:rPr>
              <a:t>2</a:t>
            </a:r>
            <a:endParaRPr lang="fr-FR" sz="4200" dirty="0">
              <a:solidFill>
                <a:srgbClr val="FF0000"/>
              </a:solidFill>
            </a:endParaRPr>
          </a:p>
        </p:txBody>
      </p:sp>
      <p:sp>
        <p:nvSpPr>
          <p:cNvPr id="28685" name="AutoShape 13"/>
          <p:cNvSpPr>
            <a:spLocks noChangeArrowheads="1"/>
          </p:cNvSpPr>
          <p:nvPr/>
        </p:nvSpPr>
        <p:spPr bwMode="auto">
          <a:xfrm>
            <a:off x="9273203" y="2630189"/>
            <a:ext cx="510176" cy="382573"/>
          </a:xfrm>
          <a:prstGeom prst="triangle">
            <a:avLst>
              <a:gd name="adj" fmla="val 50000"/>
            </a:avLst>
          </a:prstGeom>
          <a:noFill/>
          <a:ln w="9525">
            <a:solidFill>
              <a:srgbClr val="FF0000"/>
            </a:solidFill>
            <a:miter lim="800000"/>
            <a:headEnd/>
            <a:tailEnd/>
          </a:ln>
        </p:spPr>
        <p:txBody>
          <a:bodyPr wrap="none" lIns="192911" tIns="96455" rIns="192911" bIns="96455" anchor="ctr"/>
          <a:lstStyle/>
          <a:p>
            <a:endParaRPr lang="en-US" dirty="0"/>
          </a:p>
        </p:txBody>
      </p:sp>
      <p:sp>
        <p:nvSpPr>
          <p:cNvPr id="28686" name="Text Box 14"/>
          <p:cNvSpPr txBox="1">
            <a:spLocks noChangeArrowheads="1"/>
          </p:cNvSpPr>
          <p:nvPr/>
        </p:nvSpPr>
        <p:spPr bwMode="auto">
          <a:xfrm>
            <a:off x="9783379" y="2247617"/>
            <a:ext cx="631644" cy="1241234"/>
          </a:xfrm>
          <a:prstGeom prst="rect">
            <a:avLst/>
          </a:prstGeom>
          <a:noFill/>
          <a:ln w="9525">
            <a:noFill/>
            <a:miter lim="800000"/>
            <a:headEnd/>
            <a:tailEnd/>
          </a:ln>
        </p:spPr>
        <p:txBody>
          <a:bodyPr wrap="none" lIns="192911" tIns="96455" rIns="192911" bIns="96455">
            <a:spAutoFit/>
          </a:bodyPr>
          <a:lstStyle/>
          <a:p>
            <a:r>
              <a:rPr lang="fr-CH" sz="6800" b="1" i="1" dirty="0">
                <a:solidFill>
                  <a:srgbClr val="FF0000"/>
                </a:solidFill>
              </a:rPr>
              <a:t>I</a:t>
            </a:r>
            <a:endParaRPr lang="fr-FR" sz="3800" dirty="0">
              <a:solidFill>
                <a:srgbClr val="FF0000"/>
              </a:solidFill>
            </a:endParaRPr>
          </a:p>
        </p:txBody>
      </p:sp>
      <p:sp>
        <p:nvSpPr>
          <p:cNvPr id="15"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cxnSp>
        <p:nvCxnSpPr>
          <p:cNvPr id="16" name="Straight Connector 15"/>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15"/>
          <p:cNvGrpSpPr>
            <a:grpSpLocks/>
          </p:cNvGrpSpPr>
          <p:nvPr/>
        </p:nvGrpSpPr>
        <p:grpSpPr bwMode="auto">
          <a:xfrm>
            <a:off x="765266" y="5820172"/>
            <a:ext cx="9508282" cy="1693121"/>
            <a:chOff x="204" y="752"/>
            <a:chExt cx="3188" cy="830"/>
          </a:xfrm>
        </p:grpSpPr>
        <p:sp>
          <p:nvSpPr>
            <p:cNvPr id="11289" name="Text Box 7"/>
            <p:cNvSpPr txBox="1">
              <a:spLocks noChangeArrowheads="1"/>
            </p:cNvSpPr>
            <p:nvPr/>
          </p:nvSpPr>
          <p:spPr bwMode="auto">
            <a:xfrm>
              <a:off x="204" y="1048"/>
              <a:ext cx="1194" cy="475"/>
            </a:xfrm>
            <a:prstGeom prst="rect">
              <a:avLst/>
            </a:prstGeom>
            <a:noFill/>
            <a:ln w="9525">
              <a:noFill/>
              <a:miter lim="800000"/>
              <a:headEnd/>
              <a:tailEnd/>
            </a:ln>
          </p:spPr>
          <p:txBody>
            <a:bodyPr wrap="none">
              <a:spAutoFit/>
            </a:bodyPr>
            <a:lstStyle/>
            <a:p>
              <a:r>
                <a:rPr lang="fr-CH">
                  <a:solidFill>
                    <a:srgbClr val="FF0000"/>
                  </a:solidFill>
                </a:rPr>
                <a:t>step  input</a:t>
              </a:r>
              <a:endParaRPr lang="fr-FR">
                <a:solidFill>
                  <a:srgbClr val="FF0000"/>
                </a:solidFill>
              </a:endParaRPr>
            </a:p>
          </p:txBody>
        </p:sp>
        <p:sp>
          <p:nvSpPr>
            <p:cNvPr id="11290" name="Line 8"/>
            <p:cNvSpPr>
              <a:spLocks noChangeShapeType="1"/>
            </p:cNvSpPr>
            <p:nvPr/>
          </p:nvSpPr>
          <p:spPr bwMode="auto">
            <a:xfrm>
              <a:off x="1610" y="1377"/>
              <a:ext cx="771" cy="0"/>
            </a:xfrm>
            <a:prstGeom prst="line">
              <a:avLst/>
            </a:prstGeom>
            <a:noFill/>
            <a:ln w="38100">
              <a:solidFill>
                <a:srgbClr val="FF0000"/>
              </a:solidFill>
              <a:round/>
              <a:headEnd/>
              <a:tailEnd/>
            </a:ln>
          </p:spPr>
          <p:txBody>
            <a:bodyPr/>
            <a:lstStyle/>
            <a:p>
              <a:endParaRPr lang="en-US" dirty="0"/>
            </a:p>
          </p:txBody>
        </p:sp>
        <p:sp>
          <p:nvSpPr>
            <p:cNvPr id="11291" name="Line 9"/>
            <p:cNvSpPr>
              <a:spLocks noChangeShapeType="1"/>
            </p:cNvSpPr>
            <p:nvPr/>
          </p:nvSpPr>
          <p:spPr bwMode="auto">
            <a:xfrm flipV="1">
              <a:off x="2381" y="1014"/>
              <a:ext cx="0" cy="363"/>
            </a:xfrm>
            <a:prstGeom prst="line">
              <a:avLst/>
            </a:prstGeom>
            <a:noFill/>
            <a:ln w="9525">
              <a:solidFill>
                <a:srgbClr val="FF0000"/>
              </a:solidFill>
              <a:round/>
              <a:headEnd/>
              <a:tailEnd/>
            </a:ln>
          </p:spPr>
          <p:txBody>
            <a:bodyPr/>
            <a:lstStyle/>
            <a:p>
              <a:endParaRPr lang="en-US" dirty="0"/>
            </a:p>
          </p:txBody>
        </p:sp>
        <p:sp>
          <p:nvSpPr>
            <p:cNvPr id="11292" name="Line 10"/>
            <p:cNvSpPr>
              <a:spLocks noChangeShapeType="1"/>
            </p:cNvSpPr>
            <p:nvPr/>
          </p:nvSpPr>
          <p:spPr bwMode="auto">
            <a:xfrm>
              <a:off x="2381" y="1014"/>
              <a:ext cx="771" cy="0"/>
            </a:xfrm>
            <a:prstGeom prst="line">
              <a:avLst/>
            </a:prstGeom>
            <a:noFill/>
            <a:ln w="38100">
              <a:solidFill>
                <a:srgbClr val="FF0000"/>
              </a:solidFill>
              <a:round/>
              <a:headEnd/>
              <a:tailEnd/>
            </a:ln>
          </p:spPr>
          <p:txBody>
            <a:bodyPr/>
            <a:lstStyle/>
            <a:p>
              <a:endParaRPr lang="en-US" dirty="0"/>
            </a:p>
          </p:txBody>
        </p:sp>
        <p:sp>
          <p:nvSpPr>
            <p:cNvPr id="11293" name="Text Box 11"/>
            <p:cNvSpPr txBox="1">
              <a:spLocks noChangeArrowheads="1"/>
            </p:cNvSpPr>
            <p:nvPr/>
          </p:nvSpPr>
          <p:spPr bwMode="auto">
            <a:xfrm>
              <a:off x="3170" y="833"/>
              <a:ext cx="62" cy="475"/>
            </a:xfrm>
            <a:prstGeom prst="rect">
              <a:avLst/>
            </a:prstGeom>
            <a:noFill/>
            <a:ln w="9525">
              <a:noFill/>
              <a:miter lim="800000"/>
              <a:headEnd/>
              <a:tailEnd/>
            </a:ln>
          </p:spPr>
          <p:txBody>
            <a:bodyPr wrap="none">
              <a:spAutoFit/>
            </a:bodyPr>
            <a:lstStyle/>
            <a:p>
              <a:endParaRPr lang="fr-FR"/>
            </a:p>
          </p:txBody>
        </p:sp>
        <p:sp>
          <p:nvSpPr>
            <p:cNvPr id="11294" name="Text Box 12"/>
            <p:cNvSpPr txBox="1">
              <a:spLocks noChangeArrowheads="1"/>
            </p:cNvSpPr>
            <p:nvPr/>
          </p:nvSpPr>
          <p:spPr bwMode="auto">
            <a:xfrm>
              <a:off x="3139" y="752"/>
              <a:ext cx="253" cy="619"/>
            </a:xfrm>
            <a:prstGeom prst="rect">
              <a:avLst/>
            </a:prstGeom>
            <a:noFill/>
            <a:ln w="9525">
              <a:noFill/>
              <a:miter lim="800000"/>
              <a:headEnd/>
              <a:tailEnd/>
            </a:ln>
          </p:spPr>
          <p:txBody>
            <a:bodyPr wrap="none">
              <a:spAutoFit/>
            </a:bodyPr>
            <a:lstStyle/>
            <a:p>
              <a:r>
                <a:rPr lang="fr-CH" sz="7600" b="1" i="1" dirty="0">
                  <a:solidFill>
                    <a:srgbClr val="FF0000"/>
                  </a:solidFill>
                </a:rPr>
                <a:t>I</a:t>
              </a:r>
              <a:r>
                <a:rPr lang="fr-CH" sz="4200" dirty="0">
                  <a:solidFill>
                    <a:srgbClr val="FF0000"/>
                  </a:solidFill>
                </a:rPr>
                <a:t>2</a:t>
              </a:r>
              <a:endParaRPr lang="fr-FR" sz="4200" dirty="0">
                <a:solidFill>
                  <a:srgbClr val="FF0000"/>
                </a:solidFill>
              </a:endParaRPr>
            </a:p>
          </p:txBody>
        </p:sp>
        <p:sp>
          <p:nvSpPr>
            <p:cNvPr id="11295" name="AutoShape 13"/>
            <p:cNvSpPr>
              <a:spLocks noChangeArrowheads="1"/>
            </p:cNvSpPr>
            <p:nvPr/>
          </p:nvSpPr>
          <p:spPr bwMode="auto">
            <a:xfrm>
              <a:off x="2472" y="1160"/>
              <a:ext cx="136" cy="136"/>
            </a:xfrm>
            <a:prstGeom prst="triangle">
              <a:avLst>
                <a:gd name="adj" fmla="val 50000"/>
              </a:avLst>
            </a:prstGeom>
            <a:noFill/>
            <a:ln w="9525">
              <a:solidFill>
                <a:srgbClr val="FF0000"/>
              </a:solidFill>
              <a:miter lim="800000"/>
              <a:headEnd/>
              <a:tailEnd/>
            </a:ln>
          </p:spPr>
          <p:txBody>
            <a:bodyPr wrap="none" anchor="ctr"/>
            <a:lstStyle/>
            <a:p>
              <a:endParaRPr lang="en-US" dirty="0"/>
            </a:p>
          </p:txBody>
        </p:sp>
        <p:sp>
          <p:nvSpPr>
            <p:cNvPr id="11296" name="Text Box 14"/>
            <p:cNvSpPr txBox="1">
              <a:spLocks noChangeArrowheads="1"/>
            </p:cNvSpPr>
            <p:nvPr/>
          </p:nvSpPr>
          <p:spPr bwMode="auto">
            <a:xfrm>
              <a:off x="2607" y="1024"/>
              <a:ext cx="143" cy="558"/>
            </a:xfrm>
            <a:prstGeom prst="rect">
              <a:avLst/>
            </a:prstGeom>
            <a:noFill/>
            <a:ln w="9525">
              <a:noFill/>
              <a:miter lim="800000"/>
              <a:headEnd/>
              <a:tailEnd/>
            </a:ln>
          </p:spPr>
          <p:txBody>
            <a:bodyPr wrap="none">
              <a:spAutoFit/>
            </a:bodyPr>
            <a:lstStyle/>
            <a:p>
              <a:r>
                <a:rPr lang="fr-CH" sz="6800" b="1" i="1" dirty="0">
                  <a:solidFill>
                    <a:srgbClr val="FF0000"/>
                  </a:solidFill>
                </a:rPr>
                <a:t>I</a:t>
              </a:r>
              <a:endParaRPr lang="fr-FR" sz="3800" dirty="0">
                <a:solidFill>
                  <a:srgbClr val="FF0000"/>
                </a:solidFill>
              </a:endParaRPr>
            </a:p>
          </p:txBody>
        </p:sp>
      </p:grpSp>
      <p:sp>
        <p:nvSpPr>
          <p:cNvPr id="11272" name="Text Box 16"/>
          <p:cNvSpPr txBox="1">
            <a:spLocks noChangeArrowheads="1"/>
          </p:cNvSpPr>
          <p:nvPr/>
        </p:nvSpPr>
        <p:spPr bwMode="auto">
          <a:xfrm>
            <a:off x="1616811" y="1904426"/>
            <a:ext cx="11107267" cy="1102735"/>
          </a:xfrm>
          <a:prstGeom prst="rect">
            <a:avLst/>
          </a:prstGeom>
          <a:noFill/>
          <a:ln w="9525">
            <a:noFill/>
            <a:miter lim="800000"/>
            <a:headEnd/>
            <a:tailEnd/>
          </a:ln>
        </p:spPr>
        <p:txBody>
          <a:bodyPr wrap="none" lIns="192911" tIns="96455" rIns="192911" bIns="96455">
            <a:spAutoFit/>
          </a:bodyPr>
          <a:lstStyle/>
          <a:p>
            <a:r>
              <a:rPr lang="fr-CH" sz="5900" b="1" dirty="0" err="1"/>
              <a:t>Where</a:t>
            </a:r>
            <a:r>
              <a:rPr lang="fr-CH" sz="5900" b="1" dirty="0"/>
              <a:t> </a:t>
            </a:r>
            <a:r>
              <a:rPr lang="fr-CH" sz="5900" b="1" dirty="0" err="1"/>
              <a:t>is</a:t>
            </a:r>
            <a:r>
              <a:rPr lang="fr-CH" sz="5900" b="1" dirty="0"/>
              <a:t> the </a:t>
            </a:r>
            <a:r>
              <a:rPr lang="fr-CH" sz="5900" b="1" dirty="0" err="1"/>
              <a:t>firing</a:t>
            </a:r>
            <a:r>
              <a:rPr lang="fr-CH" sz="5900" b="1" dirty="0"/>
              <a:t> </a:t>
            </a:r>
            <a:r>
              <a:rPr lang="fr-CH" sz="5900" b="1" dirty="0" err="1"/>
              <a:t>threshold</a:t>
            </a:r>
            <a:r>
              <a:rPr lang="fr-CH" sz="5900" b="1" dirty="0"/>
              <a:t>?</a:t>
            </a:r>
            <a:endParaRPr lang="fr-FR" sz="5900" b="1" dirty="0"/>
          </a:p>
        </p:txBody>
      </p:sp>
      <p:grpSp>
        <p:nvGrpSpPr>
          <p:cNvPr id="3" name="Group 27"/>
          <p:cNvGrpSpPr>
            <a:grpSpLocks/>
          </p:cNvGrpSpPr>
          <p:nvPr/>
        </p:nvGrpSpPr>
        <p:grpSpPr bwMode="auto">
          <a:xfrm>
            <a:off x="1106634" y="3780720"/>
            <a:ext cx="5885782" cy="1634375"/>
            <a:chOff x="295" y="1329"/>
            <a:chExt cx="1569" cy="581"/>
          </a:xfrm>
        </p:grpSpPr>
        <p:sp>
          <p:nvSpPr>
            <p:cNvPr id="11280" name="Text Box 17"/>
            <p:cNvSpPr txBox="1">
              <a:spLocks noChangeArrowheads="1"/>
            </p:cNvSpPr>
            <p:nvPr/>
          </p:nvSpPr>
          <p:spPr bwMode="auto">
            <a:xfrm>
              <a:off x="295" y="1565"/>
              <a:ext cx="993" cy="345"/>
            </a:xfrm>
            <a:prstGeom prst="rect">
              <a:avLst/>
            </a:prstGeom>
            <a:noFill/>
            <a:ln w="9525">
              <a:noFill/>
              <a:miter lim="800000"/>
              <a:headEnd/>
              <a:tailEnd/>
            </a:ln>
          </p:spPr>
          <p:txBody>
            <a:bodyPr wrap="none">
              <a:spAutoFit/>
            </a:bodyPr>
            <a:lstStyle/>
            <a:p>
              <a:r>
                <a:rPr lang="fr-CH">
                  <a:solidFill>
                    <a:srgbClr val="FF0000"/>
                  </a:solidFill>
                </a:rPr>
                <a:t>pulse input</a:t>
              </a:r>
              <a:endParaRPr lang="fr-FR">
                <a:solidFill>
                  <a:srgbClr val="FF0000"/>
                </a:solidFill>
              </a:endParaRPr>
            </a:p>
          </p:txBody>
        </p:sp>
        <p:sp>
          <p:nvSpPr>
            <p:cNvPr id="11281" name="Line 18"/>
            <p:cNvSpPr>
              <a:spLocks noChangeShapeType="1"/>
            </p:cNvSpPr>
            <p:nvPr/>
          </p:nvSpPr>
          <p:spPr bwMode="auto">
            <a:xfrm>
              <a:off x="1411" y="1888"/>
              <a:ext cx="453" cy="0"/>
            </a:xfrm>
            <a:prstGeom prst="line">
              <a:avLst/>
            </a:prstGeom>
            <a:noFill/>
            <a:ln w="9525">
              <a:solidFill>
                <a:schemeClr val="tx1"/>
              </a:solidFill>
              <a:round/>
              <a:headEnd/>
              <a:tailEnd/>
            </a:ln>
          </p:spPr>
          <p:txBody>
            <a:bodyPr/>
            <a:lstStyle/>
            <a:p>
              <a:endParaRPr lang="en-US" dirty="0"/>
            </a:p>
          </p:txBody>
        </p:sp>
        <p:sp>
          <p:nvSpPr>
            <p:cNvPr id="11282" name="Line 19"/>
            <p:cNvSpPr>
              <a:spLocks noChangeShapeType="1"/>
            </p:cNvSpPr>
            <p:nvPr/>
          </p:nvSpPr>
          <p:spPr bwMode="auto">
            <a:xfrm>
              <a:off x="1411" y="1888"/>
              <a:ext cx="136" cy="0"/>
            </a:xfrm>
            <a:prstGeom prst="line">
              <a:avLst/>
            </a:prstGeom>
            <a:noFill/>
            <a:ln w="38100">
              <a:solidFill>
                <a:srgbClr val="FF0000"/>
              </a:solidFill>
              <a:round/>
              <a:headEnd/>
              <a:tailEnd/>
            </a:ln>
          </p:spPr>
          <p:txBody>
            <a:bodyPr/>
            <a:lstStyle/>
            <a:p>
              <a:endParaRPr lang="en-US" dirty="0"/>
            </a:p>
          </p:txBody>
        </p:sp>
        <p:sp>
          <p:nvSpPr>
            <p:cNvPr id="11283" name="Line 20"/>
            <p:cNvSpPr>
              <a:spLocks noChangeShapeType="1"/>
            </p:cNvSpPr>
            <p:nvPr/>
          </p:nvSpPr>
          <p:spPr bwMode="auto">
            <a:xfrm>
              <a:off x="1683" y="1888"/>
              <a:ext cx="136" cy="0"/>
            </a:xfrm>
            <a:prstGeom prst="line">
              <a:avLst/>
            </a:prstGeom>
            <a:noFill/>
            <a:ln w="38100">
              <a:solidFill>
                <a:srgbClr val="FF0000"/>
              </a:solidFill>
              <a:round/>
              <a:headEnd/>
              <a:tailEnd/>
            </a:ln>
          </p:spPr>
          <p:txBody>
            <a:bodyPr/>
            <a:lstStyle/>
            <a:p>
              <a:endParaRPr lang="en-US" dirty="0"/>
            </a:p>
          </p:txBody>
        </p:sp>
        <p:sp>
          <p:nvSpPr>
            <p:cNvPr id="11284" name="Line 21"/>
            <p:cNvSpPr>
              <a:spLocks noChangeShapeType="1"/>
            </p:cNvSpPr>
            <p:nvPr/>
          </p:nvSpPr>
          <p:spPr bwMode="auto">
            <a:xfrm>
              <a:off x="1547" y="1616"/>
              <a:ext cx="136" cy="0"/>
            </a:xfrm>
            <a:prstGeom prst="line">
              <a:avLst/>
            </a:prstGeom>
            <a:noFill/>
            <a:ln w="38100">
              <a:solidFill>
                <a:srgbClr val="FF0000"/>
              </a:solidFill>
              <a:round/>
              <a:headEnd/>
              <a:tailEnd/>
            </a:ln>
          </p:spPr>
          <p:txBody>
            <a:bodyPr/>
            <a:lstStyle/>
            <a:p>
              <a:endParaRPr lang="en-US" dirty="0"/>
            </a:p>
          </p:txBody>
        </p:sp>
        <p:sp>
          <p:nvSpPr>
            <p:cNvPr id="11285" name="Line 22"/>
            <p:cNvSpPr>
              <a:spLocks noChangeShapeType="1"/>
            </p:cNvSpPr>
            <p:nvPr/>
          </p:nvSpPr>
          <p:spPr bwMode="auto">
            <a:xfrm>
              <a:off x="1547" y="1616"/>
              <a:ext cx="0" cy="272"/>
            </a:xfrm>
            <a:prstGeom prst="line">
              <a:avLst/>
            </a:prstGeom>
            <a:noFill/>
            <a:ln w="9525">
              <a:solidFill>
                <a:srgbClr val="FF0000"/>
              </a:solidFill>
              <a:round/>
              <a:headEnd/>
              <a:tailEnd/>
            </a:ln>
          </p:spPr>
          <p:txBody>
            <a:bodyPr/>
            <a:lstStyle/>
            <a:p>
              <a:endParaRPr lang="en-US" dirty="0"/>
            </a:p>
          </p:txBody>
        </p:sp>
        <p:sp>
          <p:nvSpPr>
            <p:cNvPr id="11286" name="Line 23"/>
            <p:cNvSpPr>
              <a:spLocks noChangeShapeType="1"/>
            </p:cNvSpPr>
            <p:nvPr/>
          </p:nvSpPr>
          <p:spPr bwMode="auto">
            <a:xfrm>
              <a:off x="1683" y="1616"/>
              <a:ext cx="0" cy="272"/>
            </a:xfrm>
            <a:prstGeom prst="line">
              <a:avLst/>
            </a:prstGeom>
            <a:noFill/>
            <a:ln w="9525">
              <a:solidFill>
                <a:srgbClr val="FF0000"/>
              </a:solidFill>
              <a:round/>
              <a:headEnd/>
              <a:tailEnd/>
            </a:ln>
          </p:spPr>
          <p:txBody>
            <a:bodyPr/>
            <a:lstStyle/>
            <a:p>
              <a:endParaRPr lang="en-US" dirty="0"/>
            </a:p>
          </p:txBody>
        </p:sp>
        <p:sp>
          <p:nvSpPr>
            <p:cNvPr id="11287" name="Line 24"/>
            <p:cNvSpPr>
              <a:spLocks noChangeShapeType="1"/>
            </p:cNvSpPr>
            <p:nvPr/>
          </p:nvSpPr>
          <p:spPr bwMode="auto">
            <a:xfrm>
              <a:off x="1547" y="1661"/>
              <a:ext cx="136" cy="0"/>
            </a:xfrm>
            <a:prstGeom prst="line">
              <a:avLst/>
            </a:prstGeom>
            <a:noFill/>
            <a:ln w="38100">
              <a:solidFill>
                <a:srgbClr val="FF0000"/>
              </a:solidFill>
              <a:prstDash val="sysDot"/>
              <a:round/>
              <a:headEnd/>
              <a:tailEnd/>
            </a:ln>
          </p:spPr>
          <p:txBody>
            <a:bodyPr/>
            <a:lstStyle/>
            <a:p>
              <a:endParaRPr lang="en-US" dirty="0"/>
            </a:p>
          </p:txBody>
        </p:sp>
        <p:sp>
          <p:nvSpPr>
            <p:cNvPr id="11288" name="Text Box 25"/>
            <p:cNvSpPr txBox="1">
              <a:spLocks noChangeArrowheads="1"/>
            </p:cNvSpPr>
            <p:nvPr/>
          </p:nvSpPr>
          <p:spPr bwMode="auto">
            <a:xfrm>
              <a:off x="1383" y="1329"/>
              <a:ext cx="224" cy="263"/>
            </a:xfrm>
            <a:prstGeom prst="rect">
              <a:avLst/>
            </a:prstGeom>
            <a:noFill/>
            <a:ln w="9525">
              <a:noFill/>
              <a:miter lim="800000"/>
              <a:headEnd/>
              <a:tailEnd/>
            </a:ln>
          </p:spPr>
          <p:txBody>
            <a:bodyPr wrap="none">
              <a:spAutoFit/>
            </a:bodyPr>
            <a:lstStyle/>
            <a:p>
              <a:r>
                <a:rPr lang="fr-CH" sz="4200" i="1" dirty="0">
                  <a:solidFill>
                    <a:srgbClr val="FF0000"/>
                  </a:solidFill>
                </a:rPr>
                <a:t>I(t)</a:t>
              </a:r>
              <a:endParaRPr lang="fr-FR" sz="4200" i="1" dirty="0">
                <a:solidFill>
                  <a:srgbClr val="FF0000"/>
                </a:solidFill>
              </a:endParaRPr>
            </a:p>
          </p:txBody>
        </p:sp>
      </p:grpSp>
      <p:grpSp>
        <p:nvGrpSpPr>
          <p:cNvPr id="4" name="Group 31"/>
          <p:cNvGrpSpPr>
            <a:grpSpLocks/>
          </p:cNvGrpSpPr>
          <p:nvPr/>
        </p:nvGrpSpPr>
        <p:grpSpPr bwMode="auto">
          <a:xfrm>
            <a:off x="889058" y="9010155"/>
            <a:ext cx="10083483" cy="1007066"/>
            <a:chOff x="237" y="3203"/>
            <a:chExt cx="2688" cy="358"/>
          </a:xfrm>
        </p:grpSpPr>
        <p:sp>
          <p:nvSpPr>
            <p:cNvPr id="11277" name="Text Box 28"/>
            <p:cNvSpPr txBox="1">
              <a:spLocks noChangeArrowheads="1"/>
            </p:cNvSpPr>
            <p:nvPr/>
          </p:nvSpPr>
          <p:spPr bwMode="auto">
            <a:xfrm>
              <a:off x="237" y="3216"/>
              <a:ext cx="971" cy="345"/>
            </a:xfrm>
            <a:prstGeom prst="rect">
              <a:avLst/>
            </a:prstGeom>
            <a:noFill/>
            <a:ln w="9525">
              <a:noFill/>
              <a:miter lim="800000"/>
              <a:headEnd/>
              <a:tailEnd/>
            </a:ln>
          </p:spPr>
          <p:txBody>
            <a:bodyPr wrap="none">
              <a:spAutoFit/>
            </a:bodyPr>
            <a:lstStyle/>
            <a:p>
              <a:r>
                <a:rPr lang="fr-CH">
                  <a:solidFill>
                    <a:srgbClr val="FF0000"/>
                  </a:solidFill>
                </a:rPr>
                <a:t>ramp input</a:t>
              </a:r>
              <a:endParaRPr lang="fr-FR">
                <a:solidFill>
                  <a:srgbClr val="FF0000"/>
                </a:solidFill>
              </a:endParaRPr>
            </a:p>
          </p:txBody>
        </p:sp>
        <p:sp>
          <p:nvSpPr>
            <p:cNvPr id="11278" name="Line 29"/>
            <p:cNvSpPr>
              <a:spLocks noChangeShapeType="1"/>
            </p:cNvSpPr>
            <p:nvPr/>
          </p:nvSpPr>
          <p:spPr bwMode="auto">
            <a:xfrm>
              <a:off x="1338" y="3475"/>
              <a:ext cx="1587" cy="0"/>
            </a:xfrm>
            <a:prstGeom prst="line">
              <a:avLst/>
            </a:prstGeom>
            <a:noFill/>
            <a:ln w="9525">
              <a:solidFill>
                <a:schemeClr val="tx1"/>
              </a:solidFill>
              <a:round/>
              <a:headEnd/>
              <a:tailEnd/>
            </a:ln>
          </p:spPr>
          <p:txBody>
            <a:bodyPr/>
            <a:lstStyle/>
            <a:p>
              <a:endParaRPr lang="en-US" dirty="0"/>
            </a:p>
          </p:txBody>
        </p:sp>
        <p:sp>
          <p:nvSpPr>
            <p:cNvPr id="11279" name="Line 30"/>
            <p:cNvSpPr>
              <a:spLocks noChangeShapeType="1"/>
            </p:cNvSpPr>
            <p:nvPr/>
          </p:nvSpPr>
          <p:spPr bwMode="auto">
            <a:xfrm flipV="1">
              <a:off x="1338" y="3203"/>
              <a:ext cx="1451" cy="181"/>
            </a:xfrm>
            <a:prstGeom prst="line">
              <a:avLst/>
            </a:prstGeom>
            <a:noFill/>
            <a:ln w="38100">
              <a:solidFill>
                <a:srgbClr val="FF0000"/>
              </a:solidFill>
              <a:round/>
              <a:headEnd/>
              <a:tailEnd/>
            </a:ln>
          </p:spPr>
          <p:txBody>
            <a:bodyPr/>
            <a:lstStyle/>
            <a:p>
              <a:endParaRPr lang="en-US" dirty="0"/>
            </a:p>
          </p:txBody>
        </p:sp>
      </p:grpSp>
      <p:sp>
        <p:nvSpPr>
          <p:cNvPr id="11275" name="Text Box 32"/>
          <p:cNvSpPr txBox="1">
            <a:spLocks noChangeArrowheads="1"/>
          </p:cNvSpPr>
          <p:nvPr/>
        </p:nvSpPr>
        <p:spPr bwMode="auto">
          <a:xfrm>
            <a:off x="13137038" y="3551148"/>
            <a:ext cx="8082401" cy="2857061"/>
          </a:xfrm>
          <a:prstGeom prst="rect">
            <a:avLst/>
          </a:prstGeom>
          <a:noFill/>
          <a:ln w="9525">
            <a:noFill/>
            <a:miter lim="800000"/>
            <a:headEnd/>
            <a:tailEnd/>
          </a:ln>
        </p:spPr>
        <p:txBody>
          <a:bodyPr wrap="none" lIns="192911" tIns="96455" rIns="192911" bIns="96455">
            <a:spAutoFit/>
          </a:bodyPr>
          <a:lstStyle/>
          <a:p>
            <a:r>
              <a:rPr lang="fr-CH" sz="5900" b="1" dirty="0"/>
              <a:t>There </a:t>
            </a:r>
            <a:r>
              <a:rPr lang="fr-CH" sz="5900" b="1" dirty="0" err="1"/>
              <a:t>is</a:t>
            </a:r>
            <a:r>
              <a:rPr lang="fr-CH" sz="5900" b="1" dirty="0"/>
              <a:t> no </a:t>
            </a:r>
            <a:r>
              <a:rPr lang="fr-CH" sz="5900" b="1" dirty="0" err="1"/>
              <a:t>threshold</a:t>
            </a:r>
            <a:endParaRPr lang="fr-CH" sz="5900" b="1" dirty="0"/>
          </a:p>
          <a:p>
            <a:r>
              <a:rPr lang="fr-CH" dirty="0"/>
              <a:t>  - no </a:t>
            </a:r>
            <a:r>
              <a:rPr lang="fr-CH" dirty="0" err="1"/>
              <a:t>current</a:t>
            </a:r>
            <a:r>
              <a:rPr lang="fr-CH" dirty="0"/>
              <a:t> </a:t>
            </a:r>
            <a:r>
              <a:rPr lang="fr-CH" dirty="0" err="1"/>
              <a:t>threshold</a:t>
            </a:r>
            <a:endParaRPr lang="fr-CH" dirty="0"/>
          </a:p>
          <a:p>
            <a:r>
              <a:rPr lang="fr-CH" dirty="0"/>
              <a:t>  - no voltage </a:t>
            </a:r>
            <a:r>
              <a:rPr lang="fr-CH" dirty="0" err="1"/>
              <a:t>threshold</a:t>
            </a:r>
            <a:endParaRPr lang="fr-FR" dirty="0"/>
          </a:p>
        </p:txBody>
      </p:sp>
      <p:sp>
        <p:nvSpPr>
          <p:cNvPr id="11276" name="Text Box 33"/>
          <p:cNvSpPr txBox="1">
            <a:spLocks noChangeArrowheads="1"/>
          </p:cNvSpPr>
          <p:nvPr/>
        </p:nvSpPr>
        <p:spPr bwMode="auto">
          <a:xfrm>
            <a:off x="11675099" y="6631736"/>
            <a:ext cx="9544340" cy="1949120"/>
          </a:xfrm>
          <a:prstGeom prst="rect">
            <a:avLst/>
          </a:prstGeom>
          <a:noFill/>
          <a:ln w="9525">
            <a:noFill/>
            <a:miter lim="800000"/>
            <a:headEnd/>
            <a:tailEnd/>
          </a:ln>
        </p:spPr>
        <p:txBody>
          <a:bodyPr wrap="none" lIns="192911" tIns="96455" rIns="192911" bIns="96455">
            <a:spAutoFit/>
          </a:bodyPr>
          <a:lstStyle/>
          <a:p>
            <a:r>
              <a:rPr lang="fr-CH" dirty="0"/>
              <a:t>‘effective’ </a:t>
            </a:r>
            <a:r>
              <a:rPr lang="fr-CH" dirty="0" err="1"/>
              <a:t>threshold</a:t>
            </a:r>
            <a:endParaRPr lang="fr-CH" dirty="0"/>
          </a:p>
          <a:p>
            <a:r>
              <a:rPr lang="fr-CH" dirty="0"/>
              <a:t>    - </a:t>
            </a:r>
            <a:r>
              <a:rPr lang="fr-CH" dirty="0" err="1"/>
              <a:t>depends</a:t>
            </a:r>
            <a:r>
              <a:rPr lang="fr-CH" dirty="0"/>
              <a:t> on </a:t>
            </a:r>
            <a:r>
              <a:rPr lang="fr-CH" dirty="0" err="1"/>
              <a:t>typical</a:t>
            </a:r>
            <a:r>
              <a:rPr lang="fr-CH" dirty="0"/>
              <a:t> input</a:t>
            </a:r>
            <a:endParaRPr lang="fr-FR" dirty="0"/>
          </a:p>
        </p:txBody>
      </p:sp>
      <p:graphicFrame>
        <p:nvGraphicFramePr>
          <p:cNvPr id="881698" name="Object 34"/>
          <p:cNvGraphicFramePr>
            <a:graphicFrameLocks noChangeAspect="1"/>
          </p:cNvGraphicFramePr>
          <p:nvPr/>
        </p:nvGraphicFramePr>
        <p:xfrm>
          <a:off x="12056023" y="8836842"/>
          <a:ext cx="8301409" cy="1504975"/>
        </p:xfrm>
        <a:graphic>
          <a:graphicData uri="http://schemas.openxmlformats.org/presentationml/2006/ole">
            <mc:AlternateContent xmlns:mc="http://schemas.openxmlformats.org/markup-compatibility/2006">
              <mc:Choice xmlns:v="urn:schemas-microsoft-com:vml" Requires="v">
                <p:oleObj spid="_x0000_s222222" name="Equation" r:id="rId4" imgW="1600200" imgH="355320" progId="Equation.3">
                  <p:embed/>
                </p:oleObj>
              </mc:Choice>
              <mc:Fallback>
                <p:oleObj name="Equation" r:id="rId4" imgW="1600200" imgH="355320"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56023" y="8836842"/>
                        <a:ext cx="8301409" cy="150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Threshold in HH model</a:t>
            </a:r>
          </a:p>
        </p:txBody>
      </p:sp>
      <p:cxnSp>
        <p:nvCxnSpPr>
          <p:cNvPr id="34" name="Straight Connector 33"/>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81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29700" name="Text Box 15"/>
          <p:cNvSpPr txBox="1">
            <a:spLocks noChangeArrowheads="1"/>
          </p:cNvSpPr>
          <p:nvPr/>
        </p:nvSpPr>
        <p:spPr bwMode="auto">
          <a:xfrm>
            <a:off x="8973100" y="5803391"/>
            <a:ext cx="11318864" cy="1102735"/>
          </a:xfrm>
          <a:prstGeom prst="rect">
            <a:avLst/>
          </a:prstGeom>
          <a:noFill/>
          <a:ln w="9525">
            <a:noFill/>
            <a:miter lim="800000"/>
            <a:headEnd/>
            <a:tailEnd/>
          </a:ln>
        </p:spPr>
        <p:txBody>
          <a:bodyPr wrap="none" lIns="192911" tIns="96455" rIns="192911" bIns="96455">
            <a:spAutoFit/>
          </a:bodyPr>
          <a:lstStyle/>
          <a:p>
            <a:r>
              <a:rPr lang="fr-CH" sz="5900" b="1" dirty="0" err="1"/>
              <a:t>Response</a:t>
            </a:r>
            <a:r>
              <a:rPr lang="fr-CH" sz="5900" b="1" dirty="0"/>
              <a:t> </a:t>
            </a:r>
            <a:r>
              <a:rPr lang="fr-CH" sz="5900" b="1" dirty="0" err="1"/>
              <a:t>at</a:t>
            </a:r>
            <a:r>
              <a:rPr lang="fr-CH" sz="5900" b="1" dirty="0"/>
              <a:t>  </a:t>
            </a:r>
            <a:r>
              <a:rPr lang="fr-CH" sz="5900" b="1" dirty="0" err="1"/>
              <a:t>firing</a:t>
            </a:r>
            <a:r>
              <a:rPr lang="fr-CH" sz="5900" b="1" dirty="0"/>
              <a:t> </a:t>
            </a:r>
            <a:r>
              <a:rPr lang="fr-CH" sz="5900" b="1" dirty="0" err="1"/>
              <a:t>threshold</a:t>
            </a:r>
            <a:r>
              <a:rPr lang="fr-CH" sz="5900" b="1" dirty="0"/>
              <a:t>?</a:t>
            </a:r>
            <a:endParaRPr lang="fr-FR" sz="5900" b="1" dirty="0"/>
          </a:p>
        </p:txBody>
      </p:sp>
      <p:sp>
        <p:nvSpPr>
          <p:cNvPr id="29710" name="Text Box 27"/>
          <p:cNvSpPr txBox="1">
            <a:spLocks noChangeArrowheads="1"/>
          </p:cNvSpPr>
          <p:nvPr/>
        </p:nvSpPr>
        <p:spPr bwMode="auto">
          <a:xfrm>
            <a:off x="423899" y="8371594"/>
            <a:ext cx="4946928" cy="1949120"/>
          </a:xfrm>
          <a:prstGeom prst="rect">
            <a:avLst/>
          </a:prstGeom>
          <a:noFill/>
          <a:ln w="9525">
            <a:noFill/>
            <a:miter lim="800000"/>
            <a:headEnd/>
            <a:tailEnd/>
          </a:ln>
        </p:spPr>
        <p:txBody>
          <a:bodyPr wrap="none" lIns="192911" tIns="96455" rIns="192911" bIns="96455">
            <a:spAutoFit/>
          </a:bodyPr>
          <a:lstStyle/>
          <a:p>
            <a:r>
              <a:rPr lang="fr-CH">
                <a:solidFill>
                  <a:srgbClr val="FF0000"/>
                </a:solidFill>
              </a:rPr>
              <a:t>ramp input/</a:t>
            </a:r>
          </a:p>
          <a:p>
            <a:r>
              <a:rPr lang="fr-CH">
                <a:solidFill>
                  <a:srgbClr val="FF0000"/>
                </a:solidFill>
              </a:rPr>
              <a:t>constant input</a:t>
            </a:r>
            <a:endParaRPr lang="fr-FR">
              <a:solidFill>
                <a:srgbClr val="FF0000"/>
              </a:solidFill>
            </a:endParaRPr>
          </a:p>
        </p:txBody>
      </p:sp>
      <p:sp>
        <p:nvSpPr>
          <p:cNvPr id="29711" name="Line 28"/>
          <p:cNvSpPr>
            <a:spLocks noChangeShapeType="1"/>
          </p:cNvSpPr>
          <p:nvPr/>
        </p:nvSpPr>
        <p:spPr bwMode="auto">
          <a:xfrm>
            <a:off x="592706" y="11052417"/>
            <a:ext cx="5953307" cy="0"/>
          </a:xfrm>
          <a:prstGeom prst="line">
            <a:avLst/>
          </a:prstGeom>
          <a:noFill/>
          <a:ln w="9525">
            <a:solidFill>
              <a:schemeClr val="tx1"/>
            </a:solidFill>
            <a:round/>
            <a:headEnd/>
            <a:tailEnd/>
          </a:ln>
        </p:spPr>
        <p:txBody>
          <a:bodyPr lIns="192911" tIns="96455" rIns="192911" bIns="96455"/>
          <a:lstStyle/>
          <a:p>
            <a:endParaRPr lang="en-US" dirty="0"/>
          </a:p>
        </p:txBody>
      </p:sp>
      <p:sp>
        <p:nvSpPr>
          <p:cNvPr id="29712" name="Line 29"/>
          <p:cNvSpPr>
            <a:spLocks noChangeShapeType="1"/>
          </p:cNvSpPr>
          <p:nvPr/>
        </p:nvSpPr>
        <p:spPr bwMode="auto">
          <a:xfrm flipV="1">
            <a:off x="592704" y="10287272"/>
            <a:ext cx="6122115" cy="126586"/>
          </a:xfrm>
          <a:prstGeom prst="line">
            <a:avLst/>
          </a:prstGeom>
          <a:noFill/>
          <a:ln w="38100">
            <a:solidFill>
              <a:srgbClr val="FF0000"/>
            </a:solidFill>
            <a:round/>
            <a:headEnd/>
            <a:tailEnd/>
          </a:ln>
        </p:spPr>
        <p:txBody>
          <a:bodyPr lIns="192911" tIns="96455" rIns="192911" bIns="96455"/>
          <a:lstStyle/>
          <a:p>
            <a:endParaRPr lang="en-US" dirty="0"/>
          </a:p>
        </p:txBody>
      </p:sp>
      <p:sp>
        <p:nvSpPr>
          <p:cNvPr id="29713" name="Text Box 33"/>
          <p:cNvSpPr txBox="1">
            <a:spLocks noChangeArrowheads="1"/>
          </p:cNvSpPr>
          <p:nvPr/>
        </p:nvSpPr>
        <p:spPr bwMode="auto">
          <a:xfrm>
            <a:off x="5353101" y="10349159"/>
            <a:ext cx="687748" cy="841125"/>
          </a:xfrm>
          <a:prstGeom prst="rect">
            <a:avLst/>
          </a:prstGeom>
          <a:noFill/>
          <a:ln w="9525">
            <a:noFill/>
            <a:miter lim="800000"/>
            <a:headEnd/>
            <a:tailEnd/>
          </a:ln>
        </p:spPr>
        <p:txBody>
          <a:bodyPr wrap="none" lIns="192911" tIns="96455" rIns="192911" bIns="96455">
            <a:spAutoFit/>
          </a:bodyPr>
          <a:lstStyle/>
          <a:p>
            <a:r>
              <a:rPr lang="fr-CH" sz="4200" i="1" dirty="0">
                <a:solidFill>
                  <a:srgbClr val="FF0000"/>
                </a:solidFill>
              </a:rPr>
              <a:t>I</a:t>
            </a:r>
            <a:r>
              <a:rPr lang="fr-CH" sz="2100" i="1" dirty="0">
                <a:solidFill>
                  <a:srgbClr val="FF0000"/>
                </a:solidFill>
              </a:rPr>
              <a:t>0</a:t>
            </a:r>
            <a:endParaRPr lang="fr-FR" sz="2100" i="1" dirty="0">
              <a:solidFill>
                <a:srgbClr val="FF0000"/>
              </a:solidFill>
            </a:endParaRPr>
          </a:p>
        </p:txBody>
      </p:sp>
      <p:sp>
        <p:nvSpPr>
          <p:cNvPr id="29714" name="Line 34"/>
          <p:cNvSpPr>
            <a:spLocks noChangeShapeType="1"/>
          </p:cNvSpPr>
          <p:nvPr/>
        </p:nvSpPr>
        <p:spPr bwMode="auto">
          <a:xfrm>
            <a:off x="5360603" y="10413858"/>
            <a:ext cx="0" cy="511972"/>
          </a:xfrm>
          <a:prstGeom prst="line">
            <a:avLst/>
          </a:prstGeom>
          <a:noFill/>
          <a:ln w="9525">
            <a:solidFill>
              <a:schemeClr val="tx1"/>
            </a:solidFill>
            <a:round/>
            <a:headEnd type="triangle" w="med" len="med"/>
            <a:tailEnd type="triangle" w="med" len="med"/>
          </a:ln>
        </p:spPr>
        <p:txBody>
          <a:bodyPr lIns="192911" tIns="96455" rIns="192911" bIns="96455"/>
          <a:lstStyle/>
          <a:p>
            <a:endParaRPr lang="en-US" dirty="0"/>
          </a:p>
        </p:txBody>
      </p:sp>
      <p:sp>
        <p:nvSpPr>
          <p:cNvPr id="29715" name="Text Box 35"/>
          <p:cNvSpPr txBox="1">
            <a:spLocks noChangeArrowheads="1"/>
          </p:cNvSpPr>
          <p:nvPr/>
        </p:nvSpPr>
        <p:spPr bwMode="auto">
          <a:xfrm>
            <a:off x="9843640" y="7259760"/>
            <a:ext cx="9981959" cy="1241234"/>
          </a:xfrm>
          <a:prstGeom prst="rect">
            <a:avLst/>
          </a:prstGeom>
          <a:noFill/>
          <a:ln w="9525">
            <a:solidFill>
              <a:schemeClr val="tx1"/>
            </a:solidFill>
            <a:miter lim="800000"/>
            <a:headEnd/>
            <a:tailEnd/>
          </a:ln>
        </p:spPr>
        <p:txBody>
          <a:bodyPr wrap="none" lIns="192911" tIns="96455" rIns="192911" bIns="96455">
            <a:spAutoFit/>
          </a:bodyPr>
          <a:lstStyle/>
          <a:p>
            <a:r>
              <a:rPr lang="en-US" sz="6800" dirty="0"/>
              <a:t>Type I                    type II</a:t>
            </a:r>
          </a:p>
        </p:txBody>
      </p:sp>
      <p:sp>
        <p:nvSpPr>
          <p:cNvPr id="29716" name="Line 36"/>
          <p:cNvSpPr>
            <a:spLocks noChangeShapeType="1"/>
          </p:cNvSpPr>
          <p:nvPr/>
        </p:nvSpPr>
        <p:spPr bwMode="auto">
          <a:xfrm flipV="1">
            <a:off x="7780187" y="8883566"/>
            <a:ext cx="0" cy="2295437"/>
          </a:xfrm>
          <a:prstGeom prst="line">
            <a:avLst/>
          </a:prstGeom>
          <a:noFill/>
          <a:ln w="9525">
            <a:solidFill>
              <a:schemeClr val="tx1"/>
            </a:solidFill>
            <a:round/>
            <a:headEnd/>
            <a:tailEnd type="triangle" w="med" len="med"/>
          </a:ln>
        </p:spPr>
        <p:txBody>
          <a:bodyPr lIns="192911" tIns="96455" rIns="192911" bIns="96455"/>
          <a:lstStyle/>
          <a:p>
            <a:endParaRPr lang="en-US" dirty="0"/>
          </a:p>
        </p:txBody>
      </p:sp>
      <p:sp>
        <p:nvSpPr>
          <p:cNvPr id="29717" name="Line 37"/>
          <p:cNvSpPr>
            <a:spLocks noChangeShapeType="1"/>
          </p:cNvSpPr>
          <p:nvPr/>
        </p:nvSpPr>
        <p:spPr bwMode="auto">
          <a:xfrm>
            <a:off x="7780187" y="11179003"/>
            <a:ext cx="4426529" cy="0"/>
          </a:xfrm>
          <a:prstGeom prst="line">
            <a:avLst/>
          </a:prstGeom>
          <a:noFill/>
          <a:ln w="9525">
            <a:solidFill>
              <a:schemeClr val="tx1"/>
            </a:solidFill>
            <a:round/>
            <a:headEnd/>
            <a:tailEnd type="triangle" w="med" len="med"/>
          </a:ln>
        </p:spPr>
        <p:txBody>
          <a:bodyPr lIns="192911" tIns="96455" rIns="192911" bIns="96455"/>
          <a:lstStyle/>
          <a:p>
            <a:endParaRPr lang="en-US" dirty="0"/>
          </a:p>
        </p:txBody>
      </p:sp>
      <p:sp>
        <p:nvSpPr>
          <p:cNvPr id="29718" name="Line 38"/>
          <p:cNvSpPr>
            <a:spLocks noChangeShapeType="1"/>
          </p:cNvSpPr>
          <p:nvPr/>
        </p:nvSpPr>
        <p:spPr bwMode="auto">
          <a:xfrm flipV="1">
            <a:off x="15399070" y="8883566"/>
            <a:ext cx="0" cy="2295437"/>
          </a:xfrm>
          <a:prstGeom prst="line">
            <a:avLst/>
          </a:prstGeom>
          <a:noFill/>
          <a:ln w="9525">
            <a:solidFill>
              <a:schemeClr val="tx1"/>
            </a:solidFill>
            <a:round/>
            <a:headEnd/>
            <a:tailEnd type="triangle" w="med" len="med"/>
          </a:ln>
        </p:spPr>
        <p:txBody>
          <a:bodyPr lIns="192911" tIns="96455" rIns="192911" bIns="96455"/>
          <a:lstStyle/>
          <a:p>
            <a:endParaRPr lang="en-US" dirty="0"/>
          </a:p>
        </p:txBody>
      </p:sp>
      <p:sp>
        <p:nvSpPr>
          <p:cNvPr id="29719" name="Line 39"/>
          <p:cNvSpPr>
            <a:spLocks noChangeShapeType="1"/>
          </p:cNvSpPr>
          <p:nvPr/>
        </p:nvSpPr>
        <p:spPr bwMode="auto">
          <a:xfrm>
            <a:off x="15399070" y="11179003"/>
            <a:ext cx="4426529" cy="0"/>
          </a:xfrm>
          <a:prstGeom prst="line">
            <a:avLst/>
          </a:prstGeom>
          <a:noFill/>
          <a:ln w="9525">
            <a:solidFill>
              <a:schemeClr val="tx1"/>
            </a:solidFill>
            <a:round/>
            <a:headEnd/>
            <a:tailEnd type="triangle" w="med" len="med"/>
          </a:ln>
        </p:spPr>
        <p:txBody>
          <a:bodyPr lIns="192911" tIns="96455" rIns="192911" bIns="96455"/>
          <a:lstStyle/>
          <a:p>
            <a:endParaRPr lang="en-US" dirty="0"/>
          </a:p>
        </p:txBody>
      </p:sp>
      <p:sp>
        <p:nvSpPr>
          <p:cNvPr id="29720" name="Text Box 40"/>
          <p:cNvSpPr txBox="1">
            <a:spLocks noChangeArrowheads="1"/>
          </p:cNvSpPr>
          <p:nvPr/>
        </p:nvSpPr>
        <p:spPr bwMode="auto">
          <a:xfrm>
            <a:off x="11422697" y="11114305"/>
            <a:ext cx="687748" cy="841125"/>
          </a:xfrm>
          <a:prstGeom prst="rect">
            <a:avLst/>
          </a:prstGeom>
          <a:noFill/>
          <a:ln w="9525">
            <a:noFill/>
            <a:miter lim="800000"/>
            <a:headEnd/>
            <a:tailEnd/>
          </a:ln>
        </p:spPr>
        <p:txBody>
          <a:bodyPr wrap="none" lIns="192911" tIns="96455" rIns="192911" bIns="96455">
            <a:spAutoFit/>
          </a:bodyPr>
          <a:lstStyle/>
          <a:p>
            <a:r>
              <a:rPr lang="fr-CH" sz="4200" i="1" dirty="0">
                <a:solidFill>
                  <a:srgbClr val="FF0000"/>
                </a:solidFill>
              </a:rPr>
              <a:t>I</a:t>
            </a:r>
            <a:r>
              <a:rPr lang="fr-CH" sz="2100" i="1" dirty="0">
                <a:solidFill>
                  <a:srgbClr val="FF0000"/>
                </a:solidFill>
              </a:rPr>
              <a:t>0</a:t>
            </a:r>
            <a:endParaRPr lang="fr-FR" sz="2100" i="1" dirty="0">
              <a:solidFill>
                <a:srgbClr val="FF0000"/>
              </a:solidFill>
            </a:endParaRPr>
          </a:p>
        </p:txBody>
      </p:sp>
      <p:sp>
        <p:nvSpPr>
          <p:cNvPr id="29721" name="Text Box 41"/>
          <p:cNvSpPr txBox="1">
            <a:spLocks noChangeArrowheads="1"/>
          </p:cNvSpPr>
          <p:nvPr/>
        </p:nvSpPr>
        <p:spPr bwMode="auto">
          <a:xfrm>
            <a:off x="19037828" y="11179004"/>
            <a:ext cx="687748" cy="841125"/>
          </a:xfrm>
          <a:prstGeom prst="rect">
            <a:avLst/>
          </a:prstGeom>
          <a:noFill/>
          <a:ln w="9525">
            <a:noFill/>
            <a:miter lim="800000"/>
            <a:headEnd/>
            <a:tailEnd/>
          </a:ln>
        </p:spPr>
        <p:txBody>
          <a:bodyPr wrap="none" lIns="192911" tIns="96455" rIns="192911" bIns="96455">
            <a:spAutoFit/>
          </a:bodyPr>
          <a:lstStyle/>
          <a:p>
            <a:r>
              <a:rPr lang="fr-CH" sz="4200" i="1" dirty="0">
                <a:solidFill>
                  <a:srgbClr val="FF0000"/>
                </a:solidFill>
              </a:rPr>
              <a:t>I</a:t>
            </a:r>
            <a:r>
              <a:rPr lang="fr-CH" sz="2100" i="1" dirty="0">
                <a:solidFill>
                  <a:srgbClr val="FF0000"/>
                </a:solidFill>
              </a:rPr>
              <a:t>0</a:t>
            </a:r>
            <a:endParaRPr lang="fr-FR" sz="2100" i="1" dirty="0">
              <a:solidFill>
                <a:srgbClr val="FF0000"/>
              </a:solidFill>
            </a:endParaRPr>
          </a:p>
        </p:txBody>
      </p:sp>
      <p:sp>
        <p:nvSpPr>
          <p:cNvPr id="29722" name="Text Box 42"/>
          <p:cNvSpPr txBox="1">
            <a:spLocks noChangeArrowheads="1"/>
          </p:cNvSpPr>
          <p:nvPr/>
        </p:nvSpPr>
        <p:spPr bwMode="auto">
          <a:xfrm>
            <a:off x="14783858" y="9012965"/>
            <a:ext cx="496991" cy="656459"/>
          </a:xfrm>
          <a:prstGeom prst="rect">
            <a:avLst/>
          </a:prstGeom>
          <a:noFill/>
          <a:ln w="9525">
            <a:noFill/>
            <a:miter lim="800000"/>
            <a:headEnd/>
            <a:tailEnd/>
          </a:ln>
        </p:spPr>
        <p:txBody>
          <a:bodyPr wrap="none" lIns="192911" tIns="96455" rIns="192911" bIns="96455">
            <a:spAutoFit/>
          </a:bodyPr>
          <a:lstStyle/>
          <a:p>
            <a:r>
              <a:rPr lang="fr-CH" sz="3000" i="1" dirty="0">
                <a:solidFill>
                  <a:srgbClr val="009900"/>
                </a:solidFill>
              </a:rPr>
              <a:t>f</a:t>
            </a:r>
            <a:endParaRPr lang="fr-FR" sz="3000" i="1" dirty="0">
              <a:solidFill>
                <a:srgbClr val="009900"/>
              </a:solidFill>
            </a:endParaRPr>
          </a:p>
        </p:txBody>
      </p:sp>
      <p:sp>
        <p:nvSpPr>
          <p:cNvPr id="29723" name="Text Box 43"/>
          <p:cNvSpPr txBox="1">
            <a:spLocks noChangeArrowheads="1"/>
          </p:cNvSpPr>
          <p:nvPr/>
        </p:nvSpPr>
        <p:spPr bwMode="auto">
          <a:xfrm>
            <a:off x="7059939" y="9139553"/>
            <a:ext cx="496991" cy="656459"/>
          </a:xfrm>
          <a:prstGeom prst="rect">
            <a:avLst/>
          </a:prstGeom>
          <a:noFill/>
          <a:ln w="9525">
            <a:noFill/>
            <a:miter lim="800000"/>
            <a:headEnd/>
            <a:tailEnd/>
          </a:ln>
        </p:spPr>
        <p:txBody>
          <a:bodyPr wrap="none" lIns="192911" tIns="96455" rIns="192911" bIns="96455">
            <a:spAutoFit/>
          </a:bodyPr>
          <a:lstStyle/>
          <a:p>
            <a:r>
              <a:rPr lang="fr-CH" sz="3000" i="1" dirty="0">
                <a:solidFill>
                  <a:srgbClr val="009900"/>
                </a:solidFill>
              </a:rPr>
              <a:t>f</a:t>
            </a:r>
            <a:endParaRPr lang="fr-FR" sz="3000" i="1" dirty="0">
              <a:solidFill>
                <a:srgbClr val="009900"/>
              </a:solidFill>
            </a:endParaRPr>
          </a:p>
        </p:txBody>
      </p:sp>
      <p:sp>
        <p:nvSpPr>
          <p:cNvPr id="29724" name="Freeform 44"/>
          <p:cNvSpPr>
            <a:spLocks/>
          </p:cNvSpPr>
          <p:nvPr/>
        </p:nvSpPr>
        <p:spPr bwMode="auto">
          <a:xfrm>
            <a:off x="8973100" y="9648712"/>
            <a:ext cx="3233617" cy="1530291"/>
          </a:xfrm>
          <a:custGeom>
            <a:avLst/>
            <a:gdLst>
              <a:gd name="T0" fmla="*/ 0 w 317"/>
              <a:gd name="T1" fmla="*/ 2147483647 h 544"/>
              <a:gd name="T2" fmla="*/ 2147483647 w 317"/>
              <a:gd name="T3" fmla="*/ 2147483647 h 544"/>
              <a:gd name="T4" fmla="*/ 2147483647 w 317"/>
              <a:gd name="T5" fmla="*/ 0 h 544"/>
              <a:gd name="T6" fmla="*/ 0 60000 65536"/>
              <a:gd name="T7" fmla="*/ 0 60000 65536"/>
              <a:gd name="T8" fmla="*/ 0 60000 65536"/>
              <a:gd name="T9" fmla="*/ 0 w 317"/>
              <a:gd name="T10" fmla="*/ 0 h 544"/>
              <a:gd name="T11" fmla="*/ 317 w 317"/>
              <a:gd name="T12" fmla="*/ 544 h 544"/>
            </a:gdLst>
            <a:ahLst/>
            <a:cxnLst>
              <a:cxn ang="T6">
                <a:pos x="T0" y="T1"/>
              </a:cxn>
              <a:cxn ang="T7">
                <a:pos x="T2" y="T3"/>
              </a:cxn>
              <a:cxn ang="T8">
                <a:pos x="T4" y="T5"/>
              </a:cxn>
            </a:cxnLst>
            <a:rect l="T9" t="T10" r="T11" b="T12"/>
            <a:pathLst>
              <a:path w="317" h="544">
                <a:moveTo>
                  <a:pt x="0" y="544"/>
                </a:moveTo>
                <a:cubicBezTo>
                  <a:pt x="19" y="431"/>
                  <a:pt x="38" y="318"/>
                  <a:pt x="91" y="227"/>
                </a:cubicBezTo>
                <a:cubicBezTo>
                  <a:pt x="144" y="136"/>
                  <a:pt x="230" y="68"/>
                  <a:pt x="317" y="0"/>
                </a:cubicBezTo>
              </a:path>
            </a:pathLst>
          </a:custGeom>
          <a:noFill/>
          <a:ln w="38100">
            <a:solidFill>
              <a:srgbClr val="009900"/>
            </a:solidFill>
            <a:round/>
            <a:headEnd/>
            <a:tailEnd/>
          </a:ln>
        </p:spPr>
        <p:txBody>
          <a:bodyPr lIns="192911" tIns="96455" rIns="192911" bIns="96455"/>
          <a:lstStyle/>
          <a:p>
            <a:endParaRPr lang="en-US" dirty="0"/>
          </a:p>
        </p:txBody>
      </p:sp>
      <p:sp>
        <p:nvSpPr>
          <p:cNvPr id="29725" name="Line 45"/>
          <p:cNvSpPr>
            <a:spLocks noChangeShapeType="1"/>
          </p:cNvSpPr>
          <p:nvPr/>
        </p:nvSpPr>
        <p:spPr bwMode="auto">
          <a:xfrm>
            <a:off x="17270965" y="10413857"/>
            <a:ext cx="0" cy="765146"/>
          </a:xfrm>
          <a:prstGeom prst="line">
            <a:avLst/>
          </a:prstGeom>
          <a:noFill/>
          <a:ln w="9525">
            <a:solidFill>
              <a:srgbClr val="009900"/>
            </a:solidFill>
            <a:prstDash val="dash"/>
            <a:round/>
            <a:headEnd/>
            <a:tailEnd/>
          </a:ln>
        </p:spPr>
        <p:txBody>
          <a:bodyPr lIns="192911" tIns="96455" rIns="192911" bIns="96455"/>
          <a:lstStyle/>
          <a:p>
            <a:endParaRPr lang="en-US" dirty="0"/>
          </a:p>
        </p:txBody>
      </p:sp>
      <p:sp>
        <p:nvSpPr>
          <p:cNvPr id="29726" name="Freeform 46"/>
          <p:cNvSpPr>
            <a:spLocks/>
          </p:cNvSpPr>
          <p:nvPr/>
        </p:nvSpPr>
        <p:spPr bwMode="auto">
          <a:xfrm>
            <a:off x="17267217" y="9648711"/>
            <a:ext cx="2213264" cy="765146"/>
          </a:xfrm>
          <a:custGeom>
            <a:avLst/>
            <a:gdLst>
              <a:gd name="T0" fmla="*/ 0 w 317"/>
              <a:gd name="T1" fmla="*/ 2147483647 h 544"/>
              <a:gd name="T2" fmla="*/ 2147483647 w 317"/>
              <a:gd name="T3" fmla="*/ 2147483647 h 544"/>
              <a:gd name="T4" fmla="*/ 2147483647 w 317"/>
              <a:gd name="T5" fmla="*/ 0 h 544"/>
              <a:gd name="T6" fmla="*/ 0 60000 65536"/>
              <a:gd name="T7" fmla="*/ 0 60000 65536"/>
              <a:gd name="T8" fmla="*/ 0 60000 65536"/>
              <a:gd name="T9" fmla="*/ 0 w 317"/>
              <a:gd name="T10" fmla="*/ 0 h 544"/>
              <a:gd name="T11" fmla="*/ 317 w 317"/>
              <a:gd name="T12" fmla="*/ 544 h 544"/>
            </a:gdLst>
            <a:ahLst/>
            <a:cxnLst>
              <a:cxn ang="T6">
                <a:pos x="T0" y="T1"/>
              </a:cxn>
              <a:cxn ang="T7">
                <a:pos x="T2" y="T3"/>
              </a:cxn>
              <a:cxn ang="T8">
                <a:pos x="T4" y="T5"/>
              </a:cxn>
            </a:cxnLst>
            <a:rect l="T9" t="T10" r="T11" b="T12"/>
            <a:pathLst>
              <a:path w="317" h="544">
                <a:moveTo>
                  <a:pt x="0" y="544"/>
                </a:moveTo>
                <a:cubicBezTo>
                  <a:pt x="19" y="431"/>
                  <a:pt x="38" y="318"/>
                  <a:pt x="91" y="227"/>
                </a:cubicBezTo>
                <a:cubicBezTo>
                  <a:pt x="144" y="136"/>
                  <a:pt x="230" y="68"/>
                  <a:pt x="317" y="0"/>
                </a:cubicBezTo>
              </a:path>
            </a:pathLst>
          </a:custGeom>
          <a:noFill/>
          <a:ln w="38100">
            <a:solidFill>
              <a:srgbClr val="009900"/>
            </a:solidFill>
            <a:round/>
            <a:headEnd/>
            <a:tailEnd/>
          </a:ln>
        </p:spPr>
        <p:txBody>
          <a:bodyPr lIns="192911" tIns="96455" rIns="192911" bIns="96455"/>
          <a:lstStyle/>
          <a:p>
            <a:endParaRPr lang="en-US" dirty="0"/>
          </a:p>
        </p:txBody>
      </p:sp>
      <p:sp>
        <p:nvSpPr>
          <p:cNvPr id="29727" name="Text Box 47"/>
          <p:cNvSpPr txBox="1">
            <a:spLocks noChangeArrowheads="1"/>
          </p:cNvSpPr>
          <p:nvPr/>
        </p:nvSpPr>
        <p:spPr bwMode="auto">
          <a:xfrm>
            <a:off x="8582964" y="8495368"/>
            <a:ext cx="2334033" cy="841125"/>
          </a:xfrm>
          <a:prstGeom prst="rect">
            <a:avLst/>
          </a:prstGeom>
          <a:noFill/>
          <a:ln w="9525">
            <a:noFill/>
            <a:miter lim="800000"/>
            <a:headEnd/>
            <a:tailEnd/>
          </a:ln>
        </p:spPr>
        <p:txBody>
          <a:bodyPr wrap="none" lIns="192911" tIns="96455" rIns="192911" bIns="96455">
            <a:spAutoFit/>
          </a:bodyPr>
          <a:lstStyle/>
          <a:p>
            <a:r>
              <a:rPr lang="fr-CH" sz="4200" i="1" dirty="0">
                <a:solidFill>
                  <a:srgbClr val="009900"/>
                </a:solidFill>
              </a:rPr>
              <a:t>f-I </a:t>
            </a:r>
            <a:r>
              <a:rPr lang="fr-CH" sz="4200" i="1" dirty="0" err="1">
                <a:solidFill>
                  <a:srgbClr val="009900"/>
                </a:solidFill>
              </a:rPr>
              <a:t>curve</a:t>
            </a:r>
            <a:endParaRPr lang="fr-FR" sz="4200" i="1" dirty="0">
              <a:solidFill>
                <a:srgbClr val="009900"/>
              </a:solidFill>
            </a:endParaRPr>
          </a:p>
        </p:txBody>
      </p:sp>
      <p:sp>
        <p:nvSpPr>
          <p:cNvPr id="29728" name="Text Box 48"/>
          <p:cNvSpPr txBox="1">
            <a:spLocks noChangeArrowheads="1"/>
          </p:cNvSpPr>
          <p:nvPr/>
        </p:nvSpPr>
        <p:spPr bwMode="auto">
          <a:xfrm>
            <a:off x="16832066" y="8500994"/>
            <a:ext cx="2334033" cy="841125"/>
          </a:xfrm>
          <a:prstGeom prst="rect">
            <a:avLst/>
          </a:prstGeom>
          <a:noFill/>
          <a:ln w="9525">
            <a:noFill/>
            <a:miter lim="800000"/>
            <a:headEnd/>
            <a:tailEnd/>
          </a:ln>
        </p:spPr>
        <p:txBody>
          <a:bodyPr wrap="none" lIns="192911" tIns="96455" rIns="192911" bIns="96455">
            <a:spAutoFit/>
          </a:bodyPr>
          <a:lstStyle/>
          <a:p>
            <a:r>
              <a:rPr lang="fr-CH" sz="4200" i="1" dirty="0">
                <a:solidFill>
                  <a:srgbClr val="009900"/>
                </a:solidFill>
              </a:rPr>
              <a:t>f-I </a:t>
            </a:r>
            <a:r>
              <a:rPr lang="fr-CH" sz="4200" i="1" dirty="0" err="1">
                <a:solidFill>
                  <a:srgbClr val="009900"/>
                </a:solidFill>
              </a:rPr>
              <a:t>curve</a:t>
            </a:r>
            <a:endParaRPr lang="fr-FR" sz="4200" i="1" dirty="0">
              <a:solidFill>
                <a:srgbClr val="009900"/>
              </a:solidFill>
            </a:endParaRPr>
          </a:p>
        </p:txBody>
      </p:sp>
      <p:sp>
        <p:nvSpPr>
          <p:cNvPr id="45"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Type</a:t>
            </a:r>
            <a:r>
              <a:rPr kumimoji="0" lang="en-US" sz="6600" b="0" i="0" u="none" strike="noStrike" kern="1200" cap="none" spc="0" normalizeH="0" noProof="0" dirty="0">
                <a:ln>
                  <a:noFill/>
                </a:ln>
                <a:solidFill>
                  <a:srgbClr val="FF0000"/>
                </a:solidFill>
                <a:effectLst/>
                <a:uLnTx/>
                <a:uFillTx/>
                <a:latin typeface="Impact" charset="0"/>
                <a:ea typeface="ＭＳ Ｐゴシック" charset="0"/>
                <a:cs typeface="Impact" charset="0"/>
              </a:rPr>
              <a:t> I and Type II</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cxnSp>
        <p:nvCxnSpPr>
          <p:cNvPr id="46" name="Straight Connector 45"/>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5399070" y="4520873"/>
            <a:ext cx="1847135" cy="582828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2801600" y="1797050"/>
            <a:ext cx="8441735" cy="2723823"/>
          </a:xfrm>
          <a:prstGeom prst="rect">
            <a:avLst/>
          </a:prstGeom>
          <a:noFill/>
        </p:spPr>
        <p:txBody>
          <a:bodyPr wrap="none" rtlCol="0">
            <a:spAutoFit/>
          </a:bodyPr>
          <a:lstStyle/>
          <a:p>
            <a:r>
              <a:rPr lang="en-US" dirty="0">
                <a:solidFill>
                  <a:srgbClr val="FF0000"/>
                </a:solidFill>
              </a:rPr>
              <a:t>Hodgkin-Huxley model</a:t>
            </a:r>
          </a:p>
          <a:p>
            <a:r>
              <a:rPr lang="en-US" dirty="0">
                <a:solidFill>
                  <a:srgbClr val="FF0000"/>
                </a:solidFill>
              </a:rPr>
              <a:t>with standard parameters</a:t>
            </a:r>
          </a:p>
          <a:p>
            <a:r>
              <a:rPr lang="en-US" dirty="0">
                <a:solidFill>
                  <a:srgbClr val="FF0000"/>
                </a:solidFill>
              </a:rPr>
              <a:t>(giant axon of squid)</a:t>
            </a:r>
          </a:p>
        </p:txBody>
      </p:sp>
      <p:cxnSp>
        <p:nvCxnSpPr>
          <p:cNvPr id="52" name="Straight Arrow Connector 51"/>
          <p:cNvCxnSpPr/>
          <p:nvPr/>
        </p:nvCxnSpPr>
        <p:spPr>
          <a:xfrm>
            <a:off x="7125965" y="4520873"/>
            <a:ext cx="1847135" cy="582828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39071" y="1797050"/>
            <a:ext cx="8602035" cy="3600986"/>
          </a:xfrm>
          <a:prstGeom prst="rect">
            <a:avLst/>
          </a:prstGeom>
          <a:noFill/>
        </p:spPr>
        <p:txBody>
          <a:bodyPr wrap="none" rtlCol="0">
            <a:spAutoFit/>
          </a:bodyPr>
          <a:lstStyle/>
          <a:p>
            <a:r>
              <a:rPr lang="en-US" dirty="0">
                <a:solidFill>
                  <a:srgbClr val="FF0000"/>
                </a:solidFill>
              </a:rPr>
              <a:t>Hodgkin-Huxley model</a:t>
            </a:r>
          </a:p>
          <a:p>
            <a:r>
              <a:rPr lang="en-US" dirty="0">
                <a:solidFill>
                  <a:srgbClr val="FF0000"/>
                </a:solidFill>
              </a:rPr>
              <a:t>with other parameters</a:t>
            </a:r>
          </a:p>
          <a:p>
            <a:r>
              <a:rPr lang="en-US" dirty="0">
                <a:solidFill>
                  <a:srgbClr val="FF0000"/>
                </a:solidFill>
              </a:rPr>
              <a:t>(e.g. for cortical pyramidal</a:t>
            </a:r>
          </a:p>
          <a:p>
            <a:r>
              <a:rPr lang="en-US" dirty="0">
                <a:solidFill>
                  <a:srgbClr val="FF0000"/>
                </a:solidFill>
              </a:rPr>
              <a:t>Neuron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2.4. </a:t>
            </a:r>
            <a:r>
              <a:rPr lang="en-US" sz="6600" dirty="0">
                <a:solidFill>
                  <a:srgbClr val="FF0000"/>
                </a:solidFill>
                <a:latin typeface="Impact" charset="0"/>
                <a:ea typeface="ＭＳ Ｐゴシック" charset="0"/>
                <a:cs typeface="Impact" charset="0"/>
              </a:rPr>
              <a:t>Hodgkin-Huxley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model</a:t>
            </a:r>
          </a:p>
        </p:txBody>
      </p:sp>
      <p:cxnSp>
        <p:nvCxnSpPr>
          <p:cNvPr id="3" name="Straight Connector 2"/>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828421" y="1315790"/>
            <a:ext cx="9825831" cy="5355312"/>
          </a:xfrm>
          <a:prstGeom prst="rect">
            <a:avLst/>
          </a:prstGeom>
          <a:noFill/>
          <a:ln>
            <a:solidFill>
              <a:schemeClr val="bg1"/>
            </a:solidFill>
          </a:ln>
        </p:spPr>
        <p:txBody>
          <a:bodyPr wrap="none" rtlCol="0">
            <a:spAutoFit/>
          </a:bodyPr>
          <a:lstStyle/>
          <a:p>
            <a:pPr>
              <a:buFontTx/>
              <a:buChar char="-"/>
            </a:pPr>
            <a:r>
              <a:rPr lang="en-US" dirty="0"/>
              <a:t>4 differential equations</a:t>
            </a:r>
          </a:p>
          <a:p>
            <a:pPr>
              <a:buFontTx/>
              <a:buChar char="-"/>
            </a:pPr>
            <a:r>
              <a:rPr lang="en-US" dirty="0"/>
              <a:t>no explicit threshold</a:t>
            </a:r>
          </a:p>
          <a:p>
            <a:pPr>
              <a:buFontTx/>
              <a:buChar char="-"/>
            </a:pPr>
            <a:r>
              <a:rPr lang="en-US" dirty="0"/>
              <a:t>effective threshold depends </a:t>
            </a:r>
          </a:p>
          <a:p>
            <a:r>
              <a:rPr lang="en-US" dirty="0"/>
              <a:t>    on stimulus</a:t>
            </a:r>
          </a:p>
          <a:p>
            <a:pPr>
              <a:buFontTx/>
              <a:buChar char="-"/>
            </a:pPr>
            <a:r>
              <a:rPr lang="en-US" dirty="0">
                <a:solidFill>
                  <a:srgbClr val="FF0000"/>
                </a:solidFill>
              </a:rPr>
              <a:t>BUT: voltage threshold good</a:t>
            </a:r>
          </a:p>
          <a:p>
            <a:r>
              <a:rPr lang="en-US" dirty="0">
                <a:solidFill>
                  <a:srgbClr val="FF0000"/>
                </a:solidFill>
              </a:rPr>
              <a:t>               approximation</a:t>
            </a:r>
          </a:p>
        </p:txBody>
      </p:sp>
      <p:sp>
        <p:nvSpPr>
          <p:cNvPr id="5" name="TextBox 4"/>
          <p:cNvSpPr txBox="1"/>
          <p:nvPr/>
        </p:nvSpPr>
        <p:spPr>
          <a:xfrm>
            <a:off x="10980821" y="7328493"/>
            <a:ext cx="7712368" cy="4478149"/>
          </a:xfrm>
          <a:prstGeom prst="rect">
            <a:avLst/>
          </a:prstGeom>
          <a:noFill/>
        </p:spPr>
        <p:txBody>
          <a:bodyPr wrap="none" rtlCol="0">
            <a:spAutoFit/>
          </a:bodyPr>
          <a:lstStyle/>
          <a:p>
            <a:r>
              <a:rPr lang="en-US" dirty="0"/>
              <a:t>Giant axon of the squid</a:t>
            </a:r>
          </a:p>
          <a:p>
            <a:r>
              <a:rPr lang="en-US" dirty="0"/>
              <a:t>   </a:t>
            </a:r>
            <a:r>
              <a:rPr lang="en-US" dirty="0">
                <a:sym typeface="Wingdings" pitchFamily="2" charset="2"/>
              </a:rPr>
              <a:t> cortical neurons</a:t>
            </a:r>
          </a:p>
          <a:p>
            <a:pPr>
              <a:buFontTx/>
              <a:buChar char="-"/>
            </a:pPr>
            <a:r>
              <a:rPr lang="en-US" dirty="0">
                <a:sym typeface="Wingdings" pitchFamily="2" charset="2"/>
              </a:rPr>
              <a:t>Change of parameters</a:t>
            </a:r>
          </a:p>
          <a:p>
            <a:pPr>
              <a:buFontTx/>
              <a:buChar char="-"/>
            </a:pPr>
            <a:r>
              <a:rPr lang="en-US" dirty="0">
                <a:sym typeface="Wingdings" pitchFamily="2" charset="2"/>
              </a:rPr>
              <a:t>More ion channels</a:t>
            </a:r>
          </a:p>
          <a:p>
            <a:pPr>
              <a:buFontTx/>
              <a:buChar char="-"/>
            </a:pPr>
            <a:r>
              <a:rPr lang="en-US" dirty="0">
                <a:sym typeface="Wingdings" pitchFamily="2" charset="2"/>
              </a:rPr>
              <a:t>Same framework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23556" name="Rectangle 46"/>
          <p:cNvSpPr>
            <a:spLocks noChangeArrowheads="1"/>
          </p:cNvSpPr>
          <p:nvPr/>
        </p:nvSpPr>
        <p:spPr bwMode="auto">
          <a:xfrm>
            <a:off x="697827" y="1339853"/>
            <a:ext cx="20525879" cy="10749107"/>
          </a:xfrm>
          <a:prstGeom prst="rect">
            <a:avLst/>
          </a:prstGeom>
          <a:solidFill>
            <a:srgbClr val="FF9900">
              <a:alpha val="27843"/>
            </a:srgbClr>
          </a:solidFill>
          <a:ln w="57150">
            <a:solidFill>
              <a:schemeClr val="tx1"/>
            </a:solidFill>
            <a:prstDash val="dash"/>
            <a:miter lim="800000"/>
            <a:headEnd/>
            <a:tailEnd/>
          </a:ln>
        </p:spPr>
        <p:txBody>
          <a:bodyPr wrap="none" lIns="192911" tIns="96455" rIns="192911" bIns="96455" anchor="ctr"/>
          <a:lstStyle/>
          <a:p>
            <a:pPr algn="ctr"/>
            <a:r>
              <a:rPr lang="fr-FR" dirty="0"/>
              <a:t>                      </a:t>
            </a:r>
          </a:p>
        </p:txBody>
      </p:sp>
      <p:cxnSp>
        <p:nvCxnSpPr>
          <p:cNvPr id="7" name="Straight Connector 6"/>
          <p:cNvCxnSpPr/>
          <p:nvPr/>
        </p:nvCxnSpPr>
        <p:spPr>
          <a:xfrm>
            <a:off x="-215313" y="1171412"/>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8" name="Title 3"/>
          <p:cNvSpPr txBox="1">
            <a:spLocks/>
          </p:cNvSpPr>
          <p:nvPr/>
        </p:nvSpPr>
        <p:spPr>
          <a:xfrm>
            <a:off x="697827" y="131346"/>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lang="en-US" sz="6600" dirty="0">
                <a:latin typeface="Impact" charset="0"/>
                <a:ea typeface="ＭＳ Ｐゴシック" charset="0"/>
                <a:cs typeface="Impact" charset="0"/>
              </a:rPr>
              <a:t>Exercise 3.1-3.3</a:t>
            </a: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 –</a:t>
            </a:r>
            <a:r>
              <a:rPr lang="en-US" sz="6600" noProof="0" dirty="0">
                <a:solidFill>
                  <a:srgbClr val="FF0000"/>
                </a:solidFill>
                <a:latin typeface="Impact" charset="0"/>
                <a:ea typeface="ＭＳ Ｐゴシック" charset="0"/>
                <a:cs typeface="Impact" charset="0"/>
              </a:rPr>
              <a:t> Hodgkin-Huxley  – ion channel dynamics</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graphicFrame>
        <p:nvGraphicFramePr>
          <p:cNvPr id="10" name="Object 4"/>
          <p:cNvGraphicFramePr>
            <a:graphicFrameLocks noChangeAspect="1"/>
          </p:cNvGraphicFramePr>
          <p:nvPr/>
        </p:nvGraphicFramePr>
        <p:xfrm>
          <a:off x="13153808" y="5202928"/>
          <a:ext cx="7760545" cy="1653482"/>
        </p:xfrm>
        <a:graphic>
          <a:graphicData uri="http://schemas.openxmlformats.org/presentationml/2006/ole">
            <mc:AlternateContent xmlns:mc="http://schemas.openxmlformats.org/markup-compatibility/2006">
              <mc:Choice xmlns:v="urn:schemas-microsoft-com:vml" Requires="v">
                <p:oleObj spid="_x0000_s223258" name="Equation" r:id="rId4" imgW="1562040" imgH="355320" progId="Equation.3">
                  <p:embed/>
                </p:oleObj>
              </mc:Choice>
              <mc:Fallback>
                <p:oleObj name="Equation" r:id="rId4" imgW="1562040" imgH="355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53808" y="5202928"/>
                        <a:ext cx="7760545" cy="1653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18677527" y="6399213"/>
            <a:ext cx="1269111" cy="1451658"/>
            <a:chOff x="4848" y="2112"/>
            <a:chExt cx="604" cy="480"/>
          </a:xfrm>
        </p:grpSpPr>
        <p:sp>
          <p:nvSpPr>
            <p:cNvPr id="12" name="Line 8"/>
            <p:cNvSpPr>
              <a:spLocks noChangeShapeType="1"/>
            </p:cNvSpPr>
            <p:nvPr/>
          </p:nvSpPr>
          <p:spPr bwMode="auto">
            <a:xfrm flipV="1">
              <a:off x="5184" y="2400"/>
              <a:ext cx="0" cy="192"/>
            </a:xfrm>
            <a:prstGeom prst="line">
              <a:avLst/>
            </a:prstGeom>
            <a:noFill/>
            <a:ln w="28575">
              <a:solidFill>
                <a:srgbClr val="FF0000"/>
              </a:solidFill>
              <a:round/>
              <a:headEnd type="triangle" w="med" len="med"/>
              <a:tailEnd/>
            </a:ln>
          </p:spPr>
          <p:txBody>
            <a:bodyPr wrap="none" anchor="ctr"/>
            <a:lstStyle/>
            <a:p>
              <a:endParaRPr lang="en-US" dirty="0"/>
            </a:p>
          </p:txBody>
        </p:sp>
        <p:sp>
          <p:nvSpPr>
            <p:cNvPr id="13" name="Text Box 9"/>
            <p:cNvSpPr txBox="1">
              <a:spLocks noChangeArrowheads="1"/>
            </p:cNvSpPr>
            <p:nvPr/>
          </p:nvSpPr>
          <p:spPr bwMode="auto">
            <a:xfrm>
              <a:off x="4848" y="2112"/>
              <a:ext cx="604" cy="231"/>
            </a:xfrm>
            <a:prstGeom prst="rect">
              <a:avLst/>
            </a:prstGeom>
            <a:noFill/>
            <a:ln w="9525">
              <a:noFill/>
              <a:miter lim="800000"/>
              <a:headEnd/>
              <a:tailEnd/>
            </a:ln>
          </p:spPr>
          <p:txBody>
            <a:bodyPr wrap="none">
              <a:spAutoFit/>
            </a:bodyPr>
            <a:lstStyle/>
            <a:p>
              <a:r>
                <a:rPr lang="en-US" sz="1800" dirty="0">
                  <a:solidFill>
                    <a:srgbClr val="FF0000"/>
                  </a:solidFill>
                </a:rPr>
                <a:t>stimulus</a:t>
              </a:r>
            </a:p>
          </p:txBody>
        </p:sp>
      </p:grpSp>
      <p:grpSp>
        <p:nvGrpSpPr>
          <p:cNvPr id="3" name="Group 22"/>
          <p:cNvGrpSpPr>
            <a:grpSpLocks/>
          </p:cNvGrpSpPr>
          <p:nvPr/>
        </p:nvGrpSpPr>
        <p:grpSpPr bwMode="auto">
          <a:xfrm>
            <a:off x="16689461" y="2052637"/>
            <a:ext cx="3740150" cy="2233613"/>
            <a:chOff x="3168" y="672"/>
            <a:chExt cx="2356" cy="1407"/>
          </a:xfrm>
        </p:grpSpPr>
        <p:sp>
          <p:nvSpPr>
            <p:cNvPr id="15" name="Line 23"/>
            <p:cNvSpPr>
              <a:spLocks noChangeShapeType="1"/>
            </p:cNvSpPr>
            <p:nvPr/>
          </p:nvSpPr>
          <p:spPr bwMode="auto">
            <a:xfrm>
              <a:off x="3168" y="1392"/>
              <a:ext cx="480" cy="0"/>
            </a:xfrm>
            <a:prstGeom prst="line">
              <a:avLst/>
            </a:prstGeom>
            <a:noFill/>
            <a:ln w="57150">
              <a:solidFill>
                <a:schemeClr val="tx1"/>
              </a:solidFill>
              <a:round/>
              <a:headEnd/>
              <a:tailEnd/>
            </a:ln>
          </p:spPr>
          <p:txBody>
            <a:bodyPr wrap="none" anchor="ctr"/>
            <a:lstStyle/>
            <a:p>
              <a:endParaRPr lang="en-US" dirty="0"/>
            </a:p>
          </p:txBody>
        </p:sp>
        <p:sp>
          <p:nvSpPr>
            <p:cNvPr id="16" name="Line 24"/>
            <p:cNvSpPr>
              <a:spLocks noChangeShapeType="1"/>
            </p:cNvSpPr>
            <p:nvPr/>
          </p:nvSpPr>
          <p:spPr bwMode="auto">
            <a:xfrm>
              <a:off x="4608" y="1392"/>
              <a:ext cx="480" cy="0"/>
            </a:xfrm>
            <a:prstGeom prst="line">
              <a:avLst/>
            </a:prstGeom>
            <a:noFill/>
            <a:ln w="57150">
              <a:solidFill>
                <a:schemeClr val="tx1"/>
              </a:solidFill>
              <a:round/>
              <a:headEnd/>
              <a:tailEnd/>
            </a:ln>
          </p:spPr>
          <p:txBody>
            <a:bodyPr wrap="none" anchor="ctr"/>
            <a:lstStyle/>
            <a:p>
              <a:endParaRPr lang="en-US" dirty="0"/>
            </a:p>
          </p:txBody>
        </p:sp>
        <p:sp>
          <p:nvSpPr>
            <p:cNvPr id="17" name="Line 25"/>
            <p:cNvSpPr>
              <a:spLocks noChangeShapeType="1"/>
            </p:cNvSpPr>
            <p:nvPr/>
          </p:nvSpPr>
          <p:spPr bwMode="auto">
            <a:xfrm>
              <a:off x="3744" y="1392"/>
              <a:ext cx="288" cy="0"/>
            </a:xfrm>
            <a:prstGeom prst="line">
              <a:avLst/>
            </a:prstGeom>
            <a:noFill/>
            <a:ln w="57150">
              <a:solidFill>
                <a:schemeClr val="tx1"/>
              </a:solidFill>
              <a:round/>
              <a:headEnd/>
              <a:tailEnd/>
            </a:ln>
          </p:spPr>
          <p:txBody>
            <a:bodyPr wrap="none" anchor="ctr"/>
            <a:lstStyle/>
            <a:p>
              <a:endParaRPr lang="en-US" dirty="0"/>
            </a:p>
          </p:txBody>
        </p:sp>
        <p:sp>
          <p:nvSpPr>
            <p:cNvPr id="18" name="Line 26"/>
            <p:cNvSpPr>
              <a:spLocks noChangeShapeType="1"/>
            </p:cNvSpPr>
            <p:nvPr/>
          </p:nvSpPr>
          <p:spPr bwMode="auto">
            <a:xfrm>
              <a:off x="4128" y="1392"/>
              <a:ext cx="288" cy="0"/>
            </a:xfrm>
            <a:prstGeom prst="line">
              <a:avLst/>
            </a:prstGeom>
            <a:noFill/>
            <a:ln w="57150">
              <a:solidFill>
                <a:schemeClr val="tx1"/>
              </a:solidFill>
              <a:round/>
              <a:headEnd/>
              <a:tailEnd/>
            </a:ln>
          </p:spPr>
          <p:txBody>
            <a:bodyPr wrap="none" anchor="ctr"/>
            <a:lstStyle/>
            <a:p>
              <a:endParaRPr lang="en-US" dirty="0"/>
            </a:p>
          </p:txBody>
        </p:sp>
        <p:sp>
          <p:nvSpPr>
            <p:cNvPr id="19" name="Line 27"/>
            <p:cNvSpPr>
              <a:spLocks noChangeShapeType="1"/>
            </p:cNvSpPr>
            <p:nvPr/>
          </p:nvSpPr>
          <p:spPr bwMode="auto">
            <a:xfrm>
              <a:off x="3648" y="1296"/>
              <a:ext cx="144" cy="48"/>
            </a:xfrm>
            <a:prstGeom prst="line">
              <a:avLst/>
            </a:prstGeom>
            <a:noFill/>
            <a:ln w="76200">
              <a:solidFill>
                <a:schemeClr val="tx1"/>
              </a:solidFill>
              <a:round/>
              <a:headEnd/>
              <a:tailEnd/>
            </a:ln>
          </p:spPr>
          <p:txBody>
            <a:bodyPr wrap="none" anchor="ctr"/>
            <a:lstStyle/>
            <a:p>
              <a:endParaRPr lang="en-US" dirty="0"/>
            </a:p>
          </p:txBody>
        </p:sp>
        <p:sp>
          <p:nvSpPr>
            <p:cNvPr id="20" name="Line 28"/>
            <p:cNvSpPr>
              <a:spLocks noChangeShapeType="1"/>
            </p:cNvSpPr>
            <p:nvPr/>
          </p:nvSpPr>
          <p:spPr bwMode="auto">
            <a:xfrm>
              <a:off x="3984" y="1344"/>
              <a:ext cx="192" cy="0"/>
            </a:xfrm>
            <a:prstGeom prst="line">
              <a:avLst/>
            </a:prstGeom>
            <a:noFill/>
            <a:ln w="76200">
              <a:solidFill>
                <a:schemeClr val="tx1"/>
              </a:solidFill>
              <a:round/>
              <a:headEnd/>
              <a:tailEnd/>
            </a:ln>
          </p:spPr>
          <p:txBody>
            <a:bodyPr wrap="none" anchor="ctr"/>
            <a:lstStyle/>
            <a:p>
              <a:endParaRPr lang="en-US" dirty="0"/>
            </a:p>
          </p:txBody>
        </p:sp>
        <p:sp>
          <p:nvSpPr>
            <p:cNvPr id="21" name="Oval 29"/>
            <p:cNvSpPr>
              <a:spLocks noChangeArrowheads="1"/>
            </p:cNvSpPr>
            <p:nvPr/>
          </p:nvSpPr>
          <p:spPr bwMode="auto">
            <a:xfrm>
              <a:off x="4416" y="1296"/>
              <a:ext cx="192" cy="192"/>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22" name="Oval 30"/>
            <p:cNvSpPr>
              <a:spLocks noChangeArrowheads="1"/>
            </p:cNvSpPr>
            <p:nvPr/>
          </p:nvSpPr>
          <p:spPr bwMode="auto">
            <a:xfrm>
              <a:off x="3648" y="144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3" name="Oval 31"/>
            <p:cNvSpPr>
              <a:spLocks noChangeArrowheads="1"/>
            </p:cNvSpPr>
            <p:nvPr/>
          </p:nvSpPr>
          <p:spPr bwMode="auto">
            <a:xfrm>
              <a:off x="3936" y="100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4" name="Oval 32"/>
            <p:cNvSpPr>
              <a:spLocks noChangeArrowheads="1"/>
            </p:cNvSpPr>
            <p:nvPr/>
          </p:nvSpPr>
          <p:spPr bwMode="auto">
            <a:xfrm>
              <a:off x="4032" y="124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5" name="Oval 33"/>
            <p:cNvSpPr>
              <a:spLocks noChangeArrowheads="1"/>
            </p:cNvSpPr>
            <p:nvPr/>
          </p:nvSpPr>
          <p:spPr bwMode="auto">
            <a:xfrm>
              <a:off x="3408"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6" name="Oval 34"/>
            <p:cNvSpPr>
              <a:spLocks noChangeArrowheads="1"/>
            </p:cNvSpPr>
            <p:nvPr/>
          </p:nvSpPr>
          <p:spPr bwMode="auto">
            <a:xfrm>
              <a:off x="4176" y="115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7" name="Oval 35"/>
            <p:cNvSpPr>
              <a:spLocks noChangeArrowheads="1"/>
            </p:cNvSpPr>
            <p:nvPr/>
          </p:nvSpPr>
          <p:spPr bwMode="auto">
            <a:xfrm>
              <a:off x="4320"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8" name="Oval 36"/>
            <p:cNvSpPr>
              <a:spLocks noChangeArrowheads="1"/>
            </p:cNvSpPr>
            <p:nvPr/>
          </p:nvSpPr>
          <p:spPr bwMode="auto">
            <a:xfrm>
              <a:off x="3600" y="163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29" name="Oval 37"/>
            <p:cNvSpPr>
              <a:spLocks noChangeArrowheads="1"/>
            </p:cNvSpPr>
            <p:nvPr/>
          </p:nvSpPr>
          <p:spPr bwMode="auto">
            <a:xfrm>
              <a:off x="4416" y="168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30" name="Oval 38"/>
            <p:cNvSpPr>
              <a:spLocks noChangeArrowheads="1"/>
            </p:cNvSpPr>
            <p:nvPr/>
          </p:nvSpPr>
          <p:spPr bwMode="auto">
            <a:xfrm>
              <a:off x="5088" y="1056"/>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31" name="Oval 39"/>
            <p:cNvSpPr>
              <a:spLocks noChangeArrowheads="1"/>
            </p:cNvSpPr>
            <p:nvPr/>
          </p:nvSpPr>
          <p:spPr bwMode="auto">
            <a:xfrm>
              <a:off x="4656" y="91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32" name="Oval 40"/>
            <p:cNvSpPr>
              <a:spLocks noChangeArrowheads="1"/>
            </p:cNvSpPr>
            <p:nvPr/>
          </p:nvSpPr>
          <p:spPr bwMode="auto">
            <a:xfrm>
              <a:off x="3792"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33" name="Oval 41"/>
            <p:cNvSpPr>
              <a:spLocks noChangeArrowheads="1"/>
            </p:cNvSpPr>
            <p:nvPr/>
          </p:nvSpPr>
          <p:spPr bwMode="auto">
            <a:xfrm>
              <a:off x="3408"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34" name="Oval 42"/>
            <p:cNvSpPr>
              <a:spLocks noChangeArrowheads="1"/>
            </p:cNvSpPr>
            <p:nvPr/>
          </p:nvSpPr>
          <p:spPr bwMode="auto">
            <a:xfrm>
              <a:off x="4128"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35" name="Oval 43"/>
            <p:cNvSpPr>
              <a:spLocks noChangeArrowheads="1"/>
            </p:cNvSpPr>
            <p:nvPr/>
          </p:nvSpPr>
          <p:spPr bwMode="auto">
            <a:xfrm>
              <a:off x="3888" y="144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36" name="Oval 44"/>
            <p:cNvSpPr>
              <a:spLocks noChangeArrowheads="1"/>
            </p:cNvSpPr>
            <p:nvPr/>
          </p:nvSpPr>
          <p:spPr bwMode="auto">
            <a:xfrm>
              <a:off x="4416"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37" name="Oval 45"/>
            <p:cNvSpPr>
              <a:spLocks noChangeArrowheads="1"/>
            </p:cNvSpPr>
            <p:nvPr/>
          </p:nvSpPr>
          <p:spPr bwMode="auto">
            <a:xfrm>
              <a:off x="4272" y="96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38" name="Oval 46"/>
            <p:cNvSpPr>
              <a:spLocks noChangeArrowheads="1"/>
            </p:cNvSpPr>
            <p:nvPr/>
          </p:nvSpPr>
          <p:spPr bwMode="auto">
            <a:xfrm>
              <a:off x="4800"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39" name="Oval 47"/>
            <p:cNvSpPr>
              <a:spLocks noChangeArrowheads="1"/>
            </p:cNvSpPr>
            <p:nvPr/>
          </p:nvSpPr>
          <p:spPr bwMode="auto">
            <a:xfrm>
              <a:off x="5136" y="1632"/>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40" name="Oval 48"/>
            <p:cNvSpPr>
              <a:spLocks noChangeArrowheads="1"/>
            </p:cNvSpPr>
            <p:nvPr/>
          </p:nvSpPr>
          <p:spPr bwMode="auto">
            <a:xfrm>
              <a:off x="3840"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41" name="Text Box 49"/>
            <p:cNvSpPr txBox="1">
              <a:spLocks noChangeArrowheads="1"/>
            </p:cNvSpPr>
            <p:nvPr/>
          </p:nvSpPr>
          <p:spPr bwMode="auto">
            <a:xfrm>
              <a:off x="4944" y="672"/>
              <a:ext cx="460" cy="231"/>
            </a:xfrm>
            <a:prstGeom prst="rect">
              <a:avLst/>
            </a:prstGeom>
            <a:noFill/>
            <a:ln w="9525">
              <a:noFill/>
              <a:miter lim="800000"/>
              <a:headEnd/>
              <a:tailEnd/>
            </a:ln>
          </p:spPr>
          <p:txBody>
            <a:bodyPr wrap="none">
              <a:spAutoFit/>
            </a:bodyPr>
            <a:lstStyle/>
            <a:p>
              <a:r>
                <a:rPr lang="en-US" sz="1800" dirty="0"/>
                <a:t>inside</a:t>
              </a:r>
            </a:p>
          </p:txBody>
        </p:sp>
        <p:sp>
          <p:nvSpPr>
            <p:cNvPr id="42" name="Text Box 50"/>
            <p:cNvSpPr txBox="1">
              <a:spLocks noChangeArrowheads="1"/>
            </p:cNvSpPr>
            <p:nvPr/>
          </p:nvSpPr>
          <p:spPr bwMode="auto">
            <a:xfrm>
              <a:off x="4992" y="1728"/>
              <a:ext cx="532" cy="231"/>
            </a:xfrm>
            <a:prstGeom prst="rect">
              <a:avLst/>
            </a:prstGeom>
            <a:noFill/>
            <a:ln w="9525">
              <a:noFill/>
              <a:miter lim="800000"/>
              <a:headEnd/>
              <a:tailEnd/>
            </a:ln>
          </p:spPr>
          <p:txBody>
            <a:bodyPr wrap="none">
              <a:spAutoFit/>
            </a:bodyPr>
            <a:lstStyle/>
            <a:p>
              <a:r>
                <a:rPr lang="en-US" sz="1800" dirty="0"/>
                <a:t>outside</a:t>
              </a:r>
            </a:p>
          </p:txBody>
        </p:sp>
        <p:sp>
          <p:nvSpPr>
            <p:cNvPr id="43" name="Text Box 51"/>
            <p:cNvSpPr txBox="1">
              <a:spLocks noChangeArrowheads="1"/>
            </p:cNvSpPr>
            <p:nvPr/>
          </p:nvSpPr>
          <p:spPr bwMode="auto">
            <a:xfrm>
              <a:off x="5174" y="984"/>
              <a:ext cx="284" cy="231"/>
            </a:xfrm>
            <a:prstGeom prst="rect">
              <a:avLst/>
            </a:prstGeom>
            <a:noFill/>
            <a:ln w="9525">
              <a:noFill/>
              <a:miter lim="800000"/>
              <a:headEnd/>
              <a:tailEnd/>
            </a:ln>
          </p:spPr>
          <p:txBody>
            <a:bodyPr wrap="none">
              <a:spAutoFit/>
            </a:bodyPr>
            <a:lstStyle/>
            <a:p>
              <a:r>
                <a:rPr lang="en-US" sz="1800" dirty="0"/>
                <a:t>Ka</a:t>
              </a:r>
            </a:p>
          </p:txBody>
        </p:sp>
        <p:sp>
          <p:nvSpPr>
            <p:cNvPr id="44" name="Text Box 52"/>
            <p:cNvSpPr txBox="1">
              <a:spLocks noChangeArrowheads="1"/>
            </p:cNvSpPr>
            <p:nvPr/>
          </p:nvSpPr>
          <p:spPr bwMode="auto">
            <a:xfrm>
              <a:off x="5184" y="1536"/>
              <a:ext cx="284" cy="231"/>
            </a:xfrm>
            <a:prstGeom prst="rect">
              <a:avLst/>
            </a:prstGeom>
            <a:noFill/>
            <a:ln w="9525">
              <a:noFill/>
              <a:miter lim="800000"/>
              <a:headEnd/>
              <a:tailEnd/>
            </a:ln>
          </p:spPr>
          <p:txBody>
            <a:bodyPr wrap="none">
              <a:spAutoFit/>
            </a:bodyPr>
            <a:lstStyle/>
            <a:p>
              <a:r>
                <a:rPr lang="en-US" sz="1800" dirty="0"/>
                <a:t>Na</a:t>
              </a:r>
            </a:p>
          </p:txBody>
        </p:sp>
        <p:sp>
          <p:nvSpPr>
            <p:cNvPr id="45" name="Text Box 53"/>
            <p:cNvSpPr txBox="1">
              <a:spLocks noChangeArrowheads="1"/>
            </p:cNvSpPr>
            <p:nvPr/>
          </p:nvSpPr>
          <p:spPr bwMode="auto">
            <a:xfrm>
              <a:off x="3216" y="1824"/>
              <a:ext cx="848" cy="231"/>
            </a:xfrm>
            <a:prstGeom prst="rect">
              <a:avLst/>
            </a:prstGeom>
            <a:noFill/>
            <a:ln w="9525">
              <a:noFill/>
              <a:miter lim="800000"/>
              <a:headEnd/>
              <a:tailEnd/>
            </a:ln>
          </p:spPr>
          <p:txBody>
            <a:bodyPr wrap="none">
              <a:spAutoFit/>
            </a:bodyPr>
            <a:lstStyle/>
            <a:p>
              <a:r>
                <a:rPr lang="en-US" sz="1800" dirty="0"/>
                <a:t>Ion channels</a:t>
              </a:r>
            </a:p>
          </p:txBody>
        </p:sp>
        <p:sp>
          <p:nvSpPr>
            <p:cNvPr id="46" name="Text Box 54"/>
            <p:cNvSpPr txBox="1">
              <a:spLocks noChangeArrowheads="1"/>
            </p:cNvSpPr>
            <p:nvPr/>
          </p:nvSpPr>
          <p:spPr bwMode="auto">
            <a:xfrm>
              <a:off x="4262" y="1848"/>
              <a:ext cx="672" cy="231"/>
            </a:xfrm>
            <a:prstGeom prst="rect">
              <a:avLst/>
            </a:prstGeom>
            <a:noFill/>
            <a:ln w="9525">
              <a:noFill/>
              <a:miter lim="800000"/>
              <a:headEnd/>
              <a:tailEnd/>
            </a:ln>
          </p:spPr>
          <p:txBody>
            <a:bodyPr wrap="none">
              <a:spAutoFit/>
            </a:bodyPr>
            <a:lstStyle/>
            <a:p>
              <a:r>
                <a:rPr lang="en-US" sz="1800" dirty="0"/>
                <a:t>Ion pump</a:t>
              </a:r>
            </a:p>
          </p:txBody>
        </p:sp>
        <p:sp>
          <p:nvSpPr>
            <p:cNvPr id="47" name="Line 55"/>
            <p:cNvSpPr>
              <a:spLocks noChangeShapeType="1"/>
            </p:cNvSpPr>
            <p:nvPr/>
          </p:nvSpPr>
          <p:spPr bwMode="auto">
            <a:xfrm flipH="1" flipV="1">
              <a:off x="3696" y="1392"/>
              <a:ext cx="48" cy="432"/>
            </a:xfrm>
            <a:prstGeom prst="line">
              <a:avLst/>
            </a:prstGeom>
            <a:noFill/>
            <a:ln w="9525">
              <a:solidFill>
                <a:schemeClr val="tx1"/>
              </a:solidFill>
              <a:round/>
              <a:headEnd/>
              <a:tailEnd type="triangle" w="med" len="med"/>
            </a:ln>
          </p:spPr>
          <p:txBody>
            <a:bodyPr wrap="none" anchor="ctr"/>
            <a:lstStyle/>
            <a:p>
              <a:endParaRPr lang="en-US" dirty="0"/>
            </a:p>
          </p:txBody>
        </p:sp>
        <p:sp>
          <p:nvSpPr>
            <p:cNvPr id="48" name="Line 56"/>
            <p:cNvSpPr>
              <a:spLocks noChangeShapeType="1"/>
            </p:cNvSpPr>
            <p:nvPr/>
          </p:nvSpPr>
          <p:spPr bwMode="auto">
            <a:xfrm flipV="1">
              <a:off x="3888" y="1392"/>
              <a:ext cx="192" cy="432"/>
            </a:xfrm>
            <a:prstGeom prst="line">
              <a:avLst/>
            </a:prstGeom>
            <a:noFill/>
            <a:ln w="9525">
              <a:solidFill>
                <a:schemeClr val="tx1"/>
              </a:solidFill>
              <a:round/>
              <a:headEnd/>
              <a:tailEnd type="triangle" w="med" len="med"/>
            </a:ln>
          </p:spPr>
          <p:txBody>
            <a:bodyPr wrap="none" anchor="ctr"/>
            <a:lstStyle/>
            <a:p>
              <a:endParaRPr lang="en-US" dirty="0"/>
            </a:p>
          </p:txBody>
        </p:sp>
        <p:sp>
          <p:nvSpPr>
            <p:cNvPr id="49" name="Line 57"/>
            <p:cNvSpPr>
              <a:spLocks noChangeShapeType="1"/>
            </p:cNvSpPr>
            <p:nvPr/>
          </p:nvSpPr>
          <p:spPr bwMode="auto">
            <a:xfrm flipH="1" flipV="1">
              <a:off x="4512" y="1440"/>
              <a:ext cx="192" cy="384"/>
            </a:xfrm>
            <a:prstGeom prst="line">
              <a:avLst/>
            </a:prstGeom>
            <a:noFill/>
            <a:ln w="9525">
              <a:solidFill>
                <a:schemeClr val="tx1"/>
              </a:solidFill>
              <a:round/>
              <a:headEnd/>
              <a:tailEnd type="triangle" w="med" len="med"/>
            </a:ln>
          </p:spPr>
          <p:txBody>
            <a:bodyPr wrap="none" anchor="ctr"/>
            <a:lstStyle/>
            <a:p>
              <a:endParaRPr lang="en-US" dirty="0"/>
            </a:p>
          </p:txBody>
        </p:sp>
      </p:grpSp>
      <p:grpSp>
        <p:nvGrpSpPr>
          <p:cNvPr id="4" name="Group 85"/>
          <p:cNvGrpSpPr>
            <a:grpSpLocks/>
          </p:cNvGrpSpPr>
          <p:nvPr/>
        </p:nvGrpSpPr>
        <p:grpSpPr bwMode="auto">
          <a:xfrm>
            <a:off x="2596449" y="4182426"/>
            <a:ext cx="5062237" cy="3005655"/>
            <a:chOff x="321" y="598"/>
            <a:chExt cx="1839" cy="1418"/>
          </a:xfrm>
        </p:grpSpPr>
        <p:sp>
          <p:nvSpPr>
            <p:cNvPr id="51" name="Line 86"/>
            <p:cNvSpPr>
              <a:spLocks noChangeShapeType="1"/>
            </p:cNvSpPr>
            <p:nvPr/>
          </p:nvSpPr>
          <p:spPr bwMode="auto">
            <a:xfrm>
              <a:off x="576" y="1440"/>
              <a:ext cx="240" cy="0"/>
            </a:xfrm>
            <a:prstGeom prst="line">
              <a:avLst/>
            </a:prstGeom>
            <a:noFill/>
            <a:ln w="9525">
              <a:solidFill>
                <a:schemeClr val="tx1"/>
              </a:solidFill>
              <a:round/>
              <a:headEnd/>
              <a:tailEnd/>
            </a:ln>
          </p:spPr>
          <p:txBody>
            <a:bodyPr wrap="none" anchor="ctr"/>
            <a:lstStyle/>
            <a:p>
              <a:endParaRPr lang="en-US" dirty="0"/>
            </a:p>
          </p:txBody>
        </p:sp>
        <p:sp>
          <p:nvSpPr>
            <p:cNvPr id="52" name="Line 87"/>
            <p:cNvSpPr>
              <a:spLocks noChangeShapeType="1"/>
            </p:cNvSpPr>
            <p:nvPr/>
          </p:nvSpPr>
          <p:spPr bwMode="auto">
            <a:xfrm>
              <a:off x="576" y="1536"/>
              <a:ext cx="240" cy="0"/>
            </a:xfrm>
            <a:prstGeom prst="line">
              <a:avLst/>
            </a:prstGeom>
            <a:noFill/>
            <a:ln w="9525">
              <a:solidFill>
                <a:schemeClr val="tx1"/>
              </a:solidFill>
              <a:round/>
              <a:headEnd/>
              <a:tailEnd/>
            </a:ln>
          </p:spPr>
          <p:txBody>
            <a:bodyPr wrap="none" anchor="ctr"/>
            <a:lstStyle/>
            <a:p>
              <a:endParaRPr lang="en-US" dirty="0"/>
            </a:p>
          </p:txBody>
        </p:sp>
        <p:sp>
          <p:nvSpPr>
            <p:cNvPr id="53" name="Rectangle 88"/>
            <p:cNvSpPr>
              <a:spLocks noChangeArrowheads="1"/>
            </p:cNvSpPr>
            <p:nvPr/>
          </p:nvSpPr>
          <p:spPr bwMode="auto">
            <a:xfrm>
              <a:off x="1248"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54" name="Rectangle 89"/>
            <p:cNvSpPr>
              <a:spLocks noChangeArrowheads="1"/>
            </p:cNvSpPr>
            <p:nvPr/>
          </p:nvSpPr>
          <p:spPr bwMode="auto">
            <a:xfrm>
              <a:off x="1584"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55" name="Rectangle 90"/>
            <p:cNvSpPr>
              <a:spLocks noChangeArrowheads="1"/>
            </p:cNvSpPr>
            <p:nvPr/>
          </p:nvSpPr>
          <p:spPr bwMode="auto">
            <a:xfrm>
              <a:off x="2016" y="1392"/>
              <a:ext cx="96" cy="24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56" name="Line 91"/>
            <p:cNvSpPr>
              <a:spLocks noChangeShapeType="1"/>
            </p:cNvSpPr>
            <p:nvPr/>
          </p:nvSpPr>
          <p:spPr bwMode="auto">
            <a:xfrm>
              <a:off x="672" y="1104"/>
              <a:ext cx="1392" cy="0"/>
            </a:xfrm>
            <a:prstGeom prst="line">
              <a:avLst/>
            </a:prstGeom>
            <a:noFill/>
            <a:ln w="9525">
              <a:solidFill>
                <a:schemeClr val="tx1"/>
              </a:solidFill>
              <a:round/>
              <a:headEnd/>
              <a:tailEnd/>
            </a:ln>
          </p:spPr>
          <p:txBody>
            <a:bodyPr wrap="none" anchor="ctr"/>
            <a:lstStyle/>
            <a:p>
              <a:endParaRPr lang="en-US" dirty="0"/>
            </a:p>
          </p:txBody>
        </p:sp>
        <p:sp>
          <p:nvSpPr>
            <p:cNvPr id="57" name="Line 92"/>
            <p:cNvSpPr>
              <a:spLocks noChangeShapeType="1"/>
            </p:cNvSpPr>
            <p:nvPr/>
          </p:nvSpPr>
          <p:spPr bwMode="auto">
            <a:xfrm>
              <a:off x="672" y="2016"/>
              <a:ext cx="1392" cy="0"/>
            </a:xfrm>
            <a:prstGeom prst="line">
              <a:avLst/>
            </a:prstGeom>
            <a:noFill/>
            <a:ln w="9525">
              <a:solidFill>
                <a:schemeClr val="tx1"/>
              </a:solidFill>
              <a:round/>
              <a:headEnd/>
              <a:tailEnd/>
            </a:ln>
          </p:spPr>
          <p:txBody>
            <a:bodyPr wrap="none" anchor="ctr"/>
            <a:lstStyle/>
            <a:p>
              <a:endParaRPr lang="en-US" dirty="0"/>
            </a:p>
          </p:txBody>
        </p:sp>
        <p:sp>
          <p:nvSpPr>
            <p:cNvPr id="58" name="Line 93"/>
            <p:cNvSpPr>
              <a:spLocks noChangeShapeType="1"/>
            </p:cNvSpPr>
            <p:nvPr/>
          </p:nvSpPr>
          <p:spPr bwMode="auto">
            <a:xfrm>
              <a:off x="672" y="1104"/>
              <a:ext cx="0" cy="336"/>
            </a:xfrm>
            <a:prstGeom prst="line">
              <a:avLst/>
            </a:prstGeom>
            <a:noFill/>
            <a:ln w="9525">
              <a:solidFill>
                <a:schemeClr val="tx1"/>
              </a:solidFill>
              <a:round/>
              <a:headEnd/>
              <a:tailEnd/>
            </a:ln>
          </p:spPr>
          <p:txBody>
            <a:bodyPr wrap="none" anchor="ctr"/>
            <a:lstStyle/>
            <a:p>
              <a:endParaRPr lang="en-US" dirty="0"/>
            </a:p>
          </p:txBody>
        </p:sp>
        <p:sp>
          <p:nvSpPr>
            <p:cNvPr id="59" name="Line 94"/>
            <p:cNvSpPr>
              <a:spLocks noChangeShapeType="1"/>
            </p:cNvSpPr>
            <p:nvPr/>
          </p:nvSpPr>
          <p:spPr bwMode="auto">
            <a:xfrm>
              <a:off x="672" y="1536"/>
              <a:ext cx="0" cy="480"/>
            </a:xfrm>
            <a:prstGeom prst="line">
              <a:avLst/>
            </a:prstGeom>
            <a:noFill/>
            <a:ln w="9525">
              <a:solidFill>
                <a:schemeClr val="tx1"/>
              </a:solidFill>
              <a:round/>
              <a:headEnd/>
              <a:tailEnd/>
            </a:ln>
          </p:spPr>
          <p:txBody>
            <a:bodyPr wrap="none" anchor="ctr"/>
            <a:lstStyle/>
            <a:p>
              <a:endParaRPr lang="en-US" dirty="0"/>
            </a:p>
          </p:txBody>
        </p:sp>
        <p:sp>
          <p:nvSpPr>
            <p:cNvPr id="60" name="Line 95"/>
            <p:cNvSpPr>
              <a:spLocks noChangeShapeType="1"/>
            </p:cNvSpPr>
            <p:nvPr/>
          </p:nvSpPr>
          <p:spPr bwMode="auto">
            <a:xfrm>
              <a:off x="1200" y="1824"/>
              <a:ext cx="192" cy="0"/>
            </a:xfrm>
            <a:prstGeom prst="line">
              <a:avLst/>
            </a:prstGeom>
            <a:noFill/>
            <a:ln w="9525">
              <a:solidFill>
                <a:schemeClr val="tx1"/>
              </a:solidFill>
              <a:round/>
              <a:headEnd/>
              <a:tailEnd/>
            </a:ln>
          </p:spPr>
          <p:txBody>
            <a:bodyPr wrap="none" anchor="ctr"/>
            <a:lstStyle/>
            <a:p>
              <a:endParaRPr lang="en-US" dirty="0"/>
            </a:p>
          </p:txBody>
        </p:sp>
        <p:sp>
          <p:nvSpPr>
            <p:cNvPr id="61" name="Line 96"/>
            <p:cNvSpPr>
              <a:spLocks noChangeShapeType="1"/>
            </p:cNvSpPr>
            <p:nvPr/>
          </p:nvSpPr>
          <p:spPr bwMode="auto">
            <a:xfrm>
              <a:off x="1248" y="1872"/>
              <a:ext cx="96" cy="0"/>
            </a:xfrm>
            <a:prstGeom prst="line">
              <a:avLst/>
            </a:prstGeom>
            <a:noFill/>
            <a:ln w="9525">
              <a:solidFill>
                <a:schemeClr val="tx1"/>
              </a:solidFill>
              <a:round/>
              <a:headEnd/>
              <a:tailEnd/>
            </a:ln>
          </p:spPr>
          <p:txBody>
            <a:bodyPr wrap="none" anchor="ctr"/>
            <a:lstStyle/>
            <a:p>
              <a:endParaRPr lang="en-US" dirty="0"/>
            </a:p>
          </p:txBody>
        </p:sp>
        <p:sp>
          <p:nvSpPr>
            <p:cNvPr id="62" name="Line 97"/>
            <p:cNvSpPr>
              <a:spLocks noChangeShapeType="1"/>
            </p:cNvSpPr>
            <p:nvPr/>
          </p:nvSpPr>
          <p:spPr bwMode="auto">
            <a:xfrm>
              <a:off x="1968" y="1824"/>
              <a:ext cx="192" cy="0"/>
            </a:xfrm>
            <a:prstGeom prst="line">
              <a:avLst/>
            </a:prstGeom>
            <a:noFill/>
            <a:ln w="9525">
              <a:solidFill>
                <a:schemeClr val="tx1"/>
              </a:solidFill>
              <a:round/>
              <a:headEnd/>
              <a:tailEnd/>
            </a:ln>
          </p:spPr>
          <p:txBody>
            <a:bodyPr wrap="none" anchor="ctr"/>
            <a:lstStyle/>
            <a:p>
              <a:endParaRPr lang="en-US" dirty="0"/>
            </a:p>
          </p:txBody>
        </p:sp>
        <p:sp>
          <p:nvSpPr>
            <p:cNvPr id="63" name="Line 98"/>
            <p:cNvSpPr>
              <a:spLocks noChangeShapeType="1"/>
            </p:cNvSpPr>
            <p:nvPr/>
          </p:nvSpPr>
          <p:spPr bwMode="auto">
            <a:xfrm>
              <a:off x="2016" y="1872"/>
              <a:ext cx="96" cy="0"/>
            </a:xfrm>
            <a:prstGeom prst="line">
              <a:avLst/>
            </a:prstGeom>
            <a:noFill/>
            <a:ln w="9525">
              <a:solidFill>
                <a:schemeClr val="tx1"/>
              </a:solidFill>
              <a:round/>
              <a:headEnd/>
              <a:tailEnd/>
            </a:ln>
          </p:spPr>
          <p:txBody>
            <a:bodyPr wrap="none" anchor="ctr"/>
            <a:lstStyle/>
            <a:p>
              <a:endParaRPr lang="en-US" dirty="0"/>
            </a:p>
          </p:txBody>
        </p:sp>
        <p:grpSp>
          <p:nvGrpSpPr>
            <p:cNvPr id="5" name="Group 99"/>
            <p:cNvGrpSpPr>
              <a:grpSpLocks/>
            </p:cNvGrpSpPr>
            <p:nvPr/>
          </p:nvGrpSpPr>
          <p:grpSpPr bwMode="auto">
            <a:xfrm flipV="1">
              <a:off x="1536" y="1824"/>
              <a:ext cx="192" cy="48"/>
              <a:chOff x="2064" y="1920"/>
              <a:chExt cx="192" cy="48"/>
            </a:xfrm>
          </p:grpSpPr>
          <p:sp>
            <p:nvSpPr>
              <p:cNvPr id="83" name="Line 100"/>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dirty="0"/>
              </a:p>
            </p:txBody>
          </p:sp>
          <p:sp>
            <p:nvSpPr>
              <p:cNvPr id="84" name="Line 101"/>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dirty="0"/>
              </a:p>
            </p:txBody>
          </p:sp>
        </p:grpSp>
        <p:sp>
          <p:nvSpPr>
            <p:cNvPr id="65" name="Line 102"/>
            <p:cNvSpPr>
              <a:spLocks noChangeShapeType="1"/>
            </p:cNvSpPr>
            <p:nvPr/>
          </p:nvSpPr>
          <p:spPr bwMode="auto">
            <a:xfrm flipV="1">
              <a:off x="1296" y="1104"/>
              <a:ext cx="0" cy="288"/>
            </a:xfrm>
            <a:prstGeom prst="line">
              <a:avLst/>
            </a:prstGeom>
            <a:noFill/>
            <a:ln w="9525">
              <a:solidFill>
                <a:schemeClr val="tx1"/>
              </a:solidFill>
              <a:round/>
              <a:headEnd/>
              <a:tailEnd/>
            </a:ln>
          </p:spPr>
          <p:txBody>
            <a:bodyPr wrap="none" anchor="ctr"/>
            <a:lstStyle/>
            <a:p>
              <a:endParaRPr lang="en-US" dirty="0"/>
            </a:p>
          </p:txBody>
        </p:sp>
        <p:sp>
          <p:nvSpPr>
            <p:cNvPr id="66" name="Line 103"/>
            <p:cNvSpPr>
              <a:spLocks noChangeShapeType="1"/>
            </p:cNvSpPr>
            <p:nvPr/>
          </p:nvSpPr>
          <p:spPr bwMode="auto">
            <a:xfrm flipV="1">
              <a:off x="1632" y="1104"/>
              <a:ext cx="0" cy="288"/>
            </a:xfrm>
            <a:prstGeom prst="line">
              <a:avLst/>
            </a:prstGeom>
            <a:noFill/>
            <a:ln w="9525">
              <a:solidFill>
                <a:schemeClr val="tx1"/>
              </a:solidFill>
              <a:round/>
              <a:headEnd/>
              <a:tailEnd/>
            </a:ln>
          </p:spPr>
          <p:txBody>
            <a:bodyPr wrap="none" anchor="ctr"/>
            <a:lstStyle/>
            <a:p>
              <a:endParaRPr lang="en-US" dirty="0"/>
            </a:p>
          </p:txBody>
        </p:sp>
        <p:sp>
          <p:nvSpPr>
            <p:cNvPr id="67" name="Line 104"/>
            <p:cNvSpPr>
              <a:spLocks noChangeShapeType="1"/>
            </p:cNvSpPr>
            <p:nvPr/>
          </p:nvSpPr>
          <p:spPr bwMode="auto">
            <a:xfrm flipV="1">
              <a:off x="2064" y="1104"/>
              <a:ext cx="0" cy="288"/>
            </a:xfrm>
            <a:prstGeom prst="line">
              <a:avLst/>
            </a:prstGeom>
            <a:noFill/>
            <a:ln w="9525">
              <a:solidFill>
                <a:schemeClr val="tx1"/>
              </a:solidFill>
              <a:round/>
              <a:headEnd/>
              <a:tailEnd/>
            </a:ln>
          </p:spPr>
          <p:txBody>
            <a:bodyPr wrap="none" anchor="ctr"/>
            <a:lstStyle/>
            <a:p>
              <a:endParaRPr lang="en-US" dirty="0"/>
            </a:p>
          </p:txBody>
        </p:sp>
        <p:sp>
          <p:nvSpPr>
            <p:cNvPr id="68" name="Line 105"/>
            <p:cNvSpPr>
              <a:spLocks noChangeShapeType="1"/>
            </p:cNvSpPr>
            <p:nvPr/>
          </p:nvSpPr>
          <p:spPr bwMode="auto">
            <a:xfrm>
              <a:off x="1296" y="1632"/>
              <a:ext cx="0" cy="192"/>
            </a:xfrm>
            <a:prstGeom prst="line">
              <a:avLst/>
            </a:prstGeom>
            <a:noFill/>
            <a:ln w="9525">
              <a:solidFill>
                <a:schemeClr val="tx1"/>
              </a:solidFill>
              <a:round/>
              <a:headEnd/>
              <a:tailEnd/>
            </a:ln>
          </p:spPr>
          <p:txBody>
            <a:bodyPr wrap="none" anchor="ctr"/>
            <a:lstStyle/>
            <a:p>
              <a:endParaRPr lang="en-US" dirty="0"/>
            </a:p>
          </p:txBody>
        </p:sp>
        <p:sp>
          <p:nvSpPr>
            <p:cNvPr id="69" name="Line 106"/>
            <p:cNvSpPr>
              <a:spLocks noChangeShapeType="1"/>
            </p:cNvSpPr>
            <p:nvPr/>
          </p:nvSpPr>
          <p:spPr bwMode="auto">
            <a:xfrm>
              <a:off x="1632" y="1632"/>
              <a:ext cx="0" cy="192"/>
            </a:xfrm>
            <a:prstGeom prst="line">
              <a:avLst/>
            </a:prstGeom>
            <a:noFill/>
            <a:ln w="9525">
              <a:solidFill>
                <a:schemeClr val="tx1"/>
              </a:solidFill>
              <a:round/>
              <a:headEnd/>
              <a:tailEnd/>
            </a:ln>
          </p:spPr>
          <p:txBody>
            <a:bodyPr wrap="none" anchor="ctr"/>
            <a:lstStyle/>
            <a:p>
              <a:endParaRPr lang="en-US" dirty="0"/>
            </a:p>
          </p:txBody>
        </p:sp>
        <p:sp>
          <p:nvSpPr>
            <p:cNvPr id="70" name="Line 107"/>
            <p:cNvSpPr>
              <a:spLocks noChangeShapeType="1"/>
            </p:cNvSpPr>
            <p:nvPr/>
          </p:nvSpPr>
          <p:spPr bwMode="auto">
            <a:xfrm>
              <a:off x="2064" y="1632"/>
              <a:ext cx="0" cy="192"/>
            </a:xfrm>
            <a:prstGeom prst="line">
              <a:avLst/>
            </a:prstGeom>
            <a:noFill/>
            <a:ln w="9525">
              <a:solidFill>
                <a:schemeClr val="tx1"/>
              </a:solidFill>
              <a:round/>
              <a:headEnd/>
              <a:tailEnd/>
            </a:ln>
          </p:spPr>
          <p:txBody>
            <a:bodyPr wrap="none" anchor="ctr"/>
            <a:lstStyle/>
            <a:p>
              <a:endParaRPr lang="en-US" dirty="0"/>
            </a:p>
          </p:txBody>
        </p:sp>
        <p:sp>
          <p:nvSpPr>
            <p:cNvPr id="71" name="Line 108"/>
            <p:cNvSpPr>
              <a:spLocks noChangeShapeType="1"/>
            </p:cNvSpPr>
            <p:nvPr/>
          </p:nvSpPr>
          <p:spPr bwMode="auto">
            <a:xfrm>
              <a:off x="2064" y="1872"/>
              <a:ext cx="0" cy="144"/>
            </a:xfrm>
            <a:prstGeom prst="line">
              <a:avLst/>
            </a:prstGeom>
            <a:noFill/>
            <a:ln w="9525">
              <a:solidFill>
                <a:schemeClr val="tx1"/>
              </a:solidFill>
              <a:round/>
              <a:headEnd/>
              <a:tailEnd/>
            </a:ln>
          </p:spPr>
          <p:txBody>
            <a:bodyPr wrap="none" anchor="ctr"/>
            <a:lstStyle/>
            <a:p>
              <a:endParaRPr lang="en-US" dirty="0"/>
            </a:p>
          </p:txBody>
        </p:sp>
        <p:sp>
          <p:nvSpPr>
            <p:cNvPr id="72" name="Line 109"/>
            <p:cNvSpPr>
              <a:spLocks noChangeShapeType="1"/>
            </p:cNvSpPr>
            <p:nvPr/>
          </p:nvSpPr>
          <p:spPr bwMode="auto">
            <a:xfrm>
              <a:off x="1632" y="1872"/>
              <a:ext cx="0" cy="144"/>
            </a:xfrm>
            <a:prstGeom prst="line">
              <a:avLst/>
            </a:prstGeom>
            <a:noFill/>
            <a:ln w="9525">
              <a:solidFill>
                <a:schemeClr val="tx1"/>
              </a:solidFill>
              <a:round/>
              <a:headEnd/>
              <a:tailEnd/>
            </a:ln>
          </p:spPr>
          <p:txBody>
            <a:bodyPr wrap="none" anchor="ctr"/>
            <a:lstStyle/>
            <a:p>
              <a:endParaRPr lang="en-US" dirty="0"/>
            </a:p>
          </p:txBody>
        </p:sp>
        <p:sp>
          <p:nvSpPr>
            <p:cNvPr id="73" name="Line 110"/>
            <p:cNvSpPr>
              <a:spLocks noChangeShapeType="1"/>
            </p:cNvSpPr>
            <p:nvPr/>
          </p:nvSpPr>
          <p:spPr bwMode="auto">
            <a:xfrm>
              <a:off x="1296" y="1872"/>
              <a:ext cx="0" cy="144"/>
            </a:xfrm>
            <a:prstGeom prst="line">
              <a:avLst/>
            </a:prstGeom>
            <a:noFill/>
            <a:ln w="9525">
              <a:solidFill>
                <a:schemeClr val="tx1"/>
              </a:solidFill>
              <a:round/>
              <a:headEnd/>
              <a:tailEnd/>
            </a:ln>
          </p:spPr>
          <p:txBody>
            <a:bodyPr wrap="none" anchor="ctr"/>
            <a:lstStyle/>
            <a:p>
              <a:endParaRPr lang="en-US" dirty="0"/>
            </a:p>
          </p:txBody>
        </p:sp>
        <p:sp>
          <p:nvSpPr>
            <p:cNvPr id="74" name="Line 111"/>
            <p:cNvSpPr>
              <a:spLocks noChangeShapeType="1"/>
            </p:cNvSpPr>
            <p:nvPr/>
          </p:nvSpPr>
          <p:spPr bwMode="auto">
            <a:xfrm flipV="1">
              <a:off x="1200"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75" name="Line 112"/>
            <p:cNvSpPr>
              <a:spLocks noChangeShapeType="1"/>
            </p:cNvSpPr>
            <p:nvPr/>
          </p:nvSpPr>
          <p:spPr bwMode="auto">
            <a:xfrm flipV="1">
              <a:off x="1584" y="1440"/>
              <a:ext cx="192" cy="96"/>
            </a:xfrm>
            <a:prstGeom prst="line">
              <a:avLst/>
            </a:prstGeom>
            <a:noFill/>
            <a:ln w="9525">
              <a:solidFill>
                <a:schemeClr val="tx1"/>
              </a:solidFill>
              <a:round/>
              <a:headEnd/>
              <a:tailEnd type="triangle" w="med" len="med"/>
            </a:ln>
          </p:spPr>
          <p:txBody>
            <a:bodyPr wrap="none" anchor="ctr"/>
            <a:lstStyle/>
            <a:p>
              <a:endParaRPr lang="en-US" dirty="0"/>
            </a:p>
          </p:txBody>
        </p:sp>
        <p:sp>
          <p:nvSpPr>
            <p:cNvPr id="76" name="Text Box 113"/>
            <p:cNvSpPr txBox="1">
              <a:spLocks noChangeArrowheads="1"/>
            </p:cNvSpPr>
            <p:nvPr/>
          </p:nvSpPr>
          <p:spPr bwMode="auto">
            <a:xfrm>
              <a:off x="321" y="1344"/>
              <a:ext cx="244" cy="288"/>
            </a:xfrm>
            <a:prstGeom prst="rect">
              <a:avLst/>
            </a:prstGeom>
            <a:noFill/>
            <a:ln w="9525">
              <a:noFill/>
              <a:miter lim="800000"/>
              <a:headEnd/>
              <a:tailEnd/>
            </a:ln>
          </p:spPr>
          <p:txBody>
            <a:bodyPr wrap="none">
              <a:spAutoFit/>
            </a:bodyPr>
            <a:lstStyle/>
            <a:p>
              <a:r>
                <a:rPr lang="en-US" b="1" i="1" dirty="0"/>
                <a:t>C</a:t>
              </a:r>
            </a:p>
          </p:txBody>
        </p:sp>
        <p:sp>
          <p:nvSpPr>
            <p:cNvPr id="78" name="Text Box 115"/>
            <p:cNvSpPr txBox="1">
              <a:spLocks noChangeArrowheads="1"/>
            </p:cNvSpPr>
            <p:nvPr/>
          </p:nvSpPr>
          <p:spPr bwMode="auto">
            <a:xfrm>
              <a:off x="908" y="1344"/>
              <a:ext cx="297" cy="288"/>
            </a:xfrm>
            <a:prstGeom prst="rect">
              <a:avLst/>
            </a:prstGeom>
            <a:noFill/>
            <a:ln w="9525">
              <a:noFill/>
              <a:miter lim="800000"/>
              <a:headEnd/>
              <a:tailEnd/>
            </a:ln>
          </p:spPr>
          <p:txBody>
            <a:bodyPr wrap="none">
              <a:spAutoFit/>
            </a:bodyPr>
            <a:lstStyle/>
            <a:p>
              <a:r>
                <a:rPr lang="en-US" b="1" i="1" dirty="0"/>
                <a:t>g</a:t>
              </a:r>
              <a:r>
                <a:rPr lang="en-US" b="1" i="1" baseline="-25000" dirty="0"/>
                <a:t>K</a:t>
              </a:r>
              <a:endParaRPr lang="en-US" b="1" i="1" dirty="0"/>
            </a:p>
          </p:txBody>
        </p:sp>
        <p:sp>
          <p:nvSpPr>
            <p:cNvPr id="80" name="Line 117"/>
            <p:cNvSpPr>
              <a:spLocks noChangeShapeType="1"/>
            </p:cNvSpPr>
            <p:nvPr/>
          </p:nvSpPr>
          <p:spPr bwMode="auto">
            <a:xfrm>
              <a:off x="1536" y="768"/>
              <a:ext cx="0" cy="240"/>
            </a:xfrm>
            <a:prstGeom prst="line">
              <a:avLst/>
            </a:prstGeom>
            <a:noFill/>
            <a:ln w="9525">
              <a:solidFill>
                <a:srgbClr val="FF0000"/>
              </a:solidFill>
              <a:round/>
              <a:headEnd/>
              <a:tailEnd type="triangle" w="med" len="med"/>
            </a:ln>
          </p:spPr>
          <p:txBody>
            <a:bodyPr wrap="none" anchor="ctr"/>
            <a:lstStyle/>
            <a:p>
              <a:endParaRPr lang="en-US" dirty="0"/>
            </a:p>
          </p:txBody>
        </p:sp>
        <p:sp>
          <p:nvSpPr>
            <p:cNvPr id="81" name="Line 118"/>
            <p:cNvSpPr>
              <a:spLocks noChangeShapeType="1"/>
            </p:cNvSpPr>
            <p:nvPr/>
          </p:nvSpPr>
          <p:spPr bwMode="auto">
            <a:xfrm>
              <a:off x="1440" y="720"/>
              <a:ext cx="0" cy="384"/>
            </a:xfrm>
            <a:prstGeom prst="line">
              <a:avLst/>
            </a:prstGeom>
            <a:noFill/>
            <a:ln w="9525">
              <a:solidFill>
                <a:schemeClr val="tx1"/>
              </a:solidFill>
              <a:round/>
              <a:headEnd/>
              <a:tailEnd/>
            </a:ln>
          </p:spPr>
          <p:txBody>
            <a:bodyPr wrap="none" anchor="ctr"/>
            <a:lstStyle/>
            <a:p>
              <a:endParaRPr lang="en-US" dirty="0"/>
            </a:p>
          </p:txBody>
        </p:sp>
        <p:sp>
          <p:nvSpPr>
            <p:cNvPr id="82" name="Text Box 119"/>
            <p:cNvSpPr txBox="1">
              <a:spLocks noChangeArrowheads="1"/>
            </p:cNvSpPr>
            <p:nvPr/>
          </p:nvSpPr>
          <p:spPr bwMode="auto">
            <a:xfrm>
              <a:off x="1532" y="598"/>
              <a:ext cx="191" cy="288"/>
            </a:xfrm>
            <a:prstGeom prst="rect">
              <a:avLst/>
            </a:prstGeom>
            <a:noFill/>
            <a:ln w="9525">
              <a:noFill/>
              <a:miter lim="800000"/>
              <a:headEnd/>
              <a:tailEnd/>
            </a:ln>
          </p:spPr>
          <p:txBody>
            <a:bodyPr wrap="none">
              <a:spAutoFit/>
            </a:bodyPr>
            <a:lstStyle/>
            <a:p>
              <a:r>
                <a:rPr lang="en-US" b="1" i="1" dirty="0">
                  <a:solidFill>
                    <a:srgbClr val="FF0000"/>
                  </a:solidFill>
                </a:rPr>
                <a:t>I</a:t>
              </a:r>
              <a:endParaRPr lang="en-US" b="1" i="1" dirty="0"/>
            </a:p>
          </p:txBody>
        </p:sp>
      </p:grpSp>
      <p:grpSp>
        <p:nvGrpSpPr>
          <p:cNvPr id="6" name="Group 122"/>
          <p:cNvGrpSpPr>
            <a:grpSpLocks/>
          </p:cNvGrpSpPr>
          <p:nvPr/>
        </p:nvGrpSpPr>
        <p:grpSpPr bwMode="auto">
          <a:xfrm>
            <a:off x="15345360" y="7297547"/>
            <a:ext cx="5950534" cy="3344863"/>
            <a:chOff x="2592" y="3216"/>
            <a:chExt cx="2832" cy="1106"/>
          </a:xfrm>
        </p:grpSpPr>
        <p:sp>
          <p:nvSpPr>
            <p:cNvPr id="86" name="Rectangle 123"/>
            <p:cNvSpPr>
              <a:spLocks noChangeArrowheads="1"/>
            </p:cNvSpPr>
            <p:nvPr/>
          </p:nvSpPr>
          <p:spPr bwMode="auto">
            <a:xfrm>
              <a:off x="2592"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87" name="Rectangle 124"/>
            <p:cNvSpPr>
              <a:spLocks noChangeArrowheads="1"/>
            </p:cNvSpPr>
            <p:nvPr/>
          </p:nvSpPr>
          <p:spPr bwMode="auto">
            <a:xfrm>
              <a:off x="4080" y="3216"/>
              <a:ext cx="1200" cy="816"/>
            </a:xfrm>
            <a:prstGeom prst="rect">
              <a:avLst/>
            </a:prstGeom>
            <a:noFill/>
            <a:ln w="9525">
              <a:solidFill>
                <a:schemeClr val="tx1"/>
              </a:solidFill>
              <a:miter lim="800000"/>
              <a:headEnd/>
              <a:tailEnd/>
            </a:ln>
          </p:spPr>
          <p:txBody>
            <a:bodyPr wrap="none" anchor="ctr"/>
            <a:lstStyle/>
            <a:p>
              <a:endParaRPr lang="en-US" dirty="0"/>
            </a:p>
          </p:txBody>
        </p:sp>
        <p:sp>
          <p:nvSpPr>
            <p:cNvPr id="88" name="Line 125"/>
            <p:cNvSpPr>
              <a:spLocks noChangeShapeType="1"/>
            </p:cNvSpPr>
            <p:nvPr/>
          </p:nvSpPr>
          <p:spPr bwMode="auto">
            <a:xfrm>
              <a:off x="3264"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89" name="Line 126"/>
            <p:cNvSpPr>
              <a:spLocks noChangeShapeType="1"/>
            </p:cNvSpPr>
            <p:nvPr/>
          </p:nvSpPr>
          <p:spPr bwMode="auto">
            <a:xfrm>
              <a:off x="4848" y="4128"/>
              <a:ext cx="384" cy="0"/>
            </a:xfrm>
            <a:prstGeom prst="line">
              <a:avLst/>
            </a:prstGeom>
            <a:noFill/>
            <a:ln w="9525">
              <a:solidFill>
                <a:schemeClr val="tx1"/>
              </a:solidFill>
              <a:round/>
              <a:headEnd/>
              <a:tailEnd type="triangle" w="med" len="med"/>
            </a:ln>
          </p:spPr>
          <p:txBody>
            <a:bodyPr wrap="none" anchor="ctr"/>
            <a:lstStyle/>
            <a:p>
              <a:endParaRPr lang="en-US" dirty="0"/>
            </a:p>
          </p:txBody>
        </p:sp>
        <p:sp>
          <p:nvSpPr>
            <p:cNvPr id="90" name="Text Box 127"/>
            <p:cNvSpPr txBox="1">
              <a:spLocks noChangeArrowheads="1"/>
            </p:cNvSpPr>
            <p:nvPr/>
          </p:nvSpPr>
          <p:spPr bwMode="auto">
            <a:xfrm>
              <a:off x="3638" y="4032"/>
              <a:ext cx="196" cy="250"/>
            </a:xfrm>
            <a:prstGeom prst="rect">
              <a:avLst/>
            </a:prstGeom>
            <a:noFill/>
            <a:ln w="9525">
              <a:noFill/>
              <a:miter lim="800000"/>
              <a:headEnd/>
              <a:tailEnd/>
            </a:ln>
          </p:spPr>
          <p:txBody>
            <a:bodyPr wrap="none">
              <a:spAutoFit/>
            </a:bodyPr>
            <a:lstStyle/>
            <a:p>
              <a:r>
                <a:rPr lang="en-US" sz="2000" dirty="0"/>
                <a:t>u</a:t>
              </a:r>
            </a:p>
          </p:txBody>
        </p:sp>
        <p:sp>
          <p:nvSpPr>
            <p:cNvPr id="91" name="Text Box 128"/>
            <p:cNvSpPr txBox="1">
              <a:spLocks noChangeArrowheads="1"/>
            </p:cNvSpPr>
            <p:nvPr/>
          </p:nvSpPr>
          <p:spPr bwMode="auto">
            <a:xfrm>
              <a:off x="5228" y="4072"/>
              <a:ext cx="196" cy="250"/>
            </a:xfrm>
            <a:prstGeom prst="rect">
              <a:avLst/>
            </a:prstGeom>
            <a:noFill/>
            <a:ln w="9525">
              <a:noFill/>
              <a:miter lim="800000"/>
              <a:headEnd/>
              <a:tailEnd/>
            </a:ln>
          </p:spPr>
          <p:txBody>
            <a:bodyPr wrap="none">
              <a:spAutoFit/>
            </a:bodyPr>
            <a:lstStyle/>
            <a:p>
              <a:r>
                <a:rPr lang="en-US" sz="2000" dirty="0"/>
                <a:t>u</a:t>
              </a:r>
            </a:p>
          </p:txBody>
        </p:sp>
        <p:sp>
          <p:nvSpPr>
            <p:cNvPr id="92" name="Freeform 129"/>
            <p:cNvSpPr>
              <a:spLocks/>
            </p:cNvSpPr>
            <p:nvPr/>
          </p:nvSpPr>
          <p:spPr bwMode="auto">
            <a:xfrm>
              <a:off x="2592" y="3216"/>
              <a:ext cx="1200" cy="832"/>
            </a:xfrm>
            <a:custGeom>
              <a:avLst/>
              <a:gdLst>
                <a:gd name="T0" fmla="*/ 0 w 1200"/>
                <a:gd name="T1" fmla="*/ 816 h 832"/>
                <a:gd name="T2" fmla="*/ 336 w 1200"/>
                <a:gd name="T3" fmla="*/ 768 h 832"/>
                <a:gd name="T4" fmla="*/ 576 w 1200"/>
                <a:gd name="T5" fmla="*/ 432 h 832"/>
                <a:gd name="T6" fmla="*/ 768 w 1200"/>
                <a:gd name="T7" fmla="*/ 96 h 832"/>
                <a:gd name="T8" fmla="*/ 1200 w 1200"/>
                <a:gd name="T9" fmla="*/ 0 h 832"/>
                <a:gd name="T10" fmla="*/ 0 60000 65536"/>
                <a:gd name="T11" fmla="*/ 0 60000 65536"/>
                <a:gd name="T12" fmla="*/ 0 60000 65536"/>
                <a:gd name="T13" fmla="*/ 0 60000 65536"/>
                <a:gd name="T14" fmla="*/ 0 60000 65536"/>
                <a:gd name="T15" fmla="*/ 0 w 1200"/>
                <a:gd name="T16" fmla="*/ 0 h 832"/>
                <a:gd name="T17" fmla="*/ 1200 w 1200"/>
                <a:gd name="T18" fmla="*/ 832 h 832"/>
              </a:gdLst>
              <a:ahLst/>
              <a:cxnLst>
                <a:cxn ang="T10">
                  <a:pos x="T0" y="T1"/>
                </a:cxn>
                <a:cxn ang="T11">
                  <a:pos x="T2" y="T3"/>
                </a:cxn>
                <a:cxn ang="T12">
                  <a:pos x="T4" y="T5"/>
                </a:cxn>
                <a:cxn ang="T13">
                  <a:pos x="T6" y="T7"/>
                </a:cxn>
                <a:cxn ang="T14">
                  <a:pos x="T8" y="T9"/>
                </a:cxn>
              </a:cxnLst>
              <a:rect l="T15" t="T16" r="T17" b="T18"/>
              <a:pathLst>
                <a:path w="1200" h="832">
                  <a:moveTo>
                    <a:pt x="0" y="816"/>
                  </a:moveTo>
                  <a:cubicBezTo>
                    <a:pt x="120" y="824"/>
                    <a:pt x="240" y="832"/>
                    <a:pt x="336" y="768"/>
                  </a:cubicBezTo>
                  <a:cubicBezTo>
                    <a:pt x="432" y="704"/>
                    <a:pt x="504" y="544"/>
                    <a:pt x="576" y="432"/>
                  </a:cubicBezTo>
                  <a:cubicBezTo>
                    <a:pt x="648" y="320"/>
                    <a:pt x="664" y="168"/>
                    <a:pt x="768" y="96"/>
                  </a:cubicBezTo>
                  <a:cubicBezTo>
                    <a:pt x="872" y="24"/>
                    <a:pt x="1036" y="12"/>
                    <a:pt x="1200" y="0"/>
                  </a:cubicBezTo>
                </a:path>
              </a:pathLst>
            </a:custGeom>
            <a:noFill/>
            <a:ln w="9525">
              <a:solidFill>
                <a:schemeClr val="accent2"/>
              </a:solidFill>
              <a:round/>
              <a:headEnd/>
              <a:tailEnd/>
            </a:ln>
          </p:spPr>
          <p:txBody>
            <a:bodyPr wrap="none" anchor="ctr"/>
            <a:lstStyle/>
            <a:p>
              <a:endParaRPr lang="en-US" dirty="0"/>
            </a:p>
          </p:txBody>
        </p:sp>
        <p:sp>
          <p:nvSpPr>
            <p:cNvPr id="93" name="Text Box 130"/>
            <p:cNvSpPr txBox="1">
              <a:spLocks noChangeArrowheads="1"/>
            </p:cNvSpPr>
            <p:nvPr/>
          </p:nvSpPr>
          <p:spPr bwMode="auto">
            <a:xfrm>
              <a:off x="3312" y="3264"/>
              <a:ext cx="434" cy="250"/>
            </a:xfrm>
            <a:prstGeom prst="rect">
              <a:avLst/>
            </a:prstGeom>
            <a:noFill/>
            <a:ln w="9525">
              <a:noFill/>
              <a:miter lim="800000"/>
              <a:headEnd/>
              <a:tailEnd/>
            </a:ln>
          </p:spPr>
          <p:txBody>
            <a:bodyPr wrap="none">
              <a:spAutoFit/>
            </a:bodyPr>
            <a:lstStyle/>
            <a:p>
              <a:r>
                <a:rPr lang="en-US" sz="2000" dirty="0">
                  <a:solidFill>
                    <a:schemeClr val="accent2"/>
                  </a:solidFill>
                </a:rPr>
                <a:t>n</a:t>
              </a:r>
              <a:r>
                <a:rPr lang="en-US" sz="2000" baseline="-25000" dirty="0">
                  <a:solidFill>
                    <a:schemeClr val="accent2"/>
                  </a:solidFill>
                </a:rPr>
                <a:t>0</a:t>
              </a:r>
              <a:r>
                <a:rPr lang="en-US" sz="2000" dirty="0">
                  <a:solidFill>
                    <a:schemeClr val="accent2"/>
                  </a:solidFill>
                </a:rPr>
                <a:t>(u)</a:t>
              </a:r>
              <a:endParaRPr lang="en-US" sz="2800" dirty="0">
                <a:solidFill>
                  <a:schemeClr val="accent2"/>
                </a:solidFill>
              </a:endParaRPr>
            </a:p>
          </p:txBody>
        </p:sp>
        <p:sp>
          <p:nvSpPr>
            <p:cNvPr id="94" name="Freeform 131"/>
            <p:cNvSpPr>
              <a:spLocks/>
            </p:cNvSpPr>
            <p:nvPr/>
          </p:nvSpPr>
          <p:spPr bwMode="auto">
            <a:xfrm>
              <a:off x="4080" y="3657"/>
              <a:ext cx="1200" cy="144"/>
            </a:xfrm>
            <a:custGeom>
              <a:avLst/>
              <a:gdLst>
                <a:gd name="T0" fmla="*/ 0 w 1200"/>
                <a:gd name="T1" fmla="*/ 144 h 144"/>
                <a:gd name="T2" fmla="*/ 432 w 1200"/>
                <a:gd name="T3" fmla="*/ 96 h 144"/>
                <a:gd name="T4" fmla="*/ 576 w 1200"/>
                <a:gd name="T5" fmla="*/ 0 h 144"/>
                <a:gd name="T6" fmla="*/ 720 w 1200"/>
                <a:gd name="T7" fmla="*/ 96 h 144"/>
                <a:gd name="T8" fmla="*/ 1200 w 1200"/>
                <a:gd name="T9" fmla="*/ 144 h 144"/>
                <a:gd name="T10" fmla="*/ 0 60000 65536"/>
                <a:gd name="T11" fmla="*/ 0 60000 65536"/>
                <a:gd name="T12" fmla="*/ 0 60000 65536"/>
                <a:gd name="T13" fmla="*/ 0 60000 65536"/>
                <a:gd name="T14" fmla="*/ 0 60000 65536"/>
                <a:gd name="T15" fmla="*/ 0 w 1200"/>
                <a:gd name="T16" fmla="*/ 0 h 144"/>
                <a:gd name="T17" fmla="*/ 1200 w 1200"/>
                <a:gd name="T18" fmla="*/ 144 h 144"/>
              </a:gdLst>
              <a:ahLst/>
              <a:cxnLst>
                <a:cxn ang="T10">
                  <a:pos x="T0" y="T1"/>
                </a:cxn>
                <a:cxn ang="T11">
                  <a:pos x="T2" y="T3"/>
                </a:cxn>
                <a:cxn ang="T12">
                  <a:pos x="T4" y="T5"/>
                </a:cxn>
                <a:cxn ang="T13">
                  <a:pos x="T6" y="T7"/>
                </a:cxn>
                <a:cxn ang="T14">
                  <a:pos x="T8" y="T9"/>
                </a:cxn>
              </a:cxnLst>
              <a:rect l="T15" t="T16" r="T17" b="T18"/>
              <a:pathLst>
                <a:path w="1200" h="144">
                  <a:moveTo>
                    <a:pt x="0" y="144"/>
                  </a:moveTo>
                  <a:cubicBezTo>
                    <a:pt x="168" y="132"/>
                    <a:pt x="336" y="120"/>
                    <a:pt x="432" y="96"/>
                  </a:cubicBezTo>
                  <a:cubicBezTo>
                    <a:pt x="528" y="72"/>
                    <a:pt x="528" y="0"/>
                    <a:pt x="576" y="0"/>
                  </a:cubicBezTo>
                  <a:cubicBezTo>
                    <a:pt x="624" y="0"/>
                    <a:pt x="616" y="72"/>
                    <a:pt x="720" y="96"/>
                  </a:cubicBezTo>
                  <a:cubicBezTo>
                    <a:pt x="824" y="120"/>
                    <a:pt x="1012" y="132"/>
                    <a:pt x="1200" y="144"/>
                  </a:cubicBezTo>
                </a:path>
              </a:pathLst>
            </a:custGeom>
            <a:noFill/>
            <a:ln w="9525">
              <a:solidFill>
                <a:schemeClr val="accent2"/>
              </a:solidFill>
              <a:round/>
              <a:headEnd/>
              <a:tailEnd/>
            </a:ln>
          </p:spPr>
          <p:txBody>
            <a:bodyPr wrap="none" anchor="ctr"/>
            <a:lstStyle/>
            <a:p>
              <a:endParaRPr lang="en-US" dirty="0"/>
            </a:p>
          </p:txBody>
        </p:sp>
        <p:graphicFrame>
          <p:nvGraphicFramePr>
            <p:cNvPr id="95" name="Object 132"/>
            <p:cNvGraphicFramePr>
              <a:graphicFrameLocks noChangeAspect="1"/>
            </p:cNvGraphicFramePr>
            <p:nvPr/>
          </p:nvGraphicFramePr>
          <p:xfrm>
            <a:off x="4725" y="3542"/>
            <a:ext cx="370" cy="213"/>
          </p:xfrm>
          <a:graphic>
            <a:graphicData uri="http://schemas.openxmlformats.org/presentationml/2006/ole">
              <mc:AlternateContent xmlns:mc="http://schemas.openxmlformats.org/markup-compatibility/2006">
                <mc:Choice xmlns:v="urn:schemas-microsoft-com:vml" Requires="v">
                  <p:oleObj spid="_x0000_s223259" name="Equation" r:id="rId6" imgW="330120" imgH="190440" progId="Equation.3">
                    <p:embed/>
                  </p:oleObj>
                </mc:Choice>
                <mc:Fallback>
                  <p:oleObj name="Equation" r:id="rId6" imgW="330120" imgH="190440" progId="Equation.3">
                    <p:embed/>
                    <p:pic>
                      <p:nvPicPr>
                        <p:cNvPr id="0" name="Object 1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5" y="3542"/>
                          <a:ext cx="370"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Line 133"/>
            <p:cNvSpPr>
              <a:spLocks noChangeShapeType="1"/>
            </p:cNvSpPr>
            <p:nvPr/>
          </p:nvSpPr>
          <p:spPr bwMode="auto">
            <a:xfrm>
              <a:off x="2607" y="3929"/>
              <a:ext cx="318" cy="0"/>
            </a:xfrm>
            <a:prstGeom prst="line">
              <a:avLst/>
            </a:prstGeom>
            <a:noFill/>
            <a:ln w="38100">
              <a:solidFill>
                <a:srgbClr val="FF0000"/>
              </a:solidFill>
              <a:round/>
              <a:headEnd/>
              <a:tailEnd/>
            </a:ln>
          </p:spPr>
          <p:txBody>
            <a:bodyPr/>
            <a:lstStyle/>
            <a:p>
              <a:endParaRPr lang="en-US" dirty="0"/>
            </a:p>
          </p:txBody>
        </p:sp>
        <p:sp>
          <p:nvSpPr>
            <p:cNvPr id="97" name="Line 134"/>
            <p:cNvSpPr>
              <a:spLocks noChangeShapeType="1"/>
            </p:cNvSpPr>
            <p:nvPr/>
          </p:nvSpPr>
          <p:spPr bwMode="auto">
            <a:xfrm>
              <a:off x="3469" y="3249"/>
              <a:ext cx="318" cy="0"/>
            </a:xfrm>
            <a:prstGeom prst="line">
              <a:avLst/>
            </a:prstGeom>
            <a:noFill/>
            <a:ln w="38100">
              <a:solidFill>
                <a:srgbClr val="FF0000"/>
              </a:solidFill>
              <a:round/>
              <a:headEnd/>
              <a:tailEnd/>
            </a:ln>
          </p:spPr>
          <p:txBody>
            <a:bodyPr/>
            <a:lstStyle/>
            <a:p>
              <a:endParaRPr lang="en-US" dirty="0"/>
            </a:p>
          </p:txBody>
        </p:sp>
        <p:sp>
          <p:nvSpPr>
            <p:cNvPr id="98" name="Line 135"/>
            <p:cNvSpPr>
              <a:spLocks noChangeShapeType="1"/>
            </p:cNvSpPr>
            <p:nvPr/>
          </p:nvSpPr>
          <p:spPr bwMode="auto">
            <a:xfrm flipV="1">
              <a:off x="2925" y="3249"/>
              <a:ext cx="545" cy="680"/>
            </a:xfrm>
            <a:prstGeom prst="line">
              <a:avLst/>
            </a:prstGeom>
            <a:noFill/>
            <a:ln w="38100">
              <a:solidFill>
                <a:srgbClr val="FF0000"/>
              </a:solidFill>
              <a:round/>
              <a:headEnd/>
              <a:tailEnd/>
            </a:ln>
          </p:spPr>
          <p:txBody>
            <a:bodyPr/>
            <a:lstStyle/>
            <a:p>
              <a:endParaRPr lang="en-US" dirty="0"/>
            </a:p>
          </p:txBody>
        </p:sp>
        <p:sp>
          <p:nvSpPr>
            <p:cNvPr id="99" name="Line 136"/>
            <p:cNvSpPr>
              <a:spLocks noChangeShapeType="1"/>
            </p:cNvSpPr>
            <p:nvPr/>
          </p:nvSpPr>
          <p:spPr bwMode="auto">
            <a:xfrm>
              <a:off x="4059" y="3838"/>
              <a:ext cx="363" cy="0"/>
            </a:xfrm>
            <a:prstGeom prst="line">
              <a:avLst/>
            </a:prstGeom>
            <a:noFill/>
            <a:ln w="38100">
              <a:solidFill>
                <a:srgbClr val="FF0000"/>
              </a:solidFill>
              <a:round/>
              <a:headEnd/>
              <a:tailEnd/>
            </a:ln>
          </p:spPr>
          <p:txBody>
            <a:bodyPr/>
            <a:lstStyle/>
            <a:p>
              <a:endParaRPr lang="en-US" dirty="0"/>
            </a:p>
          </p:txBody>
        </p:sp>
        <p:sp>
          <p:nvSpPr>
            <p:cNvPr id="100" name="Line 137"/>
            <p:cNvSpPr>
              <a:spLocks noChangeShapeType="1"/>
            </p:cNvSpPr>
            <p:nvPr/>
          </p:nvSpPr>
          <p:spPr bwMode="auto">
            <a:xfrm>
              <a:off x="4785" y="3838"/>
              <a:ext cx="499" cy="0"/>
            </a:xfrm>
            <a:prstGeom prst="line">
              <a:avLst/>
            </a:prstGeom>
            <a:noFill/>
            <a:ln w="38100">
              <a:solidFill>
                <a:srgbClr val="FF0000"/>
              </a:solidFill>
              <a:round/>
              <a:headEnd/>
              <a:tailEnd/>
            </a:ln>
          </p:spPr>
          <p:txBody>
            <a:bodyPr/>
            <a:lstStyle/>
            <a:p>
              <a:endParaRPr lang="en-US" dirty="0"/>
            </a:p>
          </p:txBody>
        </p:sp>
        <p:sp>
          <p:nvSpPr>
            <p:cNvPr id="101" name="Line 138"/>
            <p:cNvSpPr>
              <a:spLocks noChangeShapeType="1"/>
            </p:cNvSpPr>
            <p:nvPr/>
          </p:nvSpPr>
          <p:spPr bwMode="auto">
            <a:xfrm>
              <a:off x="4422" y="3430"/>
              <a:ext cx="363" cy="0"/>
            </a:xfrm>
            <a:prstGeom prst="line">
              <a:avLst/>
            </a:prstGeom>
            <a:noFill/>
            <a:ln w="38100">
              <a:solidFill>
                <a:srgbClr val="FF0000"/>
              </a:solidFill>
              <a:round/>
              <a:headEnd/>
              <a:tailEnd/>
            </a:ln>
          </p:spPr>
          <p:txBody>
            <a:bodyPr/>
            <a:lstStyle/>
            <a:p>
              <a:endParaRPr lang="en-US" dirty="0"/>
            </a:p>
          </p:txBody>
        </p:sp>
        <p:sp>
          <p:nvSpPr>
            <p:cNvPr id="102" name="Line 139"/>
            <p:cNvSpPr>
              <a:spLocks noChangeShapeType="1"/>
            </p:cNvSpPr>
            <p:nvPr/>
          </p:nvSpPr>
          <p:spPr bwMode="auto">
            <a:xfrm>
              <a:off x="4422" y="3430"/>
              <a:ext cx="0" cy="408"/>
            </a:xfrm>
            <a:prstGeom prst="line">
              <a:avLst/>
            </a:prstGeom>
            <a:noFill/>
            <a:ln w="9525">
              <a:solidFill>
                <a:srgbClr val="FF0000"/>
              </a:solidFill>
              <a:round/>
              <a:headEnd/>
              <a:tailEnd/>
            </a:ln>
          </p:spPr>
          <p:txBody>
            <a:bodyPr/>
            <a:lstStyle/>
            <a:p>
              <a:endParaRPr lang="en-US" dirty="0"/>
            </a:p>
          </p:txBody>
        </p:sp>
        <p:sp>
          <p:nvSpPr>
            <p:cNvPr id="103" name="Line 140"/>
            <p:cNvSpPr>
              <a:spLocks noChangeShapeType="1"/>
            </p:cNvSpPr>
            <p:nvPr/>
          </p:nvSpPr>
          <p:spPr bwMode="auto">
            <a:xfrm>
              <a:off x="4785" y="3430"/>
              <a:ext cx="0" cy="408"/>
            </a:xfrm>
            <a:prstGeom prst="line">
              <a:avLst/>
            </a:prstGeom>
            <a:noFill/>
            <a:ln w="9525">
              <a:solidFill>
                <a:srgbClr val="FF0000"/>
              </a:solidFill>
              <a:round/>
              <a:headEnd/>
              <a:tailEnd/>
            </a:ln>
          </p:spPr>
          <p:txBody>
            <a:bodyPr/>
            <a:lstStyle/>
            <a:p>
              <a:endParaRPr lang="en-US" dirty="0"/>
            </a:p>
          </p:txBody>
        </p:sp>
      </p:grpSp>
      <p:sp>
        <p:nvSpPr>
          <p:cNvPr id="106" name="TextBox 100"/>
          <p:cNvSpPr txBox="1">
            <a:spLocks noChangeArrowheads="1"/>
          </p:cNvSpPr>
          <p:nvPr/>
        </p:nvSpPr>
        <p:spPr bwMode="auto">
          <a:xfrm>
            <a:off x="9698447" y="1637138"/>
            <a:ext cx="9124614" cy="830997"/>
          </a:xfrm>
          <a:prstGeom prst="rect">
            <a:avLst/>
          </a:prstGeom>
          <a:noFill/>
          <a:ln w="9525">
            <a:noFill/>
            <a:miter lim="800000"/>
            <a:headEnd/>
            <a:tailEnd/>
          </a:ln>
        </p:spPr>
        <p:txBody>
          <a:bodyPr wrap="none">
            <a:spAutoFit/>
          </a:bodyPr>
          <a:lstStyle/>
          <a:p>
            <a:r>
              <a:rPr lang="en-US" sz="4800" dirty="0"/>
              <a:t>Determine ion channel dynamics</a:t>
            </a:r>
          </a:p>
        </p:txBody>
      </p:sp>
      <p:cxnSp>
        <p:nvCxnSpPr>
          <p:cNvPr id="108" name="Straight Connector 107"/>
          <p:cNvCxnSpPr/>
          <p:nvPr/>
        </p:nvCxnSpPr>
        <p:spPr>
          <a:xfrm>
            <a:off x="6923244" y="5814659"/>
            <a:ext cx="942364" cy="711986"/>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144389" name="Picture 5"/>
          <p:cNvPicPr>
            <a:picLocks noChangeAspect="1" noChangeArrowheads="1"/>
          </p:cNvPicPr>
          <p:nvPr/>
        </p:nvPicPr>
        <p:blipFill>
          <a:blip r:embed="rId8"/>
          <a:srcRect/>
          <a:stretch>
            <a:fillRect/>
          </a:stretch>
        </p:blipFill>
        <p:spPr bwMode="auto">
          <a:xfrm>
            <a:off x="9113439" y="8198785"/>
            <a:ext cx="6191250" cy="2781300"/>
          </a:xfrm>
          <a:prstGeom prst="rect">
            <a:avLst/>
          </a:prstGeom>
          <a:noFill/>
          <a:ln w="9525">
            <a:noFill/>
            <a:miter lim="800000"/>
            <a:headEnd/>
            <a:tailEnd/>
          </a:ln>
        </p:spPr>
      </p:pic>
      <p:sp>
        <p:nvSpPr>
          <p:cNvPr id="104" name="TextBox 103"/>
          <p:cNvSpPr txBox="1"/>
          <p:nvPr/>
        </p:nvSpPr>
        <p:spPr>
          <a:xfrm>
            <a:off x="13813929" y="10642410"/>
            <a:ext cx="5771132" cy="1446550"/>
          </a:xfrm>
          <a:prstGeom prst="rect">
            <a:avLst/>
          </a:prstGeom>
          <a:noFill/>
        </p:spPr>
        <p:txBody>
          <a:bodyPr wrap="none" rtlCol="0">
            <a:spAutoFit/>
          </a:bodyPr>
          <a:lstStyle/>
          <a:p>
            <a:r>
              <a:rPr lang="en-US" sz="4400" i="1" dirty="0"/>
              <a:t>adapted from</a:t>
            </a:r>
          </a:p>
          <a:p>
            <a:r>
              <a:rPr lang="en-US" sz="4400" i="1" dirty="0"/>
              <a:t>Hodgkin&amp;Huxley 1952</a:t>
            </a:r>
            <a:endParaRPr lang="en-US" i="1" dirty="0"/>
          </a:p>
        </p:txBody>
      </p:sp>
      <p:sp>
        <p:nvSpPr>
          <p:cNvPr id="105" name="TextBox 104"/>
          <p:cNvSpPr txBox="1"/>
          <p:nvPr/>
        </p:nvSpPr>
        <p:spPr>
          <a:xfrm>
            <a:off x="9113439" y="7097823"/>
            <a:ext cx="6083717" cy="969496"/>
          </a:xfrm>
          <a:prstGeom prst="rect">
            <a:avLst/>
          </a:prstGeom>
          <a:noFill/>
        </p:spPr>
        <p:txBody>
          <a:bodyPr wrap="none" rtlCol="0">
            <a:spAutoFit/>
          </a:bodyPr>
          <a:lstStyle/>
          <a:p>
            <a:r>
              <a:rPr lang="en-US" dirty="0"/>
              <a:t>apply voltage step</a:t>
            </a:r>
          </a:p>
        </p:txBody>
      </p:sp>
      <p:grpSp>
        <p:nvGrpSpPr>
          <p:cNvPr id="9" name="Group 151"/>
          <p:cNvGrpSpPr/>
          <p:nvPr/>
        </p:nvGrpSpPr>
        <p:grpSpPr>
          <a:xfrm>
            <a:off x="7774848" y="2406733"/>
            <a:ext cx="3799072" cy="2716936"/>
            <a:chOff x="-342173" y="1815085"/>
            <a:chExt cx="3799072" cy="2716936"/>
          </a:xfrm>
        </p:grpSpPr>
        <p:grpSp>
          <p:nvGrpSpPr>
            <p:cNvPr id="11" name="Group 5"/>
            <p:cNvGrpSpPr>
              <a:grpSpLocks/>
            </p:cNvGrpSpPr>
            <p:nvPr/>
          </p:nvGrpSpPr>
          <p:grpSpPr bwMode="auto">
            <a:xfrm>
              <a:off x="544804" y="2091265"/>
              <a:ext cx="2770073" cy="983180"/>
              <a:chOff x="672" y="384"/>
              <a:chExt cx="2208" cy="528"/>
            </a:xfrm>
          </p:grpSpPr>
          <p:sp>
            <p:nvSpPr>
              <p:cNvPr id="147" name="Oval 6"/>
              <p:cNvSpPr>
                <a:spLocks noChangeArrowheads="1"/>
              </p:cNvSpPr>
              <p:nvPr/>
            </p:nvSpPr>
            <p:spPr bwMode="auto">
              <a:xfrm>
                <a:off x="1344" y="672"/>
                <a:ext cx="240" cy="192"/>
              </a:xfrm>
              <a:prstGeom prst="ellipse">
                <a:avLst/>
              </a:prstGeom>
              <a:solidFill>
                <a:srgbClr val="FF0000"/>
              </a:solidFill>
              <a:ln w="9525">
                <a:solidFill>
                  <a:srgbClr val="FF0000"/>
                </a:solidFill>
                <a:round/>
                <a:headEnd/>
                <a:tailEnd/>
              </a:ln>
            </p:spPr>
            <p:txBody>
              <a:bodyPr wrap="none" anchor="ctr"/>
              <a:lstStyle/>
              <a:p>
                <a:endParaRPr lang="en-US" dirty="0"/>
              </a:p>
            </p:txBody>
          </p:sp>
          <p:sp>
            <p:nvSpPr>
              <p:cNvPr id="148" name="Freeform 7"/>
              <p:cNvSpPr>
                <a:spLocks/>
              </p:cNvSpPr>
              <p:nvPr/>
            </p:nvSpPr>
            <p:spPr bwMode="auto">
              <a:xfrm flipV="1">
                <a:off x="1536" y="720"/>
                <a:ext cx="1344" cy="144"/>
              </a:xfrm>
              <a:custGeom>
                <a:avLst/>
                <a:gdLst>
                  <a:gd name="T0" fmla="*/ 0 w 1344"/>
                  <a:gd name="T1" fmla="*/ 1 h 472"/>
                  <a:gd name="T2" fmla="*/ 384 w 1344"/>
                  <a:gd name="T3" fmla="*/ 1 h 472"/>
                  <a:gd name="T4" fmla="*/ 672 w 1344"/>
                  <a:gd name="T5" fmla="*/ 1 h 472"/>
                  <a:gd name="T6" fmla="*/ 1152 w 1344"/>
                  <a:gd name="T7" fmla="*/ 0 h 472"/>
                  <a:gd name="T8" fmla="*/ 1344 w 1344"/>
                  <a:gd name="T9" fmla="*/ 0 h 472"/>
                  <a:gd name="T10" fmla="*/ 0 60000 65536"/>
                  <a:gd name="T11" fmla="*/ 0 60000 65536"/>
                  <a:gd name="T12" fmla="*/ 0 60000 65536"/>
                  <a:gd name="T13" fmla="*/ 0 60000 65536"/>
                  <a:gd name="T14" fmla="*/ 0 60000 65536"/>
                  <a:gd name="T15" fmla="*/ 0 w 1344"/>
                  <a:gd name="T16" fmla="*/ 0 h 472"/>
                  <a:gd name="T17" fmla="*/ 1344 w 1344"/>
                  <a:gd name="T18" fmla="*/ 472 h 472"/>
                </a:gdLst>
                <a:ahLst/>
                <a:cxnLst>
                  <a:cxn ang="T10">
                    <a:pos x="T0" y="T1"/>
                  </a:cxn>
                  <a:cxn ang="T11">
                    <a:pos x="T2" y="T3"/>
                  </a:cxn>
                  <a:cxn ang="T12">
                    <a:pos x="T4" y="T5"/>
                  </a:cxn>
                  <a:cxn ang="T13">
                    <a:pos x="T6" y="T7"/>
                  </a:cxn>
                  <a:cxn ang="T14">
                    <a:pos x="T8" y="T9"/>
                  </a:cxn>
                </a:cxnLst>
                <a:rect l="T15" t="T16" r="T17" b="T18"/>
                <a:pathLst>
                  <a:path w="1344" h="472">
                    <a:moveTo>
                      <a:pt x="0" y="288"/>
                    </a:moveTo>
                    <a:cubicBezTo>
                      <a:pt x="136" y="300"/>
                      <a:pt x="272" y="312"/>
                      <a:pt x="384" y="336"/>
                    </a:cubicBezTo>
                    <a:cubicBezTo>
                      <a:pt x="496" y="360"/>
                      <a:pt x="544" y="472"/>
                      <a:pt x="672" y="432"/>
                    </a:cubicBezTo>
                    <a:cubicBezTo>
                      <a:pt x="800" y="392"/>
                      <a:pt x="1040" y="168"/>
                      <a:pt x="1152" y="96"/>
                    </a:cubicBezTo>
                    <a:cubicBezTo>
                      <a:pt x="1264" y="24"/>
                      <a:pt x="1304" y="12"/>
                      <a:pt x="1344" y="0"/>
                    </a:cubicBezTo>
                  </a:path>
                </a:pathLst>
              </a:custGeom>
              <a:noFill/>
              <a:ln w="9525">
                <a:solidFill>
                  <a:srgbClr val="FF0000"/>
                </a:solidFill>
                <a:round/>
                <a:headEnd/>
                <a:tailEnd/>
              </a:ln>
            </p:spPr>
            <p:txBody>
              <a:bodyPr wrap="none" anchor="ctr"/>
              <a:lstStyle/>
              <a:p>
                <a:endParaRPr lang="en-US" dirty="0"/>
              </a:p>
            </p:txBody>
          </p:sp>
          <p:sp>
            <p:nvSpPr>
              <p:cNvPr id="149" name="Freeform 8"/>
              <p:cNvSpPr>
                <a:spLocks/>
              </p:cNvSpPr>
              <p:nvPr/>
            </p:nvSpPr>
            <p:spPr bwMode="auto">
              <a:xfrm>
                <a:off x="672" y="528"/>
                <a:ext cx="768" cy="240"/>
              </a:xfrm>
              <a:custGeom>
                <a:avLst/>
                <a:gdLst>
                  <a:gd name="T0" fmla="*/ 768 w 768"/>
                  <a:gd name="T1" fmla="*/ 240 h 240"/>
                  <a:gd name="T2" fmla="*/ 336 w 768"/>
                  <a:gd name="T3" fmla="*/ 192 h 240"/>
                  <a:gd name="T4" fmla="*/ 0 w 768"/>
                  <a:gd name="T5" fmla="*/ 0 h 240"/>
                  <a:gd name="T6" fmla="*/ 0 60000 65536"/>
                  <a:gd name="T7" fmla="*/ 0 60000 65536"/>
                  <a:gd name="T8" fmla="*/ 0 60000 65536"/>
                  <a:gd name="T9" fmla="*/ 0 w 768"/>
                  <a:gd name="T10" fmla="*/ 0 h 240"/>
                  <a:gd name="T11" fmla="*/ 768 w 768"/>
                  <a:gd name="T12" fmla="*/ 240 h 240"/>
                </a:gdLst>
                <a:ahLst/>
                <a:cxnLst>
                  <a:cxn ang="T6">
                    <a:pos x="T0" y="T1"/>
                  </a:cxn>
                  <a:cxn ang="T7">
                    <a:pos x="T2" y="T3"/>
                  </a:cxn>
                  <a:cxn ang="T8">
                    <a:pos x="T4" y="T5"/>
                  </a:cxn>
                </a:cxnLst>
                <a:rect l="T9" t="T10" r="T11" b="T12"/>
                <a:pathLst>
                  <a:path w="768" h="240">
                    <a:moveTo>
                      <a:pt x="768" y="240"/>
                    </a:moveTo>
                    <a:cubicBezTo>
                      <a:pt x="616" y="236"/>
                      <a:pt x="464" y="232"/>
                      <a:pt x="336" y="192"/>
                    </a:cubicBezTo>
                    <a:cubicBezTo>
                      <a:pt x="208" y="152"/>
                      <a:pt x="56" y="32"/>
                      <a:pt x="0" y="0"/>
                    </a:cubicBezTo>
                  </a:path>
                </a:pathLst>
              </a:custGeom>
              <a:noFill/>
              <a:ln w="28575">
                <a:solidFill>
                  <a:srgbClr val="FF0000"/>
                </a:solidFill>
                <a:round/>
                <a:headEnd/>
                <a:tailEnd/>
              </a:ln>
            </p:spPr>
            <p:txBody>
              <a:bodyPr wrap="none" anchor="ctr"/>
              <a:lstStyle/>
              <a:p>
                <a:endParaRPr lang="en-US" dirty="0"/>
              </a:p>
            </p:txBody>
          </p:sp>
          <p:sp>
            <p:nvSpPr>
              <p:cNvPr id="150" name="Freeform 9"/>
              <p:cNvSpPr>
                <a:spLocks/>
              </p:cNvSpPr>
              <p:nvPr/>
            </p:nvSpPr>
            <p:spPr bwMode="auto">
              <a:xfrm>
                <a:off x="720" y="768"/>
                <a:ext cx="528" cy="144"/>
              </a:xfrm>
              <a:custGeom>
                <a:avLst/>
                <a:gdLst>
                  <a:gd name="T0" fmla="*/ 1177 w 432"/>
                  <a:gd name="T1" fmla="*/ 0 h 144"/>
                  <a:gd name="T2" fmla="*/ 786 w 432"/>
                  <a:gd name="T3" fmla="*/ 96 h 144"/>
                  <a:gd name="T4" fmla="*/ 0 w 432"/>
                  <a:gd name="T5" fmla="*/ 144 h 144"/>
                  <a:gd name="T6" fmla="*/ 0 60000 65536"/>
                  <a:gd name="T7" fmla="*/ 0 60000 65536"/>
                  <a:gd name="T8" fmla="*/ 0 60000 65536"/>
                  <a:gd name="T9" fmla="*/ 0 w 432"/>
                  <a:gd name="T10" fmla="*/ 0 h 144"/>
                  <a:gd name="T11" fmla="*/ 432 w 432"/>
                  <a:gd name="T12" fmla="*/ 144 h 144"/>
                </a:gdLst>
                <a:ahLst/>
                <a:cxnLst>
                  <a:cxn ang="T6">
                    <a:pos x="T0" y="T1"/>
                  </a:cxn>
                  <a:cxn ang="T7">
                    <a:pos x="T2" y="T3"/>
                  </a:cxn>
                  <a:cxn ang="T8">
                    <a:pos x="T4" y="T5"/>
                  </a:cxn>
                </a:cxnLst>
                <a:rect l="T9" t="T10" r="T11" b="T12"/>
                <a:pathLst>
                  <a:path w="432" h="144">
                    <a:moveTo>
                      <a:pt x="432" y="0"/>
                    </a:moveTo>
                    <a:cubicBezTo>
                      <a:pt x="396" y="36"/>
                      <a:pt x="360" y="72"/>
                      <a:pt x="288" y="96"/>
                    </a:cubicBezTo>
                    <a:cubicBezTo>
                      <a:pt x="216" y="120"/>
                      <a:pt x="108" y="132"/>
                      <a:pt x="0" y="144"/>
                    </a:cubicBezTo>
                  </a:path>
                </a:pathLst>
              </a:custGeom>
              <a:noFill/>
              <a:ln w="28575">
                <a:solidFill>
                  <a:srgbClr val="FF0000"/>
                </a:solidFill>
                <a:round/>
                <a:headEnd/>
                <a:tailEnd/>
              </a:ln>
            </p:spPr>
            <p:txBody>
              <a:bodyPr wrap="none" anchor="ctr"/>
              <a:lstStyle/>
              <a:p>
                <a:endParaRPr lang="en-US" dirty="0"/>
              </a:p>
            </p:txBody>
          </p:sp>
          <p:sp>
            <p:nvSpPr>
              <p:cNvPr id="151" name="Freeform 10"/>
              <p:cNvSpPr>
                <a:spLocks/>
              </p:cNvSpPr>
              <p:nvPr/>
            </p:nvSpPr>
            <p:spPr bwMode="auto">
              <a:xfrm>
                <a:off x="816" y="384"/>
                <a:ext cx="432" cy="384"/>
              </a:xfrm>
              <a:custGeom>
                <a:avLst/>
                <a:gdLst>
                  <a:gd name="T0" fmla="*/ 432 w 432"/>
                  <a:gd name="T1" fmla="*/ 384 h 384"/>
                  <a:gd name="T2" fmla="*/ 288 w 432"/>
                  <a:gd name="T3" fmla="*/ 144 h 384"/>
                  <a:gd name="T4" fmla="*/ 0 w 432"/>
                  <a:gd name="T5" fmla="*/ 0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384"/>
                    </a:moveTo>
                    <a:cubicBezTo>
                      <a:pt x="396" y="296"/>
                      <a:pt x="360" y="208"/>
                      <a:pt x="288" y="144"/>
                    </a:cubicBezTo>
                    <a:cubicBezTo>
                      <a:pt x="216" y="80"/>
                      <a:pt x="48" y="24"/>
                      <a:pt x="0" y="0"/>
                    </a:cubicBezTo>
                  </a:path>
                </a:pathLst>
              </a:custGeom>
              <a:noFill/>
              <a:ln w="28575">
                <a:solidFill>
                  <a:srgbClr val="FF0000"/>
                </a:solidFill>
                <a:round/>
                <a:headEnd/>
                <a:tailEnd/>
              </a:ln>
            </p:spPr>
            <p:txBody>
              <a:bodyPr wrap="none" anchor="ctr"/>
              <a:lstStyle/>
              <a:p>
                <a:endParaRPr lang="en-US" dirty="0"/>
              </a:p>
            </p:txBody>
          </p:sp>
        </p:grpSp>
        <p:sp>
          <p:nvSpPr>
            <p:cNvPr id="111" name="Text Box 11"/>
            <p:cNvSpPr txBox="1">
              <a:spLocks noChangeArrowheads="1"/>
            </p:cNvSpPr>
            <p:nvPr/>
          </p:nvSpPr>
          <p:spPr bwMode="auto">
            <a:xfrm>
              <a:off x="1308354" y="2985065"/>
              <a:ext cx="460118" cy="1371205"/>
            </a:xfrm>
            <a:prstGeom prst="rect">
              <a:avLst/>
            </a:prstGeom>
            <a:noFill/>
            <a:ln w="9525">
              <a:noFill/>
              <a:miter lim="800000"/>
              <a:headEnd/>
              <a:tailEnd/>
            </a:ln>
          </p:spPr>
          <p:txBody>
            <a:bodyPr wrap="none" lIns="192902" tIns="96451" rIns="192902" bIns="96451">
              <a:spAutoFit/>
            </a:bodyPr>
            <a:lstStyle/>
            <a:p>
              <a:endParaRPr lang="en-US" dirty="0">
                <a:solidFill>
                  <a:srgbClr val="FF0000"/>
                </a:solidFill>
              </a:endParaRPr>
            </a:p>
          </p:txBody>
        </p:sp>
        <p:grpSp>
          <p:nvGrpSpPr>
            <p:cNvPr id="14" name="Group 54"/>
            <p:cNvGrpSpPr/>
            <p:nvPr/>
          </p:nvGrpSpPr>
          <p:grpSpPr>
            <a:xfrm flipH="1">
              <a:off x="1190144" y="2840375"/>
              <a:ext cx="838937" cy="983181"/>
              <a:chOff x="2603432" y="1351085"/>
              <a:chExt cx="1066801" cy="838201"/>
            </a:xfrm>
          </p:grpSpPr>
          <p:sp>
            <p:nvSpPr>
              <p:cNvPr id="145" name="Line 12"/>
              <p:cNvSpPr>
                <a:spLocks noChangeShapeType="1"/>
              </p:cNvSpPr>
              <p:nvPr/>
            </p:nvSpPr>
            <p:spPr bwMode="auto">
              <a:xfrm flipH="1" flipV="1">
                <a:off x="2603432" y="1351086"/>
                <a:ext cx="1066801" cy="838200"/>
              </a:xfrm>
              <a:prstGeom prst="line">
                <a:avLst/>
              </a:prstGeom>
              <a:noFill/>
              <a:ln w="9525">
                <a:solidFill>
                  <a:schemeClr val="tx1"/>
                </a:solidFill>
                <a:round/>
                <a:headEnd/>
                <a:tailEnd/>
              </a:ln>
            </p:spPr>
            <p:txBody>
              <a:bodyPr wrap="none" anchor="ctr"/>
              <a:lstStyle/>
              <a:p>
                <a:endParaRPr lang="en-US" dirty="0"/>
              </a:p>
            </p:txBody>
          </p:sp>
          <p:sp>
            <p:nvSpPr>
              <p:cNvPr id="146" name="Line 13"/>
              <p:cNvSpPr>
                <a:spLocks noChangeShapeType="1"/>
              </p:cNvSpPr>
              <p:nvPr/>
            </p:nvSpPr>
            <p:spPr bwMode="auto">
              <a:xfrm flipH="1" flipV="1">
                <a:off x="2603434" y="1351085"/>
                <a:ext cx="990601" cy="685800"/>
              </a:xfrm>
              <a:prstGeom prst="line">
                <a:avLst/>
              </a:prstGeom>
              <a:noFill/>
              <a:ln w="9525">
                <a:solidFill>
                  <a:schemeClr val="tx1"/>
                </a:solidFill>
                <a:round/>
                <a:headEnd/>
                <a:tailEnd/>
              </a:ln>
            </p:spPr>
            <p:txBody>
              <a:bodyPr wrap="none" anchor="ctr"/>
              <a:lstStyle/>
              <a:p>
                <a:endParaRPr lang="en-US" dirty="0"/>
              </a:p>
            </p:txBody>
          </p:sp>
        </p:grpSp>
        <p:sp>
          <p:nvSpPr>
            <p:cNvPr id="115" name="Rounded Rectangle 114"/>
            <p:cNvSpPr/>
            <p:nvPr/>
          </p:nvSpPr>
          <p:spPr bwMode="auto">
            <a:xfrm>
              <a:off x="-342173" y="1815085"/>
              <a:ext cx="3799072" cy="271693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grpSp>
      <p:cxnSp>
        <p:nvCxnSpPr>
          <p:cNvPr id="117" name="Straight Arrow Connector 116"/>
          <p:cNvCxnSpPr/>
          <p:nvPr/>
        </p:nvCxnSpPr>
        <p:spPr bwMode="auto">
          <a:xfrm flipV="1">
            <a:off x="6889490" y="4246028"/>
            <a:ext cx="745612" cy="857980"/>
          </a:xfrm>
          <a:prstGeom prst="straightConnector1">
            <a:avLst/>
          </a:prstGeom>
          <a:solidFill>
            <a:schemeClr val="accent1"/>
          </a:solidFill>
          <a:ln w="76200" cap="flat" cmpd="sng" algn="ctr">
            <a:solidFill>
              <a:schemeClr val="accent2"/>
            </a:solidFill>
            <a:prstDash val="solid"/>
            <a:round/>
            <a:headEnd type="arrow"/>
            <a:tailEnd type="arrow"/>
          </a:ln>
          <a:effectLst/>
        </p:spPr>
      </p:cxnSp>
      <p:cxnSp>
        <p:nvCxnSpPr>
          <p:cNvPr id="118" name="Straight Arrow Connector 117"/>
          <p:cNvCxnSpPr/>
          <p:nvPr/>
        </p:nvCxnSpPr>
        <p:spPr bwMode="auto">
          <a:xfrm flipH="1" flipV="1">
            <a:off x="11597984" y="4858037"/>
            <a:ext cx="1131427" cy="905644"/>
          </a:xfrm>
          <a:prstGeom prst="straightConnector1">
            <a:avLst/>
          </a:prstGeom>
          <a:solidFill>
            <a:schemeClr val="accent1"/>
          </a:solidFill>
          <a:ln w="76200" cap="flat" cmpd="sng" algn="ctr">
            <a:solidFill>
              <a:schemeClr val="accent2"/>
            </a:solidFill>
            <a:prstDash val="solid"/>
            <a:round/>
            <a:headEnd type="arrow"/>
            <a:tailEnd type="arrow"/>
          </a:ln>
          <a:effectLst/>
        </p:spPr>
      </p:cxnSp>
      <p:cxnSp>
        <p:nvCxnSpPr>
          <p:cNvPr id="119" name="Straight Arrow Connector 118"/>
          <p:cNvCxnSpPr/>
          <p:nvPr/>
        </p:nvCxnSpPr>
        <p:spPr bwMode="auto">
          <a:xfrm flipH="1">
            <a:off x="8391261" y="6170652"/>
            <a:ext cx="2149997" cy="0"/>
          </a:xfrm>
          <a:prstGeom prst="straightConnector1">
            <a:avLst/>
          </a:prstGeom>
          <a:solidFill>
            <a:schemeClr val="accent1"/>
          </a:solidFill>
          <a:ln w="76200" cap="flat" cmpd="sng" algn="ctr">
            <a:solidFill>
              <a:schemeClr val="accent2"/>
            </a:solidFill>
            <a:prstDash val="solid"/>
            <a:round/>
            <a:headEnd type="arrow"/>
            <a:tailEnd type="arrow"/>
          </a:ln>
          <a:effectLst/>
        </p:spPr>
      </p:cxnSp>
      <p:cxnSp>
        <p:nvCxnSpPr>
          <p:cNvPr id="155" name="Straight Connector 154"/>
          <p:cNvCxnSpPr/>
          <p:nvPr/>
        </p:nvCxnSpPr>
        <p:spPr>
          <a:xfrm>
            <a:off x="5848431" y="5870807"/>
            <a:ext cx="942364" cy="711986"/>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23552" name="Group 163"/>
          <p:cNvGrpSpPr/>
          <p:nvPr/>
        </p:nvGrpSpPr>
        <p:grpSpPr>
          <a:xfrm>
            <a:off x="697827" y="1353454"/>
            <a:ext cx="8771333" cy="2006380"/>
            <a:chOff x="4553774" y="-1683087"/>
            <a:chExt cx="8771333" cy="2006380"/>
          </a:xfrm>
        </p:grpSpPr>
        <p:sp>
          <p:nvSpPr>
            <p:cNvPr id="156" name="Text Box 7"/>
            <p:cNvSpPr txBox="1">
              <a:spLocks noChangeArrowheads="1"/>
            </p:cNvSpPr>
            <p:nvPr/>
          </p:nvSpPr>
          <p:spPr bwMode="auto">
            <a:xfrm>
              <a:off x="4553774" y="-1522757"/>
              <a:ext cx="4474041" cy="1102735"/>
            </a:xfrm>
            <a:prstGeom prst="rect">
              <a:avLst/>
            </a:prstGeom>
            <a:noFill/>
            <a:ln w="9525">
              <a:noFill/>
              <a:miter lim="800000"/>
              <a:headEnd/>
              <a:tailEnd/>
            </a:ln>
          </p:spPr>
          <p:txBody>
            <a:bodyPr wrap="none" lIns="192911" tIns="96455" rIns="192911" bIns="96455">
              <a:spAutoFit/>
            </a:bodyPr>
            <a:lstStyle/>
            <a:p>
              <a:r>
                <a:rPr lang="fr-CH" sz="5900" dirty="0">
                  <a:solidFill>
                    <a:schemeClr val="tx2"/>
                  </a:solidFill>
                </a:rPr>
                <a:t>voltage </a:t>
              </a:r>
              <a:r>
                <a:rPr lang="fr-CH" sz="5900" dirty="0" err="1">
                  <a:solidFill>
                    <a:schemeClr val="tx2"/>
                  </a:solidFill>
                </a:rPr>
                <a:t>step</a:t>
              </a:r>
              <a:endParaRPr lang="fr-FR" sz="5900" dirty="0">
                <a:solidFill>
                  <a:schemeClr val="tx2"/>
                </a:solidFill>
              </a:endParaRPr>
            </a:p>
          </p:txBody>
        </p:sp>
        <p:sp>
          <p:nvSpPr>
            <p:cNvPr id="157" name="Line 8"/>
            <p:cNvSpPr>
              <a:spLocks noChangeShapeType="1"/>
            </p:cNvSpPr>
            <p:nvPr/>
          </p:nvSpPr>
          <p:spPr bwMode="auto">
            <a:xfrm>
              <a:off x="6301561" y="75059"/>
              <a:ext cx="2892250" cy="0"/>
            </a:xfrm>
            <a:prstGeom prst="line">
              <a:avLst/>
            </a:prstGeom>
            <a:noFill/>
            <a:ln w="38100">
              <a:solidFill>
                <a:schemeClr val="accent1"/>
              </a:solidFill>
              <a:round/>
              <a:headEnd/>
              <a:tailEnd/>
            </a:ln>
          </p:spPr>
          <p:txBody>
            <a:bodyPr lIns="192911" tIns="96455" rIns="192911" bIns="96455"/>
            <a:lstStyle/>
            <a:p>
              <a:endParaRPr lang="en-US" dirty="0"/>
            </a:p>
          </p:txBody>
        </p:sp>
        <p:sp>
          <p:nvSpPr>
            <p:cNvPr id="158" name="Line 9"/>
            <p:cNvSpPr>
              <a:spLocks noChangeShapeType="1"/>
            </p:cNvSpPr>
            <p:nvPr/>
          </p:nvSpPr>
          <p:spPr bwMode="auto">
            <a:xfrm flipV="1">
              <a:off x="9193810" y="-946072"/>
              <a:ext cx="0" cy="1021131"/>
            </a:xfrm>
            <a:prstGeom prst="line">
              <a:avLst/>
            </a:prstGeom>
            <a:noFill/>
            <a:ln w="9525">
              <a:solidFill>
                <a:schemeClr val="accent1"/>
              </a:solidFill>
              <a:round/>
              <a:headEnd/>
              <a:tailEnd/>
            </a:ln>
          </p:spPr>
          <p:txBody>
            <a:bodyPr lIns="192911" tIns="96455" rIns="192911" bIns="96455"/>
            <a:lstStyle/>
            <a:p>
              <a:endParaRPr lang="en-US" dirty="0"/>
            </a:p>
          </p:txBody>
        </p:sp>
        <p:sp>
          <p:nvSpPr>
            <p:cNvPr id="159" name="Line 10"/>
            <p:cNvSpPr>
              <a:spLocks noChangeShapeType="1"/>
            </p:cNvSpPr>
            <p:nvPr/>
          </p:nvSpPr>
          <p:spPr bwMode="auto">
            <a:xfrm>
              <a:off x="9193810" y="-946072"/>
              <a:ext cx="2892248" cy="0"/>
            </a:xfrm>
            <a:prstGeom prst="line">
              <a:avLst/>
            </a:prstGeom>
            <a:noFill/>
            <a:ln w="38100">
              <a:solidFill>
                <a:schemeClr val="accent1"/>
              </a:solidFill>
              <a:round/>
              <a:headEnd/>
              <a:tailEnd/>
            </a:ln>
          </p:spPr>
          <p:txBody>
            <a:bodyPr lIns="192911" tIns="96455" rIns="192911" bIns="96455"/>
            <a:lstStyle/>
            <a:p>
              <a:endParaRPr lang="en-US" dirty="0"/>
            </a:p>
          </p:txBody>
        </p:sp>
        <p:sp>
          <p:nvSpPr>
            <p:cNvPr id="160" name="Text Box 11"/>
            <p:cNvSpPr txBox="1">
              <a:spLocks noChangeArrowheads="1"/>
            </p:cNvSpPr>
            <p:nvPr/>
          </p:nvSpPr>
          <p:spPr bwMode="auto">
            <a:xfrm>
              <a:off x="12209852" y="-1455232"/>
              <a:ext cx="389654" cy="1071957"/>
            </a:xfrm>
            <a:prstGeom prst="rect">
              <a:avLst/>
            </a:prstGeom>
            <a:noFill/>
            <a:ln w="9525">
              <a:noFill/>
              <a:miter lim="800000"/>
              <a:headEnd/>
              <a:tailEnd/>
            </a:ln>
          </p:spPr>
          <p:txBody>
            <a:bodyPr wrap="none" lIns="192911" tIns="96455" rIns="192911" bIns="96455">
              <a:spAutoFit/>
            </a:bodyPr>
            <a:lstStyle/>
            <a:p>
              <a:endParaRPr lang="fr-FR"/>
            </a:p>
          </p:txBody>
        </p:sp>
        <p:sp>
          <p:nvSpPr>
            <p:cNvPr id="161" name="Text Box 12"/>
            <p:cNvSpPr txBox="1">
              <a:spLocks noChangeArrowheads="1"/>
            </p:cNvSpPr>
            <p:nvPr/>
          </p:nvSpPr>
          <p:spPr bwMode="auto">
            <a:xfrm>
              <a:off x="12041042" y="-1683087"/>
              <a:ext cx="1284065" cy="1364345"/>
            </a:xfrm>
            <a:prstGeom prst="rect">
              <a:avLst/>
            </a:prstGeom>
            <a:noFill/>
            <a:ln w="9525">
              <a:noFill/>
              <a:miter lim="800000"/>
              <a:headEnd/>
              <a:tailEnd/>
            </a:ln>
          </p:spPr>
          <p:txBody>
            <a:bodyPr wrap="none" lIns="192911" tIns="96455" rIns="192911" bIns="96455">
              <a:spAutoFit/>
            </a:bodyPr>
            <a:lstStyle/>
            <a:p>
              <a:r>
                <a:rPr lang="fr-CH" sz="7600" b="1" i="1" dirty="0">
                  <a:solidFill>
                    <a:schemeClr val="tx2"/>
                  </a:solidFill>
                </a:rPr>
                <a:t>u</a:t>
              </a:r>
              <a:r>
                <a:rPr lang="fr-CH" sz="4200" dirty="0">
                  <a:solidFill>
                    <a:schemeClr val="tx2"/>
                  </a:solidFill>
                </a:rPr>
                <a:t>2</a:t>
              </a:r>
              <a:endParaRPr lang="fr-FR" sz="4200" dirty="0">
                <a:solidFill>
                  <a:schemeClr val="tx2"/>
                </a:solidFill>
              </a:endParaRPr>
            </a:p>
          </p:txBody>
        </p:sp>
        <p:sp>
          <p:nvSpPr>
            <p:cNvPr id="162" name="AutoShape 13"/>
            <p:cNvSpPr>
              <a:spLocks noChangeArrowheads="1"/>
            </p:cNvSpPr>
            <p:nvPr/>
          </p:nvSpPr>
          <p:spPr bwMode="auto">
            <a:xfrm>
              <a:off x="9535177" y="-535369"/>
              <a:ext cx="510176" cy="382573"/>
            </a:xfrm>
            <a:prstGeom prst="triangle">
              <a:avLst>
                <a:gd name="adj" fmla="val 50000"/>
              </a:avLst>
            </a:prstGeom>
            <a:noFill/>
            <a:ln w="9525">
              <a:solidFill>
                <a:schemeClr val="accent1"/>
              </a:solidFill>
              <a:miter lim="800000"/>
              <a:headEnd/>
              <a:tailEnd/>
            </a:ln>
          </p:spPr>
          <p:txBody>
            <a:bodyPr wrap="none" lIns="192911" tIns="96455" rIns="192911" bIns="96455" anchor="ctr"/>
            <a:lstStyle/>
            <a:p>
              <a:endParaRPr lang="en-US" dirty="0"/>
            </a:p>
          </p:txBody>
        </p:sp>
        <p:sp>
          <p:nvSpPr>
            <p:cNvPr id="163" name="Text Box 14"/>
            <p:cNvSpPr txBox="1">
              <a:spLocks noChangeArrowheads="1"/>
            </p:cNvSpPr>
            <p:nvPr/>
          </p:nvSpPr>
          <p:spPr bwMode="auto">
            <a:xfrm>
              <a:off x="10045353" y="-917941"/>
              <a:ext cx="921787" cy="1241234"/>
            </a:xfrm>
            <a:prstGeom prst="rect">
              <a:avLst/>
            </a:prstGeom>
            <a:noFill/>
            <a:ln w="9525">
              <a:noFill/>
              <a:miter lim="800000"/>
              <a:headEnd/>
              <a:tailEnd/>
            </a:ln>
          </p:spPr>
          <p:txBody>
            <a:bodyPr wrap="none" lIns="192911" tIns="96455" rIns="192911" bIns="96455">
              <a:spAutoFit/>
            </a:bodyPr>
            <a:lstStyle/>
            <a:p>
              <a:r>
                <a:rPr lang="fr-CH" sz="6800" b="1" i="1" dirty="0">
                  <a:solidFill>
                    <a:schemeClr val="tx2"/>
                  </a:solidFill>
                </a:rPr>
                <a:t>u</a:t>
              </a:r>
              <a:endParaRPr lang="fr-FR" sz="3800" dirty="0">
                <a:solidFill>
                  <a:schemeClr val="tx2"/>
                </a:solidFill>
              </a:endParaRPr>
            </a:p>
          </p:txBody>
        </p:sp>
      </p:grpSp>
      <p:sp>
        <p:nvSpPr>
          <p:cNvPr id="128" name="TextBox 127"/>
          <p:cNvSpPr txBox="1"/>
          <p:nvPr/>
        </p:nvSpPr>
        <p:spPr>
          <a:xfrm>
            <a:off x="1760048" y="8963008"/>
            <a:ext cx="5351145" cy="1846659"/>
          </a:xfrm>
          <a:prstGeom prst="rect">
            <a:avLst/>
          </a:prstGeom>
          <a:solidFill>
            <a:srgbClr val="FFFF00"/>
          </a:solidFill>
        </p:spPr>
        <p:txBody>
          <a:bodyPr wrap="none" rtlCol="0">
            <a:spAutoFit/>
          </a:bodyPr>
          <a:lstStyle/>
          <a:p>
            <a:r>
              <a:rPr lang="en-US" dirty="0">
                <a:solidFill>
                  <a:srgbClr val="FF0000"/>
                </a:solidFill>
              </a:rPr>
              <a:t>Next Lecture at:</a:t>
            </a:r>
          </a:p>
          <a:p>
            <a:r>
              <a:rPr lang="en-US" dirty="0">
                <a:solidFill>
                  <a:srgbClr val="FF0000"/>
                </a:solidFill>
              </a:rPr>
              <a:t>11.38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down)">
                                      <p:cBhvr>
                                        <p:cTn id="7" dur="500"/>
                                        <p:tgtEl>
                                          <p:spTgt spid="10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55"/>
                                        </p:tgtEl>
                                        <p:attrNameLst>
                                          <p:attrName>style.visibility</p:attrName>
                                        </p:attrNameLst>
                                      </p:cBhvr>
                                      <p:to>
                                        <p:strVal val="visible"/>
                                      </p:to>
                                    </p:set>
                                    <p:animEffect transition="in" filter="wipe(down)">
                                      <p:cBhvr>
                                        <p:cTn id="11" dur="500"/>
                                        <p:tgtEl>
                                          <p:spTgt spid="15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Placeholder 2"/>
          <p:cNvSpPr>
            <a:spLocks noGrp="1"/>
          </p:cNvSpPr>
          <p:nvPr>
            <p:ph type="body" sz="quarter" idx="12"/>
          </p:nvPr>
        </p:nvSpPr>
        <p:spPr bwMode="auto">
          <a:xfrm>
            <a:off x="1024529" y="6761752"/>
            <a:ext cx="13092113" cy="906463"/>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Week 2 – Biophysical modeling:</a:t>
            </a:r>
          </a:p>
          <a:p>
            <a:r>
              <a:rPr lang="en-US" dirty="0">
                <a:latin typeface="Arial Narrow" pitchFamily="34" charset="0"/>
                <a:ea typeface="ＭＳ Ｐゴシック" pitchFamily="34" charset="-128"/>
              </a:rPr>
              <a:t>      The Hodgkin-Huxley model</a:t>
            </a:r>
          </a:p>
        </p:txBody>
      </p:sp>
      <p:sp>
        <p:nvSpPr>
          <p:cNvPr id="9220" name="Text Placeholder 3"/>
          <p:cNvSpPr>
            <a:spLocks noGrp="1"/>
          </p:cNvSpPr>
          <p:nvPr>
            <p:ph type="body" sz="quarter" idx="13"/>
          </p:nvPr>
        </p:nvSpPr>
        <p:spPr bwMode="auto">
          <a:xfrm>
            <a:off x="1120781" y="8897938"/>
            <a:ext cx="13092113" cy="830262"/>
          </a:xfrm>
          <a:noFill/>
          <a:ln>
            <a:miter lim="800000"/>
            <a:headEnd/>
            <a:tailEnd/>
          </a:ln>
        </p:spPr>
        <p:txBody>
          <a:bodyPr wrap="square" lIns="91440" tIns="45720" rIns="91440" bIns="45720" numCol="1" anchor="t" anchorCtr="0" compatLnSpc="1">
            <a:prstTxWarp prst="textNoShape">
              <a:avLst/>
            </a:prstTxWarp>
          </a:bodyPr>
          <a:lstStyle/>
          <a:p>
            <a:r>
              <a:rPr lang="en-US" dirty="0">
                <a:latin typeface="Arial Narrow" pitchFamily="34" charset="0"/>
                <a:ea typeface="ＭＳ Ｐゴシック" pitchFamily="34" charset="-128"/>
              </a:rPr>
              <a:t>Wulfram Gerstner</a:t>
            </a:r>
          </a:p>
          <a:p>
            <a:r>
              <a:rPr lang="en-US" sz="4000" dirty="0">
                <a:latin typeface="Arial Narrow" pitchFamily="34" charset="0"/>
                <a:ea typeface="ＭＳ Ｐゴシック" pitchFamily="34" charset="-128"/>
              </a:rPr>
              <a:t>EPFL, Lausanne, Switzerland</a:t>
            </a:r>
          </a:p>
        </p:txBody>
      </p:sp>
      <p:sp>
        <p:nvSpPr>
          <p:cNvPr id="7" name="Espace réservé du contenu 1"/>
          <p:cNvSpPr txBox="1">
            <a:spLocks/>
          </p:cNvSpPr>
          <p:nvPr/>
        </p:nvSpPr>
        <p:spPr bwMode="auto">
          <a:xfrm>
            <a:off x="11185359" y="1732547"/>
            <a:ext cx="10422104" cy="9064626"/>
          </a:xfrm>
          <a:prstGeom prst="rect">
            <a:avLst/>
          </a:prstGeom>
          <a:noFill/>
          <a:ln>
            <a:miter lim="800000"/>
            <a:headEnd/>
            <a:tailEnd/>
          </a:ln>
        </p:spPr>
        <p:txBody>
          <a:bodyPr vert="horz" wrap="square" numCol="1" anchor="ctr" anchorCtr="0" compatLnSpc="1">
            <a:prstTxWarp prst="textNoShape">
              <a:avLst/>
            </a:prstTxWarp>
          </a:bodyPr>
          <a:lstStyle/>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noProof="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.1 </a:t>
            </a:r>
            <a:r>
              <a:rPr lang="fr-CH" sz="5400" b="1" noProof="0" dirty="0" err="1">
                <a:latin typeface="Arial Narrow" pitchFamily="34" charset="0"/>
                <a:cs typeface="ＭＳ Ｐゴシック" charset="0"/>
              </a:rPr>
              <a:t>Biophysic</a:t>
            </a:r>
            <a:r>
              <a:rPr lang="fr-CH" sz="5400" b="1" dirty="0">
                <a:latin typeface="Arial Narrow" pitchFamily="34" charset="0"/>
                <a:cs typeface="ＭＳ Ｐゴシック" charset="0"/>
              </a:rPr>
              <a:t>s of </a:t>
            </a:r>
            <a:r>
              <a:rPr lang="fr-CH" sz="5400" b="1" dirty="0" err="1">
                <a:latin typeface="Arial Narrow" pitchFamily="34" charset="0"/>
                <a:cs typeface="ＭＳ Ｐゴシック" charset="0"/>
              </a:rPr>
              <a:t>neurons</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ＭＳ Ｐゴシック" charset="0"/>
              </a:rPr>
              <a:t>Overview</a:t>
            </a:r>
            <a:endPar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.2 </a:t>
            </a:r>
            <a:r>
              <a:rPr lang="fr-CH" sz="5400" b="1" dirty="0">
                <a:latin typeface="Arial Narrow" pitchFamily="34" charset="0"/>
                <a:cs typeface="ＭＳ Ｐゴシック" charset="0"/>
              </a:rPr>
              <a:t> Reversal </a:t>
            </a:r>
            <a:r>
              <a:rPr lang="fr-CH" sz="5400" b="1" dirty="0" err="1">
                <a:latin typeface="Arial Narrow" pitchFamily="34" charset="0"/>
                <a:cs typeface="ＭＳ Ｐゴシック" charset="0"/>
              </a:rPr>
              <a:t>potential</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509713" marR="0" lvl="1" indent="-568325" algn="l" defTabSz="1079500" rtl="0" eaLnBrk="0" fontAlgn="base" latinLnBrk="0" hangingPunct="0">
              <a:lnSpc>
                <a:spcPct val="100000"/>
              </a:lnSpc>
              <a:spcBef>
                <a:spcPct val="0"/>
              </a:spcBef>
              <a:spcAft>
                <a:spcPct val="0"/>
              </a:spcAft>
              <a:buClr>
                <a:srgbClr val="FF0000"/>
              </a:buClr>
              <a:buSzPct val="150000"/>
              <a:tabLst/>
              <a:defRPr/>
            </a:pPr>
            <a:r>
              <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rPr>
              <a:t>      - Nernst </a:t>
            </a:r>
            <a:r>
              <a:rPr kumimoji="0" lang="fr-CH" sz="4400" b="0" i="0" u="none" strike="noStrike" kern="1200" cap="none" spc="0" normalizeH="0" baseline="0" noProof="0" dirty="0" err="1">
                <a:ln>
                  <a:noFill/>
                </a:ln>
                <a:solidFill>
                  <a:schemeClr val="tx1"/>
                </a:solidFill>
                <a:effectLst/>
                <a:uLnTx/>
                <a:uFillTx/>
                <a:latin typeface="Arial Narrow" pitchFamily="34" charset="0"/>
                <a:ea typeface="ＭＳ Ｐゴシック" pitchFamily="34" charset="-128"/>
                <a:cs typeface="+mn-cs"/>
              </a:rPr>
              <a:t>equation</a:t>
            </a:r>
            <a:endParaRPr kumimoji="0" lang="fr-CH" sz="4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mn-cs"/>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.3 </a:t>
            </a:r>
            <a:r>
              <a:rPr lang="fr-CH" sz="5400" b="1" dirty="0">
                <a:latin typeface="Arial Narrow" pitchFamily="34" charset="0"/>
                <a:cs typeface="ＭＳ Ｐゴシック" charset="0"/>
              </a:rPr>
              <a:t>Hodgkin-Huxley</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Model</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.4 </a:t>
            </a:r>
            <a:r>
              <a:rPr lang="fr-CH" sz="5400" b="1" dirty="0" err="1">
                <a:latin typeface="Arial Narrow" pitchFamily="34" charset="0"/>
                <a:cs typeface="ＭＳ Ｐゴシック" charset="0"/>
              </a:rPr>
              <a:t>Threshold</a:t>
            </a:r>
            <a:r>
              <a:rPr lang="fr-CH" sz="5400" b="1" dirty="0">
                <a:latin typeface="Arial Narrow" pitchFamily="34" charset="0"/>
                <a:cs typeface="ＭＳ Ｐゴシック" charset="0"/>
              </a:rPr>
              <a:t> in the </a:t>
            </a: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 Hodgkin-Huxley</a:t>
            </a:r>
            <a:r>
              <a:rPr kumimoji="0" lang="fr-CH" sz="5400" b="1" i="0" u="none" strike="noStrike" kern="1200" cap="none" spc="0" normalizeH="0" noProof="0" dirty="0">
                <a:ln>
                  <a:noFill/>
                </a:ln>
                <a:solidFill>
                  <a:schemeClr val="tx1"/>
                </a:solidFill>
                <a:effectLst/>
                <a:uLnTx/>
                <a:uFillTx/>
                <a:latin typeface="Arial Narrow" pitchFamily="34" charset="0"/>
                <a:ea typeface="ＭＳ Ｐゴシック" pitchFamily="34" charset="-128"/>
                <a:cs typeface="ＭＳ Ｐゴシック" charset="0"/>
              </a:rPr>
              <a:t> </a:t>
            </a:r>
            <a:r>
              <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Model</a:t>
            </a:r>
            <a:endParaRPr kumimoji="0" lang="fr-CH" sz="4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4400" b="1" dirty="0">
                <a:latin typeface="Arial Narrow" pitchFamily="34" charset="0"/>
                <a:cs typeface="ＭＳ Ｐゴシック" charset="0"/>
              </a:rPr>
              <a:t>        </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where</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is</a:t>
            </a:r>
            <a:r>
              <a:rPr lang="fr-CH" sz="4400" dirty="0">
                <a:latin typeface="Arial Narrow" pitchFamily="34" charset="0"/>
                <a:cs typeface="ＭＳ Ｐゴシック" charset="0"/>
              </a:rPr>
              <a:t> the </a:t>
            </a:r>
            <a:r>
              <a:rPr lang="fr-CH" sz="4400" dirty="0" err="1">
                <a:latin typeface="Arial Narrow" pitchFamily="34" charset="0"/>
                <a:cs typeface="ＭＳ Ｐゴシック" charset="0"/>
              </a:rPr>
              <a:t>firing</a:t>
            </a:r>
            <a:r>
              <a:rPr lang="fr-CH" sz="4400" dirty="0">
                <a:latin typeface="Arial Narrow" pitchFamily="34" charset="0"/>
                <a:cs typeface="ＭＳ Ｐゴシック" charset="0"/>
              </a:rPr>
              <a:t> </a:t>
            </a:r>
            <a:r>
              <a:rPr lang="fr-CH" sz="4400" dirty="0" err="1">
                <a:latin typeface="Arial Narrow" pitchFamily="34" charset="0"/>
                <a:cs typeface="ＭＳ Ｐゴシック" charset="0"/>
              </a:rPr>
              <a:t>threshold</a:t>
            </a:r>
            <a:r>
              <a:rPr lang="fr-CH" sz="4400" dirty="0">
                <a:latin typeface="Arial Narrow" pitchFamily="34" charset="0"/>
                <a:cs typeface="ＭＳ Ｐゴシック" charset="0"/>
              </a:rPr>
              <a:t>?</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marR="0" lvl="0" indent="-568325" algn="l" defTabSz="1079500" rtl="0" eaLnBrk="0" fontAlgn="base" latinLnBrk="0" hangingPunct="0">
              <a:lnSpc>
                <a:spcPct val="100000"/>
              </a:lnSpc>
              <a:spcBef>
                <a:spcPct val="0"/>
              </a:spcBef>
              <a:spcAft>
                <a:spcPct val="0"/>
              </a:spcAft>
              <a:buClr>
                <a:srgbClr val="FF0000"/>
              </a:buClr>
              <a:buSzPct val="150000"/>
              <a:buFont typeface="Arial" charset="0"/>
              <a:buNone/>
              <a:tabLst/>
              <a:defRPr/>
            </a:pPr>
            <a:r>
              <a:rPr lang="fr-CH" sz="5400" dirty="0">
                <a:latin typeface="Arial Narrow" pitchFamily="34" charset="0"/>
                <a:cs typeface="ＭＳ Ｐゴシック" charset="0"/>
              </a:rPr>
              <a:t>2</a:t>
            </a:r>
            <a:r>
              <a:rPr kumimoji="0" lang="fr-CH" sz="5400" b="0"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rPr>
              <a:t>.5. </a:t>
            </a:r>
            <a:r>
              <a:rPr lang="fr-CH" sz="5400" b="1" dirty="0" err="1">
                <a:latin typeface="Arial Narrow" pitchFamily="34" charset="0"/>
                <a:cs typeface="ＭＳ Ｐゴシック" charset="0"/>
              </a:rPr>
              <a:t>Detailed</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biophysical</a:t>
            </a:r>
            <a:r>
              <a:rPr lang="fr-CH" sz="5400" b="1" dirty="0">
                <a:latin typeface="Arial Narrow" pitchFamily="34" charset="0"/>
                <a:cs typeface="ＭＳ Ｐゴシック" charset="0"/>
              </a:rPr>
              <a:t> </a:t>
            </a:r>
            <a:r>
              <a:rPr lang="fr-CH" sz="5400" b="1" dirty="0" err="1">
                <a:latin typeface="Arial Narrow" pitchFamily="34" charset="0"/>
                <a:cs typeface="ＭＳ Ｐゴシック" charset="0"/>
              </a:rPr>
              <a:t>models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a:p>
            <a:pPr marL="1079500" lvl="0" indent="-568325" eaLnBrk="0" hangingPunct="0">
              <a:buClr>
                <a:srgbClr val="FF0000"/>
              </a:buClr>
              <a:buSzPct val="150000"/>
              <a:defRPr/>
            </a:pPr>
            <a:r>
              <a:rPr lang="fr-CH" sz="4400" dirty="0">
                <a:latin typeface="Arial Narrow" pitchFamily="34" charset="0"/>
                <a:cs typeface="ＭＳ Ｐゴシック" charset="0"/>
              </a:rPr>
              <a:t>           - the zoo of ion </a:t>
            </a:r>
            <a:r>
              <a:rPr lang="fr-CH" sz="4400" dirty="0" err="1">
                <a:latin typeface="Arial Narrow" pitchFamily="34" charset="0"/>
                <a:cs typeface="ＭＳ Ｐゴシック" charset="0"/>
              </a:rPr>
              <a:t>channels</a:t>
            </a:r>
            <a:endParaRPr kumimoji="0" lang="fr-CH" sz="5400" b="1" i="0" u="none" strike="noStrike" kern="1200" cap="none" spc="0" normalizeH="0" baseline="0" noProof="0" dirty="0">
              <a:ln>
                <a:noFill/>
              </a:ln>
              <a:solidFill>
                <a:schemeClr val="tx1"/>
              </a:solidFill>
              <a:effectLst/>
              <a:uLnTx/>
              <a:uFillTx/>
              <a:latin typeface="Arial Narrow" pitchFamily="34" charset="0"/>
              <a:ea typeface="ＭＳ Ｐゴシック" pitchFamily="34" charset="-128"/>
              <a:cs typeface="ＭＳ Ｐゴシック" charset="0"/>
            </a:endParaRPr>
          </a:p>
        </p:txBody>
      </p:sp>
      <p:sp>
        <p:nvSpPr>
          <p:cNvPr id="8" name="Text Placeholder 2"/>
          <p:cNvSpPr txBox="1">
            <a:spLocks/>
          </p:cNvSpPr>
          <p:nvPr/>
        </p:nvSpPr>
        <p:spPr bwMode="auto">
          <a:xfrm>
            <a:off x="1925053" y="368884"/>
            <a:ext cx="19346777" cy="9064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685800" marR="0" lvl="0" indent="-685800" algn="l" defTabSz="1079500" rtl="0" eaLnBrk="0" fontAlgn="base" latinLnBrk="0" hangingPunct="0">
              <a:lnSpc>
                <a:spcPct val="100000"/>
              </a:lnSpc>
              <a:spcBef>
                <a:spcPts val="1413"/>
              </a:spcBef>
              <a:spcAft>
                <a:spcPct val="0"/>
              </a:spcAft>
              <a:buClr>
                <a:srgbClr val="FF0000"/>
              </a:buClr>
              <a:buSzPct val="150000"/>
              <a:buFontTx/>
              <a:buNone/>
              <a:tabLst/>
              <a:defRPr/>
            </a:pP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Week 2 – part </a:t>
            </a:r>
            <a:r>
              <a:rPr lang="en-US" sz="5400" b="1" dirty="0">
                <a:solidFill>
                  <a:srgbClr val="C30000"/>
                </a:solidFill>
                <a:latin typeface="Arial Narrow" pitchFamily="34" charset="0"/>
                <a:cs typeface="Arial Narrow" charset="0"/>
              </a:rPr>
              <a:t>5</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a:t>
            </a:r>
            <a:r>
              <a:rPr lang="en-US" sz="5400" b="1" dirty="0">
                <a:solidFill>
                  <a:srgbClr val="C30000"/>
                </a:solidFill>
                <a:latin typeface="Arial Narrow" pitchFamily="34" charset="0"/>
                <a:cs typeface="Arial Narrow" charset="0"/>
              </a:rPr>
              <a:t> Detailed Biophysical Models</a:t>
            </a:r>
            <a:r>
              <a:rPr kumimoji="0" lang="en-US" sz="5400" b="1" i="0" u="none" strike="noStrike" kern="1200" cap="none" spc="0" normalizeH="0" baseline="0" noProof="0" dirty="0">
                <a:ln>
                  <a:noFill/>
                </a:ln>
                <a:solidFill>
                  <a:srgbClr val="C30000"/>
                </a:solidFill>
                <a:effectLst/>
                <a:uLnTx/>
                <a:uFillTx/>
                <a:latin typeface="Arial Narrow" pitchFamily="34" charset="0"/>
                <a:ea typeface="ＭＳ Ｐゴシック" pitchFamily="34" charset="-128"/>
                <a:cs typeface="Arial Narrow" charset="0"/>
              </a:rPr>
              <a:t> </a:t>
            </a:r>
          </a:p>
        </p:txBody>
      </p:sp>
      <p:grpSp>
        <p:nvGrpSpPr>
          <p:cNvPr id="13" name="Group 12"/>
          <p:cNvGrpSpPr/>
          <p:nvPr/>
        </p:nvGrpSpPr>
        <p:grpSpPr>
          <a:xfrm>
            <a:off x="10872537" y="6837773"/>
            <a:ext cx="312822" cy="659981"/>
            <a:chOff x="11381873" y="2275724"/>
            <a:chExt cx="312822" cy="659981"/>
          </a:xfrm>
        </p:grpSpPr>
        <p:cxnSp>
          <p:nvCxnSpPr>
            <p:cNvPr id="10" name="Straight Connector 9"/>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4" name="Rounded Rectangle 13"/>
          <p:cNvSpPr/>
          <p:nvPr/>
        </p:nvSpPr>
        <p:spPr>
          <a:xfrm>
            <a:off x="11498179" y="8686754"/>
            <a:ext cx="9773651" cy="2141652"/>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1" name="Group 10"/>
          <p:cNvGrpSpPr/>
          <p:nvPr/>
        </p:nvGrpSpPr>
        <p:grpSpPr>
          <a:xfrm>
            <a:off x="10868526" y="2418176"/>
            <a:ext cx="312822" cy="659981"/>
            <a:chOff x="11381873" y="2275724"/>
            <a:chExt cx="312822" cy="659981"/>
          </a:xfrm>
        </p:grpSpPr>
        <p:cxnSp>
          <p:nvCxnSpPr>
            <p:cNvPr id="15" name="Straight Connector 14"/>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0876548" y="4206860"/>
            <a:ext cx="312822" cy="659981"/>
            <a:chOff x="11381873" y="2275724"/>
            <a:chExt cx="312822" cy="659981"/>
          </a:xfrm>
        </p:grpSpPr>
        <p:cxnSp>
          <p:nvCxnSpPr>
            <p:cNvPr id="18" name="Straight Connector 17"/>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10868526" y="5644566"/>
            <a:ext cx="312822" cy="659981"/>
            <a:chOff x="11381873" y="2275724"/>
            <a:chExt cx="312822" cy="659981"/>
          </a:xfrm>
        </p:grpSpPr>
        <p:cxnSp>
          <p:nvCxnSpPr>
            <p:cNvPr id="21" name="Straight Connector 20"/>
            <p:cNvCxnSpPr/>
            <p:nvPr/>
          </p:nvCxnSpPr>
          <p:spPr>
            <a:xfrm>
              <a:off x="11381873" y="2574758"/>
              <a:ext cx="312822" cy="36094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1694695" y="2275724"/>
              <a:ext cx="0" cy="65998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3" name="Title 1"/>
          <p:cNvSpPr>
            <a:spLocks noGrp="1"/>
          </p:cNvSpPr>
          <p:nvPr>
            <p:ph type="title"/>
          </p:nvPr>
        </p:nvSpPr>
        <p:spPr>
          <a:xfrm>
            <a:off x="952500" y="3382963"/>
            <a:ext cx="9250363" cy="2921000"/>
          </a:xfrm>
        </p:spPr>
        <p:txBody>
          <a:bodyPr wrap="square" lIns="91440" tIns="45720" rIns="91440" bIns="45720" numCol="1" anchor="t" anchorCtr="0" compatLnSpc="1">
            <a:prstTxWarp prst="textNoShape">
              <a:avLst/>
            </a:prstTxWarp>
          </a:bodyPr>
          <a:lstStyle/>
          <a:p>
            <a:pPr>
              <a:defRPr/>
            </a:pPr>
            <a:r>
              <a:rPr lang="en-US" dirty="0">
                <a:latin typeface="Impact" charset="0"/>
                <a:cs typeface="Impact" charset="0"/>
              </a:rPr>
              <a:t>Biological Modeling of Neural Networks</a:t>
            </a:r>
            <a:endParaRPr dirty="0">
              <a:latin typeface="Impact" charset="0"/>
              <a:cs typeface="Impact"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6" name="Group 22"/>
          <p:cNvGrpSpPr>
            <a:grpSpLocks/>
          </p:cNvGrpSpPr>
          <p:nvPr/>
        </p:nvGrpSpPr>
        <p:grpSpPr bwMode="auto">
          <a:xfrm>
            <a:off x="11884104" y="1890361"/>
            <a:ext cx="8305369" cy="3986072"/>
            <a:chOff x="3168" y="672"/>
            <a:chExt cx="2292" cy="1417"/>
          </a:xfrm>
        </p:grpSpPr>
        <p:sp>
          <p:nvSpPr>
            <p:cNvPr id="6211" name="Line 23"/>
            <p:cNvSpPr>
              <a:spLocks noChangeShapeType="1"/>
            </p:cNvSpPr>
            <p:nvPr/>
          </p:nvSpPr>
          <p:spPr bwMode="auto">
            <a:xfrm>
              <a:off x="3168" y="1392"/>
              <a:ext cx="480" cy="0"/>
            </a:xfrm>
            <a:prstGeom prst="line">
              <a:avLst/>
            </a:prstGeom>
            <a:noFill/>
            <a:ln w="57150">
              <a:solidFill>
                <a:schemeClr val="tx1"/>
              </a:solidFill>
              <a:round/>
              <a:headEnd/>
              <a:tailEnd/>
            </a:ln>
          </p:spPr>
          <p:txBody>
            <a:bodyPr wrap="none" anchor="ctr"/>
            <a:lstStyle/>
            <a:p>
              <a:endParaRPr lang="en-US" dirty="0"/>
            </a:p>
          </p:txBody>
        </p:sp>
        <p:sp>
          <p:nvSpPr>
            <p:cNvPr id="6212" name="Line 24"/>
            <p:cNvSpPr>
              <a:spLocks noChangeShapeType="1"/>
            </p:cNvSpPr>
            <p:nvPr/>
          </p:nvSpPr>
          <p:spPr bwMode="auto">
            <a:xfrm>
              <a:off x="4608" y="1392"/>
              <a:ext cx="480" cy="0"/>
            </a:xfrm>
            <a:prstGeom prst="line">
              <a:avLst/>
            </a:prstGeom>
            <a:noFill/>
            <a:ln w="57150">
              <a:solidFill>
                <a:schemeClr val="tx1"/>
              </a:solidFill>
              <a:round/>
              <a:headEnd/>
              <a:tailEnd/>
            </a:ln>
          </p:spPr>
          <p:txBody>
            <a:bodyPr wrap="none" anchor="ctr"/>
            <a:lstStyle/>
            <a:p>
              <a:endParaRPr lang="en-US" dirty="0"/>
            </a:p>
          </p:txBody>
        </p:sp>
        <p:sp>
          <p:nvSpPr>
            <p:cNvPr id="6213" name="Line 25"/>
            <p:cNvSpPr>
              <a:spLocks noChangeShapeType="1"/>
            </p:cNvSpPr>
            <p:nvPr/>
          </p:nvSpPr>
          <p:spPr bwMode="auto">
            <a:xfrm>
              <a:off x="3744" y="1392"/>
              <a:ext cx="288" cy="0"/>
            </a:xfrm>
            <a:prstGeom prst="line">
              <a:avLst/>
            </a:prstGeom>
            <a:noFill/>
            <a:ln w="57150">
              <a:solidFill>
                <a:schemeClr val="tx1"/>
              </a:solidFill>
              <a:round/>
              <a:headEnd/>
              <a:tailEnd/>
            </a:ln>
          </p:spPr>
          <p:txBody>
            <a:bodyPr wrap="none" anchor="ctr"/>
            <a:lstStyle/>
            <a:p>
              <a:endParaRPr lang="en-US" dirty="0"/>
            </a:p>
          </p:txBody>
        </p:sp>
        <p:sp>
          <p:nvSpPr>
            <p:cNvPr id="6214" name="Line 26"/>
            <p:cNvSpPr>
              <a:spLocks noChangeShapeType="1"/>
            </p:cNvSpPr>
            <p:nvPr/>
          </p:nvSpPr>
          <p:spPr bwMode="auto">
            <a:xfrm>
              <a:off x="4128" y="1392"/>
              <a:ext cx="288" cy="0"/>
            </a:xfrm>
            <a:prstGeom prst="line">
              <a:avLst/>
            </a:prstGeom>
            <a:noFill/>
            <a:ln w="57150">
              <a:solidFill>
                <a:schemeClr val="tx1"/>
              </a:solidFill>
              <a:round/>
              <a:headEnd/>
              <a:tailEnd/>
            </a:ln>
          </p:spPr>
          <p:txBody>
            <a:bodyPr wrap="none" anchor="ctr"/>
            <a:lstStyle/>
            <a:p>
              <a:endParaRPr lang="en-US" dirty="0"/>
            </a:p>
          </p:txBody>
        </p:sp>
        <p:sp>
          <p:nvSpPr>
            <p:cNvPr id="6215" name="Line 27"/>
            <p:cNvSpPr>
              <a:spLocks noChangeShapeType="1"/>
            </p:cNvSpPr>
            <p:nvPr/>
          </p:nvSpPr>
          <p:spPr bwMode="auto">
            <a:xfrm>
              <a:off x="3648" y="1296"/>
              <a:ext cx="144" cy="48"/>
            </a:xfrm>
            <a:prstGeom prst="line">
              <a:avLst/>
            </a:prstGeom>
            <a:noFill/>
            <a:ln w="76200">
              <a:solidFill>
                <a:schemeClr val="tx1"/>
              </a:solidFill>
              <a:round/>
              <a:headEnd/>
              <a:tailEnd/>
            </a:ln>
          </p:spPr>
          <p:txBody>
            <a:bodyPr wrap="none" anchor="ctr"/>
            <a:lstStyle/>
            <a:p>
              <a:endParaRPr lang="en-US" dirty="0"/>
            </a:p>
          </p:txBody>
        </p:sp>
        <p:sp>
          <p:nvSpPr>
            <p:cNvPr id="6216" name="Line 28"/>
            <p:cNvSpPr>
              <a:spLocks noChangeShapeType="1"/>
            </p:cNvSpPr>
            <p:nvPr/>
          </p:nvSpPr>
          <p:spPr bwMode="auto">
            <a:xfrm>
              <a:off x="3984" y="1344"/>
              <a:ext cx="192" cy="0"/>
            </a:xfrm>
            <a:prstGeom prst="line">
              <a:avLst/>
            </a:prstGeom>
            <a:noFill/>
            <a:ln w="76200">
              <a:solidFill>
                <a:schemeClr val="tx1"/>
              </a:solidFill>
              <a:round/>
              <a:headEnd/>
              <a:tailEnd/>
            </a:ln>
          </p:spPr>
          <p:txBody>
            <a:bodyPr wrap="none" anchor="ctr"/>
            <a:lstStyle/>
            <a:p>
              <a:endParaRPr lang="en-US" dirty="0"/>
            </a:p>
          </p:txBody>
        </p:sp>
        <p:sp>
          <p:nvSpPr>
            <p:cNvPr id="6217" name="Oval 29"/>
            <p:cNvSpPr>
              <a:spLocks noChangeArrowheads="1"/>
            </p:cNvSpPr>
            <p:nvPr/>
          </p:nvSpPr>
          <p:spPr bwMode="auto">
            <a:xfrm>
              <a:off x="4416" y="1296"/>
              <a:ext cx="192" cy="192"/>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6218" name="Oval 30"/>
            <p:cNvSpPr>
              <a:spLocks noChangeArrowheads="1"/>
            </p:cNvSpPr>
            <p:nvPr/>
          </p:nvSpPr>
          <p:spPr bwMode="auto">
            <a:xfrm>
              <a:off x="3648" y="144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19" name="Oval 31"/>
            <p:cNvSpPr>
              <a:spLocks noChangeArrowheads="1"/>
            </p:cNvSpPr>
            <p:nvPr/>
          </p:nvSpPr>
          <p:spPr bwMode="auto">
            <a:xfrm>
              <a:off x="3936" y="100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0" name="Oval 32"/>
            <p:cNvSpPr>
              <a:spLocks noChangeArrowheads="1"/>
            </p:cNvSpPr>
            <p:nvPr/>
          </p:nvSpPr>
          <p:spPr bwMode="auto">
            <a:xfrm>
              <a:off x="4032" y="124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1" name="Oval 33"/>
            <p:cNvSpPr>
              <a:spLocks noChangeArrowheads="1"/>
            </p:cNvSpPr>
            <p:nvPr/>
          </p:nvSpPr>
          <p:spPr bwMode="auto">
            <a:xfrm>
              <a:off x="3408"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2" name="Oval 34"/>
            <p:cNvSpPr>
              <a:spLocks noChangeArrowheads="1"/>
            </p:cNvSpPr>
            <p:nvPr/>
          </p:nvSpPr>
          <p:spPr bwMode="auto">
            <a:xfrm>
              <a:off x="4176" y="115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3" name="Oval 35"/>
            <p:cNvSpPr>
              <a:spLocks noChangeArrowheads="1"/>
            </p:cNvSpPr>
            <p:nvPr/>
          </p:nvSpPr>
          <p:spPr bwMode="auto">
            <a:xfrm>
              <a:off x="4320"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4" name="Oval 36"/>
            <p:cNvSpPr>
              <a:spLocks noChangeArrowheads="1"/>
            </p:cNvSpPr>
            <p:nvPr/>
          </p:nvSpPr>
          <p:spPr bwMode="auto">
            <a:xfrm>
              <a:off x="3600" y="163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5" name="Oval 37"/>
            <p:cNvSpPr>
              <a:spLocks noChangeArrowheads="1"/>
            </p:cNvSpPr>
            <p:nvPr/>
          </p:nvSpPr>
          <p:spPr bwMode="auto">
            <a:xfrm>
              <a:off x="4416" y="168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6" name="Oval 38"/>
            <p:cNvSpPr>
              <a:spLocks noChangeArrowheads="1"/>
            </p:cNvSpPr>
            <p:nvPr/>
          </p:nvSpPr>
          <p:spPr bwMode="auto">
            <a:xfrm>
              <a:off x="5088" y="1056"/>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7" name="Oval 39"/>
            <p:cNvSpPr>
              <a:spLocks noChangeArrowheads="1"/>
            </p:cNvSpPr>
            <p:nvPr/>
          </p:nvSpPr>
          <p:spPr bwMode="auto">
            <a:xfrm>
              <a:off x="4656" y="91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8" name="Oval 40"/>
            <p:cNvSpPr>
              <a:spLocks noChangeArrowheads="1"/>
            </p:cNvSpPr>
            <p:nvPr/>
          </p:nvSpPr>
          <p:spPr bwMode="auto">
            <a:xfrm>
              <a:off x="3792"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29" name="Oval 41"/>
            <p:cNvSpPr>
              <a:spLocks noChangeArrowheads="1"/>
            </p:cNvSpPr>
            <p:nvPr/>
          </p:nvSpPr>
          <p:spPr bwMode="auto">
            <a:xfrm>
              <a:off x="3408"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0" name="Oval 42"/>
            <p:cNvSpPr>
              <a:spLocks noChangeArrowheads="1"/>
            </p:cNvSpPr>
            <p:nvPr/>
          </p:nvSpPr>
          <p:spPr bwMode="auto">
            <a:xfrm>
              <a:off x="4128"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1" name="Oval 43"/>
            <p:cNvSpPr>
              <a:spLocks noChangeArrowheads="1"/>
            </p:cNvSpPr>
            <p:nvPr/>
          </p:nvSpPr>
          <p:spPr bwMode="auto">
            <a:xfrm>
              <a:off x="3888" y="144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2" name="Oval 44"/>
            <p:cNvSpPr>
              <a:spLocks noChangeArrowheads="1"/>
            </p:cNvSpPr>
            <p:nvPr/>
          </p:nvSpPr>
          <p:spPr bwMode="auto">
            <a:xfrm>
              <a:off x="4416"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3" name="Oval 45"/>
            <p:cNvSpPr>
              <a:spLocks noChangeArrowheads="1"/>
            </p:cNvSpPr>
            <p:nvPr/>
          </p:nvSpPr>
          <p:spPr bwMode="auto">
            <a:xfrm>
              <a:off x="4272" y="96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4" name="Oval 46"/>
            <p:cNvSpPr>
              <a:spLocks noChangeArrowheads="1"/>
            </p:cNvSpPr>
            <p:nvPr/>
          </p:nvSpPr>
          <p:spPr bwMode="auto">
            <a:xfrm>
              <a:off x="4800"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5" name="Oval 47"/>
            <p:cNvSpPr>
              <a:spLocks noChangeArrowheads="1"/>
            </p:cNvSpPr>
            <p:nvPr/>
          </p:nvSpPr>
          <p:spPr bwMode="auto">
            <a:xfrm>
              <a:off x="5136" y="1632"/>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6" name="Oval 48"/>
            <p:cNvSpPr>
              <a:spLocks noChangeArrowheads="1"/>
            </p:cNvSpPr>
            <p:nvPr/>
          </p:nvSpPr>
          <p:spPr bwMode="auto">
            <a:xfrm>
              <a:off x="3840"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7" name="Text Box 49"/>
            <p:cNvSpPr txBox="1">
              <a:spLocks noChangeArrowheads="1"/>
            </p:cNvSpPr>
            <p:nvPr/>
          </p:nvSpPr>
          <p:spPr bwMode="auto">
            <a:xfrm>
              <a:off x="4944" y="672"/>
              <a:ext cx="389" cy="241"/>
            </a:xfrm>
            <a:prstGeom prst="rect">
              <a:avLst/>
            </a:prstGeom>
            <a:noFill/>
            <a:ln w="9525">
              <a:noFill/>
              <a:miter lim="800000"/>
              <a:headEnd/>
              <a:tailEnd/>
            </a:ln>
          </p:spPr>
          <p:txBody>
            <a:bodyPr wrap="none">
              <a:spAutoFit/>
            </a:bodyPr>
            <a:lstStyle/>
            <a:p>
              <a:r>
                <a:rPr lang="en-US" sz="3800" dirty="0"/>
                <a:t>inside</a:t>
              </a:r>
            </a:p>
          </p:txBody>
        </p:sp>
        <p:sp>
          <p:nvSpPr>
            <p:cNvPr id="6238" name="Text Box 50"/>
            <p:cNvSpPr txBox="1">
              <a:spLocks noChangeArrowheads="1"/>
            </p:cNvSpPr>
            <p:nvPr/>
          </p:nvSpPr>
          <p:spPr bwMode="auto">
            <a:xfrm>
              <a:off x="4992" y="1728"/>
              <a:ext cx="468" cy="241"/>
            </a:xfrm>
            <a:prstGeom prst="rect">
              <a:avLst/>
            </a:prstGeom>
            <a:noFill/>
            <a:ln w="9525">
              <a:noFill/>
              <a:miter lim="800000"/>
              <a:headEnd/>
              <a:tailEnd/>
            </a:ln>
          </p:spPr>
          <p:txBody>
            <a:bodyPr wrap="none">
              <a:spAutoFit/>
            </a:bodyPr>
            <a:lstStyle/>
            <a:p>
              <a:r>
                <a:rPr lang="en-US" sz="3800" dirty="0"/>
                <a:t>outside</a:t>
              </a:r>
            </a:p>
          </p:txBody>
        </p:sp>
        <p:sp>
          <p:nvSpPr>
            <p:cNvPr id="6239" name="Text Box 51"/>
            <p:cNvSpPr txBox="1">
              <a:spLocks noChangeArrowheads="1"/>
            </p:cNvSpPr>
            <p:nvPr/>
          </p:nvSpPr>
          <p:spPr bwMode="auto">
            <a:xfrm>
              <a:off x="5174" y="984"/>
              <a:ext cx="208" cy="241"/>
            </a:xfrm>
            <a:prstGeom prst="rect">
              <a:avLst/>
            </a:prstGeom>
            <a:noFill/>
            <a:ln w="9525">
              <a:noFill/>
              <a:miter lim="800000"/>
              <a:headEnd/>
              <a:tailEnd/>
            </a:ln>
          </p:spPr>
          <p:txBody>
            <a:bodyPr wrap="none">
              <a:spAutoFit/>
            </a:bodyPr>
            <a:lstStyle/>
            <a:p>
              <a:r>
                <a:rPr lang="en-US" sz="3800" dirty="0"/>
                <a:t>Ka</a:t>
              </a:r>
            </a:p>
          </p:txBody>
        </p:sp>
        <p:sp>
          <p:nvSpPr>
            <p:cNvPr id="6240" name="Text Box 52"/>
            <p:cNvSpPr txBox="1">
              <a:spLocks noChangeArrowheads="1"/>
            </p:cNvSpPr>
            <p:nvPr/>
          </p:nvSpPr>
          <p:spPr bwMode="auto">
            <a:xfrm>
              <a:off x="5184" y="1536"/>
              <a:ext cx="215" cy="241"/>
            </a:xfrm>
            <a:prstGeom prst="rect">
              <a:avLst/>
            </a:prstGeom>
            <a:noFill/>
            <a:ln w="9525">
              <a:noFill/>
              <a:miter lim="800000"/>
              <a:headEnd/>
              <a:tailEnd/>
            </a:ln>
          </p:spPr>
          <p:txBody>
            <a:bodyPr wrap="none">
              <a:spAutoFit/>
            </a:bodyPr>
            <a:lstStyle/>
            <a:p>
              <a:r>
                <a:rPr lang="en-US" sz="3800" dirty="0"/>
                <a:t>Na</a:t>
              </a:r>
            </a:p>
          </p:txBody>
        </p:sp>
        <p:sp>
          <p:nvSpPr>
            <p:cNvPr id="6241" name="Text Box 53"/>
            <p:cNvSpPr txBox="1">
              <a:spLocks noChangeArrowheads="1"/>
            </p:cNvSpPr>
            <p:nvPr/>
          </p:nvSpPr>
          <p:spPr bwMode="auto">
            <a:xfrm>
              <a:off x="3216" y="1824"/>
              <a:ext cx="785" cy="241"/>
            </a:xfrm>
            <a:prstGeom prst="rect">
              <a:avLst/>
            </a:prstGeom>
            <a:noFill/>
            <a:ln w="9525">
              <a:noFill/>
              <a:miter lim="800000"/>
              <a:headEnd/>
              <a:tailEnd/>
            </a:ln>
          </p:spPr>
          <p:txBody>
            <a:bodyPr wrap="none">
              <a:spAutoFit/>
            </a:bodyPr>
            <a:lstStyle/>
            <a:p>
              <a:r>
                <a:rPr lang="en-US" sz="3800" dirty="0"/>
                <a:t>Ion channels</a:t>
              </a:r>
            </a:p>
          </p:txBody>
        </p:sp>
        <p:sp>
          <p:nvSpPr>
            <p:cNvPr id="6242" name="Text Box 54"/>
            <p:cNvSpPr txBox="1">
              <a:spLocks noChangeArrowheads="1"/>
            </p:cNvSpPr>
            <p:nvPr/>
          </p:nvSpPr>
          <p:spPr bwMode="auto">
            <a:xfrm>
              <a:off x="4262" y="1848"/>
              <a:ext cx="590" cy="241"/>
            </a:xfrm>
            <a:prstGeom prst="rect">
              <a:avLst/>
            </a:prstGeom>
            <a:noFill/>
            <a:ln w="9525">
              <a:noFill/>
              <a:miter lim="800000"/>
              <a:headEnd/>
              <a:tailEnd/>
            </a:ln>
          </p:spPr>
          <p:txBody>
            <a:bodyPr wrap="none">
              <a:spAutoFit/>
            </a:bodyPr>
            <a:lstStyle/>
            <a:p>
              <a:r>
                <a:rPr lang="en-US" sz="3800" dirty="0"/>
                <a:t>Ion pump</a:t>
              </a:r>
            </a:p>
          </p:txBody>
        </p:sp>
        <p:sp>
          <p:nvSpPr>
            <p:cNvPr id="6243" name="Line 55"/>
            <p:cNvSpPr>
              <a:spLocks noChangeShapeType="1"/>
            </p:cNvSpPr>
            <p:nvPr/>
          </p:nvSpPr>
          <p:spPr bwMode="auto">
            <a:xfrm flipH="1" flipV="1">
              <a:off x="3696" y="1392"/>
              <a:ext cx="48" cy="432"/>
            </a:xfrm>
            <a:prstGeom prst="line">
              <a:avLst/>
            </a:prstGeom>
            <a:noFill/>
            <a:ln w="9525">
              <a:solidFill>
                <a:schemeClr val="tx1"/>
              </a:solidFill>
              <a:round/>
              <a:headEnd/>
              <a:tailEnd type="triangle" w="med" len="med"/>
            </a:ln>
          </p:spPr>
          <p:txBody>
            <a:bodyPr wrap="none" anchor="ctr"/>
            <a:lstStyle/>
            <a:p>
              <a:endParaRPr lang="en-US" dirty="0"/>
            </a:p>
          </p:txBody>
        </p:sp>
        <p:sp>
          <p:nvSpPr>
            <p:cNvPr id="6244" name="Line 56"/>
            <p:cNvSpPr>
              <a:spLocks noChangeShapeType="1"/>
            </p:cNvSpPr>
            <p:nvPr/>
          </p:nvSpPr>
          <p:spPr bwMode="auto">
            <a:xfrm flipV="1">
              <a:off x="3888" y="1392"/>
              <a:ext cx="192" cy="432"/>
            </a:xfrm>
            <a:prstGeom prst="line">
              <a:avLst/>
            </a:prstGeom>
            <a:noFill/>
            <a:ln w="9525">
              <a:solidFill>
                <a:schemeClr val="tx1"/>
              </a:solidFill>
              <a:round/>
              <a:headEnd/>
              <a:tailEnd type="triangle" w="med" len="med"/>
            </a:ln>
          </p:spPr>
          <p:txBody>
            <a:bodyPr wrap="none" anchor="ctr"/>
            <a:lstStyle/>
            <a:p>
              <a:endParaRPr lang="en-US" dirty="0"/>
            </a:p>
          </p:txBody>
        </p:sp>
        <p:sp>
          <p:nvSpPr>
            <p:cNvPr id="6245" name="Line 57"/>
            <p:cNvSpPr>
              <a:spLocks noChangeShapeType="1"/>
            </p:cNvSpPr>
            <p:nvPr/>
          </p:nvSpPr>
          <p:spPr bwMode="auto">
            <a:xfrm flipH="1" flipV="1">
              <a:off x="4512" y="1440"/>
              <a:ext cx="192" cy="384"/>
            </a:xfrm>
            <a:prstGeom prst="line">
              <a:avLst/>
            </a:prstGeom>
            <a:noFill/>
            <a:ln w="9525">
              <a:solidFill>
                <a:schemeClr val="tx1"/>
              </a:solidFill>
              <a:round/>
              <a:headEnd/>
              <a:tailEnd type="triangle" w="med" len="med"/>
            </a:ln>
          </p:spPr>
          <p:txBody>
            <a:bodyPr wrap="none" anchor="ctr"/>
            <a:lstStyle/>
            <a:p>
              <a:endParaRPr lang="en-US" dirty="0"/>
            </a:p>
          </p:txBody>
        </p:sp>
      </p:grpSp>
      <p:sp>
        <p:nvSpPr>
          <p:cNvPr id="111"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2.5</a:t>
            </a:r>
            <a:r>
              <a:rPr kumimoji="0" lang="en-US" sz="6600" b="0" i="0" u="none" strike="noStrike" kern="1200" cap="none" spc="0" normalizeH="0" noProof="0" dirty="0">
                <a:ln>
                  <a:noFill/>
                </a:ln>
                <a:solidFill>
                  <a:srgbClr val="FF0000"/>
                </a:solidFill>
                <a:effectLst/>
                <a:uLnTx/>
                <a:uFillTx/>
                <a:latin typeface="Impact" charset="0"/>
                <a:ea typeface="ＭＳ Ｐゴシック" charset="0"/>
                <a:cs typeface="Impact" charset="0"/>
              </a:rPr>
              <a:t> Biophysical</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models</a:t>
            </a:r>
          </a:p>
        </p:txBody>
      </p:sp>
      <p:cxnSp>
        <p:nvCxnSpPr>
          <p:cNvPr id="112" name="Straight Connector 111"/>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13469389" y="3510670"/>
            <a:ext cx="3632748" cy="7150029"/>
            <a:chOff x="13469389" y="3510670"/>
            <a:chExt cx="3632748" cy="7150029"/>
          </a:xfrm>
        </p:grpSpPr>
        <p:grpSp>
          <p:nvGrpSpPr>
            <p:cNvPr id="113" name="Group 2"/>
            <p:cNvGrpSpPr>
              <a:grpSpLocks/>
            </p:cNvGrpSpPr>
            <p:nvPr/>
          </p:nvGrpSpPr>
          <p:grpSpPr bwMode="auto">
            <a:xfrm>
              <a:off x="13469389" y="7931786"/>
              <a:ext cx="3632748" cy="2728913"/>
              <a:chOff x="5031" y="144"/>
              <a:chExt cx="729" cy="675"/>
            </a:xfrm>
          </p:grpSpPr>
          <p:grpSp>
            <p:nvGrpSpPr>
              <p:cNvPr id="114" name="Group 3"/>
              <p:cNvGrpSpPr>
                <a:grpSpLocks/>
              </p:cNvGrpSpPr>
              <p:nvPr/>
            </p:nvGrpSpPr>
            <p:grpSpPr bwMode="auto">
              <a:xfrm>
                <a:off x="5546" y="276"/>
                <a:ext cx="214" cy="350"/>
                <a:chOff x="5424" y="677"/>
                <a:chExt cx="320" cy="523"/>
              </a:xfrm>
            </p:grpSpPr>
            <p:sp>
              <p:nvSpPr>
                <p:cNvPr id="134" name="Arc 4"/>
                <p:cNvSpPr>
                  <a:spLocks/>
                </p:cNvSpPr>
                <p:nvPr/>
              </p:nvSpPr>
              <p:spPr bwMode="auto">
                <a:xfrm>
                  <a:off x="5469" y="948"/>
                  <a:ext cx="40"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6"/>
                      </a:moveTo>
                      <a:cubicBezTo>
                        <a:pt x="43019" y="12126"/>
                        <a:pt x="33402" y="21599"/>
                        <a:pt x="21600" y="21600"/>
                      </a:cubicBezTo>
                      <a:cubicBezTo>
                        <a:pt x="9670" y="21600"/>
                        <a:pt x="0" y="11929"/>
                        <a:pt x="0" y="0"/>
                      </a:cubicBezTo>
                    </a:path>
                    <a:path w="43197" h="21600" stroke="0" extrusionOk="0">
                      <a:moveTo>
                        <a:pt x="43197" y="326"/>
                      </a:moveTo>
                      <a:cubicBezTo>
                        <a:pt x="43019" y="12126"/>
                        <a:pt x="33402"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135" name="Oval 5"/>
                <p:cNvSpPr>
                  <a:spLocks noChangeArrowheads="1"/>
                </p:cNvSpPr>
                <p:nvPr/>
              </p:nvSpPr>
              <p:spPr bwMode="auto">
                <a:xfrm>
                  <a:off x="5424" y="1100"/>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36" name="Arc 6"/>
                <p:cNvSpPr>
                  <a:spLocks/>
                </p:cNvSpPr>
                <p:nvPr/>
              </p:nvSpPr>
              <p:spPr bwMode="auto">
                <a:xfrm>
                  <a:off x="5469" y="761"/>
                  <a:ext cx="40"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7"/>
                        <a:pt x="43195" y="21164"/>
                      </a:cubicBezTo>
                    </a:path>
                    <a:path w="43195" h="21600" stroke="0" extrusionOk="0">
                      <a:moveTo>
                        <a:pt x="0" y="21600"/>
                      </a:moveTo>
                      <a:cubicBezTo>
                        <a:pt x="0" y="9670"/>
                        <a:pt x="9670" y="0"/>
                        <a:pt x="21600" y="0"/>
                      </a:cubicBezTo>
                      <a:cubicBezTo>
                        <a:pt x="33359" y="0"/>
                        <a:pt x="42958" y="9407"/>
                        <a:pt x="43195" y="2116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137" name="Oval 7"/>
                <p:cNvSpPr>
                  <a:spLocks noChangeArrowheads="1"/>
                </p:cNvSpPr>
                <p:nvPr/>
              </p:nvSpPr>
              <p:spPr bwMode="auto">
                <a:xfrm>
                  <a:off x="5424" y="677"/>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38" name="Arc 8"/>
                <p:cNvSpPr>
                  <a:spLocks/>
                </p:cNvSpPr>
                <p:nvPr/>
              </p:nvSpPr>
              <p:spPr bwMode="auto">
                <a:xfrm>
                  <a:off x="5649" y="948"/>
                  <a:ext cx="41"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139" name="Oval 9"/>
                <p:cNvSpPr>
                  <a:spLocks noChangeArrowheads="1"/>
                </p:cNvSpPr>
                <p:nvPr/>
              </p:nvSpPr>
              <p:spPr bwMode="auto">
                <a:xfrm>
                  <a:off x="5606" y="1100"/>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40" name="Arc 10"/>
                <p:cNvSpPr>
                  <a:spLocks/>
                </p:cNvSpPr>
                <p:nvPr/>
              </p:nvSpPr>
              <p:spPr bwMode="auto">
                <a:xfrm>
                  <a:off x="5649" y="761"/>
                  <a:ext cx="41"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141" name="Oval 11"/>
                <p:cNvSpPr>
                  <a:spLocks noChangeArrowheads="1"/>
                </p:cNvSpPr>
                <p:nvPr/>
              </p:nvSpPr>
              <p:spPr bwMode="auto">
                <a:xfrm>
                  <a:off x="5606" y="677"/>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grpSp>
          <p:sp>
            <p:nvSpPr>
              <p:cNvPr id="115" name="Oval 12"/>
              <p:cNvSpPr>
                <a:spLocks noChangeArrowheads="1"/>
              </p:cNvSpPr>
              <p:nvPr/>
            </p:nvSpPr>
            <p:spPr bwMode="auto">
              <a:xfrm>
                <a:off x="5288" y="658"/>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grpSp>
            <p:nvGrpSpPr>
              <p:cNvPr id="116" name="Group 13"/>
              <p:cNvGrpSpPr>
                <a:grpSpLocks/>
              </p:cNvGrpSpPr>
              <p:nvPr/>
            </p:nvGrpSpPr>
            <p:grpSpPr bwMode="auto">
              <a:xfrm>
                <a:off x="5031" y="276"/>
                <a:ext cx="214" cy="350"/>
                <a:chOff x="4656" y="677"/>
                <a:chExt cx="320" cy="523"/>
              </a:xfrm>
            </p:grpSpPr>
            <p:sp>
              <p:nvSpPr>
                <p:cNvPr id="126" name="Arc 14"/>
                <p:cNvSpPr>
                  <a:spLocks/>
                </p:cNvSpPr>
                <p:nvPr/>
              </p:nvSpPr>
              <p:spPr bwMode="auto">
                <a:xfrm>
                  <a:off x="4701" y="948"/>
                  <a:ext cx="40"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6"/>
                      </a:moveTo>
                      <a:cubicBezTo>
                        <a:pt x="43019" y="12126"/>
                        <a:pt x="33402" y="21599"/>
                        <a:pt x="21600" y="21600"/>
                      </a:cubicBezTo>
                      <a:cubicBezTo>
                        <a:pt x="9670" y="21600"/>
                        <a:pt x="0" y="11929"/>
                        <a:pt x="0" y="0"/>
                      </a:cubicBezTo>
                    </a:path>
                    <a:path w="43197" h="21600" stroke="0" extrusionOk="0">
                      <a:moveTo>
                        <a:pt x="43197" y="326"/>
                      </a:moveTo>
                      <a:cubicBezTo>
                        <a:pt x="43019" y="12126"/>
                        <a:pt x="33402"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127" name="Oval 15"/>
                <p:cNvSpPr>
                  <a:spLocks noChangeArrowheads="1"/>
                </p:cNvSpPr>
                <p:nvPr/>
              </p:nvSpPr>
              <p:spPr bwMode="auto">
                <a:xfrm>
                  <a:off x="4656" y="1100"/>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28" name="Arc 16"/>
                <p:cNvSpPr>
                  <a:spLocks/>
                </p:cNvSpPr>
                <p:nvPr/>
              </p:nvSpPr>
              <p:spPr bwMode="auto">
                <a:xfrm>
                  <a:off x="4701" y="761"/>
                  <a:ext cx="40"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7"/>
                        <a:pt x="43195" y="21164"/>
                      </a:cubicBezTo>
                    </a:path>
                    <a:path w="43195" h="21600" stroke="0" extrusionOk="0">
                      <a:moveTo>
                        <a:pt x="0" y="21600"/>
                      </a:moveTo>
                      <a:cubicBezTo>
                        <a:pt x="0" y="9670"/>
                        <a:pt x="9670" y="0"/>
                        <a:pt x="21600" y="0"/>
                      </a:cubicBezTo>
                      <a:cubicBezTo>
                        <a:pt x="33359" y="0"/>
                        <a:pt x="42958" y="9407"/>
                        <a:pt x="43195" y="2116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129" name="Oval 17"/>
                <p:cNvSpPr>
                  <a:spLocks noChangeArrowheads="1"/>
                </p:cNvSpPr>
                <p:nvPr/>
              </p:nvSpPr>
              <p:spPr bwMode="auto">
                <a:xfrm>
                  <a:off x="4656" y="677"/>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30" name="Arc 18"/>
                <p:cNvSpPr>
                  <a:spLocks/>
                </p:cNvSpPr>
                <p:nvPr/>
              </p:nvSpPr>
              <p:spPr bwMode="auto">
                <a:xfrm>
                  <a:off x="4881" y="948"/>
                  <a:ext cx="41"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131" name="Oval 19"/>
                <p:cNvSpPr>
                  <a:spLocks noChangeArrowheads="1"/>
                </p:cNvSpPr>
                <p:nvPr/>
              </p:nvSpPr>
              <p:spPr bwMode="auto">
                <a:xfrm>
                  <a:off x="4838" y="1100"/>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32" name="Arc 20"/>
                <p:cNvSpPr>
                  <a:spLocks/>
                </p:cNvSpPr>
                <p:nvPr/>
              </p:nvSpPr>
              <p:spPr bwMode="auto">
                <a:xfrm>
                  <a:off x="4881" y="761"/>
                  <a:ext cx="41"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133" name="Oval 21"/>
                <p:cNvSpPr>
                  <a:spLocks noChangeArrowheads="1"/>
                </p:cNvSpPr>
                <p:nvPr/>
              </p:nvSpPr>
              <p:spPr bwMode="auto">
                <a:xfrm>
                  <a:off x="4838" y="677"/>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grpSp>
          <p:sp>
            <p:nvSpPr>
              <p:cNvPr id="117" name="Oval 22"/>
              <p:cNvSpPr>
                <a:spLocks noChangeArrowheads="1"/>
              </p:cNvSpPr>
              <p:nvPr/>
            </p:nvSpPr>
            <p:spPr bwMode="auto">
              <a:xfrm>
                <a:off x="5288" y="176"/>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18" name="Oval 23"/>
              <p:cNvSpPr>
                <a:spLocks noChangeArrowheads="1"/>
              </p:cNvSpPr>
              <p:nvPr/>
            </p:nvSpPr>
            <p:spPr bwMode="auto">
              <a:xfrm>
                <a:off x="5417" y="176"/>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19" name="Oval 24"/>
              <p:cNvSpPr>
                <a:spLocks noChangeArrowheads="1"/>
              </p:cNvSpPr>
              <p:nvPr/>
            </p:nvSpPr>
            <p:spPr bwMode="auto">
              <a:xfrm>
                <a:off x="5353" y="144"/>
                <a:ext cx="160"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20" name="Oval 25"/>
              <p:cNvSpPr>
                <a:spLocks noChangeArrowheads="1"/>
              </p:cNvSpPr>
              <p:nvPr/>
            </p:nvSpPr>
            <p:spPr bwMode="auto">
              <a:xfrm>
                <a:off x="5224" y="144"/>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21" name="Oval 26"/>
              <p:cNvSpPr>
                <a:spLocks noChangeArrowheads="1"/>
              </p:cNvSpPr>
              <p:nvPr/>
            </p:nvSpPr>
            <p:spPr bwMode="auto">
              <a:xfrm>
                <a:off x="5417" y="658"/>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pPr algn="ctr"/>
                <a:endParaRPr lang="en-GB" dirty="0">
                  <a:solidFill>
                    <a:srgbClr val="F8CA08"/>
                  </a:solidFill>
                  <a:latin typeface="Symbol" pitchFamily="18" charset="2"/>
                </a:endParaRPr>
              </a:p>
            </p:txBody>
          </p:sp>
          <p:sp>
            <p:nvSpPr>
              <p:cNvPr id="122" name="Oval 27"/>
              <p:cNvSpPr>
                <a:spLocks noChangeArrowheads="1"/>
              </p:cNvSpPr>
              <p:nvPr/>
            </p:nvSpPr>
            <p:spPr bwMode="auto">
              <a:xfrm>
                <a:off x="5353" y="626"/>
                <a:ext cx="160"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23" name="Oval 28"/>
              <p:cNvSpPr>
                <a:spLocks noChangeArrowheads="1"/>
              </p:cNvSpPr>
              <p:nvPr/>
            </p:nvSpPr>
            <p:spPr bwMode="auto">
              <a:xfrm>
                <a:off x="5224" y="626"/>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24" name="Rectangle 29"/>
              <p:cNvSpPr>
                <a:spLocks noChangeArrowheads="1"/>
              </p:cNvSpPr>
              <p:nvPr/>
            </p:nvSpPr>
            <p:spPr bwMode="auto">
              <a:xfrm>
                <a:off x="5225" y="624"/>
                <a:ext cx="149" cy="152"/>
              </a:xfrm>
              <a:prstGeom prst="rect">
                <a:avLst/>
              </a:prstGeom>
              <a:noFill/>
              <a:ln w="9525">
                <a:noFill/>
                <a:miter lim="800000"/>
                <a:headEnd/>
                <a:tailEnd/>
              </a:ln>
            </p:spPr>
            <p:txBody>
              <a:bodyPr wrap="none">
                <a:spAutoFit/>
              </a:bodyPr>
              <a:lstStyle/>
              <a:p>
                <a:r>
                  <a:rPr lang="en-US" altLang="en-US" sz="1400" b="1" dirty="0">
                    <a:solidFill>
                      <a:srgbClr val="F8CA08"/>
                    </a:solidFill>
                    <a:latin typeface="Symbol" pitchFamily="18" charset="2"/>
                  </a:rPr>
                  <a:t>b</a:t>
                </a:r>
                <a:endParaRPr lang="en-US" altLang="en-US" dirty="0">
                  <a:solidFill>
                    <a:srgbClr val="F8CA08"/>
                  </a:solidFill>
                  <a:latin typeface="Symbol" pitchFamily="18" charset="2"/>
                </a:endParaRPr>
              </a:p>
            </p:txBody>
          </p:sp>
          <p:sp>
            <p:nvSpPr>
              <p:cNvPr id="125" name="Rectangle 30"/>
              <p:cNvSpPr>
                <a:spLocks noChangeArrowheads="1"/>
              </p:cNvSpPr>
              <p:nvPr/>
            </p:nvSpPr>
            <p:spPr bwMode="auto">
              <a:xfrm>
                <a:off x="5184" y="288"/>
                <a:ext cx="200" cy="227"/>
              </a:xfrm>
              <a:prstGeom prst="rect">
                <a:avLst/>
              </a:prstGeom>
              <a:noFill/>
              <a:ln w="9525">
                <a:noFill/>
                <a:miter lim="800000"/>
                <a:headEnd/>
                <a:tailEnd/>
              </a:ln>
            </p:spPr>
            <p:txBody>
              <a:bodyPr wrap="none">
                <a:spAutoFit/>
              </a:bodyPr>
              <a:lstStyle/>
              <a:p>
                <a:r>
                  <a:rPr lang="en-US" altLang="en-US" dirty="0">
                    <a:solidFill>
                      <a:srgbClr val="E7011C"/>
                    </a:solidFill>
                    <a:latin typeface="Symbol" pitchFamily="18" charset="2"/>
                  </a:rPr>
                  <a:t>a</a:t>
                </a:r>
              </a:p>
            </p:txBody>
          </p:sp>
        </p:grpSp>
        <p:sp>
          <p:nvSpPr>
            <p:cNvPr id="142" name="Oval 141"/>
            <p:cNvSpPr/>
            <p:nvPr/>
          </p:nvSpPr>
          <p:spPr>
            <a:xfrm>
              <a:off x="14750070" y="3510670"/>
              <a:ext cx="960591" cy="81015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4" name="Straight Connector 143"/>
            <p:cNvCxnSpPr/>
            <p:nvPr/>
          </p:nvCxnSpPr>
          <p:spPr>
            <a:xfrm>
              <a:off x="15710661" y="4185799"/>
              <a:ext cx="931590" cy="4279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H="1">
              <a:off x="13469389" y="4050773"/>
              <a:ext cx="1253674" cy="4279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up)">
                                      <p:cBhvr>
                                        <p:cTn id="7"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2.1 Introduction</a:t>
            </a:r>
          </a:p>
        </p:txBody>
      </p:sp>
      <p:pic>
        <p:nvPicPr>
          <p:cNvPr id="32" name="Picture 3" descr="cajal1-net"/>
          <p:cNvPicPr>
            <a:picLocks noChangeAspect="1" noChangeArrowheads="1"/>
          </p:cNvPicPr>
          <p:nvPr/>
        </p:nvPicPr>
        <p:blipFill>
          <a:blip r:embed="rId3" cstate="print"/>
          <a:srcRect/>
          <a:stretch>
            <a:fillRect/>
          </a:stretch>
        </p:blipFill>
        <p:spPr bwMode="auto">
          <a:xfrm>
            <a:off x="2816287" y="4843897"/>
            <a:ext cx="6679518" cy="5993332"/>
          </a:xfrm>
          <a:prstGeom prst="rect">
            <a:avLst/>
          </a:prstGeom>
          <a:noFill/>
          <a:ln w="9525">
            <a:noFill/>
            <a:miter lim="800000"/>
            <a:headEnd/>
            <a:tailEnd/>
          </a:ln>
        </p:spPr>
      </p:pic>
      <p:sp>
        <p:nvSpPr>
          <p:cNvPr id="33" name="AutoShape 4"/>
          <p:cNvSpPr>
            <a:spLocks noChangeArrowheads="1"/>
          </p:cNvSpPr>
          <p:nvPr/>
        </p:nvSpPr>
        <p:spPr bwMode="auto">
          <a:xfrm>
            <a:off x="1808746" y="2849878"/>
            <a:ext cx="1007541" cy="921313"/>
          </a:xfrm>
          <a:prstGeom prst="cube">
            <a:avLst>
              <a:gd name="adj" fmla="val 25000"/>
            </a:avLst>
          </a:prstGeom>
          <a:solidFill>
            <a:srgbClr val="FFFF00"/>
          </a:solidFill>
          <a:ln w="9525">
            <a:solidFill>
              <a:schemeClr val="tx1"/>
            </a:solidFill>
            <a:miter lim="800000"/>
            <a:headEnd/>
            <a:tailEnd/>
          </a:ln>
        </p:spPr>
        <p:txBody>
          <a:bodyPr wrap="none" anchor="ctr"/>
          <a:lstStyle/>
          <a:p>
            <a:endParaRPr lang="en-US" dirty="0"/>
          </a:p>
        </p:txBody>
      </p:sp>
      <p:sp>
        <p:nvSpPr>
          <p:cNvPr id="34" name="Text Box 5"/>
          <p:cNvSpPr txBox="1">
            <a:spLocks noChangeArrowheads="1"/>
          </p:cNvSpPr>
          <p:nvPr/>
        </p:nvSpPr>
        <p:spPr bwMode="auto">
          <a:xfrm>
            <a:off x="2951747" y="2800667"/>
            <a:ext cx="6544058" cy="1846659"/>
          </a:xfrm>
          <a:prstGeom prst="rect">
            <a:avLst/>
          </a:prstGeom>
          <a:noFill/>
          <a:ln w="9525">
            <a:noFill/>
            <a:miter lim="800000"/>
            <a:headEnd/>
            <a:tailEnd/>
          </a:ln>
        </p:spPr>
        <p:txBody>
          <a:bodyPr wrap="square">
            <a:spAutoFit/>
          </a:bodyPr>
          <a:lstStyle/>
          <a:p>
            <a:r>
              <a:rPr lang="en-US" dirty="0"/>
              <a:t>10 000 neurons</a:t>
            </a:r>
          </a:p>
          <a:p>
            <a:r>
              <a:rPr lang="en-US" dirty="0"/>
              <a:t>3 km wires</a:t>
            </a:r>
          </a:p>
        </p:txBody>
      </p:sp>
      <p:sp>
        <p:nvSpPr>
          <p:cNvPr id="35" name="Text Box 6"/>
          <p:cNvSpPr txBox="1">
            <a:spLocks noChangeArrowheads="1"/>
          </p:cNvSpPr>
          <p:nvPr/>
        </p:nvSpPr>
        <p:spPr bwMode="auto">
          <a:xfrm>
            <a:off x="1555674" y="3859589"/>
            <a:ext cx="1525305" cy="584775"/>
          </a:xfrm>
          <a:prstGeom prst="rect">
            <a:avLst/>
          </a:prstGeom>
          <a:noFill/>
          <a:ln w="9525">
            <a:noFill/>
            <a:miter lim="800000"/>
            <a:headEnd/>
            <a:tailEnd/>
          </a:ln>
        </p:spPr>
        <p:txBody>
          <a:bodyPr wrap="square">
            <a:spAutoFit/>
          </a:bodyPr>
          <a:lstStyle/>
          <a:p>
            <a:r>
              <a:rPr lang="en-US" sz="3200" dirty="0"/>
              <a:t>1mm</a:t>
            </a:r>
          </a:p>
        </p:txBody>
      </p:sp>
      <p:pic>
        <p:nvPicPr>
          <p:cNvPr id="31" name="Picture 8" descr="cajal-neuron"/>
          <p:cNvPicPr>
            <a:picLocks noChangeAspect="1" noChangeArrowheads="1"/>
          </p:cNvPicPr>
          <p:nvPr/>
        </p:nvPicPr>
        <p:blipFill>
          <a:blip r:embed="rId4" cstate="print"/>
          <a:srcRect/>
          <a:stretch>
            <a:fillRect/>
          </a:stretch>
        </p:blipFill>
        <p:spPr bwMode="auto">
          <a:xfrm>
            <a:off x="12310218" y="3366678"/>
            <a:ext cx="6368716" cy="6052763"/>
          </a:xfrm>
          <a:prstGeom prst="rect">
            <a:avLst/>
          </a:prstGeom>
          <a:noFill/>
          <a:ln w="9525">
            <a:noFill/>
            <a:miter lim="800000"/>
            <a:headEnd/>
            <a:tailEnd/>
          </a:ln>
        </p:spPr>
      </p:pic>
      <p:sp>
        <p:nvSpPr>
          <p:cNvPr id="37" name="Text Box 9"/>
          <p:cNvSpPr txBox="1">
            <a:spLocks noChangeArrowheads="1"/>
          </p:cNvSpPr>
          <p:nvPr/>
        </p:nvSpPr>
        <p:spPr bwMode="auto">
          <a:xfrm>
            <a:off x="12706543" y="1641425"/>
            <a:ext cx="5182494" cy="1241224"/>
          </a:xfrm>
          <a:prstGeom prst="rect">
            <a:avLst/>
          </a:prstGeom>
          <a:noFill/>
          <a:ln w="9525">
            <a:noFill/>
            <a:miter lim="800000"/>
            <a:headEnd/>
            <a:tailEnd/>
          </a:ln>
        </p:spPr>
        <p:txBody>
          <a:bodyPr wrap="none">
            <a:spAutoFit/>
          </a:bodyPr>
          <a:lstStyle/>
          <a:p>
            <a:r>
              <a:rPr lang="en-US" dirty="0"/>
              <a:t>Signal:</a:t>
            </a:r>
          </a:p>
          <a:p>
            <a:r>
              <a:rPr lang="en-US" dirty="0"/>
              <a:t>action potential (spike)</a:t>
            </a:r>
          </a:p>
        </p:txBody>
      </p:sp>
      <p:sp>
        <p:nvSpPr>
          <p:cNvPr id="39" name="Freeform 10"/>
          <p:cNvSpPr>
            <a:spLocks/>
          </p:cNvSpPr>
          <p:nvPr/>
        </p:nvSpPr>
        <p:spPr bwMode="auto">
          <a:xfrm>
            <a:off x="16056039" y="6377846"/>
            <a:ext cx="2377948" cy="2204490"/>
          </a:xfrm>
          <a:custGeom>
            <a:avLst/>
            <a:gdLst>
              <a:gd name="T0" fmla="*/ 0 w 864"/>
              <a:gd name="T1" fmla="*/ 2147483647 h 920"/>
              <a:gd name="T2" fmla="*/ 2147483647 w 864"/>
              <a:gd name="T3" fmla="*/ 2147483647 h 920"/>
              <a:gd name="T4" fmla="*/ 2147483647 w 864"/>
              <a:gd name="T5" fmla="*/ 2147483647 h 920"/>
              <a:gd name="T6" fmla="*/ 2147483647 w 864"/>
              <a:gd name="T7" fmla="*/ 2147483647 h 920"/>
              <a:gd name="T8" fmla="*/ 2147483647 w 864"/>
              <a:gd name="T9" fmla="*/ 2147483647 h 920"/>
              <a:gd name="T10" fmla="*/ 2147483647 w 864"/>
              <a:gd name="T11" fmla="*/ 2147483647 h 920"/>
              <a:gd name="T12" fmla="*/ 2147483647 w 864"/>
              <a:gd name="T13" fmla="*/ 2147483647 h 920"/>
              <a:gd name="T14" fmla="*/ 2147483647 w 864"/>
              <a:gd name="T15" fmla="*/ 2147483647 h 920"/>
              <a:gd name="T16" fmla="*/ 2147483647 w 864"/>
              <a:gd name="T17" fmla="*/ 2147483647 h 920"/>
              <a:gd name="T18" fmla="*/ 2147483647 w 864"/>
              <a:gd name="T19" fmla="*/ 2147483647 h 920"/>
              <a:gd name="T20" fmla="*/ 2147483647 w 864"/>
              <a:gd name="T21" fmla="*/ 2147483647 h 9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4"/>
              <a:gd name="T34" fmla="*/ 0 h 920"/>
              <a:gd name="T35" fmla="*/ 864 w 864"/>
              <a:gd name="T36" fmla="*/ 920 h 9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4" h="920">
                <a:moveTo>
                  <a:pt x="0" y="768"/>
                </a:moveTo>
                <a:cubicBezTo>
                  <a:pt x="56" y="772"/>
                  <a:pt x="112" y="776"/>
                  <a:pt x="144" y="768"/>
                </a:cubicBezTo>
                <a:cubicBezTo>
                  <a:pt x="176" y="760"/>
                  <a:pt x="176" y="752"/>
                  <a:pt x="192" y="720"/>
                </a:cubicBezTo>
                <a:cubicBezTo>
                  <a:pt x="208" y="688"/>
                  <a:pt x="224" y="688"/>
                  <a:pt x="240" y="576"/>
                </a:cubicBezTo>
                <a:cubicBezTo>
                  <a:pt x="256" y="464"/>
                  <a:pt x="272" y="96"/>
                  <a:pt x="288" y="48"/>
                </a:cubicBezTo>
                <a:cubicBezTo>
                  <a:pt x="304" y="0"/>
                  <a:pt x="328" y="168"/>
                  <a:pt x="336" y="288"/>
                </a:cubicBezTo>
                <a:cubicBezTo>
                  <a:pt x="344" y="408"/>
                  <a:pt x="328" y="664"/>
                  <a:pt x="336" y="768"/>
                </a:cubicBezTo>
                <a:cubicBezTo>
                  <a:pt x="344" y="872"/>
                  <a:pt x="352" y="904"/>
                  <a:pt x="384" y="912"/>
                </a:cubicBezTo>
                <a:cubicBezTo>
                  <a:pt x="416" y="920"/>
                  <a:pt x="488" y="840"/>
                  <a:pt x="528" y="816"/>
                </a:cubicBezTo>
                <a:cubicBezTo>
                  <a:pt x="568" y="792"/>
                  <a:pt x="568" y="784"/>
                  <a:pt x="624" y="768"/>
                </a:cubicBezTo>
                <a:cubicBezTo>
                  <a:pt x="680" y="752"/>
                  <a:pt x="772" y="736"/>
                  <a:pt x="864" y="720"/>
                </a:cubicBezTo>
              </a:path>
            </a:pathLst>
          </a:custGeom>
          <a:noFill/>
          <a:ln w="57150">
            <a:solidFill>
              <a:srgbClr val="006600"/>
            </a:solidFill>
            <a:round/>
            <a:headEnd/>
            <a:tailEnd/>
          </a:ln>
        </p:spPr>
        <p:txBody>
          <a:bodyPr wrap="none" anchor="ctr"/>
          <a:lstStyle/>
          <a:p>
            <a:endParaRPr lang="en-US" dirty="0"/>
          </a:p>
        </p:txBody>
      </p:sp>
      <p:grpSp>
        <p:nvGrpSpPr>
          <p:cNvPr id="2" name="Group 11"/>
          <p:cNvGrpSpPr>
            <a:grpSpLocks/>
          </p:cNvGrpSpPr>
          <p:nvPr/>
        </p:nvGrpSpPr>
        <p:grpSpPr bwMode="auto">
          <a:xfrm>
            <a:off x="15109325" y="4728240"/>
            <a:ext cx="4246729" cy="2515994"/>
            <a:chOff x="4992" y="2352"/>
            <a:chExt cx="1543" cy="1050"/>
          </a:xfrm>
        </p:grpSpPr>
        <p:sp>
          <p:nvSpPr>
            <p:cNvPr id="42" name="Rectangle 12"/>
            <p:cNvSpPr>
              <a:spLocks noChangeArrowheads="1"/>
            </p:cNvSpPr>
            <p:nvPr/>
          </p:nvSpPr>
          <p:spPr bwMode="auto">
            <a:xfrm>
              <a:off x="4992" y="2352"/>
              <a:ext cx="384" cy="288"/>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43" name="Text Box 13"/>
            <p:cNvSpPr txBox="1">
              <a:spLocks noChangeArrowheads="1"/>
            </p:cNvSpPr>
            <p:nvPr/>
          </p:nvSpPr>
          <p:spPr bwMode="auto">
            <a:xfrm>
              <a:off x="5692" y="2798"/>
              <a:ext cx="843" cy="604"/>
            </a:xfrm>
            <a:prstGeom prst="rect">
              <a:avLst/>
            </a:prstGeom>
            <a:solidFill>
              <a:schemeClr val="bg1"/>
            </a:solidFill>
            <a:ln w="9525">
              <a:noFill/>
              <a:miter lim="800000"/>
              <a:headEnd/>
              <a:tailEnd/>
            </a:ln>
          </p:spPr>
          <p:txBody>
            <a:bodyPr wrap="none">
              <a:spAutoFit/>
            </a:bodyPr>
            <a:lstStyle/>
            <a:p>
              <a:r>
                <a:rPr lang="en-US" sz="4400" dirty="0">
                  <a:solidFill>
                    <a:srgbClr val="00B050"/>
                  </a:solidFill>
                </a:rPr>
                <a:t>action </a:t>
              </a:r>
            </a:p>
            <a:p>
              <a:r>
                <a:rPr lang="en-US" sz="4400" dirty="0">
                  <a:solidFill>
                    <a:srgbClr val="00B050"/>
                  </a:solidFill>
                </a:rPr>
                <a:t>potential</a:t>
              </a:r>
            </a:p>
          </p:txBody>
        </p:sp>
      </p:grpSp>
      <p:sp>
        <p:nvSpPr>
          <p:cNvPr id="13" name="TextBox 12"/>
          <p:cNvSpPr txBox="1"/>
          <p:nvPr/>
        </p:nvSpPr>
        <p:spPr>
          <a:xfrm>
            <a:off x="6208295" y="10837229"/>
            <a:ext cx="3549370" cy="707886"/>
          </a:xfrm>
          <a:prstGeom prst="rect">
            <a:avLst/>
          </a:prstGeom>
          <a:noFill/>
        </p:spPr>
        <p:txBody>
          <a:bodyPr wrap="none" rtlCol="0">
            <a:spAutoFit/>
          </a:bodyPr>
          <a:lstStyle/>
          <a:p>
            <a:r>
              <a:rPr lang="en-US" sz="4000" i="1" dirty="0"/>
              <a:t>Ramon y Cajal</a:t>
            </a:r>
          </a:p>
        </p:txBody>
      </p:sp>
      <p:cxnSp>
        <p:nvCxnSpPr>
          <p:cNvPr id="14" name="Straight Connector 13"/>
          <p:cNvCxnSpPr/>
          <p:nvPr/>
        </p:nvCxnSpPr>
        <p:spPr>
          <a:xfrm>
            <a:off x="-215313" y="1508294"/>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652429" y="9867733"/>
            <a:ext cx="8807219" cy="969496"/>
          </a:xfrm>
          <a:prstGeom prst="rect">
            <a:avLst/>
          </a:prstGeom>
          <a:noFill/>
        </p:spPr>
        <p:txBody>
          <a:bodyPr wrap="none" rtlCol="0">
            <a:spAutoFit/>
          </a:bodyPr>
          <a:lstStyle/>
          <a:p>
            <a:r>
              <a:rPr lang="en-US" dirty="0">
                <a:solidFill>
                  <a:srgbClr val="FF0000"/>
                </a:solidFill>
              </a:rPr>
              <a:t>How is a spike generated?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3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D705CDC-C327-4176-865C-97E21490BA80}"/>
              </a:ext>
            </a:extLst>
          </p:cNvPr>
          <p:cNvPicPr>
            <a:picLocks noChangeAspect="1"/>
          </p:cNvPicPr>
          <p:nvPr/>
        </p:nvPicPr>
        <p:blipFill>
          <a:blip r:embed="rId2"/>
          <a:stretch>
            <a:fillRect/>
          </a:stretch>
        </p:blipFill>
        <p:spPr>
          <a:xfrm>
            <a:off x="116681" y="125666"/>
            <a:ext cx="21374100" cy="11900979"/>
          </a:xfrm>
          <a:prstGeom prst="rect">
            <a:avLst/>
          </a:prstGeom>
        </p:spPr>
      </p:pic>
    </p:spTree>
    <p:extLst>
      <p:ext uri="{BB962C8B-B14F-4D97-AF65-F5344CB8AC3E}">
        <p14:creationId xmlns:p14="http://schemas.microsoft.com/office/powerpoint/2010/main" val="2212714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pic>
        <p:nvPicPr>
          <p:cNvPr id="39939" name="Picture 2"/>
          <p:cNvPicPr>
            <a:picLocks noChangeAspect="1" noChangeArrowheads="1"/>
          </p:cNvPicPr>
          <p:nvPr/>
        </p:nvPicPr>
        <p:blipFill>
          <a:blip r:embed="rId3" cstate="print"/>
          <a:srcRect/>
          <a:stretch>
            <a:fillRect/>
          </a:stretch>
        </p:blipFill>
        <p:spPr bwMode="auto">
          <a:xfrm>
            <a:off x="3376166" y="1594298"/>
            <a:ext cx="11037666" cy="8846997"/>
          </a:xfrm>
          <a:prstGeom prst="rect">
            <a:avLst/>
          </a:prstGeom>
          <a:noFill/>
          <a:ln w="9525">
            <a:noFill/>
            <a:miter lim="800000"/>
            <a:headEnd/>
            <a:tailEnd/>
          </a:ln>
        </p:spPr>
      </p:pic>
      <p:sp>
        <p:nvSpPr>
          <p:cNvPr id="39940" name="TextBox 5"/>
          <p:cNvSpPr txBox="1">
            <a:spLocks noChangeArrowheads="1"/>
          </p:cNvSpPr>
          <p:nvPr/>
        </p:nvSpPr>
        <p:spPr bwMode="auto">
          <a:xfrm>
            <a:off x="8790434" y="7974956"/>
            <a:ext cx="12198913" cy="3534170"/>
          </a:xfrm>
          <a:prstGeom prst="rect">
            <a:avLst/>
          </a:prstGeom>
          <a:solidFill>
            <a:schemeClr val="bg1"/>
          </a:solidFill>
          <a:ln w="9525">
            <a:noFill/>
            <a:miter lim="800000"/>
            <a:headEnd/>
            <a:tailEnd/>
          </a:ln>
        </p:spPr>
        <p:txBody>
          <a:bodyPr wrap="none" lIns="192911" tIns="96455" rIns="192911" bIns="96455">
            <a:spAutoFit/>
          </a:bodyPr>
          <a:lstStyle/>
          <a:p>
            <a:r>
              <a:rPr lang="en-US" sz="4000" dirty="0"/>
              <a:t>Na+ channel from rat heart </a:t>
            </a:r>
            <a:r>
              <a:rPr lang="en-US" sz="4000" i="1" dirty="0"/>
              <a:t>(Patlak and Ortiz 1985)</a:t>
            </a:r>
          </a:p>
          <a:p>
            <a:r>
              <a:rPr lang="en-US" sz="4000" b="1" dirty="0"/>
              <a:t>A</a:t>
            </a:r>
            <a:r>
              <a:rPr lang="en-US" sz="4000" dirty="0"/>
              <a:t>  traces from a patch containing several channels. </a:t>
            </a:r>
          </a:p>
          <a:p>
            <a:r>
              <a:rPr lang="en-US" sz="4000" dirty="0"/>
              <a:t>Bottom: average gives current time course.</a:t>
            </a:r>
            <a:endParaRPr lang="en-US" sz="3800" dirty="0"/>
          </a:p>
          <a:p>
            <a:r>
              <a:rPr lang="en-US" sz="4000" b="1" dirty="0"/>
              <a:t>B. </a:t>
            </a:r>
            <a:r>
              <a:rPr lang="en-US" sz="4000" dirty="0"/>
              <a:t>Opening times of single channel events</a:t>
            </a:r>
          </a:p>
          <a:p>
            <a:endParaRPr lang="en-US" dirty="0"/>
          </a:p>
        </p:txBody>
      </p:sp>
      <p:cxnSp>
        <p:nvCxnSpPr>
          <p:cNvPr id="39941" name="Straight Arrow Connector 7"/>
          <p:cNvCxnSpPr>
            <a:cxnSpLocks noChangeShapeType="1"/>
            <a:stCxn id="39942" idx="2"/>
          </p:cNvCxnSpPr>
          <p:nvPr/>
        </p:nvCxnSpPr>
        <p:spPr bwMode="auto">
          <a:xfrm>
            <a:off x="1688083" y="6051018"/>
            <a:ext cx="2700933" cy="1746024"/>
          </a:xfrm>
          <a:prstGeom prst="straightConnector1">
            <a:avLst/>
          </a:prstGeom>
          <a:noFill/>
          <a:ln w="9525" algn="ctr">
            <a:solidFill>
              <a:schemeClr val="tx1"/>
            </a:solidFill>
            <a:round/>
            <a:headEnd/>
            <a:tailEnd type="arrow" w="med" len="med"/>
          </a:ln>
        </p:spPr>
      </p:cxnSp>
      <p:sp>
        <p:nvSpPr>
          <p:cNvPr id="39942" name="TextBox 8"/>
          <p:cNvSpPr txBox="1">
            <a:spLocks noChangeArrowheads="1"/>
          </p:cNvSpPr>
          <p:nvPr/>
        </p:nvSpPr>
        <p:spPr bwMode="auto">
          <a:xfrm>
            <a:off x="-126611" y="4286564"/>
            <a:ext cx="3629387" cy="1764454"/>
          </a:xfrm>
          <a:prstGeom prst="rect">
            <a:avLst/>
          </a:prstGeom>
          <a:noFill/>
          <a:ln w="9525">
            <a:noFill/>
            <a:miter lim="800000"/>
            <a:headEnd/>
            <a:tailEnd/>
          </a:ln>
        </p:spPr>
        <p:txBody>
          <a:bodyPr wrap="none" lIns="192911" tIns="96455" rIns="192911" bIns="96455">
            <a:spAutoFit/>
          </a:bodyPr>
          <a:lstStyle/>
          <a:p>
            <a:r>
              <a:rPr lang="en-US" sz="3400" dirty="0"/>
              <a:t>Steps:</a:t>
            </a:r>
          </a:p>
          <a:p>
            <a:r>
              <a:rPr lang="en-US" sz="3400" dirty="0"/>
              <a:t>Different number</a:t>
            </a:r>
          </a:p>
          <a:p>
            <a:r>
              <a:rPr lang="en-US" sz="3400" dirty="0"/>
              <a:t>of channels</a:t>
            </a:r>
            <a:endParaRPr lang="en-US" dirty="0"/>
          </a:p>
        </p:txBody>
      </p:sp>
      <p:sp>
        <p:nvSpPr>
          <p:cNvPr id="39943" name="Oval 11"/>
          <p:cNvSpPr>
            <a:spLocks noChangeArrowheads="1"/>
          </p:cNvSpPr>
          <p:nvPr/>
        </p:nvSpPr>
        <p:spPr bwMode="auto">
          <a:xfrm>
            <a:off x="14197265" y="747999"/>
            <a:ext cx="6653444" cy="6422823"/>
          </a:xfrm>
          <a:prstGeom prst="ellipse">
            <a:avLst/>
          </a:prstGeom>
          <a:noFill/>
          <a:ln w="9525">
            <a:solidFill>
              <a:srgbClr val="FF0000"/>
            </a:solidFill>
            <a:round/>
            <a:headEnd/>
            <a:tailEnd/>
          </a:ln>
        </p:spPr>
        <p:txBody>
          <a:bodyPr wrap="none" lIns="192911" tIns="96455" rIns="192911" bIns="96455" anchor="ctr"/>
          <a:lstStyle/>
          <a:p>
            <a:endParaRPr lang="en-US" dirty="0"/>
          </a:p>
        </p:txBody>
      </p:sp>
      <p:sp>
        <p:nvSpPr>
          <p:cNvPr id="39944" name="Line 14"/>
          <p:cNvSpPr>
            <a:spLocks noChangeShapeType="1"/>
          </p:cNvSpPr>
          <p:nvPr/>
        </p:nvSpPr>
        <p:spPr bwMode="auto">
          <a:xfrm>
            <a:off x="14765100" y="1870973"/>
            <a:ext cx="0" cy="3645694"/>
          </a:xfrm>
          <a:prstGeom prst="line">
            <a:avLst/>
          </a:prstGeom>
          <a:noFill/>
          <a:ln w="9525">
            <a:solidFill>
              <a:srgbClr val="FF0000"/>
            </a:solidFill>
            <a:round/>
            <a:headEnd/>
            <a:tailEnd/>
          </a:ln>
        </p:spPr>
        <p:txBody>
          <a:bodyPr wrap="none" lIns="192911" tIns="96455" rIns="192911" bIns="96455" anchor="ctr"/>
          <a:lstStyle/>
          <a:p>
            <a:endParaRPr lang="en-US" dirty="0"/>
          </a:p>
        </p:txBody>
      </p:sp>
      <p:sp>
        <p:nvSpPr>
          <p:cNvPr id="39945" name="Line 15"/>
          <p:cNvSpPr>
            <a:spLocks noChangeShapeType="1"/>
          </p:cNvSpPr>
          <p:nvPr/>
        </p:nvSpPr>
        <p:spPr bwMode="auto">
          <a:xfrm>
            <a:off x="18006219" y="1822847"/>
            <a:ext cx="0" cy="1350257"/>
          </a:xfrm>
          <a:prstGeom prst="line">
            <a:avLst/>
          </a:prstGeom>
          <a:noFill/>
          <a:ln w="9525">
            <a:solidFill>
              <a:srgbClr val="FF0000"/>
            </a:solidFill>
            <a:round/>
            <a:headEnd/>
            <a:tailEnd/>
          </a:ln>
        </p:spPr>
        <p:txBody>
          <a:bodyPr wrap="none" lIns="192911" tIns="96455" rIns="192911" bIns="96455" anchor="ctr"/>
          <a:lstStyle/>
          <a:p>
            <a:endParaRPr lang="en-US" dirty="0"/>
          </a:p>
        </p:txBody>
      </p:sp>
      <p:sp>
        <p:nvSpPr>
          <p:cNvPr id="39946" name="Line 16"/>
          <p:cNvSpPr>
            <a:spLocks noChangeShapeType="1"/>
          </p:cNvSpPr>
          <p:nvPr/>
        </p:nvSpPr>
        <p:spPr bwMode="auto">
          <a:xfrm>
            <a:off x="18546406" y="1822847"/>
            <a:ext cx="0" cy="1350257"/>
          </a:xfrm>
          <a:prstGeom prst="line">
            <a:avLst/>
          </a:prstGeom>
          <a:noFill/>
          <a:ln w="9525">
            <a:solidFill>
              <a:srgbClr val="FF0000"/>
            </a:solidFill>
            <a:round/>
            <a:headEnd/>
            <a:tailEnd/>
          </a:ln>
        </p:spPr>
        <p:txBody>
          <a:bodyPr wrap="none" lIns="192911" tIns="96455" rIns="192911" bIns="96455" anchor="ctr"/>
          <a:lstStyle/>
          <a:p>
            <a:endParaRPr lang="en-US" dirty="0"/>
          </a:p>
        </p:txBody>
      </p:sp>
      <p:sp>
        <p:nvSpPr>
          <p:cNvPr id="39947" name="Line 17"/>
          <p:cNvSpPr>
            <a:spLocks noChangeShapeType="1"/>
          </p:cNvSpPr>
          <p:nvPr/>
        </p:nvSpPr>
        <p:spPr bwMode="auto">
          <a:xfrm>
            <a:off x="15305286" y="2022763"/>
            <a:ext cx="0" cy="3645694"/>
          </a:xfrm>
          <a:prstGeom prst="line">
            <a:avLst/>
          </a:prstGeom>
          <a:noFill/>
          <a:ln w="9525">
            <a:solidFill>
              <a:srgbClr val="FF0000"/>
            </a:solidFill>
            <a:round/>
            <a:headEnd/>
            <a:tailEnd/>
          </a:ln>
        </p:spPr>
        <p:txBody>
          <a:bodyPr wrap="none" lIns="192911" tIns="96455" rIns="192911" bIns="96455" anchor="ctr"/>
          <a:lstStyle/>
          <a:p>
            <a:endParaRPr lang="en-US" dirty="0"/>
          </a:p>
        </p:txBody>
      </p:sp>
      <p:sp>
        <p:nvSpPr>
          <p:cNvPr id="39948" name="Line 18"/>
          <p:cNvSpPr>
            <a:spLocks noChangeShapeType="1"/>
          </p:cNvSpPr>
          <p:nvPr/>
        </p:nvSpPr>
        <p:spPr bwMode="auto">
          <a:xfrm>
            <a:off x="18006219" y="3713207"/>
            <a:ext cx="0" cy="1485283"/>
          </a:xfrm>
          <a:prstGeom prst="line">
            <a:avLst/>
          </a:prstGeom>
          <a:noFill/>
          <a:ln w="9525">
            <a:solidFill>
              <a:srgbClr val="FF0000"/>
            </a:solidFill>
            <a:round/>
            <a:headEnd/>
            <a:tailEnd/>
          </a:ln>
        </p:spPr>
        <p:txBody>
          <a:bodyPr wrap="none" lIns="192911" tIns="96455" rIns="192911" bIns="96455" anchor="ctr"/>
          <a:lstStyle/>
          <a:p>
            <a:endParaRPr lang="en-US" dirty="0"/>
          </a:p>
        </p:txBody>
      </p:sp>
      <p:sp>
        <p:nvSpPr>
          <p:cNvPr id="39949" name="Line 19"/>
          <p:cNvSpPr>
            <a:spLocks noChangeShapeType="1"/>
          </p:cNvSpPr>
          <p:nvPr/>
        </p:nvSpPr>
        <p:spPr bwMode="auto">
          <a:xfrm>
            <a:off x="18546406" y="3713207"/>
            <a:ext cx="0" cy="1350257"/>
          </a:xfrm>
          <a:prstGeom prst="line">
            <a:avLst/>
          </a:prstGeom>
          <a:noFill/>
          <a:ln w="9525">
            <a:solidFill>
              <a:srgbClr val="FF0000"/>
            </a:solidFill>
            <a:round/>
            <a:headEnd/>
            <a:tailEnd/>
          </a:ln>
        </p:spPr>
        <p:txBody>
          <a:bodyPr wrap="none" lIns="192911" tIns="96455" rIns="192911" bIns="96455" anchor="ctr"/>
          <a:lstStyle/>
          <a:p>
            <a:endParaRPr lang="en-US" dirty="0"/>
          </a:p>
        </p:txBody>
      </p:sp>
      <p:sp>
        <p:nvSpPr>
          <p:cNvPr id="39950" name="Oval 20"/>
          <p:cNvSpPr>
            <a:spLocks noChangeArrowheads="1"/>
          </p:cNvSpPr>
          <p:nvPr/>
        </p:nvSpPr>
        <p:spPr bwMode="auto">
          <a:xfrm>
            <a:off x="17826157" y="3173104"/>
            <a:ext cx="900311" cy="270051"/>
          </a:xfrm>
          <a:prstGeom prst="ellipse">
            <a:avLst/>
          </a:prstGeom>
          <a:solidFill>
            <a:srgbClr val="0000FF"/>
          </a:solidFill>
          <a:ln w="9525">
            <a:solidFill>
              <a:srgbClr val="FFFF00"/>
            </a:solidFill>
            <a:round/>
            <a:headEnd/>
            <a:tailEnd/>
          </a:ln>
        </p:spPr>
        <p:txBody>
          <a:bodyPr wrap="none" lIns="192911" tIns="96455" rIns="192911" bIns="96455" anchor="ctr"/>
          <a:lstStyle/>
          <a:p>
            <a:endParaRPr lang="en-US" dirty="0"/>
          </a:p>
        </p:txBody>
      </p:sp>
      <p:sp>
        <p:nvSpPr>
          <p:cNvPr id="15" name="Oval 21"/>
          <p:cNvSpPr>
            <a:spLocks noChangeArrowheads="1"/>
          </p:cNvSpPr>
          <p:nvPr/>
        </p:nvSpPr>
        <p:spPr bwMode="auto">
          <a:xfrm>
            <a:off x="17826157" y="3713207"/>
            <a:ext cx="900311" cy="270051"/>
          </a:xfrm>
          <a:prstGeom prst="ellipse">
            <a:avLst/>
          </a:prstGeom>
          <a:solidFill>
            <a:srgbClr val="0000FF"/>
          </a:solidFill>
          <a:ln w="9525">
            <a:solidFill>
              <a:srgbClr val="FFFF00"/>
            </a:solidFill>
            <a:round/>
            <a:headEnd/>
            <a:tailEnd/>
          </a:ln>
        </p:spPr>
        <p:txBody>
          <a:bodyPr wrap="none" lIns="192911" tIns="96455" rIns="192911" bIns="96455" anchor="ctr"/>
          <a:lstStyle/>
          <a:p>
            <a:endParaRPr lang="en-US" dirty="0"/>
          </a:p>
        </p:txBody>
      </p:sp>
      <p:sp>
        <p:nvSpPr>
          <p:cNvPr id="16" name="Oval 22"/>
          <p:cNvSpPr>
            <a:spLocks noChangeArrowheads="1"/>
          </p:cNvSpPr>
          <p:nvPr/>
        </p:nvSpPr>
        <p:spPr bwMode="auto">
          <a:xfrm>
            <a:off x="17826157" y="3443156"/>
            <a:ext cx="900311" cy="270051"/>
          </a:xfrm>
          <a:prstGeom prst="ellipse">
            <a:avLst/>
          </a:prstGeom>
          <a:solidFill>
            <a:srgbClr val="0000FF"/>
          </a:solidFill>
          <a:ln w="9525">
            <a:solidFill>
              <a:srgbClr val="FFFF00"/>
            </a:solidFill>
            <a:round/>
            <a:headEnd/>
            <a:tailEnd/>
          </a:ln>
        </p:spPr>
        <p:txBody>
          <a:bodyPr wrap="none" lIns="192911" tIns="96455" rIns="192911" bIns="96455" anchor="ctr"/>
          <a:lstStyle/>
          <a:p>
            <a:endParaRPr lang="en-US" dirty="0"/>
          </a:p>
        </p:txBody>
      </p:sp>
      <p:sp>
        <p:nvSpPr>
          <p:cNvPr id="39953" name="Oval 23"/>
          <p:cNvSpPr>
            <a:spLocks noChangeArrowheads="1"/>
          </p:cNvSpPr>
          <p:nvPr/>
        </p:nvSpPr>
        <p:spPr bwMode="auto">
          <a:xfrm>
            <a:off x="16025535" y="2497975"/>
            <a:ext cx="180062" cy="135026"/>
          </a:xfrm>
          <a:prstGeom prst="ellipse">
            <a:avLst/>
          </a:prstGeom>
          <a:solidFill>
            <a:srgbClr val="66FFFF"/>
          </a:solidFill>
          <a:ln w="9525">
            <a:solidFill>
              <a:schemeClr val="tx1"/>
            </a:solidFill>
            <a:round/>
            <a:headEnd/>
            <a:tailEnd/>
          </a:ln>
        </p:spPr>
        <p:txBody>
          <a:bodyPr wrap="none" lIns="192911" tIns="96455" rIns="192911" bIns="96455" anchor="ctr"/>
          <a:lstStyle/>
          <a:p>
            <a:endParaRPr lang="en-US" dirty="0"/>
          </a:p>
        </p:txBody>
      </p:sp>
      <p:sp>
        <p:nvSpPr>
          <p:cNvPr id="39954" name="Oval 24"/>
          <p:cNvSpPr>
            <a:spLocks noChangeArrowheads="1"/>
          </p:cNvSpPr>
          <p:nvPr/>
        </p:nvSpPr>
        <p:spPr bwMode="auto">
          <a:xfrm>
            <a:off x="16385660" y="2768027"/>
            <a:ext cx="180062" cy="135026"/>
          </a:xfrm>
          <a:prstGeom prst="ellipse">
            <a:avLst/>
          </a:prstGeom>
          <a:solidFill>
            <a:srgbClr val="66FFFF"/>
          </a:solidFill>
          <a:ln w="9525">
            <a:solidFill>
              <a:schemeClr val="tx1"/>
            </a:solidFill>
            <a:round/>
            <a:headEnd/>
            <a:tailEnd/>
          </a:ln>
        </p:spPr>
        <p:txBody>
          <a:bodyPr wrap="none" lIns="192911" tIns="96455" rIns="192911" bIns="96455" anchor="ctr"/>
          <a:lstStyle/>
          <a:p>
            <a:endParaRPr lang="en-US" dirty="0"/>
          </a:p>
        </p:txBody>
      </p:sp>
      <p:sp>
        <p:nvSpPr>
          <p:cNvPr id="39955" name="Oval 25"/>
          <p:cNvSpPr>
            <a:spLocks noChangeArrowheads="1"/>
          </p:cNvSpPr>
          <p:nvPr/>
        </p:nvSpPr>
        <p:spPr bwMode="auto">
          <a:xfrm>
            <a:off x="19266655" y="263300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dirty="0"/>
          </a:p>
        </p:txBody>
      </p:sp>
      <p:sp>
        <p:nvSpPr>
          <p:cNvPr id="39956" name="Oval 26"/>
          <p:cNvSpPr>
            <a:spLocks noChangeArrowheads="1"/>
          </p:cNvSpPr>
          <p:nvPr/>
        </p:nvSpPr>
        <p:spPr bwMode="auto">
          <a:xfrm>
            <a:off x="16745784" y="3983258"/>
            <a:ext cx="180062" cy="135026"/>
          </a:xfrm>
          <a:prstGeom prst="ellipse">
            <a:avLst/>
          </a:prstGeom>
          <a:solidFill>
            <a:srgbClr val="66FFFF"/>
          </a:solidFill>
          <a:ln w="9525">
            <a:solidFill>
              <a:schemeClr val="tx1"/>
            </a:solidFill>
            <a:round/>
            <a:headEnd/>
            <a:tailEnd/>
          </a:ln>
        </p:spPr>
        <p:txBody>
          <a:bodyPr wrap="none" lIns="192911" tIns="96455" rIns="192911" bIns="96455" anchor="ctr"/>
          <a:lstStyle/>
          <a:p>
            <a:endParaRPr lang="en-US" dirty="0"/>
          </a:p>
        </p:txBody>
      </p:sp>
      <p:sp>
        <p:nvSpPr>
          <p:cNvPr id="39957" name="Oval 27"/>
          <p:cNvSpPr>
            <a:spLocks noChangeArrowheads="1"/>
          </p:cNvSpPr>
          <p:nvPr/>
        </p:nvSpPr>
        <p:spPr bwMode="auto">
          <a:xfrm>
            <a:off x="19986903" y="3308130"/>
            <a:ext cx="180062" cy="135026"/>
          </a:xfrm>
          <a:prstGeom prst="ellipse">
            <a:avLst/>
          </a:prstGeom>
          <a:solidFill>
            <a:srgbClr val="66FFFF"/>
          </a:solidFill>
          <a:ln w="9525">
            <a:solidFill>
              <a:schemeClr val="tx1"/>
            </a:solidFill>
            <a:round/>
            <a:headEnd/>
            <a:tailEnd/>
          </a:ln>
        </p:spPr>
        <p:txBody>
          <a:bodyPr wrap="none" lIns="192911" tIns="96455" rIns="192911" bIns="96455" anchor="ctr"/>
          <a:lstStyle/>
          <a:p>
            <a:endParaRPr lang="en-US" dirty="0"/>
          </a:p>
        </p:txBody>
      </p:sp>
      <p:sp>
        <p:nvSpPr>
          <p:cNvPr id="39958" name="Oval 28"/>
          <p:cNvSpPr>
            <a:spLocks noChangeArrowheads="1"/>
          </p:cNvSpPr>
          <p:nvPr/>
        </p:nvSpPr>
        <p:spPr bwMode="auto">
          <a:xfrm>
            <a:off x="16925846" y="5063464"/>
            <a:ext cx="180062" cy="135026"/>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9959" name="Oval 29"/>
          <p:cNvSpPr>
            <a:spLocks noChangeArrowheads="1"/>
          </p:cNvSpPr>
          <p:nvPr/>
        </p:nvSpPr>
        <p:spPr bwMode="auto">
          <a:xfrm>
            <a:off x="17285970" y="4523361"/>
            <a:ext cx="180062" cy="135026"/>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9960" name="Oval 30"/>
          <p:cNvSpPr>
            <a:spLocks noChangeArrowheads="1"/>
          </p:cNvSpPr>
          <p:nvPr/>
        </p:nvSpPr>
        <p:spPr bwMode="auto">
          <a:xfrm>
            <a:off x="17105908" y="2227924"/>
            <a:ext cx="180062" cy="135026"/>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9961" name="Oval 31"/>
          <p:cNvSpPr>
            <a:spLocks noChangeArrowheads="1"/>
          </p:cNvSpPr>
          <p:nvPr/>
        </p:nvSpPr>
        <p:spPr bwMode="auto">
          <a:xfrm>
            <a:off x="16385660" y="4253309"/>
            <a:ext cx="180062" cy="135026"/>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9962" name="Oval 32"/>
          <p:cNvSpPr>
            <a:spLocks noChangeArrowheads="1"/>
          </p:cNvSpPr>
          <p:nvPr/>
        </p:nvSpPr>
        <p:spPr bwMode="auto">
          <a:xfrm>
            <a:off x="16385660" y="3443155"/>
            <a:ext cx="180062" cy="135026"/>
          </a:xfrm>
          <a:prstGeom prst="ellipse">
            <a:avLst/>
          </a:prstGeom>
          <a:solidFill>
            <a:srgbClr val="FF6600"/>
          </a:solidFill>
          <a:ln w="9525">
            <a:solidFill>
              <a:srgbClr val="FF6600"/>
            </a:solidFill>
            <a:round/>
            <a:headEnd/>
            <a:tailEnd/>
          </a:ln>
        </p:spPr>
        <p:txBody>
          <a:bodyPr wrap="none" lIns="192911" tIns="96455" rIns="192911" bIns="96455" anchor="ctr"/>
          <a:lstStyle/>
          <a:p>
            <a:endParaRPr lang="en-US" dirty="0"/>
          </a:p>
        </p:txBody>
      </p:sp>
      <p:sp>
        <p:nvSpPr>
          <p:cNvPr id="39963" name="Oval 33"/>
          <p:cNvSpPr>
            <a:spLocks noChangeArrowheads="1"/>
          </p:cNvSpPr>
          <p:nvPr/>
        </p:nvSpPr>
        <p:spPr bwMode="auto">
          <a:xfrm>
            <a:off x="15665411" y="3214607"/>
            <a:ext cx="180062" cy="135026"/>
          </a:xfrm>
          <a:prstGeom prst="ellipse">
            <a:avLst/>
          </a:prstGeom>
          <a:solidFill>
            <a:srgbClr val="FF6600"/>
          </a:solidFill>
          <a:ln w="9525">
            <a:solidFill>
              <a:srgbClr val="FF6600"/>
            </a:solidFill>
            <a:round/>
            <a:headEnd/>
            <a:tailEnd/>
          </a:ln>
        </p:spPr>
        <p:txBody>
          <a:bodyPr wrap="none" lIns="192911" tIns="96455" rIns="192911" bIns="96455" anchor="ctr"/>
          <a:lstStyle/>
          <a:p>
            <a:endParaRPr lang="en-US" dirty="0"/>
          </a:p>
        </p:txBody>
      </p:sp>
      <p:sp>
        <p:nvSpPr>
          <p:cNvPr id="39964" name="Oval 34"/>
          <p:cNvSpPr>
            <a:spLocks noChangeArrowheads="1"/>
          </p:cNvSpPr>
          <p:nvPr/>
        </p:nvSpPr>
        <p:spPr bwMode="auto">
          <a:xfrm>
            <a:off x="17105908" y="3983258"/>
            <a:ext cx="180062" cy="135026"/>
          </a:xfrm>
          <a:prstGeom prst="ellipse">
            <a:avLst/>
          </a:prstGeom>
          <a:solidFill>
            <a:srgbClr val="FF6600"/>
          </a:solidFill>
          <a:ln w="9525">
            <a:solidFill>
              <a:srgbClr val="FF6600"/>
            </a:solidFill>
            <a:round/>
            <a:headEnd/>
            <a:tailEnd/>
          </a:ln>
        </p:spPr>
        <p:txBody>
          <a:bodyPr wrap="none" lIns="192911" tIns="96455" rIns="192911" bIns="96455" anchor="ctr"/>
          <a:lstStyle/>
          <a:p>
            <a:endParaRPr lang="en-US" dirty="0"/>
          </a:p>
        </p:txBody>
      </p:sp>
      <p:sp>
        <p:nvSpPr>
          <p:cNvPr id="39965" name="Oval 35"/>
          <p:cNvSpPr>
            <a:spLocks noChangeArrowheads="1"/>
          </p:cNvSpPr>
          <p:nvPr/>
        </p:nvSpPr>
        <p:spPr bwMode="auto">
          <a:xfrm>
            <a:off x="19446717" y="4658387"/>
            <a:ext cx="180062" cy="135026"/>
          </a:xfrm>
          <a:prstGeom prst="ellipse">
            <a:avLst/>
          </a:prstGeom>
          <a:solidFill>
            <a:srgbClr val="FF6600"/>
          </a:solidFill>
          <a:ln w="9525">
            <a:solidFill>
              <a:srgbClr val="FF6600"/>
            </a:solidFill>
            <a:round/>
            <a:headEnd/>
            <a:tailEnd/>
          </a:ln>
        </p:spPr>
        <p:txBody>
          <a:bodyPr wrap="none" lIns="192911" tIns="96455" rIns="192911" bIns="96455" anchor="ctr"/>
          <a:lstStyle/>
          <a:p>
            <a:endParaRPr lang="en-US" dirty="0"/>
          </a:p>
        </p:txBody>
      </p:sp>
      <p:sp>
        <p:nvSpPr>
          <p:cNvPr id="39966" name="Oval 36"/>
          <p:cNvSpPr>
            <a:spLocks noChangeArrowheads="1"/>
          </p:cNvSpPr>
          <p:nvPr/>
        </p:nvSpPr>
        <p:spPr bwMode="auto">
          <a:xfrm>
            <a:off x="19086592" y="3578181"/>
            <a:ext cx="180062" cy="135026"/>
          </a:xfrm>
          <a:prstGeom prst="ellipse">
            <a:avLst/>
          </a:prstGeom>
          <a:solidFill>
            <a:srgbClr val="FF6600"/>
          </a:solidFill>
          <a:ln w="9525">
            <a:solidFill>
              <a:srgbClr val="FF6600"/>
            </a:solidFill>
            <a:round/>
            <a:headEnd/>
            <a:tailEnd/>
          </a:ln>
        </p:spPr>
        <p:txBody>
          <a:bodyPr wrap="none" lIns="192911" tIns="96455" rIns="192911" bIns="96455" anchor="ctr"/>
          <a:lstStyle/>
          <a:p>
            <a:endParaRPr lang="en-US" dirty="0"/>
          </a:p>
        </p:txBody>
      </p:sp>
      <p:sp>
        <p:nvSpPr>
          <p:cNvPr id="39967" name="Text Box 37"/>
          <p:cNvSpPr txBox="1">
            <a:spLocks noChangeArrowheads="1"/>
          </p:cNvSpPr>
          <p:nvPr/>
        </p:nvSpPr>
        <p:spPr bwMode="auto">
          <a:xfrm>
            <a:off x="18782740" y="4658387"/>
            <a:ext cx="1880383" cy="1071957"/>
          </a:xfrm>
          <a:prstGeom prst="rect">
            <a:avLst/>
          </a:prstGeom>
          <a:noFill/>
          <a:ln w="9525">
            <a:noFill/>
            <a:miter lim="800000"/>
            <a:headEnd/>
            <a:tailEnd/>
          </a:ln>
        </p:spPr>
        <p:txBody>
          <a:bodyPr wrap="none" lIns="192911" tIns="96455" rIns="192911" bIns="96455">
            <a:spAutoFit/>
          </a:bodyPr>
          <a:lstStyle/>
          <a:p>
            <a:r>
              <a:rPr lang="en-US" dirty="0">
                <a:solidFill>
                  <a:srgbClr val="FF6600"/>
                </a:solidFill>
              </a:rPr>
              <a:t>Ca</a:t>
            </a:r>
            <a:r>
              <a:rPr lang="en-US" baseline="30000" dirty="0">
                <a:solidFill>
                  <a:srgbClr val="FF6600"/>
                </a:solidFill>
              </a:rPr>
              <a:t>2+</a:t>
            </a:r>
            <a:endParaRPr lang="en-US" dirty="0">
              <a:solidFill>
                <a:srgbClr val="FF6600"/>
              </a:solidFill>
            </a:endParaRPr>
          </a:p>
        </p:txBody>
      </p:sp>
      <p:sp>
        <p:nvSpPr>
          <p:cNvPr id="39968" name="Text Box 38"/>
          <p:cNvSpPr txBox="1">
            <a:spLocks noChangeArrowheads="1"/>
          </p:cNvSpPr>
          <p:nvPr/>
        </p:nvSpPr>
        <p:spPr bwMode="auto">
          <a:xfrm>
            <a:off x="18869017" y="1957873"/>
            <a:ext cx="1609476" cy="1071957"/>
          </a:xfrm>
          <a:prstGeom prst="rect">
            <a:avLst/>
          </a:prstGeom>
          <a:noFill/>
          <a:ln w="9525">
            <a:noFill/>
            <a:miter lim="800000"/>
            <a:headEnd/>
            <a:tailEnd/>
          </a:ln>
        </p:spPr>
        <p:txBody>
          <a:bodyPr wrap="none" lIns="192911" tIns="96455" rIns="192911" bIns="96455">
            <a:spAutoFit/>
          </a:bodyPr>
          <a:lstStyle/>
          <a:p>
            <a:r>
              <a:rPr lang="en-US" dirty="0">
                <a:solidFill>
                  <a:srgbClr val="29ABE2"/>
                </a:solidFill>
              </a:rPr>
              <a:t>Na</a:t>
            </a:r>
            <a:r>
              <a:rPr lang="en-US" baseline="30000" dirty="0">
                <a:solidFill>
                  <a:srgbClr val="29ABE2"/>
                </a:solidFill>
              </a:rPr>
              <a:t>+</a:t>
            </a:r>
            <a:endParaRPr lang="en-US" dirty="0">
              <a:solidFill>
                <a:srgbClr val="29ABE2"/>
              </a:solidFill>
            </a:endParaRPr>
          </a:p>
        </p:txBody>
      </p:sp>
      <p:sp>
        <p:nvSpPr>
          <p:cNvPr id="39969" name="Text Box 41"/>
          <p:cNvSpPr txBox="1">
            <a:spLocks noChangeArrowheads="1"/>
          </p:cNvSpPr>
          <p:nvPr/>
        </p:nvSpPr>
        <p:spPr bwMode="auto">
          <a:xfrm>
            <a:off x="15305287" y="3713207"/>
            <a:ext cx="1162237" cy="1071957"/>
          </a:xfrm>
          <a:prstGeom prst="rect">
            <a:avLst/>
          </a:prstGeom>
          <a:noFill/>
          <a:ln w="9525">
            <a:noFill/>
            <a:miter lim="800000"/>
            <a:headEnd/>
            <a:tailEnd/>
          </a:ln>
        </p:spPr>
        <p:txBody>
          <a:bodyPr wrap="none" lIns="192911" tIns="96455" rIns="192911" bIns="96455">
            <a:spAutoFit/>
          </a:bodyPr>
          <a:lstStyle/>
          <a:p>
            <a:r>
              <a:rPr lang="en-US" dirty="0">
                <a:solidFill>
                  <a:srgbClr val="FF6600"/>
                </a:solidFill>
              </a:rPr>
              <a:t>K</a:t>
            </a:r>
            <a:r>
              <a:rPr lang="en-US" baseline="30000" dirty="0">
                <a:solidFill>
                  <a:srgbClr val="FF6600"/>
                </a:solidFill>
              </a:rPr>
              <a:t>+</a:t>
            </a:r>
            <a:endParaRPr lang="en-US" dirty="0">
              <a:solidFill>
                <a:srgbClr val="FF6600"/>
              </a:solidFill>
            </a:endParaRPr>
          </a:p>
        </p:txBody>
      </p:sp>
      <p:sp>
        <p:nvSpPr>
          <p:cNvPr id="39972" name="Oval 44"/>
          <p:cNvSpPr>
            <a:spLocks noChangeArrowheads="1"/>
          </p:cNvSpPr>
          <p:nvPr/>
        </p:nvSpPr>
        <p:spPr bwMode="auto">
          <a:xfrm>
            <a:off x="15665411" y="1999375"/>
            <a:ext cx="180062" cy="135026"/>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dirty="0"/>
          </a:p>
        </p:txBody>
      </p:sp>
      <p:sp>
        <p:nvSpPr>
          <p:cNvPr id="39973" name="Text Box 45"/>
          <p:cNvSpPr txBox="1">
            <a:spLocks noChangeArrowheads="1"/>
          </p:cNvSpPr>
          <p:nvPr/>
        </p:nvSpPr>
        <p:spPr bwMode="auto">
          <a:xfrm>
            <a:off x="15125224" y="5088782"/>
            <a:ext cx="5139288" cy="1102735"/>
          </a:xfrm>
          <a:prstGeom prst="rect">
            <a:avLst/>
          </a:prstGeom>
          <a:noFill/>
          <a:ln w="9525">
            <a:noFill/>
            <a:miter lim="800000"/>
            <a:headEnd/>
            <a:tailEnd/>
          </a:ln>
        </p:spPr>
        <p:txBody>
          <a:bodyPr wrap="none" lIns="192911" tIns="96455" rIns="192911" bIns="96455">
            <a:spAutoFit/>
          </a:bodyPr>
          <a:lstStyle/>
          <a:p>
            <a:r>
              <a:rPr lang="en-US" sz="5900" b="1" dirty="0"/>
              <a:t>Ions/proteins</a:t>
            </a:r>
            <a:endParaRPr lang="en-US" dirty="0"/>
          </a:p>
        </p:txBody>
      </p:sp>
      <p:sp>
        <p:nvSpPr>
          <p:cNvPr id="40"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2.5</a:t>
            </a:r>
            <a:r>
              <a:rPr kumimoji="0" lang="en-US" sz="6600" b="0" i="0" u="none" strike="noStrike" kern="1200" cap="none" spc="0" normalizeH="0" noProof="0" dirty="0">
                <a:ln>
                  <a:noFill/>
                </a:ln>
                <a:solidFill>
                  <a:srgbClr val="FF0000"/>
                </a:solidFill>
                <a:effectLst/>
                <a:uLnTx/>
                <a:uFillTx/>
                <a:latin typeface="Impact" charset="0"/>
                <a:ea typeface="ＭＳ Ｐゴシック" charset="0"/>
                <a:cs typeface="Impact" charset="0"/>
              </a:rPr>
              <a:t> Ion channels</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cxnSp>
        <p:nvCxnSpPr>
          <p:cNvPr id="41" name="Straight Connector 40"/>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8790434" y="6641432"/>
            <a:ext cx="5623398" cy="13335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22"/>
          <p:cNvGrpSpPr>
            <a:grpSpLocks/>
          </p:cNvGrpSpPr>
          <p:nvPr/>
        </p:nvGrpSpPr>
        <p:grpSpPr bwMode="auto">
          <a:xfrm>
            <a:off x="11884104" y="1890361"/>
            <a:ext cx="8305369" cy="3986072"/>
            <a:chOff x="3168" y="672"/>
            <a:chExt cx="2292" cy="1417"/>
          </a:xfrm>
        </p:grpSpPr>
        <p:sp>
          <p:nvSpPr>
            <p:cNvPr id="6211" name="Line 23"/>
            <p:cNvSpPr>
              <a:spLocks noChangeShapeType="1"/>
            </p:cNvSpPr>
            <p:nvPr/>
          </p:nvSpPr>
          <p:spPr bwMode="auto">
            <a:xfrm>
              <a:off x="3168" y="1392"/>
              <a:ext cx="480" cy="0"/>
            </a:xfrm>
            <a:prstGeom prst="line">
              <a:avLst/>
            </a:prstGeom>
            <a:noFill/>
            <a:ln w="57150">
              <a:solidFill>
                <a:schemeClr val="tx1"/>
              </a:solidFill>
              <a:round/>
              <a:headEnd/>
              <a:tailEnd/>
            </a:ln>
          </p:spPr>
          <p:txBody>
            <a:bodyPr wrap="none" anchor="ctr"/>
            <a:lstStyle/>
            <a:p>
              <a:endParaRPr lang="en-US" dirty="0"/>
            </a:p>
          </p:txBody>
        </p:sp>
        <p:sp>
          <p:nvSpPr>
            <p:cNvPr id="6212" name="Line 24"/>
            <p:cNvSpPr>
              <a:spLocks noChangeShapeType="1"/>
            </p:cNvSpPr>
            <p:nvPr/>
          </p:nvSpPr>
          <p:spPr bwMode="auto">
            <a:xfrm>
              <a:off x="4608" y="1392"/>
              <a:ext cx="480" cy="0"/>
            </a:xfrm>
            <a:prstGeom prst="line">
              <a:avLst/>
            </a:prstGeom>
            <a:noFill/>
            <a:ln w="57150">
              <a:solidFill>
                <a:schemeClr val="tx1"/>
              </a:solidFill>
              <a:round/>
              <a:headEnd/>
              <a:tailEnd/>
            </a:ln>
          </p:spPr>
          <p:txBody>
            <a:bodyPr wrap="none" anchor="ctr"/>
            <a:lstStyle/>
            <a:p>
              <a:endParaRPr lang="en-US" dirty="0"/>
            </a:p>
          </p:txBody>
        </p:sp>
        <p:sp>
          <p:nvSpPr>
            <p:cNvPr id="6213" name="Line 25"/>
            <p:cNvSpPr>
              <a:spLocks noChangeShapeType="1"/>
            </p:cNvSpPr>
            <p:nvPr/>
          </p:nvSpPr>
          <p:spPr bwMode="auto">
            <a:xfrm>
              <a:off x="3744" y="1392"/>
              <a:ext cx="288" cy="0"/>
            </a:xfrm>
            <a:prstGeom prst="line">
              <a:avLst/>
            </a:prstGeom>
            <a:noFill/>
            <a:ln w="57150">
              <a:solidFill>
                <a:schemeClr val="tx1"/>
              </a:solidFill>
              <a:round/>
              <a:headEnd/>
              <a:tailEnd/>
            </a:ln>
          </p:spPr>
          <p:txBody>
            <a:bodyPr wrap="none" anchor="ctr"/>
            <a:lstStyle/>
            <a:p>
              <a:endParaRPr lang="en-US" dirty="0"/>
            </a:p>
          </p:txBody>
        </p:sp>
        <p:sp>
          <p:nvSpPr>
            <p:cNvPr id="6214" name="Line 26"/>
            <p:cNvSpPr>
              <a:spLocks noChangeShapeType="1"/>
            </p:cNvSpPr>
            <p:nvPr/>
          </p:nvSpPr>
          <p:spPr bwMode="auto">
            <a:xfrm>
              <a:off x="4128" y="1392"/>
              <a:ext cx="288" cy="0"/>
            </a:xfrm>
            <a:prstGeom prst="line">
              <a:avLst/>
            </a:prstGeom>
            <a:noFill/>
            <a:ln w="57150">
              <a:solidFill>
                <a:schemeClr val="tx1"/>
              </a:solidFill>
              <a:round/>
              <a:headEnd/>
              <a:tailEnd/>
            </a:ln>
          </p:spPr>
          <p:txBody>
            <a:bodyPr wrap="none" anchor="ctr"/>
            <a:lstStyle/>
            <a:p>
              <a:endParaRPr lang="en-US" dirty="0"/>
            </a:p>
          </p:txBody>
        </p:sp>
        <p:sp>
          <p:nvSpPr>
            <p:cNvPr id="6215" name="Line 27"/>
            <p:cNvSpPr>
              <a:spLocks noChangeShapeType="1"/>
            </p:cNvSpPr>
            <p:nvPr/>
          </p:nvSpPr>
          <p:spPr bwMode="auto">
            <a:xfrm>
              <a:off x="3648" y="1296"/>
              <a:ext cx="144" cy="48"/>
            </a:xfrm>
            <a:prstGeom prst="line">
              <a:avLst/>
            </a:prstGeom>
            <a:noFill/>
            <a:ln w="76200">
              <a:solidFill>
                <a:schemeClr val="tx1"/>
              </a:solidFill>
              <a:round/>
              <a:headEnd/>
              <a:tailEnd/>
            </a:ln>
          </p:spPr>
          <p:txBody>
            <a:bodyPr wrap="none" anchor="ctr"/>
            <a:lstStyle/>
            <a:p>
              <a:endParaRPr lang="en-US" dirty="0"/>
            </a:p>
          </p:txBody>
        </p:sp>
        <p:sp>
          <p:nvSpPr>
            <p:cNvPr id="6216" name="Line 28"/>
            <p:cNvSpPr>
              <a:spLocks noChangeShapeType="1"/>
            </p:cNvSpPr>
            <p:nvPr/>
          </p:nvSpPr>
          <p:spPr bwMode="auto">
            <a:xfrm>
              <a:off x="3984" y="1344"/>
              <a:ext cx="192" cy="0"/>
            </a:xfrm>
            <a:prstGeom prst="line">
              <a:avLst/>
            </a:prstGeom>
            <a:noFill/>
            <a:ln w="76200">
              <a:solidFill>
                <a:schemeClr val="tx1"/>
              </a:solidFill>
              <a:round/>
              <a:headEnd/>
              <a:tailEnd/>
            </a:ln>
          </p:spPr>
          <p:txBody>
            <a:bodyPr wrap="none" anchor="ctr"/>
            <a:lstStyle/>
            <a:p>
              <a:endParaRPr lang="en-US" dirty="0"/>
            </a:p>
          </p:txBody>
        </p:sp>
        <p:sp>
          <p:nvSpPr>
            <p:cNvPr id="6217" name="Oval 29"/>
            <p:cNvSpPr>
              <a:spLocks noChangeArrowheads="1"/>
            </p:cNvSpPr>
            <p:nvPr/>
          </p:nvSpPr>
          <p:spPr bwMode="auto">
            <a:xfrm>
              <a:off x="4416" y="1296"/>
              <a:ext cx="192" cy="192"/>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6218" name="Oval 30"/>
            <p:cNvSpPr>
              <a:spLocks noChangeArrowheads="1"/>
            </p:cNvSpPr>
            <p:nvPr/>
          </p:nvSpPr>
          <p:spPr bwMode="auto">
            <a:xfrm>
              <a:off x="3648" y="144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19" name="Oval 31"/>
            <p:cNvSpPr>
              <a:spLocks noChangeArrowheads="1"/>
            </p:cNvSpPr>
            <p:nvPr/>
          </p:nvSpPr>
          <p:spPr bwMode="auto">
            <a:xfrm>
              <a:off x="3936" y="100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0" name="Oval 32"/>
            <p:cNvSpPr>
              <a:spLocks noChangeArrowheads="1"/>
            </p:cNvSpPr>
            <p:nvPr/>
          </p:nvSpPr>
          <p:spPr bwMode="auto">
            <a:xfrm>
              <a:off x="4032" y="1248"/>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1" name="Oval 33"/>
            <p:cNvSpPr>
              <a:spLocks noChangeArrowheads="1"/>
            </p:cNvSpPr>
            <p:nvPr/>
          </p:nvSpPr>
          <p:spPr bwMode="auto">
            <a:xfrm>
              <a:off x="3408"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2" name="Oval 34"/>
            <p:cNvSpPr>
              <a:spLocks noChangeArrowheads="1"/>
            </p:cNvSpPr>
            <p:nvPr/>
          </p:nvSpPr>
          <p:spPr bwMode="auto">
            <a:xfrm>
              <a:off x="4176" y="115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3" name="Oval 35"/>
            <p:cNvSpPr>
              <a:spLocks noChangeArrowheads="1"/>
            </p:cNvSpPr>
            <p:nvPr/>
          </p:nvSpPr>
          <p:spPr bwMode="auto">
            <a:xfrm>
              <a:off x="4320" y="120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4" name="Oval 36"/>
            <p:cNvSpPr>
              <a:spLocks noChangeArrowheads="1"/>
            </p:cNvSpPr>
            <p:nvPr/>
          </p:nvSpPr>
          <p:spPr bwMode="auto">
            <a:xfrm>
              <a:off x="3600" y="163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5" name="Oval 37"/>
            <p:cNvSpPr>
              <a:spLocks noChangeArrowheads="1"/>
            </p:cNvSpPr>
            <p:nvPr/>
          </p:nvSpPr>
          <p:spPr bwMode="auto">
            <a:xfrm>
              <a:off x="4416" y="1680"/>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6" name="Oval 38"/>
            <p:cNvSpPr>
              <a:spLocks noChangeArrowheads="1"/>
            </p:cNvSpPr>
            <p:nvPr/>
          </p:nvSpPr>
          <p:spPr bwMode="auto">
            <a:xfrm>
              <a:off x="5088" y="1056"/>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7" name="Oval 39"/>
            <p:cNvSpPr>
              <a:spLocks noChangeArrowheads="1"/>
            </p:cNvSpPr>
            <p:nvPr/>
          </p:nvSpPr>
          <p:spPr bwMode="auto">
            <a:xfrm>
              <a:off x="4656" y="912"/>
              <a:ext cx="48" cy="48"/>
            </a:xfrm>
            <a:prstGeom prst="ellipse">
              <a:avLst/>
            </a:prstGeom>
            <a:solidFill>
              <a:schemeClr val="accent1"/>
            </a:solidFill>
            <a:ln w="9525">
              <a:solidFill>
                <a:schemeClr val="tx1"/>
              </a:solidFill>
              <a:round/>
              <a:headEnd/>
              <a:tailEnd/>
            </a:ln>
          </p:spPr>
          <p:txBody>
            <a:bodyPr wrap="none" anchor="ctr"/>
            <a:lstStyle/>
            <a:p>
              <a:endParaRPr lang="en-US" dirty="0"/>
            </a:p>
          </p:txBody>
        </p:sp>
        <p:sp>
          <p:nvSpPr>
            <p:cNvPr id="6228" name="Oval 40"/>
            <p:cNvSpPr>
              <a:spLocks noChangeArrowheads="1"/>
            </p:cNvSpPr>
            <p:nvPr/>
          </p:nvSpPr>
          <p:spPr bwMode="auto">
            <a:xfrm>
              <a:off x="3792"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29" name="Oval 41"/>
            <p:cNvSpPr>
              <a:spLocks noChangeArrowheads="1"/>
            </p:cNvSpPr>
            <p:nvPr/>
          </p:nvSpPr>
          <p:spPr bwMode="auto">
            <a:xfrm>
              <a:off x="3408"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0" name="Oval 42"/>
            <p:cNvSpPr>
              <a:spLocks noChangeArrowheads="1"/>
            </p:cNvSpPr>
            <p:nvPr/>
          </p:nvSpPr>
          <p:spPr bwMode="auto">
            <a:xfrm>
              <a:off x="4128"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1" name="Oval 43"/>
            <p:cNvSpPr>
              <a:spLocks noChangeArrowheads="1"/>
            </p:cNvSpPr>
            <p:nvPr/>
          </p:nvSpPr>
          <p:spPr bwMode="auto">
            <a:xfrm>
              <a:off x="3888" y="144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2" name="Oval 44"/>
            <p:cNvSpPr>
              <a:spLocks noChangeArrowheads="1"/>
            </p:cNvSpPr>
            <p:nvPr/>
          </p:nvSpPr>
          <p:spPr bwMode="auto">
            <a:xfrm>
              <a:off x="4416" y="148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3" name="Oval 45"/>
            <p:cNvSpPr>
              <a:spLocks noChangeArrowheads="1"/>
            </p:cNvSpPr>
            <p:nvPr/>
          </p:nvSpPr>
          <p:spPr bwMode="auto">
            <a:xfrm>
              <a:off x="4272" y="960"/>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4" name="Oval 46"/>
            <p:cNvSpPr>
              <a:spLocks noChangeArrowheads="1"/>
            </p:cNvSpPr>
            <p:nvPr/>
          </p:nvSpPr>
          <p:spPr bwMode="auto">
            <a:xfrm>
              <a:off x="4800" y="1536"/>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5" name="Oval 47"/>
            <p:cNvSpPr>
              <a:spLocks noChangeArrowheads="1"/>
            </p:cNvSpPr>
            <p:nvPr/>
          </p:nvSpPr>
          <p:spPr bwMode="auto">
            <a:xfrm>
              <a:off x="5136" y="1632"/>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6" name="Oval 48"/>
            <p:cNvSpPr>
              <a:spLocks noChangeArrowheads="1"/>
            </p:cNvSpPr>
            <p:nvPr/>
          </p:nvSpPr>
          <p:spPr bwMode="auto">
            <a:xfrm>
              <a:off x="3840" y="1728"/>
              <a:ext cx="48" cy="48"/>
            </a:xfrm>
            <a:prstGeom prst="ellipse">
              <a:avLst/>
            </a:prstGeom>
            <a:solidFill>
              <a:srgbClr val="FF0000"/>
            </a:solidFill>
            <a:ln w="9525">
              <a:solidFill>
                <a:schemeClr val="tx1"/>
              </a:solidFill>
              <a:round/>
              <a:headEnd/>
              <a:tailEnd/>
            </a:ln>
          </p:spPr>
          <p:txBody>
            <a:bodyPr wrap="none" anchor="ctr"/>
            <a:lstStyle/>
            <a:p>
              <a:endParaRPr lang="en-US" dirty="0"/>
            </a:p>
          </p:txBody>
        </p:sp>
        <p:sp>
          <p:nvSpPr>
            <p:cNvPr id="6237" name="Text Box 49"/>
            <p:cNvSpPr txBox="1">
              <a:spLocks noChangeArrowheads="1"/>
            </p:cNvSpPr>
            <p:nvPr/>
          </p:nvSpPr>
          <p:spPr bwMode="auto">
            <a:xfrm>
              <a:off x="4944" y="672"/>
              <a:ext cx="389" cy="241"/>
            </a:xfrm>
            <a:prstGeom prst="rect">
              <a:avLst/>
            </a:prstGeom>
            <a:noFill/>
            <a:ln w="9525">
              <a:noFill/>
              <a:miter lim="800000"/>
              <a:headEnd/>
              <a:tailEnd/>
            </a:ln>
          </p:spPr>
          <p:txBody>
            <a:bodyPr wrap="none">
              <a:spAutoFit/>
            </a:bodyPr>
            <a:lstStyle/>
            <a:p>
              <a:r>
                <a:rPr lang="en-US" sz="3800" dirty="0"/>
                <a:t>inside</a:t>
              </a:r>
            </a:p>
          </p:txBody>
        </p:sp>
        <p:sp>
          <p:nvSpPr>
            <p:cNvPr id="6238" name="Text Box 50"/>
            <p:cNvSpPr txBox="1">
              <a:spLocks noChangeArrowheads="1"/>
            </p:cNvSpPr>
            <p:nvPr/>
          </p:nvSpPr>
          <p:spPr bwMode="auto">
            <a:xfrm>
              <a:off x="4992" y="1728"/>
              <a:ext cx="468" cy="241"/>
            </a:xfrm>
            <a:prstGeom prst="rect">
              <a:avLst/>
            </a:prstGeom>
            <a:noFill/>
            <a:ln w="9525">
              <a:noFill/>
              <a:miter lim="800000"/>
              <a:headEnd/>
              <a:tailEnd/>
            </a:ln>
          </p:spPr>
          <p:txBody>
            <a:bodyPr wrap="none">
              <a:spAutoFit/>
            </a:bodyPr>
            <a:lstStyle/>
            <a:p>
              <a:r>
                <a:rPr lang="en-US" sz="3800" dirty="0"/>
                <a:t>outside</a:t>
              </a:r>
            </a:p>
          </p:txBody>
        </p:sp>
        <p:sp>
          <p:nvSpPr>
            <p:cNvPr id="6239" name="Text Box 51"/>
            <p:cNvSpPr txBox="1">
              <a:spLocks noChangeArrowheads="1"/>
            </p:cNvSpPr>
            <p:nvPr/>
          </p:nvSpPr>
          <p:spPr bwMode="auto">
            <a:xfrm>
              <a:off x="5174" y="984"/>
              <a:ext cx="208" cy="241"/>
            </a:xfrm>
            <a:prstGeom prst="rect">
              <a:avLst/>
            </a:prstGeom>
            <a:noFill/>
            <a:ln w="9525">
              <a:noFill/>
              <a:miter lim="800000"/>
              <a:headEnd/>
              <a:tailEnd/>
            </a:ln>
          </p:spPr>
          <p:txBody>
            <a:bodyPr wrap="none">
              <a:spAutoFit/>
            </a:bodyPr>
            <a:lstStyle/>
            <a:p>
              <a:r>
                <a:rPr lang="en-US" sz="3800" dirty="0"/>
                <a:t>Ka</a:t>
              </a:r>
            </a:p>
          </p:txBody>
        </p:sp>
        <p:sp>
          <p:nvSpPr>
            <p:cNvPr id="6240" name="Text Box 52"/>
            <p:cNvSpPr txBox="1">
              <a:spLocks noChangeArrowheads="1"/>
            </p:cNvSpPr>
            <p:nvPr/>
          </p:nvSpPr>
          <p:spPr bwMode="auto">
            <a:xfrm>
              <a:off x="5184" y="1536"/>
              <a:ext cx="215" cy="241"/>
            </a:xfrm>
            <a:prstGeom prst="rect">
              <a:avLst/>
            </a:prstGeom>
            <a:noFill/>
            <a:ln w="9525">
              <a:noFill/>
              <a:miter lim="800000"/>
              <a:headEnd/>
              <a:tailEnd/>
            </a:ln>
          </p:spPr>
          <p:txBody>
            <a:bodyPr wrap="none">
              <a:spAutoFit/>
            </a:bodyPr>
            <a:lstStyle/>
            <a:p>
              <a:r>
                <a:rPr lang="en-US" sz="3800" dirty="0"/>
                <a:t>Na</a:t>
              </a:r>
            </a:p>
          </p:txBody>
        </p:sp>
        <p:sp>
          <p:nvSpPr>
            <p:cNvPr id="6241" name="Text Box 53"/>
            <p:cNvSpPr txBox="1">
              <a:spLocks noChangeArrowheads="1"/>
            </p:cNvSpPr>
            <p:nvPr/>
          </p:nvSpPr>
          <p:spPr bwMode="auto">
            <a:xfrm>
              <a:off x="3216" y="1824"/>
              <a:ext cx="785" cy="241"/>
            </a:xfrm>
            <a:prstGeom prst="rect">
              <a:avLst/>
            </a:prstGeom>
            <a:noFill/>
            <a:ln w="9525">
              <a:noFill/>
              <a:miter lim="800000"/>
              <a:headEnd/>
              <a:tailEnd/>
            </a:ln>
          </p:spPr>
          <p:txBody>
            <a:bodyPr wrap="none">
              <a:spAutoFit/>
            </a:bodyPr>
            <a:lstStyle/>
            <a:p>
              <a:r>
                <a:rPr lang="en-US" sz="3800" dirty="0"/>
                <a:t>Ion channels</a:t>
              </a:r>
            </a:p>
          </p:txBody>
        </p:sp>
        <p:sp>
          <p:nvSpPr>
            <p:cNvPr id="6242" name="Text Box 54"/>
            <p:cNvSpPr txBox="1">
              <a:spLocks noChangeArrowheads="1"/>
            </p:cNvSpPr>
            <p:nvPr/>
          </p:nvSpPr>
          <p:spPr bwMode="auto">
            <a:xfrm>
              <a:off x="4262" y="1848"/>
              <a:ext cx="590" cy="241"/>
            </a:xfrm>
            <a:prstGeom prst="rect">
              <a:avLst/>
            </a:prstGeom>
            <a:noFill/>
            <a:ln w="9525">
              <a:noFill/>
              <a:miter lim="800000"/>
              <a:headEnd/>
              <a:tailEnd/>
            </a:ln>
          </p:spPr>
          <p:txBody>
            <a:bodyPr wrap="none">
              <a:spAutoFit/>
            </a:bodyPr>
            <a:lstStyle/>
            <a:p>
              <a:r>
                <a:rPr lang="en-US" sz="3800" dirty="0"/>
                <a:t>Ion pump</a:t>
              </a:r>
            </a:p>
          </p:txBody>
        </p:sp>
        <p:sp>
          <p:nvSpPr>
            <p:cNvPr id="6243" name="Line 55"/>
            <p:cNvSpPr>
              <a:spLocks noChangeShapeType="1"/>
            </p:cNvSpPr>
            <p:nvPr/>
          </p:nvSpPr>
          <p:spPr bwMode="auto">
            <a:xfrm flipH="1" flipV="1">
              <a:off x="3696" y="1392"/>
              <a:ext cx="48" cy="432"/>
            </a:xfrm>
            <a:prstGeom prst="line">
              <a:avLst/>
            </a:prstGeom>
            <a:noFill/>
            <a:ln w="9525">
              <a:solidFill>
                <a:schemeClr val="tx1"/>
              </a:solidFill>
              <a:round/>
              <a:headEnd/>
              <a:tailEnd type="triangle" w="med" len="med"/>
            </a:ln>
          </p:spPr>
          <p:txBody>
            <a:bodyPr wrap="none" anchor="ctr"/>
            <a:lstStyle/>
            <a:p>
              <a:endParaRPr lang="en-US" dirty="0"/>
            </a:p>
          </p:txBody>
        </p:sp>
        <p:sp>
          <p:nvSpPr>
            <p:cNvPr id="6244" name="Line 56"/>
            <p:cNvSpPr>
              <a:spLocks noChangeShapeType="1"/>
            </p:cNvSpPr>
            <p:nvPr/>
          </p:nvSpPr>
          <p:spPr bwMode="auto">
            <a:xfrm flipV="1">
              <a:off x="3888" y="1392"/>
              <a:ext cx="192" cy="432"/>
            </a:xfrm>
            <a:prstGeom prst="line">
              <a:avLst/>
            </a:prstGeom>
            <a:noFill/>
            <a:ln w="9525">
              <a:solidFill>
                <a:schemeClr val="tx1"/>
              </a:solidFill>
              <a:round/>
              <a:headEnd/>
              <a:tailEnd type="triangle" w="med" len="med"/>
            </a:ln>
          </p:spPr>
          <p:txBody>
            <a:bodyPr wrap="none" anchor="ctr"/>
            <a:lstStyle/>
            <a:p>
              <a:endParaRPr lang="en-US" dirty="0"/>
            </a:p>
          </p:txBody>
        </p:sp>
        <p:sp>
          <p:nvSpPr>
            <p:cNvPr id="6245" name="Line 57"/>
            <p:cNvSpPr>
              <a:spLocks noChangeShapeType="1"/>
            </p:cNvSpPr>
            <p:nvPr/>
          </p:nvSpPr>
          <p:spPr bwMode="auto">
            <a:xfrm flipH="1" flipV="1">
              <a:off x="4512" y="1440"/>
              <a:ext cx="192" cy="384"/>
            </a:xfrm>
            <a:prstGeom prst="line">
              <a:avLst/>
            </a:prstGeom>
            <a:noFill/>
            <a:ln w="9525">
              <a:solidFill>
                <a:schemeClr val="tx1"/>
              </a:solidFill>
              <a:round/>
              <a:headEnd/>
              <a:tailEnd type="triangle" w="med" len="med"/>
            </a:ln>
          </p:spPr>
          <p:txBody>
            <a:bodyPr wrap="none" anchor="ctr"/>
            <a:lstStyle/>
            <a:p>
              <a:endParaRPr lang="en-US" dirty="0"/>
            </a:p>
          </p:txBody>
        </p:sp>
      </p:grpSp>
      <p:sp>
        <p:nvSpPr>
          <p:cNvPr id="111"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2.5</a:t>
            </a:r>
            <a:r>
              <a:rPr kumimoji="0" lang="en-US" sz="6600" b="0" i="0" u="none" strike="noStrike" kern="1200" cap="none" spc="0" normalizeH="0" noProof="0" dirty="0">
                <a:ln>
                  <a:noFill/>
                </a:ln>
                <a:solidFill>
                  <a:srgbClr val="FF0000"/>
                </a:solidFill>
                <a:effectLst/>
                <a:uLnTx/>
                <a:uFillTx/>
                <a:latin typeface="Impact" charset="0"/>
                <a:ea typeface="ＭＳ Ｐゴシック" charset="0"/>
                <a:cs typeface="Impact" charset="0"/>
              </a:rPr>
              <a:t> Biophysical</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models</a:t>
            </a:r>
          </a:p>
        </p:txBody>
      </p:sp>
      <p:cxnSp>
        <p:nvCxnSpPr>
          <p:cNvPr id="112" name="Straight Connector 111"/>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3" name="Group 146"/>
          <p:cNvGrpSpPr/>
          <p:nvPr/>
        </p:nvGrpSpPr>
        <p:grpSpPr>
          <a:xfrm>
            <a:off x="13469389" y="3510670"/>
            <a:ext cx="3632748" cy="7150029"/>
            <a:chOff x="13469389" y="3510670"/>
            <a:chExt cx="3632748" cy="7150029"/>
          </a:xfrm>
        </p:grpSpPr>
        <p:grpSp>
          <p:nvGrpSpPr>
            <p:cNvPr id="4" name="Group 2"/>
            <p:cNvGrpSpPr>
              <a:grpSpLocks/>
            </p:cNvGrpSpPr>
            <p:nvPr/>
          </p:nvGrpSpPr>
          <p:grpSpPr bwMode="auto">
            <a:xfrm>
              <a:off x="13469389" y="7931786"/>
              <a:ext cx="3632748" cy="2728913"/>
              <a:chOff x="5031" y="144"/>
              <a:chExt cx="729" cy="675"/>
            </a:xfrm>
          </p:grpSpPr>
          <p:grpSp>
            <p:nvGrpSpPr>
              <p:cNvPr id="5" name="Group 3"/>
              <p:cNvGrpSpPr>
                <a:grpSpLocks/>
              </p:cNvGrpSpPr>
              <p:nvPr/>
            </p:nvGrpSpPr>
            <p:grpSpPr bwMode="auto">
              <a:xfrm>
                <a:off x="5546" y="276"/>
                <a:ext cx="214" cy="350"/>
                <a:chOff x="5424" y="677"/>
                <a:chExt cx="320" cy="523"/>
              </a:xfrm>
            </p:grpSpPr>
            <p:sp>
              <p:nvSpPr>
                <p:cNvPr id="134" name="Arc 4"/>
                <p:cNvSpPr>
                  <a:spLocks/>
                </p:cNvSpPr>
                <p:nvPr/>
              </p:nvSpPr>
              <p:spPr bwMode="auto">
                <a:xfrm>
                  <a:off x="5469" y="948"/>
                  <a:ext cx="40"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6"/>
                      </a:moveTo>
                      <a:cubicBezTo>
                        <a:pt x="43019" y="12126"/>
                        <a:pt x="33402" y="21599"/>
                        <a:pt x="21600" y="21600"/>
                      </a:cubicBezTo>
                      <a:cubicBezTo>
                        <a:pt x="9670" y="21600"/>
                        <a:pt x="0" y="11929"/>
                        <a:pt x="0" y="0"/>
                      </a:cubicBezTo>
                    </a:path>
                    <a:path w="43197" h="21600" stroke="0" extrusionOk="0">
                      <a:moveTo>
                        <a:pt x="43197" y="326"/>
                      </a:moveTo>
                      <a:cubicBezTo>
                        <a:pt x="43019" y="12126"/>
                        <a:pt x="33402"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135" name="Oval 5"/>
                <p:cNvSpPr>
                  <a:spLocks noChangeArrowheads="1"/>
                </p:cNvSpPr>
                <p:nvPr/>
              </p:nvSpPr>
              <p:spPr bwMode="auto">
                <a:xfrm>
                  <a:off x="5424" y="1100"/>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36" name="Arc 6"/>
                <p:cNvSpPr>
                  <a:spLocks/>
                </p:cNvSpPr>
                <p:nvPr/>
              </p:nvSpPr>
              <p:spPr bwMode="auto">
                <a:xfrm>
                  <a:off x="5469" y="761"/>
                  <a:ext cx="40"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7"/>
                        <a:pt x="43195" y="21164"/>
                      </a:cubicBezTo>
                    </a:path>
                    <a:path w="43195" h="21600" stroke="0" extrusionOk="0">
                      <a:moveTo>
                        <a:pt x="0" y="21600"/>
                      </a:moveTo>
                      <a:cubicBezTo>
                        <a:pt x="0" y="9670"/>
                        <a:pt x="9670" y="0"/>
                        <a:pt x="21600" y="0"/>
                      </a:cubicBezTo>
                      <a:cubicBezTo>
                        <a:pt x="33359" y="0"/>
                        <a:pt x="42958" y="9407"/>
                        <a:pt x="43195" y="2116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137" name="Oval 7"/>
                <p:cNvSpPr>
                  <a:spLocks noChangeArrowheads="1"/>
                </p:cNvSpPr>
                <p:nvPr/>
              </p:nvSpPr>
              <p:spPr bwMode="auto">
                <a:xfrm>
                  <a:off x="5424" y="677"/>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38" name="Arc 8"/>
                <p:cNvSpPr>
                  <a:spLocks/>
                </p:cNvSpPr>
                <p:nvPr/>
              </p:nvSpPr>
              <p:spPr bwMode="auto">
                <a:xfrm>
                  <a:off x="5649" y="948"/>
                  <a:ext cx="41"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139" name="Oval 9"/>
                <p:cNvSpPr>
                  <a:spLocks noChangeArrowheads="1"/>
                </p:cNvSpPr>
                <p:nvPr/>
              </p:nvSpPr>
              <p:spPr bwMode="auto">
                <a:xfrm>
                  <a:off x="5606" y="1100"/>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40" name="Arc 10"/>
                <p:cNvSpPr>
                  <a:spLocks/>
                </p:cNvSpPr>
                <p:nvPr/>
              </p:nvSpPr>
              <p:spPr bwMode="auto">
                <a:xfrm>
                  <a:off x="5649" y="761"/>
                  <a:ext cx="41"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141" name="Oval 11"/>
                <p:cNvSpPr>
                  <a:spLocks noChangeArrowheads="1"/>
                </p:cNvSpPr>
                <p:nvPr/>
              </p:nvSpPr>
              <p:spPr bwMode="auto">
                <a:xfrm>
                  <a:off x="5606" y="677"/>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grpSp>
          <p:sp>
            <p:nvSpPr>
              <p:cNvPr id="115" name="Oval 12"/>
              <p:cNvSpPr>
                <a:spLocks noChangeArrowheads="1"/>
              </p:cNvSpPr>
              <p:nvPr/>
            </p:nvSpPr>
            <p:spPr bwMode="auto">
              <a:xfrm>
                <a:off x="5288" y="658"/>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grpSp>
            <p:nvGrpSpPr>
              <p:cNvPr id="6" name="Group 13"/>
              <p:cNvGrpSpPr>
                <a:grpSpLocks/>
              </p:cNvGrpSpPr>
              <p:nvPr/>
            </p:nvGrpSpPr>
            <p:grpSpPr bwMode="auto">
              <a:xfrm>
                <a:off x="5031" y="276"/>
                <a:ext cx="214" cy="350"/>
                <a:chOff x="4656" y="677"/>
                <a:chExt cx="320" cy="523"/>
              </a:xfrm>
            </p:grpSpPr>
            <p:sp>
              <p:nvSpPr>
                <p:cNvPr id="126" name="Arc 14"/>
                <p:cNvSpPr>
                  <a:spLocks/>
                </p:cNvSpPr>
                <p:nvPr/>
              </p:nvSpPr>
              <p:spPr bwMode="auto">
                <a:xfrm>
                  <a:off x="4701" y="948"/>
                  <a:ext cx="40"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6"/>
                      </a:moveTo>
                      <a:cubicBezTo>
                        <a:pt x="43019" y="12126"/>
                        <a:pt x="33402" y="21599"/>
                        <a:pt x="21600" y="21600"/>
                      </a:cubicBezTo>
                      <a:cubicBezTo>
                        <a:pt x="9670" y="21600"/>
                        <a:pt x="0" y="11929"/>
                        <a:pt x="0" y="0"/>
                      </a:cubicBezTo>
                    </a:path>
                    <a:path w="43197" h="21600" stroke="0" extrusionOk="0">
                      <a:moveTo>
                        <a:pt x="43197" y="326"/>
                      </a:moveTo>
                      <a:cubicBezTo>
                        <a:pt x="43019" y="12126"/>
                        <a:pt x="33402"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127" name="Oval 15"/>
                <p:cNvSpPr>
                  <a:spLocks noChangeArrowheads="1"/>
                </p:cNvSpPr>
                <p:nvPr/>
              </p:nvSpPr>
              <p:spPr bwMode="auto">
                <a:xfrm>
                  <a:off x="4656" y="1100"/>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28" name="Arc 16"/>
                <p:cNvSpPr>
                  <a:spLocks/>
                </p:cNvSpPr>
                <p:nvPr/>
              </p:nvSpPr>
              <p:spPr bwMode="auto">
                <a:xfrm>
                  <a:off x="4701" y="761"/>
                  <a:ext cx="40"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7"/>
                        <a:pt x="43195" y="21164"/>
                      </a:cubicBezTo>
                    </a:path>
                    <a:path w="43195" h="21600" stroke="0" extrusionOk="0">
                      <a:moveTo>
                        <a:pt x="0" y="21600"/>
                      </a:moveTo>
                      <a:cubicBezTo>
                        <a:pt x="0" y="9670"/>
                        <a:pt x="9670" y="0"/>
                        <a:pt x="21600" y="0"/>
                      </a:cubicBezTo>
                      <a:cubicBezTo>
                        <a:pt x="33359" y="0"/>
                        <a:pt x="42958" y="9407"/>
                        <a:pt x="43195" y="2116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129" name="Oval 17"/>
                <p:cNvSpPr>
                  <a:spLocks noChangeArrowheads="1"/>
                </p:cNvSpPr>
                <p:nvPr/>
              </p:nvSpPr>
              <p:spPr bwMode="auto">
                <a:xfrm>
                  <a:off x="4656" y="677"/>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30" name="Arc 18"/>
                <p:cNvSpPr>
                  <a:spLocks/>
                </p:cNvSpPr>
                <p:nvPr/>
              </p:nvSpPr>
              <p:spPr bwMode="auto">
                <a:xfrm>
                  <a:off x="4881" y="948"/>
                  <a:ext cx="41"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131" name="Oval 19"/>
                <p:cNvSpPr>
                  <a:spLocks noChangeArrowheads="1"/>
                </p:cNvSpPr>
                <p:nvPr/>
              </p:nvSpPr>
              <p:spPr bwMode="auto">
                <a:xfrm>
                  <a:off x="4838" y="1100"/>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132" name="Arc 20"/>
                <p:cNvSpPr>
                  <a:spLocks/>
                </p:cNvSpPr>
                <p:nvPr/>
              </p:nvSpPr>
              <p:spPr bwMode="auto">
                <a:xfrm>
                  <a:off x="4881" y="761"/>
                  <a:ext cx="41"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133" name="Oval 21"/>
                <p:cNvSpPr>
                  <a:spLocks noChangeArrowheads="1"/>
                </p:cNvSpPr>
                <p:nvPr/>
              </p:nvSpPr>
              <p:spPr bwMode="auto">
                <a:xfrm>
                  <a:off x="4838" y="677"/>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grpSp>
          <p:sp>
            <p:nvSpPr>
              <p:cNvPr id="117" name="Oval 22"/>
              <p:cNvSpPr>
                <a:spLocks noChangeArrowheads="1"/>
              </p:cNvSpPr>
              <p:nvPr/>
            </p:nvSpPr>
            <p:spPr bwMode="auto">
              <a:xfrm>
                <a:off x="5288" y="176"/>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18" name="Oval 23"/>
              <p:cNvSpPr>
                <a:spLocks noChangeArrowheads="1"/>
              </p:cNvSpPr>
              <p:nvPr/>
            </p:nvSpPr>
            <p:spPr bwMode="auto">
              <a:xfrm>
                <a:off x="5417" y="176"/>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19" name="Oval 24"/>
              <p:cNvSpPr>
                <a:spLocks noChangeArrowheads="1"/>
              </p:cNvSpPr>
              <p:nvPr/>
            </p:nvSpPr>
            <p:spPr bwMode="auto">
              <a:xfrm>
                <a:off x="5353" y="144"/>
                <a:ext cx="160"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20" name="Oval 25"/>
              <p:cNvSpPr>
                <a:spLocks noChangeArrowheads="1"/>
              </p:cNvSpPr>
              <p:nvPr/>
            </p:nvSpPr>
            <p:spPr bwMode="auto">
              <a:xfrm>
                <a:off x="5224" y="144"/>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21" name="Oval 26"/>
              <p:cNvSpPr>
                <a:spLocks noChangeArrowheads="1"/>
              </p:cNvSpPr>
              <p:nvPr/>
            </p:nvSpPr>
            <p:spPr bwMode="auto">
              <a:xfrm>
                <a:off x="5417" y="658"/>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pPr algn="ctr"/>
                <a:endParaRPr lang="en-GB" dirty="0">
                  <a:solidFill>
                    <a:srgbClr val="F8CA08"/>
                  </a:solidFill>
                  <a:latin typeface="Symbol" pitchFamily="18" charset="2"/>
                </a:endParaRPr>
              </a:p>
            </p:txBody>
          </p:sp>
          <p:sp>
            <p:nvSpPr>
              <p:cNvPr id="122" name="Oval 27"/>
              <p:cNvSpPr>
                <a:spLocks noChangeArrowheads="1"/>
              </p:cNvSpPr>
              <p:nvPr/>
            </p:nvSpPr>
            <p:spPr bwMode="auto">
              <a:xfrm>
                <a:off x="5353" y="626"/>
                <a:ext cx="160"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23" name="Oval 28"/>
              <p:cNvSpPr>
                <a:spLocks noChangeArrowheads="1"/>
              </p:cNvSpPr>
              <p:nvPr/>
            </p:nvSpPr>
            <p:spPr bwMode="auto">
              <a:xfrm>
                <a:off x="5224" y="626"/>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124" name="Rectangle 29"/>
              <p:cNvSpPr>
                <a:spLocks noChangeArrowheads="1"/>
              </p:cNvSpPr>
              <p:nvPr/>
            </p:nvSpPr>
            <p:spPr bwMode="auto">
              <a:xfrm>
                <a:off x="5225" y="624"/>
                <a:ext cx="149" cy="152"/>
              </a:xfrm>
              <a:prstGeom prst="rect">
                <a:avLst/>
              </a:prstGeom>
              <a:noFill/>
              <a:ln w="9525">
                <a:noFill/>
                <a:miter lim="800000"/>
                <a:headEnd/>
                <a:tailEnd/>
              </a:ln>
            </p:spPr>
            <p:txBody>
              <a:bodyPr wrap="none">
                <a:spAutoFit/>
              </a:bodyPr>
              <a:lstStyle/>
              <a:p>
                <a:r>
                  <a:rPr lang="en-US" altLang="en-US" sz="1400" b="1" dirty="0">
                    <a:solidFill>
                      <a:srgbClr val="F8CA08"/>
                    </a:solidFill>
                    <a:latin typeface="Symbol" pitchFamily="18" charset="2"/>
                  </a:rPr>
                  <a:t>b</a:t>
                </a:r>
                <a:endParaRPr lang="en-US" altLang="en-US" dirty="0">
                  <a:solidFill>
                    <a:srgbClr val="F8CA08"/>
                  </a:solidFill>
                  <a:latin typeface="Symbol" pitchFamily="18" charset="2"/>
                </a:endParaRPr>
              </a:p>
            </p:txBody>
          </p:sp>
          <p:sp>
            <p:nvSpPr>
              <p:cNvPr id="125" name="Rectangle 30"/>
              <p:cNvSpPr>
                <a:spLocks noChangeArrowheads="1"/>
              </p:cNvSpPr>
              <p:nvPr/>
            </p:nvSpPr>
            <p:spPr bwMode="auto">
              <a:xfrm>
                <a:off x="5184" y="288"/>
                <a:ext cx="200" cy="227"/>
              </a:xfrm>
              <a:prstGeom prst="rect">
                <a:avLst/>
              </a:prstGeom>
              <a:noFill/>
              <a:ln w="9525">
                <a:noFill/>
                <a:miter lim="800000"/>
                <a:headEnd/>
                <a:tailEnd/>
              </a:ln>
            </p:spPr>
            <p:txBody>
              <a:bodyPr wrap="none">
                <a:spAutoFit/>
              </a:bodyPr>
              <a:lstStyle/>
              <a:p>
                <a:r>
                  <a:rPr lang="en-US" altLang="en-US" dirty="0">
                    <a:solidFill>
                      <a:srgbClr val="E7011C"/>
                    </a:solidFill>
                    <a:latin typeface="Symbol" pitchFamily="18" charset="2"/>
                  </a:rPr>
                  <a:t>a</a:t>
                </a:r>
              </a:p>
            </p:txBody>
          </p:sp>
        </p:grpSp>
        <p:sp>
          <p:nvSpPr>
            <p:cNvPr id="142" name="Oval 141"/>
            <p:cNvSpPr/>
            <p:nvPr/>
          </p:nvSpPr>
          <p:spPr>
            <a:xfrm>
              <a:off x="14750070" y="3510670"/>
              <a:ext cx="960591" cy="81015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4" name="Straight Connector 143"/>
            <p:cNvCxnSpPr/>
            <p:nvPr/>
          </p:nvCxnSpPr>
          <p:spPr>
            <a:xfrm>
              <a:off x="15710661" y="4185799"/>
              <a:ext cx="931590" cy="4279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H="1">
              <a:off x="13469389" y="4050773"/>
              <a:ext cx="1253674" cy="4279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1034719" y="3101599"/>
            <a:ext cx="7467109" cy="1846659"/>
          </a:xfrm>
          <a:prstGeom prst="rect">
            <a:avLst/>
          </a:prstGeom>
          <a:noFill/>
        </p:spPr>
        <p:txBody>
          <a:bodyPr wrap="none" rtlCol="0">
            <a:spAutoFit/>
          </a:bodyPr>
          <a:lstStyle/>
          <a:p>
            <a:r>
              <a:rPr lang="en-US" i="1" dirty="0"/>
              <a:t>There are about 200</a:t>
            </a:r>
          </a:p>
          <a:p>
            <a:r>
              <a:rPr lang="en-US" i="1" dirty="0"/>
              <a:t>identified ion channels</a:t>
            </a:r>
          </a:p>
        </p:txBody>
      </p:sp>
      <p:sp>
        <p:nvSpPr>
          <p:cNvPr id="75" name="TextBox 74"/>
          <p:cNvSpPr txBox="1"/>
          <p:nvPr/>
        </p:nvSpPr>
        <p:spPr>
          <a:xfrm>
            <a:off x="1034719" y="5538869"/>
            <a:ext cx="8933856" cy="969496"/>
          </a:xfrm>
          <a:prstGeom prst="rect">
            <a:avLst/>
          </a:prstGeom>
          <a:noFill/>
        </p:spPr>
        <p:txBody>
          <a:bodyPr wrap="none" rtlCol="0">
            <a:spAutoFit/>
          </a:bodyPr>
          <a:lstStyle/>
          <a:p>
            <a:r>
              <a:rPr lang="en-US" dirty="0"/>
              <a:t>http://channelpedia.epfl.ch/</a:t>
            </a:r>
          </a:p>
        </p:txBody>
      </p:sp>
      <p:sp>
        <p:nvSpPr>
          <p:cNvPr id="76" name="TextBox 75"/>
          <p:cNvSpPr txBox="1"/>
          <p:nvPr/>
        </p:nvSpPr>
        <p:spPr>
          <a:xfrm>
            <a:off x="697827" y="8163144"/>
            <a:ext cx="7954422" cy="2723823"/>
          </a:xfrm>
          <a:prstGeom prst="rect">
            <a:avLst/>
          </a:prstGeom>
          <a:noFill/>
        </p:spPr>
        <p:txBody>
          <a:bodyPr wrap="none" rtlCol="0">
            <a:spAutoFit/>
          </a:bodyPr>
          <a:lstStyle/>
          <a:p>
            <a:r>
              <a:rPr lang="en-US" dirty="0">
                <a:solidFill>
                  <a:srgbClr val="FF0000"/>
                </a:solidFill>
              </a:rPr>
              <a:t>How can we know</a:t>
            </a:r>
          </a:p>
          <a:p>
            <a:r>
              <a:rPr lang="en-US" dirty="0">
                <a:solidFill>
                  <a:srgbClr val="FF0000"/>
                </a:solidFill>
              </a:rPr>
              <a:t> which ones are present</a:t>
            </a:r>
          </a:p>
          <a:p>
            <a:r>
              <a:rPr lang="en-US" dirty="0">
                <a:solidFill>
                  <a:srgbClr val="FF0000"/>
                </a:solidFill>
              </a:rPr>
              <a:t> in a given neuron?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546733" y="1681782"/>
            <a:ext cx="3241119" cy="2405146"/>
            <a:chOff x="5031" y="144"/>
            <a:chExt cx="729" cy="675"/>
          </a:xfrm>
        </p:grpSpPr>
        <p:grpSp>
          <p:nvGrpSpPr>
            <p:cNvPr id="3" name="Group 3"/>
            <p:cNvGrpSpPr>
              <a:grpSpLocks/>
            </p:cNvGrpSpPr>
            <p:nvPr/>
          </p:nvGrpSpPr>
          <p:grpSpPr bwMode="auto">
            <a:xfrm>
              <a:off x="5546" y="276"/>
              <a:ext cx="214" cy="350"/>
              <a:chOff x="5424" y="677"/>
              <a:chExt cx="320" cy="523"/>
            </a:xfrm>
          </p:grpSpPr>
          <p:sp>
            <p:nvSpPr>
              <p:cNvPr id="34101" name="Arc 4"/>
              <p:cNvSpPr>
                <a:spLocks/>
              </p:cNvSpPr>
              <p:nvPr/>
            </p:nvSpPr>
            <p:spPr bwMode="auto">
              <a:xfrm>
                <a:off x="5469" y="948"/>
                <a:ext cx="40"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6"/>
                    </a:moveTo>
                    <a:cubicBezTo>
                      <a:pt x="43019" y="12126"/>
                      <a:pt x="33402" y="21599"/>
                      <a:pt x="21600" y="21600"/>
                    </a:cubicBezTo>
                    <a:cubicBezTo>
                      <a:pt x="9670" y="21600"/>
                      <a:pt x="0" y="11929"/>
                      <a:pt x="0" y="0"/>
                    </a:cubicBezTo>
                  </a:path>
                  <a:path w="43197" h="21600" stroke="0" extrusionOk="0">
                    <a:moveTo>
                      <a:pt x="43197" y="326"/>
                    </a:moveTo>
                    <a:cubicBezTo>
                      <a:pt x="43019" y="12126"/>
                      <a:pt x="33402"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102" name="Oval 5"/>
              <p:cNvSpPr>
                <a:spLocks noChangeArrowheads="1"/>
              </p:cNvSpPr>
              <p:nvPr/>
            </p:nvSpPr>
            <p:spPr bwMode="auto">
              <a:xfrm>
                <a:off x="5424" y="1100"/>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103" name="Arc 6"/>
              <p:cNvSpPr>
                <a:spLocks/>
              </p:cNvSpPr>
              <p:nvPr/>
            </p:nvSpPr>
            <p:spPr bwMode="auto">
              <a:xfrm>
                <a:off x="5469" y="761"/>
                <a:ext cx="40"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7"/>
                      <a:pt x="43195" y="21164"/>
                    </a:cubicBezTo>
                  </a:path>
                  <a:path w="43195" h="21600" stroke="0" extrusionOk="0">
                    <a:moveTo>
                      <a:pt x="0" y="21600"/>
                    </a:moveTo>
                    <a:cubicBezTo>
                      <a:pt x="0" y="9670"/>
                      <a:pt x="9670" y="0"/>
                      <a:pt x="21600" y="0"/>
                    </a:cubicBezTo>
                    <a:cubicBezTo>
                      <a:pt x="33359" y="0"/>
                      <a:pt x="42958" y="9407"/>
                      <a:pt x="43195" y="2116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34104" name="Oval 7"/>
              <p:cNvSpPr>
                <a:spLocks noChangeArrowheads="1"/>
              </p:cNvSpPr>
              <p:nvPr/>
            </p:nvSpPr>
            <p:spPr bwMode="auto">
              <a:xfrm>
                <a:off x="5424" y="677"/>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105" name="Arc 8"/>
              <p:cNvSpPr>
                <a:spLocks/>
              </p:cNvSpPr>
              <p:nvPr/>
            </p:nvSpPr>
            <p:spPr bwMode="auto">
              <a:xfrm>
                <a:off x="5649" y="948"/>
                <a:ext cx="41"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106" name="Oval 9"/>
              <p:cNvSpPr>
                <a:spLocks noChangeArrowheads="1"/>
              </p:cNvSpPr>
              <p:nvPr/>
            </p:nvSpPr>
            <p:spPr bwMode="auto">
              <a:xfrm>
                <a:off x="5606" y="1100"/>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107" name="Arc 10"/>
              <p:cNvSpPr>
                <a:spLocks/>
              </p:cNvSpPr>
              <p:nvPr/>
            </p:nvSpPr>
            <p:spPr bwMode="auto">
              <a:xfrm>
                <a:off x="5649" y="761"/>
                <a:ext cx="41"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34108" name="Oval 11"/>
              <p:cNvSpPr>
                <a:spLocks noChangeArrowheads="1"/>
              </p:cNvSpPr>
              <p:nvPr/>
            </p:nvSpPr>
            <p:spPr bwMode="auto">
              <a:xfrm>
                <a:off x="5606" y="677"/>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grpSp>
        <p:sp>
          <p:nvSpPr>
            <p:cNvPr id="34082" name="Oval 12"/>
            <p:cNvSpPr>
              <a:spLocks noChangeArrowheads="1"/>
            </p:cNvSpPr>
            <p:nvPr/>
          </p:nvSpPr>
          <p:spPr bwMode="auto">
            <a:xfrm>
              <a:off x="5288" y="658"/>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grpSp>
          <p:nvGrpSpPr>
            <p:cNvPr id="4" name="Group 13"/>
            <p:cNvGrpSpPr>
              <a:grpSpLocks/>
            </p:cNvGrpSpPr>
            <p:nvPr/>
          </p:nvGrpSpPr>
          <p:grpSpPr bwMode="auto">
            <a:xfrm>
              <a:off x="5031" y="276"/>
              <a:ext cx="214" cy="350"/>
              <a:chOff x="4656" y="677"/>
              <a:chExt cx="320" cy="523"/>
            </a:xfrm>
          </p:grpSpPr>
          <p:sp>
            <p:nvSpPr>
              <p:cNvPr id="34093" name="Arc 14"/>
              <p:cNvSpPr>
                <a:spLocks/>
              </p:cNvSpPr>
              <p:nvPr/>
            </p:nvSpPr>
            <p:spPr bwMode="auto">
              <a:xfrm>
                <a:off x="4701" y="948"/>
                <a:ext cx="40"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6"/>
                    </a:moveTo>
                    <a:cubicBezTo>
                      <a:pt x="43019" y="12126"/>
                      <a:pt x="33402" y="21599"/>
                      <a:pt x="21600" y="21600"/>
                    </a:cubicBezTo>
                    <a:cubicBezTo>
                      <a:pt x="9670" y="21600"/>
                      <a:pt x="0" y="11929"/>
                      <a:pt x="0" y="0"/>
                    </a:cubicBezTo>
                  </a:path>
                  <a:path w="43197" h="21600" stroke="0" extrusionOk="0">
                    <a:moveTo>
                      <a:pt x="43197" y="326"/>
                    </a:moveTo>
                    <a:cubicBezTo>
                      <a:pt x="43019" y="12126"/>
                      <a:pt x="33402"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094" name="Oval 15"/>
              <p:cNvSpPr>
                <a:spLocks noChangeArrowheads="1"/>
              </p:cNvSpPr>
              <p:nvPr/>
            </p:nvSpPr>
            <p:spPr bwMode="auto">
              <a:xfrm>
                <a:off x="4656" y="1100"/>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95" name="Arc 16"/>
              <p:cNvSpPr>
                <a:spLocks/>
              </p:cNvSpPr>
              <p:nvPr/>
            </p:nvSpPr>
            <p:spPr bwMode="auto">
              <a:xfrm>
                <a:off x="4701" y="761"/>
                <a:ext cx="40"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7"/>
                      <a:pt x="43195" y="21164"/>
                    </a:cubicBezTo>
                  </a:path>
                  <a:path w="43195" h="21600" stroke="0" extrusionOk="0">
                    <a:moveTo>
                      <a:pt x="0" y="21600"/>
                    </a:moveTo>
                    <a:cubicBezTo>
                      <a:pt x="0" y="9670"/>
                      <a:pt x="9670" y="0"/>
                      <a:pt x="21600" y="0"/>
                    </a:cubicBezTo>
                    <a:cubicBezTo>
                      <a:pt x="33359" y="0"/>
                      <a:pt x="42958" y="9407"/>
                      <a:pt x="43195" y="2116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34096" name="Oval 17"/>
              <p:cNvSpPr>
                <a:spLocks noChangeArrowheads="1"/>
              </p:cNvSpPr>
              <p:nvPr/>
            </p:nvSpPr>
            <p:spPr bwMode="auto">
              <a:xfrm>
                <a:off x="4656" y="677"/>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97" name="Arc 18"/>
              <p:cNvSpPr>
                <a:spLocks/>
              </p:cNvSpPr>
              <p:nvPr/>
            </p:nvSpPr>
            <p:spPr bwMode="auto">
              <a:xfrm>
                <a:off x="4881" y="948"/>
                <a:ext cx="41"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098" name="Oval 19"/>
              <p:cNvSpPr>
                <a:spLocks noChangeArrowheads="1"/>
              </p:cNvSpPr>
              <p:nvPr/>
            </p:nvSpPr>
            <p:spPr bwMode="auto">
              <a:xfrm>
                <a:off x="4838" y="1100"/>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99" name="Arc 20"/>
              <p:cNvSpPr>
                <a:spLocks/>
              </p:cNvSpPr>
              <p:nvPr/>
            </p:nvSpPr>
            <p:spPr bwMode="auto">
              <a:xfrm>
                <a:off x="4881" y="761"/>
                <a:ext cx="41"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34100" name="Oval 21"/>
              <p:cNvSpPr>
                <a:spLocks noChangeArrowheads="1"/>
              </p:cNvSpPr>
              <p:nvPr/>
            </p:nvSpPr>
            <p:spPr bwMode="auto">
              <a:xfrm>
                <a:off x="4838" y="677"/>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grpSp>
        <p:sp>
          <p:nvSpPr>
            <p:cNvPr id="34084" name="Oval 22"/>
            <p:cNvSpPr>
              <a:spLocks noChangeArrowheads="1"/>
            </p:cNvSpPr>
            <p:nvPr/>
          </p:nvSpPr>
          <p:spPr bwMode="auto">
            <a:xfrm>
              <a:off x="5288" y="176"/>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34085" name="Oval 23"/>
            <p:cNvSpPr>
              <a:spLocks noChangeArrowheads="1"/>
            </p:cNvSpPr>
            <p:nvPr/>
          </p:nvSpPr>
          <p:spPr bwMode="auto">
            <a:xfrm>
              <a:off x="5417" y="176"/>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34086" name="Oval 24"/>
            <p:cNvSpPr>
              <a:spLocks noChangeArrowheads="1"/>
            </p:cNvSpPr>
            <p:nvPr/>
          </p:nvSpPr>
          <p:spPr bwMode="auto">
            <a:xfrm>
              <a:off x="5353" y="144"/>
              <a:ext cx="160"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34087" name="Oval 25"/>
            <p:cNvSpPr>
              <a:spLocks noChangeArrowheads="1"/>
            </p:cNvSpPr>
            <p:nvPr/>
          </p:nvSpPr>
          <p:spPr bwMode="auto">
            <a:xfrm>
              <a:off x="5224" y="144"/>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34088" name="Oval 26"/>
            <p:cNvSpPr>
              <a:spLocks noChangeArrowheads="1"/>
            </p:cNvSpPr>
            <p:nvPr/>
          </p:nvSpPr>
          <p:spPr bwMode="auto">
            <a:xfrm>
              <a:off x="5417" y="658"/>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pPr algn="ctr"/>
              <a:endParaRPr lang="en-GB" dirty="0">
                <a:solidFill>
                  <a:srgbClr val="F8CA08"/>
                </a:solidFill>
                <a:latin typeface="Symbol" pitchFamily="18" charset="2"/>
              </a:endParaRPr>
            </a:p>
          </p:txBody>
        </p:sp>
        <p:sp>
          <p:nvSpPr>
            <p:cNvPr id="34089" name="Oval 27"/>
            <p:cNvSpPr>
              <a:spLocks noChangeArrowheads="1"/>
            </p:cNvSpPr>
            <p:nvPr/>
          </p:nvSpPr>
          <p:spPr bwMode="auto">
            <a:xfrm>
              <a:off x="5353" y="626"/>
              <a:ext cx="160"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34090" name="Oval 28"/>
            <p:cNvSpPr>
              <a:spLocks noChangeArrowheads="1"/>
            </p:cNvSpPr>
            <p:nvPr/>
          </p:nvSpPr>
          <p:spPr bwMode="auto">
            <a:xfrm>
              <a:off x="5224" y="626"/>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34091" name="Rectangle 29"/>
            <p:cNvSpPr>
              <a:spLocks noChangeArrowheads="1"/>
            </p:cNvSpPr>
            <p:nvPr/>
          </p:nvSpPr>
          <p:spPr bwMode="auto">
            <a:xfrm>
              <a:off x="5225" y="624"/>
              <a:ext cx="89" cy="155"/>
            </a:xfrm>
            <a:prstGeom prst="rect">
              <a:avLst/>
            </a:prstGeom>
            <a:noFill/>
            <a:ln w="9525">
              <a:noFill/>
              <a:miter lim="800000"/>
              <a:headEnd/>
              <a:tailEnd/>
            </a:ln>
          </p:spPr>
          <p:txBody>
            <a:bodyPr wrap="none">
              <a:spAutoFit/>
            </a:bodyPr>
            <a:lstStyle/>
            <a:p>
              <a:r>
                <a:rPr lang="en-US" altLang="en-US" sz="3000" b="1" dirty="0">
                  <a:solidFill>
                    <a:srgbClr val="F8CA08"/>
                  </a:solidFill>
                  <a:latin typeface="Symbol" pitchFamily="18" charset="2"/>
                </a:rPr>
                <a:t>b</a:t>
              </a:r>
              <a:endParaRPr lang="en-US" altLang="en-US" dirty="0">
                <a:solidFill>
                  <a:srgbClr val="F8CA08"/>
                </a:solidFill>
                <a:latin typeface="Symbol" pitchFamily="18" charset="2"/>
              </a:endParaRPr>
            </a:p>
          </p:txBody>
        </p:sp>
        <p:sp>
          <p:nvSpPr>
            <p:cNvPr id="34092" name="Rectangle 30"/>
            <p:cNvSpPr>
              <a:spLocks noChangeArrowheads="1"/>
            </p:cNvSpPr>
            <p:nvPr/>
          </p:nvSpPr>
          <p:spPr bwMode="auto">
            <a:xfrm>
              <a:off x="5184" y="288"/>
              <a:ext cx="145" cy="272"/>
            </a:xfrm>
            <a:prstGeom prst="rect">
              <a:avLst/>
            </a:prstGeom>
            <a:noFill/>
            <a:ln w="9525">
              <a:noFill/>
              <a:miter lim="800000"/>
              <a:headEnd/>
              <a:tailEnd/>
            </a:ln>
          </p:spPr>
          <p:txBody>
            <a:bodyPr wrap="none">
              <a:spAutoFit/>
            </a:bodyPr>
            <a:lstStyle/>
            <a:p>
              <a:r>
                <a:rPr lang="en-US" altLang="en-US" dirty="0">
                  <a:solidFill>
                    <a:srgbClr val="E7011C"/>
                  </a:solidFill>
                  <a:latin typeface="Symbol" pitchFamily="18" charset="2"/>
                </a:rPr>
                <a:t>a</a:t>
              </a:r>
            </a:p>
          </p:txBody>
        </p:sp>
      </p:grpSp>
      <p:grpSp>
        <p:nvGrpSpPr>
          <p:cNvPr id="5" name="Group 31"/>
          <p:cNvGrpSpPr>
            <a:grpSpLocks/>
          </p:cNvGrpSpPr>
          <p:nvPr/>
        </p:nvGrpSpPr>
        <p:grpSpPr bwMode="auto">
          <a:xfrm>
            <a:off x="1080374" y="540103"/>
            <a:ext cx="6028333" cy="3231445"/>
            <a:chOff x="502" y="-48"/>
            <a:chExt cx="1846" cy="1235"/>
          </a:xfrm>
        </p:grpSpPr>
        <p:grpSp>
          <p:nvGrpSpPr>
            <p:cNvPr id="6" name="Group 32"/>
            <p:cNvGrpSpPr>
              <a:grpSpLocks/>
            </p:cNvGrpSpPr>
            <p:nvPr/>
          </p:nvGrpSpPr>
          <p:grpSpPr bwMode="auto">
            <a:xfrm>
              <a:off x="576" y="676"/>
              <a:ext cx="355" cy="332"/>
              <a:chOff x="1488" y="1584"/>
              <a:chExt cx="288" cy="1104"/>
            </a:xfrm>
          </p:grpSpPr>
          <p:sp>
            <p:nvSpPr>
              <p:cNvPr id="34079" name="Freeform 33"/>
              <p:cNvSpPr>
                <a:spLocks/>
              </p:cNvSpPr>
              <p:nvPr/>
            </p:nvSpPr>
            <p:spPr bwMode="auto">
              <a:xfrm rot="5400000" flipH="1">
                <a:off x="1296" y="1776"/>
                <a:ext cx="576" cy="192"/>
              </a:xfrm>
              <a:custGeom>
                <a:avLst/>
                <a:gdLst>
                  <a:gd name="T0" fmla="*/ 117162119 w 148"/>
                  <a:gd name="T1" fmla="*/ 0 h 17"/>
                  <a:gd name="T2" fmla="*/ 112485001 w 148"/>
                  <a:gd name="T3" fmla="*/ 2147483647 h 17"/>
                  <a:gd name="T4" fmla="*/ 106115004 w 148"/>
                  <a:gd name="T5" fmla="*/ 2147483647 h 17"/>
                  <a:gd name="T6" fmla="*/ 98108296 w 148"/>
                  <a:gd name="T7" fmla="*/ 2147483647 h 17"/>
                  <a:gd name="T8" fmla="*/ 90115972 w 148"/>
                  <a:gd name="T9" fmla="*/ 2147483647 h 17"/>
                  <a:gd name="T10" fmla="*/ 82161198 w 148"/>
                  <a:gd name="T11" fmla="*/ 2147483647 h 17"/>
                  <a:gd name="T12" fmla="*/ 74168874 w 148"/>
                  <a:gd name="T13" fmla="*/ 2147483647 h 17"/>
                  <a:gd name="T14" fmla="*/ 64525626 w 148"/>
                  <a:gd name="T15" fmla="*/ 2147483647 h 17"/>
                  <a:gd name="T16" fmla="*/ 55747296 w 148"/>
                  <a:gd name="T17" fmla="*/ 2147483647 h 17"/>
                  <a:gd name="T18" fmla="*/ 46322726 w 148"/>
                  <a:gd name="T19" fmla="*/ 2147483647 h 17"/>
                  <a:gd name="T20" fmla="*/ 38316236 w 148"/>
                  <a:gd name="T21" fmla="*/ 2147483647 h 17"/>
                  <a:gd name="T22" fmla="*/ 28687193 w 148"/>
                  <a:gd name="T23" fmla="*/ 2147483647 h 17"/>
                  <a:gd name="T24" fmla="*/ 22317196 w 148"/>
                  <a:gd name="T25" fmla="*/ 2147483647 h 17"/>
                  <a:gd name="T26" fmla="*/ 15999028 w 148"/>
                  <a:gd name="T27" fmla="*/ 2147483647 h 17"/>
                  <a:gd name="T28" fmla="*/ 9629031 w 148"/>
                  <a:gd name="T29" fmla="*/ 2147483647 h 17"/>
                  <a:gd name="T30" fmla="*/ 4733323 w 148"/>
                  <a:gd name="T31" fmla="*/ 2147483647 h 17"/>
                  <a:gd name="T32" fmla="*/ 0 w 148"/>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
                  <a:gd name="T53" fmla="*/ 148 w 148"/>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
                    <a:moveTo>
                      <a:pt x="147" y="0"/>
                    </a:moveTo>
                    <a:lnTo>
                      <a:pt x="141" y="4"/>
                    </a:lnTo>
                    <a:lnTo>
                      <a:pt x="133" y="7"/>
                    </a:lnTo>
                    <a:lnTo>
                      <a:pt x="123" y="10"/>
                    </a:lnTo>
                    <a:lnTo>
                      <a:pt x="113" y="12"/>
                    </a:lnTo>
                    <a:lnTo>
                      <a:pt x="103" y="14"/>
                    </a:lnTo>
                    <a:lnTo>
                      <a:pt x="93" y="15"/>
                    </a:lnTo>
                    <a:lnTo>
                      <a:pt x="81" y="16"/>
                    </a:lnTo>
                    <a:lnTo>
                      <a:pt x="70" y="16"/>
                    </a:lnTo>
                    <a:lnTo>
                      <a:pt x="58" y="16"/>
                    </a:lnTo>
                    <a:lnTo>
                      <a:pt x="48" y="15"/>
                    </a:lnTo>
                    <a:lnTo>
                      <a:pt x="36" y="14"/>
                    </a:lnTo>
                    <a:lnTo>
                      <a:pt x="28" y="12"/>
                    </a:lnTo>
                    <a:lnTo>
                      <a:pt x="20" y="10"/>
                    </a:lnTo>
                    <a:lnTo>
                      <a:pt x="12" y="7"/>
                    </a:lnTo>
                    <a:lnTo>
                      <a:pt x="6" y="4"/>
                    </a:lnTo>
                    <a:lnTo>
                      <a:pt x="0" y="0"/>
                    </a:lnTo>
                  </a:path>
                </a:pathLst>
              </a:custGeom>
              <a:noFill/>
              <a:ln w="50800" cap="rnd">
                <a:solidFill>
                  <a:srgbClr val="CF0E30"/>
                </a:solidFill>
                <a:round/>
                <a:headEnd/>
                <a:tailEnd/>
              </a:ln>
            </p:spPr>
            <p:txBody>
              <a:bodyPr/>
              <a:lstStyle/>
              <a:p>
                <a:endParaRPr lang="en-US" dirty="0"/>
              </a:p>
            </p:txBody>
          </p:sp>
          <p:sp>
            <p:nvSpPr>
              <p:cNvPr id="34080" name="Freeform 34"/>
              <p:cNvSpPr>
                <a:spLocks/>
              </p:cNvSpPr>
              <p:nvPr/>
            </p:nvSpPr>
            <p:spPr bwMode="auto">
              <a:xfrm rot="-5400000">
                <a:off x="1464" y="2376"/>
                <a:ext cx="528" cy="96"/>
              </a:xfrm>
              <a:custGeom>
                <a:avLst/>
                <a:gdLst>
                  <a:gd name="T0" fmla="*/ 49046742 w 148"/>
                  <a:gd name="T1" fmla="*/ 0 h 17"/>
                  <a:gd name="T2" fmla="*/ 47073706 w 148"/>
                  <a:gd name="T3" fmla="*/ 134418236 h 17"/>
                  <a:gd name="T4" fmla="*/ 44374914 w 148"/>
                  <a:gd name="T5" fmla="*/ 233685218 h 17"/>
                  <a:gd name="T6" fmla="*/ 41094637 w 148"/>
                  <a:gd name="T7" fmla="*/ 326687085 h 17"/>
                  <a:gd name="T8" fmla="*/ 37734161 w 148"/>
                  <a:gd name="T9" fmla="*/ 397028897 h 17"/>
                  <a:gd name="T10" fmla="*/ 34350453 w 148"/>
                  <a:gd name="T11" fmla="*/ 461300168 h 17"/>
                  <a:gd name="T12" fmla="*/ 31068406 w 148"/>
                  <a:gd name="T13" fmla="*/ 496456481 h 17"/>
                  <a:gd name="T14" fmla="*/ 27054316 w 148"/>
                  <a:gd name="T15" fmla="*/ 525381697 h 17"/>
                  <a:gd name="T16" fmla="*/ 23404825 w 148"/>
                  <a:gd name="T17" fmla="*/ 525381697 h 17"/>
                  <a:gd name="T18" fmla="*/ 19365755 w 148"/>
                  <a:gd name="T19" fmla="*/ 525381697 h 17"/>
                  <a:gd name="T20" fmla="*/ 16005279 w 148"/>
                  <a:gd name="T21" fmla="*/ 496456481 h 17"/>
                  <a:gd name="T22" fmla="*/ 11988724 w 148"/>
                  <a:gd name="T23" fmla="*/ 461300168 h 17"/>
                  <a:gd name="T24" fmla="*/ 9370822 w 148"/>
                  <a:gd name="T25" fmla="*/ 397028897 h 17"/>
                  <a:gd name="T26" fmla="*/ 6643035 w 148"/>
                  <a:gd name="T27" fmla="*/ 326687085 h 17"/>
                  <a:gd name="T28" fmla="*/ 4016557 w 148"/>
                  <a:gd name="T29" fmla="*/ 233685218 h 17"/>
                  <a:gd name="T30" fmla="*/ 1971267 w 148"/>
                  <a:gd name="T31" fmla="*/ 134418236 h 17"/>
                  <a:gd name="T32" fmla="*/ 0 w 148"/>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
                  <a:gd name="T53" fmla="*/ 148 w 148"/>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
                    <a:moveTo>
                      <a:pt x="147" y="0"/>
                    </a:moveTo>
                    <a:lnTo>
                      <a:pt x="141" y="4"/>
                    </a:lnTo>
                    <a:lnTo>
                      <a:pt x="133" y="7"/>
                    </a:lnTo>
                    <a:lnTo>
                      <a:pt x="123" y="10"/>
                    </a:lnTo>
                    <a:lnTo>
                      <a:pt x="113" y="12"/>
                    </a:lnTo>
                    <a:lnTo>
                      <a:pt x="103" y="14"/>
                    </a:lnTo>
                    <a:lnTo>
                      <a:pt x="93" y="15"/>
                    </a:lnTo>
                    <a:lnTo>
                      <a:pt x="81" y="16"/>
                    </a:lnTo>
                    <a:lnTo>
                      <a:pt x="70" y="16"/>
                    </a:lnTo>
                    <a:lnTo>
                      <a:pt x="58" y="16"/>
                    </a:lnTo>
                    <a:lnTo>
                      <a:pt x="48" y="15"/>
                    </a:lnTo>
                    <a:lnTo>
                      <a:pt x="36" y="14"/>
                    </a:lnTo>
                    <a:lnTo>
                      <a:pt x="28" y="12"/>
                    </a:lnTo>
                    <a:lnTo>
                      <a:pt x="20" y="10"/>
                    </a:lnTo>
                    <a:lnTo>
                      <a:pt x="12" y="7"/>
                    </a:lnTo>
                    <a:lnTo>
                      <a:pt x="6" y="4"/>
                    </a:lnTo>
                    <a:lnTo>
                      <a:pt x="0" y="0"/>
                    </a:lnTo>
                  </a:path>
                </a:pathLst>
              </a:custGeom>
              <a:noFill/>
              <a:ln w="50800" cap="rnd">
                <a:solidFill>
                  <a:srgbClr val="CF0E30"/>
                </a:solidFill>
                <a:round/>
                <a:headEnd/>
                <a:tailEnd/>
              </a:ln>
            </p:spPr>
            <p:txBody>
              <a:bodyPr/>
              <a:lstStyle/>
              <a:p>
                <a:endParaRPr lang="en-US" dirty="0"/>
              </a:p>
            </p:txBody>
          </p:sp>
        </p:grpSp>
        <p:sp>
          <p:nvSpPr>
            <p:cNvPr id="34011" name="Oval 35"/>
            <p:cNvSpPr>
              <a:spLocks noChangeArrowheads="1"/>
            </p:cNvSpPr>
            <p:nvPr/>
          </p:nvSpPr>
          <p:spPr bwMode="auto">
            <a:xfrm>
              <a:off x="624" y="518"/>
              <a:ext cx="92" cy="67"/>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12" name="Oval 36"/>
            <p:cNvSpPr>
              <a:spLocks noChangeArrowheads="1"/>
            </p:cNvSpPr>
            <p:nvPr/>
          </p:nvSpPr>
          <p:spPr bwMode="auto">
            <a:xfrm>
              <a:off x="624" y="235"/>
              <a:ext cx="92" cy="67"/>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13" name="Arc 37"/>
            <p:cNvSpPr>
              <a:spLocks/>
            </p:cNvSpPr>
            <p:nvPr/>
          </p:nvSpPr>
          <p:spPr bwMode="auto">
            <a:xfrm>
              <a:off x="532" y="416"/>
              <a:ext cx="28" cy="113"/>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014" name="Oval 38"/>
            <p:cNvSpPr>
              <a:spLocks noChangeArrowheads="1"/>
            </p:cNvSpPr>
            <p:nvPr/>
          </p:nvSpPr>
          <p:spPr bwMode="auto">
            <a:xfrm>
              <a:off x="502" y="518"/>
              <a:ext cx="94" cy="67"/>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15" name="Arc 39"/>
            <p:cNvSpPr>
              <a:spLocks/>
            </p:cNvSpPr>
            <p:nvPr/>
          </p:nvSpPr>
          <p:spPr bwMode="auto">
            <a:xfrm>
              <a:off x="532" y="291"/>
              <a:ext cx="28" cy="113"/>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34016" name="Oval 40"/>
            <p:cNvSpPr>
              <a:spLocks noChangeArrowheads="1"/>
            </p:cNvSpPr>
            <p:nvPr/>
          </p:nvSpPr>
          <p:spPr bwMode="auto">
            <a:xfrm>
              <a:off x="502" y="235"/>
              <a:ext cx="94" cy="67"/>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17" name="Arc 41"/>
            <p:cNvSpPr>
              <a:spLocks/>
            </p:cNvSpPr>
            <p:nvPr/>
          </p:nvSpPr>
          <p:spPr bwMode="auto">
            <a:xfrm>
              <a:off x="653" y="416"/>
              <a:ext cx="27" cy="113"/>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018" name="Arc 42"/>
            <p:cNvSpPr>
              <a:spLocks/>
            </p:cNvSpPr>
            <p:nvPr/>
          </p:nvSpPr>
          <p:spPr bwMode="auto">
            <a:xfrm>
              <a:off x="653" y="291"/>
              <a:ext cx="27" cy="113"/>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dirty="0"/>
            </a:p>
          </p:txBody>
        </p:sp>
        <p:grpSp>
          <p:nvGrpSpPr>
            <p:cNvPr id="7" name="Group 43"/>
            <p:cNvGrpSpPr>
              <a:grpSpLocks/>
            </p:cNvGrpSpPr>
            <p:nvPr/>
          </p:nvGrpSpPr>
          <p:grpSpPr bwMode="auto">
            <a:xfrm>
              <a:off x="1903" y="235"/>
              <a:ext cx="445" cy="350"/>
              <a:chOff x="3320" y="782"/>
              <a:chExt cx="664" cy="523"/>
            </a:xfrm>
          </p:grpSpPr>
          <p:sp>
            <p:nvSpPr>
              <p:cNvPr id="34063" name="Arc 44"/>
              <p:cNvSpPr>
                <a:spLocks/>
              </p:cNvSpPr>
              <p:nvPr/>
            </p:nvSpPr>
            <p:spPr bwMode="auto">
              <a:xfrm>
                <a:off x="3361" y="1053"/>
                <a:ext cx="43"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3"/>
                    </a:moveTo>
                    <a:cubicBezTo>
                      <a:pt x="43015" y="12131"/>
                      <a:pt x="33399" y="21599"/>
                      <a:pt x="21600" y="21600"/>
                    </a:cubicBezTo>
                    <a:cubicBezTo>
                      <a:pt x="9670" y="21600"/>
                      <a:pt x="0" y="11929"/>
                      <a:pt x="0" y="0"/>
                    </a:cubicBezTo>
                  </a:path>
                  <a:path w="43197" h="21600" stroke="0" extrusionOk="0">
                    <a:moveTo>
                      <a:pt x="43197" y="333"/>
                    </a:moveTo>
                    <a:cubicBezTo>
                      <a:pt x="43015"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064" name="Oval 45"/>
              <p:cNvSpPr>
                <a:spLocks noChangeArrowheads="1"/>
              </p:cNvSpPr>
              <p:nvPr/>
            </p:nvSpPr>
            <p:spPr bwMode="auto">
              <a:xfrm>
                <a:off x="3320" y="1205"/>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65" name="Arc 46"/>
              <p:cNvSpPr>
                <a:spLocks/>
              </p:cNvSpPr>
              <p:nvPr/>
            </p:nvSpPr>
            <p:spPr bwMode="auto">
              <a:xfrm>
                <a:off x="3361" y="866"/>
                <a:ext cx="43"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6" y="0"/>
                      <a:pt x="42953" y="9402"/>
                      <a:pt x="43195" y="21155"/>
                    </a:cubicBezTo>
                  </a:path>
                  <a:path w="43195" h="21600" stroke="0" extrusionOk="0">
                    <a:moveTo>
                      <a:pt x="0" y="21600"/>
                    </a:moveTo>
                    <a:cubicBezTo>
                      <a:pt x="0" y="9670"/>
                      <a:pt x="9670" y="0"/>
                      <a:pt x="21600" y="0"/>
                    </a:cubicBezTo>
                    <a:cubicBezTo>
                      <a:pt x="33356" y="0"/>
                      <a:pt x="42953" y="9402"/>
                      <a:pt x="43195" y="21155"/>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34066" name="Oval 47"/>
              <p:cNvSpPr>
                <a:spLocks noChangeArrowheads="1"/>
              </p:cNvSpPr>
              <p:nvPr/>
            </p:nvSpPr>
            <p:spPr bwMode="auto">
              <a:xfrm>
                <a:off x="3320" y="782"/>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67" name="Arc 48"/>
              <p:cNvSpPr>
                <a:spLocks/>
              </p:cNvSpPr>
              <p:nvPr/>
            </p:nvSpPr>
            <p:spPr bwMode="auto">
              <a:xfrm>
                <a:off x="3544" y="1053"/>
                <a:ext cx="38"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7"/>
                    </a:moveTo>
                    <a:cubicBezTo>
                      <a:pt x="43018" y="12127"/>
                      <a:pt x="33401" y="21599"/>
                      <a:pt x="21600" y="21600"/>
                    </a:cubicBezTo>
                    <a:cubicBezTo>
                      <a:pt x="9670" y="21600"/>
                      <a:pt x="0" y="11929"/>
                      <a:pt x="0" y="0"/>
                    </a:cubicBezTo>
                  </a:path>
                  <a:path w="43197" h="21600" stroke="0" extrusionOk="0">
                    <a:moveTo>
                      <a:pt x="43197" y="327"/>
                    </a:moveTo>
                    <a:cubicBezTo>
                      <a:pt x="43018" y="12127"/>
                      <a:pt x="33401"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068" name="Oval 49"/>
              <p:cNvSpPr>
                <a:spLocks noChangeArrowheads="1"/>
              </p:cNvSpPr>
              <p:nvPr/>
            </p:nvSpPr>
            <p:spPr bwMode="auto">
              <a:xfrm>
                <a:off x="3500" y="1205"/>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69" name="Arc 50"/>
              <p:cNvSpPr>
                <a:spLocks/>
              </p:cNvSpPr>
              <p:nvPr/>
            </p:nvSpPr>
            <p:spPr bwMode="auto">
              <a:xfrm>
                <a:off x="3544" y="866"/>
                <a:ext cx="38"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6"/>
                      <a:pt x="43195" y="21163"/>
                    </a:cubicBezTo>
                  </a:path>
                  <a:path w="43195" h="21600" stroke="0" extrusionOk="0">
                    <a:moveTo>
                      <a:pt x="0" y="21600"/>
                    </a:moveTo>
                    <a:cubicBezTo>
                      <a:pt x="0" y="9670"/>
                      <a:pt x="9670" y="0"/>
                      <a:pt x="21600" y="0"/>
                    </a:cubicBezTo>
                    <a:cubicBezTo>
                      <a:pt x="33359" y="0"/>
                      <a:pt x="42958" y="9406"/>
                      <a:pt x="43195" y="21163"/>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34070" name="Oval 51"/>
              <p:cNvSpPr>
                <a:spLocks noChangeArrowheads="1"/>
              </p:cNvSpPr>
              <p:nvPr/>
            </p:nvSpPr>
            <p:spPr bwMode="auto">
              <a:xfrm>
                <a:off x="3500" y="782"/>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71" name="Arc 52"/>
              <p:cNvSpPr>
                <a:spLocks/>
              </p:cNvSpPr>
              <p:nvPr/>
            </p:nvSpPr>
            <p:spPr bwMode="auto">
              <a:xfrm>
                <a:off x="3709" y="1053"/>
                <a:ext cx="40"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6"/>
                    </a:moveTo>
                    <a:cubicBezTo>
                      <a:pt x="43019" y="12126"/>
                      <a:pt x="33402" y="21599"/>
                      <a:pt x="21600" y="21600"/>
                    </a:cubicBezTo>
                    <a:cubicBezTo>
                      <a:pt x="9670" y="21600"/>
                      <a:pt x="0" y="11929"/>
                      <a:pt x="0" y="0"/>
                    </a:cubicBezTo>
                  </a:path>
                  <a:path w="43197" h="21600" stroke="0" extrusionOk="0">
                    <a:moveTo>
                      <a:pt x="43197" y="326"/>
                    </a:moveTo>
                    <a:cubicBezTo>
                      <a:pt x="43019" y="12126"/>
                      <a:pt x="33402"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072" name="Oval 53"/>
              <p:cNvSpPr>
                <a:spLocks noChangeArrowheads="1"/>
              </p:cNvSpPr>
              <p:nvPr/>
            </p:nvSpPr>
            <p:spPr bwMode="auto">
              <a:xfrm>
                <a:off x="3664" y="1205"/>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73" name="Arc 54"/>
              <p:cNvSpPr>
                <a:spLocks/>
              </p:cNvSpPr>
              <p:nvPr/>
            </p:nvSpPr>
            <p:spPr bwMode="auto">
              <a:xfrm>
                <a:off x="3709" y="866"/>
                <a:ext cx="40"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7"/>
                      <a:pt x="43195" y="21164"/>
                    </a:cubicBezTo>
                  </a:path>
                  <a:path w="43195" h="21600" stroke="0" extrusionOk="0">
                    <a:moveTo>
                      <a:pt x="0" y="21600"/>
                    </a:moveTo>
                    <a:cubicBezTo>
                      <a:pt x="0" y="9670"/>
                      <a:pt x="9670" y="0"/>
                      <a:pt x="21600" y="0"/>
                    </a:cubicBezTo>
                    <a:cubicBezTo>
                      <a:pt x="33359" y="0"/>
                      <a:pt x="42958" y="9407"/>
                      <a:pt x="43195" y="2116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34074" name="Oval 55"/>
              <p:cNvSpPr>
                <a:spLocks noChangeArrowheads="1"/>
              </p:cNvSpPr>
              <p:nvPr/>
            </p:nvSpPr>
            <p:spPr bwMode="auto">
              <a:xfrm>
                <a:off x="3664" y="782"/>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75" name="Arc 56"/>
              <p:cNvSpPr>
                <a:spLocks/>
              </p:cNvSpPr>
              <p:nvPr/>
            </p:nvSpPr>
            <p:spPr bwMode="auto">
              <a:xfrm>
                <a:off x="3889" y="1053"/>
                <a:ext cx="41"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dirty="0"/>
              </a:p>
            </p:txBody>
          </p:sp>
          <p:sp>
            <p:nvSpPr>
              <p:cNvPr id="34076" name="Oval 57"/>
              <p:cNvSpPr>
                <a:spLocks noChangeArrowheads="1"/>
              </p:cNvSpPr>
              <p:nvPr/>
            </p:nvSpPr>
            <p:spPr bwMode="auto">
              <a:xfrm>
                <a:off x="3846" y="1205"/>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sp>
            <p:nvSpPr>
              <p:cNvPr id="34077" name="Arc 58"/>
              <p:cNvSpPr>
                <a:spLocks/>
              </p:cNvSpPr>
              <p:nvPr/>
            </p:nvSpPr>
            <p:spPr bwMode="auto">
              <a:xfrm>
                <a:off x="3889" y="866"/>
                <a:ext cx="41"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dirty="0"/>
              </a:p>
            </p:txBody>
          </p:sp>
          <p:sp>
            <p:nvSpPr>
              <p:cNvPr id="34078" name="Oval 59"/>
              <p:cNvSpPr>
                <a:spLocks noChangeArrowheads="1"/>
              </p:cNvSpPr>
              <p:nvPr/>
            </p:nvSpPr>
            <p:spPr bwMode="auto">
              <a:xfrm>
                <a:off x="3846" y="782"/>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dirty="0"/>
              </a:p>
            </p:txBody>
          </p:sp>
        </p:grpSp>
        <p:sp>
          <p:nvSpPr>
            <p:cNvPr id="34020" name="Freeform 60"/>
            <p:cNvSpPr>
              <a:spLocks/>
            </p:cNvSpPr>
            <p:nvPr/>
          </p:nvSpPr>
          <p:spPr bwMode="auto">
            <a:xfrm>
              <a:off x="1584" y="704"/>
              <a:ext cx="489" cy="160"/>
            </a:xfrm>
            <a:custGeom>
              <a:avLst/>
              <a:gdLst>
                <a:gd name="T0" fmla="*/ 27 w 629"/>
                <a:gd name="T1" fmla="*/ 0 h 404"/>
                <a:gd name="T2" fmla="*/ 27 w 629"/>
                <a:gd name="T3" fmla="*/ 0 h 404"/>
                <a:gd name="T4" fmla="*/ 27 w 629"/>
                <a:gd name="T5" fmla="*/ 0 h 404"/>
                <a:gd name="T6" fmla="*/ 26 w 629"/>
                <a:gd name="T7" fmla="*/ 0 h 404"/>
                <a:gd name="T8" fmla="*/ 24 w 629"/>
                <a:gd name="T9" fmla="*/ 0 h 404"/>
                <a:gd name="T10" fmla="*/ 21 w 629"/>
                <a:gd name="T11" fmla="*/ 0 h 404"/>
                <a:gd name="T12" fmla="*/ 18 w 629"/>
                <a:gd name="T13" fmla="*/ 0 h 404"/>
                <a:gd name="T14" fmla="*/ 12 w 629"/>
                <a:gd name="T15" fmla="*/ 0 h 404"/>
                <a:gd name="T16" fmla="*/ 7 w 629"/>
                <a:gd name="T17" fmla="*/ 0 h 404"/>
                <a:gd name="T18" fmla="*/ 3 w 629"/>
                <a:gd name="T19" fmla="*/ 0 h 404"/>
                <a:gd name="T20" fmla="*/ 2 w 629"/>
                <a:gd name="T21" fmla="*/ 0 h 404"/>
                <a:gd name="T22" fmla="*/ 0 w 629"/>
                <a:gd name="T23" fmla="*/ 0 h 404"/>
                <a:gd name="T24" fmla="*/ 2 w 629"/>
                <a:gd name="T25" fmla="*/ 0 h 404"/>
                <a:gd name="T26" fmla="*/ 2 w 629"/>
                <a:gd name="T27" fmla="*/ 0 h 404"/>
                <a:gd name="T28" fmla="*/ 5 w 629"/>
                <a:gd name="T29" fmla="*/ 0 h 404"/>
                <a:gd name="T30" fmla="*/ 11 w 629"/>
                <a:gd name="T31" fmla="*/ 0 h 404"/>
                <a:gd name="T32" fmla="*/ 15 w 629"/>
                <a:gd name="T33" fmla="*/ 0 h 404"/>
                <a:gd name="T34" fmla="*/ 19 w 629"/>
                <a:gd name="T35" fmla="*/ 0 h 404"/>
                <a:gd name="T36" fmla="*/ 23 w 629"/>
                <a:gd name="T37" fmla="*/ 0 h 404"/>
                <a:gd name="T38" fmla="*/ 26 w 629"/>
                <a:gd name="T39" fmla="*/ 0 h 404"/>
                <a:gd name="T40" fmla="*/ 29 w 629"/>
                <a:gd name="T41" fmla="*/ 0 h 404"/>
                <a:gd name="T42" fmla="*/ 30 w 629"/>
                <a:gd name="T43" fmla="*/ 0 h 404"/>
                <a:gd name="T44" fmla="*/ 32 w 629"/>
                <a:gd name="T45" fmla="*/ 0 h 404"/>
                <a:gd name="T46" fmla="*/ 34 w 629"/>
                <a:gd name="T47" fmla="*/ 0 h 404"/>
                <a:gd name="T48" fmla="*/ 37 w 629"/>
                <a:gd name="T49" fmla="*/ 0 h 404"/>
                <a:gd name="T50" fmla="*/ 40 w 629"/>
                <a:gd name="T51" fmla="*/ 0 h 404"/>
                <a:gd name="T52" fmla="*/ 40 w 629"/>
                <a:gd name="T53" fmla="*/ 0 h 404"/>
                <a:gd name="T54" fmla="*/ 41 w 629"/>
                <a:gd name="T55" fmla="*/ 0 h 404"/>
                <a:gd name="T56" fmla="*/ 40 w 629"/>
                <a:gd name="T57" fmla="*/ 0 h 404"/>
                <a:gd name="T58" fmla="*/ 37 w 629"/>
                <a:gd name="T59" fmla="*/ 0 h 404"/>
                <a:gd name="T60" fmla="*/ 37 w 629"/>
                <a:gd name="T61" fmla="*/ 0 h 404"/>
                <a:gd name="T62" fmla="*/ 37 w 629"/>
                <a:gd name="T63" fmla="*/ 0 h 404"/>
                <a:gd name="T64" fmla="*/ 37 w 629"/>
                <a:gd name="T65" fmla="*/ 0 h 404"/>
                <a:gd name="T66" fmla="*/ 40 w 629"/>
                <a:gd name="T67" fmla="*/ 0 h 404"/>
                <a:gd name="T68" fmla="*/ 42 w 629"/>
                <a:gd name="T69" fmla="*/ 0 h 404"/>
                <a:gd name="T70" fmla="*/ 46 w 629"/>
                <a:gd name="T71" fmla="*/ 0 h 404"/>
                <a:gd name="T72" fmla="*/ 49 w 629"/>
                <a:gd name="T73" fmla="*/ 0 h 4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9"/>
                <a:gd name="T112" fmla="*/ 0 h 404"/>
                <a:gd name="T113" fmla="*/ 629 w 629"/>
                <a:gd name="T114" fmla="*/ 404 h 4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9" h="404">
                  <a:moveTo>
                    <a:pt x="330" y="0"/>
                  </a:moveTo>
                  <a:lnTo>
                    <a:pt x="336" y="30"/>
                  </a:lnTo>
                  <a:lnTo>
                    <a:pt x="340" y="53"/>
                  </a:lnTo>
                  <a:lnTo>
                    <a:pt x="340" y="77"/>
                  </a:lnTo>
                  <a:lnTo>
                    <a:pt x="340" y="95"/>
                  </a:lnTo>
                  <a:lnTo>
                    <a:pt x="336" y="113"/>
                  </a:lnTo>
                  <a:lnTo>
                    <a:pt x="330" y="127"/>
                  </a:lnTo>
                  <a:lnTo>
                    <a:pt x="320" y="136"/>
                  </a:lnTo>
                  <a:lnTo>
                    <a:pt x="311" y="145"/>
                  </a:lnTo>
                  <a:lnTo>
                    <a:pt x="295" y="151"/>
                  </a:lnTo>
                  <a:lnTo>
                    <a:pt x="282" y="157"/>
                  </a:lnTo>
                  <a:lnTo>
                    <a:pt x="263" y="163"/>
                  </a:lnTo>
                  <a:lnTo>
                    <a:pt x="244" y="166"/>
                  </a:lnTo>
                  <a:lnTo>
                    <a:pt x="218" y="169"/>
                  </a:lnTo>
                  <a:lnTo>
                    <a:pt x="189" y="172"/>
                  </a:lnTo>
                  <a:lnTo>
                    <a:pt x="160" y="175"/>
                  </a:lnTo>
                  <a:lnTo>
                    <a:pt x="125" y="178"/>
                  </a:lnTo>
                  <a:lnTo>
                    <a:pt x="93" y="184"/>
                  </a:lnTo>
                  <a:lnTo>
                    <a:pt x="64" y="193"/>
                  </a:lnTo>
                  <a:lnTo>
                    <a:pt x="45" y="204"/>
                  </a:lnTo>
                  <a:lnTo>
                    <a:pt x="26" y="219"/>
                  </a:lnTo>
                  <a:lnTo>
                    <a:pt x="13" y="234"/>
                  </a:lnTo>
                  <a:lnTo>
                    <a:pt x="3" y="252"/>
                  </a:lnTo>
                  <a:lnTo>
                    <a:pt x="0" y="273"/>
                  </a:lnTo>
                  <a:lnTo>
                    <a:pt x="0" y="293"/>
                  </a:lnTo>
                  <a:lnTo>
                    <a:pt x="6" y="311"/>
                  </a:lnTo>
                  <a:lnTo>
                    <a:pt x="16" y="326"/>
                  </a:lnTo>
                  <a:lnTo>
                    <a:pt x="29" y="344"/>
                  </a:lnTo>
                  <a:lnTo>
                    <a:pt x="48" y="359"/>
                  </a:lnTo>
                  <a:lnTo>
                    <a:pt x="67" y="370"/>
                  </a:lnTo>
                  <a:lnTo>
                    <a:pt x="96" y="379"/>
                  </a:lnTo>
                  <a:lnTo>
                    <a:pt x="128" y="385"/>
                  </a:lnTo>
                  <a:lnTo>
                    <a:pt x="163" y="385"/>
                  </a:lnTo>
                  <a:lnTo>
                    <a:pt x="186" y="382"/>
                  </a:lnTo>
                  <a:lnTo>
                    <a:pt x="205" y="379"/>
                  </a:lnTo>
                  <a:lnTo>
                    <a:pt x="227" y="373"/>
                  </a:lnTo>
                  <a:lnTo>
                    <a:pt x="247" y="364"/>
                  </a:lnTo>
                  <a:lnTo>
                    <a:pt x="279" y="344"/>
                  </a:lnTo>
                  <a:lnTo>
                    <a:pt x="301" y="320"/>
                  </a:lnTo>
                  <a:lnTo>
                    <a:pt x="324" y="290"/>
                  </a:lnTo>
                  <a:lnTo>
                    <a:pt x="343" y="261"/>
                  </a:lnTo>
                  <a:lnTo>
                    <a:pt x="356" y="228"/>
                  </a:lnTo>
                  <a:lnTo>
                    <a:pt x="362" y="202"/>
                  </a:lnTo>
                  <a:lnTo>
                    <a:pt x="372" y="178"/>
                  </a:lnTo>
                  <a:lnTo>
                    <a:pt x="381" y="160"/>
                  </a:lnTo>
                  <a:lnTo>
                    <a:pt x="394" y="148"/>
                  </a:lnTo>
                  <a:lnTo>
                    <a:pt x="407" y="139"/>
                  </a:lnTo>
                  <a:lnTo>
                    <a:pt x="423" y="133"/>
                  </a:lnTo>
                  <a:lnTo>
                    <a:pt x="439" y="133"/>
                  </a:lnTo>
                  <a:lnTo>
                    <a:pt x="452" y="133"/>
                  </a:lnTo>
                  <a:lnTo>
                    <a:pt x="468" y="139"/>
                  </a:lnTo>
                  <a:lnTo>
                    <a:pt x="481" y="148"/>
                  </a:lnTo>
                  <a:lnTo>
                    <a:pt x="493" y="160"/>
                  </a:lnTo>
                  <a:lnTo>
                    <a:pt x="500" y="175"/>
                  </a:lnTo>
                  <a:lnTo>
                    <a:pt x="506" y="190"/>
                  </a:lnTo>
                  <a:lnTo>
                    <a:pt x="506" y="207"/>
                  </a:lnTo>
                  <a:lnTo>
                    <a:pt x="503" y="228"/>
                  </a:lnTo>
                  <a:lnTo>
                    <a:pt x="497" y="246"/>
                  </a:lnTo>
                  <a:lnTo>
                    <a:pt x="481" y="270"/>
                  </a:lnTo>
                  <a:lnTo>
                    <a:pt x="468" y="293"/>
                  </a:lnTo>
                  <a:lnTo>
                    <a:pt x="458" y="314"/>
                  </a:lnTo>
                  <a:lnTo>
                    <a:pt x="452" y="332"/>
                  </a:lnTo>
                  <a:lnTo>
                    <a:pt x="452" y="350"/>
                  </a:lnTo>
                  <a:lnTo>
                    <a:pt x="455" y="367"/>
                  </a:lnTo>
                  <a:lnTo>
                    <a:pt x="458" y="379"/>
                  </a:lnTo>
                  <a:lnTo>
                    <a:pt x="468" y="391"/>
                  </a:lnTo>
                  <a:lnTo>
                    <a:pt x="481" y="397"/>
                  </a:lnTo>
                  <a:lnTo>
                    <a:pt x="493" y="403"/>
                  </a:lnTo>
                  <a:lnTo>
                    <a:pt x="506" y="403"/>
                  </a:lnTo>
                  <a:lnTo>
                    <a:pt x="525" y="397"/>
                  </a:lnTo>
                  <a:lnTo>
                    <a:pt x="545" y="391"/>
                  </a:lnTo>
                  <a:lnTo>
                    <a:pt x="567" y="376"/>
                  </a:lnTo>
                  <a:lnTo>
                    <a:pt x="586" y="359"/>
                  </a:lnTo>
                  <a:lnTo>
                    <a:pt x="609" y="332"/>
                  </a:lnTo>
                  <a:lnTo>
                    <a:pt x="628" y="305"/>
                  </a:lnTo>
                </a:path>
              </a:pathLst>
            </a:custGeom>
            <a:noFill/>
            <a:ln w="50800" cap="rnd">
              <a:solidFill>
                <a:srgbClr val="CF0E30"/>
              </a:solidFill>
              <a:round/>
              <a:headEnd/>
              <a:tailEnd/>
            </a:ln>
          </p:spPr>
          <p:txBody>
            <a:bodyPr/>
            <a:lstStyle/>
            <a:p>
              <a:endParaRPr lang="en-US" dirty="0"/>
            </a:p>
          </p:txBody>
        </p:sp>
        <p:sp>
          <p:nvSpPr>
            <p:cNvPr id="34021" name="Rectangle 61"/>
            <p:cNvSpPr>
              <a:spLocks noChangeArrowheads="1"/>
            </p:cNvSpPr>
            <p:nvPr/>
          </p:nvSpPr>
          <p:spPr bwMode="auto">
            <a:xfrm>
              <a:off x="1473" y="524"/>
              <a:ext cx="56" cy="167"/>
            </a:xfrm>
            <a:prstGeom prst="rect">
              <a:avLst/>
            </a:prstGeom>
            <a:noFill/>
            <a:ln w="12700">
              <a:noFill/>
              <a:miter lim="800000"/>
              <a:headEnd/>
              <a:tailEnd/>
            </a:ln>
          </p:spPr>
          <p:txBody>
            <a:bodyPr wrap="none" lIns="90487" tIns="44450" rIns="90487" bIns="44450">
              <a:spAutoFit/>
            </a:bodyPr>
            <a:lstStyle/>
            <a:p>
              <a:pPr>
                <a:lnSpc>
                  <a:spcPct val="90000"/>
                </a:lnSpc>
              </a:pPr>
              <a:endParaRPr lang="en-GB" sz="2500" b="1" dirty="0">
                <a:solidFill>
                  <a:schemeClr val="tx2"/>
                </a:solidFill>
                <a:latin typeface="Helvetica" charset="0"/>
              </a:endParaRPr>
            </a:p>
          </p:txBody>
        </p:sp>
        <p:sp>
          <p:nvSpPr>
            <p:cNvPr id="34022" name="Freeform 62"/>
            <p:cNvSpPr>
              <a:spLocks/>
            </p:cNvSpPr>
            <p:nvPr/>
          </p:nvSpPr>
          <p:spPr bwMode="auto">
            <a:xfrm>
              <a:off x="1265" y="689"/>
              <a:ext cx="164" cy="71"/>
            </a:xfrm>
            <a:custGeom>
              <a:avLst/>
              <a:gdLst>
                <a:gd name="T0" fmla="*/ 5 w 241"/>
                <a:gd name="T1" fmla="*/ 0 h 130"/>
                <a:gd name="T2" fmla="*/ 5 w 241"/>
                <a:gd name="T3" fmla="*/ 1 h 130"/>
                <a:gd name="T4" fmla="*/ 5 w 241"/>
                <a:gd name="T5" fmla="*/ 1 h 130"/>
                <a:gd name="T6" fmla="*/ 5 w 241"/>
                <a:gd name="T7" fmla="*/ 1 h 130"/>
                <a:gd name="T8" fmla="*/ 3 w 241"/>
                <a:gd name="T9" fmla="*/ 1 h 130"/>
                <a:gd name="T10" fmla="*/ 3 w 241"/>
                <a:gd name="T11" fmla="*/ 1 h 130"/>
                <a:gd name="T12" fmla="*/ 3 w 241"/>
                <a:gd name="T13" fmla="*/ 1 h 130"/>
                <a:gd name="T14" fmla="*/ 3 w 241"/>
                <a:gd name="T15" fmla="*/ 1 h 130"/>
                <a:gd name="T16" fmla="*/ 2 w 241"/>
                <a:gd name="T17" fmla="*/ 1 h 130"/>
                <a:gd name="T18" fmla="*/ 2 w 241"/>
                <a:gd name="T19" fmla="*/ 1 h 130"/>
                <a:gd name="T20" fmla="*/ 1 w 241"/>
                <a:gd name="T21" fmla="*/ 1 h 130"/>
                <a:gd name="T22" fmla="*/ 1 w 241"/>
                <a:gd name="T23" fmla="*/ 1 h 130"/>
                <a:gd name="T24" fmla="*/ 1 w 241"/>
                <a:gd name="T25" fmla="*/ 1 h 130"/>
                <a:gd name="T26" fmla="*/ 1 w 241"/>
                <a:gd name="T27" fmla="*/ 1 h 130"/>
                <a:gd name="T28" fmla="*/ 1 w 241"/>
                <a:gd name="T29" fmla="*/ 1 h 130"/>
                <a:gd name="T30" fmla="*/ 1 w 241"/>
                <a:gd name="T31" fmla="*/ 1 h 130"/>
                <a:gd name="T32" fmla="*/ 0 w 241"/>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30"/>
                <a:gd name="T53" fmla="*/ 241 w 241"/>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30">
                  <a:moveTo>
                    <a:pt x="240" y="0"/>
                  </a:moveTo>
                  <a:lnTo>
                    <a:pt x="230" y="32"/>
                  </a:lnTo>
                  <a:lnTo>
                    <a:pt x="217" y="59"/>
                  </a:lnTo>
                  <a:lnTo>
                    <a:pt x="201" y="82"/>
                  </a:lnTo>
                  <a:lnTo>
                    <a:pt x="185" y="103"/>
                  </a:lnTo>
                  <a:lnTo>
                    <a:pt x="172" y="117"/>
                  </a:lnTo>
                  <a:lnTo>
                    <a:pt x="152" y="126"/>
                  </a:lnTo>
                  <a:lnTo>
                    <a:pt x="133" y="129"/>
                  </a:lnTo>
                  <a:lnTo>
                    <a:pt x="114" y="129"/>
                  </a:lnTo>
                  <a:lnTo>
                    <a:pt x="94" y="129"/>
                  </a:lnTo>
                  <a:lnTo>
                    <a:pt x="78" y="123"/>
                  </a:lnTo>
                  <a:lnTo>
                    <a:pt x="62" y="111"/>
                  </a:lnTo>
                  <a:lnTo>
                    <a:pt x="45" y="97"/>
                  </a:lnTo>
                  <a:lnTo>
                    <a:pt x="32" y="76"/>
                  </a:lnTo>
                  <a:lnTo>
                    <a:pt x="19" y="53"/>
                  </a:lnTo>
                  <a:lnTo>
                    <a:pt x="10" y="29"/>
                  </a:lnTo>
                  <a:lnTo>
                    <a:pt x="0" y="0"/>
                  </a:lnTo>
                </a:path>
              </a:pathLst>
            </a:custGeom>
            <a:noFill/>
            <a:ln w="50800" cap="rnd">
              <a:solidFill>
                <a:srgbClr val="CF0E30"/>
              </a:solidFill>
              <a:round/>
              <a:headEnd/>
              <a:tailEnd/>
            </a:ln>
          </p:spPr>
          <p:txBody>
            <a:bodyPr/>
            <a:lstStyle/>
            <a:p>
              <a:endParaRPr lang="en-US" dirty="0"/>
            </a:p>
          </p:txBody>
        </p:sp>
        <p:sp>
          <p:nvSpPr>
            <p:cNvPr id="34023" name="Freeform 63"/>
            <p:cNvSpPr>
              <a:spLocks/>
            </p:cNvSpPr>
            <p:nvPr/>
          </p:nvSpPr>
          <p:spPr bwMode="auto">
            <a:xfrm>
              <a:off x="970" y="689"/>
              <a:ext cx="162" cy="71"/>
            </a:xfrm>
            <a:custGeom>
              <a:avLst/>
              <a:gdLst>
                <a:gd name="T0" fmla="*/ 5 w 239"/>
                <a:gd name="T1" fmla="*/ 0 h 133"/>
                <a:gd name="T2" fmla="*/ 5 w 239"/>
                <a:gd name="T3" fmla="*/ 1 h 133"/>
                <a:gd name="T4" fmla="*/ 4 w 239"/>
                <a:gd name="T5" fmla="*/ 1 h 133"/>
                <a:gd name="T6" fmla="*/ 4 w 239"/>
                <a:gd name="T7" fmla="*/ 1 h 133"/>
                <a:gd name="T8" fmla="*/ 3 w 239"/>
                <a:gd name="T9" fmla="*/ 1 h 133"/>
                <a:gd name="T10" fmla="*/ 3 w 239"/>
                <a:gd name="T11" fmla="*/ 1 h 133"/>
                <a:gd name="T12" fmla="*/ 3 w 239"/>
                <a:gd name="T13" fmla="*/ 1 h 133"/>
                <a:gd name="T14" fmla="*/ 3 w 239"/>
                <a:gd name="T15" fmla="*/ 1 h 133"/>
                <a:gd name="T16" fmla="*/ 2 w 239"/>
                <a:gd name="T17" fmla="*/ 1 h 133"/>
                <a:gd name="T18" fmla="*/ 2 w 239"/>
                <a:gd name="T19" fmla="*/ 1 h 133"/>
                <a:gd name="T20" fmla="*/ 1 w 239"/>
                <a:gd name="T21" fmla="*/ 1 h 133"/>
                <a:gd name="T22" fmla="*/ 1 w 239"/>
                <a:gd name="T23" fmla="*/ 1 h 133"/>
                <a:gd name="T24" fmla="*/ 1 w 239"/>
                <a:gd name="T25" fmla="*/ 1 h 133"/>
                <a:gd name="T26" fmla="*/ 1 w 239"/>
                <a:gd name="T27" fmla="*/ 1 h 133"/>
                <a:gd name="T28" fmla="*/ 1 w 239"/>
                <a:gd name="T29" fmla="*/ 1 h 133"/>
                <a:gd name="T30" fmla="*/ 1 w 239"/>
                <a:gd name="T31" fmla="*/ 1 h 133"/>
                <a:gd name="T32" fmla="*/ 0 w 239"/>
                <a:gd name="T33" fmla="*/ 0 h 1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9"/>
                <a:gd name="T52" fmla="*/ 0 h 133"/>
                <a:gd name="T53" fmla="*/ 239 w 239"/>
                <a:gd name="T54" fmla="*/ 133 h 1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9" h="133">
                  <a:moveTo>
                    <a:pt x="238" y="0"/>
                  </a:moveTo>
                  <a:lnTo>
                    <a:pt x="228" y="32"/>
                  </a:lnTo>
                  <a:lnTo>
                    <a:pt x="215" y="62"/>
                  </a:lnTo>
                  <a:lnTo>
                    <a:pt x="199" y="85"/>
                  </a:lnTo>
                  <a:lnTo>
                    <a:pt x="183" y="103"/>
                  </a:lnTo>
                  <a:lnTo>
                    <a:pt x="167" y="117"/>
                  </a:lnTo>
                  <a:lnTo>
                    <a:pt x="151" y="126"/>
                  </a:lnTo>
                  <a:lnTo>
                    <a:pt x="132" y="132"/>
                  </a:lnTo>
                  <a:lnTo>
                    <a:pt x="113" y="132"/>
                  </a:lnTo>
                  <a:lnTo>
                    <a:pt x="93" y="129"/>
                  </a:lnTo>
                  <a:lnTo>
                    <a:pt x="77" y="123"/>
                  </a:lnTo>
                  <a:lnTo>
                    <a:pt x="58" y="111"/>
                  </a:lnTo>
                  <a:lnTo>
                    <a:pt x="45" y="97"/>
                  </a:lnTo>
                  <a:lnTo>
                    <a:pt x="32" y="79"/>
                  </a:lnTo>
                  <a:lnTo>
                    <a:pt x="19" y="56"/>
                  </a:lnTo>
                  <a:lnTo>
                    <a:pt x="10" y="29"/>
                  </a:lnTo>
                  <a:lnTo>
                    <a:pt x="0" y="0"/>
                  </a:lnTo>
                </a:path>
              </a:pathLst>
            </a:custGeom>
            <a:noFill/>
            <a:ln w="50800" cap="rnd">
              <a:solidFill>
                <a:srgbClr val="CF0E30"/>
              </a:solidFill>
              <a:round/>
              <a:headEnd/>
              <a:tailEnd/>
            </a:ln>
          </p:spPr>
          <p:txBody>
            <a:bodyPr/>
            <a:lstStyle/>
            <a:p>
              <a:endParaRPr lang="en-US" dirty="0"/>
            </a:p>
          </p:txBody>
        </p:sp>
        <p:grpSp>
          <p:nvGrpSpPr>
            <p:cNvPr id="8" name="Group 64"/>
            <p:cNvGrpSpPr>
              <a:grpSpLocks/>
            </p:cNvGrpSpPr>
            <p:nvPr/>
          </p:nvGrpSpPr>
          <p:grpSpPr bwMode="auto">
            <a:xfrm>
              <a:off x="593" y="185"/>
              <a:ext cx="395" cy="515"/>
              <a:chOff x="1354" y="1691"/>
              <a:chExt cx="583" cy="950"/>
            </a:xfrm>
          </p:grpSpPr>
          <p:grpSp>
            <p:nvGrpSpPr>
              <p:cNvPr id="9" name="Group 65"/>
              <p:cNvGrpSpPr>
                <a:grpSpLocks/>
              </p:cNvGrpSpPr>
              <p:nvPr/>
            </p:nvGrpSpPr>
            <p:grpSpPr bwMode="auto">
              <a:xfrm>
                <a:off x="1569" y="1691"/>
                <a:ext cx="220" cy="950"/>
                <a:chOff x="1569" y="1691"/>
                <a:chExt cx="220" cy="950"/>
              </a:xfrm>
            </p:grpSpPr>
            <p:sp>
              <p:nvSpPr>
                <p:cNvPr id="34061" name="Freeform 66"/>
                <p:cNvSpPr>
                  <a:spLocks/>
                </p:cNvSpPr>
                <p:nvPr/>
              </p:nvSpPr>
              <p:spPr bwMode="auto">
                <a:xfrm>
                  <a:off x="1569" y="1742"/>
                  <a:ext cx="220" cy="899"/>
                </a:xfrm>
                <a:custGeom>
                  <a:avLst/>
                  <a:gdLst>
                    <a:gd name="T0" fmla="*/ 219 w 220"/>
                    <a:gd name="T1" fmla="*/ 0 h 899"/>
                    <a:gd name="T2" fmla="*/ 219 w 220"/>
                    <a:gd name="T3" fmla="*/ 9 h 899"/>
                    <a:gd name="T4" fmla="*/ 213 w 220"/>
                    <a:gd name="T5" fmla="*/ 21 h 899"/>
                    <a:gd name="T6" fmla="*/ 200 w 220"/>
                    <a:gd name="T7" fmla="*/ 30 h 899"/>
                    <a:gd name="T8" fmla="*/ 187 w 220"/>
                    <a:gd name="T9" fmla="*/ 36 h 899"/>
                    <a:gd name="T10" fmla="*/ 171 w 220"/>
                    <a:gd name="T11" fmla="*/ 41 h 899"/>
                    <a:gd name="T12" fmla="*/ 151 w 220"/>
                    <a:gd name="T13" fmla="*/ 47 h 899"/>
                    <a:gd name="T14" fmla="*/ 132 w 220"/>
                    <a:gd name="T15" fmla="*/ 50 h 899"/>
                    <a:gd name="T16" fmla="*/ 110 w 220"/>
                    <a:gd name="T17" fmla="*/ 50 h 899"/>
                    <a:gd name="T18" fmla="*/ 87 w 220"/>
                    <a:gd name="T19" fmla="*/ 50 h 899"/>
                    <a:gd name="T20" fmla="*/ 68 w 220"/>
                    <a:gd name="T21" fmla="*/ 47 h 899"/>
                    <a:gd name="T22" fmla="*/ 48 w 220"/>
                    <a:gd name="T23" fmla="*/ 41 h 899"/>
                    <a:gd name="T24" fmla="*/ 29 w 220"/>
                    <a:gd name="T25" fmla="*/ 36 h 899"/>
                    <a:gd name="T26" fmla="*/ 19 w 220"/>
                    <a:gd name="T27" fmla="*/ 30 h 899"/>
                    <a:gd name="T28" fmla="*/ 10 w 220"/>
                    <a:gd name="T29" fmla="*/ 21 h 899"/>
                    <a:gd name="T30" fmla="*/ 3 w 220"/>
                    <a:gd name="T31" fmla="*/ 9 h 899"/>
                    <a:gd name="T32" fmla="*/ 0 w 220"/>
                    <a:gd name="T33" fmla="*/ 0 h 899"/>
                    <a:gd name="T34" fmla="*/ 0 w 220"/>
                    <a:gd name="T35" fmla="*/ 845 h 899"/>
                    <a:gd name="T36" fmla="*/ 3 w 220"/>
                    <a:gd name="T37" fmla="*/ 857 h 899"/>
                    <a:gd name="T38" fmla="*/ 10 w 220"/>
                    <a:gd name="T39" fmla="*/ 865 h 899"/>
                    <a:gd name="T40" fmla="*/ 19 w 220"/>
                    <a:gd name="T41" fmla="*/ 874 h 899"/>
                    <a:gd name="T42" fmla="*/ 29 w 220"/>
                    <a:gd name="T43" fmla="*/ 883 h 899"/>
                    <a:gd name="T44" fmla="*/ 48 w 220"/>
                    <a:gd name="T45" fmla="*/ 889 h 899"/>
                    <a:gd name="T46" fmla="*/ 68 w 220"/>
                    <a:gd name="T47" fmla="*/ 895 h 899"/>
                    <a:gd name="T48" fmla="*/ 87 w 220"/>
                    <a:gd name="T49" fmla="*/ 898 h 899"/>
                    <a:gd name="T50" fmla="*/ 110 w 220"/>
                    <a:gd name="T51" fmla="*/ 898 h 899"/>
                    <a:gd name="T52" fmla="*/ 132 w 220"/>
                    <a:gd name="T53" fmla="*/ 898 h 899"/>
                    <a:gd name="T54" fmla="*/ 151 w 220"/>
                    <a:gd name="T55" fmla="*/ 895 h 899"/>
                    <a:gd name="T56" fmla="*/ 171 w 220"/>
                    <a:gd name="T57" fmla="*/ 889 h 899"/>
                    <a:gd name="T58" fmla="*/ 187 w 220"/>
                    <a:gd name="T59" fmla="*/ 883 h 899"/>
                    <a:gd name="T60" fmla="*/ 200 w 220"/>
                    <a:gd name="T61" fmla="*/ 874 h 899"/>
                    <a:gd name="T62" fmla="*/ 213 w 220"/>
                    <a:gd name="T63" fmla="*/ 865 h 899"/>
                    <a:gd name="T64" fmla="*/ 219 w 220"/>
                    <a:gd name="T65" fmla="*/ 857 h 899"/>
                    <a:gd name="T66" fmla="*/ 219 w 220"/>
                    <a:gd name="T67" fmla="*/ 845 h 899"/>
                    <a:gd name="T68" fmla="*/ 219 w 220"/>
                    <a:gd name="T69" fmla="*/ 0 h 8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
                    <a:gd name="T106" fmla="*/ 0 h 899"/>
                    <a:gd name="T107" fmla="*/ 220 w 220"/>
                    <a:gd name="T108" fmla="*/ 899 h 8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 h="899">
                      <a:moveTo>
                        <a:pt x="219" y="0"/>
                      </a:moveTo>
                      <a:lnTo>
                        <a:pt x="219" y="9"/>
                      </a:lnTo>
                      <a:lnTo>
                        <a:pt x="213" y="21"/>
                      </a:lnTo>
                      <a:lnTo>
                        <a:pt x="200" y="30"/>
                      </a:lnTo>
                      <a:lnTo>
                        <a:pt x="187" y="36"/>
                      </a:lnTo>
                      <a:lnTo>
                        <a:pt x="171" y="41"/>
                      </a:lnTo>
                      <a:lnTo>
                        <a:pt x="151" y="47"/>
                      </a:lnTo>
                      <a:lnTo>
                        <a:pt x="132" y="50"/>
                      </a:lnTo>
                      <a:lnTo>
                        <a:pt x="110" y="50"/>
                      </a:lnTo>
                      <a:lnTo>
                        <a:pt x="87" y="50"/>
                      </a:lnTo>
                      <a:lnTo>
                        <a:pt x="68" y="47"/>
                      </a:lnTo>
                      <a:lnTo>
                        <a:pt x="48" y="41"/>
                      </a:lnTo>
                      <a:lnTo>
                        <a:pt x="29" y="36"/>
                      </a:lnTo>
                      <a:lnTo>
                        <a:pt x="19" y="30"/>
                      </a:lnTo>
                      <a:lnTo>
                        <a:pt x="10" y="21"/>
                      </a:lnTo>
                      <a:lnTo>
                        <a:pt x="3" y="9"/>
                      </a:lnTo>
                      <a:lnTo>
                        <a:pt x="0" y="0"/>
                      </a:lnTo>
                      <a:lnTo>
                        <a:pt x="0" y="845"/>
                      </a:lnTo>
                      <a:lnTo>
                        <a:pt x="3" y="857"/>
                      </a:lnTo>
                      <a:lnTo>
                        <a:pt x="10" y="865"/>
                      </a:lnTo>
                      <a:lnTo>
                        <a:pt x="19" y="874"/>
                      </a:lnTo>
                      <a:lnTo>
                        <a:pt x="29" y="883"/>
                      </a:lnTo>
                      <a:lnTo>
                        <a:pt x="48" y="889"/>
                      </a:lnTo>
                      <a:lnTo>
                        <a:pt x="68" y="895"/>
                      </a:lnTo>
                      <a:lnTo>
                        <a:pt x="87" y="898"/>
                      </a:lnTo>
                      <a:lnTo>
                        <a:pt x="110" y="898"/>
                      </a:lnTo>
                      <a:lnTo>
                        <a:pt x="132" y="898"/>
                      </a:lnTo>
                      <a:lnTo>
                        <a:pt x="151" y="895"/>
                      </a:lnTo>
                      <a:lnTo>
                        <a:pt x="171" y="889"/>
                      </a:lnTo>
                      <a:lnTo>
                        <a:pt x="187" y="883"/>
                      </a:lnTo>
                      <a:lnTo>
                        <a:pt x="200" y="874"/>
                      </a:lnTo>
                      <a:lnTo>
                        <a:pt x="213" y="865"/>
                      </a:lnTo>
                      <a:lnTo>
                        <a:pt x="219" y="857"/>
                      </a:lnTo>
                      <a:lnTo>
                        <a:pt x="219" y="845"/>
                      </a:lnTo>
                      <a:lnTo>
                        <a:pt x="219" y="0"/>
                      </a:lnTo>
                    </a:path>
                  </a:pathLst>
                </a:custGeom>
                <a:gradFill rotWithShape="0">
                  <a:gsLst>
                    <a:gs pos="0">
                      <a:srgbClr val="3D3D3D"/>
                    </a:gs>
                    <a:gs pos="50000">
                      <a:srgbClr val="CECECE"/>
                    </a:gs>
                    <a:gs pos="100000">
                      <a:srgbClr val="3D3D3D"/>
                    </a:gs>
                  </a:gsLst>
                  <a:lin ang="0" scaled="1"/>
                </a:gradFill>
                <a:ln w="12700" cap="rnd">
                  <a:solidFill>
                    <a:srgbClr val="000000"/>
                  </a:solidFill>
                  <a:round/>
                  <a:headEnd/>
                  <a:tailEnd/>
                </a:ln>
              </p:spPr>
              <p:txBody>
                <a:bodyPr/>
                <a:lstStyle/>
                <a:p>
                  <a:endParaRPr lang="en-US" dirty="0"/>
                </a:p>
              </p:txBody>
            </p:sp>
            <p:sp>
              <p:nvSpPr>
                <p:cNvPr id="34062" name="Freeform 67"/>
                <p:cNvSpPr>
                  <a:spLocks/>
                </p:cNvSpPr>
                <p:nvPr/>
              </p:nvSpPr>
              <p:spPr bwMode="auto">
                <a:xfrm>
                  <a:off x="1569" y="1691"/>
                  <a:ext cx="220" cy="102"/>
                </a:xfrm>
                <a:custGeom>
                  <a:avLst/>
                  <a:gdLst>
                    <a:gd name="T0" fmla="*/ 219 w 220"/>
                    <a:gd name="T1" fmla="*/ 51 h 102"/>
                    <a:gd name="T2" fmla="*/ 219 w 220"/>
                    <a:gd name="T3" fmla="*/ 59 h 102"/>
                    <a:gd name="T4" fmla="*/ 213 w 220"/>
                    <a:gd name="T5" fmla="*/ 71 h 102"/>
                    <a:gd name="T6" fmla="*/ 200 w 220"/>
                    <a:gd name="T7" fmla="*/ 80 h 102"/>
                    <a:gd name="T8" fmla="*/ 187 w 220"/>
                    <a:gd name="T9" fmla="*/ 86 h 102"/>
                    <a:gd name="T10" fmla="*/ 171 w 220"/>
                    <a:gd name="T11" fmla="*/ 92 h 102"/>
                    <a:gd name="T12" fmla="*/ 151 w 220"/>
                    <a:gd name="T13" fmla="*/ 98 h 102"/>
                    <a:gd name="T14" fmla="*/ 132 w 220"/>
                    <a:gd name="T15" fmla="*/ 101 h 102"/>
                    <a:gd name="T16" fmla="*/ 110 w 220"/>
                    <a:gd name="T17" fmla="*/ 101 h 102"/>
                    <a:gd name="T18" fmla="*/ 87 w 220"/>
                    <a:gd name="T19" fmla="*/ 101 h 102"/>
                    <a:gd name="T20" fmla="*/ 68 w 220"/>
                    <a:gd name="T21" fmla="*/ 98 h 102"/>
                    <a:gd name="T22" fmla="*/ 48 w 220"/>
                    <a:gd name="T23" fmla="*/ 92 h 102"/>
                    <a:gd name="T24" fmla="*/ 29 w 220"/>
                    <a:gd name="T25" fmla="*/ 86 h 102"/>
                    <a:gd name="T26" fmla="*/ 19 w 220"/>
                    <a:gd name="T27" fmla="*/ 80 h 102"/>
                    <a:gd name="T28" fmla="*/ 10 w 220"/>
                    <a:gd name="T29" fmla="*/ 71 h 102"/>
                    <a:gd name="T30" fmla="*/ 3 w 220"/>
                    <a:gd name="T31" fmla="*/ 59 h 102"/>
                    <a:gd name="T32" fmla="*/ 0 w 220"/>
                    <a:gd name="T33" fmla="*/ 51 h 102"/>
                    <a:gd name="T34" fmla="*/ 3 w 220"/>
                    <a:gd name="T35" fmla="*/ 39 h 102"/>
                    <a:gd name="T36" fmla="*/ 10 w 220"/>
                    <a:gd name="T37" fmla="*/ 30 h 102"/>
                    <a:gd name="T38" fmla="*/ 19 w 220"/>
                    <a:gd name="T39" fmla="*/ 21 h 102"/>
                    <a:gd name="T40" fmla="*/ 29 w 220"/>
                    <a:gd name="T41" fmla="*/ 15 h 102"/>
                    <a:gd name="T42" fmla="*/ 48 w 220"/>
                    <a:gd name="T43" fmla="*/ 9 h 102"/>
                    <a:gd name="T44" fmla="*/ 68 w 220"/>
                    <a:gd name="T45" fmla="*/ 6 h 102"/>
                    <a:gd name="T46" fmla="*/ 87 w 220"/>
                    <a:gd name="T47" fmla="*/ 3 h 102"/>
                    <a:gd name="T48" fmla="*/ 110 w 220"/>
                    <a:gd name="T49" fmla="*/ 0 h 102"/>
                    <a:gd name="T50" fmla="*/ 132 w 220"/>
                    <a:gd name="T51" fmla="*/ 3 h 102"/>
                    <a:gd name="T52" fmla="*/ 151 w 220"/>
                    <a:gd name="T53" fmla="*/ 6 h 102"/>
                    <a:gd name="T54" fmla="*/ 171 w 220"/>
                    <a:gd name="T55" fmla="*/ 9 h 102"/>
                    <a:gd name="T56" fmla="*/ 187 w 220"/>
                    <a:gd name="T57" fmla="*/ 15 h 102"/>
                    <a:gd name="T58" fmla="*/ 200 w 220"/>
                    <a:gd name="T59" fmla="*/ 21 h 102"/>
                    <a:gd name="T60" fmla="*/ 213 w 220"/>
                    <a:gd name="T61" fmla="*/ 30 h 102"/>
                    <a:gd name="T62" fmla="*/ 219 w 220"/>
                    <a:gd name="T63" fmla="*/ 39 h 102"/>
                    <a:gd name="T64" fmla="*/ 219 w 220"/>
                    <a:gd name="T65" fmla="*/ 51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02"/>
                    <a:gd name="T101" fmla="*/ 220 w 220"/>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02">
                      <a:moveTo>
                        <a:pt x="219" y="51"/>
                      </a:moveTo>
                      <a:lnTo>
                        <a:pt x="219" y="59"/>
                      </a:lnTo>
                      <a:lnTo>
                        <a:pt x="213" y="71"/>
                      </a:lnTo>
                      <a:lnTo>
                        <a:pt x="200" y="80"/>
                      </a:lnTo>
                      <a:lnTo>
                        <a:pt x="187" y="86"/>
                      </a:lnTo>
                      <a:lnTo>
                        <a:pt x="171" y="92"/>
                      </a:lnTo>
                      <a:lnTo>
                        <a:pt x="151" y="98"/>
                      </a:lnTo>
                      <a:lnTo>
                        <a:pt x="132" y="101"/>
                      </a:lnTo>
                      <a:lnTo>
                        <a:pt x="110" y="101"/>
                      </a:lnTo>
                      <a:lnTo>
                        <a:pt x="87" y="101"/>
                      </a:lnTo>
                      <a:lnTo>
                        <a:pt x="68" y="98"/>
                      </a:lnTo>
                      <a:lnTo>
                        <a:pt x="48" y="92"/>
                      </a:lnTo>
                      <a:lnTo>
                        <a:pt x="29" y="86"/>
                      </a:lnTo>
                      <a:lnTo>
                        <a:pt x="19" y="80"/>
                      </a:lnTo>
                      <a:lnTo>
                        <a:pt x="10" y="71"/>
                      </a:lnTo>
                      <a:lnTo>
                        <a:pt x="3" y="59"/>
                      </a:lnTo>
                      <a:lnTo>
                        <a:pt x="0" y="51"/>
                      </a:lnTo>
                      <a:lnTo>
                        <a:pt x="3" y="39"/>
                      </a:lnTo>
                      <a:lnTo>
                        <a:pt x="10" y="30"/>
                      </a:lnTo>
                      <a:lnTo>
                        <a:pt x="19" y="21"/>
                      </a:lnTo>
                      <a:lnTo>
                        <a:pt x="29" y="15"/>
                      </a:lnTo>
                      <a:lnTo>
                        <a:pt x="48" y="9"/>
                      </a:lnTo>
                      <a:lnTo>
                        <a:pt x="68" y="6"/>
                      </a:lnTo>
                      <a:lnTo>
                        <a:pt x="87" y="3"/>
                      </a:lnTo>
                      <a:lnTo>
                        <a:pt x="110" y="0"/>
                      </a:lnTo>
                      <a:lnTo>
                        <a:pt x="132" y="3"/>
                      </a:lnTo>
                      <a:lnTo>
                        <a:pt x="151" y="6"/>
                      </a:lnTo>
                      <a:lnTo>
                        <a:pt x="171" y="9"/>
                      </a:lnTo>
                      <a:lnTo>
                        <a:pt x="187" y="15"/>
                      </a:lnTo>
                      <a:lnTo>
                        <a:pt x="200" y="21"/>
                      </a:lnTo>
                      <a:lnTo>
                        <a:pt x="213" y="30"/>
                      </a:lnTo>
                      <a:lnTo>
                        <a:pt x="219" y="39"/>
                      </a:lnTo>
                      <a:lnTo>
                        <a:pt x="219" y="51"/>
                      </a:lnTo>
                    </a:path>
                  </a:pathLst>
                </a:custGeom>
                <a:gradFill rotWithShape="0">
                  <a:gsLst>
                    <a:gs pos="0">
                      <a:srgbClr val="3D3D3D"/>
                    </a:gs>
                    <a:gs pos="100000">
                      <a:srgbClr val="CECECE"/>
                    </a:gs>
                  </a:gsLst>
                  <a:lin ang="5400000" scaled="1"/>
                </a:gradFill>
                <a:ln w="12700" cap="rnd">
                  <a:solidFill>
                    <a:srgbClr val="000000"/>
                  </a:solidFill>
                  <a:round/>
                  <a:headEnd/>
                  <a:tailEnd/>
                </a:ln>
              </p:spPr>
              <p:txBody>
                <a:bodyPr/>
                <a:lstStyle/>
                <a:p>
                  <a:endParaRPr lang="en-US" dirty="0"/>
                </a:p>
              </p:txBody>
            </p:sp>
          </p:grpSp>
          <p:sp>
            <p:nvSpPr>
              <p:cNvPr id="34060" name="Rectangle 68"/>
              <p:cNvSpPr>
                <a:spLocks noChangeArrowheads="1"/>
              </p:cNvSpPr>
              <p:nvPr/>
            </p:nvSpPr>
            <p:spPr bwMode="auto">
              <a:xfrm>
                <a:off x="1354" y="2025"/>
                <a:ext cx="583" cy="441"/>
              </a:xfrm>
              <a:prstGeom prst="rect">
                <a:avLst/>
              </a:prstGeom>
              <a:noFill/>
              <a:ln w="12700">
                <a:noFill/>
                <a:miter lim="800000"/>
                <a:headEnd/>
                <a:tailEnd/>
              </a:ln>
            </p:spPr>
            <p:txBody>
              <a:bodyPr lIns="273050" tIns="138112" rIns="273050" bIns="138112">
                <a:spAutoFit/>
              </a:bodyPr>
              <a:lstStyle/>
              <a:p>
                <a:pPr defTabSz="16963439">
                  <a:lnSpc>
                    <a:spcPct val="90000"/>
                  </a:lnSpc>
                </a:pPr>
                <a:endParaRPr lang="en-GB" sz="2500" b="1" dirty="0">
                  <a:solidFill>
                    <a:srgbClr val="000000"/>
                  </a:solidFill>
                  <a:latin typeface="Geneva"/>
                </a:endParaRPr>
              </a:p>
            </p:txBody>
          </p:sp>
        </p:grpSp>
        <p:grpSp>
          <p:nvGrpSpPr>
            <p:cNvPr id="10" name="Group 69"/>
            <p:cNvGrpSpPr>
              <a:grpSpLocks/>
            </p:cNvGrpSpPr>
            <p:nvPr/>
          </p:nvGrpSpPr>
          <p:grpSpPr bwMode="auto">
            <a:xfrm>
              <a:off x="750" y="185"/>
              <a:ext cx="395" cy="515"/>
              <a:chOff x="1585" y="1691"/>
              <a:chExt cx="584" cy="950"/>
            </a:xfrm>
          </p:grpSpPr>
          <p:grpSp>
            <p:nvGrpSpPr>
              <p:cNvPr id="11" name="Group 70"/>
              <p:cNvGrpSpPr>
                <a:grpSpLocks/>
              </p:cNvGrpSpPr>
              <p:nvPr/>
            </p:nvGrpSpPr>
            <p:grpSpPr bwMode="auto">
              <a:xfrm>
                <a:off x="1800" y="1691"/>
                <a:ext cx="220" cy="950"/>
                <a:chOff x="1800" y="1691"/>
                <a:chExt cx="220" cy="950"/>
              </a:xfrm>
            </p:grpSpPr>
            <p:sp>
              <p:nvSpPr>
                <p:cNvPr id="34057" name="Freeform 71"/>
                <p:cNvSpPr>
                  <a:spLocks/>
                </p:cNvSpPr>
                <p:nvPr/>
              </p:nvSpPr>
              <p:spPr bwMode="auto">
                <a:xfrm>
                  <a:off x="1800" y="1742"/>
                  <a:ext cx="220" cy="899"/>
                </a:xfrm>
                <a:custGeom>
                  <a:avLst/>
                  <a:gdLst>
                    <a:gd name="T0" fmla="*/ 219 w 220"/>
                    <a:gd name="T1" fmla="*/ 0 h 899"/>
                    <a:gd name="T2" fmla="*/ 219 w 220"/>
                    <a:gd name="T3" fmla="*/ 9 h 899"/>
                    <a:gd name="T4" fmla="*/ 213 w 220"/>
                    <a:gd name="T5" fmla="*/ 21 h 899"/>
                    <a:gd name="T6" fmla="*/ 200 w 220"/>
                    <a:gd name="T7" fmla="*/ 30 h 899"/>
                    <a:gd name="T8" fmla="*/ 187 w 220"/>
                    <a:gd name="T9" fmla="*/ 36 h 899"/>
                    <a:gd name="T10" fmla="*/ 171 w 220"/>
                    <a:gd name="T11" fmla="*/ 41 h 899"/>
                    <a:gd name="T12" fmla="*/ 151 w 220"/>
                    <a:gd name="T13" fmla="*/ 47 h 899"/>
                    <a:gd name="T14" fmla="*/ 132 w 220"/>
                    <a:gd name="T15" fmla="*/ 50 h 899"/>
                    <a:gd name="T16" fmla="*/ 110 w 220"/>
                    <a:gd name="T17" fmla="*/ 50 h 899"/>
                    <a:gd name="T18" fmla="*/ 87 w 220"/>
                    <a:gd name="T19" fmla="*/ 50 h 899"/>
                    <a:gd name="T20" fmla="*/ 68 w 220"/>
                    <a:gd name="T21" fmla="*/ 47 h 899"/>
                    <a:gd name="T22" fmla="*/ 48 w 220"/>
                    <a:gd name="T23" fmla="*/ 41 h 899"/>
                    <a:gd name="T24" fmla="*/ 29 w 220"/>
                    <a:gd name="T25" fmla="*/ 36 h 899"/>
                    <a:gd name="T26" fmla="*/ 19 w 220"/>
                    <a:gd name="T27" fmla="*/ 30 h 899"/>
                    <a:gd name="T28" fmla="*/ 10 w 220"/>
                    <a:gd name="T29" fmla="*/ 21 h 899"/>
                    <a:gd name="T30" fmla="*/ 3 w 220"/>
                    <a:gd name="T31" fmla="*/ 9 h 899"/>
                    <a:gd name="T32" fmla="*/ 0 w 220"/>
                    <a:gd name="T33" fmla="*/ 0 h 899"/>
                    <a:gd name="T34" fmla="*/ 0 w 220"/>
                    <a:gd name="T35" fmla="*/ 845 h 899"/>
                    <a:gd name="T36" fmla="*/ 3 w 220"/>
                    <a:gd name="T37" fmla="*/ 857 h 899"/>
                    <a:gd name="T38" fmla="*/ 10 w 220"/>
                    <a:gd name="T39" fmla="*/ 865 h 899"/>
                    <a:gd name="T40" fmla="*/ 19 w 220"/>
                    <a:gd name="T41" fmla="*/ 874 h 899"/>
                    <a:gd name="T42" fmla="*/ 29 w 220"/>
                    <a:gd name="T43" fmla="*/ 883 h 899"/>
                    <a:gd name="T44" fmla="*/ 48 w 220"/>
                    <a:gd name="T45" fmla="*/ 889 h 899"/>
                    <a:gd name="T46" fmla="*/ 68 w 220"/>
                    <a:gd name="T47" fmla="*/ 895 h 899"/>
                    <a:gd name="T48" fmla="*/ 87 w 220"/>
                    <a:gd name="T49" fmla="*/ 898 h 899"/>
                    <a:gd name="T50" fmla="*/ 110 w 220"/>
                    <a:gd name="T51" fmla="*/ 898 h 899"/>
                    <a:gd name="T52" fmla="*/ 132 w 220"/>
                    <a:gd name="T53" fmla="*/ 898 h 899"/>
                    <a:gd name="T54" fmla="*/ 151 w 220"/>
                    <a:gd name="T55" fmla="*/ 895 h 899"/>
                    <a:gd name="T56" fmla="*/ 171 w 220"/>
                    <a:gd name="T57" fmla="*/ 889 h 899"/>
                    <a:gd name="T58" fmla="*/ 187 w 220"/>
                    <a:gd name="T59" fmla="*/ 883 h 899"/>
                    <a:gd name="T60" fmla="*/ 200 w 220"/>
                    <a:gd name="T61" fmla="*/ 874 h 899"/>
                    <a:gd name="T62" fmla="*/ 213 w 220"/>
                    <a:gd name="T63" fmla="*/ 865 h 899"/>
                    <a:gd name="T64" fmla="*/ 219 w 220"/>
                    <a:gd name="T65" fmla="*/ 857 h 899"/>
                    <a:gd name="T66" fmla="*/ 219 w 220"/>
                    <a:gd name="T67" fmla="*/ 845 h 899"/>
                    <a:gd name="T68" fmla="*/ 219 w 220"/>
                    <a:gd name="T69" fmla="*/ 0 h 8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
                    <a:gd name="T106" fmla="*/ 0 h 899"/>
                    <a:gd name="T107" fmla="*/ 220 w 220"/>
                    <a:gd name="T108" fmla="*/ 899 h 8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 h="899">
                      <a:moveTo>
                        <a:pt x="219" y="0"/>
                      </a:moveTo>
                      <a:lnTo>
                        <a:pt x="219" y="9"/>
                      </a:lnTo>
                      <a:lnTo>
                        <a:pt x="213" y="21"/>
                      </a:lnTo>
                      <a:lnTo>
                        <a:pt x="200" y="30"/>
                      </a:lnTo>
                      <a:lnTo>
                        <a:pt x="187" y="36"/>
                      </a:lnTo>
                      <a:lnTo>
                        <a:pt x="171" y="41"/>
                      </a:lnTo>
                      <a:lnTo>
                        <a:pt x="151" y="47"/>
                      </a:lnTo>
                      <a:lnTo>
                        <a:pt x="132" y="50"/>
                      </a:lnTo>
                      <a:lnTo>
                        <a:pt x="110" y="50"/>
                      </a:lnTo>
                      <a:lnTo>
                        <a:pt x="87" y="50"/>
                      </a:lnTo>
                      <a:lnTo>
                        <a:pt x="68" y="47"/>
                      </a:lnTo>
                      <a:lnTo>
                        <a:pt x="48" y="41"/>
                      </a:lnTo>
                      <a:lnTo>
                        <a:pt x="29" y="36"/>
                      </a:lnTo>
                      <a:lnTo>
                        <a:pt x="19" y="30"/>
                      </a:lnTo>
                      <a:lnTo>
                        <a:pt x="10" y="21"/>
                      </a:lnTo>
                      <a:lnTo>
                        <a:pt x="3" y="9"/>
                      </a:lnTo>
                      <a:lnTo>
                        <a:pt x="0" y="0"/>
                      </a:lnTo>
                      <a:lnTo>
                        <a:pt x="0" y="845"/>
                      </a:lnTo>
                      <a:lnTo>
                        <a:pt x="3" y="857"/>
                      </a:lnTo>
                      <a:lnTo>
                        <a:pt x="10" y="865"/>
                      </a:lnTo>
                      <a:lnTo>
                        <a:pt x="19" y="874"/>
                      </a:lnTo>
                      <a:lnTo>
                        <a:pt x="29" y="883"/>
                      </a:lnTo>
                      <a:lnTo>
                        <a:pt x="48" y="889"/>
                      </a:lnTo>
                      <a:lnTo>
                        <a:pt x="68" y="895"/>
                      </a:lnTo>
                      <a:lnTo>
                        <a:pt x="87" y="898"/>
                      </a:lnTo>
                      <a:lnTo>
                        <a:pt x="110" y="898"/>
                      </a:lnTo>
                      <a:lnTo>
                        <a:pt x="132" y="898"/>
                      </a:lnTo>
                      <a:lnTo>
                        <a:pt x="151" y="895"/>
                      </a:lnTo>
                      <a:lnTo>
                        <a:pt x="171" y="889"/>
                      </a:lnTo>
                      <a:lnTo>
                        <a:pt x="187" y="883"/>
                      </a:lnTo>
                      <a:lnTo>
                        <a:pt x="200" y="874"/>
                      </a:lnTo>
                      <a:lnTo>
                        <a:pt x="213" y="865"/>
                      </a:lnTo>
                      <a:lnTo>
                        <a:pt x="219" y="857"/>
                      </a:lnTo>
                      <a:lnTo>
                        <a:pt x="219" y="845"/>
                      </a:lnTo>
                      <a:lnTo>
                        <a:pt x="219" y="0"/>
                      </a:lnTo>
                    </a:path>
                  </a:pathLst>
                </a:custGeom>
                <a:gradFill rotWithShape="0">
                  <a:gsLst>
                    <a:gs pos="0">
                      <a:srgbClr val="3D3D3D"/>
                    </a:gs>
                    <a:gs pos="50000">
                      <a:srgbClr val="CECECE"/>
                    </a:gs>
                    <a:gs pos="100000">
                      <a:srgbClr val="3D3D3D"/>
                    </a:gs>
                  </a:gsLst>
                  <a:lin ang="0" scaled="1"/>
                </a:gradFill>
                <a:ln w="12700" cap="rnd">
                  <a:solidFill>
                    <a:srgbClr val="000000"/>
                  </a:solidFill>
                  <a:round/>
                  <a:headEnd/>
                  <a:tailEnd/>
                </a:ln>
              </p:spPr>
              <p:txBody>
                <a:bodyPr/>
                <a:lstStyle/>
                <a:p>
                  <a:endParaRPr lang="en-US" dirty="0"/>
                </a:p>
              </p:txBody>
            </p:sp>
            <p:sp>
              <p:nvSpPr>
                <p:cNvPr id="34058" name="Freeform 72"/>
                <p:cNvSpPr>
                  <a:spLocks/>
                </p:cNvSpPr>
                <p:nvPr/>
              </p:nvSpPr>
              <p:spPr bwMode="auto">
                <a:xfrm>
                  <a:off x="1800" y="1691"/>
                  <a:ext cx="220" cy="102"/>
                </a:xfrm>
                <a:custGeom>
                  <a:avLst/>
                  <a:gdLst>
                    <a:gd name="T0" fmla="*/ 219 w 220"/>
                    <a:gd name="T1" fmla="*/ 51 h 102"/>
                    <a:gd name="T2" fmla="*/ 219 w 220"/>
                    <a:gd name="T3" fmla="*/ 59 h 102"/>
                    <a:gd name="T4" fmla="*/ 213 w 220"/>
                    <a:gd name="T5" fmla="*/ 71 h 102"/>
                    <a:gd name="T6" fmla="*/ 200 w 220"/>
                    <a:gd name="T7" fmla="*/ 80 h 102"/>
                    <a:gd name="T8" fmla="*/ 187 w 220"/>
                    <a:gd name="T9" fmla="*/ 86 h 102"/>
                    <a:gd name="T10" fmla="*/ 171 w 220"/>
                    <a:gd name="T11" fmla="*/ 92 h 102"/>
                    <a:gd name="T12" fmla="*/ 151 w 220"/>
                    <a:gd name="T13" fmla="*/ 98 h 102"/>
                    <a:gd name="T14" fmla="*/ 132 w 220"/>
                    <a:gd name="T15" fmla="*/ 101 h 102"/>
                    <a:gd name="T16" fmla="*/ 110 w 220"/>
                    <a:gd name="T17" fmla="*/ 101 h 102"/>
                    <a:gd name="T18" fmla="*/ 87 w 220"/>
                    <a:gd name="T19" fmla="*/ 101 h 102"/>
                    <a:gd name="T20" fmla="*/ 68 w 220"/>
                    <a:gd name="T21" fmla="*/ 98 h 102"/>
                    <a:gd name="T22" fmla="*/ 48 w 220"/>
                    <a:gd name="T23" fmla="*/ 92 h 102"/>
                    <a:gd name="T24" fmla="*/ 29 w 220"/>
                    <a:gd name="T25" fmla="*/ 86 h 102"/>
                    <a:gd name="T26" fmla="*/ 19 w 220"/>
                    <a:gd name="T27" fmla="*/ 80 h 102"/>
                    <a:gd name="T28" fmla="*/ 10 w 220"/>
                    <a:gd name="T29" fmla="*/ 71 h 102"/>
                    <a:gd name="T30" fmla="*/ 3 w 220"/>
                    <a:gd name="T31" fmla="*/ 59 h 102"/>
                    <a:gd name="T32" fmla="*/ 0 w 220"/>
                    <a:gd name="T33" fmla="*/ 51 h 102"/>
                    <a:gd name="T34" fmla="*/ 3 w 220"/>
                    <a:gd name="T35" fmla="*/ 39 h 102"/>
                    <a:gd name="T36" fmla="*/ 10 w 220"/>
                    <a:gd name="T37" fmla="*/ 30 h 102"/>
                    <a:gd name="T38" fmla="*/ 19 w 220"/>
                    <a:gd name="T39" fmla="*/ 21 h 102"/>
                    <a:gd name="T40" fmla="*/ 29 w 220"/>
                    <a:gd name="T41" fmla="*/ 15 h 102"/>
                    <a:gd name="T42" fmla="*/ 48 w 220"/>
                    <a:gd name="T43" fmla="*/ 9 h 102"/>
                    <a:gd name="T44" fmla="*/ 68 w 220"/>
                    <a:gd name="T45" fmla="*/ 6 h 102"/>
                    <a:gd name="T46" fmla="*/ 87 w 220"/>
                    <a:gd name="T47" fmla="*/ 3 h 102"/>
                    <a:gd name="T48" fmla="*/ 110 w 220"/>
                    <a:gd name="T49" fmla="*/ 0 h 102"/>
                    <a:gd name="T50" fmla="*/ 132 w 220"/>
                    <a:gd name="T51" fmla="*/ 3 h 102"/>
                    <a:gd name="T52" fmla="*/ 151 w 220"/>
                    <a:gd name="T53" fmla="*/ 6 h 102"/>
                    <a:gd name="T54" fmla="*/ 171 w 220"/>
                    <a:gd name="T55" fmla="*/ 9 h 102"/>
                    <a:gd name="T56" fmla="*/ 187 w 220"/>
                    <a:gd name="T57" fmla="*/ 15 h 102"/>
                    <a:gd name="T58" fmla="*/ 200 w 220"/>
                    <a:gd name="T59" fmla="*/ 21 h 102"/>
                    <a:gd name="T60" fmla="*/ 213 w 220"/>
                    <a:gd name="T61" fmla="*/ 30 h 102"/>
                    <a:gd name="T62" fmla="*/ 219 w 220"/>
                    <a:gd name="T63" fmla="*/ 39 h 102"/>
                    <a:gd name="T64" fmla="*/ 219 w 220"/>
                    <a:gd name="T65" fmla="*/ 51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02"/>
                    <a:gd name="T101" fmla="*/ 220 w 220"/>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02">
                      <a:moveTo>
                        <a:pt x="219" y="51"/>
                      </a:moveTo>
                      <a:lnTo>
                        <a:pt x="219" y="59"/>
                      </a:lnTo>
                      <a:lnTo>
                        <a:pt x="213" y="71"/>
                      </a:lnTo>
                      <a:lnTo>
                        <a:pt x="200" y="80"/>
                      </a:lnTo>
                      <a:lnTo>
                        <a:pt x="187" y="86"/>
                      </a:lnTo>
                      <a:lnTo>
                        <a:pt x="171" y="92"/>
                      </a:lnTo>
                      <a:lnTo>
                        <a:pt x="151" y="98"/>
                      </a:lnTo>
                      <a:lnTo>
                        <a:pt x="132" y="101"/>
                      </a:lnTo>
                      <a:lnTo>
                        <a:pt x="110" y="101"/>
                      </a:lnTo>
                      <a:lnTo>
                        <a:pt x="87" y="101"/>
                      </a:lnTo>
                      <a:lnTo>
                        <a:pt x="68" y="98"/>
                      </a:lnTo>
                      <a:lnTo>
                        <a:pt x="48" y="92"/>
                      </a:lnTo>
                      <a:lnTo>
                        <a:pt x="29" y="86"/>
                      </a:lnTo>
                      <a:lnTo>
                        <a:pt x="19" y="80"/>
                      </a:lnTo>
                      <a:lnTo>
                        <a:pt x="10" y="71"/>
                      </a:lnTo>
                      <a:lnTo>
                        <a:pt x="3" y="59"/>
                      </a:lnTo>
                      <a:lnTo>
                        <a:pt x="0" y="51"/>
                      </a:lnTo>
                      <a:lnTo>
                        <a:pt x="3" y="39"/>
                      </a:lnTo>
                      <a:lnTo>
                        <a:pt x="10" y="30"/>
                      </a:lnTo>
                      <a:lnTo>
                        <a:pt x="19" y="21"/>
                      </a:lnTo>
                      <a:lnTo>
                        <a:pt x="29" y="15"/>
                      </a:lnTo>
                      <a:lnTo>
                        <a:pt x="48" y="9"/>
                      </a:lnTo>
                      <a:lnTo>
                        <a:pt x="68" y="6"/>
                      </a:lnTo>
                      <a:lnTo>
                        <a:pt x="87" y="3"/>
                      </a:lnTo>
                      <a:lnTo>
                        <a:pt x="110" y="0"/>
                      </a:lnTo>
                      <a:lnTo>
                        <a:pt x="132" y="3"/>
                      </a:lnTo>
                      <a:lnTo>
                        <a:pt x="151" y="6"/>
                      </a:lnTo>
                      <a:lnTo>
                        <a:pt x="171" y="9"/>
                      </a:lnTo>
                      <a:lnTo>
                        <a:pt x="187" y="15"/>
                      </a:lnTo>
                      <a:lnTo>
                        <a:pt x="200" y="21"/>
                      </a:lnTo>
                      <a:lnTo>
                        <a:pt x="213" y="30"/>
                      </a:lnTo>
                      <a:lnTo>
                        <a:pt x="219" y="39"/>
                      </a:lnTo>
                      <a:lnTo>
                        <a:pt x="219" y="51"/>
                      </a:lnTo>
                    </a:path>
                  </a:pathLst>
                </a:custGeom>
                <a:gradFill rotWithShape="0">
                  <a:gsLst>
                    <a:gs pos="0">
                      <a:srgbClr val="3D3D3D"/>
                    </a:gs>
                    <a:gs pos="100000">
                      <a:srgbClr val="CECECE"/>
                    </a:gs>
                  </a:gsLst>
                  <a:lin ang="5400000" scaled="1"/>
                </a:gradFill>
                <a:ln w="12700" cap="rnd">
                  <a:solidFill>
                    <a:srgbClr val="000000"/>
                  </a:solidFill>
                  <a:round/>
                  <a:headEnd/>
                  <a:tailEnd/>
                </a:ln>
              </p:spPr>
              <p:txBody>
                <a:bodyPr/>
                <a:lstStyle/>
                <a:p>
                  <a:endParaRPr lang="en-US" dirty="0"/>
                </a:p>
              </p:txBody>
            </p:sp>
          </p:grpSp>
          <p:sp>
            <p:nvSpPr>
              <p:cNvPr id="34056" name="Rectangle 73"/>
              <p:cNvSpPr>
                <a:spLocks noChangeArrowheads="1"/>
              </p:cNvSpPr>
              <p:nvPr/>
            </p:nvSpPr>
            <p:spPr bwMode="auto">
              <a:xfrm>
                <a:off x="1585" y="2025"/>
                <a:ext cx="584" cy="441"/>
              </a:xfrm>
              <a:prstGeom prst="rect">
                <a:avLst/>
              </a:prstGeom>
              <a:noFill/>
              <a:ln w="12700">
                <a:noFill/>
                <a:miter lim="800000"/>
                <a:headEnd/>
                <a:tailEnd/>
              </a:ln>
            </p:spPr>
            <p:txBody>
              <a:bodyPr lIns="273050" tIns="138112" rIns="273050" bIns="138112">
                <a:spAutoFit/>
              </a:bodyPr>
              <a:lstStyle/>
              <a:p>
                <a:pPr defTabSz="16963439">
                  <a:lnSpc>
                    <a:spcPct val="90000"/>
                  </a:lnSpc>
                </a:pPr>
                <a:endParaRPr lang="en-GB" sz="2500" b="1" dirty="0">
                  <a:solidFill>
                    <a:srgbClr val="000000"/>
                  </a:solidFill>
                  <a:latin typeface="Geneva"/>
                </a:endParaRPr>
              </a:p>
            </p:txBody>
          </p:sp>
        </p:grpSp>
        <p:grpSp>
          <p:nvGrpSpPr>
            <p:cNvPr id="12" name="Group 74"/>
            <p:cNvGrpSpPr>
              <a:grpSpLocks/>
            </p:cNvGrpSpPr>
            <p:nvPr/>
          </p:nvGrpSpPr>
          <p:grpSpPr bwMode="auto">
            <a:xfrm>
              <a:off x="906" y="185"/>
              <a:ext cx="396" cy="515"/>
              <a:chOff x="1815" y="1691"/>
              <a:chExt cx="585" cy="950"/>
            </a:xfrm>
          </p:grpSpPr>
          <p:grpSp>
            <p:nvGrpSpPr>
              <p:cNvPr id="13" name="Group 75"/>
              <p:cNvGrpSpPr>
                <a:grpSpLocks/>
              </p:cNvGrpSpPr>
              <p:nvPr/>
            </p:nvGrpSpPr>
            <p:grpSpPr bwMode="auto">
              <a:xfrm>
                <a:off x="2031" y="1691"/>
                <a:ext cx="220" cy="950"/>
                <a:chOff x="2031" y="1691"/>
                <a:chExt cx="220" cy="950"/>
              </a:xfrm>
            </p:grpSpPr>
            <p:sp>
              <p:nvSpPr>
                <p:cNvPr id="34053" name="Freeform 76"/>
                <p:cNvSpPr>
                  <a:spLocks/>
                </p:cNvSpPr>
                <p:nvPr/>
              </p:nvSpPr>
              <p:spPr bwMode="auto">
                <a:xfrm>
                  <a:off x="2031" y="1742"/>
                  <a:ext cx="220" cy="899"/>
                </a:xfrm>
                <a:custGeom>
                  <a:avLst/>
                  <a:gdLst>
                    <a:gd name="T0" fmla="*/ 219 w 220"/>
                    <a:gd name="T1" fmla="*/ 0 h 899"/>
                    <a:gd name="T2" fmla="*/ 219 w 220"/>
                    <a:gd name="T3" fmla="*/ 9 h 899"/>
                    <a:gd name="T4" fmla="*/ 213 w 220"/>
                    <a:gd name="T5" fmla="*/ 21 h 899"/>
                    <a:gd name="T6" fmla="*/ 200 w 220"/>
                    <a:gd name="T7" fmla="*/ 30 h 899"/>
                    <a:gd name="T8" fmla="*/ 187 w 220"/>
                    <a:gd name="T9" fmla="*/ 36 h 899"/>
                    <a:gd name="T10" fmla="*/ 171 w 220"/>
                    <a:gd name="T11" fmla="*/ 41 h 899"/>
                    <a:gd name="T12" fmla="*/ 151 w 220"/>
                    <a:gd name="T13" fmla="*/ 47 h 899"/>
                    <a:gd name="T14" fmla="*/ 132 w 220"/>
                    <a:gd name="T15" fmla="*/ 50 h 899"/>
                    <a:gd name="T16" fmla="*/ 110 w 220"/>
                    <a:gd name="T17" fmla="*/ 50 h 899"/>
                    <a:gd name="T18" fmla="*/ 87 w 220"/>
                    <a:gd name="T19" fmla="*/ 50 h 899"/>
                    <a:gd name="T20" fmla="*/ 68 w 220"/>
                    <a:gd name="T21" fmla="*/ 47 h 899"/>
                    <a:gd name="T22" fmla="*/ 48 w 220"/>
                    <a:gd name="T23" fmla="*/ 41 h 899"/>
                    <a:gd name="T24" fmla="*/ 29 w 220"/>
                    <a:gd name="T25" fmla="*/ 36 h 899"/>
                    <a:gd name="T26" fmla="*/ 19 w 220"/>
                    <a:gd name="T27" fmla="*/ 30 h 899"/>
                    <a:gd name="T28" fmla="*/ 10 w 220"/>
                    <a:gd name="T29" fmla="*/ 21 h 899"/>
                    <a:gd name="T30" fmla="*/ 3 w 220"/>
                    <a:gd name="T31" fmla="*/ 9 h 899"/>
                    <a:gd name="T32" fmla="*/ 0 w 220"/>
                    <a:gd name="T33" fmla="*/ 0 h 899"/>
                    <a:gd name="T34" fmla="*/ 0 w 220"/>
                    <a:gd name="T35" fmla="*/ 845 h 899"/>
                    <a:gd name="T36" fmla="*/ 3 w 220"/>
                    <a:gd name="T37" fmla="*/ 857 h 899"/>
                    <a:gd name="T38" fmla="*/ 10 w 220"/>
                    <a:gd name="T39" fmla="*/ 865 h 899"/>
                    <a:gd name="T40" fmla="*/ 19 w 220"/>
                    <a:gd name="T41" fmla="*/ 874 h 899"/>
                    <a:gd name="T42" fmla="*/ 29 w 220"/>
                    <a:gd name="T43" fmla="*/ 883 h 899"/>
                    <a:gd name="T44" fmla="*/ 48 w 220"/>
                    <a:gd name="T45" fmla="*/ 889 h 899"/>
                    <a:gd name="T46" fmla="*/ 68 w 220"/>
                    <a:gd name="T47" fmla="*/ 895 h 899"/>
                    <a:gd name="T48" fmla="*/ 87 w 220"/>
                    <a:gd name="T49" fmla="*/ 898 h 899"/>
                    <a:gd name="T50" fmla="*/ 110 w 220"/>
                    <a:gd name="T51" fmla="*/ 898 h 899"/>
                    <a:gd name="T52" fmla="*/ 132 w 220"/>
                    <a:gd name="T53" fmla="*/ 898 h 899"/>
                    <a:gd name="T54" fmla="*/ 151 w 220"/>
                    <a:gd name="T55" fmla="*/ 895 h 899"/>
                    <a:gd name="T56" fmla="*/ 171 w 220"/>
                    <a:gd name="T57" fmla="*/ 889 h 899"/>
                    <a:gd name="T58" fmla="*/ 187 w 220"/>
                    <a:gd name="T59" fmla="*/ 883 h 899"/>
                    <a:gd name="T60" fmla="*/ 200 w 220"/>
                    <a:gd name="T61" fmla="*/ 874 h 899"/>
                    <a:gd name="T62" fmla="*/ 213 w 220"/>
                    <a:gd name="T63" fmla="*/ 865 h 899"/>
                    <a:gd name="T64" fmla="*/ 219 w 220"/>
                    <a:gd name="T65" fmla="*/ 857 h 899"/>
                    <a:gd name="T66" fmla="*/ 219 w 220"/>
                    <a:gd name="T67" fmla="*/ 845 h 899"/>
                    <a:gd name="T68" fmla="*/ 219 w 220"/>
                    <a:gd name="T69" fmla="*/ 0 h 8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
                    <a:gd name="T106" fmla="*/ 0 h 899"/>
                    <a:gd name="T107" fmla="*/ 220 w 220"/>
                    <a:gd name="T108" fmla="*/ 899 h 8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 h="899">
                      <a:moveTo>
                        <a:pt x="219" y="0"/>
                      </a:moveTo>
                      <a:lnTo>
                        <a:pt x="219" y="9"/>
                      </a:lnTo>
                      <a:lnTo>
                        <a:pt x="213" y="21"/>
                      </a:lnTo>
                      <a:lnTo>
                        <a:pt x="200" y="30"/>
                      </a:lnTo>
                      <a:lnTo>
                        <a:pt x="187" y="36"/>
                      </a:lnTo>
                      <a:lnTo>
                        <a:pt x="171" y="41"/>
                      </a:lnTo>
                      <a:lnTo>
                        <a:pt x="151" y="47"/>
                      </a:lnTo>
                      <a:lnTo>
                        <a:pt x="132" y="50"/>
                      </a:lnTo>
                      <a:lnTo>
                        <a:pt x="110" y="50"/>
                      </a:lnTo>
                      <a:lnTo>
                        <a:pt x="87" y="50"/>
                      </a:lnTo>
                      <a:lnTo>
                        <a:pt x="68" y="47"/>
                      </a:lnTo>
                      <a:lnTo>
                        <a:pt x="48" y="41"/>
                      </a:lnTo>
                      <a:lnTo>
                        <a:pt x="29" y="36"/>
                      </a:lnTo>
                      <a:lnTo>
                        <a:pt x="19" y="30"/>
                      </a:lnTo>
                      <a:lnTo>
                        <a:pt x="10" y="21"/>
                      </a:lnTo>
                      <a:lnTo>
                        <a:pt x="3" y="9"/>
                      </a:lnTo>
                      <a:lnTo>
                        <a:pt x="0" y="0"/>
                      </a:lnTo>
                      <a:lnTo>
                        <a:pt x="0" y="845"/>
                      </a:lnTo>
                      <a:lnTo>
                        <a:pt x="3" y="857"/>
                      </a:lnTo>
                      <a:lnTo>
                        <a:pt x="10" y="865"/>
                      </a:lnTo>
                      <a:lnTo>
                        <a:pt x="19" y="874"/>
                      </a:lnTo>
                      <a:lnTo>
                        <a:pt x="29" y="883"/>
                      </a:lnTo>
                      <a:lnTo>
                        <a:pt x="48" y="889"/>
                      </a:lnTo>
                      <a:lnTo>
                        <a:pt x="68" y="895"/>
                      </a:lnTo>
                      <a:lnTo>
                        <a:pt x="87" y="898"/>
                      </a:lnTo>
                      <a:lnTo>
                        <a:pt x="110" y="898"/>
                      </a:lnTo>
                      <a:lnTo>
                        <a:pt x="132" y="898"/>
                      </a:lnTo>
                      <a:lnTo>
                        <a:pt x="151" y="895"/>
                      </a:lnTo>
                      <a:lnTo>
                        <a:pt x="171" y="889"/>
                      </a:lnTo>
                      <a:lnTo>
                        <a:pt x="187" y="883"/>
                      </a:lnTo>
                      <a:lnTo>
                        <a:pt x="200" y="874"/>
                      </a:lnTo>
                      <a:lnTo>
                        <a:pt x="213" y="865"/>
                      </a:lnTo>
                      <a:lnTo>
                        <a:pt x="219" y="857"/>
                      </a:lnTo>
                      <a:lnTo>
                        <a:pt x="219" y="845"/>
                      </a:lnTo>
                      <a:lnTo>
                        <a:pt x="219" y="0"/>
                      </a:lnTo>
                    </a:path>
                  </a:pathLst>
                </a:custGeom>
                <a:gradFill rotWithShape="0">
                  <a:gsLst>
                    <a:gs pos="0">
                      <a:srgbClr val="3D3D3D"/>
                    </a:gs>
                    <a:gs pos="50000">
                      <a:srgbClr val="CECECE"/>
                    </a:gs>
                    <a:gs pos="100000">
                      <a:srgbClr val="3D3D3D"/>
                    </a:gs>
                  </a:gsLst>
                  <a:lin ang="0" scaled="1"/>
                </a:gradFill>
                <a:ln w="12700" cap="rnd">
                  <a:solidFill>
                    <a:srgbClr val="000000"/>
                  </a:solidFill>
                  <a:round/>
                  <a:headEnd/>
                  <a:tailEnd/>
                </a:ln>
              </p:spPr>
              <p:txBody>
                <a:bodyPr/>
                <a:lstStyle/>
                <a:p>
                  <a:endParaRPr lang="en-US" dirty="0"/>
                </a:p>
              </p:txBody>
            </p:sp>
            <p:sp>
              <p:nvSpPr>
                <p:cNvPr id="34054" name="Freeform 77"/>
                <p:cNvSpPr>
                  <a:spLocks/>
                </p:cNvSpPr>
                <p:nvPr/>
              </p:nvSpPr>
              <p:spPr bwMode="auto">
                <a:xfrm>
                  <a:off x="2031" y="1691"/>
                  <a:ext cx="220" cy="102"/>
                </a:xfrm>
                <a:custGeom>
                  <a:avLst/>
                  <a:gdLst>
                    <a:gd name="T0" fmla="*/ 219 w 220"/>
                    <a:gd name="T1" fmla="*/ 51 h 102"/>
                    <a:gd name="T2" fmla="*/ 219 w 220"/>
                    <a:gd name="T3" fmla="*/ 59 h 102"/>
                    <a:gd name="T4" fmla="*/ 213 w 220"/>
                    <a:gd name="T5" fmla="*/ 71 h 102"/>
                    <a:gd name="T6" fmla="*/ 200 w 220"/>
                    <a:gd name="T7" fmla="*/ 80 h 102"/>
                    <a:gd name="T8" fmla="*/ 187 w 220"/>
                    <a:gd name="T9" fmla="*/ 86 h 102"/>
                    <a:gd name="T10" fmla="*/ 171 w 220"/>
                    <a:gd name="T11" fmla="*/ 92 h 102"/>
                    <a:gd name="T12" fmla="*/ 151 w 220"/>
                    <a:gd name="T13" fmla="*/ 98 h 102"/>
                    <a:gd name="T14" fmla="*/ 132 w 220"/>
                    <a:gd name="T15" fmla="*/ 101 h 102"/>
                    <a:gd name="T16" fmla="*/ 110 w 220"/>
                    <a:gd name="T17" fmla="*/ 101 h 102"/>
                    <a:gd name="T18" fmla="*/ 87 w 220"/>
                    <a:gd name="T19" fmla="*/ 101 h 102"/>
                    <a:gd name="T20" fmla="*/ 68 w 220"/>
                    <a:gd name="T21" fmla="*/ 98 h 102"/>
                    <a:gd name="T22" fmla="*/ 48 w 220"/>
                    <a:gd name="T23" fmla="*/ 92 h 102"/>
                    <a:gd name="T24" fmla="*/ 29 w 220"/>
                    <a:gd name="T25" fmla="*/ 86 h 102"/>
                    <a:gd name="T26" fmla="*/ 19 w 220"/>
                    <a:gd name="T27" fmla="*/ 80 h 102"/>
                    <a:gd name="T28" fmla="*/ 10 w 220"/>
                    <a:gd name="T29" fmla="*/ 71 h 102"/>
                    <a:gd name="T30" fmla="*/ 3 w 220"/>
                    <a:gd name="T31" fmla="*/ 59 h 102"/>
                    <a:gd name="T32" fmla="*/ 0 w 220"/>
                    <a:gd name="T33" fmla="*/ 51 h 102"/>
                    <a:gd name="T34" fmla="*/ 3 w 220"/>
                    <a:gd name="T35" fmla="*/ 39 h 102"/>
                    <a:gd name="T36" fmla="*/ 10 w 220"/>
                    <a:gd name="T37" fmla="*/ 30 h 102"/>
                    <a:gd name="T38" fmla="*/ 19 w 220"/>
                    <a:gd name="T39" fmla="*/ 21 h 102"/>
                    <a:gd name="T40" fmla="*/ 29 w 220"/>
                    <a:gd name="T41" fmla="*/ 15 h 102"/>
                    <a:gd name="T42" fmla="*/ 48 w 220"/>
                    <a:gd name="T43" fmla="*/ 9 h 102"/>
                    <a:gd name="T44" fmla="*/ 68 w 220"/>
                    <a:gd name="T45" fmla="*/ 6 h 102"/>
                    <a:gd name="T46" fmla="*/ 87 w 220"/>
                    <a:gd name="T47" fmla="*/ 3 h 102"/>
                    <a:gd name="T48" fmla="*/ 110 w 220"/>
                    <a:gd name="T49" fmla="*/ 0 h 102"/>
                    <a:gd name="T50" fmla="*/ 132 w 220"/>
                    <a:gd name="T51" fmla="*/ 3 h 102"/>
                    <a:gd name="T52" fmla="*/ 151 w 220"/>
                    <a:gd name="T53" fmla="*/ 6 h 102"/>
                    <a:gd name="T54" fmla="*/ 171 w 220"/>
                    <a:gd name="T55" fmla="*/ 9 h 102"/>
                    <a:gd name="T56" fmla="*/ 187 w 220"/>
                    <a:gd name="T57" fmla="*/ 15 h 102"/>
                    <a:gd name="T58" fmla="*/ 200 w 220"/>
                    <a:gd name="T59" fmla="*/ 21 h 102"/>
                    <a:gd name="T60" fmla="*/ 213 w 220"/>
                    <a:gd name="T61" fmla="*/ 30 h 102"/>
                    <a:gd name="T62" fmla="*/ 219 w 220"/>
                    <a:gd name="T63" fmla="*/ 39 h 102"/>
                    <a:gd name="T64" fmla="*/ 219 w 220"/>
                    <a:gd name="T65" fmla="*/ 51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02"/>
                    <a:gd name="T101" fmla="*/ 220 w 220"/>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02">
                      <a:moveTo>
                        <a:pt x="219" y="51"/>
                      </a:moveTo>
                      <a:lnTo>
                        <a:pt x="219" y="59"/>
                      </a:lnTo>
                      <a:lnTo>
                        <a:pt x="213" y="71"/>
                      </a:lnTo>
                      <a:lnTo>
                        <a:pt x="200" y="80"/>
                      </a:lnTo>
                      <a:lnTo>
                        <a:pt x="187" y="86"/>
                      </a:lnTo>
                      <a:lnTo>
                        <a:pt x="171" y="92"/>
                      </a:lnTo>
                      <a:lnTo>
                        <a:pt x="151" y="98"/>
                      </a:lnTo>
                      <a:lnTo>
                        <a:pt x="132" y="101"/>
                      </a:lnTo>
                      <a:lnTo>
                        <a:pt x="110" y="101"/>
                      </a:lnTo>
                      <a:lnTo>
                        <a:pt x="87" y="101"/>
                      </a:lnTo>
                      <a:lnTo>
                        <a:pt x="68" y="98"/>
                      </a:lnTo>
                      <a:lnTo>
                        <a:pt x="48" y="92"/>
                      </a:lnTo>
                      <a:lnTo>
                        <a:pt x="29" y="86"/>
                      </a:lnTo>
                      <a:lnTo>
                        <a:pt x="19" y="80"/>
                      </a:lnTo>
                      <a:lnTo>
                        <a:pt x="10" y="71"/>
                      </a:lnTo>
                      <a:lnTo>
                        <a:pt x="3" y="59"/>
                      </a:lnTo>
                      <a:lnTo>
                        <a:pt x="0" y="51"/>
                      </a:lnTo>
                      <a:lnTo>
                        <a:pt x="3" y="39"/>
                      </a:lnTo>
                      <a:lnTo>
                        <a:pt x="10" y="30"/>
                      </a:lnTo>
                      <a:lnTo>
                        <a:pt x="19" y="21"/>
                      </a:lnTo>
                      <a:lnTo>
                        <a:pt x="29" y="15"/>
                      </a:lnTo>
                      <a:lnTo>
                        <a:pt x="48" y="9"/>
                      </a:lnTo>
                      <a:lnTo>
                        <a:pt x="68" y="6"/>
                      </a:lnTo>
                      <a:lnTo>
                        <a:pt x="87" y="3"/>
                      </a:lnTo>
                      <a:lnTo>
                        <a:pt x="110" y="0"/>
                      </a:lnTo>
                      <a:lnTo>
                        <a:pt x="132" y="3"/>
                      </a:lnTo>
                      <a:lnTo>
                        <a:pt x="151" y="6"/>
                      </a:lnTo>
                      <a:lnTo>
                        <a:pt x="171" y="9"/>
                      </a:lnTo>
                      <a:lnTo>
                        <a:pt x="187" y="15"/>
                      </a:lnTo>
                      <a:lnTo>
                        <a:pt x="200" y="21"/>
                      </a:lnTo>
                      <a:lnTo>
                        <a:pt x="213" y="30"/>
                      </a:lnTo>
                      <a:lnTo>
                        <a:pt x="219" y="39"/>
                      </a:lnTo>
                      <a:lnTo>
                        <a:pt x="219" y="51"/>
                      </a:lnTo>
                    </a:path>
                  </a:pathLst>
                </a:custGeom>
                <a:gradFill rotWithShape="0">
                  <a:gsLst>
                    <a:gs pos="0">
                      <a:srgbClr val="3D3D3D"/>
                    </a:gs>
                    <a:gs pos="100000">
                      <a:srgbClr val="CECECE"/>
                    </a:gs>
                  </a:gsLst>
                  <a:lin ang="5400000" scaled="1"/>
                </a:gradFill>
                <a:ln w="12700" cap="rnd">
                  <a:solidFill>
                    <a:srgbClr val="000000"/>
                  </a:solidFill>
                  <a:round/>
                  <a:headEnd/>
                  <a:tailEnd/>
                </a:ln>
              </p:spPr>
              <p:txBody>
                <a:bodyPr/>
                <a:lstStyle/>
                <a:p>
                  <a:endParaRPr lang="en-US" dirty="0"/>
                </a:p>
              </p:txBody>
            </p:sp>
          </p:grpSp>
          <p:sp>
            <p:nvSpPr>
              <p:cNvPr id="34052" name="Rectangle 78"/>
              <p:cNvSpPr>
                <a:spLocks noChangeArrowheads="1"/>
              </p:cNvSpPr>
              <p:nvPr/>
            </p:nvSpPr>
            <p:spPr bwMode="auto">
              <a:xfrm>
                <a:off x="1815" y="2025"/>
                <a:ext cx="585" cy="441"/>
              </a:xfrm>
              <a:prstGeom prst="rect">
                <a:avLst/>
              </a:prstGeom>
              <a:noFill/>
              <a:ln w="12700">
                <a:noFill/>
                <a:miter lim="800000"/>
                <a:headEnd/>
                <a:tailEnd/>
              </a:ln>
            </p:spPr>
            <p:txBody>
              <a:bodyPr lIns="273050" tIns="138112" rIns="273050" bIns="138112">
                <a:spAutoFit/>
              </a:bodyPr>
              <a:lstStyle/>
              <a:p>
                <a:pPr defTabSz="16963439">
                  <a:lnSpc>
                    <a:spcPct val="90000"/>
                  </a:lnSpc>
                </a:pPr>
                <a:endParaRPr lang="en-GB" sz="2500" b="1" dirty="0">
                  <a:solidFill>
                    <a:srgbClr val="000000"/>
                  </a:solidFill>
                  <a:latin typeface="Geneva"/>
                </a:endParaRPr>
              </a:p>
            </p:txBody>
          </p:sp>
        </p:grpSp>
        <p:grpSp>
          <p:nvGrpSpPr>
            <p:cNvPr id="14" name="Group 79"/>
            <p:cNvGrpSpPr>
              <a:grpSpLocks/>
            </p:cNvGrpSpPr>
            <p:nvPr/>
          </p:nvGrpSpPr>
          <p:grpSpPr bwMode="auto">
            <a:xfrm>
              <a:off x="1220" y="185"/>
              <a:ext cx="395" cy="515"/>
              <a:chOff x="2277" y="1691"/>
              <a:chExt cx="584" cy="950"/>
            </a:xfrm>
          </p:grpSpPr>
          <p:grpSp>
            <p:nvGrpSpPr>
              <p:cNvPr id="15" name="Group 80"/>
              <p:cNvGrpSpPr>
                <a:grpSpLocks/>
              </p:cNvGrpSpPr>
              <p:nvPr/>
            </p:nvGrpSpPr>
            <p:grpSpPr bwMode="auto">
              <a:xfrm>
                <a:off x="2493" y="1691"/>
                <a:ext cx="220" cy="950"/>
                <a:chOff x="2493" y="1691"/>
                <a:chExt cx="220" cy="950"/>
              </a:xfrm>
            </p:grpSpPr>
            <p:sp>
              <p:nvSpPr>
                <p:cNvPr id="34049" name="Freeform 81"/>
                <p:cNvSpPr>
                  <a:spLocks/>
                </p:cNvSpPr>
                <p:nvPr/>
              </p:nvSpPr>
              <p:spPr bwMode="auto">
                <a:xfrm>
                  <a:off x="2493" y="1742"/>
                  <a:ext cx="220" cy="899"/>
                </a:xfrm>
                <a:custGeom>
                  <a:avLst/>
                  <a:gdLst>
                    <a:gd name="T0" fmla="*/ 219 w 220"/>
                    <a:gd name="T1" fmla="*/ 0 h 899"/>
                    <a:gd name="T2" fmla="*/ 219 w 220"/>
                    <a:gd name="T3" fmla="*/ 9 h 899"/>
                    <a:gd name="T4" fmla="*/ 213 w 220"/>
                    <a:gd name="T5" fmla="*/ 21 h 899"/>
                    <a:gd name="T6" fmla="*/ 200 w 220"/>
                    <a:gd name="T7" fmla="*/ 30 h 899"/>
                    <a:gd name="T8" fmla="*/ 187 w 220"/>
                    <a:gd name="T9" fmla="*/ 36 h 899"/>
                    <a:gd name="T10" fmla="*/ 171 w 220"/>
                    <a:gd name="T11" fmla="*/ 41 h 899"/>
                    <a:gd name="T12" fmla="*/ 151 w 220"/>
                    <a:gd name="T13" fmla="*/ 47 h 899"/>
                    <a:gd name="T14" fmla="*/ 132 w 220"/>
                    <a:gd name="T15" fmla="*/ 50 h 899"/>
                    <a:gd name="T16" fmla="*/ 110 w 220"/>
                    <a:gd name="T17" fmla="*/ 50 h 899"/>
                    <a:gd name="T18" fmla="*/ 87 w 220"/>
                    <a:gd name="T19" fmla="*/ 50 h 899"/>
                    <a:gd name="T20" fmla="*/ 68 w 220"/>
                    <a:gd name="T21" fmla="*/ 47 h 899"/>
                    <a:gd name="T22" fmla="*/ 48 w 220"/>
                    <a:gd name="T23" fmla="*/ 41 h 899"/>
                    <a:gd name="T24" fmla="*/ 29 w 220"/>
                    <a:gd name="T25" fmla="*/ 36 h 899"/>
                    <a:gd name="T26" fmla="*/ 19 w 220"/>
                    <a:gd name="T27" fmla="*/ 30 h 899"/>
                    <a:gd name="T28" fmla="*/ 10 w 220"/>
                    <a:gd name="T29" fmla="*/ 21 h 899"/>
                    <a:gd name="T30" fmla="*/ 3 w 220"/>
                    <a:gd name="T31" fmla="*/ 9 h 899"/>
                    <a:gd name="T32" fmla="*/ 0 w 220"/>
                    <a:gd name="T33" fmla="*/ 0 h 899"/>
                    <a:gd name="T34" fmla="*/ 0 w 220"/>
                    <a:gd name="T35" fmla="*/ 845 h 899"/>
                    <a:gd name="T36" fmla="*/ 3 w 220"/>
                    <a:gd name="T37" fmla="*/ 857 h 899"/>
                    <a:gd name="T38" fmla="*/ 10 w 220"/>
                    <a:gd name="T39" fmla="*/ 865 h 899"/>
                    <a:gd name="T40" fmla="*/ 19 w 220"/>
                    <a:gd name="T41" fmla="*/ 874 h 899"/>
                    <a:gd name="T42" fmla="*/ 29 w 220"/>
                    <a:gd name="T43" fmla="*/ 883 h 899"/>
                    <a:gd name="T44" fmla="*/ 48 w 220"/>
                    <a:gd name="T45" fmla="*/ 889 h 899"/>
                    <a:gd name="T46" fmla="*/ 68 w 220"/>
                    <a:gd name="T47" fmla="*/ 895 h 899"/>
                    <a:gd name="T48" fmla="*/ 87 w 220"/>
                    <a:gd name="T49" fmla="*/ 898 h 899"/>
                    <a:gd name="T50" fmla="*/ 110 w 220"/>
                    <a:gd name="T51" fmla="*/ 898 h 899"/>
                    <a:gd name="T52" fmla="*/ 132 w 220"/>
                    <a:gd name="T53" fmla="*/ 898 h 899"/>
                    <a:gd name="T54" fmla="*/ 151 w 220"/>
                    <a:gd name="T55" fmla="*/ 895 h 899"/>
                    <a:gd name="T56" fmla="*/ 171 w 220"/>
                    <a:gd name="T57" fmla="*/ 889 h 899"/>
                    <a:gd name="T58" fmla="*/ 187 w 220"/>
                    <a:gd name="T59" fmla="*/ 883 h 899"/>
                    <a:gd name="T60" fmla="*/ 200 w 220"/>
                    <a:gd name="T61" fmla="*/ 874 h 899"/>
                    <a:gd name="T62" fmla="*/ 213 w 220"/>
                    <a:gd name="T63" fmla="*/ 865 h 899"/>
                    <a:gd name="T64" fmla="*/ 219 w 220"/>
                    <a:gd name="T65" fmla="*/ 857 h 899"/>
                    <a:gd name="T66" fmla="*/ 219 w 220"/>
                    <a:gd name="T67" fmla="*/ 845 h 899"/>
                    <a:gd name="T68" fmla="*/ 219 w 220"/>
                    <a:gd name="T69" fmla="*/ 0 h 8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
                    <a:gd name="T106" fmla="*/ 0 h 899"/>
                    <a:gd name="T107" fmla="*/ 220 w 220"/>
                    <a:gd name="T108" fmla="*/ 899 h 8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 h="899">
                      <a:moveTo>
                        <a:pt x="219" y="0"/>
                      </a:moveTo>
                      <a:lnTo>
                        <a:pt x="219" y="9"/>
                      </a:lnTo>
                      <a:lnTo>
                        <a:pt x="213" y="21"/>
                      </a:lnTo>
                      <a:lnTo>
                        <a:pt x="200" y="30"/>
                      </a:lnTo>
                      <a:lnTo>
                        <a:pt x="187" y="36"/>
                      </a:lnTo>
                      <a:lnTo>
                        <a:pt x="171" y="41"/>
                      </a:lnTo>
                      <a:lnTo>
                        <a:pt x="151" y="47"/>
                      </a:lnTo>
                      <a:lnTo>
                        <a:pt x="132" y="50"/>
                      </a:lnTo>
                      <a:lnTo>
                        <a:pt x="110" y="50"/>
                      </a:lnTo>
                      <a:lnTo>
                        <a:pt x="87" y="50"/>
                      </a:lnTo>
                      <a:lnTo>
                        <a:pt x="68" y="47"/>
                      </a:lnTo>
                      <a:lnTo>
                        <a:pt x="48" y="41"/>
                      </a:lnTo>
                      <a:lnTo>
                        <a:pt x="29" y="36"/>
                      </a:lnTo>
                      <a:lnTo>
                        <a:pt x="19" y="30"/>
                      </a:lnTo>
                      <a:lnTo>
                        <a:pt x="10" y="21"/>
                      </a:lnTo>
                      <a:lnTo>
                        <a:pt x="3" y="9"/>
                      </a:lnTo>
                      <a:lnTo>
                        <a:pt x="0" y="0"/>
                      </a:lnTo>
                      <a:lnTo>
                        <a:pt x="0" y="845"/>
                      </a:lnTo>
                      <a:lnTo>
                        <a:pt x="3" y="857"/>
                      </a:lnTo>
                      <a:lnTo>
                        <a:pt x="10" y="865"/>
                      </a:lnTo>
                      <a:lnTo>
                        <a:pt x="19" y="874"/>
                      </a:lnTo>
                      <a:lnTo>
                        <a:pt x="29" y="883"/>
                      </a:lnTo>
                      <a:lnTo>
                        <a:pt x="48" y="889"/>
                      </a:lnTo>
                      <a:lnTo>
                        <a:pt x="68" y="895"/>
                      </a:lnTo>
                      <a:lnTo>
                        <a:pt x="87" y="898"/>
                      </a:lnTo>
                      <a:lnTo>
                        <a:pt x="110" y="898"/>
                      </a:lnTo>
                      <a:lnTo>
                        <a:pt x="132" y="898"/>
                      </a:lnTo>
                      <a:lnTo>
                        <a:pt x="151" y="895"/>
                      </a:lnTo>
                      <a:lnTo>
                        <a:pt x="171" y="889"/>
                      </a:lnTo>
                      <a:lnTo>
                        <a:pt x="187" y="883"/>
                      </a:lnTo>
                      <a:lnTo>
                        <a:pt x="200" y="874"/>
                      </a:lnTo>
                      <a:lnTo>
                        <a:pt x="213" y="865"/>
                      </a:lnTo>
                      <a:lnTo>
                        <a:pt x="219" y="857"/>
                      </a:lnTo>
                      <a:lnTo>
                        <a:pt x="219" y="845"/>
                      </a:lnTo>
                      <a:lnTo>
                        <a:pt x="219" y="0"/>
                      </a:lnTo>
                    </a:path>
                  </a:pathLst>
                </a:custGeom>
                <a:gradFill rotWithShape="0">
                  <a:gsLst>
                    <a:gs pos="0">
                      <a:srgbClr val="3D3D3D"/>
                    </a:gs>
                    <a:gs pos="50000">
                      <a:srgbClr val="CECECE"/>
                    </a:gs>
                    <a:gs pos="100000">
                      <a:srgbClr val="3D3D3D"/>
                    </a:gs>
                  </a:gsLst>
                  <a:lin ang="0" scaled="1"/>
                </a:gradFill>
                <a:ln w="12700" cap="rnd">
                  <a:solidFill>
                    <a:srgbClr val="000000"/>
                  </a:solidFill>
                  <a:round/>
                  <a:headEnd/>
                  <a:tailEnd/>
                </a:ln>
              </p:spPr>
              <p:txBody>
                <a:bodyPr/>
                <a:lstStyle/>
                <a:p>
                  <a:endParaRPr lang="en-US" dirty="0"/>
                </a:p>
              </p:txBody>
            </p:sp>
            <p:sp>
              <p:nvSpPr>
                <p:cNvPr id="34050" name="Freeform 82"/>
                <p:cNvSpPr>
                  <a:spLocks/>
                </p:cNvSpPr>
                <p:nvPr/>
              </p:nvSpPr>
              <p:spPr bwMode="auto">
                <a:xfrm>
                  <a:off x="2493" y="1691"/>
                  <a:ext cx="220" cy="102"/>
                </a:xfrm>
                <a:custGeom>
                  <a:avLst/>
                  <a:gdLst>
                    <a:gd name="T0" fmla="*/ 219 w 220"/>
                    <a:gd name="T1" fmla="*/ 51 h 102"/>
                    <a:gd name="T2" fmla="*/ 219 w 220"/>
                    <a:gd name="T3" fmla="*/ 59 h 102"/>
                    <a:gd name="T4" fmla="*/ 213 w 220"/>
                    <a:gd name="T5" fmla="*/ 71 h 102"/>
                    <a:gd name="T6" fmla="*/ 200 w 220"/>
                    <a:gd name="T7" fmla="*/ 80 h 102"/>
                    <a:gd name="T8" fmla="*/ 187 w 220"/>
                    <a:gd name="T9" fmla="*/ 86 h 102"/>
                    <a:gd name="T10" fmla="*/ 171 w 220"/>
                    <a:gd name="T11" fmla="*/ 92 h 102"/>
                    <a:gd name="T12" fmla="*/ 151 w 220"/>
                    <a:gd name="T13" fmla="*/ 98 h 102"/>
                    <a:gd name="T14" fmla="*/ 132 w 220"/>
                    <a:gd name="T15" fmla="*/ 101 h 102"/>
                    <a:gd name="T16" fmla="*/ 110 w 220"/>
                    <a:gd name="T17" fmla="*/ 101 h 102"/>
                    <a:gd name="T18" fmla="*/ 87 w 220"/>
                    <a:gd name="T19" fmla="*/ 101 h 102"/>
                    <a:gd name="T20" fmla="*/ 68 w 220"/>
                    <a:gd name="T21" fmla="*/ 98 h 102"/>
                    <a:gd name="T22" fmla="*/ 48 w 220"/>
                    <a:gd name="T23" fmla="*/ 92 h 102"/>
                    <a:gd name="T24" fmla="*/ 29 w 220"/>
                    <a:gd name="T25" fmla="*/ 86 h 102"/>
                    <a:gd name="T26" fmla="*/ 19 w 220"/>
                    <a:gd name="T27" fmla="*/ 80 h 102"/>
                    <a:gd name="T28" fmla="*/ 10 w 220"/>
                    <a:gd name="T29" fmla="*/ 71 h 102"/>
                    <a:gd name="T30" fmla="*/ 3 w 220"/>
                    <a:gd name="T31" fmla="*/ 59 h 102"/>
                    <a:gd name="T32" fmla="*/ 0 w 220"/>
                    <a:gd name="T33" fmla="*/ 51 h 102"/>
                    <a:gd name="T34" fmla="*/ 3 w 220"/>
                    <a:gd name="T35" fmla="*/ 39 h 102"/>
                    <a:gd name="T36" fmla="*/ 10 w 220"/>
                    <a:gd name="T37" fmla="*/ 30 h 102"/>
                    <a:gd name="T38" fmla="*/ 19 w 220"/>
                    <a:gd name="T39" fmla="*/ 21 h 102"/>
                    <a:gd name="T40" fmla="*/ 29 w 220"/>
                    <a:gd name="T41" fmla="*/ 15 h 102"/>
                    <a:gd name="T42" fmla="*/ 48 w 220"/>
                    <a:gd name="T43" fmla="*/ 9 h 102"/>
                    <a:gd name="T44" fmla="*/ 68 w 220"/>
                    <a:gd name="T45" fmla="*/ 6 h 102"/>
                    <a:gd name="T46" fmla="*/ 87 w 220"/>
                    <a:gd name="T47" fmla="*/ 3 h 102"/>
                    <a:gd name="T48" fmla="*/ 110 w 220"/>
                    <a:gd name="T49" fmla="*/ 0 h 102"/>
                    <a:gd name="T50" fmla="*/ 132 w 220"/>
                    <a:gd name="T51" fmla="*/ 3 h 102"/>
                    <a:gd name="T52" fmla="*/ 151 w 220"/>
                    <a:gd name="T53" fmla="*/ 6 h 102"/>
                    <a:gd name="T54" fmla="*/ 171 w 220"/>
                    <a:gd name="T55" fmla="*/ 9 h 102"/>
                    <a:gd name="T56" fmla="*/ 187 w 220"/>
                    <a:gd name="T57" fmla="*/ 15 h 102"/>
                    <a:gd name="T58" fmla="*/ 200 w 220"/>
                    <a:gd name="T59" fmla="*/ 21 h 102"/>
                    <a:gd name="T60" fmla="*/ 213 w 220"/>
                    <a:gd name="T61" fmla="*/ 30 h 102"/>
                    <a:gd name="T62" fmla="*/ 219 w 220"/>
                    <a:gd name="T63" fmla="*/ 39 h 102"/>
                    <a:gd name="T64" fmla="*/ 219 w 220"/>
                    <a:gd name="T65" fmla="*/ 51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02"/>
                    <a:gd name="T101" fmla="*/ 220 w 220"/>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02">
                      <a:moveTo>
                        <a:pt x="219" y="51"/>
                      </a:moveTo>
                      <a:lnTo>
                        <a:pt x="219" y="59"/>
                      </a:lnTo>
                      <a:lnTo>
                        <a:pt x="213" y="71"/>
                      </a:lnTo>
                      <a:lnTo>
                        <a:pt x="200" y="80"/>
                      </a:lnTo>
                      <a:lnTo>
                        <a:pt x="187" y="86"/>
                      </a:lnTo>
                      <a:lnTo>
                        <a:pt x="171" y="92"/>
                      </a:lnTo>
                      <a:lnTo>
                        <a:pt x="151" y="98"/>
                      </a:lnTo>
                      <a:lnTo>
                        <a:pt x="132" y="101"/>
                      </a:lnTo>
                      <a:lnTo>
                        <a:pt x="110" y="101"/>
                      </a:lnTo>
                      <a:lnTo>
                        <a:pt x="87" y="101"/>
                      </a:lnTo>
                      <a:lnTo>
                        <a:pt x="68" y="98"/>
                      </a:lnTo>
                      <a:lnTo>
                        <a:pt x="48" y="92"/>
                      </a:lnTo>
                      <a:lnTo>
                        <a:pt x="29" y="86"/>
                      </a:lnTo>
                      <a:lnTo>
                        <a:pt x="19" y="80"/>
                      </a:lnTo>
                      <a:lnTo>
                        <a:pt x="10" y="71"/>
                      </a:lnTo>
                      <a:lnTo>
                        <a:pt x="3" y="59"/>
                      </a:lnTo>
                      <a:lnTo>
                        <a:pt x="0" y="51"/>
                      </a:lnTo>
                      <a:lnTo>
                        <a:pt x="3" y="39"/>
                      </a:lnTo>
                      <a:lnTo>
                        <a:pt x="10" y="30"/>
                      </a:lnTo>
                      <a:lnTo>
                        <a:pt x="19" y="21"/>
                      </a:lnTo>
                      <a:lnTo>
                        <a:pt x="29" y="15"/>
                      </a:lnTo>
                      <a:lnTo>
                        <a:pt x="48" y="9"/>
                      </a:lnTo>
                      <a:lnTo>
                        <a:pt x="68" y="6"/>
                      </a:lnTo>
                      <a:lnTo>
                        <a:pt x="87" y="3"/>
                      </a:lnTo>
                      <a:lnTo>
                        <a:pt x="110" y="0"/>
                      </a:lnTo>
                      <a:lnTo>
                        <a:pt x="132" y="3"/>
                      </a:lnTo>
                      <a:lnTo>
                        <a:pt x="151" y="6"/>
                      </a:lnTo>
                      <a:lnTo>
                        <a:pt x="171" y="9"/>
                      </a:lnTo>
                      <a:lnTo>
                        <a:pt x="187" y="15"/>
                      </a:lnTo>
                      <a:lnTo>
                        <a:pt x="200" y="21"/>
                      </a:lnTo>
                      <a:lnTo>
                        <a:pt x="213" y="30"/>
                      </a:lnTo>
                      <a:lnTo>
                        <a:pt x="219" y="39"/>
                      </a:lnTo>
                      <a:lnTo>
                        <a:pt x="219" y="51"/>
                      </a:lnTo>
                    </a:path>
                  </a:pathLst>
                </a:custGeom>
                <a:gradFill rotWithShape="0">
                  <a:gsLst>
                    <a:gs pos="0">
                      <a:srgbClr val="3D3D3D"/>
                    </a:gs>
                    <a:gs pos="100000">
                      <a:srgbClr val="CECECE"/>
                    </a:gs>
                  </a:gsLst>
                  <a:lin ang="5400000" scaled="1"/>
                </a:gradFill>
                <a:ln w="12700" cap="rnd">
                  <a:solidFill>
                    <a:srgbClr val="000000"/>
                  </a:solidFill>
                  <a:round/>
                  <a:headEnd/>
                  <a:tailEnd/>
                </a:ln>
              </p:spPr>
              <p:txBody>
                <a:bodyPr/>
                <a:lstStyle/>
                <a:p>
                  <a:endParaRPr lang="en-US" dirty="0"/>
                </a:p>
              </p:txBody>
            </p:sp>
          </p:grpSp>
          <p:sp>
            <p:nvSpPr>
              <p:cNvPr id="34048" name="Rectangle 83"/>
              <p:cNvSpPr>
                <a:spLocks noChangeArrowheads="1"/>
              </p:cNvSpPr>
              <p:nvPr/>
            </p:nvSpPr>
            <p:spPr bwMode="auto">
              <a:xfrm>
                <a:off x="2277" y="2025"/>
                <a:ext cx="584" cy="441"/>
              </a:xfrm>
              <a:prstGeom prst="rect">
                <a:avLst/>
              </a:prstGeom>
              <a:noFill/>
              <a:ln w="12700">
                <a:noFill/>
                <a:miter lim="800000"/>
                <a:headEnd/>
                <a:tailEnd/>
              </a:ln>
            </p:spPr>
            <p:txBody>
              <a:bodyPr lIns="273050" tIns="138112" rIns="273050" bIns="138112">
                <a:spAutoFit/>
              </a:bodyPr>
              <a:lstStyle/>
              <a:p>
                <a:pPr defTabSz="16963439">
                  <a:lnSpc>
                    <a:spcPct val="90000"/>
                  </a:lnSpc>
                </a:pPr>
                <a:endParaRPr lang="en-GB" sz="2500" b="1" dirty="0">
                  <a:solidFill>
                    <a:srgbClr val="000000"/>
                  </a:solidFill>
                  <a:latin typeface="Geneva"/>
                </a:endParaRPr>
              </a:p>
            </p:txBody>
          </p:sp>
        </p:grpSp>
        <p:grpSp>
          <p:nvGrpSpPr>
            <p:cNvPr id="16" name="Group 84"/>
            <p:cNvGrpSpPr>
              <a:grpSpLocks/>
            </p:cNvGrpSpPr>
            <p:nvPr/>
          </p:nvGrpSpPr>
          <p:grpSpPr bwMode="auto">
            <a:xfrm>
              <a:off x="1596" y="185"/>
              <a:ext cx="395" cy="515"/>
              <a:chOff x="2832" y="1691"/>
              <a:chExt cx="584" cy="950"/>
            </a:xfrm>
          </p:grpSpPr>
          <p:grpSp>
            <p:nvGrpSpPr>
              <p:cNvPr id="17" name="Group 85"/>
              <p:cNvGrpSpPr>
                <a:grpSpLocks/>
              </p:cNvGrpSpPr>
              <p:nvPr/>
            </p:nvGrpSpPr>
            <p:grpSpPr bwMode="auto">
              <a:xfrm>
                <a:off x="3048" y="1691"/>
                <a:ext cx="220" cy="950"/>
                <a:chOff x="3048" y="1691"/>
                <a:chExt cx="220" cy="950"/>
              </a:xfrm>
            </p:grpSpPr>
            <p:sp>
              <p:nvSpPr>
                <p:cNvPr id="34045" name="Freeform 86"/>
                <p:cNvSpPr>
                  <a:spLocks/>
                </p:cNvSpPr>
                <p:nvPr/>
              </p:nvSpPr>
              <p:spPr bwMode="auto">
                <a:xfrm>
                  <a:off x="3048" y="1742"/>
                  <a:ext cx="220" cy="899"/>
                </a:xfrm>
                <a:custGeom>
                  <a:avLst/>
                  <a:gdLst>
                    <a:gd name="T0" fmla="*/ 219 w 220"/>
                    <a:gd name="T1" fmla="*/ 0 h 899"/>
                    <a:gd name="T2" fmla="*/ 219 w 220"/>
                    <a:gd name="T3" fmla="*/ 9 h 899"/>
                    <a:gd name="T4" fmla="*/ 213 w 220"/>
                    <a:gd name="T5" fmla="*/ 21 h 899"/>
                    <a:gd name="T6" fmla="*/ 200 w 220"/>
                    <a:gd name="T7" fmla="*/ 30 h 899"/>
                    <a:gd name="T8" fmla="*/ 187 w 220"/>
                    <a:gd name="T9" fmla="*/ 36 h 899"/>
                    <a:gd name="T10" fmla="*/ 171 w 220"/>
                    <a:gd name="T11" fmla="*/ 41 h 899"/>
                    <a:gd name="T12" fmla="*/ 151 w 220"/>
                    <a:gd name="T13" fmla="*/ 47 h 899"/>
                    <a:gd name="T14" fmla="*/ 132 w 220"/>
                    <a:gd name="T15" fmla="*/ 50 h 899"/>
                    <a:gd name="T16" fmla="*/ 110 w 220"/>
                    <a:gd name="T17" fmla="*/ 50 h 899"/>
                    <a:gd name="T18" fmla="*/ 87 w 220"/>
                    <a:gd name="T19" fmla="*/ 50 h 899"/>
                    <a:gd name="T20" fmla="*/ 68 w 220"/>
                    <a:gd name="T21" fmla="*/ 47 h 899"/>
                    <a:gd name="T22" fmla="*/ 48 w 220"/>
                    <a:gd name="T23" fmla="*/ 41 h 899"/>
                    <a:gd name="T24" fmla="*/ 29 w 220"/>
                    <a:gd name="T25" fmla="*/ 36 h 899"/>
                    <a:gd name="T26" fmla="*/ 19 w 220"/>
                    <a:gd name="T27" fmla="*/ 30 h 899"/>
                    <a:gd name="T28" fmla="*/ 10 w 220"/>
                    <a:gd name="T29" fmla="*/ 21 h 899"/>
                    <a:gd name="T30" fmla="*/ 3 w 220"/>
                    <a:gd name="T31" fmla="*/ 9 h 899"/>
                    <a:gd name="T32" fmla="*/ 0 w 220"/>
                    <a:gd name="T33" fmla="*/ 0 h 899"/>
                    <a:gd name="T34" fmla="*/ 0 w 220"/>
                    <a:gd name="T35" fmla="*/ 845 h 899"/>
                    <a:gd name="T36" fmla="*/ 3 w 220"/>
                    <a:gd name="T37" fmla="*/ 857 h 899"/>
                    <a:gd name="T38" fmla="*/ 10 w 220"/>
                    <a:gd name="T39" fmla="*/ 865 h 899"/>
                    <a:gd name="T40" fmla="*/ 19 w 220"/>
                    <a:gd name="T41" fmla="*/ 874 h 899"/>
                    <a:gd name="T42" fmla="*/ 29 w 220"/>
                    <a:gd name="T43" fmla="*/ 883 h 899"/>
                    <a:gd name="T44" fmla="*/ 48 w 220"/>
                    <a:gd name="T45" fmla="*/ 889 h 899"/>
                    <a:gd name="T46" fmla="*/ 68 w 220"/>
                    <a:gd name="T47" fmla="*/ 895 h 899"/>
                    <a:gd name="T48" fmla="*/ 87 w 220"/>
                    <a:gd name="T49" fmla="*/ 898 h 899"/>
                    <a:gd name="T50" fmla="*/ 110 w 220"/>
                    <a:gd name="T51" fmla="*/ 898 h 899"/>
                    <a:gd name="T52" fmla="*/ 132 w 220"/>
                    <a:gd name="T53" fmla="*/ 898 h 899"/>
                    <a:gd name="T54" fmla="*/ 151 w 220"/>
                    <a:gd name="T55" fmla="*/ 895 h 899"/>
                    <a:gd name="T56" fmla="*/ 171 w 220"/>
                    <a:gd name="T57" fmla="*/ 889 h 899"/>
                    <a:gd name="T58" fmla="*/ 187 w 220"/>
                    <a:gd name="T59" fmla="*/ 883 h 899"/>
                    <a:gd name="T60" fmla="*/ 200 w 220"/>
                    <a:gd name="T61" fmla="*/ 874 h 899"/>
                    <a:gd name="T62" fmla="*/ 213 w 220"/>
                    <a:gd name="T63" fmla="*/ 865 h 899"/>
                    <a:gd name="T64" fmla="*/ 219 w 220"/>
                    <a:gd name="T65" fmla="*/ 857 h 899"/>
                    <a:gd name="T66" fmla="*/ 219 w 220"/>
                    <a:gd name="T67" fmla="*/ 845 h 899"/>
                    <a:gd name="T68" fmla="*/ 219 w 220"/>
                    <a:gd name="T69" fmla="*/ 0 h 8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0"/>
                    <a:gd name="T106" fmla="*/ 0 h 899"/>
                    <a:gd name="T107" fmla="*/ 220 w 220"/>
                    <a:gd name="T108" fmla="*/ 899 h 8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0" h="899">
                      <a:moveTo>
                        <a:pt x="219" y="0"/>
                      </a:moveTo>
                      <a:lnTo>
                        <a:pt x="219" y="9"/>
                      </a:lnTo>
                      <a:lnTo>
                        <a:pt x="213" y="21"/>
                      </a:lnTo>
                      <a:lnTo>
                        <a:pt x="200" y="30"/>
                      </a:lnTo>
                      <a:lnTo>
                        <a:pt x="187" y="36"/>
                      </a:lnTo>
                      <a:lnTo>
                        <a:pt x="171" y="41"/>
                      </a:lnTo>
                      <a:lnTo>
                        <a:pt x="151" y="47"/>
                      </a:lnTo>
                      <a:lnTo>
                        <a:pt x="132" y="50"/>
                      </a:lnTo>
                      <a:lnTo>
                        <a:pt x="110" y="50"/>
                      </a:lnTo>
                      <a:lnTo>
                        <a:pt x="87" y="50"/>
                      </a:lnTo>
                      <a:lnTo>
                        <a:pt x="68" y="47"/>
                      </a:lnTo>
                      <a:lnTo>
                        <a:pt x="48" y="41"/>
                      </a:lnTo>
                      <a:lnTo>
                        <a:pt x="29" y="36"/>
                      </a:lnTo>
                      <a:lnTo>
                        <a:pt x="19" y="30"/>
                      </a:lnTo>
                      <a:lnTo>
                        <a:pt x="10" y="21"/>
                      </a:lnTo>
                      <a:lnTo>
                        <a:pt x="3" y="9"/>
                      </a:lnTo>
                      <a:lnTo>
                        <a:pt x="0" y="0"/>
                      </a:lnTo>
                      <a:lnTo>
                        <a:pt x="0" y="845"/>
                      </a:lnTo>
                      <a:lnTo>
                        <a:pt x="3" y="857"/>
                      </a:lnTo>
                      <a:lnTo>
                        <a:pt x="10" y="865"/>
                      </a:lnTo>
                      <a:lnTo>
                        <a:pt x="19" y="874"/>
                      </a:lnTo>
                      <a:lnTo>
                        <a:pt x="29" y="883"/>
                      </a:lnTo>
                      <a:lnTo>
                        <a:pt x="48" y="889"/>
                      </a:lnTo>
                      <a:lnTo>
                        <a:pt x="68" y="895"/>
                      </a:lnTo>
                      <a:lnTo>
                        <a:pt x="87" y="898"/>
                      </a:lnTo>
                      <a:lnTo>
                        <a:pt x="110" y="898"/>
                      </a:lnTo>
                      <a:lnTo>
                        <a:pt x="132" y="898"/>
                      </a:lnTo>
                      <a:lnTo>
                        <a:pt x="151" y="895"/>
                      </a:lnTo>
                      <a:lnTo>
                        <a:pt x="171" y="889"/>
                      </a:lnTo>
                      <a:lnTo>
                        <a:pt x="187" y="883"/>
                      </a:lnTo>
                      <a:lnTo>
                        <a:pt x="200" y="874"/>
                      </a:lnTo>
                      <a:lnTo>
                        <a:pt x="213" y="865"/>
                      </a:lnTo>
                      <a:lnTo>
                        <a:pt x="219" y="857"/>
                      </a:lnTo>
                      <a:lnTo>
                        <a:pt x="219" y="845"/>
                      </a:lnTo>
                      <a:lnTo>
                        <a:pt x="219" y="0"/>
                      </a:lnTo>
                    </a:path>
                  </a:pathLst>
                </a:custGeom>
                <a:gradFill rotWithShape="0">
                  <a:gsLst>
                    <a:gs pos="0">
                      <a:srgbClr val="3D3D3D"/>
                    </a:gs>
                    <a:gs pos="50000">
                      <a:srgbClr val="CECECE"/>
                    </a:gs>
                    <a:gs pos="100000">
                      <a:srgbClr val="3D3D3D"/>
                    </a:gs>
                  </a:gsLst>
                  <a:lin ang="0" scaled="1"/>
                </a:gradFill>
                <a:ln w="12700" cap="rnd">
                  <a:solidFill>
                    <a:srgbClr val="000000"/>
                  </a:solidFill>
                  <a:round/>
                  <a:headEnd/>
                  <a:tailEnd/>
                </a:ln>
              </p:spPr>
              <p:txBody>
                <a:bodyPr/>
                <a:lstStyle/>
                <a:p>
                  <a:endParaRPr lang="en-US" dirty="0"/>
                </a:p>
              </p:txBody>
            </p:sp>
            <p:sp>
              <p:nvSpPr>
                <p:cNvPr id="34046" name="Freeform 87"/>
                <p:cNvSpPr>
                  <a:spLocks/>
                </p:cNvSpPr>
                <p:nvPr/>
              </p:nvSpPr>
              <p:spPr bwMode="auto">
                <a:xfrm>
                  <a:off x="3048" y="1691"/>
                  <a:ext cx="220" cy="102"/>
                </a:xfrm>
                <a:custGeom>
                  <a:avLst/>
                  <a:gdLst>
                    <a:gd name="T0" fmla="*/ 219 w 220"/>
                    <a:gd name="T1" fmla="*/ 51 h 102"/>
                    <a:gd name="T2" fmla="*/ 219 w 220"/>
                    <a:gd name="T3" fmla="*/ 59 h 102"/>
                    <a:gd name="T4" fmla="*/ 213 w 220"/>
                    <a:gd name="T5" fmla="*/ 71 h 102"/>
                    <a:gd name="T6" fmla="*/ 200 w 220"/>
                    <a:gd name="T7" fmla="*/ 80 h 102"/>
                    <a:gd name="T8" fmla="*/ 187 w 220"/>
                    <a:gd name="T9" fmla="*/ 86 h 102"/>
                    <a:gd name="T10" fmla="*/ 171 w 220"/>
                    <a:gd name="T11" fmla="*/ 92 h 102"/>
                    <a:gd name="T12" fmla="*/ 151 w 220"/>
                    <a:gd name="T13" fmla="*/ 98 h 102"/>
                    <a:gd name="T14" fmla="*/ 132 w 220"/>
                    <a:gd name="T15" fmla="*/ 101 h 102"/>
                    <a:gd name="T16" fmla="*/ 110 w 220"/>
                    <a:gd name="T17" fmla="*/ 101 h 102"/>
                    <a:gd name="T18" fmla="*/ 87 w 220"/>
                    <a:gd name="T19" fmla="*/ 101 h 102"/>
                    <a:gd name="T20" fmla="*/ 68 w 220"/>
                    <a:gd name="T21" fmla="*/ 98 h 102"/>
                    <a:gd name="T22" fmla="*/ 48 w 220"/>
                    <a:gd name="T23" fmla="*/ 92 h 102"/>
                    <a:gd name="T24" fmla="*/ 29 w 220"/>
                    <a:gd name="T25" fmla="*/ 86 h 102"/>
                    <a:gd name="T26" fmla="*/ 19 w 220"/>
                    <a:gd name="T27" fmla="*/ 80 h 102"/>
                    <a:gd name="T28" fmla="*/ 10 w 220"/>
                    <a:gd name="T29" fmla="*/ 71 h 102"/>
                    <a:gd name="T30" fmla="*/ 3 w 220"/>
                    <a:gd name="T31" fmla="*/ 59 h 102"/>
                    <a:gd name="T32" fmla="*/ 0 w 220"/>
                    <a:gd name="T33" fmla="*/ 51 h 102"/>
                    <a:gd name="T34" fmla="*/ 3 w 220"/>
                    <a:gd name="T35" fmla="*/ 39 h 102"/>
                    <a:gd name="T36" fmla="*/ 10 w 220"/>
                    <a:gd name="T37" fmla="*/ 30 h 102"/>
                    <a:gd name="T38" fmla="*/ 19 w 220"/>
                    <a:gd name="T39" fmla="*/ 21 h 102"/>
                    <a:gd name="T40" fmla="*/ 29 w 220"/>
                    <a:gd name="T41" fmla="*/ 15 h 102"/>
                    <a:gd name="T42" fmla="*/ 48 w 220"/>
                    <a:gd name="T43" fmla="*/ 9 h 102"/>
                    <a:gd name="T44" fmla="*/ 68 w 220"/>
                    <a:gd name="T45" fmla="*/ 6 h 102"/>
                    <a:gd name="T46" fmla="*/ 87 w 220"/>
                    <a:gd name="T47" fmla="*/ 3 h 102"/>
                    <a:gd name="T48" fmla="*/ 110 w 220"/>
                    <a:gd name="T49" fmla="*/ 0 h 102"/>
                    <a:gd name="T50" fmla="*/ 132 w 220"/>
                    <a:gd name="T51" fmla="*/ 3 h 102"/>
                    <a:gd name="T52" fmla="*/ 151 w 220"/>
                    <a:gd name="T53" fmla="*/ 6 h 102"/>
                    <a:gd name="T54" fmla="*/ 171 w 220"/>
                    <a:gd name="T55" fmla="*/ 9 h 102"/>
                    <a:gd name="T56" fmla="*/ 187 w 220"/>
                    <a:gd name="T57" fmla="*/ 15 h 102"/>
                    <a:gd name="T58" fmla="*/ 200 w 220"/>
                    <a:gd name="T59" fmla="*/ 21 h 102"/>
                    <a:gd name="T60" fmla="*/ 213 w 220"/>
                    <a:gd name="T61" fmla="*/ 30 h 102"/>
                    <a:gd name="T62" fmla="*/ 219 w 220"/>
                    <a:gd name="T63" fmla="*/ 39 h 102"/>
                    <a:gd name="T64" fmla="*/ 219 w 220"/>
                    <a:gd name="T65" fmla="*/ 51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02"/>
                    <a:gd name="T101" fmla="*/ 220 w 220"/>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02">
                      <a:moveTo>
                        <a:pt x="219" y="51"/>
                      </a:moveTo>
                      <a:lnTo>
                        <a:pt x="219" y="59"/>
                      </a:lnTo>
                      <a:lnTo>
                        <a:pt x="213" y="71"/>
                      </a:lnTo>
                      <a:lnTo>
                        <a:pt x="200" y="80"/>
                      </a:lnTo>
                      <a:lnTo>
                        <a:pt x="187" y="86"/>
                      </a:lnTo>
                      <a:lnTo>
                        <a:pt x="171" y="92"/>
                      </a:lnTo>
                      <a:lnTo>
                        <a:pt x="151" y="98"/>
                      </a:lnTo>
                      <a:lnTo>
                        <a:pt x="132" y="101"/>
                      </a:lnTo>
                      <a:lnTo>
                        <a:pt x="110" y="101"/>
                      </a:lnTo>
                      <a:lnTo>
                        <a:pt x="87" y="101"/>
                      </a:lnTo>
                      <a:lnTo>
                        <a:pt x="68" y="98"/>
                      </a:lnTo>
                      <a:lnTo>
                        <a:pt x="48" y="92"/>
                      </a:lnTo>
                      <a:lnTo>
                        <a:pt x="29" y="86"/>
                      </a:lnTo>
                      <a:lnTo>
                        <a:pt x="19" y="80"/>
                      </a:lnTo>
                      <a:lnTo>
                        <a:pt x="10" y="71"/>
                      </a:lnTo>
                      <a:lnTo>
                        <a:pt x="3" y="59"/>
                      </a:lnTo>
                      <a:lnTo>
                        <a:pt x="0" y="51"/>
                      </a:lnTo>
                      <a:lnTo>
                        <a:pt x="3" y="39"/>
                      </a:lnTo>
                      <a:lnTo>
                        <a:pt x="10" y="30"/>
                      </a:lnTo>
                      <a:lnTo>
                        <a:pt x="19" y="21"/>
                      </a:lnTo>
                      <a:lnTo>
                        <a:pt x="29" y="15"/>
                      </a:lnTo>
                      <a:lnTo>
                        <a:pt x="48" y="9"/>
                      </a:lnTo>
                      <a:lnTo>
                        <a:pt x="68" y="6"/>
                      </a:lnTo>
                      <a:lnTo>
                        <a:pt x="87" y="3"/>
                      </a:lnTo>
                      <a:lnTo>
                        <a:pt x="110" y="0"/>
                      </a:lnTo>
                      <a:lnTo>
                        <a:pt x="132" y="3"/>
                      </a:lnTo>
                      <a:lnTo>
                        <a:pt x="151" y="6"/>
                      </a:lnTo>
                      <a:lnTo>
                        <a:pt x="171" y="9"/>
                      </a:lnTo>
                      <a:lnTo>
                        <a:pt x="187" y="15"/>
                      </a:lnTo>
                      <a:lnTo>
                        <a:pt x="200" y="21"/>
                      </a:lnTo>
                      <a:lnTo>
                        <a:pt x="213" y="30"/>
                      </a:lnTo>
                      <a:lnTo>
                        <a:pt x="219" y="39"/>
                      </a:lnTo>
                      <a:lnTo>
                        <a:pt x="219" y="51"/>
                      </a:lnTo>
                    </a:path>
                  </a:pathLst>
                </a:custGeom>
                <a:gradFill rotWithShape="0">
                  <a:gsLst>
                    <a:gs pos="0">
                      <a:srgbClr val="3D3D3D"/>
                    </a:gs>
                    <a:gs pos="100000">
                      <a:srgbClr val="CECECE"/>
                    </a:gs>
                  </a:gsLst>
                  <a:lin ang="5400000" scaled="1"/>
                </a:gradFill>
                <a:ln w="12700" cap="rnd">
                  <a:solidFill>
                    <a:srgbClr val="000000"/>
                  </a:solidFill>
                  <a:round/>
                  <a:headEnd/>
                  <a:tailEnd/>
                </a:ln>
              </p:spPr>
              <p:txBody>
                <a:bodyPr/>
                <a:lstStyle/>
                <a:p>
                  <a:endParaRPr lang="en-US" dirty="0"/>
                </a:p>
              </p:txBody>
            </p:sp>
          </p:grpSp>
          <p:sp>
            <p:nvSpPr>
              <p:cNvPr id="34044" name="Rectangle 88"/>
              <p:cNvSpPr>
                <a:spLocks noChangeArrowheads="1"/>
              </p:cNvSpPr>
              <p:nvPr/>
            </p:nvSpPr>
            <p:spPr bwMode="auto">
              <a:xfrm>
                <a:off x="2832" y="2025"/>
                <a:ext cx="584" cy="441"/>
              </a:xfrm>
              <a:prstGeom prst="rect">
                <a:avLst/>
              </a:prstGeom>
              <a:noFill/>
              <a:ln w="12700">
                <a:noFill/>
                <a:miter lim="800000"/>
                <a:headEnd/>
                <a:tailEnd/>
              </a:ln>
            </p:spPr>
            <p:txBody>
              <a:bodyPr lIns="273050" tIns="138112" rIns="273050" bIns="138112">
                <a:spAutoFit/>
              </a:bodyPr>
              <a:lstStyle/>
              <a:p>
                <a:pPr defTabSz="16963439">
                  <a:lnSpc>
                    <a:spcPct val="90000"/>
                  </a:lnSpc>
                </a:pPr>
                <a:endParaRPr lang="en-GB" sz="2500" b="1" dirty="0">
                  <a:solidFill>
                    <a:srgbClr val="000000"/>
                  </a:solidFill>
                  <a:latin typeface="Geneva"/>
                </a:endParaRPr>
              </a:p>
            </p:txBody>
          </p:sp>
        </p:grpSp>
        <p:grpSp>
          <p:nvGrpSpPr>
            <p:cNvPr id="18" name="Group 89"/>
            <p:cNvGrpSpPr>
              <a:grpSpLocks/>
            </p:cNvGrpSpPr>
            <p:nvPr/>
          </p:nvGrpSpPr>
          <p:grpSpPr bwMode="auto">
            <a:xfrm>
              <a:off x="1221" y="185"/>
              <a:ext cx="149" cy="515"/>
              <a:chOff x="2279" y="1691"/>
              <a:chExt cx="219" cy="950"/>
            </a:xfrm>
          </p:grpSpPr>
          <p:sp>
            <p:nvSpPr>
              <p:cNvPr id="34041" name="Freeform 90"/>
              <p:cNvSpPr>
                <a:spLocks/>
              </p:cNvSpPr>
              <p:nvPr/>
            </p:nvSpPr>
            <p:spPr bwMode="auto">
              <a:xfrm>
                <a:off x="2279" y="1742"/>
                <a:ext cx="219" cy="899"/>
              </a:xfrm>
              <a:custGeom>
                <a:avLst/>
                <a:gdLst>
                  <a:gd name="T0" fmla="*/ 218 w 219"/>
                  <a:gd name="T1" fmla="*/ 0 h 899"/>
                  <a:gd name="T2" fmla="*/ 218 w 219"/>
                  <a:gd name="T3" fmla="*/ 9 h 899"/>
                  <a:gd name="T4" fmla="*/ 212 w 219"/>
                  <a:gd name="T5" fmla="*/ 21 h 899"/>
                  <a:gd name="T6" fmla="*/ 199 w 219"/>
                  <a:gd name="T7" fmla="*/ 30 h 899"/>
                  <a:gd name="T8" fmla="*/ 186 w 219"/>
                  <a:gd name="T9" fmla="*/ 36 h 899"/>
                  <a:gd name="T10" fmla="*/ 170 w 219"/>
                  <a:gd name="T11" fmla="*/ 41 h 899"/>
                  <a:gd name="T12" fmla="*/ 151 w 219"/>
                  <a:gd name="T13" fmla="*/ 47 h 899"/>
                  <a:gd name="T14" fmla="*/ 131 w 219"/>
                  <a:gd name="T15" fmla="*/ 50 h 899"/>
                  <a:gd name="T16" fmla="*/ 109 w 219"/>
                  <a:gd name="T17" fmla="*/ 50 h 899"/>
                  <a:gd name="T18" fmla="*/ 87 w 219"/>
                  <a:gd name="T19" fmla="*/ 50 h 899"/>
                  <a:gd name="T20" fmla="*/ 67 w 219"/>
                  <a:gd name="T21" fmla="*/ 47 h 899"/>
                  <a:gd name="T22" fmla="*/ 48 w 219"/>
                  <a:gd name="T23" fmla="*/ 41 h 899"/>
                  <a:gd name="T24" fmla="*/ 29 w 219"/>
                  <a:gd name="T25" fmla="*/ 36 h 899"/>
                  <a:gd name="T26" fmla="*/ 19 w 219"/>
                  <a:gd name="T27" fmla="*/ 30 h 899"/>
                  <a:gd name="T28" fmla="*/ 10 w 219"/>
                  <a:gd name="T29" fmla="*/ 21 h 899"/>
                  <a:gd name="T30" fmla="*/ 3 w 219"/>
                  <a:gd name="T31" fmla="*/ 9 h 899"/>
                  <a:gd name="T32" fmla="*/ 0 w 219"/>
                  <a:gd name="T33" fmla="*/ 0 h 899"/>
                  <a:gd name="T34" fmla="*/ 0 w 219"/>
                  <a:gd name="T35" fmla="*/ 845 h 899"/>
                  <a:gd name="T36" fmla="*/ 3 w 219"/>
                  <a:gd name="T37" fmla="*/ 857 h 899"/>
                  <a:gd name="T38" fmla="*/ 10 w 219"/>
                  <a:gd name="T39" fmla="*/ 865 h 899"/>
                  <a:gd name="T40" fmla="*/ 19 w 219"/>
                  <a:gd name="T41" fmla="*/ 874 h 899"/>
                  <a:gd name="T42" fmla="*/ 29 w 219"/>
                  <a:gd name="T43" fmla="*/ 883 h 899"/>
                  <a:gd name="T44" fmla="*/ 48 w 219"/>
                  <a:gd name="T45" fmla="*/ 889 h 899"/>
                  <a:gd name="T46" fmla="*/ 67 w 219"/>
                  <a:gd name="T47" fmla="*/ 895 h 899"/>
                  <a:gd name="T48" fmla="*/ 87 w 219"/>
                  <a:gd name="T49" fmla="*/ 898 h 899"/>
                  <a:gd name="T50" fmla="*/ 109 w 219"/>
                  <a:gd name="T51" fmla="*/ 898 h 899"/>
                  <a:gd name="T52" fmla="*/ 131 w 219"/>
                  <a:gd name="T53" fmla="*/ 898 h 899"/>
                  <a:gd name="T54" fmla="*/ 151 w 219"/>
                  <a:gd name="T55" fmla="*/ 895 h 899"/>
                  <a:gd name="T56" fmla="*/ 170 w 219"/>
                  <a:gd name="T57" fmla="*/ 889 h 899"/>
                  <a:gd name="T58" fmla="*/ 186 w 219"/>
                  <a:gd name="T59" fmla="*/ 883 h 899"/>
                  <a:gd name="T60" fmla="*/ 199 w 219"/>
                  <a:gd name="T61" fmla="*/ 874 h 899"/>
                  <a:gd name="T62" fmla="*/ 212 w 219"/>
                  <a:gd name="T63" fmla="*/ 865 h 899"/>
                  <a:gd name="T64" fmla="*/ 218 w 219"/>
                  <a:gd name="T65" fmla="*/ 857 h 899"/>
                  <a:gd name="T66" fmla="*/ 218 w 219"/>
                  <a:gd name="T67" fmla="*/ 845 h 899"/>
                  <a:gd name="T68" fmla="*/ 218 w 219"/>
                  <a:gd name="T69" fmla="*/ 0 h 8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9"/>
                  <a:gd name="T106" fmla="*/ 0 h 899"/>
                  <a:gd name="T107" fmla="*/ 219 w 219"/>
                  <a:gd name="T108" fmla="*/ 899 h 8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9" h="899">
                    <a:moveTo>
                      <a:pt x="218" y="0"/>
                    </a:moveTo>
                    <a:lnTo>
                      <a:pt x="218" y="9"/>
                    </a:lnTo>
                    <a:lnTo>
                      <a:pt x="212" y="21"/>
                    </a:lnTo>
                    <a:lnTo>
                      <a:pt x="199" y="30"/>
                    </a:lnTo>
                    <a:lnTo>
                      <a:pt x="186" y="36"/>
                    </a:lnTo>
                    <a:lnTo>
                      <a:pt x="170" y="41"/>
                    </a:lnTo>
                    <a:lnTo>
                      <a:pt x="151" y="47"/>
                    </a:lnTo>
                    <a:lnTo>
                      <a:pt x="131" y="50"/>
                    </a:lnTo>
                    <a:lnTo>
                      <a:pt x="109" y="50"/>
                    </a:lnTo>
                    <a:lnTo>
                      <a:pt x="87" y="50"/>
                    </a:lnTo>
                    <a:lnTo>
                      <a:pt x="67" y="47"/>
                    </a:lnTo>
                    <a:lnTo>
                      <a:pt x="48" y="41"/>
                    </a:lnTo>
                    <a:lnTo>
                      <a:pt x="29" y="36"/>
                    </a:lnTo>
                    <a:lnTo>
                      <a:pt x="19" y="30"/>
                    </a:lnTo>
                    <a:lnTo>
                      <a:pt x="10" y="21"/>
                    </a:lnTo>
                    <a:lnTo>
                      <a:pt x="3" y="9"/>
                    </a:lnTo>
                    <a:lnTo>
                      <a:pt x="0" y="0"/>
                    </a:lnTo>
                    <a:lnTo>
                      <a:pt x="0" y="845"/>
                    </a:lnTo>
                    <a:lnTo>
                      <a:pt x="3" y="857"/>
                    </a:lnTo>
                    <a:lnTo>
                      <a:pt x="10" y="865"/>
                    </a:lnTo>
                    <a:lnTo>
                      <a:pt x="19" y="874"/>
                    </a:lnTo>
                    <a:lnTo>
                      <a:pt x="29" y="883"/>
                    </a:lnTo>
                    <a:lnTo>
                      <a:pt x="48" y="889"/>
                    </a:lnTo>
                    <a:lnTo>
                      <a:pt x="67" y="895"/>
                    </a:lnTo>
                    <a:lnTo>
                      <a:pt x="87" y="898"/>
                    </a:lnTo>
                    <a:lnTo>
                      <a:pt x="109" y="898"/>
                    </a:lnTo>
                    <a:lnTo>
                      <a:pt x="131" y="898"/>
                    </a:lnTo>
                    <a:lnTo>
                      <a:pt x="151" y="895"/>
                    </a:lnTo>
                    <a:lnTo>
                      <a:pt x="170" y="889"/>
                    </a:lnTo>
                    <a:lnTo>
                      <a:pt x="186" y="883"/>
                    </a:lnTo>
                    <a:lnTo>
                      <a:pt x="199" y="874"/>
                    </a:lnTo>
                    <a:lnTo>
                      <a:pt x="212" y="865"/>
                    </a:lnTo>
                    <a:lnTo>
                      <a:pt x="218" y="857"/>
                    </a:lnTo>
                    <a:lnTo>
                      <a:pt x="218" y="845"/>
                    </a:lnTo>
                    <a:lnTo>
                      <a:pt x="218" y="0"/>
                    </a:lnTo>
                  </a:path>
                </a:pathLst>
              </a:custGeom>
              <a:gradFill rotWithShape="0">
                <a:gsLst>
                  <a:gs pos="0">
                    <a:srgbClr val="3D3D3D"/>
                  </a:gs>
                  <a:gs pos="50000">
                    <a:srgbClr val="CECECE"/>
                  </a:gs>
                  <a:gs pos="100000">
                    <a:srgbClr val="3D3D3D"/>
                  </a:gs>
                </a:gsLst>
                <a:lin ang="0" scaled="1"/>
              </a:gradFill>
              <a:ln w="12700" cap="rnd">
                <a:solidFill>
                  <a:srgbClr val="000000"/>
                </a:solidFill>
                <a:round/>
                <a:headEnd/>
                <a:tailEnd/>
              </a:ln>
            </p:spPr>
            <p:txBody>
              <a:bodyPr/>
              <a:lstStyle/>
              <a:p>
                <a:endParaRPr lang="en-US" dirty="0"/>
              </a:p>
            </p:txBody>
          </p:sp>
          <p:sp>
            <p:nvSpPr>
              <p:cNvPr id="34042" name="Freeform 91"/>
              <p:cNvSpPr>
                <a:spLocks/>
              </p:cNvSpPr>
              <p:nvPr/>
            </p:nvSpPr>
            <p:spPr bwMode="auto">
              <a:xfrm>
                <a:off x="2279" y="1691"/>
                <a:ext cx="219" cy="102"/>
              </a:xfrm>
              <a:custGeom>
                <a:avLst/>
                <a:gdLst>
                  <a:gd name="T0" fmla="*/ 218 w 219"/>
                  <a:gd name="T1" fmla="*/ 51 h 102"/>
                  <a:gd name="T2" fmla="*/ 218 w 219"/>
                  <a:gd name="T3" fmla="*/ 59 h 102"/>
                  <a:gd name="T4" fmla="*/ 212 w 219"/>
                  <a:gd name="T5" fmla="*/ 71 h 102"/>
                  <a:gd name="T6" fmla="*/ 199 w 219"/>
                  <a:gd name="T7" fmla="*/ 80 h 102"/>
                  <a:gd name="T8" fmla="*/ 186 w 219"/>
                  <a:gd name="T9" fmla="*/ 86 h 102"/>
                  <a:gd name="T10" fmla="*/ 170 w 219"/>
                  <a:gd name="T11" fmla="*/ 92 h 102"/>
                  <a:gd name="T12" fmla="*/ 151 w 219"/>
                  <a:gd name="T13" fmla="*/ 98 h 102"/>
                  <a:gd name="T14" fmla="*/ 131 w 219"/>
                  <a:gd name="T15" fmla="*/ 101 h 102"/>
                  <a:gd name="T16" fmla="*/ 109 w 219"/>
                  <a:gd name="T17" fmla="*/ 101 h 102"/>
                  <a:gd name="T18" fmla="*/ 87 w 219"/>
                  <a:gd name="T19" fmla="*/ 101 h 102"/>
                  <a:gd name="T20" fmla="*/ 67 w 219"/>
                  <a:gd name="T21" fmla="*/ 98 h 102"/>
                  <a:gd name="T22" fmla="*/ 48 w 219"/>
                  <a:gd name="T23" fmla="*/ 92 h 102"/>
                  <a:gd name="T24" fmla="*/ 29 w 219"/>
                  <a:gd name="T25" fmla="*/ 86 h 102"/>
                  <a:gd name="T26" fmla="*/ 19 w 219"/>
                  <a:gd name="T27" fmla="*/ 80 h 102"/>
                  <a:gd name="T28" fmla="*/ 10 w 219"/>
                  <a:gd name="T29" fmla="*/ 71 h 102"/>
                  <a:gd name="T30" fmla="*/ 3 w 219"/>
                  <a:gd name="T31" fmla="*/ 59 h 102"/>
                  <a:gd name="T32" fmla="*/ 0 w 219"/>
                  <a:gd name="T33" fmla="*/ 51 h 102"/>
                  <a:gd name="T34" fmla="*/ 3 w 219"/>
                  <a:gd name="T35" fmla="*/ 39 h 102"/>
                  <a:gd name="T36" fmla="*/ 10 w 219"/>
                  <a:gd name="T37" fmla="*/ 30 h 102"/>
                  <a:gd name="T38" fmla="*/ 19 w 219"/>
                  <a:gd name="T39" fmla="*/ 21 h 102"/>
                  <a:gd name="T40" fmla="*/ 29 w 219"/>
                  <a:gd name="T41" fmla="*/ 15 h 102"/>
                  <a:gd name="T42" fmla="*/ 48 w 219"/>
                  <a:gd name="T43" fmla="*/ 9 h 102"/>
                  <a:gd name="T44" fmla="*/ 67 w 219"/>
                  <a:gd name="T45" fmla="*/ 6 h 102"/>
                  <a:gd name="T46" fmla="*/ 87 w 219"/>
                  <a:gd name="T47" fmla="*/ 3 h 102"/>
                  <a:gd name="T48" fmla="*/ 109 w 219"/>
                  <a:gd name="T49" fmla="*/ 0 h 102"/>
                  <a:gd name="T50" fmla="*/ 131 w 219"/>
                  <a:gd name="T51" fmla="*/ 3 h 102"/>
                  <a:gd name="T52" fmla="*/ 151 w 219"/>
                  <a:gd name="T53" fmla="*/ 6 h 102"/>
                  <a:gd name="T54" fmla="*/ 170 w 219"/>
                  <a:gd name="T55" fmla="*/ 9 h 102"/>
                  <a:gd name="T56" fmla="*/ 186 w 219"/>
                  <a:gd name="T57" fmla="*/ 15 h 102"/>
                  <a:gd name="T58" fmla="*/ 199 w 219"/>
                  <a:gd name="T59" fmla="*/ 21 h 102"/>
                  <a:gd name="T60" fmla="*/ 212 w 219"/>
                  <a:gd name="T61" fmla="*/ 30 h 102"/>
                  <a:gd name="T62" fmla="*/ 218 w 219"/>
                  <a:gd name="T63" fmla="*/ 39 h 102"/>
                  <a:gd name="T64" fmla="*/ 218 w 219"/>
                  <a:gd name="T65" fmla="*/ 51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9"/>
                  <a:gd name="T100" fmla="*/ 0 h 102"/>
                  <a:gd name="T101" fmla="*/ 219 w 21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9" h="102">
                    <a:moveTo>
                      <a:pt x="218" y="51"/>
                    </a:moveTo>
                    <a:lnTo>
                      <a:pt x="218" y="59"/>
                    </a:lnTo>
                    <a:lnTo>
                      <a:pt x="212" y="71"/>
                    </a:lnTo>
                    <a:lnTo>
                      <a:pt x="199" y="80"/>
                    </a:lnTo>
                    <a:lnTo>
                      <a:pt x="186" y="86"/>
                    </a:lnTo>
                    <a:lnTo>
                      <a:pt x="170" y="92"/>
                    </a:lnTo>
                    <a:lnTo>
                      <a:pt x="151" y="98"/>
                    </a:lnTo>
                    <a:lnTo>
                      <a:pt x="131" y="101"/>
                    </a:lnTo>
                    <a:lnTo>
                      <a:pt x="109" y="101"/>
                    </a:lnTo>
                    <a:lnTo>
                      <a:pt x="87" y="101"/>
                    </a:lnTo>
                    <a:lnTo>
                      <a:pt x="67" y="98"/>
                    </a:lnTo>
                    <a:lnTo>
                      <a:pt x="48" y="92"/>
                    </a:lnTo>
                    <a:lnTo>
                      <a:pt x="29" y="86"/>
                    </a:lnTo>
                    <a:lnTo>
                      <a:pt x="19" y="80"/>
                    </a:lnTo>
                    <a:lnTo>
                      <a:pt x="10" y="71"/>
                    </a:lnTo>
                    <a:lnTo>
                      <a:pt x="3" y="59"/>
                    </a:lnTo>
                    <a:lnTo>
                      <a:pt x="0" y="51"/>
                    </a:lnTo>
                    <a:lnTo>
                      <a:pt x="3" y="39"/>
                    </a:lnTo>
                    <a:lnTo>
                      <a:pt x="10" y="30"/>
                    </a:lnTo>
                    <a:lnTo>
                      <a:pt x="19" y="21"/>
                    </a:lnTo>
                    <a:lnTo>
                      <a:pt x="29" y="15"/>
                    </a:lnTo>
                    <a:lnTo>
                      <a:pt x="48" y="9"/>
                    </a:lnTo>
                    <a:lnTo>
                      <a:pt x="67" y="6"/>
                    </a:lnTo>
                    <a:lnTo>
                      <a:pt x="87" y="3"/>
                    </a:lnTo>
                    <a:lnTo>
                      <a:pt x="109" y="0"/>
                    </a:lnTo>
                    <a:lnTo>
                      <a:pt x="131" y="3"/>
                    </a:lnTo>
                    <a:lnTo>
                      <a:pt x="151" y="6"/>
                    </a:lnTo>
                    <a:lnTo>
                      <a:pt x="170" y="9"/>
                    </a:lnTo>
                    <a:lnTo>
                      <a:pt x="186" y="15"/>
                    </a:lnTo>
                    <a:lnTo>
                      <a:pt x="199" y="21"/>
                    </a:lnTo>
                    <a:lnTo>
                      <a:pt x="212" y="30"/>
                    </a:lnTo>
                    <a:lnTo>
                      <a:pt x="218" y="39"/>
                    </a:lnTo>
                    <a:lnTo>
                      <a:pt x="218" y="51"/>
                    </a:lnTo>
                  </a:path>
                </a:pathLst>
              </a:custGeom>
              <a:gradFill rotWithShape="0">
                <a:gsLst>
                  <a:gs pos="0">
                    <a:srgbClr val="3D3D3D"/>
                  </a:gs>
                  <a:gs pos="100000">
                    <a:srgbClr val="CECECE"/>
                  </a:gs>
                </a:gsLst>
                <a:lin ang="5400000" scaled="1"/>
              </a:gradFill>
              <a:ln w="12700" cap="rnd">
                <a:solidFill>
                  <a:srgbClr val="000000"/>
                </a:solidFill>
                <a:round/>
                <a:headEnd/>
                <a:tailEnd/>
              </a:ln>
            </p:spPr>
            <p:txBody>
              <a:bodyPr/>
              <a:lstStyle/>
              <a:p>
                <a:endParaRPr lang="en-US" dirty="0"/>
              </a:p>
            </p:txBody>
          </p:sp>
        </p:grpSp>
        <p:sp>
          <p:nvSpPr>
            <p:cNvPr id="34030" name="Rectangle 92"/>
            <p:cNvSpPr>
              <a:spLocks noChangeArrowheads="1"/>
            </p:cNvSpPr>
            <p:nvPr/>
          </p:nvSpPr>
          <p:spPr bwMode="auto">
            <a:xfrm>
              <a:off x="1095" y="284"/>
              <a:ext cx="169" cy="308"/>
            </a:xfrm>
            <a:prstGeom prst="rect">
              <a:avLst/>
            </a:prstGeom>
            <a:noFill/>
            <a:ln w="12700">
              <a:noFill/>
              <a:miter lim="800000"/>
              <a:headEnd/>
              <a:tailEnd/>
            </a:ln>
          </p:spPr>
          <p:txBody>
            <a:bodyPr wrap="none" lIns="273050" tIns="138112" rIns="273050" bIns="138112">
              <a:spAutoFit/>
            </a:bodyPr>
            <a:lstStyle/>
            <a:p>
              <a:pPr defTabSz="16963439">
                <a:lnSpc>
                  <a:spcPct val="90000"/>
                </a:lnSpc>
              </a:pPr>
              <a:endParaRPr lang="en-US" altLang="en-US" sz="3800" b="1" dirty="0">
                <a:solidFill>
                  <a:srgbClr val="BF0000"/>
                </a:solidFill>
                <a:latin typeface="Geneva"/>
              </a:endParaRPr>
            </a:p>
          </p:txBody>
        </p:sp>
        <p:sp>
          <p:nvSpPr>
            <p:cNvPr id="34031" name="Rectangle 93"/>
            <p:cNvSpPr>
              <a:spLocks noChangeArrowheads="1"/>
            </p:cNvSpPr>
            <p:nvPr/>
          </p:nvSpPr>
          <p:spPr bwMode="auto">
            <a:xfrm>
              <a:off x="1095" y="144"/>
              <a:ext cx="169" cy="308"/>
            </a:xfrm>
            <a:prstGeom prst="rect">
              <a:avLst/>
            </a:prstGeom>
            <a:noFill/>
            <a:ln w="12700">
              <a:noFill/>
              <a:miter lim="800000"/>
              <a:headEnd/>
              <a:tailEnd/>
            </a:ln>
          </p:spPr>
          <p:txBody>
            <a:bodyPr wrap="none" lIns="273050" tIns="138112" rIns="273050" bIns="138112">
              <a:spAutoFit/>
            </a:bodyPr>
            <a:lstStyle/>
            <a:p>
              <a:pPr defTabSz="16963439">
                <a:lnSpc>
                  <a:spcPct val="90000"/>
                </a:lnSpc>
              </a:pPr>
              <a:endParaRPr lang="en-US" altLang="en-US" sz="3800" b="1" dirty="0">
                <a:solidFill>
                  <a:srgbClr val="BF0000"/>
                </a:solidFill>
                <a:latin typeface="Geneva"/>
              </a:endParaRPr>
            </a:p>
          </p:txBody>
        </p:sp>
        <p:sp>
          <p:nvSpPr>
            <p:cNvPr id="34032" name="Freeform 94"/>
            <p:cNvSpPr>
              <a:spLocks/>
            </p:cNvSpPr>
            <p:nvPr/>
          </p:nvSpPr>
          <p:spPr bwMode="auto">
            <a:xfrm>
              <a:off x="812" y="96"/>
              <a:ext cx="162" cy="114"/>
            </a:xfrm>
            <a:custGeom>
              <a:avLst/>
              <a:gdLst>
                <a:gd name="T0" fmla="*/ 0 w 238"/>
                <a:gd name="T1" fmla="*/ 1 h 210"/>
                <a:gd name="T2" fmla="*/ 1 w 238"/>
                <a:gd name="T3" fmla="*/ 1 h 210"/>
                <a:gd name="T4" fmla="*/ 1 w 238"/>
                <a:gd name="T5" fmla="*/ 1 h 210"/>
                <a:gd name="T6" fmla="*/ 1 w 238"/>
                <a:gd name="T7" fmla="*/ 1 h 210"/>
                <a:gd name="T8" fmla="*/ 1 w 238"/>
                <a:gd name="T9" fmla="*/ 1 h 210"/>
                <a:gd name="T10" fmla="*/ 1 w 238"/>
                <a:gd name="T11" fmla="*/ 1 h 210"/>
                <a:gd name="T12" fmla="*/ 2 w 238"/>
                <a:gd name="T13" fmla="*/ 1 h 210"/>
                <a:gd name="T14" fmla="*/ 2 w 238"/>
                <a:gd name="T15" fmla="*/ 0 h 210"/>
                <a:gd name="T16" fmla="*/ 2 w 238"/>
                <a:gd name="T17" fmla="*/ 0 h 210"/>
                <a:gd name="T18" fmla="*/ 3 w 238"/>
                <a:gd name="T19" fmla="*/ 1 h 210"/>
                <a:gd name="T20" fmla="*/ 3 w 238"/>
                <a:gd name="T21" fmla="*/ 1 h 210"/>
                <a:gd name="T22" fmla="*/ 3 w 238"/>
                <a:gd name="T23" fmla="*/ 1 h 210"/>
                <a:gd name="T24" fmla="*/ 5 w 238"/>
                <a:gd name="T25" fmla="*/ 1 h 210"/>
                <a:gd name="T26" fmla="*/ 5 w 238"/>
                <a:gd name="T27" fmla="*/ 1 h 210"/>
                <a:gd name="T28" fmla="*/ 5 w 238"/>
                <a:gd name="T29" fmla="*/ 1 h 210"/>
                <a:gd name="T30" fmla="*/ 5 w 238"/>
                <a:gd name="T31" fmla="*/ 1 h 210"/>
                <a:gd name="T32" fmla="*/ 5 w 238"/>
                <a:gd name="T33" fmla="*/ 1 h 2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8"/>
                <a:gd name="T52" fmla="*/ 0 h 210"/>
                <a:gd name="T53" fmla="*/ 238 w 238"/>
                <a:gd name="T54" fmla="*/ 210 h 2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8" h="210">
                  <a:moveTo>
                    <a:pt x="0" y="209"/>
                  </a:moveTo>
                  <a:lnTo>
                    <a:pt x="13" y="156"/>
                  </a:lnTo>
                  <a:lnTo>
                    <a:pt x="26" y="112"/>
                  </a:lnTo>
                  <a:lnTo>
                    <a:pt x="42" y="77"/>
                  </a:lnTo>
                  <a:lnTo>
                    <a:pt x="54" y="44"/>
                  </a:lnTo>
                  <a:lnTo>
                    <a:pt x="70" y="24"/>
                  </a:lnTo>
                  <a:lnTo>
                    <a:pt x="90" y="9"/>
                  </a:lnTo>
                  <a:lnTo>
                    <a:pt x="109" y="0"/>
                  </a:lnTo>
                  <a:lnTo>
                    <a:pt x="128" y="0"/>
                  </a:lnTo>
                  <a:lnTo>
                    <a:pt x="147" y="3"/>
                  </a:lnTo>
                  <a:lnTo>
                    <a:pt x="163" y="15"/>
                  </a:lnTo>
                  <a:lnTo>
                    <a:pt x="179" y="29"/>
                  </a:lnTo>
                  <a:lnTo>
                    <a:pt x="195" y="56"/>
                  </a:lnTo>
                  <a:lnTo>
                    <a:pt x="208" y="85"/>
                  </a:lnTo>
                  <a:lnTo>
                    <a:pt x="221" y="118"/>
                  </a:lnTo>
                  <a:lnTo>
                    <a:pt x="231" y="162"/>
                  </a:lnTo>
                  <a:lnTo>
                    <a:pt x="237" y="209"/>
                  </a:lnTo>
                </a:path>
              </a:pathLst>
            </a:custGeom>
            <a:noFill/>
            <a:ln w="50800" cap="rnd">
              <a:solidFill>
                <a:srgbClr val="CF0E30"/>
              </a:solidFill>
              <a:round/>
              <a:headEnd/>
              <a:tailEnd/>
            </a:ln>
          </p:spPr>
          <p:txBody>
            <a:bodyPr/>
            <a:lstStyle/>
            <a:p>
              <a:endParaRPr lang="en-US" dirty="0"/>
            </a:p>
          </p:txBody>
        </p:sp>
        <p:sp>
          <p:nvSpPr>
            <p:cNvPr id="34033" name="Freeform 95"/>
            <p:cNvSpPr>
              <a:spLocks/>
            </p:cNvSpPr>
            <p:nvPr/>
          </p:nvSpPr>
          <p:spPr bwMode="auto">
            <a:xfrm>
              <a:off x="1113" y="137"/>
              <a:ext cx="163" cy="73"/>
            </a:xfrm>
            <a:custGeom>
              <a:avLst/>
              <a:gdLst>
                <a:gd name="T0" fmla="*/ 0 w 240"/>
                <a:gd name="T1" fmla="*/ 1 h 133"/>
                <a:gd name="T2" fmla="*/ 1 w 240"/>
                <a:gd name="T3" fmla="*/ 1 h 133"/>
                <a:gd name="T4" fmla="*/ 1 w 240"/>
                <a:gd name="T5" fmla="*/ 1 h 133"/>
                <a:gd name="T6" fmla="*/ 1 w 240"/>
                <a:gd name="T7" fmla="*/ 1 h 133"/>
                <a:gd name="T8" fmla="*/ 1 w 240"/>
                <a:gd name="T9" fmla="*/ 1 h 133"/>
                <a:gd name="T10" fmla="*/ 1 w 240"/>
                <a:gd name="T11" fmla="*/ 1 h 133"/>
                <a:gd name="T12" fmla="*/ 2 w 240"/>
                <a:gd name="T13" fmla="*/ 1 h 133"/>
                <a:gd name="T14" fmla="*/ 2 w 240"/>
                <a:gd name="T15" fmla="*/ 1 h 133"/>
                <a:gd name="T16" fmla="*/ 3 w 240"/>
                <a:gd name="T17" fmla="*/ 0 h 133"/>
                <a:gd name="T18" fmla="*/ 3 w 240"/>
                <a:gd name="T19" fmla="*/ 1 h 133"/>
                <a:gd name="T20" fmla="*/ 3 w 240"/>
                <a:gd name="T21" fmla="*/ 1 h 133"/>
                <a:gd name="T22" fmla="*/ 3 w 240"/>
                <a:gd name="T23" fmla="*/ 1 h 133"/>
                <a:gd name="T24" fmla="*/ 5 w 240"/>
                <a:gd name="T25" fmla="*/ 1 h 133"/>
                <a:gd name="T26" fmla="*/ 5 w 240"/>
                <a:gd name="T27" fmla="*/ 1 h 133"/>
                <a:gd name="T28" fmla="*/ 5 w 240"/>
                <a:gd name="T29" fmla="*/ 1 h 133"/>
                <a:gd name="T30" fmla="*/ 5 w 240"/>
                <a:gd name="T31" fmla="*/ 1 h 133"/>
                <a:gd name="T32" fmla="*/ 5 w 240"/>
                <a:gd name="T33" fmla="*/ 1 h 1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133"/>
                <a:gd name="T53" fmla="*/ 240 w 240"/>
                <a:gd name="T54" fmla="*/ 133 h 1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133">
                  <a:moveTo>
                    <a:pt x="0" y="132"/>
                  </a:moveTo>
                  <a:lnTo>
                    <a:pt x="13" y="100"/>
                  </a:lnTo>
                  <a:lnTo>
                    <a:pt x="26" y="70"/>
                  </a:lnTo>
                  <a:lnTo>
                    <a:pt x="42" y="47"/>
                  </a:lnTo>
                  <a:lnTo>
                    <a:pt x="58" y="32"/>
                  </a:lnTo>
                  <a:lnTo>
                    <a:pt x="71" y="18"/>
                  </a:lnTo>
                  <a:lnTo>
                    <a:pt x="90" y="6"/>
                  </a:lnTo>
                  <a:lnTo>
                    <a:pt x="110" y="3"/>
                  </a:lnTo>
                  <a:lnTo>
                    <a:pt x="129" y="0"/>
                  </a:lnTo>
                  <a:lnTo>
                    <a:pt x="149" y="3"/>
                  </a:lnTo>
                  <a:lnTo>
                    <a:pt x="165" y="12"/>
                  </a:lnTo>
                  <a:lnTo>
                    <a:pt x="181" y="23"/>
                  </a:lnTo>
                  <a:lnTo>
                    <a:pt x="197" y="35"/>
                  </a:lnTo>
                  <a:lnTo>
                    <a:pt x="210" y="53"/>
                  </a:lnTo>
                  <a:lnTo>
                    <a:pt x="223" y="76"/>
                  </a:lnTo>
                  <a:lnTo>
                    <a:pt x="233" y="103"/>
                  </a:lnTo>
                  <a:lnTo>
                    <a:pt x="239" y="132"/>
                  </a:lnTo>
                </a:path>
              </a:pathLst>
            </a:custGeom>
            <a:noFill/>
            <a:ln w="50800" cap="rnd">
              <a:solidFill>
                <a:srgbClr val="CF0E30"/>
              </a:solidFill>
              <a:round/>
              <a:headEnd/>
              <a:tailEnd/>
            </a:ln>
          </p:spPr>
          <p:txBody>
            <a:bodyPr/>
            <a:lstStyle/>
            <a:p>
              <a:endParaRPr lang="en-US" dirty="0"/>
            </a:p>
          </p:txBody>
        </p:sp>
        <p:sp>
          <p:nvSpPr>
            <p:cNvPr id="34034" name="Freeform 96"/>
            <p:cNvSpPr>
              <a:spLocks/>
            </p:cNvSpPr>
            <p:nvPr/>
          </p:nvSpPr>
          <p:spPr bwMode="auto">
            <a:xfrm>
              <a:off x="1443" y="64"/>
              <a:ext cx="354" cy="444"/>
            </a:xfrm>
            <a:custGeom>
              <a:avLst/>
              <a:gdLst>
                <a:gd name="T0" fmla="*/ 1 w 521"/>
                <a:gd name="T1" fmla="*/ 1 h 820"/>
                <a:gd name="T2" fmla="*/ 2 w 521"/>
                <a:gd name="T3" fmla="*/ 1 h 820"/>
                <a:gd name="T4" fmla="*/ 2 w 521"/>
                <a:gd name="T5" fmla="*/ 1 h 820"/>
                <a:gd name="T6" fmla="*/ 3 w 521"/>
                <a:gd name="T7" fmla="*/ 1 h 820"/>
                <a:gd name="T8" fmla="*/ 3 w 521"/>
                <a:gd name="T9" fmla="*/ 1 h 820"/>
                <a:gd name="T10" fmla="*/ 3 w 521"/>
                <a:gd name="T11" fmla="*/ 0 h 820"/>
                <a:gd name="T12" fmla="*/ 3 w 521"/>
                <a:gd name="T13" fmla="*/ 1 h 820"/>
                <a:gd name="T14" fmla="*/ 5 w 521"/>
                <a:gd name="T15" fmla="*/ 1 h 820"/>
                <a:gd name="T16" fmla="*/ 5 w 521"/>
                <a:gd name="T17" fmla="*/ 1 h 820"/>
                <a:gd name="T18" fmla="*/ 5 w 521"/>
                <a:gd name="T19" fmla="*/ 1 h 820"/>
                <a:gd name="T20" fmla="*/ 5 w 521"/>
                <a:gd name="T21" fmla="*/ 1 h 820"/>
                <a:gd name="T22" fmla="*/ 5 w 521"/>
                <a:gd name="T23" fmla="*/ 1 h 820"/>
                <a:gd name="T24" fmla="*/ 5 w 521"/>
                <a:gd name="T25" fmla="*/ 1 h 820"/>
                <a:gd name="T26" fmla="*/ 5 w 521"/>
                <a:gd name="T27" fmla="*/ 1 h 820"/>
                <a:gd name="T28" fmla="*/ 5 w 521"/>
                <a:gd name="T29" fmla="*/ 1 h 820"/>
                <a:gd name="T30" fmla="*/ 5 w 521"/>
                <a:gd name="T31" fmla="*/ 2 h 820"/>
                <a:gd name="T32" fmla="*/ 5 w 521"/>
                <a:gd name="T33" fmla="*/ 2 h 820"/>
                <a:gd name="T34" fmla="*/ 5 w 521"/>
                <a:gd name="T35" fmla="*/ 2 h 820"/>
                <a:gd name="T36" fmla="*/ 5 w 521"/>
                <a:gd name="T37" fmla="*/ 2 h 820"/>
                <a:gd name="T38" fmla="*/ 6 w 521"/>
                <a:gd name="T39" fmla="*/ 2 h 820"/>
                <a:gd name="T40" fmla="*/ 7 w 521"/>
                <a:gd name="T41" fmla="*/ 2 h 820"/>
                <a:gd name="T42" fmla="*/ 7 w 521"/>
                <a:gd name="T43" fmla="*/ 2 h 820"/>
                <a:gd name="T44" fmla="*/ 7 w 521"/>
                <a:gd name="T45" fmla="*/ 2 h 820"/>
                <a:gd name="T46" fmla="*/ 7 w 521"/>
                <a:gd name="T47" fmla="*/ 2 h 820"/>
                <a:gd name="T48" fmla="*/ 7 w 521"/>
                <a:gd name="T49" fmla="*/ 2 h 820"/>
                <a:gd name="T50" fmla="*/ 7 w 521"/>
                <a:gd name="T51" fmla="*/ 2 h 820"/>
                <a:gd name="T52" fmla="*/ 7 w 521"/>
                <a:gd name="T53" fmla="*/ 1 h 820"/>
                <a:gd name="T54" fmla="*/ 7 w 521"/>
                <a:gd name="T55" fmla="*/ 1 h 820"/>
                <a:gd name="T56" fmla="*/ 7 w 521"/>
                <a:gd name="T57" fmla="*/ 1 h 820"/>
                <a:gd name="T58" fmla="*/ 7 w 521"/>
                <a:gd name="T59" fmla="*/ 1 h 820"/>
                <a:gd name="T60" fmla="*/ 7 w 521"/>
                <a:gd name="T61" fmla="*/ 1 h 820"/>
                <a:gd name="T62" fmla="*/ 8 w 521"/>
                <a:gd name="T63" fmla="*/ 1 h 820"/>
                <a:gd name="T64" fmla="*/ 8 w 521"/>
                <a:gd name="T65" fmla="*/ 1 h 820"/>
                <a:gd name="T66" fmla="*/ 8 w 521"/>
                <a:gd name="T67" fmla="*/ 1 h 820"/>
                <a:gd name="T68" fmla="*/ 8 w 521"/>
                <a:gd name="T69" fmla="*/ 1 h 820"/>
                <a:gd name="T70" fmla="*/ 9 w 521"/>
                <a:gd name="T71" fmla="*/ 1 h 820"/>
                <a:gd name="T72" fmla="*/ 10 w 521"/>
                <a:gd name="T73" fmla="*/ 1 h 820"/>
                <a:gd name="T74" fmla="*/ 10 w 521"/>
                <a:gd name="T75" fmla="*/ 1 h 820"/>
                <a:gd name="T76" fmla="*/ 10 w 521"/>
                <a:gd name="T77" fmla="*/ 1 h 820"/>
                <a:gd name="T78" fmla="*/ 10 w 521"/>
                <a:gd name="T79" fmla="*/ 1 h 820"/>
                <a:gd name="T80" fmla="*/ 10 w 521"/>
                <a:gd name="T81" fmla="*/ 1 h 820"/>
                <a:gd name="T82" fmla="*/ 11 w 521"/>
                <a:gd name="T83" fmla="*/ 1 h 8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
                <a:gd name="T127" fmla="*/ 0 h 820"/>
                <a:gd name="T128" fmla="*/ 521 w 521"/>
                <a:gd name="T129" fmla="*/ 820 h 8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 h="820">
                  <a:moveTo>
                    <a:pt x="0" y="260"/>
                  </a:moveTo>
                  <a:lnTo>
                    <a:pt x="72" y="223"/>
                  </a:lnTo>
                  <a:lnTo>
                    <a:pt x="82" y="181"/>
                  </a:lnTo>
                  <a:lnTo>
                    <a:pt x="91" y="139"/>
                  </a:lnTo>
                  <a:lnTo>
                    <a:pt x="104" y="101"/>
                  </a:lnTo>
                  <a:lnTo>
                    <a:pt x="117" y="68"/>
                  </a:lnTo>
                  <a:lnTo>
                    <a:pt x="134" y="39"/>
                  </a:lnTo>
                  <a:lnTo>
                    <a:pt x="140" y="27"/>
                  </a:lnTo>
                  <a:lnTo>
                    <a:pt x="146" y="18"/>
                  </a:lnTo>
                  <a:lnTo>
                    <a:pt x="156" y="9"/>
                  </a:lnTo>
                  <a:lnTo>
                    <a:pt x="163" y="3"/>
                  </a:lnTo>
                  <a:lnTo>
                    <a:pt x="172" y="0"/>
                  </a:lnTo>
                  <a:lnTo>
                    <a:pt x="178" y="0"/>
                  </a:lnTo>
                  <a:lnTo>
                    <a:pt x="185" y="3"/>
                  </a:lnTo>
                  <a:lnTo>
                    <a:pt x="192" y="9"/>
                  </a:lnTo>
                  <a:lnTo>
                    <a:pt x="201" y="18"/>
                  </a:lnTo>
                  <a:lnTo>
                    <a:pt x="208" y="30"/>
                  </a:lnTo>
                  <a:lnTo>
                    <a:pt x="211" y="47"/>
                  </a:lnTo>
                  <a:lnTo>
                    <a:pt x="218" y="65"/>
                  </a:lnTo>
                  <a:lnTo>
                    <a:pt x="223" y="86"/>
                  </a:lnTo>
                  <a:lnTo>
                    <a:pt x="227" y="113"/>
                  </a:lnTo>
                  <a:lnTo>
                    <a:pt x="230" y="145"/>
                  </a:lnTo>
                  <a:lnTo>
                    <a:pt x="233" y="181"/>
                  </a:lnTo>
                  <a:lnTo>
                    <a:pt x="233" y="220"/>
                  </a:lnTo>
                  <a:lnTo>
                    <a:pt x="237" y="267"/>
                  </a:lnTo>
                  <a:lnTo>
                    <a:pt x="237" y="315"/>
                  </a:lnTo>
                  <a:lnTo>
                    <a:pt x="237" y="368"/>
                  </a:lnTo>
                  <a:lnTo>
                    <a:pt x="240" y="424"/>
                  </a:lnTo>
                  <a:lnTo>
                    <a:pt x="240" y="475"/>
                  </a:lnTo>
                  <a:lnTo>
                    <a:pt x="240" y="525"/>
                  </a:lnTo>
                  <a:lnTo>
                    <a:pt x="243" y="567"/>
                  </a:lnTo>
                  <a:lnTo>
                    <a:pt x="247" y="611"/>
                  </a:lnTo>
                  <a:lnTo>
                    <a:pt x="249" y="647"/>
                  </a:lnTo>
                  <a:lnTo>
                    <a:pt x="252" y="680"/>
                  </a:lnTo>
                  <a:lnTo>
                    <a:pt x="256" y="709"/>
                  </a:lnTo>
                  <a:lnTo>
                    <a:pt x="262" y="736"/>
                  </a:lnTo>
                  <a:lnTo>
                    <a:pt x="266" y="757"/>
                  </a:lnTo>
                  <a:lnTo>
                    <a:pt x="272" y="777"/>
                  </a:lnTo>
                  <a:lnTo>
                    <a:pt x="278" y="792"/>
                  </a:lnTo>
                  <a:lnTo>
                    <a:pt x="281" y="804"/>
                  </a:lnTo>
                  <a:lnTo>
                    <a:pt x="288" y="813"/>
                  </a:lnTo>
                  <a:lnTo>
                    <a:pt x="295" y="819"/>
                  </a:lnTo>
                  <a:lnTo>
                    <a:pt x="298" y="819"/>
                  </a:lnTo>
                  <a:lnTo>
                    <a:pt x="304" y="816"/>
                  </a:lnTo>
                  <a:lnTo>
                    <a:pt x="311" y="810"/>
                  </a:lnTo>
                  <a:lnTo>
                    <a:pt x="317" y="801"/>
                  </a:lnTo>
                  <a:lnTo>
                    <a:pt x="321" y="789"/>
                  </a:lnTo>
                  <a:lnTo>
                    <a:pt x="326" y="772"/>
                  </a:lnTo>
                  <a:lnTo>
                    <a:pt x="333" y="751"/>
                  </a:lnTo>
                  <a:lnTo>
                    <a:pt x="336" y="730"/>
                  </a:lnTo>
                  <a:lnTo>
                    <a:pt x="343" y="703"/>
                  </a:lnTo>
                  <a:lnTo>
                    <a:pt x="346" y="674"/>
                  </a:lnTo>
                  <a:lnTo>
                    <a:pt x="346" y="641"/>
                  </a:lnTo>
                  <a:lnTo>
                    <a:pt x="350" y="602"/>
                  </a:lnTo>
                  <a:lnTo>
                    <a:pt x="352" y="561"/>
                  </a:lnTo>
                  <a:lnTo>
                    <a:pt x="355" y="519"/>
                  </a:lnTo>
                  <a:lnTo>
                    <a:pt x="355" y="472"/>
                  </a:lnTo>
                  <a:lnTo>
                    <a:pt x="355" y="424"/>
                  </a:lnTo>
                  <a:lnTo>
                    <a:pt x="355" y="368"/>
                  </a:lnTo>
                  <a:lnTo>
                    <a:pt x="359" y="318"/>
                  </a:lnTo>
                  <a:lnTo>
                    <a:pt x="359" y="267"/>
                  </a:lnTo>
                  <a:lnTo>
                    <a:pt x="362" y="226"/>
                  </a:lnTo>
                  <a:lnTo>
                    <a:pt x="362" y="187"/>
                  </a:lnTo>
                  <a:lnTo>
                    <a:pt x="369" y="154"/>
                  </a:lnTo>
                  <a:lnTo>
                    <a:pt x="372" y="122"/>
                  </a:lnTo>
                  <a:lnTo>
                    <a:pt x="375" y="95"/>
                  </a:lnTo>
                  <a:lnTo>
                    <a:pt x="381" y="71"/>
                  </a:lnTo>
                  <a:lnTo>
                    <a:pt x="388" y="56"/>
                  </a:lnTo>
                  <a:lnTo>
                    <a:pt x="391" y="39"/>
                  </a:lnTo>
                  <a:lnTo>
                    <a:pt x="398" y="27"/>
                  </a:lnTo>
                  <a:lnTo>
                    <a:pt x="404" y="18"/>
                  </a:lnTo>
                  <a:lnTo>
                    <a:pt x="414" y="12"/>
                  </a:lnTo>
                  <a:lnTo>
                    <a:pt x="420" y="9"/>
                  </a:lnTo>
                  <a:lnTo>
                    <a:pt x="427" y="9"/>
                  </a:lnTo>
                  <a:lnTo>
                    <a:pt x="433" y="12"/>
                  </a:lnTo>
                  <a:lnTo>
                    <a:pt x="443" y="15"/>
                  </a:lnTo>
                  <a:lnTo>
                    <a:pt x="449" y="24"/>
                  </a:lnTo>
                  <a:lnTo>
                    <a:pt x="455" y="33"/>
                  </a:lnTo>
                  <a:lnTo>
                    <a:pt x="458" y="45"/>
                  </a:lnTo>
                  <a:lnTo>
                    <a:pt x="475" y="71"/>
                  </a:lnTo>
                  <a:lnTo>
                    <a:pt x="488" y="101"/>
                  </a:lnTo>
                  <a:lnTo>
                    <a:pt x="498" y="139"/>
                  </a:lnTo>
                  <a:lnTo>
                    <a:pt x="510" y="178"/>
                  </a:lnTo>
                  <a:lnTo>
                    <a:pt x="517" y="223"/>
                  </a:lnTo>
                  <a:lnTo>
                    <a:pt x="520" y="267"/>
                  </a:lnTo>
                </a:path>
              </a:pathLst>
            </a:custGeom>
            <a:noFill/>
            <a:ln w="50800" cap="rnd">
              <a:solidFill>
                <a:srgbClr val="CF0E30"/>
              </a:solidFill>
              <a:round/>
              <a:headEnd/>
              <a:tailEnd/>
            </a:ln>
          </p:spPr>
          <p:txBody>
            <a:bodyPr/>
            <a:lstStyle/>
            <a:p>
              <a:endParaRPr lang="en-US" dirty="0"/>
            </a:p>
          </p:txBody>
        </p:sp>
        <p:sp>
          <p:nvSpPr>
            <p:cNvPr id="871521" name="Oval 97"/>
            <p:cNvSpPr>
              <a:spLocks noChangeArrowheads="1"/>
            </p:cNvSpPr>
            <p:nvPr/>
          </p:nvSpPr>
          <p:spPr bwMode="auto">
            <a:xfrm>
              <a:off x="672" y="960"/>
              <a:ext cx="161" cy="158"/>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en-US" dirty="0"/>
            </a:p>
          </p:txBody>
        </p:sp>
        <p:sp>
          <p:nvSpPr>
            <p:cNvPr id="34036" name="Text Box 98"/>
            <p:cNvSpPr txBox="1">
              <a:spLocks noChangeArrowheads="1"/>
            </p:cNvSpPr>
            <p:nvPr/>
          </p:nvSpPr>
          <p:spPr bwMode="auto">
            <a:xfrm>
              <a:off x="1256" y="-48"/>
              <a:ext cx="198" cy="371"/>
            </a:xfrm>
            <a:prstGeom prst="rect">
              <a:avLst/>
            </a:prstGeom>
            <a:noFill/>
            <a:ln w="9525">
              <a:noFill/>
              <a:miter lim="800000"/>
              <a:headEnd/>
              <a:tailEnd/>
            </a:ln>
          </p:spPr>
          <p:txBody>
            <a:bodyPr wrap="none">
              <a:spAutoFit/>
            </a:bodyPr>
            <a:lstStyle/>
            <a:p>
              <a:r>
                <a:rPr lang="en-US" altLang="en-US" dirty="0">
                  <a:solidFill>
                    <a:srgbClr val="5F5F5F"/>
                  </a:solidFill>
                  <a:latin typeface="Symbol" pitchFamily="18" charset="2"/>
                </a:rPr>
                <a:t>a</a:t>
              </a:r>
              <a:endParaRPr lang="en-US" altLang="en-US" dirty="0">
                <a:solidFill>
                  <a:srgbClr val="5F5F5F"/>
                </a:solidFill>
              </a:endParaRPr>
            </a:p>
          </p:txBody>
        </p:sp>
        <p:sp>
          <p:nvSpPr>
            <p:cNvPr id="34037" name="Freeform 99"/>
            <p:cNvSpPr>
              <a:spLocks/>
            </p:cNvSpPr>
            <p:nvPr/>
          </p:nvSpPr>
          <p:spPr bwMode="auto">
            <a:xfrm flipV="1">
              <a:off x="1169" y="962"/>
              <a:ext cx="161" cy="33"/>
            </a:xfrm>
            <a:custGeom>
              <a:avLst/>
              <a:gdLst>
                <a:gd name="T0" fmla="*/ 4 w 241"/>
                <a:gd name="T1" fmla="*/ 0 h 130"/>
                <a:gd name="T2" fmla="*/ 4 w 241"/>
                <a:gd name="T3" fmla="*/ 0 h 130"/>
                <a:gd name="T4" fmla="*/ 4 w 241"/>
                <a:gd name="T5" fmla="*/ 0 h 130"/>
                <a:gd name="T6" fmla="*/ 3 w 241"/>
                <a:gd name="T7" fmla="*/ 0 h 130"/>
                <a:gd name="T8" fmla="*/ 3 w 241"/>
                <a:gd name="T9" fmla="*/ 0 h 130"/>
                <a:gd name="T10" fmla="*/ 3 w 241"/>
                <a:gd name="T11" fmla="*/ 0 h 130"/>
                <a:gd name="T12" fmla="*/ 3 w 241"/>
                <a:gd name="T13" fmla="*/ 0 h 130"/>
                <a:gd name="T14" fmla="*/ 2 w 241"/>
                <a:gd name="T15" fmla="*/ 0 h 130"/>
                <a:gd name="T16" fmla="*/ 2 w 241"/>
                <a:gd name="T17" fmla="*/ 0 h 130"/>
                <a:gd name="T18" fmla="*/ 2 w 241"/>
                <a:gd name="T19" fmla="*/ 0 h 130"/>
                <a:gd name="T20" fmla="*/ 1 w 241"/>
                <a:gd name="T21" fmla="*/ 0 h 130"/>
                <a:gd name="T22" fmla="*/ 1 w 241"/>
                <a:gd name="T23" fmla="*/ 0 h 130"/>
                <a:gd name="T24" fmla="*/ 1 w 241"/>
                <a:gd name="T25" fmla="*/ 0 h 130"/>
                <a:gd name="T26" fmla="*/ 1 w 241"/>
                <a:gd name="T27" fmla="*/ 0 h 130"/>
                <a:gd name="T28" fmla="*/ 1 w 241"/>
                <a:gd name="T29" fmla="*/ 0 h 130"/>
                <a:gd name="T30" fmla="*/ 1 w 241"/>
                <a:gd name="T31" fmla="*/ 0 h 130"/>
                <a:gd name="T32" fmla="*/ 0 w 241"/>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30"/>
                <a:gd name="T53" fmla="*/ 241 w 241"/>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30">
                  <a:moveTo>
                    <a:pt x="240" y="0"/>
                  </a:moveTo>
                  <a:lnTo>
                    <a:pt x="230" y="32"/>
                  </a:lnTo>
                  <a:lnTo>
                    <a:pt x="217" y="59"/>
                  </a:lnTo>
                  <a:lnTo>
                    <a:pt x="201" y="82"/>
                  </a:lnTo>
                  <a:lnTo>
                    <a:pt x="185" y="103"/>
                  </a:lnTo>
                  <a:lnTo>
                    <a:pt x="172" y="117"/>
                  </a:lnTo>
                  <a:lnTo>
                    <a:pt x="152" y="126"/>
                  </a:lnTo>
                  <a:lnTo>
                    <a:pt x="133" y="129"/>
                  </a:lnTo>
                  <a:lnTo>
                    <a:pt x="114" y="129"/>
                  </a:lnTo>
                  <a:lnTo>
                    <a:pt x="94" y="129"/>
                  </a:lnTo>
                  <a:lnTo>
                    <a:pt x="78" y="123"/>
                  </a:lnTo>
                  <a:lnTo>
                    <a:pt x="62" y="111"/>
                  </a:lnTo>
                  <a:lnTo>
                    <a:pt x="45" y="97"/>
                  </a:lnTo>
                  <a:lnTo>
                    <a:pt x="32" y="76"/>
                  </a:lnTo>
                  <a:lnTo>
                    <a:pt x="19" y="53"/>
                  </a:lnTo>
                  <a:lnTo>
                    <a:pt x="10" y="29"/>
                  </a:lnTo>
                  <a:lnTo>
                    <a:pt x="0" y="0"/>
                  </a:lnTo>
                </a:path>
              </a:pathLst>
            </a:custGeom>
            <a:noFill/>
            <a:ln w="50800" cap="rnd">
              <a:solidFill>
                <a:schemeClr val="accent2"/>
              </a:solidFill>
              <a:round/>
              <a:headEnd/>
              <a:tailEnd/>
            </a:ln>
          </p:spPr>
          <p:txBody>
            <a:bodyPr/>
            <a:lstStyle/>
            <a:p>
              <a:endParaRPr lang="en-US" dirty="0"/>
            </a:p>
          </p:txBody>
        </p:sp>
        <p:sp>
          <p:nvSpPr>
            <p:cNvPr id="34038" name="Oval 100"/>
            <p:cNvSpPr>
              <a:spLocks noChangeArrowheads="1"/>
            </p:cNvSpPr>
            <p:nvPr/>
          </p:nvSpPr>
          <p:spPr bwMode="auto">
            <a:xfrm>
              <a:off x="912" y="866"/>
              <a:ext cx="354"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sp>
          <p:nvSpPr>
            <p:cNvPr id="34039" name="Text Box 101"/>
            <p:cNvSpPr txBox="1">
              <a:spLocks noChangeArrowheads="1"/>
            </p:cNvSpPr>
            <p:nvPr/>
          </p:nvSpPr>
          <p:spPr bwMode="auto">
            <a:xfrm>
              <a:off x="979" y="816"/>
              <a:ext cx="179" cy="371"/>
            </a:xfrm>
            <a:prstGeom prst="rect">
              <a:avLst/>
            </a:prstGeom>
            <a:noFill/>
            <a:ln w="9525">
              <a:noFill/>
              <a:miter lim="800000"/>
              <a:headEnd/>
              <a:tailEnd/>
            </a:ln>
          </p:spPr>
          <p:txBody>
            <a:bodyPr wrap="none">
              <a:spAutoFit/>
            </a:bodyPr>
            <a:lstStyle/>
            <a:p>
              <a:r>
                <a:rPr lang="en-US" altLang="en-US" dirty="0">
                  <a:solidFill>
                    <a:srgbClr val="F8CA08"/>
                  </a:solidFill>
                  <a:latin typeface="Symbol" pitchFamily="18" charset="2"/>
                </a:rPr>
                <a:t>b</a:t>
              </a:r>
              <a:endParaRPr lang="en-US" altLang="en-US" dirty="0"/>
            </a:p>
          </p:txBody>
        </p:sp>
        <p:sp>
          <p:nvSpPr>
            <p:cNvPr id="34040" name="Oval 102"/>
            <p:cNvSpPr>
              <a:spLocks noChangeArrowheads="1"/>
            </p:cNvSpPr>
            <p:nvPr/>
          </p:nvSpPr>
          <p:spPr bwMode="auto">
            <a:xfrm>
              <a:off x="1298" y="930"/>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dirty="0"/>
            </a:p>
          </p:txBody>
        </p:sp>
      </p:grpSp>
      <p:grpSp>
        <p:nvGrpSpPr>
          <p:cNvPr id="19" name="Group 103"/>
          <p:cNvGrpSpPr>
            <a:grpSpLocks/>
          </p:cNvGrpSpPr>
          <p:nvPr/>
        </p:nvGrpSpPr>
        <p:grpSpPr bwMode="auto">
          <a:xfrm>
            <a:off x="33763" y="4008576"/>
            <a:ext cx="2460848" cy="1583738"/>
            <a:chOff x="-10" y="1425"/>
            <a:chExt cx="656" cy="563"/>
          </a:xfrm>
        </p:grpSpPr>
        <p:sp>
          <p:nvSpPr>
            <p:cNvPr id="33999" name="Rectangle 104"/>
            <p:cNvSpPr>
              <a:spLocks noChangeArrowheads="1"/>
            </p:cNvSpPr>
            <p:nvPr/>
          </p:nvSpPr>
          <p:spPr bwMode="auto">
            <a:xfrm>
              <a:off x="-10" y="1824"/>
              <a:ext cx="213"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a:t>
              </a:r>
              <a:r>
                <a:rPr lang="en-US" altLang="en-US" sz="2300" dirty="0">
                  <a:latin typeface="Symbol" pitchFamily="18" charset="2"/>
                </a:rPr>
                <a:t></a:t>
              </a:r>
              <a:r>
                <a:rPr lang="en-US" altLang="en-US" sz="2300" dirty="0">
                  <a:latin typeface="Comic Sans MS" pitchFamily="66" charset="0"/>
                </a:rPr>
                <a:t>1</a:t>
              </a:r>
            </a:p>
          </p:txBody>
        </p:sp>
        <p:sp>
          <p:nvSpPr>
            <p:cNvPr id="34000" name="Rectangle 105"/>
            <p:cNvSpPr>
              <a:spLocks noChangeArrowheads="1"/>
            </p:cNvSpPr>
            <p:nvPr/>
          </p:nvSpPr>
          <p:spPr bwMode="auto">
            <a:xfrm>
              <a:off x="14" y="1848"/>
              <a:ext cx="227" cy="140"/>
            </a:xfrm>
            <a:prstGeom prst="rect">
              <a:avLst/>
            </a:prstGeom>
            <a:noFill/>
            <a:ln w="28575">
              <a:solidFill>
                <a:srgbClr val="FF0000"/>
              </a:solidFill>
              <a:miter lim="800000"/>
              <a:headEnd/>
              <a:tailEnd/>
            </a:ln>
          </p:spPr>
          <p:txBody>
            <a:bodyPr wrap="none" anchor="ctr"/>
            <a:lstStyle/>
            <a:p>
              <a:endParaRPr lang="en-US" dirty="0"/>
            </a:p>
          </p:txBody>
        </p:sp>
        <p:sp>
          <p:nvSpPr>
            <p:cNvPr id="34001" name="Rectangle 106"/>
            <p:cNvSpPr>
              <a:spLocks noChangeArrowheads="1"/>
            </p:cNvSpPr>
            <p:nvPr/>
          </p:nvSpPr>
          <p:spPr bwMode="auto">
            <a:xfrm>
              <a:off x="222" y="1827"/>
              <a:ext cx="226"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a:t>
              </a:r>
              <a:r>
                <a:rPr lang="en-US" altLang="en-US" sz="2300" dirty="0">
                  <a:latin typeface="Symbol" pitchFamily="18" charset="2"/>
                </a:rPr>
                <a:t></a:t>
              </a:r>
              <a:r>
                <a:rPr lang="en-US" altLang="en-US" sz="2300" dirty="0">
                  <a:latin typeface="Comic Sans MS" pitchFamily="66" charset="0"/>
                </a:rPr>
                <a:t>2</a:t>
              </a:r>
            </a:p>
          </p:txBody>
        </p:sp>
        <p:sp>
          <p:nvSpPr>
            <p:cNvPr id="34002" name="Rectangle 107"/>
            <p:cNvSpPr>
              <a:spLocks noChangeArrowheads="1"/>
            </p:cNvSpPr>
            <p:nvPr/>
          </p:nvSpPr>
          <p:spPr bwMode="auto">
            <a:xfrm>
              <a:off x="420" y="1827"/>
              <a:ext cx="226"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a:t>
              </a:r>
              <a:r>
                <a:rPr lang="en-US" altLang="en-US" sz="2300" dirty="0">
                  <a:latin typeface="Symbol" pitchFamily="18" charset="2"/>
                </a:rPr>
                <a:t></a:t>
              </a:r>
              <a:r>
                <a:rPr lang="en-US" altLang="en-US" sz="2300" dirty="0">
                  <a:latin typeface="Comic Sans MS" pitchFamily="66" charset="0"/>
                </a:rPr>
                <a:t>3</a:t>
              </a:r>
            </a:p>
          </p:txBody>
        </p:sp>
        <p:sp>
          <p:nvSpPr>
            <p:cNvPr id="34003" name="Line 108"/>
            <p:cNvSpPr>
              <a:spLocks noChangeShapeType="1"/>
            </p:cNvSpPr>
            <p:nvPr/>
          </p:nvSpPr>
          <p:spPr bwMode="auto">
            <a:xfrm>
              <a:off x="123" y="1705"/>
              <a:ext cx="405" cy="0"/>
            </a:xfrm>
            <a:prstGeom prst="line">
              <a:avLst/>
            </a:prstGeom>
            <a:noFill/>
            <a:ln w="25400">
              <a:solidFill>
                <a:schemeClr val="tx1"/>
              </a:solidFill>
              <a:round/>
              <a:headEnd/>
              <a:tailEnd/>
            </a:ln>
          </p:spPr>
          <p:txBody>
            <a:bodyPr wrap="none" anchor="ctr"/>
            <a:lstStyle/>
            <a:p>
              <a:endParaRPr lang="en-US" dirty="0"/>
            </a:p>
          </p:txBody>
        </p:sp>
        <p:sp>
          <p:nvSpPr>
            <p:cNvPr id="34004" name="Line 109"/>
            <p:cNvSpPr>
              <a:spLocks noChangeShapeType="1"/>
            </p:cNvSpPr>
            <p:nvPr/>
          </p:nvSpPr>
          <p:spPr bwMode="auto">
            <a:xfrm>
              <a:off x="119" y="1711"/>
              <a:ext cx="0" cy="113"/>
            </a:xfrm>
            <a:prstGeom prst="line">
              <a:avLst/>
            </a:prstGeom>
            <a:noFill/>
            <a:ln w="25400">
              <a:solidFill>
                <a:schemeClr val="tx1"/>
              </a:solidFill>
              <a:round/>
              <a:headEnd/>
              <a:tailEnd/>
            </a:ln>
          </p:spPr>
          <p:txBody>
            <a:bodyPr wrap="none" anchor="ctr"/>
            <a:lstStyle/>
            <a:p>
              <a:endParaRPr lang="en-US" dirty="0"/>
            </a:p>
          </p:txBody>
        </p:sp>
        <p:sp>
          <p:nvSpPr>
            <p:cNvPr id="34005" name="Line 110"/>
            <p:cNvSpPr>
              <a:spLocks noChangeShapeType="1"/>
            </p:cNvSpPr>
            <p:nvPr/>
          </p:nvSpPr>
          <p:spPr bwMode="auto">
            <a:xfrm>
              <a:off x="325" y="1711"/>
              <a:ext cx="0" cy="113"/>
            </a:xfrm>
            <a:prstGeom prst="line">
              <a:avLst/>
            </a:prstGeom>
            <a:noFill/>
            <a:ln w="25400">
              <a:solidFill>
                <a:schemeClr val="tx1"/>
              </a:solidFill>
              <a:round/>
              <a:headEnd/>
              <a:tailEnd/>
            </a:ln>
          </p:spPr>
          <p:txBody>
            <a:bodyPr wrap="none" anchor="ctr"/>
            <a:lstStyle/>
            <a:p>
              <a:endParaRPr lang="en-US" dirty="0"/>
            </a:p>
          </p:txBody>
        </p:sp>
        <p:sp>
          <p:nvSpPr>
            <p:cNvPr id="34006" name="Line 111"/>
            <p:cNvSpPr>
              <a:spLocks noChangeShapeType="1"/>
            </p:cNvSpPr>
            <p:nvPr/>
          </p:nvSpPr>
          <p:spPr bwMode="auto">
            <a:xfrm>
              <a:off x="532" y="1711"/>
              <a:ext cx="0" cy="113"/>
            </a:xfrm>
            <a:prstGeom prst="line">
              <a:avLst/>
            </a:prstGeom>
            <a:noFill/>
            <a:ln w="25400">
              <a:solidFill>
                <a:schemeClr val="tx1"/>
              </a:solidFill>
              <a:round/>
              <a:headEnd/>
              <a:tailEnd/>
            </a:ln>
          </p:spPr>
          <p:txBody>
            <a:bodyPr wrap="none" anchor="ctr"/>
            <a:lstStyle/>
            <a:p>
              <a:endParaRPr lang="en-US" dirty="0"/>
            </a:p>
          </p:txBody>
        </p:sp>
        <p:sp>
          <p:nvSpPr>
            <p:cNvPr id="34007" name="Rectangle 112"/>
            <p:cNvSpPr>
              <a:spLocks noChangeArrowheads="1"/>
            </p:cNvSpPr>
            <p:nvPr/>
          </p:nvSpPr>
          <p:spPr bwMode="auto">
            <a:xfrm>
              <a:off x="222" y="1425"/>
              <a:ext cx="178"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a:t>
              </a:r>
              <a:r>
                <a:rPr lang="en-US" altLang="en-US" sz="2300" dirty="0">
                  <a:latin typeface="Symbol" pitchFamily="18" charset="2"/>
                </a:rPr>
                <a:t></a:t>
              </a:r>
              <a:endParaRPr lang="en-US" altLang="en-US" sz="2300" dirty="0">
                <a:latin typeface="Comic Sans MS" pitchFamily="66" charset="0"/>
              </a:endParaRPr>
            </a:p>
          </p:txBody>
        </p:sp>
        <p:sp>
          <p:nvSpPr>
            <p:cNvPr id="34008" name="Line 113"/>
            <p:cNvSpPr>
              <a:spLocks noChangeShapeType="1"/>
            </p:cNvSpPr>
            <p:nvPr/>
          </p:nvSpPr>
          <p:spPr bwMode="auto">
            <a:xfrm>
              <a:off x="326" y="1581"/>
              <a:ext cx="0" cy="113"/>
            </a:xfrm>
            <a:prstGeom prst="line">
              <a:avLst/>
            </a:prstGeom>
            <a:noFill/>
            <a:ln w="25400">
              <a:solidFill>
                <a:schemeClr val="tx1"/>
              </a:solidFill>
              <a:round/>
              <a:headEnd/>
              <a:tailEnd/>
            </a:ln>
          </p:spPr>
          <p:txBody>
            <a:bodyPr wrap="none" anchor="ctr"/>
            <a:lstStyle/>
            <a:p>
              <a:endParaRPr lang="en-US" dirty="0"/>
            </a:p>
          </p:txBody>
        </p:sp>
        <p:sp>
          <p:nvSpPr>
            <p:cNvPr id="34009" name="Rectangle 114"/>
            <p:cNvSpPr>
              <a:spLocks noChangeArrowheads="1"/>
            </p:cNvSpPr>
            <p:nvPr/>
          </p:nvSpPr>
          <p:spPr bwMode="auto">
            <a:xfrm>
              <a:off x="237" y="1847"/>
              <a:ext cx="226" cy="140"/>
            </a:xfrm>
            <a:prstGeom prst="rect">
              <a:avLst/>
            </a:prstGeom>
            <a:noFill/>
            <a:ln w="28575">
              <a:solidFill>
                <a:srgbClr val="FF0000"/>
              </a:solidFill>
              <a:miter lim="800000"/>
              <a:headEnd/>
              <a:tailEnd/>
            </a:ln>
          </p:spPr>
          <p:txBody>
            <a:bodyPr wrap="none" anchor="ctr"/>
            <a:lstStyle/>
            <a:p>
              <a:endParaRPr lang="en-US" dirty="0"/>
            </a:p>
          </p:txBody>
        </p:sp>
      </p:grpSp>
      <p:sp>
        <p:nvSpPr>
          <p:cNvPr id="33797" name="Rectangle 115"/>
          <p:cNvSpPr>
            <a:spLocks noChangeArrowheads="1"/>
          </p:cNvSpPr>
          <p:nvPr/>
        </p:nvSpPr>
        <p:spPr bwMode="auto">
          <a:xfrm>
            <a:off x="9378239" y="1873482"/>
            <a:ext cx="5939635" cy="656459"/>
          </a:xfrm>
          <a:prstGeom prst="rect">
            <a:avLst/>
          </a:prstGeom>
          <a:noFill/>
          <a:ln w="9525">
            <a:noFill/>
            <a:miter lim="800000"/>
            <a:headEnd/>
            <a:tailEnd/>
          </a:ln>
        </p:spPr>
        <p:txBody>
          <a:bodyPr wrap="none" lIns="192911" tIns="96455" rIns="192911" bIns="96455">
            <a:spAutoFit/>
          </a:bodyPr>
          <a:lstStyle/>
          <a:p>
            <a:r>
              <a:rPr lang="en-GB" sz="3000" b="1" dirty="0">
                <a:solidFill>
                  <a:srgbClr val="003399"/>
                </a:solidFill>
                <a:latin typeface="Geneva"/>
              </a:rPr>
              <a:t>Voltage Activated K</a:t>
            </a:r>
            <a:r>
              <a:rPr lang="en-GB" sz="3400" b="1" baseline="30000" dirty="0">
                <a:solidFill>
                  <a:srgbClr val="003399"/>
                </a:solidFill>
                <a:latin typeface="Geneva"/>
              </a:rPr>
              <a:t>+ </a:t>
            </a:r>
            <a:r>
              <a:rPr lang="en-GB" sz="3000" b="1" dirty="0">
                <a:solidFill>
                  <a:srgbClr val="003399"/>
                </a:solidFill>
                <a:latin typeface="Geneva"/>
              </a:rPr>
              <a:t>Channels</a:t>
            </a:r>
            <a:endParaRPr lang="en-US" sz="3000" b="1" dirty="0">
              <a:solidFill>
                <a:srgbClr val="003399"/>
              </a:solidFill>
              <a:latin typeface="Geneva"/>
            </a:endParaRPr>
          </a:p>
        </p:txBody>
      </p:sp>
      <p:sp>
        <p:nvSpPr>
          <p:cNvPr id="33798" name="Rectangle 116"/>
          <p:cNvSpPr>
            <a:spLocks noChangeArrowheads="1"/>
          </p:cNvSpPr>
          <p:nvPr/>
        </p:nvSpPr>
        <p:spPr bwMode="auto">
          <a:xfrm flipH="1">
            <a:off x="2367069" y="4461378"/>
            <a:ext cx="401387" cy="548737"/>
          </a:xfrm>
          <a:prstGeom prst="rect">
            <a:avLst/>
          </a:prstGeom>
          <a:noFill/>
          <a:ln w="9525">
            <a:noFill/>
            <a:miter lim="800000"/>
            <a:headEnd/>
            <a:tailEnd/>
          </a:ln>
        </p:spPr>
        <p:txBody>
          <a:bodyPr lIns="192911" tIns="96455" rIns="192911" bIns="96455" anchor="ctr">
            <a:spAutoFit/>
          </a:bodyPr>
          <a:lstStyle/>
          <a:p>
            <a:pPr algn="ctr"/>
            <a:r>
              <a:rPr lang="en-US" altLang="en-US" sz="2300" dirty="0">
                <a:latin typeface="Comic Sans MS" pitchFamily="66" charset="0"/>
              </a:rPr>
              <a:t>+</a:t>
            </a:r>
          </a:p>
        </p:txBody>
      </p:sp>
      <p:sp>
        <p:nvSpPr>
          <p:cNvPr id="33799" name="Rectangle 117"/>
          <p:cNvSpPr>
            <a:spLocks noChangeArrowheads="1"/>
          </p:cNvSpPr>
          <p:nvPr/>
        </p:nvSpPr>
        <p:spPr bwMode="auto">
          <a:xfrm>
            <a:off x="17965972" y="4506387"/>
            <a:ext cx="530654" cy="548737"/>
          </a:xfrm>
          <a:prstGeom prst="rect">
            <a:avLst/>
          </a:prstGeom>
          <a:noFill/>
          <a:ln w="9525">
            <a:noFill/>
            <a:miter lim="800000"/>
            <a:headEnd/>
            <a:tailEnd/>
          </a:ln>
        </p:spPr>
        <p:txBody>
          <a:bodyPr wrap="none" lIns="192911" tIns="96455" rIns="192911" bIns="96455" anchor="ctr">
            <a:spAutoFit/>
          </a:bodyPr>
          <a:lstStyle/>
          <a:p>
            <a:pPr algn="ctr"/>
            <a:r>
              <a:rPr lang="en-US" altLang="en-US" sz="2300" dirty="0">
                <a:latin typeface="Comic Sans MS" pitchFamily="66" charset="0"/>
              </a:rPr>
              <a:t>+</a:t>
            </a:r>
          </a:p>
        </p:txBody>
      </p:sp>
      <p:grpSp>
        <p:nvGrpSpPr>
          <p:cNvPr id="20" name="Group 118"/>
          <p:cNvGrpSpPr>
            <a:grpSpLocks/>
          </p:cNvGrpSpPr>
          <p:nvPr/>
        </p:nvGrpSpPr>
        <p:grpSpPr bwMode="auto">
          <a:xfrm>
            <a:off x="2588395" y="3966379"/>
            <a:ext cx="6624789" cy="1541543"/>
            <a:chOff x="671" y="1410"/>
            <a:chExt cx="1766" cy="548"/>
          </a:xfrm>
        </p:grpSpPr>
        <p:sp>
          <p:nvSpPr>
            <p:cNvPr id="33977" name="Rectangle 119"/>
            <p:cNvSpPr>
              <a:spLocks noChangeArrowheads="1"/>
            </p:cNvSpPr>
            <p:nvPr/>
          </p:nvSpPr>
          <p:spPr bwMode="auto">
            <a:xfrm>
              <a:off x="1474" y="1410"/>
              <a:ext cx="49" cy="158"/>
            </a:xfrm>
            <a:prstGeom prst="rect">
              <a:avLst/>
            </a:prstGeom>
            <a:noFill/>
            <a:ln w="12700">
              <a:noFill/>
              <a:miter lim="800000"/>
              <a:headEnd/>
              <a:tailEnd/>
            </a:ln>
          </p:spPr>
          <p:txBody>
            <a:bodyPr wrap="none" lIns="90487" tIns="44450" rIns="90487" bIns="44450">
              <a:spAutoFit/>
            </a:bodyPr>
            <a:lstStyle/>
            <a:p>
              <a:endParaRPr lang="en-GB" sz="2300" dirty="0">
                <a:latin typeface="Comic Sans MS" pitchFamily="66" charset="0"/>
              </a:endParaRPr>
            </a:p>
          </p:txBody>
        </p:sp>
        <p:sp>
          <p:nvSpPr>
            <p:cNvPr id="33978" name="Rectangle 120"/>
            <p:cNvSpPr>
              <a:spLocks noChangeArrowheads="1"/>
            </p:cNvSpPr>
            <p:nvPr/>
          </p:nvSpPr>
          <p:spPr bwMode="auto">
            <a:xfrm>
              <a:off x="671" y="1804"/>
              <a:ext cx="211"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Kv1.1</a:t>
              </a:r>
            </a:p>
          </p:txBody>
        </p:sp>
        <p:sp>
          <p:nvSpPr>
            <p:cNvPr id="33979" name="Rectangle 121"/>
            <p:cNvSpPr>
              <a:spLocks noChangeArrowheads="1"/>
            </p:cNvSpPr>
            <p:nvPr/>
          </p:nvSpPr>
          <p:spPr bwMode="auto">
            <a:xfrm>
              <a:off x="997" y="1809"/>
              <a:ext cx="222"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Kv1.2</a:t>
              </a:r>
            </a:p>
          </p:txBody>
        </p:sp>
        <p:sp>
          <p:nvSpPr>
            <p:cNvPr id="33980" name="Rectangle 122"/>
            <p:cNvSpPr>
              <a:spLocks noChangeArrowheads="1"/>
            </p:cNvSpPr>
            <p:nvPr/>
          </p:nvSpPr>
          <p:spPr bwMode="auto">
            <a:xfrm>
              <a:off x="1312" y="1809"/>
              <a:ext cx="222"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Kv1.3</a:t>
              </a:r>
            </a:p>
          </p:txBody>
        </p:sp>
        <p:sp>
          <p:nvSpPr>
            <p:cNvPr id="33981" name="Rectangle 123"/>
            <p:cNvSpPr>
              <a:spLocks noChangeArrowheads="1"/>
            </p:cNvSpPr>
            <p:nvPr/>
          </p:nvSpPr>
          <p:spPr bwMode="auto">
            <a:xfrm>
              <a:off x="1628" y="1809"/>
              <a:ext cx="222"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Kv1.4</a:t>
              </a:r>
            </a:p>
          </p:txBody>
        </p:sp>
        <p:sp>
          <p:nvSpPr>
            <p:cNvPr id="33982" name="Rectangle 124"/>
            <p:cNvSpPr>
              <a:spLocks noChangeArrowheads="1"/>
            </p:cNvSpPr>
            <p:nvPr/>
          </p:nvSpPr>
          <p:spPr bwMode="auto">
            <a:xfrm>
              <a:off x="1945" y="1809"/>
              <a:ext cx="222"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Kv1.5</a:t>
              </a:r>
            </a:p>
          </p:txBody>
        </p:sp>
        <p:sp>
          <p:nvSpPr>
            <p:cNvPr id="33983" name="Rectangle 125"/>
            <p:cNvSpPr>
              <a:spLocks noChangeArrowheads="1"/>
            </p:cNvSpPr>
            <p:nvPr/>
          </p:nvSpPr>
          <p:spPr bwMode="auto">
            <a:xfrm>
              <a:off x="2171" y="1811"/>
              <a:ext cx="222"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Kv1.6</a:t>
              </a:r>
            </a:p>
          </p:txBody>
        </p:sp>
        <p:sp>
          <p:nvSpPr>
            <p:cNvPr id="33984" name="Line 126"/>
            <p:cNvSpPr>
              <a:spLocks noChangeShapeType="1"/>
            </p:cNvSpPr>
            <p:nvPr/>
          </p:nvSpPr>
          <p:spPr bwMode="auto">
            <a:xfrm>
              <a:off x="1584" y="1571"/>
              <a:ext cx="0" cy="122"/>
            </a:xfrm>
            <a:prstGeom prst="line">
              <a:avLst/>
            </a:prstGeom>
            <a:noFill/>
            <a:ln w="25400">
              <a:solidFill>
                <a:schemeClr val="tx1"/>
              </a:solidFill>
              <a:round/>
              <a:headEnd/>
              <a:tailEnd/>
            </a:ln>
          </p:spPr>
          <p:txBody>
            <a:bodyPr wrap="none" anchor="ctr"/>
            <a:lstStyle/>
            <a:p>
              <a:endParaRPr lang="en-US" dirty="0"/>
            </a:p>
          </p:txBody>
        </p:sp>
        <p:sp>
          <p:nvSpPr>
            <p:cNvPr id="33985" name="Line 127"/>
            <p:cNvSpPr>
              <a:spLocks noChangeShapeType="1"/>
            </p:cNvSpPr>
            <p:nvPr/>
          </p:nvSpPr>
          <p:spPr bwMode="auto">
            <a:xfrm>
              <a:off x="753" y="1727"/>
              <a:ext cx="1663" cy="0"/>
            </a:xfrm>
            <a:prstGeom prst="line">
              <a:avLst/>
            </a:prstGeom>
            <a:noFill/>
            <a:ln w="25400">
              <a:solidFill>
                <a:schemeClr val="tx1"/>
              </a:solidFill>
              <a:round/>
              <a:headEnd/>
              <a:tailEnd/>
            </a:ln>
          </p:spPr>
          <p:txBody>
            <a:bodyPr wrap="none" anchor="ctr"/>
            <a:lstStyle/>
            <a:p>
              <a:endParaRPr lang="en-US" dirty="0"/>
            </a:p>
          </p:txBody>
        </p:sp>
        <p:sp>
          <p:nvSpPr>
            <p:cNvPr id="33986" name="Line 128"/>
            <p:cNvSpPr>
              <a:spLocks noChangeShapeType="1"/>
            </p:cNvSpPr>
            <p:nvPr/>
          </p:nvSpPr>
          <p:spPr bwMode="auto">
            <a:xfrm>
              <a:off x="1083" y="1733"/>
              <a:ext cx="0" cy="77"/>
            </a:xfrm>
            <a:prstGeom prst="line">
              <a:avLst/>
            </a:prstGeom>
            <a:noFill/>
            <a:ln w="25400">
              <a:solidFill>
                <a:schemeClr val="tx1"/>
              </a:solidFill>
              <a:round/>
              <a:headEnd/>
              <a:tailEnd/>
            </a:ln>
          </p:spPr>
          <p:txBody>
            <a:bodyPr wrap="none" anchor="ctr"/>
            <a:lstStyle/>
            <a:p>
              <a:endParaRPr lang="en-US" dirty="0"/>
            </a:p>
          </p:txBody>
        </p:sp>
        <p:sp>
          <p:nvSpPr>
            <p:cNvPr id="33987" name="Line 129"/>
            <p:cNvSpPr>
              <a:spLocks noChangeShapeType="1"/>
            </p:cNvSpPr>
            <p:nvPr/>
          </p:nvSpPr>
          <p:spPr bwMode="auto">
            <a:xfrm>
              <a:off x="1417" y="1733"/>
              <a:ext cx="0" cy="77"/>
            </a:xfrm>
            <a:prstGeom prst="line">
              <a:avLst/>
            </a:prstGeom>
            <a:noFill/>
            <a:ln w="25400">
              <a:solidFill>
                <a:schemeClr val="tx1"/>
              </a:solidFill>
              <a:round/>
              <a:headEnd/>
              <a:tailEnd/>
            </a:ln>
          </p:spPr>
          <p:txBody>
            <a:bodyPr wrap="none" anchor="ctr"/>
            <a:lstStyle/>
            <a:p>
              <a:endParaRPr lang="en-US" dirty="0"/>
            </a:p>
          </p:txBody>
        </p:sp>
        <p:sp>
          <p:nvSpPr>
            <p:cNvPr id="33988" name="Line 130"/>
            <p:cNvSpPr>
              <a:spLocks noChangeShapeType="1"/>
            </p:cNvSpPr>
            <p:nvPr/>
          </p:nvSpPr>
          <p:spPr bwMode="auto">
            <a:xfrm>
              <a:off x="1751" y="1733"/>
              <a:ext cx="0" cy="77"/>
            </a:xfrm>
            <a:prstGeom prst="line">
              <a:avLst/>
            </a:prstGeom>
            <a:noFill/>
            <a:ln w="25400">
              <a:solidFill>
                <a:schemeClr val="tx1"/>
              </a:solidFill>
              <a:round/>
              <a:headEnd/>
              <a:tailEnd/>
            </a:ln>
          </p:spPr>
          <p:txBody>
            <a:bodyPr wrap="none" anchor="ctr"/>
            <a:lstStyle/>
            <a:p>
              <a:endParaRPr lang="en-US" dirty="0"/>
            </a:p>
          </p:txBody>
        </p:sp>
        <p:sp>
          <p:nvSpPr>
            <p:cNvPr id="33989" name="Line 131"/>
            <p:cNvSpPr>
              <a:spLocks noChangeShapeType="1"/>
            </p:cNvSpPr>
            <p:nvPr/>
          </p:nvSpPr>
          <p:spPr bwMode="auto">
            <a:xfrm>
              <a:off x="2084" y="1733"/>
              <a:ext cx="0" cy="77"/>
            </a:xfrm>
            <a:prstGeom prst="line">
              <a:avLst/>
            </a:prstGeom>
            <a:noFill/>
            <a:ln w="25400">
              <a:solidFill>
                <a:schemeClr val="tx1"/>
              </a:solidFill>
              <a:round/>
              <a:headEnd/>
              <a:tailEnd/>
            </a:ln>
          </p:spPr>
          <p:txBody>
            <a:bodyPr wrap="none" anchor="ctr"/>
            <a:lstStyle/>
            <a:p>
              <a:endParaRPr lang="en-US" dirty="0"/>
            </a:p>
          </p:txBody>
        </p:sp>
        <p:sp>
          <p:nvSpPr>
            <p:cNvPr id="33990" name="Line 132"/>
            <p:cNvSpPr>
              <a:spLocks noChangeShapeType="1"/>
            </p:cNvSpPr>
            <p:nvPr/>
          </p:nvSpPr>
          <p:spPr bwMode="auto">
            <a:xfrm>
              <a:off x="2418" y="1733"/>
              <a:ext cx="0" cy="77"/>
            </a:xfrm>
            <a:prstGeom prst="line">
              <a:avLst/>
            </a:prstGeom>
            <a:noFill/>
            <a:ln w="25400">
              <a:solidFill>
                <a:schemeClr val="tx1"/>
              </a:solidFill>
              <a:round/>
              <a:headEnd/>
              <a:tailEnd/>
            </a:ln>
          </p:spPr>
          <p:txBody>
            <a:bodyPr wrap="none" anchor="ctr"/>
            <a:lstStyle/>
            <a:p>
              <a:endParaRPr lang="en-US" dirty="0"/>
            </a:p>
          </p:txBody>
        </p:sp>
        <p:sp>
          <p:nvSpPr>
            <p:cNvPr id="33991" name="Rectangle 133"/>
            <p:cNvSpPr>
              <a:spLocks noChangeArrowheads="1"/>
            </p:cNvSpPr>
            <p:nvPr/>
          </p:nvSpPr>
          <p:spPr bwMode="auto">
            <a:xfrm>
              <a:off x="690" y="1841"/>
              <a:ext cx="240" cy="111"/>
            </a:xfrm>
            <a:prstGeom prst="rect">
              <a:avLst/>
            </a:prstGeom>
            <a:noFill/>
            <a:ln w="28575">
              <a:solidFill>
                <a:srgbClr val="FF0000"/>
              </a:solidFill>
              <a:miter lim="800000"/>
              <a:headEnd/>
              <a:tailEnd/>
            </a:ln>
          </p:spPr>
          <p:txBody>
            <a:bodyPr wrap="none" anchor="ctr"/>
            <a:lstStyle/>
            <a:p>
              <a:endParaRPr lang="en-US" dirty="0"/>
            </a:p>
          </p:txBody>
        </p:sp>
        <p:sp>
          <p:nvSpPr>
            <p:cNvPr id="33992" name="Rectangle 134"/>
            <p:cNvSpPr>
              <a:spLocks noChangeArrowheads="1"/>
            </p:cNvSpPr>
            <p:nvPr/>
          </p:nvSpPr>
          <p:spPr bwMode="auto">
            <a:xfrm>
              <a:off x="1005" y="1841"/>
              <a:ext cx="236" cy="111"/>
            </a:xfrm>
            <a:prstGeom prst="rect">
              <a:avLst/>
            </a:prstGeom>
            <a:noFill/>
            <a:ln w="28575">
              <a:solidFill>
                <a:srgbClr val="FF0000"/>
              </a:solidFill>
              <a:miter lim="800000"/>
              <a:headEnd/>
              <a:tailEnd/>
            </a:ln>
          </p:spPr>
          <p:txBody>
            <a:bodyPr wrap="none" anchor="ctr"/>
            <a:lstStyle/>
            <a:p>
              <a:endParaRPr lang="en-US" dirty="0"/>
            </a:p>
          </p:txBody>
        </p:sp>
        <p:sp>
          <p:nvSpPr>
            <p:cNvPr id="33993" name="Rectangle 135"/>
            <p:cNvSpPr>
              <a:spLocks noChangeArrowheads="1"/>
            </p:cNvSpPr>
            <p:nvPr/>
          </p:nvSpPr>
          <p:spPr bwMode="auto">
            <a:xfrm>
              <a:off x="2215" y="1841"/>
              <a:ext cx="222" cy="111"/>
            </a:xfrm>
            <a:prstGeom prst="rect">
              <a:avLst/>
            </a:prstGeom>
            <a:noFill/>
            <a:ln w="28575">
              <a:solidFill>
                <a:srgbClr val="FF0000"/>
              </a:solidFill>
              <a:miter lim="800000"/>
              <a:headEnd/>
              <a:tailEnd/>
            </a:ln>
          </p:spPr>
          <p:txBody>
            <a:bodyPr wrap="none" anchor="ctr"/>
            <a:lstStyle/>
            <a:p>
              <a:endParaRPr lang="en-US" dirty="0"/>
            </a:p>
          </p:txBody>
        </p:sp>
        <p:sp>
          <p:nvSpPr>
            <p:cNvPr id="33994" name="Rectangle 136"/>
            <p:cNvSpPr>
              <a:spLocks noChangeArrowheads="1"/>
            </p:cNvSpPr>
            <p:nvPr/>
          </p:nvSpPr>
          <p:spPr bwMode="auto">
            <a:xfrm>
              <a:off x="1653" y="1841"/>
              <a:ext cx="252" cy="111"/>
            </a:xfrm>
            <a:prstGeom prst="rect">
              <a:avLst/>
            </a:prstGeom>
            <a:noFill/>
            <a:ln w="28575">
              <a:solidFill>
                <a:srgbClr val="FF0000"/>
              </a:solidFill>
              <a:miter lim="800000"/>
              <a:headEnd/>
              <a:tailEnd/>
            </a:ln>
          </p:spPr>
          <p:txBody>
            <a:bodyPr wrap="none" anchor="ctr"/>
            <a:lstStyle/>
            <a:p>
              <a:endParaRPr lang="en-US" dirty="0"/>
            </a:p>
          </p:txBody>
        </p:sp>
        <p:sp>
          <p:nvSpPr>
            <p:cNvPr id="33995" name="Line 137"/>
            <p:cNvSpPr>
              <a:spLocks noChangeShapeType="1"/>
            </p:cNvSpPr>
            <p:nvPr/>
          </p:nvSpPr>
          <p:spPr bwMode="auto">
            <a:xfrm>
              <a:off x="750" y="1733"/>
              <a:ext cx="0" cy="77"/>
            </a:xfrm>
            <a:prstGeom prst="line">
              <a:avLst/>
            </a:prstGeom>
            <a:noFill/>
            <a:ln w="25400">
              <a:solidFill>
                <a:schemeClr val="tx1"/>
              </a:solidFill>
              <a:round/>
              <a:headEnd/>
              <a:tailEnd/>
            </a:ln>
          </p:spPr>
          <p:txBody>
            <a:bodyPr wrap="none" anchor="ctr"/>
            <a:lstStyle/>
            <a:p>
              <a:endParaRPr lang="en-US" dirty="0"/>
            </a:p>
          </p:txBody>
        </p:sp>
        <p:sp>
          <p:nvSpPr>
            <p:cNvPr id="33996" name="Rectangle 138"/>
            <p:cNvSpPr>
              <a:spLocks noChangeArrowheads="1"/>
            </p:cNvSpPr>
            <p:nvPr/>
          </p:nvSpPr>
          <p:spPr bwMode="auto">
            <a:xfrm>
              <a:off x="1142" y="1537"/>
              <a:ext cx="49" cy="158"/>
            </a:xfrm>
            <a:prstGeom prst="rect">
              <a:avLst/>
            </a:prstGeom>
            <a:noFill/>
            <a:ln w="12700">
              <a:noFill/>
              <a:miter lim="800000"/>
              <a:headEnd/>
              <a:tailEnd/>
            </a:ln>
          </p:spPr>
          <p:txBody>
            <a:bodyPr wrap="none" lIns="90487" tIns="44450" rIns="90487" bIns="44450">
              <a:spAutoFit/>
            </a:bodyPr>
            <a:lstStyle/>
            <a:p>
              <a:endParaRPr lang="en-US" altLang="en-US" sz="2300" dirty="0">
                <a:solidFill>
                  <a:srgbClr val="FB373D"/>
                </a:solidFill>
                <a:latin typeface="Comic Sans MS" pitchFamily="66" charset="0"/>
              </a:endParaRPr>
            </a:p>
          </p:txBody>
        </p:sp>
        <p:sp>
          <p:nvSpPr>
            <p:cNvPr id="33997" name="Line 139"/>
            <p:cNvSpPr>
              <a:spLocks noChangeShapeType="1"/>
            </p:cNvSpPr>
            <p:nvPr/>
          </p:nvSpPr>
          <p:spPr bwMode="auto">
            <a:xfrm flipH="1">
              <a:off x="1578" y="1504"/>
              <a:ext cx="743" cy="62"/>
            </a:xfrm>
            <a:prstGeom prst="line">
              <a:avLst/>
            </a:prstGeom>
            <a:noFill/>
            <a:ln w="25400">
              <a:solidFill>
                <a:schemeClr val="tx1"/>
              </a:solidFill>
              <a:round/>
              <a:headEnd/>
              <a:tailEnd/>
            </a:ln>
          </p:spPr>
          <p:txBody>
            <a:bodyPr wrap="none" anchor="ctr"/>
            <a:lstStyle/>
            <a:p>
              <a:endParaRPr lang="en-US" dirty="0"/>
            </a:p>
          </p:txBody>
        </p:sp>
        <p:sp>
          <p:nvSpPr>
            <p:cNvPr id="33998" name="Line 140"/>
            <p:cNvSpPr>
              <a:spLocks noChangeShapeType="1"/>
            </p:cNvSpPr>
            <p:nvPr/>
          </p:nvSpPr>
          <p:spPr bwMode="auto">
            <a:xfrm flipH="1">
              <a:off x="2321" y="1410"/>
              <a:ext cx="0" cy="94"/>
            </a:xfrm>
            <a:prstGeom prst="line">
              <a:avLst/>
            </a:prstGeom>
            <a:noFill/>
            <a:ln w="25400">
              <a:solidFill>
                <a:schemeClr val="tx1"/>
              </a:solidFill>
              <a:round/>
              <a:headEnd/>
              <a:tailEnd/>
            </a:ln>
          </p:spPr>
          <p:txBody>
            <a:bodyPr wrap="none" anchor="ctr"/>
            <a:lstStyle/>
            <a:p>
              <a:endParaRPr lang="en-US" dirty="0"/>
            </a:p>
          </p:txBody>
        </p:sp>
      </p:grpSp>
      <p:grpSp>
        <p:nvGrpSpPr>
          <p:cNvPr id="21" name="Group 141"/>
          <p:cNvGrpSpPr>
            <a:grpSpLocks/>
          </p:cNvGrpSpPr>
          <p:nvPr/>
        </p:nvGrpSpPr>
        <p:grpSpPr bwMode="auto">
          <a:xfrm>
            <a:off x="9468272" y="4053587"/>
            <a:ext cx="2667172" cy="1443088"/>
            <a:chOff x="2505" y="1441"/>
            <a:chExt cx="711" cy="513"/>
          </a:xfrm>
        </p:grpSpPr>
        <p:sp>
          <p:nvSpPr>
            <p:cNvPr id="33965" name="Rectangle 142"/>
            <p:cNvSpPr>
              <a:spLocks noChangeArrowheads="1"/>
            </p:cNvSpPr>
            <p:nvPr/>
          </p:nvSpPr>
          <p:spPr bwMode="auto">
            <a:xfrm>
              <a:off x="2828" y="1800"/>
              <a:ext cx="388" cy="147"/>
            </a:xfrm>
            <a:prstGeom prst="rect">
              <a:avLst/>
            </a:prstGeom>
            <a:noFill/>
            <a:ln w="12700">
              <a:noFill/>
              <a:miter lim="800000"/>
              <a:headEnd/>
              <a:tailEnd/>
            </a:ln>
          </p:spPr>
          <p:txBody>
            <a:bodyPr lIns="90487" tIns="44450" rIns="90487" bIns="44450">
              <a:spAutoFit/>
            </a:bodyPr>
            <a:lstStyle/>
            <a:p>
              <a:r>
                <a:rPr lang="en-US" altLang="en-US" sz="2100" dirty="0">
                  <a:latin typeface="Comic Sans MS" pitchFamily="66" charset="0"/>
                </a:rPr>
                <a:t>Kv2.2</a:t>
              </a:r>
            </a:p>
          </p:txBody>
        </p:sp>
        <p:sp>
          <p:nvSpPr>
            <p:cNvPr id="33966" name="Rectangle 143"/>
            <p:cNvSpPr>
              <a:spLocks noChangeArrowheads="1"/>
            </p:cNvSpPr>
            <p:nvPr/>
          </p:nvSpPr>
          <p:spPr bwMode="auto">
            <a:xfrm>
              <a:off x="2505" y="1800"/>
              <a:ext cx="222"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Kv2.1</a:t>
              </a:r>
            </a:p>
          </p:txBody>
        </p:sp>
        <p:sp>
          <p:nvSpPr>
            <p:cNvPr id="33967" name="Line 144"/>
            <p:cNvSpPr>
              <a:spLocks noChangeShapeType="1"/>
            </p:cNvSpPr>
            <p:nvPr/>
          </p:nvSpPr>
          <p:spPr bwMode="auto">
            <a:xfrm>
              <a:off x="2611" y="1735"/>
              <a:ext cx="0" cy="77"/>
            </a:xfrm>
            <a:prstGeom prst="line">
              <a:avLst/>
            </a:prstGeom>
            <a:noFill/>
            <a:ln w="25400">
              <a:solidFill>
                <a:schemeClr val="tx1"/>
              </a:solidFill>
              <a:round/>
              <a:headEnd/>
              <a:tailEnd/>
            </a:ln>
          </p:spPr>
          <p:txBody>
            <a:bodyPr wrap="none" anchor="ctr"/>
            <a:lstStyle/>
            <a:p>
              <a:endParaRPr lang="en-US" dirty="0"/>
            </a:p>
          </p:txBody>
        </p:sp>
        <p:grpSp>
          <p:nvGrpSpPr>
            <p:cNvPr id="22" name="Group 145"/>
            <p:cNvGrpSpPr>
              <a:grpSpLocks/>
            </p:cNvGrpSpPr>
            <p:nvPr/>
          </p:nvGrpSpPr>
          <p:grpSpPr bwMode="auto">
            <a:xfrm>
              <a:off x="2611" y="1729"/>
              <a:ext cx="327" cy="83"/>
              <a:chOff x="2704" y="1767"/>
              <a:chExt cx="799" cy="128"/>
            </a:xfrm>
          </p:grpSpPr>
          <p:sp>
            <p:nvSpPr>
              <p:cNvPr id="33975" name="Line 146"/>
              <p:cNvSpPr>
                <a:spLocks noChangeShapeType="1"/>
              </p:cNvSpPr>
              <p:nvPr/>
            </p:nvSpPr>
            <p:spPr bwMode="auto">
              <a:xfrm>
                <a:off x="3503" y="1776"/>
                <a:ext cx="0" cy="119"/>
              </a:xfrm>
              <a:prstGeom prst="line">
                <a:avLst/>
              </a:prstGeom>
              <a:noFill/>
              <a:ln w="25400">
                <a:solidFill>
                  <a:schemeClr val="tx1"/>
                </a:solidFill>
                <a:round/>
                <a:headEnd/>
                <a:tailEnd/>
              </a:ln>
            </p:spPr>
            <p:txBody>
              <a:bodyPr wrap="none" anchor="ctr"/>
              <a:lstStyle/>
              <a:p>
                <a:endParaRPr lang="en-US" dirty="0"/>
              </a:p>
            </p:txBody>
          </p:sp>
          <p:sp>
            <p:nvSpPr>
              <p:cNvPr id="33976" name="Line 147"/>
              <p:cNvSpPr>
                <a:spLocks noChangeShapeType="1"/>
              </p:cNvSpPr>
              <p:nvPr/>
            </p:nvSpPr>
            <p:spPr bwMode="auto">
              <a:xfrm>
                <a:off x="2704" y="1767"/>
                <a:ext cx="799" cy="0"/>
              </a:xfrm>
              <a:prstGeom prst="line">
                <a:avLst/>
              </a:prstGeom>
              <a:noFill/>
              <a:ln w="25400">
                <a:solidFill>
                  <a:schemeClr val="tx1"/>
                </a:solidFill>
                <a:round/>
                <a:headEnd/>
                <a:tailEnd/>
              </a:ln>
            </p:spPr>
            <p:txBody>
              <a:bodyPr wrap="none" anchor="ctr"/>
              <a:lstStyle/>
              <a:p>
                <a:endParaRPr lang="en-US" dirty="0"/>
              </a:p>
            </p:txBody>
          </p:sp>
        </p:grpSp>
        <p:sp>
          <p:nvSpPr>
            <p:cNvPr id="33969" name="Rectangle 148"/>
            <p:cNvSpPr>
              <a:spLocks noChangeArrowheads="1"/>
            </p:cNvSpPr>
            <p:nvPr/>
          </p:nvSpPr>
          <p:spPr bwMode="auto">
            <a:xfrm>
              <a:off x="2658" y="1487"/>
              <a:ext cx="49" cy="158"/>
            </a:xfrm>
            <a:prstGeom prst="rect">
              <a:avLst/>
            </a:prstGeom>
            <a:noFill/>
            <a:ln w="12700">
              <a:noFill/>
              <a:miter lim="800000"/>
              <a:headEnd/>
              <a:tailEnd/>
            </a:ln>
          </p:spPr>
          <p:txBody>
            <a:bodyPr wrap="none" lIns="90487" tIns="44450" rIns="90487" bIns="44450">
              <a:spAutoFit/>
            </a:bodyPr>
            <a:lstStyle/>
            <a:p>
              <a:endParaRPr lang="en-GB" sz="2300" dirty="0">
                <a:latin typeface="Comic Sans MS" pitchFamily="66" charset="0"/>
              </a:endParaRPr>
            </a:p>
          </p:txBody>
        </p:sp>
        <p:sp>
          <p:nvSpPr>
            <p:cNvPr id="33970" name="Rectangle 149"/>
            <p:cNvSpPr>
              <a:spLocks noChangeArrowheads="1"/>
            </p:cNvSpPr>
            <p:nvPr/>
          </p:nvSpPr>
          <p:spPr bwMode="auto">
            <a:xfrm>
              <a:off x="2860" y="1813"/>
              <a:ext cx="254" cy="140"/>
            </a:xfrm>
            <a:prstGeom prst="rect">
              <a:avLst/>
            </a:prstGeom>
            <a:noFill/>
            <a:ln w="28575">
              <a:solidFill>
                <a:schemeClr val="accent2"/>
              </a:solidFill>
              <a:miter lim="800000"/>
              <a:headEnd/>
              <a:tailEnd/>
            </a:ln>
          </p:spPr>
          <p:txBody>
            <a:bodyPr wrap="none" anchor="ctr"/>
            <a:lstStyle/>
            <a:p>
              <a:endParaRPr lang="en-US" dirty="0"/>
            </a:p>
          </p:txBody>
        </p:sp>
        <p:sp>
          <p:nvSpPr>
            <p:cNvPr id="33971" name="Rectangle 150"/>
            <p:cNvSpPr>
              <a:spLocks noChangeArrowheads="1"/>
            </p:cNvSpPr>
            <p:nvPr/>
          </p:nvSpPr>
          <p:spPr bwMode="auto">
            <a:xfrm>
              <a:off x="2514" y="1814"/>
              <a:ext cx="277" cy="140"/>
            </a:xfrm>
            <a:prstGeom prst="rect">
              <a:avLst/>
            </a:prstGeom>
            <a:noFill/>
            <a:ln w="28575">
              <a:solidFill>
                <a:schemeClr val="accent2"/>
              </a:solidFill>
              <a:miter lim="800000"/>
              <a:headEnd/>
              <a:tailEnd/>
            </a:ln>
          </p:spPr>
          <p:txBody>
            <a:bodyPr wrap="none" anchor="ctr"/>
            <a:lstStyle/>
            <a:p>
              <a:endParaRPr lang="en-US" dirty="0"/>
            </a:p>
          </p:txBody>
        </p:sp>
        <p:sp>
          <p:nvSpPr>
            <p:cNvPr id="33972" name="Line 151"/>
            <p:cNvSpPr>
              <a:spLocks noChangeShapeType="1"/>
            </p:cNvSpPr>
            <p:nvPr/>
          </p:nvSpPr>
          <p:spPr bwMode="auto">
            <a:xfrm flipV="1">
              <a:off x="2557" y="1441"/>
              <a:ext cx="0" cy="63"/>
            </a:xfrm>
            <a:prstGeom prst="line">
              <a:avLst/>
            </a:prstGeom>
            <a:noFill/>
            <a:ln w="25400">
              <a:solidFill>
                <a:schemeClr val="tx1"/>
              </a:solidFill>
              <a:round/>
              <a:headEnd/>
              <a:tailEnd/>
            </a:ln>
          </p:spPr>
          <p:txBody>
            <a:bodyPr wrap="none" anchor="ctr"/>
            <a:lstStyle/>
            <a:p>
              <a:endParaRPr lang="en-US" dirty="0"/>
            </a:p>
          </p:txBody>
        </p:sp>
        <p:sp>
          <p:nvSpPr>
            <p:cNvPr id="33973" name="Line 152"/>
            <p:cNvSpPr>
              <a:spLocks noChangeShapeType="1"/>
            </p:cNvSpPr>
            <p:nvPr/>
          </p:nvSpPr>
          <p:spPr bwMode="auto">
            <a:xfrm flipH="1" flipV="1">
              <a:off x="2557" y="1504"/>
              <a:ext cx="199" cy="223"/>
            </a:xfrm>
            <a:prstGeom prst="line">
              <a:avLst/>
            </a:prstGeom>
            <a:noFill/>
            <a:ln w="25400">
              <a:solidFill>
                <a:schemeClr val="tx1"/>
              </a:solidFill>
              <a:round/>
              <a:headEnd/>
              <a:tailEnd/>
            </a:ln>
          </p:spPr>
          <p:txBody>
            <a:bodyPr wrap="none" anchor="ctr"/>
            <a:lstStyle/>
            <a:p>
              <a:endParaRPr lang="en-US" dirty="0"/>
            </a:p>
          </p:txBody>
        </p:sp>
        <p:sp>
          <p:nvSpPr>
            <p:cNvPr id="33974" name="Rectangle 153"/>
            <p:cNvSpPr>
              <a:spLocks noChangeArrowheads="1"/>
            </p:cNvSpPr>
            <p:nvPr/>
          </p:nvSpPr>
          <p:spPr bwMode="auto">
            <a:xfrm>
              <a:off x="2703" y="1576"/>
              <a:ext cx="49" cy="158"/>
            </a:xfrm>
            <a:prstGeom prst="rect">
              <a:avLst/>
            </a:prstGeom>
            <a:noFill/>
            <a:ln w="12700">
              <a:noFill/>
              <a:miter lim="800000"/>
              <a:headEnd/>
              <a:tailEnd/>
            </a:ln>
          </p:spPr>
          <p:txBody>
            <a:bodyPr wrap="none" lIns="90487" tIns="44450" rIns="90487" bIns="44450">
              <a:spAutoFit/>
            </a:bodyPr>
            <a:lstStyle/>
            <a:p>
              <a:endParaRPr lang="en-US" altLang="en-US" sz="2300" dirty="0">
                <a:latin typeface="Comic Sans MS" pitchFamily="66" charset="0"/>
              </a:endParaRPr>
            </a:p>
          </p:txBody>
        </p:sp>
      </p:grpSp>
      <p:grpSp>
        <p:nvGrpSpPr>
          <p:cNvPr id="23" name="Group 154"/>
          <p:cNvGrpSpPr>
            <a:grpSpLocks/>
          </p:cNvGrpSpPr>
          <p:nvPr/>
        </p:nvGrpSpPr>
        <p:grpSpPr bwMode="auto">
          <a:xfrm>
            <a:off x="10409847" y="3966380"/>
            <a:ext cx="4951710" cy="1893173"/>
            <a:chOff x="2756" y="1410"/>
            <a:chExt cx="1320" cy="673"/>
          </a:xfrm>
        </p:grpSpPr>
        <p:sp>
          <p:nvSpPr>
            <p:cNvPr id="33948" name="Rectangle 155"/>
            <p:cNvSpPr>
              <a:spLocks noChangeArrowheads="1"/>
            </p:cNvSpPr>
            <p:nvPr/>
          </p:nvSpPr>
          <p:spPr bwMode="auto">
            <a:xfrm>
              <a:off x="3344" y="1821"/>
              <a:ext cx="234" cy="262"/>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Kv3.2</a:t>
              </a:r>
            </a:p>
            <a:p>
              <a:endParaRPr lang="en-US" altLang="en-US" sz="2100" dirty="0">
                <a:latin typeface="Comic Sans MS" pitchFamily="66" charset="0"/>
              </a:endParaRPr>
            </a:p>
          </p:txBody>
        </p:sp>
        <p:sp>
          <p:nvSpPr>
            <p:cNvPr id="33949" name="Line 156"/>
            <p:cNvSpPr>
              <a:spLocks noChangeShapeType="1"/>
            </p:cNvSpPr>
            <p:nvPr/>
          </p:nvSpPr>
          <p:spPr bwMode="auto">
            <a:xfrm>
              <a:off x="3245" y="1722"/>
              <a:ext cx="0" cy="114"/>
            </a:xfrm>
            <a:prstGeom prst="line">
              <a:avLst/>
            </a:prstGeom>
            <a:noFill/>
            <a:ln w="25400">
              <a:solidFill>
                <a:schemeClr val="tx1"/>
              </a:solidFill>
              <a:round/>
              <a:headEnd/>
              <a:tailEnd/>
            </a:ln>
          </p:spPr>
          <p:txBody>
            <a:bodyPr wrap="none" anchor="ctr"/>
            <a:lstStyle/>
            <a:p>
              <a:endParaRPr lang="en-US" dirty="0"/>
            </a:p>
          </p:txBody>
        </p:sp>
        <p:sp>
          <p:nvSpPr>
            <p:cNvPr id="33950" name="Line 157"/>
            <p:cNvSpPr>
              <a:spLocks noChangeShapeType="1"/>
            </p:cNvSpPr>
            <p:nvPr/>
          </p:nvSpPr>
          <p:spPr bwMode="auto">
            <a:xfrm>
              <a:off x="3451" y="1722"/>
              <a:ext cx="0" cy="114"/>
            </a:xfrm>
            <a:prstGeom prst="line">
              <a:avLst/>
            </a:prstGeom>
            <a:noFill/>
            <a:ln w="25400">
              <a:solidFill>
                <a:schemeClr val="tx1"/>
              </a:solidFill>
              <a:round/>
              <a:headEnd/>
              <a:tailEnd/>
            </a:ln>
          </p:spPr>
          <p:txBody>
            <a:bodyPr wrap="none" anchor="ctr"/>
            <a:lstStyle/>
            <a:p>
              <a:endParaRPr lang="en-US" dirty="0"/>
            </a:p>
          </p:txBody>
        </p:sp>
        <p:sp>
          <p:nvSpPr>
            <p:cNvPr id="33951" name="Line 158"/>
            <p:cNvSpPr>
              <a:spLocks noChangeShapeType="1"/>
            </p:cNvSpPr>
            <p:nvPr/>
          </p:nvSpPr>
          <p:spPr bwMode="auto">
            <a:xfrm>
              <a:off x="3658" y="1722"/>
              <a:ext cx="0" cy="114"/>
            </a:xfrm>
            <a:prstGeom prst="line">
              <a:avLst/>
            </a:prstGeom>
            <a:noFill/>
            <a:ln w="25400">
              <a:solidFill>
                <a:schemeClr val="tx1"/>
              </a:solidFill>
              <a:round/>
              <a:headEnd/>
              <a:tailEnd/>
            </a:ln>
          </p:spPr>
          <p:txBody>
            <a:bodyPr wrap="none" anchor="ctr"/>
            <a:lstStyle/>
            <a:p>
              <a:endParaRPr lang="en-US" dirty="0"/>
            </a:p>
          </p:txBody>
        </p:sp>
        <p:sp>
          <p:nvSpPr>
            <p:cNvPr id="33952" name="Line 159"/>
            <p:cNvSpPr>
              <a:spLocks noChangeShapeType="1"/>
            </p:cNvSpPr>
            <p:nvPr/>
          </p:nvSpPr>
          <p:spPr bwMode="auto">
            <a:xfrm>
              <a:off x="3559" y="1629"/>
              <a:ext cx="0" cy="82"/>
            </a:xfrm>
            <a:prstGeom prst="line">
              <a:avLst/>
            </a:prstGeom>
            <a:noFill/>
            <a:ln w="25400">
              <a:solidFill>
                <a:schemeClr val="tx1"/>
              </a:solidFill>
              <a:round/>
              <a:headEnd/>
              <a:tailEnd/>
            </a:ln>
          </p:spPr>
          <p:txBody>
            <a:bodyPr wrap="none" anchor="ctr"/>
            <a:lstStyle/>
            <a:p>
              <a:endParaRPr lang="en-US" dirty="0"/>
            </a:p>
          </p:txBody>
        </p:sp>
        <p:sp>
          <p:nvSpPr>
            <p:cNvPr id="33953" name="Rectangle 160"/>
            <p:cNvSpPr>
              <a:spLocks noChangeArrowheads="1"/>
            </p:cNvSpPr>
            <p:nvPr/>
          </p:nvSpPr>
          <p:spPr bwMode="auto">
            <a:xfrm>
              <a:off x="3118" y="1818"/>
              <a:ext cx="222"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Kv3.1</a:t>
              </a:r>
            </a:p>
          </p:txBody>
        </p:sp>
        <p:sp>
          <p:nvSpPr>
            <p:cNvPr id="33954" name="Rectangle 161"/>
            <p:cNvSpPr>
              <a:spLocks noChangeArrowheads="1"/>
            </p:cNvSpPr>
            <p:nvPr/>
          </p:nvSpPr>
          <p:spPr bwMode="auto">
            <a:xfrm>
              <a:off x="3559" y="1821"/>
              <a:ext cx="234"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Kv3.3</a:t>
              </a:r>
            </a:p>
          </p:txBody>
        </p:sp>
        <p:sp>
          <p:nvSpPr>
            <p:cNvPr id="33955" name="Line 162"/>
            <p:cNvSpPr>
              <a:spLocks noChangeShapeType="1"/>
            </p:cNvSpPr>
            <p:nvPr/>
          </p:nvSpPr>
          <p:spPr bwMode="auto">
            <a:xfrm>
              <a:off x="3874" y="1728"/>
              <a:ext cx="0" cy="114"/>
            </a:xfrm>
            <a:prstGeom prst="line">
              <a:avLst/>
            </a:prstGeom>
            <a:noFill/>
            <a:ln w="25400">
              <a:solidFill>
                <a:schemeClr val="tx1"/>
              </a:solidFill>
              <a:round/>
              <a:headEnd/>
              <a:tailEnd/>
            </a:ln>
          </p:spPr>
          <p:txBody>
            <a:bodyPr wrap="none" anchor="ctr"/>
            <a:lstStyle/>
            <a:p>
              <a:endParaRPr lang="en-US" dirty="0"/>
            </a:p>
          </p:txBody>
        </p:sp>
        <p:sp>
          <p:nvSpPr>
            <p:cNvPr id="33956" name="Line 163"/>
            <p:cNvSpPr>
              <a:spLocks noChangeShapeType="1"/>
            </p:cNvSpPr>
            <p:nvPr/>
          </p:nvSpPr>
          <p:spPr bwMode="auto">
            <a:xfrm flipH="1">
              <a:off x="3245" y="1722"/>
              <a:ext cx="629" cy="0"/>
            </a:xfrm>
            <a:prstGeom prst="line">
              <a:avLst/>
            </a:prstGeom>
            <a:noFill/>
            <a:ln w="25400">
              <a:solidFill>
                <a:schemeClr val="tx1"/>
              </a:solidFill>
              <a:round/>
              <a:headEnd/>
              <a:tailEnd/>
            </a:ln>
          </p:spPr>
          <p:txBody>
            <a:bodyPr wrap="none" anchor="ctr"/>
            <a:lstStyle/>
            <a:p>
              <a:endParaRPr lang="en-US" dirty="0"/>
            </a:p>
          </p:txBody>
        </p:sp>
        <p:sp>
          <p:nvSpPr>
            <p:cNvPr id="33957" name="Rectangle 164"/>
            <p:cNvSpPr>
              <a:spLocks noChangeArrowheads="1"/>
            </p:cNvSpPr>
            <p:nvPr/>
          </p:nvSpPr>
          <p:spPr bwMode="auto">
            <a:xfrm>
              <a:off x="3796" y="1815"/>
              <a:ext cx="234"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Kv3.4</a:t>
              </a:r>
            </a:p>
          </p:txBody>
        </p:sp>
        <p:sp>
          <p:nvSpPr>
            <p:cNvPr id="33958" name="Line 165"/>
            <p:cNvSpPr>
              <a:spLocks noChangeShapeType="1"/>
            </p:cNvSpPr>
            <p:nvPr/>
          </p:nvSpPr>
          <p:spPr bwMode="auto">
            <a:xfrm>
              <a:off x="2756" y="1473"/>
              <a:ext cx="798" cy="161"/>
            </a:xfrm>
            <a:prstGeom prst="line">
              <a:avLst/>
            </a:prstGeom>
            <a:noFill/>
            <a:ln w="25400">
              <a:solidFill>
                <a:schemeClr val="tx1"/>
              </a:solidFill>
              <a:round/>
              <a:headEnd/>
              <a:tailEnd/>
            </a:ln>
          </p:spPr>
          <p:txBody>
            <a:bodyPr wrap="none" anchor="ctr"/>
            <a:lstStyle/>
            <a:p>
              <a:endParaRPr lang="en-US" dirty="0"/>
            </a:p>
          </p:txBody>
        </p:sp>
        <p:sp>
          <p:nvSpPr>
            <p:cNvPr id="33959" name="Rectangle 166"/>
            <p:cNvSpPr>
              <a:spLocks noChangeArrowheads="1"/>
            </p:cNvSpPr>
            <p:nvPr/>
          </p:nvSpPr>
          <p:spPr bwMode="auto">
            <a:xfrm>
              <a:off x="3607" y="1573"/>
              <a:ext cx="49" cy="158"/>
            </a:xfrm>
            <a:prstGeom prst="rect">
              <a:avLst/>
            </a:prstGeom>
            <a:noFill/>
            <a:ln w="12700">
              <a:noFill/>
              <a:miter lim="800000"/>
              <a:headEnd/>
              <a:tailEnd/>
            </a:ln>
          </p:spPr>
          <p:txBody>
            <a:bodyPr wrap="none" lIns="90487" tIns="44450" rIns="90487" bIns="44450">
              <a:spAutoFit/>
            </a:bodyPr>
            <a:lstStyle/>
            <a:p>
              <a:endParaRPr lang="en-US" altLang="en-US" sz="2300" dirty="0">
                <a:latin typeface="Comic Sans MS" pitchFamily="66" charset="0"/>
              </a:endParaRPr>
            </a:p>
          </p:txBody>
        </p:sp>
        <p:sp>
          <p:nvSpPr>
            <p:cNvPr id="33960" name="Line 167"/>
            <p:cNvSpPr>
              <a:spLocks noChangeShapeType="1"/>
            </p:cNvSpPr>
            <p:nvPr/>
          </p:nvSpPr>
          <p:spPr bwMode="auto">
            <a:xfrm>
              <a:off x="2756" y="1410"/>
              <a:ext cx="0" cy="52"/>
            </a:xfrm>
            <a:prstGeom prst="line">
              <a:avLst/>
            </a:prstGeom>
            <a:noFill/>
            <a:ln w="25400">
              <a:solidFill>
                <a:schemeClr val="tx1"/>
              </a:solidFill>
              <a:round/>
              <a:headEnd/>
              <a:tailEnd/>
            </a:ln>
          </p:spPr>
          <p:txBody>
            <a:bodyPr wrap="none" anchor="ctr"/>
            <a:lstStyle/>
            <a:p>
              <a:endParaRPr lang="en-US" dirty="0"/>
            </a:p>
          </p:txBody>
        </p:sp>
        <p:sp>
          <p:nvSpPr>
            <p:cNvPr id="33961" name="Rectangle 168"/>
            <p:cNvSpPr>
              <a:spLocks noChangeArrowheads="1"/>
            </p:cNvSpPr>
            <p:nvPr/>
          </p:nvSpPr>
          <p:spPr bwMode="auto">
            <a:xfrm>
              <a:off x="3146" y="1824"/>
              <a:ext cx="930" cy="144"/>
            </a:xfrm>
            <a:prstGeom prst="rect">
              <a:avLst/>
            </a:prstGeom>
            <a:noFill/>
            <a:ln w="28575">
              <a:solidFill>
                <a:srgbClr val="08722D"/>
              </a:solidFill>
              <a:miter lim="800000"/>
              <a:headEnd/>
              <a:tailEnd/>
            </a:ln>
          </p:spPr>
          <p:txBody>
            <a:bodyPr wrap="none" anchor="ctr"/>
            <a:lstStyle/>
            <a:p>
              <a:endParaRPr lang="en-US" dirty="0"/>
            </a:p>
          </p:txBody>
        </p:sp>
        <p:sp>
          <p:nvSpPr>
            <p:cNvPr id="33962" name="Line 169"/>
            <p:cNvSpPr>
              <a:spLocks noChangeShapeType="1"/>
            </p:cNvSpPr>
            <p:nvPr/>
          </p:nvSpPr>
          <p:spPr bwMode="auto">
            <a:xfrm>
              <a:off x="3367" y="1824"/>
              <a:ext cx="0" cy="144"/>
            </a:xfrm>
            <a:prstGeom prst="line">
              <a:avLst/>
            </a:prstGeom>
            <a:noFill/>
            <a:ln w="28575">
              <a:solidFill>
                <a:srgbClr val="08722D"/>
              </a:solidFill>
              <a:round/>
              <a:headEnd/>
              <a:tailEnd/>
            </a:ln>
          </p:spPr>
          <p:txBody>
            <a:bodyPr wrap="none" anchor="ctr"/>
            <a:lstStyle/>
            <a:p>
              <a:endParaRPr lang="en-US" dirty="0"/>
            </a:p>
          </p:txBody>
        </p:sp>
        <p:sp>
          <p:nvSpPr>
            <p:cNvPr id="33963" name="Line 170"/>
            <p:cNvSpPr>
              <a:spLocks noChangeShapeType="1"/>
            </p:cNvSpPr>
            <p:nvPr/>
          </p:nvSpPr>
          <p:spPr bwMode="auto">
            <a:xfrm>
              <a:off x="3589" y="1824"/>
              <a:ext cx="0" cy="144"/>
            </a:xfrm>
            <a:prstGeom prst="line">
              <a:avLst/>
            </a:prstGeom>
            <a:noFill/>
            <a:ln w="28575">
              <a:solidFill>
                <a:srgbClr val="08722D"/>
              </a:solidFill>
              <a:round/>
              <a:headEnd/>
              <a:tailEnd/>
            </a:ln>
          </p:spPr>
          <p:txBody>
            <a:bodyPr wrap="none" anchor="ctr"/>
            <a:lstStyle/>
            <a:p>
              <a:endParaRPr lang="en-US" dirty="0"/>
            </a:p>
          </p:txBody>
        </p:sp>
        <p:sp>
          <p:nvSpPr>
            <p:cNvPr id="33964" name="Line 171"/>
            <p:cNvSpPr>
              <a:spLocks noChangeShapeType="1"/>
            </p:cNvSpPr>
            <p:nvPr/>
          </p:nvSpPr>
          <p:spPr bwMode="auto">
            <a:xfrm>
              <a:off x="3810" y="1824"/>
              <a:ext cx="0" cy="144"/>
            </a:xfrm>
            <a:prstGeom prst="line">
              <a:avLst/>
            </a:prstGeom>
            <a:noFill/>
            <a:ln w="28575">
              <a:solidFill>
                <a:srgbClr val="08722D"/>
              </a:solidFill>
              <a:round/>
              <a:headEnd/>
              <a:tailEnd/>
            </a:ln>
          </p:spPr>
          <p:txBody>
            <a:bodyPr wrap="none" anchor="ctr"/>
            <a:lstStyle/>
            <a:p>
              <a:endParaRPr lang="en-US" dirty="0"/>
            </a:p>
          </p:txBody>
        </p:sp>
      </p:grpSp>
      <p:grpSp>
        <p:nvGrpSpPr>
          <p:cNvPr id="24" name="Group 172"/>
          <p:cNvGrpSpPr>
            <a:grpSpLocks/>
          </p:cNvGrpSpPr>
          <p:nvPr/>
        </p:nvGrpSpPr>
        <p:grpSpPr bwMode="auto">
          <a:xfrm>
            <a:off x="18257554" y="4185797"/>
            <a:ext cx="3286133" cy="1417770"/>
            <a:chOff x="4848" y="1488"/>
            <a:chExt cx="876" cy="504"/>
          </a:xfrm>
        </p:grpSpPr>
        <p:sp>
          <p:nvSpPr>
            <p:cNvPr id="33935" name="Rectangle 173"/>
            <p:cNvSpPr>
              <a:spLocks noChangeArrowheads="1"/>
            </p:cNvSpPr>
            <p:nvPr/>
          </p:nvSpPr>
          <p:spPr bwMode="auto">
            <a:xfrm>
              <a:off x="4848" y="1833"/>
              <a:ext cx="264" cy="136"/>
            </a:xfrm>
            <a:prstGeom prst="rect">
              <a:avLst/>
            </a:prstGeom>
            <a:noFill/>
            <a:ln w="12700">
              <a:noFill/>
              <a:miter lim="800000"/>
              <a:headEnd/>
              <a:tailEnd/>
            </a:ln>
          </p:spPr>
          <p:txBody>
            <a:bodyPr wrap="none" lIns="90487" tIns="44450" rIns="90487" bIns="44450">
              <a:spAutoFit/>
            </a:bodyPr>
            <a:lstStyle/>
            <a:p>
              <a:r>
                <a:rPr lang="en-US" altLang="en-US" sz="1900" dirty="0">
                  <a:latin typeface="Comic Sans MS" pitchFamily="66" charset="0"/>
                </a:rPr>
                <a:t>KChIP1</a:t>
              </a:r>
            </a:p>
          </p:txBody>
        </p:sp>
        <p:grpSp>
          <p:nvGrpSpPr>
            <p:cNvPr id="25" name="Group 174"/>
            <p:cNvGrpSpPr>
              <a:grpSpLocks/>
            </p:cNvGrpSpPr>
            <p:nvPr/>
          </p:nvGrpSpPr>
          <p:grpSpPr bwMode="auto">
            <a:xfrm>
              <a:off x="4896" y="1488"/>
              <a:ext cx="828" cy="504"/>
              <a:chOff x="4896" y="1488"/>
              <a:chExt cx="828" cy="504"/>
            </a:xfrm>
          </p:grpSpPr>
          <p:sp>
            <p:nvSpPr>
              <p:cNvPr id="33937" name="Line 175"/>
              <p:cNvSpPr>
                <a:spLocks noChangeShapeType="1"/>
              </p:cNvSpPr>
              <p:nvPr/>
            </p:nvSpPr>
            <p:spPr bwMode="auto">
              <a:xfrm>
                <a:off x="4991" y="1738"/>
                <a:ext cx="0" cy="113"/>
              </a:xfrm>
              <a:prstGeom prst="line">
                <a:avLst/>
              </a:prstGeom>
              <a:noFill/>
              <a:ln w="25400">
                <a:solidFill>
                  <a:schemeClr val="tx1"/>
                </a:solidFill>
                <a:round/>
                <a:headEnd/>
                <a:tailEnd/>
              </a:ln>
            </p:spPr>
            <p:txBody>
              <a:bodyPr wrap="none" anchor="ctr"/>
              <a:lstStyle/>
              <a:p>
                <a:endParaRPr lang="en-US" dirty="0"/>
              </a:p>
            </p:txBody>
          </p:sp>
          <p:sp>
            <p:nvSpPr>
              <p:cNvPr id="33938" name="Line 176"/>
              <p:cNvSpPr>
                <a:spLocks noChangeShapeType="1"/>
              </p:cNvSpPr>
              <p:nvPr/>
            </p:nvSpPr>
            <p:spPr bwMode="auto">
              <a:xfrm>
                <a:off x="5317" y="1738"/>
                <a:ext cx="0" cy="113"/>
              </a:xfrm>
              <a:prstGeom prst="line">
                <a:avLst/>
              </a:prstGeom>
              <a:noFill/>
              <a:ln w="25400">
                <a:solidFill>
                  <a:schemeClr val="tx1"/>
                </a:solidFill>
                <a:round/>
                <a:headEnd/>
                <a:tailEnd/>
              </a:ln>
            </p:spPr>
            <p:txBody>
              <a:bodyPr wrap="none" anchor="ctr"/>
              <a:lstStyle/>
              <a:p>
                <a:endParaRPr lang="en-US" dirty="0"/>
              </a:p>
            </p:txBody>
          </p:sp>
          <p:sp>
            <p:nvSpPr>
              <p:cNvPr id="33939" name="Line 177"/>
              <p:cNvSpPr>
                <a:spLocks noChangeShapeType="1"/>
              </p:cNvSpPr>
              <p:nvPr/>
            </p:nvSpPr>
            <p:spPr bwMode="auto">
              <a:xfrm>
                <a:off x="5310" y="1644"/>
                <a:ext cx="0" cy="82"/>
              </a:xfrm>
              <a:prstGeom prst="line">
                <a:avLst/>
              </a:prstGeom>
              <a:noFill/>
              <a:ln w="25400">
                <a:solidFill>
                  <a:schemeClr val="tx1"/>
                </a:solidFill>
                <a:round/>
                <a:headEnd/>
                <a:tailEnd/>
              </a:ln>
            </p:spPr>
            <p:txBody>
              <a:bodyPr wrap="none" anchor="ctr"/>
              <a:lstStyle/>
              <a:p>
                <a:endParaRPr lang="en-US" dirty="0"/>
              </a:p>
            </p:txBody>
          </p:sp>
          <p:sp>
            <p:nvSpPr>
              <p:cNvPr id="33940" name="Rectangle 178"/>
              <p:cNvSpPr>
                <a:spLocks noChangeArrowheads="1"/>
              </p:cNvSpPr>
              <p:nvPr/>
            </p:nvSpPr>
            <p:spPr bwMode="auto">
              <a:xfrm>
                <a:off x="5141" y="1836"/>
                <a:ext cx="274" cy="136"/>
              </a:xfrm>
              <a:prstGeom prst="rect">
                <a:avLst/>
              </a:prstGeom>
              <a:noFill/>
              <a:ln w="12700">
                <a:noFill/>
                <a:miter lim="800000"/>
                <a:headEnd/>
                <a:tailEnd/>
              </a:ln>
            </p:spPr>
            <p:txBody>
              <a:bodyPr wrap="none" lIns="90487" tIns="44450" rIns="90487" bIns="44450">
                <a:spAutoFit/>
              </a:bodyPr>
              <a:lstStyle/>
              <a:p>
                <a:r>
                  <a:rPr lang="en-US" altLang="en-US" sz="1900" dirty="0">
                    <a:latin typeface="Comic Sans MS" pitchFamily="66" charset="0"/>
                  </a:rPr>
                  <a:t>KChIP2</a:t>
                </a:r>
              </a:p>
            </p:txBody>
          </p:sp>
          <p:sp>
            <p:nvSpPr>
              <p:cNvPr id="33941" name="Rectangle 179"/>
              <p:cNvSpPr>
                <a:spLocks noChangeArrowheads="1"/>
              </p:cNvSpPr>
              <p:nvPr/>
            </p:nvSpPr>
            <p:spPr bwMode="auto">
              <a:xfrm>
                <a:off x="5424" y="1836"/>
                <a:ext cx="274" cy="136"/>
              </a:xfrm>
              <a:prstGeom prst="rect">
                <a:avLst/>
              </a:prstGeom>
              <a:noFill/>
              <a:ln w="12700">
                <a:noFill/>
                <a:miter lim="800000"/>
                <a:headEnd/>
                <a:tailEnd/>
              </a:ln>
            </p:spPr>
            <p:txBody>
              <a:bodyPr wrap="none" lIns="90487" tIns="44450" rIns="90487" bIns="44450">
                <a:spAutoFit/>
              </a:bodyPr>
              <a:lstStyle/>
              <a:p>
                <a:r>
                  <a:rPr lang="en-US" altLang="en-US" sz="1900" dirty="0">
                    <a:latin typeface="Comic Sans MS" pitchFamily="66" charset="0"/>
                  </a:rPr>
                  <a:t>KChIP3</a:t>
                </a:r>
              </a:p>
            </p:txBody>
          </p:sp>
          <p:sp>
            <p:nvSpPr>
              <p:cNvPr id="33942" name="Rectangle 180"/>
              <p:cNvSpPr>
                <a:spLocks noChangeArrowheads="1"/>
              </p:cNvSpPr>
              <p:nvPr/>
            </p:nvSpPr>
            <p:spPr bwMode="auto">
              <a:xfrm>
                <a:off x="5156" y="1488"/>
                <a:ext cx="273"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KChIP</a:t>
                </a:r>
              </a:p>
            </p:txBody>
          </p:sp>
          <p:sp>
            <p:nvSpPr>
              <p:cNvPr id="33943" name="Line 181"/>
              <p:cNvSpPr>
                <a:spLocks noChangeShapeType="1"/>
              </p:cNvSpPr>
              <p:nvPr/>
            </p:nvSpPr>
            <p:spPr bwMode="auto">
              <a:xfrm>
                <a:off x="5624" y="1743"/>
                <a:ext cx="0" cy="114"/>
              </a:xfrm>
              <a:prstGeom prst="line">
                <a:avLst/>
              </a:prstGeom>
              <a:noFill/>
              <a:ln w="25400">
                <a:solidFill>
                  <a:schemeClr val="tx1"/>
                </a:solidFill>
                <a:round/>
                <a:headEnd/>
                <a:tailEnd/>
              </a:ln>
            </p:spPr>
            <p:txBody>
              <a:bodyPr wrap="none" anchor="ctr"/>
              <a:lstStyle/>
              <a:p>
                <a:endParaRPr lang="en-US" dirty="0"/>
              </a:p>
            </p:txBody>
          </p:sp>
          <p:sp>
            <p:nvSpPr>
              <p:cNvPr id="33944" name="Line 182"/>
              <p:cNvSpPr>
                <a:spLocks noChangeShapeType="1"/>
              </p:cNvSpPr>
              <p:nvPr/>
            </p:nvSpPr>
            <p:spPr bwMode="auto">
              <a:xfrm flipH="1">
                <a:off x="4996" y="1738"/>
                <a:ext cx="628" cy="0"/>
              </a:xfrm>
              <a:prstGeom prst="line">
                <a:avLst/>
              </a:prstGeom>
              <a:noFill/>
              <a:ln w="25400">
                <a:solidFill>
                  <a:schemeClr val="tx1"/>
                </a:solidFill>
                <a:round/>
                <a:headEnd/>
                <a:tailEnd/>
              </a:ln>
            </p:spPr>
            <p:txBody>
              <a:bodyPr wrap="none" anchor="ctr"/>
              <a:lstStyle/>
              <a:p>
                <a:endParaRPr lang="en-US" dirty="0"/>
              </a:p>
            </p:txBody>
          </p:sp>
          <p:sp>
            <p:nvSpPr>
              <p:cNvPr id="33945" name="Rectangle 183"/>
              <p:cNvSpPr>
                <a:spLocks noChangeArrowheads="1"/>
              </p:cNvSpPr>
              <p:nvPr/>
            </p:nvSpPr>
            <p:spPr bwMode="auto">
              <a:xfrm>
                <a:off x="4896" y="1845"/>
                <a:ext cx="266" cy="144"/>
              </a:xfrm>
              <a:prstGeom prst="rect">
                <a:avLst/>
              </a:prstGeom>
              <a:noFill/>
              <a:ln w="28575">
                <a:solidFill>
                  <a:srgbClr val="FA3899"/>
                </a:solidFill>
                <a:miter lim="800000"/>
                <a:headEnd/>
                <a:tailEnd/>
              </a:ln>
            </p:spPr>
            <p:txBody>
              <a:bodyPr wrap="none" anchor="ctr"/>
              <a:lstStyle/>
              <a:p>
                <a:endParaRPr lang="en-US" dirty="0"/>
              </a:p>
            </p:txBody>
          </p:sp>
          <p:sp>
            <p:nvSpPr>
              <p:cNvPr id="33946" name="Rectangle 184"/>
              <p:cNvSpPr>
                <a:spLocks noChangeArrowheads="1"/>
              </p:cNvSpPr>
              <p:nvPr/>
            </p:nvSpPr>
            <p:spPr bwMode="auto">
              <a:xfrm>
                <a:off x="5196" y="1848"/>
                <a:ext cx="266" cy="144"/>
              </a:xfrm>
              <a:prstGeom prst="rect">
                <a:avLst/>
              </a:prstGeom>
              <a:noFill/>
              <a:ln w="28575">
                <a:solidFill>
                  <a:srgbClr val="FA3899"/>
                </a:solidFill>
                <a:miter lim="800000"/>
                <a:headEnd/>
                <a:tailEnd/>
              </a:ln>
            </p:spPr>
            <p:txBody>
              <a:bodyPr wrap="none" anchor="ctr"/>
              <a:lstStyle/>
              <a:p>
                <a:endParaRPr lang="en-US" dirty="0"/>
              </a:p>
            </p:txBody>
          </p:sp>
          <p:sp>
            <p:nvSpPr>
              <p:cNvPr id="33947" name="Rectangle 185"/>
              <p:cNvSpPr>
                <a:spLocks noChangeArrowheads="1"/>
              </p:cNvSpPr>
              <p:nvPr/>
            </p:nvSpPr>
            <p:spPr bwMode="auto">
              <a:xfrm>
                <a:off x="5458" y="1848"/>
                <a:ext cx="266" cy="144"/>
              </a:xfrm>
              <a:prstGeom prst="rect">
                <a:avLst/>
              </a:prstGeom>
              <a:noFill/>
              <a:ln w="28575">
                <a:solidFill>
                  <a:srgbClr val="FA3899"/>
                </a:solidFill>
                <a:miter lim="800000"/>
                <a:headEnd/>
                <a:tailEnd/>
              </a:ln>
            </p:spPr>
            <p:txBody>
              <a:bodyPr wrap="none" anchor="ctr"/>
              <a:lstStyle/>
              <a:p>
                <a:endParaRPr lang="en-US" dirty="0"/>
              </a:p>
            </p:txBody>
          </p:sp>
        </p:grpSp>
      </p:grpSp>
      <p:grpSp>
        <p:nvGrpSpPr>
          <p:cNvPr id="26" name="Group 186"/>
          <p:cNvGrpSpPr>
            <a:grpSpLocks/>
          </p:cNvGrpSpPr>
          <p:nvPr/>
        </p:nvGrpSpPr>
        <p:grpSpPr bwMode="auto">
          <a:xfrm>
            <a:off x="8567959" y="2326381"/>
            <a:ext cx="7285017" cy="1665316"/>
            <a:chOff x="2265" y="827"/>
            <a:chExt cx="1942" cy="592"/>
          </a:xfrm>
        </p:grpSpPr>
        <p:sp>
          <p:nvSpPr>
            <p:cNvPr id="33916" name="Rectangle 187"/>
            <p:cNvSpPr>
              <a:spLocks noChangeArrowheads="1"/>
            </p:cNvSpPr>
            <p:nvPr/>
          </p:nvSpPr>
          <p:spPr bwMode="auto">
            <a:xfrm>
              <a:off x="2265" y="1261"/>
              <a:ext cx="170"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Kv1</a:t>
              </a:r>
              <a:endParaRPr lang="en-US" altLang="en-US" sz="2300" dirty="0">
                <a:solidFill>
                  <a:srgbClr val="FF3300"/>
                </a:solidFill>
                <a:latin typeface="Comic Sans MS" pitchFamily="66" charset="0"/>
              </a:endParaRPr>
            </a:p>
          </p:txBody>
        </p:sp>
        <p:sp>
          <p:nvSpPr>
            <p:cNvPr id="33917" name="Rectangle 188"/>
            <p:cNvSpPr>
              <a:spLocks noChangeArrowheads="1"/>
            </p:cNvSpPr>
            <p:nvPr/>
          </p:nvSpPr>
          <p:spPr bwMode="auto">
            <a:xfrm>
              <a:off x="2696" y="1261"/>
              <a:ext cx="182"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Kv3</a:t>
              </a:r>
            </a:p>
          </p:txBody>
        </p:sp>
        <p:sp>
          <p:nvSpPr>
            <p:cNvPr id="33918" name="Rectangle 189"/>
            <p:cNvSpPr>
              <a:spLocks noChangeArrowheads="1"/>
            </p:cNvSpPr>
            <p:nvPr/>
          </p:nvSpPr>
          <p:spPr bwMode="auto">
            <a:xfrm>
              <a:off x="2476" y="1261"/>
              <a:ext cx="182"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Kv2</a:t>
              </a:r>
            </a:p>
          </p:txBody>
        </p:sp>
        <p:sp>
          <p:nvSpPr>
            <p:cNvPr id="33919" name="Rectangle 190"/>
            <p:cNvSpPr>
              <a:spLocks noChangeArrowheads="1"/>
            </p:cNvSpPr>
            <p:nvPr/>
          </p:nvSpPr>
          <p:spPr bwMode="auto">
            <a:xfrm>
              <a:off x="2918" y="1261"/>
              <a:ext cx="182"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Kv4</a:t>
              </a:r>
            </a:p>
          </p:txBody>
        </p:sp>
        <p:sp>
          <p:nvSpPr>
            <p:cNvPr id="33920" name="Rectangle 191"/>
            <p:cNvSpPr>
              <a:spLocks noChangeArrowheads="1"/>
            </p:cNvSpPr>
            <p:nvPr/>
          </p:nvSpPr>
          <p:spPr bwMode="auto">
            <a:xfrm>
              <a:off x="3139" y="1261"/>
              <a:ext cx="182"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Kv5</a:t>
              </a:r>
            </a:p>
          </p:txBody>
        </p:sp>
        <p:sp>
          <p:nvSpPr>
            <p:cNvPr id="33921" name="Rectangle 192"/>
            <p:cNvSpPr>
              <a:spLocks noChangeArrowheads="1"/>
            </p:cNvSpPr>
            <p:nvPr/>
          </p:nvSpPr>
          <p:spPr bwMode="auto">
            <a:xfrm>
              <a:off x="3360" y="1261"/>
              <a:ext cx="182"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Kv6</a:t>
              </a:r>
            </a:p>
          </p:txBody>
        </p:sp>
        <p:sp>
          <p:nvSpPr>
            <p:cNvPr id="33922" name="Rectangle 193"/>
            <p:cNvSpPr>
              <a:spLocks noChangeArrowheads="1"/>
            </p:cNvSpPr>
            <p:nvPr/>
          </p:nvSpPr>
          <p:spPr bwMode="auto">
            <a:xfrm>
              <a:off x="3802" y="1261"/>
              <a:ext cx="182"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Kv8</a:t>
              </a:r>
            </a:p>
          </p:txBody>
        </p:sp>
        <p:sp>
          <p:nvSpPr>
            <p:cNvPr id="33923" name="Rectangle 194"/>
            <p:cNvSpPr>
              <a:spLocks noChangeArrowheads="1"/>
            </p:cNvSpPr>
            <p:nvPr/>
          </p:nvSpPr>
          <p:spPr bwMode="auto">
            <a:xfrm>
              <a:off x="4025" y="1261"/>
              <a:ext cx="182" cy="158"/>
            </a:xfrm>
            <a:prstGeom prst="rect">
              <a:avLst/>
            </a:prstGeom>
            <a:noFill/>
            <a:ln w="12700">
              <a:noFill/>
              <a:miter lim="800000"/>
              <a:headEnd/>
              <a:tailEnd/>
            </a:ln>
          </p:spPr>
          <p:txBody>
            <a:bodyPr wrap="none" lIns="90487" tIns="44450" rIns="90487" bIns="44450">
              <a:spAutoFit/>
            </a:bodyPr>
            <a:lstStyle/>
            <a:p>
              <a:r>
                <a:rPr lang="en-US" altLang="en-US" sz="2300" dirty="0">
                  <a:latin typeface="Comic Sans MS" pitchFamily="66" charset="0"/>
                </a:rPr>
                <a:t>Kv9</a:t>
              </a:r>
            </a:p>
          </p:txBody>
        </p:sp>
        <p:sp>
          <p:nvSpPr>
            <p:cNvPr id="33924" name="Line 195"/>
            <p:cNvSpPr>
              <a:spLocks noChangeShapeType="1"/>
            </p:cNvSpPr>
            <p:nvPr/>
          </p:nvSpPr>
          <p:spPr bwMode="auto">
            <a:xfrm>
              <a:off x="2311" y="1157"/>
              <a:ext cx="1753" cy="0"/>
            </a:xfrm>
            <a:prstGeom prst="line">
              <a:avLst/>
            </a:prstGeom>
            <a:noFill/>
            <a:ln w="25400">
              <a:solidFill>
                <a:schemeClr val="tx1"/>
              </a:solidFill>
              <a:round/>
              <a:headEnd/>
              <a:tailEnd/>
            </a:ln>
          </p:spPr>
          <p:txBody>
            <a:bodyPr wrap="none" anchor="ctr"/>
            <a:lstStyle/>
            <a:p>
              <a:endParaRPr lang="en-US" dirty="0"/>
            </a:p>
          </p:txBody>
        </p:sp>
        <p:sp>
          <p:nvSpPr>
            <p:cNvPr id="33925" name="Line 196"/>
            <p:cNvSpPr>
              <a:spLocks noChangeShapeType="1"/>
            </p:cNvSpPr>
            <p:nvPr/>
          </p:nvSpPr>
          <p:spPr bwMode="auto">
            <a:xfrm>
              <a:off x="2309" y="1163"/>
              <a:ext cx="0" cy="60"/>
            </a:xfrm>
            <a:prstGeom prst="line">
              <a:avLst/>
            </a:prstGeom>
            <a:noFill/>
            <a:ln w="25400">
              <a:solidFill>
                <a:schemeClr val="tx1"/>
              </a:solidFill>
              <a:round/>
              <a:headEnd/>
              <a:tailEnd/>
            </a:ln>
          </p:spPr>
          <p:txBody>
            <a:bodyPr wrap="none" anchor="ctr"/>
            <a:lstStyle/>
            <a:p>
              <a:endParaRPr lang="en-US" dirty="0"/>
            </a:p>
          </p:txBody>
        </p:sp>
        <p:sp>
          <p:nvSpPr>
            <p:cNvPr id="33926" name="Line 197"/>
            <p:cNvSpPr>
              <a:spLocks noChangeShapeType="1"/>
            </p:cNvSpPr>
            <p:nvPr/>
          </p:nvSpPr>
          <p:spPr bwMode="auto">
            <a:xfrm>
              <a:off x="2544" y="1163"/>
              <a:ext cx="0" cy="60"/>
            </a:xfrm>
            <a:prstGeom prst="line">
              <a:avLst/>
            </a:prstGeom>
            <a:noFill/>
            <a:ln w="25400">
              <a:solidFill>
                <a:schemeClr val="tx1"/>
              </a:solidFill>
              <a:round/>
              <a:headEnd/>
              <a:tailEnd/>
            </a:ln>
          </p:spPr>
          <p:txBody>
            <a:bodyPr wrap="none" anchor="ctr"/>
            <a:lstStyle/>
            <a:p>
              <a:endParaRPr lang="en-US" dirty="0"/>
            </a:p>
          </p:txBody>
        </p:sp>
        <p:sp>
          <p:nvSpPr>
            <p:cNvPr id="33927" name="Line 198"/>
            <p:cNvSpPr>
              <a:spLocks noChangeShapeType="1"/>
            </p:cNvSpPr>
            <p:nvPr/>
          </p:nvSpPr>
          <p:spPr bwMode="auto">
            <a:xfrm>
              <a:off x="2762" y="1163"/>
              <a:ext cx="0" cy="60"/>
            </a:xfrm>
            <a:prstGeom prst="line">
              <a:avLst/>
            </a:prstGeom>
            <a:noFill/>
            <a:ln w="25400">
              <a:solidFill>
                <a:schemeClr val="tx1"/>
              </a:solidFill>
              <a:round/>
              <a:headEnd/>
              <a:tailEnd/>
            </a:ln>
          </p:spPr>
          <p:txBody>
            <a:bodyPr wrap="none" anchor="ctr"/>
            <a:lstStyle/>
            <a:p>
              <a:endParaRPr lang="en-US" dirty="0"/>
            </a:p>
          </p:txBody>
        </p:sp>
        <p:sp>
          <p:nvSpPr>
            <p:cNvPr id="33928" name="Line 199"/>
            <p:cNvSpPr>
              <a:spLocks noChangeShapeType="1"/>
            </p:cNvSpPr>
            <p:nvPr/>
          </p:nvSpPr>
          <p:spPr bwMode="auto">
            <a:xfrm>
              <a:off x="2979" y="1163"/>
              <a:ext cx="0" cy="60"/>
            </a:xfrm>
            <a:prstGeom prst="line">
              <a:avLst/>
            </a:prstGeom>
            <a:noFill/>
            <a:ln w="25400">
              <a:solidFill>
                <a:schemeClr val="tx1"/>
              </a:solidFill>
              <a:round/>
              <a:headEnd/>
              <a:tailEnd/>
            </a:ln>
          </p:spPr>
          <p:txBody>
            <a:bodyPr wrap="none" anchor="ctr"/>
            <a:lstStyle/>
            <a:p>
              <a:endParaRPr lang="en-US" dirty="0"/>
            </a:p>
          </p:txBody>
        </p:sp>
        <p:sp>
          <p:nvSpPr>
            <p:cNvPr id="33929" name="Line 200"/>
            <p:cNvSpPr>
              <a:spLocks noChangeShapeType="1"/>
            </p:cNvSpPr>
            <p:nvPr/>
          </p:nvSpPr>
          <p:spPr bwMode="auto">
            <a:xfrm>
              <a:off x="3414" y="1163"/>
              <a:ext cx="0" cy="60"/>
            </a:xfrm>
            <a:prstGeom prst="line">
              <a:avLst/>
            </a:prstGeom>
            <a:noFill/>
            <a:ln w="25400">
              <a:solidFill>
                <a:schemeClr val="tx1"/>
              </a:solidFill>
              <a:round/>
              <a:headEnd/>
              <a:tailEnd/>
            </a:ln>
          </p:spPr>
          <p:txBody>
            <a:bodyPr wrap="none" anchor="ctr"/>
            <a:lstStyle/>
            <a:p>
              <a:endParaRPr lang="en-US" dirty="0"/>
            </a:p>
          </p:txBody>
        </p:sp>
        <p:sp>
          <p:nvSpPr>
            <p:cNvPr id="33930" name="Line 201"/>
            <p:cNvSpPr>
              <a:spLocks noChangeShapeType="1"/>
            </p:cNvSpPr>
            <p:nvPr/>
          </p:nvSpPr>
          <p:spPr bwMode="auto">
            <a:xfrm>
              <a:off x="3631" y="1163"/>
              <a:ext cx="0" cy="60"/>
            </a:xfrm>
            <a:prstGeom prst="line">
              <a:avLst/>
            </a:prstGeom>
            <a:noFill/>
            <a:ln w="25400">
              <a:solidFill>
                <a:schemeClr val="tx1"/>
              </a:solidFill>
              <a:round/>
              <a:headEnd/>
              <a:tailEnd/>
            </a:ln>
          </p:spPr>
          <p:txBody>
            <a:bodyPr wrap="none" anchor="ctr"/>
            <a:lstStyle/>
            <a:p>
              <a:endParaRPr lang="en-US" dirty="0"/>
            </a:p>
          </p:txBody>
        </p:sp>
        <p:sp>
          <p:nvSpPr>
            <p:cNvPr id="33931" name="Line 202"/>
            <p:cNvSpPr>
              <a:spLocks noChangeShapeType="1"/>
            </p:cNvSpPr>
            <p:nvPr/>
          </p:nvSpPr>
          <p:spPr bwMode="auto">
            <a:xfrm>
              <a:off x="3849" y="1163"/>
              <a:ext cx="0" cy="60"/>
            </a:xfrm>
            <a:prstGeom prst="line">
              <a:avLst/>
            </a:prstGeom>
            <a:noFill/>
            <a:ln w="25400">
              <a:solidFill>
                <a:schemeClr val="tx1"/>
              </a:solidFill>
              <a:round/>
              <a:headEnd/>
              <a:tailEnd/>
            </a:ln>
          </p:spPr>
          <p:txBody>
            <a:bodyPr wrap="none" anchor="ctr"/>
            <a:lstStyle/>
            <a:p>
              <a:endParaRPr lang="en-US" dirty="0"/>
            </a:p>
          </p:txBody>
        </p:sp>
        <p:sp>
          <p:nvSpPr>
            <p:cNvPr id="33932" name="Line 203"/>
            <p:cNvSpPr>
              <a:spLocks noChangeShapeType="1"/>
            </p:cNvSpPr>
            <p:nvPr/>
          </p:nvSpPr>
          <p:spPr bwMode="auto">
            <a:xfrm>
              <a:off x="4067" y="1163"/>
              <a:ext cx="0" cy="60"/>
            </a:xfrm>
            <a:prstGeom prst="line">
              <a:avLst/>
            </a:prstGeom>
            <a:noFill/>
            <a:ln w="25400">
              <a:solidFill>
                <a:schemeClr val="tx1"/>
              </a:solidFill>
              <a:round/>
              <a:headEnd/>
              <a:tailEnd/>
            </a:ln>
          </p:spPr>
          <p:txBody>
            <a:bodyPr wrap="none" anchor="ctr"/>
            <a:lstStyle/>
            <a:p>
              <a:endParaRPr lang="en-US" dirty="0"/>
            </a:p>
          </p:txBody>
        </p:sp>
        <p:sp>
          <p:nvSpPr>
            <p:cNvPr id="33933" name="Line 204"/>
            <p:cNvSpPr>
              <a:spLocks noChangeShapeType="1"/>
            </p:cNvSpPr>
            <p:nvPr/>
          </p:nvSpPr>
          <p:spPr bwMode="auto">
            <a:xfrm>
              <a:off x="3191" y="1005"/>
              <a:ext cx="0" cy="218"/>
            </a:xfrm>
            <a:prstGeom prst="line">
              <a:avLst/>
            </a:prstGeom>
            <a:noFill/>
            <a:ln w="25400">
              <a:solidFill>
                <a:schemeClr val="tx1"/>
              </a:solidFill>
              <a:round/>
              <a:headEnd/>
              <a:tailEnd/>
            </a:ln>
          </p:spPr>
          <p:txBody>
            <a:bodyPr wrap="none" anchor="ctr"/>
            <a:lstStyle/>
            <a:p>
              <a:endParaRPr lang="en-US" dirty="0"/>
            </a:p>
          </p:txBody>
        </p:sp>
        <p:sp>
          <p:nvSpPr>
            <p:cNvPr id="33934" name="Rectangle 205"/>
            <p:cNvSpPr>
              <a:spLocks noChangeArrowheads="1"/>
            </p:cNvSpPr>
            <p:nvPr/>
          </p:nvSpPr>
          <p:spPr bwMode="auto">
            <a:xfrm>
              <a:off x="3121" y="827"/>
              <a:ext cx="143" cy="170"/>
            </a:xfrm>
            <a:prstGeom prst="rect">
              <a:avLst/>
            </a:prstGeom>
            <a:noFill/>
            <a:ln w="9525">
              <a:noFill/>
              <a:miter lim="800000"/>
              <a:headEnd/>
              <a:tailEnd/>
            </a:ln>
          </p:spPr>
          <p:txBody>
            <a:bodyPr wrap="none" anchor="ctr">
              <a:spAutoFit/>
            </a:bodyPr>
            <a:lstStyle/>
            <a:p>
              <a:pPr algn="ctr"/>
              <a:r>
                <a:rPr lang="en-US" altLang="en-US" sz="2500" dirty="0">
                  <a:latin typeface="Comic Sans MS" pitchFamily="66" charset="0"/>
                </a:rPr>
                <a:t>Kv</a:t>
              </a:r>
              <a:endParaRPr lang="en-GB" sz="2500" dirty="0">
                <a:latin typeface="Comic Sans MS" pitchFamily="66" charset="0"/>
              </a:endParaRPr>
            </a:p>
          </p:txBody>
        </p:sp>
      </p:grpSp>
      <p:grpSp>
        <p:nvGrpSpPr>
          <p:cNvPr id="27" name="Group 206"/>
          <p:cNvGrpSpPr>
            <a:grpSpLocks/>
          </p:cNvGrpSpPr>
          <p:nvPr/>
        </p:nvGrpSpPr>
        <p:grpSpPr bwMode="auto">
          <a:xfrm>
            <a:off x="11295153" y="3966381"/>
            <a:ext cx="6958654" cy="1569674"/>
            <a:chOff x="2992" y="1410"/>
            <a:chExt cx="1855" cy="558"/>
          </a:xfrm>
        </p:grpSpPr>
        <p:sp>
          <p:nvSpPr>
            <p:cNvPr id="33900" name="Rectangle 207"/>
            <p:cNvSpPr>
              <a:spLocks noChangeArrowheads="1"/>
            </p:cNvSpPr>
            <p:nvPr/>
          </p:nvSpPr>
          <p:spPr bwMode="auto">
            <a:xfrm>
              <a:off x="4602" y="1811"/>
              <a:ext cx="216" cy="136"/>
            </a:xfrm>
            <a:prstGeom prst="rect">
              <a:avLst/>
            </a:prstGeom>
            <a:noFill/>
            <a:ln w="12700">
              <a:noFill/>
              <a:miter lim="800000"/>
              <a:headEnd/>
              <a:tailEnd/>
            </a:ln>
          </p:spPr>
          <p:txBody>
            <a:bodyPr wrap="none" lIns="90487" tIns="44450" rIns="90487" bIns="44450">
              <a:spAutoFit/>
            </a:bodyPr>
            <a:lstStyle/>
            <a:p>
              <a:r>
                <a:rPr lang="en-US" altLang="en-US" sz="1900" dirty="0">
                  <a:latin typeface="Comic Sans MS" pitchFamily="66" charset="0"/>
                </a:rPr>
                <a:t>Kv4.3</a:t>
              </a:r>
            </a:p>
          </p:txBody>
        </p:sp>
        <p:grpSp>
          <p:nvGrpSpPr>
            <p:cNvPr id="28" name="Group 208"/>
            <p:cNvGrpSpPr>
              <a:grpSpLocks/>
            </p:cNvGrpSpPr>
            <p:nvPr/>
          </p:nvGrpSpPr>
          <p:grpSpPr bwMode="auto">
            <a:xfrm>
              <a:off x="2992" y="1410"/>
              <a:ext cx="1855" cy="558"/>
              <a:chOff x="2992" y="1410"/>
              <a:chExt cx="1855" cy="558"/>
            </a:xfrm>
          </p:grpSpPr>
          <p:sp>
            <p:nvSpPr>
              <p:cNvPr id="33902" name="Rectangle 209"/>
              <p:cNvSpPr>
                <a:spLocks noChangeArrowheads="1"/>
              </p:cNvSpPr>
              <p:nvPr/>
            </p:nvSpPr>
            <p:spPr bwMode="auto">
              <a:xfrm>
                <a:off x="4165" y="1811"/>
                <a:ext cx="222" cy="147"/>
              </a:xfrm>
              <a:prstGeom prst="rect">
                <a:avLst/>
              </a:prstGeom>
              <a:noFill/>
              <a:ln w="12700">
                <a:noFill/>
                <a:miter lim="800000"/>
                <a:headEnd/>
                <a:tailEnd/>
              </a:ln>
            </p:spPr>
            <p:txBody>
              <a:bodyPr wrap="none" lIns="90487" tIns="44450" rIns="90487" bIns="44450">
                <a:spAutoFit/>
              </a:bodyPr>
              <a:lstStyle/>
              <a:p>
                <a:r>
                  <a:rPr lang="en-US" altLang="en-US" sz="2100" dirty="0">
                    <a:latin typeface="Comic Sans MS" pitchFamily="66" charset="0"/>
                  </a:rPr>
                  <a:t>Kv4.1</a:t>
                </a:r>
              </a:p>
            </p:txBody>
          </p:sp>
          <p:sp>
            <p:nvSpPr>
              <p:cNvPr id="33903" name="Rectangle 210"/>
              <p:cNvSpPr>
                <a:spLocks noChangeArrowheads="1"/>
              </p:cNvSpPr>
              <p:nvPr/>
            </p:nvSpPr>
            <p:spPr bwMode="auto">
              <a:xfrm>
                <a:off x="4386" y="1811"/>
                <a:ext cx="216" cy="136"/>
              </a:xfrm>
              <a:prstGeom prst="rect">
                <a:avLst/>
              </a:prstGeom>
              <a:noFill/>
              <a:ln w="12700">
                <a:noFill/>
                <a:miter lim="800000"/>
                <a:headEnd/>
                <a:tailEnd/>
              </a:ln>
            </p:spPr>
            <p:txBody>
              <a:bodyPr wrap="none" lIns="90487" tIns="44450" rIns="90487" bIns="44450">
                <a:spAutoFit/>
              </a:bodyPr>
              <a:lstStyle/>
              <a:p>
                <a:r>
                  <a:rPr lang="en-US" altLang="en-US" sz="1900" dirty="0">
                    <a:latin typeface="Comic Sans MS" pitchFamily="66" charset="0"/>
                  </a:rPr>
                  <a:t>Kv4.2</a:t>
                </a:r>
                <a:endParaRPr lang="en-US" altLang="en-US" sz="2100" dirty="0">
                  <a:latin typeface="Comic Sans MS" pitchFamily="66" charset="0"/>
                </a:endParaRPr>
              </a:p>
            </p:txBody>
          </p:sp>
          <p:sp>
            <p:nvSpPr>
              <p:cNvPr id="33904" name="Line 211"/>
              <p:cNvSpPr>
                <a:spLocks noChangeShapeType="1"/>
              </p:cNvSpPr>
              <p:nvPr/>
            </p:nvSpPr>
            <p:spPr bwMode="auto">
              <a:xfrm flipH="1" flipV="1">
                <a:off x="2992" y="1441"/>
                <a:ext cx="1527" cy="191"/>
              </a:xfrm>
              <a:prstGeom prst="line">
                <a:avLst/>
              </a:prstGeom>
              <a:noFill/>
              <a:ln w="25400">
                <a:solidFill>
                  <a:schemeClr val="tx1"/>
                </a:solidFill>
                <a:round/>
                <a:headEnd/>
                <a:tailEnd/>
              </a:ln>
            </p:spPr>
            <p:txBody>
              <a:bodyPr wrap="none" anchor="ctr"/>
              <a:lstStyle/>
              <a:p>
                <a:endParaRPr lang="en-US" dirty="0"/>
              </a:p>
            </p:txBody>
          </p:sp>
          <p:sp>
            <p:nvSpPr>
              <p:cNvPr id="33905" name="Rectangle 212"/>
              <p:cNvSpPr>
                <a:spLocks noChangeArrowheads="1"/>
              </p:cNvSpPr>
              <p:nvPr/>
            </p:nvSpPr>
            <p:spPr bwMode="auto">
              <a:xfrm>
                <a:off x="4513" y="1549"/>
                <a:ext cx="49" cy="158"/>
              </a:xfrm>
              <a:prstGeom prst="rect">
                <a:avLst/>
              </a:prstGeom>
              <a:noFill/>
              <a:ln w="12700">
                <a:noFill/>
                <a:miter lim="800000"/>
                <a:headEnd/>
                <a:tailEnd/>
              </a:ln>
            </p:spPr>
            <p:txBody>
              <a:bodyPr wrap="none" lIns="90487" tIns="44450" rIns="90487" bIns="44450">
                <a:spAutoFit/>
              </a:bodyPr>
              <a:lstStyle/>
              <a:p>
                <a:endParaRPr lang="en-US" altLang="en-US" sz="2300" dirty="0">
                  <a:solidFill>
                    <a:srgbClr val="FA3899"/>
                  </a:solidFill>
                  <a:latin typeface="Comic Sans MS" pitchFamily="66" charset="0"/>
                </a:endParaRPr>
              </a:p>
            </p:txBody>
          </p:sp>
          <p:sp>
            <p:nvSpPr>
              <p:cNvPr id="33906" name="Line 213"/>
              <p:cNvSpPr>
                <a:spLocks noChangeShapeType="1"/>
              </p:cNvSpPr>
              <p:nvPr/>
            </p:nvSpPr>
            <p:spPr bwMode="auto">
              <a:xfrm>
                <a:off x="2992" y="1410"/>
                <a:ext cx="0" cy="31"/>
              </a:xfrm>
              <a:prstGeom prst="line">
                <a:avLst/>
              </a:prstGeom>
              <a:noFill/>
              <a:ln w="25400">
                <a:solidFill>
                  <a:schemeClr val="tx1"/>
                </a:solidFill>
                <a:round/>
                <a:headEnd/>
                <a:tailEnd/>
              </a:ln>
            </p:spPr>
            <p:txBody>
              <a:bodyPr wrap="none" anchor="ctr"/>
              <a:lstStyle/>
              <a:p>
                <a:endParaRPr lang="en-US" dirty="0"/>
              </a:p>
            </p:txBody>
          </p:sp>
          <p:sp>
            <p:nvSpPr>
              <p:cNvPr id="33907" name="Rectangle 214"/>
              <p:cNvSpPr>
                <a:spLocks noChangeArrowheads="1"/>
              </p:cNvSpPr>
              <p:nvPr/>
            </p:nvSpPr>
            <p:spPr bwMode="auto">
              <a:xfrm>
                <a:off x="4182" y="1824"/>
                <a:ext cx="665" cy="144"/>
              </a:xfrm>
              <a:prstGeom prst="rect">
                <a:avLst/>
              </a:prstGeom>
              <a:noFill/>
              <a:ln w="38100">
                <a:solidFill>
                  <a:srgbClr val="FA3899"/>
                </a:solidFill>
                <a:miter lim="800000"/>
                <a:headEnd/>
                <a:tailEnd/>
              </a:ln>
            </p:spPr>
            <p:txBody>
              <a:bodyPr wrap="none" anchor="ctr"/>
              <a:lstStyle/>
              <a:p>
                <a:pPr algn="ctr"/>
                <a:endParaRPr lang="en-GB" dirty="0"/>
              </a:p>
            </p:txBody>
          </p:sp>
          <p:sp>
            <p:nvSpPr>
              <p:cNvPr id="33908" name="Line 215"/>
              <p:cNvSpPr>
                <a:spLocks noChangeShapeType="1"/>
              </p:cNvSpPr>
              <p:nvPr/>
            </p:nvSpPr>
            <p:spPr bwMode="auto">
              <a:xfrm>
                <a:off x="4404" y="1824"/>
                <a:ext cx="0" cy="144"/>
              </a:xfrm>
              <a:prstGeom prst="line">
                <a:avLst/>
              </a:prstGeom>
              <a:noFill/>
              <a:ln w="38100">
                <a:solidFill>
                  <a:srgbClr val="FA3899"/>
                </a:solidFill>
                <a:round/>
                <a:headEnd/>
                <a:tailEnd/>
              </a:ln>
            </p:spPr>
            <p:txBody>
              <a:bodyPr wrap="none" anchor="ctr"/>
              <a:lstStyle/>
              <a:p>
                <a:endParaRPr lang="en-US" dirty="0"/>
              </a:p>
            </p:txBody>
          </p:sp>
          <p:sp>
            <p:nvSpPr>
              <p:cNvPr id="33909" name="Line 216"/>
              <p:cNvSpPr>
                <a:spLocks noChangeShapeType="1"/>
              </p:cNvSpPr>
              <p:nvPr/>
            </p:nvSpPr>
            <p:spPr bwMode="auto">
              <a:xfrm>
                <a:off x="4626" y="1824"/>
                <a:ext cx="0" cy="144"/>
              </a:xfrm>
              <a:prstGeom prst="line">
                <a:avLst/>
              </a:prstGeom>
              <a:noFill/>
              <a:ln w="38100">
                <a:solidFill>
                  <a:srgbClr val="FA3899"/>
                </a:solidFill>
                <a:round/>
                <a:headEnd/>
                <a:tailEnd/>
              </a:ln>
            </p:spPr>
            <p:txBody>
              <a:bodyPr wrap="none" anchor="ctr"/>
              <a:lstStyle/>
              <a:p>
                <a:endParaRPr lang="en-US" dirty="0"/>
              </a:p>
            </p:txBody>
          </p:sp>
          <p:grpSp>
            <p:nvGrpSpPr>
              <p:cNvPr id="29" name="Group 217"/>
              <p:cNvGrpSpPr>
                <a:grpSpLocks/>
              </p:cNvGrpSpPr>
              <p:nvPr/>
            </p:nvGrpSpPr>
            <p:grpSpPr bwMode="auto">
              <a:xfrm>
                <a:off x="4298" y="1632"/>
                <a:ext cx="443" cy="192"/>
                <a:chOff x="1443" y="2891"/>
                <a:chExt cx="448" cy="207"/>
              </a:xfrm>
            </p:grpSpPr>
            <p:sp>
              <p:nvSpPr>
                <p:cNvPr id="33911" name="Line 218"/>
                <p:cNvSpPr>
                  <a:spLocks noChangeShapeType="1"/>
                </p:cNvSpPr>
                <p:nvPr/>
              </p:nvSpPr>
              <p:spPr bwMode="auto">
                <a:xfrm>
                  <a:off x="1447" y="2979"/>
                  <a:ext cx="440" cy="0"/>
                </a:xfrm>
                <a:prstGeom prst="line">
                  <a:avLst/>
                </a:prstGeom>
                <a:noFill/>
                <a:ln w="25400">
                  <a:solidFill>
                    <a:schemeClr val="tx1"/>
                  </a:solidFill>
                  <a:round/>
                  <a:headEnd/>
                  <a:tailEnd/>
                </a:ln>
              </p:spPr>
              <p:txBody>
                <a:bodyPr wrap="none" anchor="ctr"/>
                <a:lstStyle/>
                <a:p>
                  <a:endParaRPr lang="en-US" dirty="0"/>
                </a:p>
              </p:txBody>
            </p:sp>
            <p:sp>
              <p:nvSpPr>
                <p:cNvPr id="33912" name="Line 219"/>
                <p:cNvSpPr>
                  <a:spLocks noChangeShapeType="1"/>
                </p:cNvSpPr>
                <p:nvPr/>
              </p:nvSpPr>
              <p:spPr bwMode="auto">
                <a:xfrm>
                  <a:off x="1443" y="2985"/>
                  <a:ext cx="0" cy="113"/>
                </a:xfrm>
                <a:prstGeom prst="line">
                  <a:avLst/>
                </a:prstGeom>
                <a:noFill/>
                <a:ln w="25400">
                  <a:solidFill>
                    <a:schemeClr val="tx1"/>
                  </a:solidFill>
                  <a:round/>
                  <a:headEnd/>
                  <a:tailEnd/>
                </a:ln>
              </p:spPr>
              <p:txBody>
                <a:bodyPr wrap="none" anchor="ctr"/>
                <a:lstStyle/>
                <a:p>
                  <a:endParaRPr lang="en-US" dirty="0"/>
                </a:p>
              </p:txBody>
            </p:sp>
            <p:sp>
              <p:nvSpPr>
                <p:cNvPr id="33913" name="Line 220"/>
                <p:cNvSpPr>
                  <a:spLocks noChangeShapeType="1"/>
                </p:cNvSpPr>
                <p:nvPr/>
              </p:nvSpPr>
              <p:spPr bwMode="auto">
                <a:xfrm>
                  <a:off x="1667" y="2985"/>
                  <a:ext cx="0" cy="113"/>
                </a:xfrm>
                <a:prstGeom prst="line">
                  <a:avLst/>
                </a:prstGeom>
                <a:noFill/>
                <a:ln w="25400">
                  <a:solidFill>
                    <a:schemeClr val="tx1"/>
                  </a:solidFill>
                  <a:round/>
                  <a:headEnd/>
                  <a:tailEnd/>
                </a:ln>
              </p:spPr>
              <p:txBody>
                <a:bodyPr wrap="none" anchor="ctr"/>
                <a:lstStyle/>
                <a:p>
                  <a:endParaRPr lang="en-US" dirty="0"/>
                </a:p>
              </p:txBody>
            </p:sp>
            <p:sp>
              <p:nvSpPr>
                <p:cNvPr id="33914" name="Line 221"/>
                <p:cNvSpPr>
                  <a:spLocks noChangeShapeType="1"/>
                </p:cNvSpPr>
                <p:nvPr/>
              </p:nvSpPr>
              <p:spPr bwMode="auto">
                <a:xfrm>
                  <a:off x="1891" y="2985"/>
                  <a:ext cx="0" cy="113"/>
                </a:xfrm>
                <a:prstGeom prst="line">
                  <a:avLst/>
                </a:prstGeom>
                <a:noFill/>
                <a:ln w="25400">
                  <a:solidFill>
                    <a:schemeClr val="tx1"/>
                  </a:solidFill>
                  <a:round/>
                  <a:headEnd/>
                  <a:tailEnd/>
                </a:ln>
              </p:spPr>
              <p:txBody>
                <a:bodyPr wrap="none" anchor="ctr"/>
                <a:lstStyle/>
                <a:p>
                  <a:endParaRPr lang="en-US" dirty="0"/>
                </a:p>
              </p:txBody>
            </p:sp>
            <p:sp>
              <p:nvSpPr>
                <p:cNvPr id="33915" name="Line 222"/>
                <p:cNvSpPr>
                  <a:spLocks noChangeShapeType="1"/>
                </p:cNvSpPr>
                <p:nvPr/>
              </p:nvSpPr>
              <p:spPr bwMode="auto">
                <a:xfrm>
                  <a:off x="1667" y="2891"/>
                  <a:ext cx="0" cy="83"/>
                </a:xfrm>
                <a:prstGeom prst="line">
                  <a:avLst/>
                </a:prstGeom>
                <a:noFill/>
                <a:ln w="25400">
                  <a:solidFill>
                    <a:schemeClr val="tx1"/>
                  </a:solidFill>
                  <a:round/>
                  <a:headEnd/>
                  <a:tailEnd/>
                </a:ln>
              </p:spPr>
              <p:txBody>
                <a:bodyPr wrap="none" anchor="ctr"/>
                <a:lstStyle/>
                <a:p>
                  <a:endParaRPr lang="en-US" dirty="0"/>
                </a:p>
              </p:txBody>
            </p:sp>
          </p:grpSp>
        </p:grpSp>
      </p:grpSp>
      <p:sp>
        <p:nvSpPr>
          <p:cNvPr id="33806" name="Rectangle 223"/>
          <p:cNvSpPr>
            <a:spLocks noChangeArrowheads="1"/>
          </p:cNvSpPr>
          <p:nvPr/>
        </p:nvSpPr>
        <p:spPr bwMode="auto">
          <a:xfrm>
            <a:off x="4347753" y="0"/>
            <a:ext cx="13571083" cy="1071957"/>
          </a:xfrm>
          <a:prstGeom prst="rect">
            <a:avLst/>
          </a:prstGeom>
          <a:noFill/>
          <a:ln w="9525">
            <a:noFill/>
            <a:miter lim="800000"/>
            <a:headEnd/>
            <a:tailEnd/>
          </a:ln>
        </p:spPr>
        <p:txBody>
          <a:bodyPr wrap="none" lIns="192911" tIns="96455" rIns="192911" bIns="96455">
            <a:spAutoFit/>
          </a:bodyPr>
          <a:lstStyle/>
          <a:p>
            <a:r>
              <a:rPr lang="en-US" altLang="en-US" dirty="0">
                <a:latin typeface="Geneva"/>
              </a:rPr>
              <a:t>Ion Channels investigated in the study of</a:t>
            </a:r>
          </a:p>
        </p:txBody>
      </p:sp>
      <p:grpSp>
        <p:nvGrpSpPr>
          <p:cNvPr id="30" name="Group 224"/>
          <p:cNvGrpSpPr>
            <a:grpSpLocks/>
          </p:cNvGrpSpPr>
          <p:nvPr/>
        </p:nvGrpSpPr>
        <p:grpSpPr bwMode="auto">
          <a:xfrm>
            <a:off x="3061059" y="6201945"/>
            <a:ext cx="7844968" cy="4620161"/>
            <a:chOff x="3959" y="2510"/>
            <a:chExt cx="1748" cy="1438"/>
          </a:xfrm>
        </p:grpSpPr>
        <p:grpSp>
          <p:nvGrpSpPr>
            <p:cNvPr id="31" name="Group 225"/>
            <p:cNvGrpSpPr>
              <a:grpSpLocks/>
            </p:cNvGrpSpPr>
            <p:nvPr/>
          </p:nvGrpSpPr>
          <p:grpSpPr bwMode="auto">
            <a:xfrm>
              <a:off x="3959" y="2510"/>
              <a:ext cx="1748" cy="802"/>
              <a:chOff x="240" y="258"/>
              <a:chExt cx="3464" cy="981"/>
            </a:xfrm>
          </p:grpSpPr>
          <p:sp>
            <p:nvSpPr>
              <p:cNvPr id="33872" name="Rectangle 226"/>
              <p:cNvSpPr>
                <a:spLocks noChangeArrowheads="1"/>
              </p:cNvSpPr>
              <p:nvPr/>
            </p:nvSpPr>
            <p:spPr bwMode="auto">
              <a:xfrm rot="18407720">
                <a:off x="1926" y="462"/>
                <a:ext cx="205" cy="41"/>
              </a:xfrm>
              <a:prstGeom prst="rect">
                <a:avLst/>
              </a:prstGeom>
              <a:noFill/>
              <a:ln w="12700">
                <a:noFill/>
                <a:miter lim="800000"/>
                <a:headEnd/>
                <a:tailEnd/>
              </a:ln>
            </p:spPr>
            <p:txBody>
              <a:bodyPr vert="eaVert" wrap="none">
                <a:spAutoFit/>
              </a:bodyPr>
              <a:lstStyle/>
              <a:p>
                <a:endParaRPr lang="en-US" altLang="en-US" sz="2300" b="1" dirty="0">
                  <a:latin typeface="Geneva"/>
                </a:endParaRPr>
              </a:p>
            </p:txBody>
          </p:sp>
          <p:sp>
            <p:nvSpPr>
              <p:cNvPr id="33873" name="Rectangle 227"/>
              <p:cNvSpPr>
                <a:spLocks noChangeArrowheads="1"/>
              </p:cNvSpPr>
              <p:nvPr/>
            </p:nvSpPr>
            <p:spPr bwMode="auto">
              <a:xfrm rot="18407720">
                <a:off x="3408" y="357"/>
                <a:ext cx="395" cy="197"/>
              </a:xfrm>
              <a:prstGeom prst="rect">
                <a:avLst/>
              </a:prstGeom>
              <a:noFill/>
              <a:ln w="12700">
                <a:noFill/>
                <a:miter lim="800000"/>
                <a:headEnd/>
                <a:tailEnd/>
              </a:ln>
            </p:spPr>
            <p:txBody>
              <a:bodyPr wrap="none">
                <a:spAutoFit/>
              </a:bodyPr>
              <a:lstStyle/>
              <a:p>
                <a:r>
                  <a:rPr lang="en-GB" sz="2300" b="1" dirty="0">
                    <a:latin typeface="Geneva"/>
                  </a:rPr>
                  <a:t>CGRP</a:t>
                </a:r>
                <a:endParaRPr lang="en-US" sz="2300" b="1" dirty="0">
                  <a:latin typeface="Geneva"/>
                </a:endParaRPr>
              </a:p>
            </p:txBody>
          </p:sp>
          <p:grpSp>
            <p:nvGrpSpPr>
              <p:cNvPr id="33863" name="Group 228"/>
              <p:cNvGrpSpPr>
                <a:grpSpLocks/>
              </p:cNvGrpSpPr>
              <p:nvPr/>
            </p:nvGrpSpPr>
            <p:grpSpPr bwMode="auto">
              <a:xfrm>
                <a:off x="240" y="307"/>
                <a:ext cx="3373" cy="932"/>
                <a:chOff x="240" y="417"/>
                <a:chExt cx="3373" cy="932"/>
              </a:xfrm>
            </p:grpSpPr>
            <p:pic>
              <p:nvPicPr>
                <p:cNvPr id="33875" name="Picture 229"/>
                <p:cNvPicPr>
                  <a:picLocks noChangeAspect="1" noChangeArrowheads="1"/>
                </p:cNvPicPr>
                <p:nvPr/>
              </p:nvPicPr>
              <p:blipFill>
                <a:blip r:embed="rId3" cstate="print"/>
                <a:srcRect/>
                <a:stretch>
                  <a:fillRect/>
                </a:stretch>
              </p:blipFill>
              <p:spPr bwMode="auto">
                <a:xfrm flipV="1">
                  <a:off x="240" y="816"/>
                  <a:ext cx="3373" cy="533"/>
                </a:xfrm>
                <a:prstGeom prst="rect">
                  <a:avLst/>
                </a:prstGeom>
                <a:noFill/>
                <a:ln w="9525">
                  <a:noFill/>
                  <a:miter lim="800000"/>
                  <a:headEnd/>
                  <a:tailEnd/>
                </a:ln>
              </p:spPr>
            </p:pic>
            <p:sp>
              <p:nvSpPr>
                <p:cNvPr id="33876" name="Line 230"/>
                <p:cNvSpPr>
                  <a:spLocks noChangeShapeType="1"/>
                </p:cNvSpPr>
                <p:nvPr/>
              </p:nvSpPr>
              <p:spPr bwMode="auto">
                <a:xfrm flipV="1">
                  <a:off x="384" y="720"/>
                  <a:ext cx="0" cy="96"/>
                </a:xfrm>
                <a:prstGeom prst="line">
                  <a:avLst/>
                </a:prstGeom>
                <a:noFill/>
                <a:ln w="12700">
                  <a:solidFill>
                    <a:schemeClr val="accent2"/>
                  </a:solidFill>
                  <a:round/>
                  <a:headEnd/>
                  <a:tailEnd/>
                </a:ln>
              </p:spPr>
              <p:txBody>
                <a:bodyPr wrap="none" anchor="ctr"/>
                <a:lstStyle/>
                <a:p>
                  <a:endParaRPr lang="en-US" dirty="0"/>
                </a:p>
              </p:txBody>
            </p:sp>
            <p:sp>
              <p:nvSpPr>
                <p:cNvPr id="33877" name="Line 231"/>
                <p:cNvSpPr>
                  <a:spLocks noChangeShapeType="1"/>
                </p:cNvSpPr>
                <p:nvPr/>
              </p:nvSpPr>
              <p:spPr bwMode="auto">
                <a:xfrm flipV="1">
                  <a:off x="576" y="720"/>
                  <a:ext cx="0" cy="96"/>
                </a:xfrm>
                <a:prstGeom prst="line">
                  <a:avLst/>
                </a:prstGeom>
                <a:noFill/>
                <a:ln w="12700">
                  <a:solidFill>
                    <a:schemeClr val="accent2"/>
                  </a:solidFill>
                  <a:round/>
                  <a:headEnd/>
                  <a:tailEnd/>
                </a:ln>
              </p:spPr>
              <p:txBody>
                <a:bodyPr wrap="none" anchor="ctr"/>
                <a:lstStyle/>
                <a:p>
                  <a:endParaRPr lang="en-US" dirty="0"/>
                </a:p>
              </p:txBody>
            </p:sp>
            <p:sp>
              <p:nvSpPr>
                <p:cNvPr id="33878" name="Line 232"/>
                <p:cNvSpPr>
                  <a:spLocks noChangeShapeType="1"/>
                </p:cNvSpPr>
                <p:nvPr/>
              </p:nvSpPr>
              <p:spPr bwMode="auto">
                <a:xfrm flipV="1">
                  <a:off x="816" y="720"/>
                  <a:ext cx="0" cy="96"/>
                </a:xfrm>
                <a:prstGeom prst="line">
                  <a:avLst/>
                </a:prstGeom>
                <a:noFill/>
                <a:ln w="12700">
                  <a:solidFill>
                    <a:schemeClr val="accent2"/>
                  </a:solidFill>
                  <a:round/>
                  <a:headEnd/>
                  <a:tailEnd/>
                </a:ln>
              </p:spPr>
              <p:txBody>
                <a:bodyPr wrap="none" anchor="ctr"/>
                <a:lstStyle/>
                <a:p>
                  <a:endParaRPr lang="en-US" dirty="0"/>
                </a:p>
              </p:txBody>
            </p:sp>
            <p:sp>
              <p:nvSpPr>
                <p:cNvPr id="33879" name="Line 233"/>
                <p:cNvSpPr>
                  <a:spLocks noChangeShapeType="1"/>
                </p:cNvSpPr>
                <p:nvPr/>
              </p:nvSpPr>
              <p:spPr bwMode="auto">
                <a:xfrm flipV="1">
                  <a:off x="1248" y="720"/>
                  <a:ext cx="0" cy="96"/>
                </a:xfrm>
                <a:prstGeom prst="line">
                  <a:avLst/>
                </a:prstGeom>
                <a:noFill/>
                <a:ln w="12700">
                  <a:solidFill>
                    <a:schemeClr val="accent2"/>
                  </a:solidFill>
                  <a:round/>
                  <a:headEnd/>
                  <a:tailEnd/>
                </a:ln>
              </p:spPr>
              <p:txBody>
                <a:bodyPr wrap="none" anchor="ctr"/>
                <a:lstStyle/>
                <a:p>
                  <a:endParaRPr lang="en-US" dirty="0"/>
                </a:p>
              </p:txBody>
            </p:sp>
            <p:sp>
              <p:nvSpPr>
                <p:cNvPr id="33880" name="Line 234"/>
                <p:cNvSpPr>
                  <a:spLocks noChangeShapeType="1"/>
                </p:cNvSpPr>
                <p:nvPr/>
              </p:nvSpPr>
              <p:spPr bwMode="auto">
                <a:xfrm flipV="1">
                  <a:off x="1440" y="720"/>
                  <a:ext cx="0" cy="96"/>
                </a:xfrm>
                <a:prstGeom prst="line">
                  <a:avLst/>
                </a:prstGeom>
                <a:noFill/>
                <a:ln w="12700">
                  <a:solidFill>
                    <a:schemeClr val="accent2"/>
                  </a:solidFill>
                  <a:round/>
                  <a:headEnd/>
                  <a:tailEnd/>
                </a:ln>
              </p:spPr>
              <p:txBody>
                <a:bodyPr wrap="none" anchor="ctr"/>
                <a:lstStyle/>
                <a:p>
                  <a:endParaRPr lang="en-US" dirty="0"/>
                </a:p>
              </p:txBody>
            </p:sp>
            <p:sp>
              <p:nvSpPr>
                <p:cNvPr id="33881" name="Line 235"/>
                <p:cNvSpPr>
                  <a:spLocks noChangeShapeType="1"/>
                </p:cNvSpPr>
                <p:nvPr/>
              </p:nvSpPr>
              <p:spPr bwMode="auto">
                <a:xfrm flipV="1">
                  <a:off x="1680" y="720"/>
                  <a:ext cx="0" cy="96"/>
                </a:xfrm>
                <a:prstGeom prst="line">
                  <a:avLst/>
                </a:prstGeom>
                <a:noFill/>
                <a:ln w="12700">
                  <a:solidFill>
                    <a:schemeClr val="accent2"/>
                  </a:solidFill>
                  <a:round/>
                  <a:headEnd/>
                  <a:tailEnd/>
                </a:ln>
              </p:spPr>
              <p:txBody>
                <a:bodyPr wrap="none" anchor="ctr"/>
                <a:lstStyle/>
                <a:p>
                  <a:endParaRPr lang="en-US" dirty="0"/>
                </a:p>
              </p:txBody>
            </p:sp>
            <p:sp>
              <p:nvSpPr>
                <p:cNvPr id="33882" name="Line 236"/>
                <p:cNvSpPr>
                  <a:spLocks noChangeShapeType="1"/>
                </p:cNvSpPr>
                <p:nvPr/>
              </p:nvSpPr>
              <p:spPr bwMode="auto">
                <a:xfrm flipV="1">
                  <a:off x="1920" y="720"/>
                  <a:ext cx="0" cy="96"/>
                </a:xfrm>
                <a:prstGeom prst="line">
                  <a:avLst/>
                </a:prstGeom>
                <a:noFill/>
                <a:ln w="12700">
                  <a:solidFill>
                    <a:schemeClr val="accent2"/>
                  </a:solidFill>
                  <a:round/>
                  <a:headEnd/>
                  <a:tailEnd/>
                </a:ln>
              </p:spPr>
              <p:txBody>
                <a:bodyPr wrap="none" anchor="ctr"/>
                <a:lstStyle/>
                <a:p>
                  <a:endParaRPr lang="en-US" dirty="0"/>
                </a:p>
              </p:txBody>
            </p:sp>
            <p:sp>
              <p:nvSpPr>
                <p:cNvPr id="33883" name="Line 237"/>
                <p:cNvSpPr>
                  <a:spLocks noChangeShapeType="1"/>
                </p:cNvSpPr>
                <p:nvPr/>
              </p:nvSpPr>
              <p:spPr bwMode="auto">
                <a:xfrm flipV="1">
                  <a:off x="2112" y="720"/>
                  <a:ext cx="0" cy="96"/>
                </a:xfrm>
                <a:prstGeom prst="line">
                  <a:avLst/>
                </a:prstGeom>
                <a:noFill/>
                <a:ln w="12700">
                  <a:solidFill>
                    <a:schemeClr val="accent2"/>
                  </a:solidFill>
                  <a:round/>
                  <a:headEnd/>
                  <a:tailEnd/>
                </a:ln>
              </p:spPr>
              <p:txBody>
                <a:bodyPr wrap="none" anchor="ctr"/>
                <a:lstStyle/>
                <a:p>
                  <a:endParaRPr lang="en-US" dirty="0"/>
                </a:p>
              </p:txBody>
            </p:sp>
            <p:sp>
              <p:nvSpPr>
                <p:cNvPr id="33884" name="Line 238"/>
                <p:cNvSpPr>
                  <a:spLocks noChangeShapeType="1"/>
                </p:cNvSpPr>
                <p:nvPr/>
              </p:nvSpPr>
              <p:spPr bwMode="auto">
                <a:xfrm flipV="1">
                  <a:off x="2352" y="720"/>
                  <a:ext cx="0" cy="96"/>
                </a:xfrm>
                <a:prstGeom prst="line">
                  <a:avLst/>
                </a:prstGeom>
                <a:noFill/>
                <a:ln w="12700">
                  <a:solidFill>
                    <a:schemeClr val="accent2"/>
                  </a:solidFill>
                  <a:round/>
                  <a:headEnd/>
                  <a:tailEnd/>
                </a:ln>
              </p:spPr>
              <p:txBody>
                <a:bodyPr wrap="none" anchor="ctr"/>
                <a:lstStyle/>
                <a:p>
                  <a:endParaRPr lang="en-US" dirty="0"/>
                </a:p>
              </p:txBody>
            </p:sp>
            <p:sp>
              <p:nvSpPr>
                <p:cNvPr id="33885" name="Line 239"/>
                <p:cNvSpPr>
                  <a:spLocks noChangeShapeType="1"/>
                </p:cNvSpPr>
                <p:nvPr/>
              </p:nvSpPr>
              <p:spPr bwMode="auto">
                <a:xfrm flipV="1">
                  <a:off x="2592" y="720"/>
                  <a:ext cx="0" cy="96"/>
                </a:xfrm>
                <a:prstGeom prst="line">
                  <a:avLst/>
                </a:prstGeom>
                <a:noFill/>
                <a:ln w="12700">
                  <a:solidFill>
                    <a:schemeClr val="accent2"/>
                  </a:solidFill>
                  <a:round/>
                  <a:headEnd/>
                  <a:tailEnd/>
                </a:ln>
              </p:spPr>
              <p:txBody>
                <a:bodyPr wrap="none" anchor="ctr"/>
                <a:lstStyle/>
                <a:p>
                  <a:endParaRPr lang="en-US" dirty="0"/>
                </a:p>
              </p:txBody>
            </p:sp>
            <p:sp>
              <p:nvSpPr>
                <p:cNvPr id="33886" name="Line 240"/>
                <p:cNvSpPr>
                  <a:spLocks noChangeShapeType="1"/>
                </p:cNvSpPr>
                <p:nvPr/>
              </p:nvSpPr>
              <p:spPr bwMode="auto">
                <a:xfrm flipV="1">
                  <a:off x="3024" y="720"/>
                  <a:ext cx="0" cy="96"/>
                </a:xfrm>
                <a:prstGeom prst="line">
                  <a:avLst/>
                </a:prstGeom>
                <a:noFill/>
                <a:ln w="12700">
                  <a:solidFill>
                    <a:schemeClr val="accent2"/>
                  </a:solidFill>
                  <a:round/>
                  <a:headEnd/>
                  <a:tailEnd/>
                </a:ln>
              </p:spPr>
              <p:txBody>
                <a:bodyPr wrap="none" anchor="ctr"/>
                <a:lstStyle/>
                <a:p>
                  <a:endParaRPr lang="en-US" dirty="0"/>
                </a:p>
              </p:txBody>
            </p:sp>
            <p:sp>
              <p:nvSpPr>
                <p:cNvPr id="33887" name="Line 241"/>
                <p:cNvSpPr>
                  <a:spLocks noChangeShapeType="1"/>
                </p:cNvSpPr>
                <p:nvPr/>
              </p:nvSpPr>
              <p:spPr bwMode="auto">
                <a:xfrm flipV="1">
                  <a:off x="3264" y="720"/>
                  <a:ext cx="0" cy="96"/>
                </a:xfrm>
                <a:prstGeom prst="line">
                  <a:avLst/>
                </a:prstGeom>
                <a:noFill/>
                <a:ln w="12700">
                  <a:solidFill>
                    <a:schemeClr val="accent2"/>
                  </a:solidFill>
                  <a:round/>
                  <a:headEnd/>
                  <a:tailEnd/>
                </a:ln>
              </p:spPr>
              <p:txBody>
                <a:bodyPr wrap="none" anchor="ctr"/>
                <a:lstStyle/>
                <a:p>
                  <a:endParaRPr lang="en-US" dirty="0"/>
                </a:p>
              </p:txBody>
            </p:sp>
            <p:sp>
              <p:nvSpPr>
                <p:cNvPr id="33888" name="Line 242"/>
                <p:cNvSpPr>
                  <a:spLocks noChangeShapeType="1"/>
                </p:cNvSpPr>
                <p:nvPr/>
              </p:nvSpPr>
              <p:spPr bwMode="auto">
                <a:xfrm flipV="1">
                  <a:off x="3456" y="720"/>
                  <a:ext cx="0" cy="96"/>
                </a:xfrm>
                <a:prstGeom prst="line">
                  <a:avLst/>
                </a:prstGeom>
                <a:noFill/>
                <a:ln w="12700">
                  <a:solidFill>
                    <a:schemeClr val="accent2"/>
                  </a:solidFill>
                  <a:round/>
                  <a:headEnd/>
                  <a:tailEnd/>
                </a:ln>
              </p:spPr>
              <p:txBody>
                <a:bodyPr wrap="none" anchor="ctr"/>
                <a:lstStyle/>
                <a:p>
                  <a:endParaRPr lang="en-US" dirty="0"/>
                </a:p>
              </p:txBody>
            </p:sp>
            <p:sp>
              <p:nvSpPr>
                <p:cNvPr id="33889" name="Rectangle 243"/>
                <p:cNvSpPr>
                  <a:spLocks noChangeArrowheads="1"/>
                </p:cNvSpPr>
                <p:nvPr/>
              </p:nvSpPr>
              <p:spPr bwMode="auto">
                <a:xfrm rot="18407720">
                  <a:off x="380" y="530"/>
                  <a:ext cx="233" cy="197"/>
                </a:xfrm>
                <a:prstGeom prst="rect">
                  <a:avLst/>
                </a:prstGeom>
                <a:noFill/>
                <a:ln w="12700">
                  <a:noFill/>
                  <a:miter lim="800000"/>
                  <a:headEnd/>
                  <a:tailEnd/>
                </a:ln>
              </p:spPr>
              <p:txBody>
                <a:bodyPr wrap="none">
                  <a:spAutoFit/>
                </a:bodyPr>
                <a:lstStyle/>
                <a:p>
                  <a:r>
                    <a:rPr lang="en-GB" sz="2300" b="1" dirty="0">
                      <a:latin typeface="Geneva"/>
                    </a:rPr>
                    <a:t>CB</a:t>
                  </a:r>
                  <a:endParaRPr lang="en-US" sz="2300" b="1" dirty="0">
                    <a:latin typeface="Geneva"/>
                  </a:endParaRPr>
                </a:p>
              </p:txBody>
            </p:sp>
            <p:sp>
              <p:nvSpPr>
                <p:cNvPr id="33890" name="Rectangle 244"/>
                <p:cNvSpPr>
                  <a:spLocks noChangeArrowheads="1"/>
                </p:cNvSpPr>
                <p:nvPr/>
              </p:nvSpPr>
              <p:spPr bwMode="auto">
                <a:xfrm rot="18407720">
                  <a:off x="572" y="531"/>
                  <a:ext cx="220" cy="197"/>
                </a:xfrm>
                <a:prstGeom prst="rect">
                  <a:avLst/>
                </a:prstGeom>
                <a:noFill/>
                <a:ln w="12700">
                  <a:noFill/>
                  <a:miter lim="800000"/>
                  <a:headEnd/>
                  <a:tailEnd/>
                </a:ln>
              </p:spPr>
              <p:txBody>
                <a:bodyPr wrap="none">
                  <a:spAutoFit/>
                </a:bodyPr>
                <a:lstStyle/>
                <a:p>
                  <a:r>
                    <a:rPr lang="en-GB" sz="2300" b="1" dirty="0">
                      <a:latin typeface="Geneva"/>
                    </a:rPr>
                    <a:t>PV</a:t>
                  </a:r>
                  <a:endParaRPr lang="en-US" sz="2300" b="1" dirty="0">
                    <a:latin typeface="Geneva"/>
                  </a:endParaRPr>
                </a:p>
              </p:txBody>
            </p:sp>
            <p:sp>
              <p:nvSpPr>
                <p:cNvPr id="33891" name="Rectangle 245"/>
                <p:cNvSpPr>
                  <a:spLocks noChangeArrowheads="1"/>
                </p:cNvSpPr>
                <p:nvPr/>
              </p:nvSpPr>
              <p:spPr bwMode="auto">
                <a:xfrm rot="18407720">
                  <a:off x="814" y="515"/>
                  <a:ext cx="233" cy="197"/>
                </a:xfrm>
                <a:prstGeom prst="rect">
                  <a:avLst/>
                </a:prstGeom>
                <a:noFill/>
                <a:ln w="12700">
                  <a:noFill/>
                  <a:miter lim="800000"/>
                  <a:headEnd/>
                  <a:tailEnd/>
                </a:ln>
              </p:spPr>
              <p:txBody>
                <a:bodyPr wrap="none">
                  <a:spAutoFit/>
                </a:bodyPr>
                <a:lstStyle/>
                <a:p>
                  <a:r>
                    <a:rPr lang="en-GB" sz="2300" b="1" dirty="0">
                      <a:latin typeface="Geneva"/>
                    </a:rPr>
                    <a:t>CR</a:t>
                  </a:r>
                  <a:endParaRPr lang="en-US" sz="2300" b="1" dirty="0">
                    <a:latin typeface="Geneva"/>
                  </a:endParaRPr>
                </a:p>
              </p:txBody>
            </p:sp>
            <p:sp>
              <p:nvSpPr>
                <p:cNvPr id="33892" name="Rectangle 246"/>
                <p:cNvSpPr>
                  <a:spLocks noChangeArrowheads="1"/>
                </p:cNvSpPr>
                <p:nvPr/>
              </p:nvSpPr>
              <p:spPr bwMode="auto">
                <a:xfrm rot="18407720">
                  <a:off x="1241" y="474"/>
                  <a:ext cx="302" cy="197"/>
                </a:xfrm>
                <a:prstGeom prst="rect">
                  <a:avLst/>
                </a:prstGeom>
                <a:noFill/>
                <a:ln w="12700">
                  <a:noFill/>
                  <a:miter lim="800000"/>
                  <a:headEnd/>
                  <a:tailEnd/>
                </a:ln>
              </p:spPr>
              <p:txBody>
                <a:bodyPr wrap="none">
                  <a:spAutoFit/>
                </a:bodyPr>
                <a:lstStyle/>
                <a:p>
                  <a:r>
                    <a:rPr lang="en-GB" sz="2300" b="1" dirty="0">
                      <a:latin typeface="Geneva"/>
                    </a:rPr>
                    <a:t>NPY</a:t>
                  </a:r>
                  <a:endParaRPr lang="en-US" sz="2300" b="1" dirty="0">
                    <a:latin typeface="Geneva"/>
                  </a:endParaRPr>
                </a:p>
              </p:txBody>
            </p:sp>
            <p:sp>
              <p:nvSpPr>
                <p:cNvPr id="33893" name="Rectangle 247"/>
                <p:cNvSpPr>
                  <a:spLocks noChangeArrowheads="1"/>
                </p:cNvSpPr>
                <p:nvPr/>
              </p:nvSpPr>
              <p:spPr bwMode="auto">
                <a:xfrm rot="18407720">
                  <a:off x="1435" y="520"/>
                  <a:ext cx="252" cy="197"/>
                </a:xfrm>
                <a:prstGeom prst="rect">
                  <a:avLst/>
                </a:prstGeom>
                <a:noFill/>
                <a:ln w="12700">
                  <a:noFill/>
                  <a:miter lim="800000"/>
                  <a:headEnd/>
                  <a:tailEnd/>
                </a:ln>
              </p:spPr>
              <p:txBody>
                <a:bodyPr wrap="none">
                  <a:spAutoFit/>
                </a:bodyPr>
                <a:lstStyle/>
                <a:p>
                  <a:r>
                    <a:rPr lang="en-GB" sz="2300" b="1" dirty="0">
                      <a:latin typeface="Geneva"/>
                    </a:rPr>
                    <a:t>VIP</a:t>
                  </a:r>
                  <a:endParaRPr lang="en-US" sz="2300" b="1" dirty="0">
                    <a:latin typeface="Geneva"/>
                  </a:endParaRPr>
                </a:p>
              </p:txBody>
            </p:sp>
            <p:sp>
              <p:nvSpPr>
                <p:cNvPr id="33894" name="Rectangle 248"/>
                <p:cNvSpPr>
                  <a:spLocks noChangeArrowheads="1"/>
                </p:cNvSpPr>
                <p:nvPr/>
              </p:nvSpPr>
              <p:spPr bwMode="auto">
                <a:xfrm rot="18407720">
                  <a:off x="1648" y="506"/>
                  <a:ext cx="326" cy="197"/>
                </a:xfrm>
                <a:prstGeom prst="rect">
                  <a:avLst/>
                </a:prstGeom>
                <a:noFill/>
                <a:ln w="12700">
                  <a:noFill/>
                  <a:miter lim="800000"/>
                  <a:headEnd/>
                  <a:tailEnd/>
                </a:ln>
              </p:spPr>
              <p:txBody>
                <a:bodyPr wrap="none">
                  <a:spAutoFit/>
                </a:bodyPr>
                <a:lstStyle/>
                <a:p>
                  <a:r>
                    <a:rPr lang="en-GB" sz="2300" b="1" dirty="0">
                      <a:latin typeface="Geneva"/>
                    </a:rPr>
                    <a:t>SOM</a:t>
                  </a:r>
                  <a:endParaRPr lang="en-US" sz="2300" b="1" dirty="0">
                    <a:latin typeface="Geneva"/>
                  </a:endParaRPr>
                </a:p>
              </p:txBody>
            </p:sp>
            <p:sp>
              <p:nvSpPr>
                <p:cNvPr id="33895" name="Rectangle 249"/>
                <p:cNvSpPr>
                  <a:spLocks noChangeArrowheads="1"/>
                </p:cNvSpPr>
                <p:nvPr/>
              </p:nvSpPr>
              <p:spPr bwMode="auto">
                <a:xfrm rot="18407720">
                  <a:off x="1892" y="519"/>
                  <a:ext cx="314" cy="197"/>
                </a:xfrm>
                <a:prstGeom prst="rect">
                  <a:avLst/>
                </a:prstGeom>
                <a:noFill/>
                <a:ln w="12700">
                  <a:noFill/>
                  <a:miter lim="800000"/>
                  <a:headEnd/>
                  <a:tailEnd/>
                </a:ln>
              </p:spPr>
              <p:txBody>
                <a:bodyPr wrap="none">
                  <a:spAutoFit/>
                </a:bodyPr>
                <a:lstStyle/>
                <a:p>
                  <a:r>
                    <a:rPr lang="en-GB" sz="2300" b="1" dirty="0">
                      <a:latin typeface="Geneva"/>
                    </a:rPr>
                    <a:t>CCK</a:t>
                  </a:r>
                  <a:endParaRPr lang="en-US" sz="2300" b="1" dirty="0">
                    <a:latin typeface="Geneva"/>
                  </a:endParaRPr>
                </a:p>
              </p:txBody>
            </p:sp>
            <p:sp>
              <p:nvSpPr>
                <p:cNvPr id="33896" name="Rectangle 250"/>
                <p:cNvSpPr>
                  <a:spLocks noChangeArrowheads="1"/>
                </p:cNvSpPr>
                <p:nvPr/>
              </p:nvSpPr>
              <p:spPr bwMode="auto">
                <a:xfrm rot="18407720">
                  <a:off x="2308" y="506"/>
                  <a:ext cx="376" cy="197"/>
                </a:xfrm>
                <a:prstGeom prst="rect">
                  <a:avLst/>
                </a:prstGeom>
                <a:noFill/>
                <a:ln w="12700">
                  <a:noFill/>
                  <a:miter lim="800000"/>
                  <a:headEnd/>
                  <a:tailEnd/>
                </a:ln>
              </p:spPr>
              <p:txBody>
                <a:bodyPr wrap="none">
                  <a:spAutoFit/>
                </a:bodyPr>
                <a:lstStyle/>
                <a:p>
                  <a:r>
                    <a:rPr lang="en-GB" sz="2300" b="1" dirty="0">
                      <a:latin typeface="Geneva"/>
                    </a:rPr>
                    <a:t>pENK</a:t>
                  </a:r>
                  <a:endParaRPr lang="en-US" sz="2300" b="1" dirty="0">
                    <a:latin typeface="Geneva"/>
                  </a:endParaRPr>
                </a:p>
              </p:txBody>
            </p:sp>
            <p:sp>
              <p:nvSpPr>
                <p:cNvPr id="33897" name="Rectangle 251"/>
                <p:cNvSpPr>
                  <a:spLocks noChangeArrowheads="1"/>
                </p:cNvSpPr>
                <p:nvPr/>
              </p:nvSpPr>
              <p:spPr bwMode="auto">
                <a:xfrm rot="18407720">
                  <a:off x="2570" y="511"/>
                  <a:ext cx="282" cy="197"/>
                </a:xfrm>
                <a:prstGeom prst="rect">
                  <a:avLst/>
                </a:prstGeom>
                <a:noFill/>
                <a:ln w="12700">
                  <a:noFill/>
                  <a:miter lim="800000"/>
                  <a:headEnd/>
                  <a:tailEnd/>
                </a:ln>
              </p:spPr>
              <p:txBody>
                <a:bodyPr wrap="none">
                  <a:spAutoFit/>
                </a:bodyPr>
                <a:lstStyle/>
                <a:p>
                  <a:r>
                    <a:rPr lang="en-GB" sz="2300" b="1" dirty="0" err="1">
                      <a:latin typeface="Geneva"/>
                    </a:rPr>
                    <a:t>Dyn</a:t>
                  </a:r>
                  <a:endParaRPr lang="en-US" sz="2300" b="1" dirty="0">
                    <a:latin typeface="Geneva"/>
                  </a:endParaRPr>
                </a:p>
              </p:txBody>
            </p:sp>
            <p:sp>
              <p:nvSpPr>
                <p:cNvPr id="33898" name="Rectangle 252"/>
                <p:cNvSpPr>
                  <a:spLocks noChangeArrowheads="1"/>
                </p:cNvSpPr>
                <p:nvPr/>
              </p:nvSpPr>
              <p:spPr bwMode="auto">
                <a:xfrm rot="18407720">
                  <a:off x="3020" y="516"/>
                  <a:ext cx="220" cy="197"/>
                </a:xfrm>
                <a:prstGeom prst="rect">
                  <a:avLst/>
                </a:prstGeom>
                <a:noFill/>
                <a:ln w="12700">
                  <a:noFill/>
                  <a:miter lim="800000"/>
                  <a:headEnd/>
                  <a:tailEnd/>
                </a:ln>
              </p:spPr>
              <p:txBody>
                <a:bodyPr wrap="none">
                  <a:spAutoFit/>
                </a:bodyPr>
                <a:lstStyle/>
                <a:p>
                  <a:r>
                    <a:rPr lang="en-GB" sz="2300" b="1" dirty="0">
                      <a:latin typeface="Geneva"/>
                    </a:rPr>
                    <a:t>SP</a:t>
                  </a:r>
                  <a:endParaRPr lang="en-US" sz="2300" b="1" dirty="0">
                    <a:latin typeface="Geneva"/>
                  </a:endParaRPr>
                </a:p>
              </p:txBody>
            </p:sp>
            <p:sp>
              <p:nvSpPr>
                <p:cNvPr id="33899" name="Rectangle 253"/>
                <p:cNvSpPr>
                  <a:spLocks noChangeArrowheads="1"/>
                </p:cNvSpPr>
                <p:nvPr/>
              </p:nvSpPr>
              <p:spPr bwMode="auto">
                <a:xfrm rot="18407720">
                  <a:off x="3245" y="497"/>
                  <a:ext cx="314" cy="197"/>
                </a:xfrm>
                <a:prstGeom prst="rect">
                  <a:avLst/>
                </a:prstGeom>
                <a:noFill/>
                <a:ln w="12700">
                  <a:noFill/>
                  <a:miter lim="800000"/>
                  <a:headEnd/>
                  <a:tailEnd/>
                </a:ln>
              </p:spPr>
              <p:txBody>
                <a:bodyPr wrap="none">
                  <a:spAutoFit/>
                </a:bodyPr>
                <a:lstStyle/>
                <a:p>
                  <a:r>
                    <a:rPr lang="en-GB" sz="2300" b="1" dirty="0">
                      <a:latin typeface="Geneva"/>
                    </a:rPr>
                    <a:t>CRH</a:t>
                  </a:r>
                  <a:endParaRPr lang="en-US" sz="2300" b="1" dirty="0">
                    <a:latin typeface="Geneva"/>
                  </a:endParaRPr>
                </a:p>
              </p:txBody>
            </p:sp>
          </p:grpSp>
        </p:grpSp>
        <p:sp>
          <p:nvSpPr>
            <p:cNvPr id="33871" name="Rectangle 254"/>
            <p:cNvSpPr>
              <a:spLocks noChangeArrowheads="1"/>
            </p:cNvSpPr>
            <p:nvPr/>
          </p:nvSpPr>
          <p:spPr bwMode="auto">
            <a:xfrm>
              <a:off x="4342" y="3517"/>
              <a:ext cx="996" cy="431"/>
            </a:xfrm>
            <a:prstGeom prst="rect">
              <a:avLst/>
            </a:prstGeom>
            <a:noFill/>
            <a:ln w="9525">
              <a:noFill/>
              <a:miter lim="800000"/>
              <a:headEnd/>
              <a:tailEnd/>
            </a:ln>
          </p:spPr>
          <p:txBody>
            <a:bodyPr wrap="none" anchor="ctr">
              <a:spAutoFit/>
            </a:bodyPr>
            <a:lstStyle/>
            <a:p>
              <a:pPr algn="ctr"/>
              <a:r>
                <a:rPr lang="en-US" altLang="en-US" sz="4200" dirty="0">
                  <a:solidFill>
                    <a:srgbClr val="0000CC"/>
                  </a:solidFill>
                  <a:latin typeface="Geneva"/>
                </a:rPr>
                <a:t>schematic mRNA</a:t>
              </a:r>
            </a:p>
            <a:p>
              <a:pPr algn="ctr"/>
              <a:r>
                <a:rPr lang="en-US" altLang="en-US" sz="4200" dirty="0">
                  <a:solidFill>
                    <a:srgbClr val="0000CC"/>
                  </a:solidFill>
                  <a:latin typeface="Geneva"/>
                </a:rPr>
                <a:t>Expression profile</a:t>
              </a:r>
            </a:p>
          </p:txBody>
        </p:sp>
      </p:grpSp>
      <p:sp>
        <p:nvSpPr>
          <p:cNvPr id="33808" name="Rectangle 255"/>
          <p:cNvSpPr>
            <a:spLocks noChangeArrowheads="1"/>
          </p:cNvSpPr>
          <p:nvPr/>
        </p:nvSpPr>
        <p:spPr bwMode="auto">
          <a:xfrm>
            <a:off x="2880995" y="6346208"/>
            <a:ext cx="8282861" cy="1080206"/>
          </a:xfrm>
          <a:prstGeom prst="rect">
            <a:avLst/>
          </a:prstGeom>
          <a:solidFill>
            <a:schemeClr val="bg1"/>
          </a:solidFill>
          <a:ln w="9525">
            <a:noFill/>
            <a:miter lim="800000"/>
            <a:headEnd/>
            <a:tailEnd/>
          </a:ln>
        </p:spPr>
        <p:txBody>
          <a:bodyPr wrap="none" lIns="192911" tIns="96455" rIns="192911" bIns="96455" anchor="ctr"/>
          <a:lstStyle/>
          <a:p>
            <a:endParaRPr lang="en-US"/>
          </a:p>
        </p:txBody>
      </p:sp>
      <p:sp>
        <p:nvSpPr>
          <p:cNvPr id="33809" name="Line 256"/>
          <p:cNvSpPr>
            <a:spLocks noChangeShapeType="1"/>
          </p:cNvSpPr>
          <p:nvPr/>
        </p:nvSpPr>
        <p:spPr bwMode="auto">
          <a:xfrm>
            <a:off x="3061057" y="5671079"/>
            <a:ext cx="1260435" cy="1485283"/>
          </a:xfrm>
          <a:prstGeom prst="line">
            <a:avLst/>
          </a:prstGeom>
          <a:noFill/>
          <a:ln w="19050">
            <a:solidFill>
              <a:schemeClr val="accent2"/>
            </a:solidFill>
            <a:round/>
            <a:headEnd/>
            <a:tailEnd/>
          </a:ln>
        </p:spPr>
        <p:txBody>
          <a:bodyPr wrap="none" lIns="192911" tIns="96455" rIns="192911" bIns="96455" anchor="ctr"/>
          <a:lstStyle/>
          <a:p>
            <a:endParaRPr lang="en-US"/>
          </a:p>
        </p:txBody>
      </p:sp>
      <p:sp>
        <p:nvSpPr>
          <p:cNvPr id="33810" name="Line 257"/>
          <p:cNvSpPr>
            <a:spLocks noChangeShapeType="1"/>
          </p:cNvSpPr>
          <p:nvPr/>
        </p:nvSpPr>
        <p:spPr bwMode="auto">
          <a:xfrm flipH="1">
            <a:off x="7922736" y="5536054"/>
            <a:ext cx="4321493" cy="1620308"/>
          </a:xfrm>
          <a:prstGeom prst="line">
            <a:avLst/>
          </a:prstGeom>
          <a:noFill/>
          <a:ln w="19050">
            <a:solidFill>
              <a:schemeClr val="accent2"/>
            </a:solidFill>
            <a:round/>
            <a:headEnd/>
            <a:tailEnd/>
          </a:ln>
        </p:spPr>
        <p:txBody>
          <a:bodyPr wrap="none" lIns="192911" tIns="96455" rIns="192911" bIns="96455" anchor="ctr"/>
          <a:lstStyle/>
          <a:p>
            <a:endParaRPr lang="en-US"/>
          </a:p>
        </p:txBody>
      </p:sp>
      <p:sp>
        <p:nvSpPr>
          <p:cNvPr id="33812" name="Rectangle 259"/>
          <p:cNvSpPr>
            <a:spLocks noChangeArrowheads="1"/>
          </p:cNvSpPr>
          <p:nvPr/>
        </p:nvSpPr>
        <p:spPr bwMode="auto">
          <a:xfrm>
            <a:off x="3061057" y="7426414"/>
            <a:ext cx="1080373" cy="1350257"/>
          </a:xfrm>
          <a:prstGeom prst="rect">
            <a:avLst/>
          </a:prstGeom>
          <a:solidFill>
            <a:schemeClr val="tx1"/>
          </a:solidFill>
          <a:ln w="9525">
            <a:noFill/>
            <a:miter lim="800000"/>
            <a:headEnd/>
            <a:tailEnd/>
          </a:ln>
        </p:spPr>
        <p:txBody>
          <a:bodyPr wrap="none" lIns="192911" tIns="96455" rIns="192911" bIns="96455" anchor="ctr"/>
          <a:lstStyle/>
          <a:p>
            <a:endParaRPr lang="en-US"/>
          </a:p>
        </p:txBody>
      </p:sp>
      <p:sp>
        <p:nvSpPr>
          <p:cNvPr id="33813" name="Rectangle 260"/>
          <p:cNvSpPr>
            <a:spLocks noChangeArrowheads="1"/>
          </p:cNvSpPr>
          <p:nvPr/>
        </p:nvSpPr>
        <p:spPr bwMode="auto">
          <a:xfrm>
            <a:off x="5041741" y="7426414"/>
            <a:ext cx="1080373" cy="1350257"/>
          </a:xfrm>
          <a:prstGeom prst="rect">
            <a:avLst/>
          </a:prstGeom>
          <a:solidFill>
            <a:schemeClr val="tx1"/>
          </a:solidFill>
          <a:ln w="9525">
            <a:noFill/>
            <a:miter lim="800000"/>
            <a:headEnd/>
            <a:tailEnd/>
          </a:ln>
        </p:spPr>
        <p:txBody>
          <a:bodyPr wrap="none" lIns="192911" tIns="96455" rIns="192911" bIns="96455" anchor="ctr"/>
          <a:lstStyle/>
          <a:p>
            <a:endParaRPr lang="en-US"/>
          </a:p>
        </p:txBody>
      </p:sp>
      <p:sp>
        <p:nvSpPr>
          <p:cNvPr id="871685" name="Rectangle 261"/>
          <p:cNvSpPr>
            <a:spLocks noChangeArrowheads="1"/>
          </p:cNvSpPr>
          <p:nvPr/>
        </p:nvSpPr>
        <p:spPr bwMode="auto">
          <a:xfrm>
            <a:off x="6122115" y="7426414"/>
            <a:ext cx="1080373" cy="1215231"/>
          </a:xfrm>
          <a:prstGeom prst="rect">
            <a:avLst/>
          </a:prstGeom>
          <a:solidFill>
            <a:schemeClr val="tx1"/>
          </a:solidFill>
          <a:ln w="9525">
            <a:noFill/>
            <a:miter lim="800000"/>
            <a:headEnd/>
            <a:tailEnd/>
          </a:ln>
        </p:spPr>
        <p:txBody>
          <a:bodyPr wrap="none" lIns="192911" tIns="96455" rIns="192911" bIns="96455" anchor="ctr"/>
          <a:lstStyle/>
          <a:p>
            <a:endParaRPr lang="en-US"/>
          </a:p>
        </p:txBody>
      </p:sp>
      <p:sp>
        <p:nvSpPr>
          <p:cNvPr id="871686" name="Rectangle 262"/>
          <p:cNvSpPr>
            <a:spLocks noChangeArrowheads="1"/>
          </p:cNvSpPr>
          <p:nvPr/>
        </p:nvSpPr>
        <p:spPr bwMode="auto">
          <a:xfrm>
            <a:off x="6482239" y="7426414"/>
            <a:ext cx="1080373" cy="1350257"/>
          </a:xfrm>
          <a:prstGeom prst="rect">
            <a:avLst/>
          </a:prstGeom>
          <a:solidFill>
            <a:schemeClr val="tx1"/>
          </a:solidFill>
          <a:ln w="9525">
            <a:noFill/>
            <a:miter lim="800000"/>
            <a:headEnd/>
            <a:tailEnd/>
          </a:ln>
        </p:spPr>
        <p:txBody>
          <a:bodyPr wrap="none" lIns="192911" tIns="96455" rIns="192911" bIns="96455" anchor="ctr"/>
          <a:lstStyle/>
          <a:p>
            <a:endParaRPr lang="en-US"/>
          </a:p>
        </p:txBody>
      </p:sp>
      <p:sp>
        <p:nvSpPr>
          <p:cNvPr id="871687" name="Rectangle 263"/>
          <p:cNvSpPr>
            <a:spLocks noChangeArrowheads="1"/>
          </p:cNvSpPr>
          <p:nvPr/>
        </p:nvSpPr>
        <p:spPr bwMode="auto">
          <a:xfrm>
            <a:off x="8200334" y="7426414"/>
            <a:ext cx="2423336" cy="1215231"/>
          </a:xfrm>
          <a:prstGeom prst="rect">
            <a:avLst/>
          </a:prstGeom>
          <a:solidFill>
            <a:schemeClr val="tx1"/>
          </a:solidFill>
          <a:ln w="9525">
            <a:noFill/>
            <a:miter lim="800000"/>
            <a:headEnd/>
            <a:tailEnd/>
          </a:ln>
        </p:spPr>
        <p:txBody>
          <a:bodyPr wrap="none" lIns="192911" tIns="96455" rIns="192911" bIns="96455" anchor="ctr"/>
          <a:lstStyle/>
          <a:p>
            <a:endParaRPr lang="en-US"/>
          </a:p>
        </p:txBody>
      </p:sp>
      <p:sp>
        <p:nvSpPr>
          <p:cNvPr id="33817" name="Oval 264"/>
          <p:cNvSpPr>
            <a:spLocks noChangeArrowheads="1"/>
          </p:cNvSpPr>
          <p:nvPr/>
        </p:nvSpPr>
        <p:spPr bwMode="auto">
          <a:xfrm>
            <a:off x="2520871" y="4995951"/>
            <a:ext cx="1260435" cy="675129"/>
          </a:xfrm>
          <a:prstGeom prst="ellipse">
            <a:avLst/>
          </a:prstGeom>
          <a:noFill/>
          <a:ln w="19050">
            <a:solidFill>
              <a:schemeClr val="accent2"/>
            </a:solidFill>
            <a:round/>
            <a:headEnd/>
            <a:tailEnd/>
          </a:ln>
        </p:spPr>
        <p:txBody>
          <a:bodyPr wrap="none" lIns="192911" tIns="96455" rIns="192911" bIns="96455" anchor="ctr"/>
          <a:lstStyle/>
          <a:p>
            <a:endParaRPr lang="en-US"/>
          </a:p>
        </p:txBody>
      </p:sp>
      <p:sp>
        <p:nvSpPr>
          <p:cNvPr id="33818" name="Oval 265"/>
          <p:cNvSpPr>
            <a:spLocks noChangeArrowheads="1"/>
          </p:cNvSpPr>
          <p:nvPr/>
        </p:nvSpPr>
        <p:spPr bwMode="auto">
          <a:xfrm>
            <a:off x="11884105" y="4995951"/>
            <a:ext cx="900311" cy="675129"/>
          </a:xfrm>
          <a:prstGeom prst="ellipse">
            <a:avLst/>
          </a:prstGeom>
          <a:noFill/>
          <a:ln w="19050">
            <a:solidFill>
              <a:schemeClr val="accent2"/>
            </a:solidFill>
            <a:round/>
            <a:headEnd/>
            <a:tailEnd/>
          </a:ln>
        </p:spPr>
        <p:txBody>
          <a:bodyPr wrap="none" lIns="192911" tIns="96455" rIns="192911" bIns="96455" anchor="ctr"/>
          <a:lstStyle/>
          <a:p>
            <a:endParaRPr lang="en-US"/>
          </a:p>
        </p:txBody>
      </p:sp>
      <p:sp>
        <p:nvSpPr>
          <p:cNvPr id="33819" name="Oval 266"/>
          <p:cNvSpPr>
            <a:spLocks noChangeArrowheads="1"/>
          </p:cNvSpPr>
          <p:nvPr/>
        </p:nvSpPr>
        <p:spPr bwMode="auto">
          <a:xfrm>
            <a:off x="12784416" y="4995951"/>
            <a:ext cx="900311" cy="675129"/>
          </a:xfrm>
          <a:prstGeom prst="ellipse">
            <a:avLst/>
          </a:prstGeom>
          <a:noFill/>
          <a:ln w="19050">
            <a:solidFill>
              <a:schemeClr val="accent2"/>
            </a:solidFill>
            <a:round/>
            <a:headEnd/>
            <a:tailEnd/>
          </a:ln>
        </p:spPr>
        <p:txBody>
          <a:bodyPr wrap="none" lIns="192911" tIns="96455" rIns="192911" bIns="96455" anchor="ctr"/>
          <a:lstStyle/>
          <a:p>
            <a:endParaRPr lang="en-US"/>
          </a:p>
        </p:txBody>
      </p:sp>
      <p:grpSp>
        <p:nvGrpSpPr>
          <p:cNvPr id="33870" name="Group 267"/>
          <p:cNvGrpSpPr>
            <a:grpSpLocks/>
          </p:cNvGrpSpPr>
          <p:nvPr/>
        </p:nvGrpSpPr>
        <p:grpSpPr bwMode="auto">
          <a:xfrm>
            <a:off x="11343918" y="6751285"/>
            <a:ext cx="9018115" cy="4050771"/>
            <a:chOff x="3024" y="2400"/>
            <a:chExt cx="2404" cy="1440"/>
          </a:xfrm>
        </p:grpSpPr>
        <p:sp>
          <p:nvSpPr>
            <p:cNvPr id="33822" name="Line 268"/>
            <p:cNvSpPr>
              <a:spLocks noChangeShapeType="1"/>
            </p:cNvSpPr>
            <p:nvPr/>
          </p:nvSpPr>
          <p:spPr bwMode="auto">
            <a:xfrm>
              <a:off x="3279" y="3120"/>
              <a:ext cx="240" cy="0"/>
            </a:xfrm>
            <a:prstGeom prst="line">
              <a:avLst/>
            </a:prstGeom>
            <a:noFill/>
            <a:ln w="9525">
              <a:solidFill>
                <a:schemeClr val="tx1"/>
              </a:solidFill>
              <a:round/>
              <a:headEnd/>
              <a:tailEnd/>
            </a:ln>
          </p:spPr>
          <p:txBody>
            <a:bodyPr wrap="none" anchor="ctr"/>
            <a:lstStyle/>
            <a:p>
              <a:endParaRPr lang="en-US"/>
            </a:p>
          </p:txBody>
        </p:sp>
        <p:sp>
          <p:nvSpPr>
            <p:cNvPr id="33823" name="Line 269"/>
            <p:cNvSpPr>
              <a:spLocks noChangeShapeType="1"/>
            </p:cNvSpPr>
            <p:nvPr/>
          </p:nvSpPr>
          <p:spPr bwMode="auto">
            <a:xfrm>
              <a:off x="3279" y="3216"/>
              <a:ext cx="240" cy="0"/>
            </a:xfrm>
            <a:prstGeom prst="line">
              <a:avLst/>
            </a:prstGeom>
            <a:noFill/>
            <a:ln w="9525">
              <a:solidFill>
                <a:schemeClr val="tx1"/>
              </a:solidFill>
              <a:round/>
              <a:headEnd/>
              <a:tailEnd/>
            </a:ln>
          </p:spPr>
          <p:txBody>
            <a:bodyPr wrap="none" anchor="ctr"/>
            <a:lstStyle/>
            <a:p>
              <a:endParaRPr lang="en-US"/>
            </a:p>
          </p:txBody>
        </p:sp>
        <p:sp>
          <p:nvSpPr>
            <p:cNvPr id="33824" name="Rectangle 270"/>
            <p:cNvSpPr>
              <a:spLocks noChangeArrowheads="1"/>
            </p:cNvSpPr>
            <p:nvPr/>
          </p:nvSpPr>
          <p:spPr bwMode="auto">
            <a:xfrm>
              <a:off x="3951"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3825" name="Line 271"/>
            <p:cNvSpPr>
              <a:spLocks noChangeShapeType="1"/>
            </p:cNvSpPr>
            <p:nvPr/>
          </p:nvSpPr>
          <p:spPr bwMode="auto">
            <a:xfrm>
              <a:off x="3375" y="2784"/>
              <a:ext cx="1809" cy="0"/>
            </a:xfrm>
            <a:prstGeom prst="line">
              <a:avLst/>
            </a:prstGeom>
            <a:noFill/>
            <a:ln w="9525">
              <a:solidFill>
                <a:schemeClr val="tx1"/>
              </a:solidFill>
              <a:round/>
              <a:headEnd/>
              <a:tailEnd/>
            </a:ln>
          </p:spPr>
          <p:txBody>
            <a:bodyPr wrap="none" anchor="ctr"/>
            <a:lstStyle/>
            <a:p>
              <a:endParaRPr lang="en-US"/>
            </a:p>
          </p:txBody>
        </p:sp>
        <p:sp>
          <p:nvSpPr>
            <p:cNvPr id="33826" name="Line 272"/>
            <p:cNvSpPr>
              <a:spLocks noChangeShapeType="1"/>
            </p:cNvSpPr>
            <p:nvPr/>
          </p:nvSpPr>
          <p:spPr bwMode="auto">
            <a:xfrm>
              <a:off x="3375" y="3696"/>
              <a:ext cx="1809" cy="0"/>
            </a:xfrm>
            <a:prstGeom prst="line">
              <a:avLst/>
            </a:prstGeom>
            <a:noFill/>
            <a:ln w="9525">
              <a:solidFill>
                <a:schemeClr val="tx1"/>
              </a:solidFill>
              <a:round/>
              <a:headEnd/>
              <a:tailEnd/>
            </a:ln>
          </p:spPr>
          <p:txBody>
            <a:bodyPr wrap="none" anchor="ctr"/>
            <a:lstStyle/>
            <a:p>
              <a:endParaRPr lang="en-US"/>
            </a:p>
          </p:txBody>
        </p:sp>
        <p:sp>
          <p:nvSpPr>
            <p:cNvPr id="33827" name="Line 273"/>
            <p:cNvSpPr>
              <a:spLocks noChangeShapeType="1"/>
            </p:cNvSpPr>
            <p:nvPr/>
          </p:nvSpPr>
          <p:spPr bwMode="auto">
            <a:xfrm>
              <a:off x="3375" y="2784"/>
              <a:ext cx="0" cy="336"/>
            </a:xfrm>
            <a:prstGeom prst="line">
              <a:avLst/>
            </a:prstGeom>
            <a:noFill/>
            <a:ln w="9525">
              <a:solidFill>
                <a:schemeClr val="tx1"/>
              </a:solidFill>
              <a:round/>
              <a:headEnd/>
              <a:tailEnd/>
            </a:ln>
          </p:spPr>
          <p:txBody>
            <a:bodyPr wrap="none" anchor="ctr"/>
            <a:lstStyle/>
            <a:p>
              <a:endParaRPr lang="en-US"/>
            </a:p>
          </p:txBody>
        </p:sp>
        <p:sp>
          <p:nvSpPr>
            <p:cNvPr id="33828" name="Line 274"/>
            <p:cNvSpPr>
              <a:spLocks noChangeShapeType="1"/>
            </p:cNvSpPr>
            <p:nvPr/>
          </p:nvSpPr>
          <p:spPr bwMode="auto">
            <a:xfrm>
              <a:off x="3375" y="3216"/>
              <a:ext cx="0" cy="480"/>
            </a:xfrm>
            <a:prstGeom prst="line">
              <a:avLst/>
            </a:prstGeom>
            <a:noFill/>
            <a:ln w="9525">
              <a:solidFill>
                <a:schemeClr val="tx1"/>
              </a:solidFill>
              <a:round/>
              <a:headEnd/>
              <a:tailEnd/>
            </a:ln>
          </p:spPr>
          <p:txBody>
            <a:bodyPr wrap="none" anchor="ctr"/>
            <a:lstStyle/>
            <a:p>
              <a:endParaRPr lang="en-US"/>
            </a:p>
          </p:txBody>
        </p:sp>
        <p:sp>
          <p:nvSpPr>
            <p:cNvPr id="33829" name="Line 275"/>
            <p:cNvSpPr>
              <a:spLocks noChangeShapeType="1"/>
            </p:cNvSpPr>
            <p:nvPr/>
          </p:nvSpPr>
          <p:spPr bwMode="auto">
            <a:xfrm>
              <a:off x="3903" y="3504"/>
              <a:ext cx="192" cy="0"/>
            </a:xfrm>
            <a:prstGeom prst="line">
              <a:avLst/>
            </a:prstGeom>
            <a:noFill/>
            <a:ln w="9525">
              <a:solidFill>
                <a:schemeClr val="tx1"/>
              </a:solidFill>
              <a:round/>
              <a:headEnd/>
              <a:tailEnd/>
            </a:ln>
          </p:spPr>
          <p:txBody>
            <a:bodyPr wrap="none" anchor="ctr"/>
            <a:lstStyle/>
            <a:p>
              <a:endParaRPr lang="en-US"/>
            </a:p>
          </p:txBody>
        </p:sp>
        <p:sp>
          <p:nvSpPr>
            <p:cNvPr id="33830" name="Line 276"/>
            <p:cNvSpPr>
              <a:spLocks noChangeShapeType="1"/>
            </p:cNvSpPr>
            <p:nvPr/>
          </p:nvSpPr>
          <p:spPr bwMode="auto">
            <a:xfrm>
              <a:off x="3951" y="3552"/>
              <a:ext cx="96" cy="0"/>
            </a:xfrm>
            <a:prstGeom prst="line">
              <a:avLst/>
            </a:prstGeom>
            <a:noFill/>
            <a:ln w="9525">
              <a:solidFill>
                <a:schemeClr val="tx1"/>
              </a:solidFill>
              <a:round/>
              <a:headEnd/>
              <a:tailEnd/>
            </a:ln>
          </p:spPr>
          <p:txBody>
            <a:bodyPr wrap="none" anchor="ctr"/>
            <a:lstStyle/>
            <a:p>
              <a:endParaRPr lang="en-US"/>
            </a:p>
          </p:txBody>
        </p:sp>
        <p:sp>
          <p:nvSpPr>
            <p:cNvPr id="33831" name="Line 277"/>
            <p:cNvSpPr>
              <a:spLocks noChangeShapeType="1"/>
            </p:cNvSpPr>
            <p:nvPr/>
          </p:nvSpPr>
          <p:spPr bwMode="auto">
            <a:xfrm flipV="1">
              <a:off x="3999" y="2784"/>
              <a:ext cx="0" cy="288"/>
            </a:xfrm>
            <a:prstGeom prst="line">
              <a:avLst/>
            </a:prstGeom>
            <a:noFill/>
            <a:ln w="9525">
              <a:solidFill>
                <a:schemeClr val="tx1"/>
              </a:solidFill>
              <a:round/>
              <a:headEnd/>
              <a:tailEnd/>
            </a:ln>
          </p:spPr>
          <p:txBody>
            <a:bodyPr wrap="none" anchor="ctr"/>
            <a:lstStyle/>
            <a:p>
              <a:endParaRPr lang="en-US"/>
            </a:p>
          </p:txBody>
        </p:sp>
        <p:sp>
          <p:nvSpPr>
            <p:cNvPr id="33832" name="Line 278"/>
            <p:cNvSpPr>
              <a:spLocks noChangeShapeType="1"/>
            </p:cNvSpPr>
            <p:nvPr/>
          </p:nvSpPr>
          <p:spPr bwMode="auto">
            <a:xfrm>
              <a:off x="3999" y="3312"/>
              <a:ext cx="0" cy="192"/>
            </a:xfrm>
            <a:prstGeom prst="line">
              <a:avLst/>
            </a:prstGeom>
            <a:noFill/>
            <a:ln w="9525">
              <a:solidFill>
                <a:schemeClr val="tx1"/>
              </a:solidFill>
              <a:round/>
              <a:headEnd/>
              <a:tailEnd/>
            </a:ln>
          </p:spPr>
          <p:txBody>
            <a:bodyPr wrap="none" anchor="ctr"/>
            <a:lstStyle/>
            <a:p>
              <a:endParaRPr lang="en-US"/>
            </a:p>
          </p:txBody>
        </p:sp>
        <p:sp>
          <p:nvSpPr>
            <p:cNvPr id="33833" name="Line 279"/>
            <p:cNvSpPr>
              <a:spLocks noChangeShapeType="1"/>
            </p:cNvSpPr>
            <p:nvPr/>
          </p:nvSpPr>
          <p:spPr bwMode="auto">
            <a:xfrm>
              <a:off x="3999" y="3552"/>
              <a:ext cx="0" cy="144"/>
            </a:xfrm>
            <a:prstGeom prst="line">
              <a:avLst/>
            </a:prstGeom>
            <a:noFill/>
            <a:ln w="9525">
              <a:solidFill>
                <a:schemeClr val="tx1"/>
              </a:solidFill>
              <a:round/>
              <a:headEnd/>
              <a:tailEnd/>
            </a:ln>
          </p:spPr>
          <p:txBody>
            <a:bodyPr wrap="none" anchor="ctr"/>
            <a:lstStyle/>
            <a:p>
              <a:endParaRPr lang="en-US"/>
            </a:p>
          </p:txBody>
        </p:sp>
        <p:sp>
          <p:nvSpPr>
            <p:cNvPr id="33834" name="Line 280"/>
            <p:cNvSpPr>
              <a:spLocks noChangeShapeType="1"/>
            </p:cNvSpPr>
            <p:nvPr/>
          </p:nvSpPr>
          <p:spPr bwMode="auto">
            <a:xfrm flipV="1">
              <a:off x="3903" y="3120"/>
              <a:ext cx="192" cy="96"/>
            </a:xfrm>
            <a:prstGeom prst="line">
              <a:avLst/>
            </a:prstGeom>
            <a:noFill/>
            <a:ln w="9525">
              <a:solidFill>
                <a:schemeClr val="tx1"/>
              </a:solidFill>
              <a:round/>
              <a:headEnd/>
              <a:tailEnd type="triangle" w="med" len="med"/>
            </a:ln>
          </p:spPr>
          <p:txBody>
            <a:bodyPr wrap="none" anchor="ctr"/>
            <a:lstStyle/>
            <a:p>
              <a:endParaRPr lang="en-US"/>
            </a:p>
          </p:txBody>
        </p:sp>
        <p:grpSp>
          <p:nvGrpSpPr>
            <p:cNvPr id="33874" name="Group 281"/>
            <p:cNvGrpSpPr>
              <a:grpSpLocks/>
            </p:cNvGrpSpPr>
            <p:nvPr/>
          </p:nvGrpSpPr>
          <p:grpSpPr bwMode="auto">
            <a:xfrm>
              <a:off x="4272" y="2784"/>
              <a:ext cx="240" cy="912"/>
              <a:chOff x="4239" y="2784"/>
              <a:chExt cx="240" cy="912"/>
            </a:xfrm>
          </p:grpSpPr>
          <p:sp>
            <p:nvSpPr>
              <p:cNvPr id="33862" name="Rectangle 282"/>
              <p:cNvSpPr>
                <a:spLocks noChangeArrowheads="1"/>
              </p:cNvSpPr>
              <p:nvPr/>
            </p:nvSpPr>
            <p:spPr bwMode="auto">
              <a:xfrm>
                <a:off x="4287"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33901" name="Group 283"/>
              <p:cNvGrpSpPr>
                <a:grpSpLocks/>
              </p:cNvGrpSpPr>
              <p:nvPr/>
            </p:nvGrpSpPr>
            <p:grpSpPr bwMode="auto">
              <a:xfrm flipV="1">
                <a:off x="4239" y="3504"/>
                <a:ext cx="192" cy="48"/>
                <a:chOff x="2064" y="1920"/>
                <a:chExt cx="192" cy="48"/>
              </a:xfrm>
            </p:grpSpPr>
            <p:sp>
              <p:nvSpPr>
                <p:cNvPr id="33868" name="Line 284"/>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a:p>
              </p:txBody>
            </p:sp>
            <p:sp>
              <p:nvSpPr>
                <p:cNvPr id="33869" name="Line 285"/>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a:p>
              </p:txBody>
            </p:sp>
          </p:grpSp>
          <p:sp>
            <p:nvSpPr>
              <p:cNvPr id="33864" name="Line 286"/>
              <p:cNvSpPr>
                <a:spLocks noChangeShapeType="1"/>
              </p:cNvSpPr>
              <p:nvPr/>
            </p:nvSpPr>
            <p:spPr bwMode="auto">
              <a:xfrm flipV="1">
                <a:off x="4335" y="2784"/>
                <a:ext cx="0" cy="288"/>
              </a:xfrm>
              <a:prstGeom prst="line">
                <a:avLst/>
              </a:prstGeom>
              <a:noFill/>
              <a:ln w="9525">
                <a:solidFill>
                  <a:schemeClr val="tx1"/>
                </a:solidFill>
                <a:round/>
                <a:headEnd/>
                <a:tailEnd/>
              </a:ln>
            </p:spPr>
            <p:txBody>
              <a:bodyPr wrap="none" anchor="ctr"/>
              <a:lstStyle/>
              <a:p>
                <a:endParaRPr lang="en-US"/>
              </a:p>
            </p:txBody>
          </p:sp>
          <p:sp>
            <p:nvSpPr>
              <p:cNvPr id="33865" name="Line 287"/>
              <p:cNvSpPr>
                <a:spLocks noChangeShapeType="1"/>
              </p:cNvSpPr>
              <p:nvPr/>
            </p:nvSpPr>
            <p:spPr bwMode="auto">
              <a:xfrm>
                <a:off x="4335" y="3312"/>
                <a:ext cx="0" cy="192"/>
              </a:xfrm>
              <a:prstGeom prst="line">
                <a:avLst/>
              </a:prstGeom>
              <a:noFill/>
              <a:ln w="9525">
                <a:solidFill>
                  <a:schemeClr val="tx1"/>
                </a:solidFill>
                <a:round/>
                <a:headEnd/>
                <a:tailEnd/>
              </a:ln>
            </p:spPr>
            <p:txBody>
              <a:bodyPr wrap="none" anchor="ctr"/>
              <a:lstStyle/>
              <a:p>
                <a:endParaRPr lang="en-US"/>
              </a:p>
            </p:txBody>
          </p:sp>
          <p:sp>
            <p:nvSpPr>
              <p:cNvPr id="33866" name="Line 288"/>
              <p:cNvSpPr>
                <a:spLocks noChangeShapeType="1"/>
              </p:cNvSpPr>
              <p:nvPr/>
            </p:nvSpPr>
            <p:spPr bwMode="auto">
              <a:xfrm>
                <a:off x="4335" y="3552"/>
                <a:ext cx="0" cy="144"/>
              </a:xfrm>
              <a:prstGeom prst="line">
                <a:avLst/>
              </a:prstGeom>
              <a:noFill/>
              <a:ln w="9525">
                <a:solidFill>
                  <a:schemeClr val="tx1"/>
                </a:solidFill>
                <a:round/>
                <a:headEnd/>
                <a:tailEnd/>
              </a:ln>
            </p:spPr>
            <p:txBody>
              <a:bodyPr wrap="none" anchor="ctr"/>
              <a:lstStyle/>
              <a:p>
                <a:endParaRPr lang="en-US"/>
              </a:p>
            </p:txBody>
          </p:sp>
          <p:sp>
            <p:nvSpPr>
              <p:cNvPr id="33867" name="Line 289"/>
              <p:cNvSpPr>
                <a:spLocks noChangeShapeType="1"/>
              </p:cNvSpPr>
              <p:nvPr/>
            </p:nvSpPr>
            <p:spPr bwMode="auto">
              <a:xfrm flipV="1">
                <a:off x="4287" y="3120"/>
                <a:ext cx="192" cy="96"/>
              </a:xfrm>
              <a:prstGeom prst="line">
                <a:avLst/>
              </a:prstGeom>
              <a:noFill/>
              <a:ln w="9525">
                <a:solidFill>
                  <a:schemeClr val="tx1"/>
                </a:solidFill>
                <a:round/>
                <a:headEnd/>
                <a:tailEnd type="triangle" w="med" len="med"/>
              </a:ln>
            </p:spPr>
            <p:txBody>
              <a:bodyPr wrap="none" anchor="ctr"/>
              <a:lstStyle/>
              <a:p>
                <a:endParaRPr lang="en-US"/>
              </a:p>
            </p:txBody>
          </p:sp>
        </p:grpSp>
        <p:sp>
          <p:nvSpPr>
            <p:cNvPr id="33836" name="Text Box 290"/>
            <p:cNvSpPr txBox="1">
              <a:spLocks noChangeArrowheads="1"/>
            </p:cNvSpPr>
            <p:nvPr/>
          </p:nvSpPr>
          <p:spPr bwMode="auto">
            <a:xfrm>
              <a:off x="3024" y="3024"/>
              <a:ext cx="190" cy="345"/>
            </a:xfrm>
            <a:prstGeom prst="rect">
              <a:avLst/>
            </a:prstGeom>
            <a:noFill/>
            <a:ln w="9525">
              <a:noFill/>
              <a:miter lim="800000"/>
              <a:headEnd/>
              <a:tailEnd/>
            </a:ln>
          </p:spPr>
          <p:txBody>
            <a:bodyPr wrap="none">
              <a:spAutoFit/>
            </a:bodyPr>
            <a:lstStyle/>
            <a:p>
              <a:r>
                <a:rPr lang="en-US" b="1" i="1"/>
                <a:t>C</a:t>
              </a:r>
            </a:p>
          </p:txBody>
        </p:sp>
        <p:grpSp>
          <p:nvGrpSpPr>
            <p:cNvPr id="33910" name="Group 291"/>
            <p:cNvGrpSpPr>
              <a:grpSpLocks/>
            </p:cNvGrpSpPr>
            <p:nvPr/>
          </p:nvGrpSpPr>
          <p:grpSpPr bwMode="auto">
            <a:xfrm>
              <a:off x="5088" y="2784"/>
              <a:ext cx="340" cy="912"/>
              <a:chOff x="4671" y="2784"/>
              <a:chExt cx="340" cy="912"/>
            </a:xfrm>
          </p:grpSpPr>
          <p:sp>
            <p:nvSpPr>
              <p:cNvPr id="33855" name="Rectangle 292"/>
              <p:cNvSpPr>
                <a:spLocks noChangeArrowheads="1"/>
              </p:cNvSpPr>
              <p:nvPr/>
            </p:nvSpPr>
            <p:spPr bwMode="auto">
              <a:xfrm>
                <a:off x="4719"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3856" name="Line 293"/>
              <p:cNvSpPr>
                <a:spLocks noChangeShapeType="1"/>
              </p:cNvSpPr>
              <p:nvPr/>
            </p:nvSpPr>
            <p:spPr bwMode="auto">
              <a:xfrm>
                <a:off x="4671" y="3552"/>
                <a:ext cx="192" cy="0"/>
              </a:xfrm>
              <a:prstGeom prst="line">
                <a:avLst/>
              </a:prstGeom>
              <a:noFill/>
              <a:ln w="9525">
                <a:solidFill>
                  <a:schemeClr val="tx1"/>
                </a:solidFill>
                <a:round/>
                <a:headEnd/>
                <a:tailEnd/>
              </a:ln>
            </p:spPr>
            <p:txBody>
              <a:bodyPr wrap="none" anchor="ctr"/>
              <a:lstStyle/>
              <a:p>
                <a:endParaRPr lang="en-US"/>
              </a:p>
            </p:txBody>
          </p:sp>
          <p:sp>
            <p:nvSpPr>
              <p:cNvPr id="33857" name="Line 294"/>
              <p:cNvSpPr>
                <a:spLocks noChangeShapeType="1"/>
              </p:cNvSpPr>
              <p:nvPr/>
            </p:nvSpPr>
            <p:spPr bwMode="auto">
              <a:xfrm>
                <a:off x="4719" y="3504"/>
                <a:ext cx="96" cy="0"/>
              </a:xfrm>
              <a:prstGeom prst="line">
                <a:avLst/>
              </a:prstGeom>
              <a:noFill/>
              <a:ln w="9525">
                <a:solidFill>
                  <a:schemeClr val="tx1"/>
                </a:solidFill>
                <a:round/>
                <a:headEnd/>
                <a:tailEnd/>
              </a:ln>
            </p:spPr>
            <p:txBody>
              <a:bodyPr wrap="none" anchor="ctr"/>
              <a:lstStyle/>
              <a:p>
                <a:endParaRPr lang="en-US"/>
              </a:p>
            </p:txBody>
          </p:sp>
          <p:sp>
            <p:nvSpPr>
              <p:cNvPr id="33858" name="Line 295"/>
              <p:cNvSpPr>
                <a:spLocks noChangeShapeType="1"/>
              </p:cNvSpPr>
              <p:nvPr/>
            </p:nvSpPr>
            <p:spPr bwMode="auto">
              <a:xfrm flipV="1">
                <a:off x="4767" y="2784"/>
                <a:ext cx="0" cy="288"/>
              </a:xfrm>
              <a:prstGeom prst="line">
                <a:avLst/>
              </a:prstGeom>
              <a:noFill/>
              <a:ln w="9525">
                <a:solidFill>
                  <a:schemeClr val="tx1"/>
                </a:solidFill>
                <a:round/>
                <a:headEnd/>
                <a:tailEnd/>
              </a:ln>
            </p:spPr>
            <p:txBody>
              <a:bodyPr wrap="none" anchor="ctr"/>
              <a:lstStyle/>
              <a:p>
                <a:endParaRPr lang="en-US"/>
              </a:p>
            </p:txBody>
          </p:sp>
          <p:sp>
            <p:nvSpPr>
              <p:cNvPr id="33859" name="Line 296"/>
              <p:cNvSpPr>
                <a:spLocks noChangeShapeType="1"/>
              </p:cNvSpPr>
              <p:nvPr/>
            </p:nvSpPr>
            <p:spPr bwMode="auto">
              <a:xfrm>
                <a:off x="4767" y="3312"/>
                <a:ext cx="0" cy="192"/>
              </a:xfrm>
              <a:prstGeom prst="line">
                <a:avLst/>
              </a:prstGeom>
              <a:noFill/>
              <a:ln w="9525">
                <a:solidFill>
                  <a:schemeClr val="tx1"/>
                </a:solidFill>
                <a:round/>
                <a:headEnd/>
                <a:tailEnd/>
              </a:ln>
            </p:spPr>
            <p:txBody>
              <a:bodyPr wrap="none" anchor="ctr"/>
              <a:lstStyle/>
              <a:p>
                <a:endParaRPr lang="en-US"/>
              </a:p>
            </p:txBody>
          </p:sp>
          <p:sp>
            <p:nvSpPr>
              <p:cNvPr id="33860" name="Line 297"/>
              <p:cNvSpPr>
                <a:spLocks noChangeShapeType="1"/>
              </p:cNvSpPr>
              <p:nvPr/>
            </p:nvSpPr>
            <p:spPr bwMode="auto">
              <a:xfrm>
                <a:off x="4767" y="3552"/>
                <a:ext cx="0" cy="144"/>
              </a:xfrm>
              <a:prstGeom prst="line">
                <a:avLst/>
              </a:prstGeom>
              <a:noFill/>
              <a:ln w="9525">
                <a:solidFill>
                  <a:schemeClr val="tx1"/>
                </a:solidFill>
                <a:round/>
                <a:headEnd/>
                <a:tailEnd/>
              </a:ln>
            </p:spPr>
            <p:txBody>
              <a:bodyPr wrap="none" anchor="ctr"/>
              <a:lstStyle/>
              <a:p>
                <a:endParaRPr lang="en-US"/>
              </a:p>
            </p:txBody>
          </p:sp>
          <p:sp>
            <p:nvSpPr>
              <p:cNvPr id="33861" name="Text Box 298"/>
              <p:cNvSpPr txBox="1">
                <a:spLocks noChangeArrowheads="1"/>
              </p:cNvSpPr>
              <p:nvPr/>
            </p:nvSpPr>
            <p:spPr bwMode="auto">
              <a:xfrm>
                <a:off x="4807" y="3024"/>
                <a:ext cx="204" cy="345"/>
              </a:xfrm>
              <a:prstGeom prst="rect">
                <a:avLst/>
              </a:prstGeom>
              <a:noFill/>
              <a:ln w="9525">
                <a:noFill/>
                <a:miter lim="800000"/>
                <a:headEnd/>
                <a:tailEnd/>
              </a:ln>
            </p:spPr>
            <p:txBody>
              <a:bodyPr wrap="none">
                <a:spAutoFit/>
              </a:bodyPr>
              <a:lstStyle/>
              <a:p>
                <a:r>
                  <a:rPr lang="en-US" b="1" i="1" dirty="0"/>
                  <a:t>g</a:t>
                </a:r>
                <a:r>
                  <a:rPr lang="en-US" b="1" i="1" baseline="-25000" dirty="0"/>
                  <a:t>l</a:t>
                </a:r>
                <a:endParaRPr lang="en-US" b="1" i="1" dirty="0"/>
              </a:p>
            </p:txBody>
          </p:sp>
        </p:grpSp>
        <p:sp>
          <p:nvSpPr>
            <p:cNvPr id="33838" name="Text Box 299"/>
            <p:cNvSpPr txBox="1">
              <a:spLocks noChangeArrowheads="1"/>
            </p:cNvSpPr>
            <p:nvPr/>
          </p:nvSpPr>
          <p:spPr bwMode="auto">
            <a:xfrm>
              <a:off x="4032" y="3199"/>
              <a:ext cx="313" cy="263"/>
            </a:xfrm>
            <a:prstGeom prst="rect">
              <a:avLst/>
            </a:prstGeom>
            <a:noFill/>
            <a:ln w="9525">
              <a:noFill/>
              <a:miter lim="800000"/>
              <a:headEnd/>
              <a:tailEnd/>
            </a:ln>
          </p:spPr>
          <p:txBody>
            <a:bodyPr wrap="none">
              <a:spAutoFit/>
            </a:bodyPr>
            <a:lstStyle/>
            <a:p>
              <a:r>
                <a:rPr lang="en-US" sz="4200" b="1" i="1" dirty="0"/>
                <a:t>g</a:t>
              </a:r>
              <a:r>
                <a:rPr lang="en-US" sz="4200" b="1" i="1" baseline="-25000" dirty="0"/>
                <a:t>Kv1</a:t>
              </a:r>
              <a:endParaRPr lang="en-US" sz="4200" b="1" i="1" dirty="0"/>
            </a:p>
          </p:txBody>
        </p:sp>
        <p:sp>
          <p:nvSpPr>
            <p:cNvPr id="33839" name="Text Box 300"/>
            <p:cNvSpPr txBox="1">
              <a:spLocks noChangeArrowheads="1"/>
            </p:cNvSpPr>
            <p:nvPr/>
          </p:nvSpPr>
          <p:spPr bwMode="auto">
            <a:xfrm>
              <a:off x="3616" y="3072"/>
              <a:ext cx="335" cy="345"/>
            </a:xfrm>
            <a:prstGeom prst="rect">
              <a:avLst/>
            </a:prstGeom>
            <a:noFill/>
            <a:ln w="9525">
              <a:noFill/>
              <a:miter lim="800000"/>
              <a:headEnd/>
              <a:tailEnd/>
            </a:ln>
          </p:spPr>
          <p:txBody>
            <a:bodyPr wrap="none">
              <a:spAutoFit/>
            </a:bodyPr>
            <a:lstStyle/>
            <a:p>
              <a:r>
                <a:rPr lang="en-US" b="1" i="1" dirty="0"/>
                <a:t>g</a:t>
              </a:r>
              <a:r>
                <a:rPr lang="en-US" b="1" i="1" baseline="-25000" dirty="0"/>
                <a:t>Na</a:t>
              </a:r>
              <a:endParaRPr lang="en-US" b="1" i="1" dirty="0"/>
            </a:p>
          </p:txBody>
        </p:sp>
        <p:sp>
          <p:nvSpPr>
            <p:cNvPr id="33840" name="Line 301"/>
            <p:cNvSpPr>
              <a:spLocks noChangeShapeType="1"/>
            </p:cNvSpPr>
            <p:nvPr/>
          </p:nvSpPr>
          <p:spPr bwMode="auto">
            <a:xfrm>
              <a:off x="4239" y="2448"/>
              <a:ext cx="0" cy="240"/>
            </a:xfrm>
            <a:prstGeom prst="line">
              <a:avLst/>
            </a:prstGeom>
            <a:noFill/>
            <a:ln w="9525">
              <a:solidFill>
                <a:srgbClr val="FF0000"/>
              </a:solidFill>
              <a:round/>
              <a:headEnd/>
              <a:tailEnd type="triangle" w="med" len="med"/>
            </a:ln>
          </p:spPr>
          <p:txBody>
            <a:bodyPr wrap="none" anchor="ctr"/>
            <a:lstStyle/>
            <a:p>
              <a:endParaRPr lang="en-US"/>
            </a:p>
          </p:txBody>
        </p:sp>
        <p:sp>
          <p:nvSpPr>
            <p:cNvPr id="33841" name="Line 302"/>
            <p:cNvSpPr>
              <a:spLocks noChangeShapeType="1"/>
            </p:cNvSpPr>
            <p:nvPr/>
          </p:nvSpPr>
          <p:spPr bwMode="auto">
            <a:xfrm>
              <a:off x="4143" y="2400"/>
              <a:ext cx="0" cy="384"/>
            </a:xfrm>
            <a:prstGeom prst="line">
              <a:avLst/>
            </a:prstGeom>
            <a:noFill/>
            <a:ln w="9525">
              <a:solidFill>
                <a:schemeClr val="tx1"/>
              </a:solidFill>
              <a:round/>
              <a:headEnd/>
              <a:tailEnd/>
            </a:ln>
          </p:spPr>
          <p:txBody>
            <a:bodyPr wrap="none" anchor="ctr"/>
            <a:lstStyle/>
            <a:p>
              <a:endParaRPr lang="en-US"/>
            </a:p>
          </p:txBody>
        </p:sp>
        <p:sp>
          <p:nvSpPr>
            <p:cNvPr id="33842" name="Text Box 303"/>
            <p:cNvSpPr txBox="1">
              <a:spLocks noChangeArrowheads="1"/>
            </p:cNvSpPr>
            <p:nvPr/>
          </p:nvSpPr>
          <p:spPr bwMode="auto">
            <a:xfrm>
              <a:off x="4235" y="2448"/>
              <a:ext cx="103" cy="345"/>
            </a:xfrm>
            <a:prstGeom prst="rect">
              <a:avLst/>
            </a:prstGeom>
            <a:noFill/>
            <a:ln w="9525">
              <a:noFill/>
              <a:miter lim="800000"/>
              <a:headEnd/>
              <a:tailEnd/>
            </a:ln>
          </p:spPr>
          <p:txBody>
            <a:bodyPr wrap="none">
              <a:spAutoFit/>
            </a:bodyPr>
            <a:lstStyle/>
            <a:p>
              <a:r>
                <a:rPr lang="en-US" b="1" i="1">
                  <a:solidFill>
                    <a:srgbClr val="FF0000"/>
                  </a:solidFill>
                </a:rPr>
                <a:t>I</a:t>
              </a:r>
              <a:endParaRPr lang="en-US" b="1" i="1"/>
            </a:p>
          </p:txBody>
        </p:sp>
        <p:grpSp>
          <p:nvGrpSpPr>
            <p:cNvPr id="33936" name="Group 304"/>
            <p:cNvGrpSpPr>
              <a:grpSpLocks/>
            </p:cNvGrpSpPr>
            <p:nvPr/>
          </p:nvGrpSpPr>
          <p:grpSpPr bwMode="auto">
            <a:xfrm>
              <a:off x="4656" y="2784"/>
              <a:ext cx="240" cy="912"/>
              <a:chOff x="4239" y="2784"/>
              <a:chExt cx="240" cy="912"/>
            </a:xfrm>
          </p:grpSpPr>
          <p:sp>
            <p:nvSpPr>
              <p:cNvPr id="33847" name="Rectangle 305"/>
              <p:cNvSpPr>
                <a:spLocks noChangeArrowheads="1"/>
              </p:cNvSpPr>
              <p:nvPr/>
            </p:nvSpPr>
            <p:spPr bwMode="auto">
              <a:xfrm>
                <a:off x="4287"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33968" name="Group 306"/>
              <p:cNvGrpSpPr>
                <a:grpSpLocks/>
              </p:cNvGrpSpPr>
              <p:nvPr/>
            </p:nvGrpSpPr>
            <p:grpSpPr bwMode="auto">
              <a:xfrm flipV="1">
                <a:off x="4239" y="3504"/>
                <a:ext cx="192" cy="48"/>
                <a:chOff x="2064" y="1920"/>
                <a:chExt cx="192" cy="48"/>
              </a:xfrm>
            </p:grpSpPr>
            <p:sp>
              <p:nvSpPr>
                <p:cNvPr id="33853" name="Line 307"/>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a:p>
              </p:txBody>
            </p:sp>
            <p:sp>
              <p:nvSpPr>
                <p:cNvPr id="33854" name="Line 308"/>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a:p>
              </p:txBody>
            </p:sp>
          </p:grpSp>
          <p:sp>
            <p:nvSpPr>
              <p:cNvPr id="33849" name="Line 309"/>
              <p:cNvSpPr>
                <a:spLocks noChangeShapeType="1"/>
              </p:cNvSpPr>
              <p:nvPr/>
            </p:nvSpPr>
            <p:spPr bwMode="auto">
              <a:xfrm flipV="1">
                <a:off x="4335" y="2784"/>
                <a:ext cx="0" cy="288"/>
              </a:xfrm>
              <a:prstGeom prst="line">
                <a:avLst/>
              </a:prstGeom>
              <a:noFill/>
              <a:ln w="9525">
                <a:solidFill>
                  <a:schemeClr val="tx1"/>
                </a:solidFill>
                <a:round/>
                <a:headEnd/>
                <a:tailEnd/>
              </a:ln>
            </p:spPr>
            <p:txBody>
              <a:bodyPr wrap="none" anchor="ctr"/>
              <a:lstStyle/>
              <a:p>
                <a:endParaRPr lang="en-US"/>
              </a:p>
            </p:txBody>
          </p:sp>
          <p:sp>
            <p:nvSpPr>
              <p:cNvPr id="33850" name="Line 310"/>
              <p:cNvSpPr>
                <a:spLocks noChangeShapeType="1"/>
              </p:cNvSpPr>
              <p:nvPr/>
            </p:nvSpPr>
            <p:spPr bwMode="auto">
              <a:xfrm>
                <a:off x="4335" y="3312"/>
                <a:ext cx="0" cy="192"/>
              </a:xfrm>
              <a:prstGeom prst="line">
                <a:avLst/>
              </a:prstGeom>
              <a:noFill/>
              <a:ln w="9525">
                <a:solidFill>
                  <a:schemeClr val="tx1"/>
                </a:solidFill>
                <a:round/>
                <a:headEnd/>
                <a:tailEnd/>
              </a:ln>
            </p:spPr>
            <p:txBody>
              <a:bodyPr wrap="none" anchor="ctr"/>
              <a:lstStyle/>
              <a:p>
                <a:endParaRPr lang="en-US"/>
              </a:p>
            </p:txBody>
          </p:sp>
          <p:sp>
            <p:nvSpPr>
              <p:cNvPr id="33851" name="Line 311"/>
              <p:cNvSpPr>
                <a:spLocks noChangeShapeType="1"/>
              </p:cNvSpPr>
              <p:nvPr/>
            </p:nvSpPr>
            <p:spPr bwMode="auto">
              <a:xfrm>
                <a:off x="4335" y="3552"/>
                <a:ext cx="0" cy="144"/>
              </a:xfrm>
              <a:prstGeom prst="line">
                <a:avLst/>
              </a:prstGeom>
              <a:noFill/>
              <a:ln w="9525">
                <a:solidFill>
                  <a:schemeClr val="tx1"/>
                </a:solidFill>
                <a:round/>
                <a:headEnd/>
                <a:tailEnd/>
              </a:ln>
            </p:spPr>
            <p:txBody>
              <a:bodyPr wrap="none" anchor="ctr"/>
              <a:lstStyle/>
              <a:p>
                <a:endParaRPr lang="en-US"/>
              </a:p>
            </p:txBody>
          </p:sp>
          <p:sp>
            <p:nvSpPr>
              <p:cNvPr id="33852" name="Line 312"/>
              <p:cNvSpPr>
                <a:spLocks noChangeShapeType="1"/>
              </p:cNvSpPr>
              <p:nvPr/>
            </p:nvSpPr>
            <p:spPr bwMode="auto">
              <a:xfrm flipV="1">
                <a:off x="4287" y="3120"/>
                <a:ext cx="192" cy="96"/>
              </a:xfrm>
              <a:prstGeom prst="line">
                <a:avLst/>
              </a:prstGeom>
              <a:noFill/>
              <a:ln w="9525">
                <a:solidFill>
                  <a:schemeClr val="tx1"/>
                </a:solidFill>
                <a:round/>
                <a:headEnd/>
                <a:tailEnd type="triangle" w="med" len="med"/>
              </a:ln>
            </p:spPr>
            <p:txBody>
              <a:bodyPr wrap="none" anchor="ctr"/>
              <a:lstStyle/>
              <a:p>
                <a:endParaRPr lang="en-US"/>
              </a:p>
            </p:txBody>
          </p:sp>
        </p:grpSp>
        <p:sp>
          <p:nvSpPr>
            <p:cNvPr id="33844" name="Line 313"/>
            <p:cNvSpPr>
              <a:spLocks noChangeShapeType="1"/>
            </p:cNvSpPr>
            <p:nvPr/>
          </p:nvSpPr>
          <p:spPr bwMode="auto">
            <a:xfrm>
              <a:off x="4176" y="3696"/>
              <a:ext cx="0" cy="144"/>
            </a:xfrm>
            <a:prstGeom prst="line">
              <a:avLst/>
            </a:prstGeom>
            <a:noFill/>
            <a:ln w="9525">
              <a:solidFill>
                <a:schemeClr val="tx1"/>
              </a:solidFill>
              <a:round/>
              <a:headEnd/>
              <a:tailEnd/>
            </a:ln>
          </p:spPr>
          <p:txBody>
            <a:bodyPr wrap="none" anchor="ctr"/>
            <a:lstStyle/>
            <a:p>
              <a:endParaRPr lang="en-US"/>
            </a:p>
          </p:txBody>
        </p:sp>
        <p:sp>
          <p:nvSpPr>
            <p:cNvPr id="33845" name="Line 314"/>
            <p:cNvSpPr>
              <a:spLocks noChangeShapeType="1"/>
            </p:cNvSpPr>
            <p:nvPr/>
          </p:nvSpPr>
          <p:spPr bwMode="auto">
            <a:xfrm>
              <a:off x="4080" y="3840"/>
              <a:ext cx="192" cy="0"/>
            </a:xfrm>
            <a:prstGeom prst="line">
              <a:avLst/>
            </a:prstGeom>
            <a:noFill/>
            <a:ln w="9525">
              <a:solidFill>
                <a:schemeClr val="tx1"/>
              </a:solidFill>
              <a:round/>
              <a:headEnd/>
              <a:tailEnd/>
            </a:ln>
          </p:spPr>
          <p:txBody>
            <a:bodyPr wrap="none" anchor="ctr"/>
            <a:lstStyle/>
            <a:p>
              <a:endParaRPr lang="en-US"/>
            </a:p>
          </p:txBody>
        </p:sp>
        <p:sp>
          <p:nvSpPr>
            <p:cNvPr id="33846" name="Text Box 315"/>
            <p:cNvSpPr txBox="1">
              <a:spLocks noChangeArrowheads="1"/>
            </p:cNvSpPr>
            <p:nvPr/>
          </p:nvSpPr>
          <p:spPr bwMode="auto">
            <a:xfrm>
              <a:off x="4437" y="3206"/>
              <a:ext cx="313" cy="263"/>
            </a:xfrm>
            <a:prstGeom prst="rect">
              <a:avLst/>
            </a:prstGeom>
            <a:noFill/>
            <a:ln w="9525">
              <a:noFill/>
              <a:miter lim="800000"/>
              <a:headEnd/>
              <a:tailEnd/>
            </a:ln>
          </p:spPr>
          <p:txBody>
            <a:bodyPr wrap="none">
              <a:spAutoFit/>
            </a:bodyPr>
            <a:lstStyle/>
            <a:p>
              <a:r>
                <a:rPr lang="en-US" sz="4200" b="1" i="1" dirty="0"/>
                <a:t>g</a:t>
              </a:r>
              <a:r>
                <a:rPr lang="en-US" sz="4200" b="1" i="1" baseline="-25000" dirty="0"/>
                <a:t>Kv3</a:t>
              </a:r>
              <a:endParaRPr lang="en-US" sz="4200" b="1" i="1" dirty="0"/>
            </a:p>
          </p:txBody>
        </p:sp>
      </p:grpSp>
      <p:sp>
        <p:nvSpPr>
          <p:cNvPr id="33821" name="Text Box 316"/>
          <p:cNvSpPr txBox="1">
            <a:spLocks noChangeArrowheads="1"/>
          </p:cNvSpPr>
          <p:nvPr/>
        </p:nvSpPr>
        <p:spPr bwMode="auto">
          <a:xfrm>
            <a:off x="7228748" y="756708"/>
            <a:ext cx="13092041" cy="1071957"/>
          </a:xfrm>
          <a:prstGeom prst="rect">
            <a:avLst/>
          </a:prstGeom>
          <a:noFill/>
          <a:ln w="9525">
            <a:noFill/>
            <a:miter lim="800000"/>
            <a:headEnd/>
            <a:tailEnd/>
          </a:ln>
        </p:spPr>
        <p:txBody>
          <a:bodyPr wrap="none" lIns="192911" tIns="96455" rIns="192911" bIns="96455">
            <a:spAutoFit/>
          </a:bodyPr>
          <a:lstStyle/>
          <a:p>
            <a:r>
              <a:rPr lang="fr-CH" i="1"/>
              <a:t>Toledo-Rodriguez, …, Markram (2004) </a:t>
            </a:r>
            <a:endParaRPr lang="fr-FR" i="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16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716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71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685" grpId="0" animBg="1"/>
      <p:bldP spid="871686" grpId="0" animBg="1"/>
      <p:bldP spid="87168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3"/>
          <p:cNvGrpSpPr>
            <a:grpSpLocks/>
          </p:cNvGrpSpPr>
          <p:nvPr/>
        </p:nvGrpSpPr>
        <p:grpSpPr bwMode="auto">
          <a:xfrm>
            <a:off x="900311" y="1485283"/>
            <a:ext cx="9018115" cy="4050771"/>
            <a:chOff x="3024" y="2400"/>
            <a:chExt cx="2404" cy="1440"/>
          </a:xfrm>
        </p:grpSpPr>
        <p:sp>
          <p:nvSpPr>
            <p:cNvPr id="13374" name="Line 4"/>
            <p:cNvSpPr>
              <a:spLocks noChangeShapeType="1"/>
            </p:cNvSpPr>
            <p:nvPr/>
          </p:nvSpPr>
          <p:spPr bwMode="auto">
            <a:xfrm>
              <a:off x="3279" y="3120"/>
              <a:ext cx="240" cy="0"/>
            </a:xfrm>
            <a:prstGeom prst="line">
              <a:avLst/>
            </a:prstGeom>
            <a:noFill/>
            <a:ln w="9525">
              <a:solidFill>
                <a:schemeClr val="tx1"/>
              </a:solidFill>
              <a:round/>
              <a:headEnd/>
              <a:tailEnd/>
            </a:ln>
          </p:spPr>
          <p:txBody>
            <a:bodyPr wrap="none" anchor="ctr"/>
            <a:lstStyle/>
            <a:p>
              <a:endParaRPr lang="en-US"/>
            </a:p>
          </p:txBody>
        </p:sp>
        <p:sp>
          <p:nvSpPr>
            <p:cNvPr id="13375" name="Line 5"/>
            <p:cNvSpPr>
              <a:spLocks noChangeShapeType="1"/>
            </p:cNvSpPr>
            <p:nvPr/>
          </p:nvSpPr>
          <p:spPr bwMode="auto">
            <a:xfrm>
              <a:off x="3279" y="3216"/>
              <a:ext cx="240" cy="0"/>
            </a:xfrm>
            <a:prstGeom prst="line">
              <a:avLst/>
            </a:prstGeom>
            <a:noFill/>
            <a:ln w="9525">
              <a:solidFill>
                <a:schemeClr val="tx1"/>
              </a:solidFill>
              <a:round/>
              <a:headEnd/>
              <a:tailEnd/>
            </a:ln>
          </p:spPr>
          <p:txBody>
            <a:bodyPr wrap="none" anchor="ctr"/>
            <a:lstStyle/>
            <a:p>
              <a:endParaRPr lang="en-US"/>
            </a:p>
          </p:txBody>
        </p:sp>
        <p:sp>
          <p:nvSpPr>
            <p:cNvPr id="13376" name="Rectangle 6"/>
            <p:cNvSpPr>
              <a:spLocks noChangeArrowheads="1"/>
            </p:cNvSpPr>
            <p:nvPr/>
          </p:nvSpPr>
          <p:spPr bwMode="auto">
            <a:xfrm>
              <a:off x="3951"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13377" name="Line 7"/>
            <p:cNvSpPr>
              <a:spLocks noChangeShapeType="1"/>
            </p:cNvSpPr>
            <p:nvPr/>
          </p:nvSpPr>
          <p:spPr bwMode="auto">
            <a:xfrm>
              <a:off x="3375" y="2784"/>
              <a:ext cx="1809" cy="0"/>
            </a:xfrm>
            <a:prstGeom prst="line">
              <a:avLst/>
            </a:prstGeom>
            <a:noFill/>
            <a:ln w="9525">
              <a:solidFill>
                <a:schemeClr val="tx1"/>
              </a:solidFill>
              <a:round/>
              <a:headEnd/>
              <a:tailEnd/>
            </a:ln>
          </p:spPr>
          <p:txBody>
            <a:bodyPr wrap="none" anchor="ctr"/>
            <a:lstStyle/>
            <a:p>
              <a:endParaRPr lang="en-US"/>
            </a:p>
          </p:txBody>
        </p:sp>
        <p:sp>
          <p:nvSpPr>
            <p:cNvPr id="13378" name="Line 8"/>
            <p:cNvSpPr>
              <a:spLocks noChangeShapeType="1"/>
            </p:cNvSpPr>
            <p:nvPr/>
          </p:nvSpPr>
          <p:spPr bwMode="auto">
            <a:xfrm>
              <a:off x="3375" y="3696"/>
              <a:ext cx="1809" cy="0"/>
            </a:xfrm>
            <a:prstGeom prst="line">
              <a:avLst/>
            </a:prstGeom>
            <a:noFill/>
            <a:ln w="9525">
              <a:solidFill>
                <a:schemeClr val="tx1"/>
              </a:solidFill>
              <a:round/>
              <a:headEnd/>
              <a:tailEnd/>
            </a:ln>
          </p:spPr>
          <p:txBody>
            <a:bodyPr wrap="none" anchor="ctr"/>
            <a:lstStyle/>
            <a:p>
              <a:endParaRPr lang="en-US"/>
            </a:p>
          </p:txBody>
        </p:sp>
        <p:sp>
          <p:nvSpPr>
            <p:cNvPr id="13379" name="Line 9"/>
            <p:cNvSpPr>
              <a:spLocks noChangeShapeType="1"/>
            </p:cNvSpPr>
            <p:nvPr/>
          </p:nvSpPr>
          <p:spPr bwMode="auto">
            <a:xfrm>
              <a:off x="3375" y="2784"/>
              <a:ext cx="0" cy="336"/>
            </a:xfrm>
            <a:prstGeom prst="line">
              <a:avLst/>
            </a:prstGeom>
            <a:noFill/>
            <a:ln w="9525">
              <a:solidFill>
                <a:schemeClr val="tx1"/>
              </a:solidFill>
              <a:round/>
              <a:headEnd/>
              <a:tailEnd/>
            </a:ln>
          </p:spPr>
          <p:txBody>
            <a:bodyPr wrap="none" anchor="ctr"/>
            <a:lstStyle/>
            <a:p>
              <a:endParaRPr lang="en-US"/>
            </a:p>
          </p:txBody>
        </p:sp>
        <p:sp>
          <p:nvSpPr>
            <p:cNvPr id="13380" name="Line 10"/>
            <p:cNvSpPr>
              <a:spLocks noChangeShapeType="1"/>
            </p:cNvSpPr>
            <p:nvPr/>
          </p:nvSpPr>
          <p:spPr bwMode="auto">
            <a:xfrm>
              <a:off x="3375" y="3216"/>
              <a:ext cx="0" cy="480"/>
            </a:xfrm>
            <a:prstGeom prst="line">
              <a:avLst/>
            </a:prstGeom>
            <a:noFill/>
            <a:ln w="9525">
              <a:solidFill>
                <a:schemeClr val="tx1"/>
              </a:solidFill>
              <a:round/>
              <a:headEnd/>
              <a:tailEnd/>
            </a:ln>
          </p:spPr>
          <p:txBody>
            <a:bodyPr wrap="none" anchor="ctr"/>
            <a:lstStyle/>
            <a:p>
              <a:endParaRPr lang="en-US"/>
            </a:p>
          </p:txBody>
        </p:sp>
        <p:sp>
          <p:nvSpPr>
            <p:cNvPr id="13381" name="Line 11"/>
            <p:cNvSpPr>
              <a:spLocks noChangeShapeType="1"/>
            </p:cNvSpPr>
            <p:nvPr/>
          </p:nvSpPr>
          <p:spPr bwMode="auto">
            <a:xfrm>
              <a:off x="3903" y="3504"/>
              <a:ext cx="192" cy="0"/>
            </a:xfrm>
            <a:prstGeom prst="line">
              <a:avLst/>
            </a:prstGeom>
            <a:noFill/>
            <a:ln w="9525">
              <a:solidFill>
                <a:schemeClr val="tx1"/>
              </a:solidFill>
              <a:round/>
              <a:headEnd/>
              <a:tailEnd/>
            </a:ln>
          </p:spPr>
          <p:txBody>
            <a:bodyPr wrap="none" anchor="ctr"/>
            <a:lstStyle/>
            <a:p>
              <a:endParaRPr lang="en-US"/>
            </a:p>
          </p:txBody>
        </p:sp>
        <p:sp>
          <p:nvSpPr>
            <p:cNvPr id="13382" name="Line 12"/>
            <p:cNvSpPr>
              <a:spLocks noChangeShapeType="1"/>
            </p:cNvSpPr>
            <p:nvPr/>
          </p:nvSpPr>
          <p:spPr bwMode="auto">
            <a:xfrm>
              <a:off x="3951" y="3552"/>
              <a:ext cx="96" cy="0"/>
            </a:xfrm>
            <a:prstGeom prst="line">
              <a:avLst/>
            </a:prstGeom>
            <a:noFill/>
            <a:ln w="9525">
              <a:solidFill>
                <a:schemeClr val="tx1"/>
              </a:solidFill>
              <a:round/>
              <a:headEnd/>
              <a:tailEnd/>
            </a:ln>
          </p:spPr>
          <p:txBody>
            <a:bodyPr wrap="none" anchor="ctr"/>
            <a:lstStyle/>
            <a:p>
              <a:endParaRPr lang="en-US"/>
            </a:p>
          </p:txBody>
        </p:sp>
        <p:sp>
          <p:nvSpPr>
            <p:cNvPr id="13383" name="Line 13"/>
            <p:cNvSpPr>
              <a:spLocks noChangeShapeType="1"/>
            </p:cNvSpPr>
            <p:nvPr/>
          </p:nvSpPr>
          <p:spPr bwMode="auto">
            <a:xfrm flipV="1">
              <a:off x="3999" y="2784"/>
              <a:ext cx="0" cy="288"/>
            </a:xfrm>
            <a:prstGeom prst="line">
              <a:avLst/>
            </a:prstGeom>
            <a:noFill/>
            <a:ln w="9525">
              <a:solidFill>
                <a:schemeClr val="tx1"/>
              </a:solidFill>
              <a:round/>
              <a:headEnd/>
              <a:tailEnd/>
            </a:ln>
          </p:spPr>
          <p:txBody>
            <a:bodyPr wrap="none" anchor="ctr"/>
            <a:lstStyle/>
            <a:p>
              <a:endParaRPr lang="en-US"/>
            </a:p>
          </p:txBody>
        </p:sp>
        <p:sp>
          <p:nvSpPr>
            <p:cNvPr id="13384" name="Line 14"/>
            <p:cNvSpPr>
              <a:spLocks noChangeShapeType="1"/>
            </p:cNvSpPr>
            <p:nvPr/>
          </p:nvSpPr>
          <p:spPr bwMode="auto">
            <a:xfrm>
              <a:off x="3999" y="3312"/>
              <a:ext cx="0" cy="192"/>
            </a:xfrm>
            <a:prstGeom prst="line">
              <a:avLst/>
            </a:prstGeom>
            <a:noFill/>
            <a:ln w="9525">
              <a:solidFill>
                <a:schemeClr val="tx1"/>
              </a:solidFill>
              <a:round/>
              <a:headEnd/>
              <a:tailEnd/>
            </a:ln>
          </p:spPr>
          <p:txBody>
            <a:bodyPr wrap="none" anchor="ctr"/>
            <a:lstStyle/>
            <a:p>
              <a:endParaRPr lang="en-US"/>
            </a:p>
          </p:txBody>
        </p:sp>
        <p:sp>
          <p:nvSpPr>
            <p:cNvPr id="13385" name="Line 15"/>
            <p:cNvSpPr>
              <a:spLocks noChangeShapeType="1"/>
            </p:cNvSpPr>
            <p:nvPr/>
          </p:nvSpPr>
          <p:spPr bwMode="auto">
            <a:xfrm>
              <a:off x="3999" y="3552"/>
              <a:ext cx="0" cy="144"/>
            </a:xfrm>
            <a:prstGeom prst="line">
              <a:avLst/>
            </a:prstGeom>
            <a:noFill/>
            <a:ln w="9525">
              <a:solidFill>
                <a:schemeClr val="tx1"/>
              </a:solidFill>
              <a:round/>
              <a:headEnd/>
              <a:tailEnd/>
            </a:ln>
          </p:spPr>
          <p:txBody>
            <a:bodyPr wrap="none" anchor="ctr"/>
            <a:lstStyle/>
            <a:p>
              <a:endParaRPr lang="en-US"/>
            </a:p>
          </p:txBody>
        </p:sp>
        <p:sp>
          <p:nvSpPr>
            <p:cNvPr id="13386" name="Line 16"/>
            <p:cNvSpPr>
              <a:spLocks noChangeShapeType="1"/>
            </p:cNvSpPr>
            <p:nvPr/>
          </p:nvSpPr>
          <p:spPr bwMode="auto">
            <a:xfrm flipV="1">
              <a:off x="3903" y="3120"/>
              <a:ext cx="192" cy="96"/>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17"/>
            <p:cNvGrpSpPr>
              <a:grpSpLocks/>
            </p:cNvGrpSpPr>
            <p:nvPr/>
          </p:nvGrpSpPr>
          <p:grpSpPr bwMode="auto">
            <a:xfrm>
              <a:off x="4272" y="2784"/>
              <a:ext cx="240" cy="912"/>
              <a:chOff x="4239" y="2784"/>
              <a:chExt cx="240" cy="912"/>
            </a:xfrm>
          </p:grpSpPr>
          <p:sp>
            <p:nvSpPr>
              <p:cNvPr id="13414" name="Rectangle 18"/>
              <p:cNvSpPr>
                <a:spLocks noChangeArrowheads="1"/>
              </p:cNvSpPr>
              <p:nvPr/>
            </p:nvSpPr>
            <p:spPr bwMode="auto">
              <a:xfrm>
                <a:off x="4287"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4" name="Group 19"/>
              <p:cNvGrpSpPr>
                <a:grpSpLocks/>
              </p:cNvGrpSpPr>
              <p:nvPr/>
            </p:nvGrpSpPr>
            <p:grpSpPr bwMode="auto">
              <a:xfrm flipV="1">
                <a:off x="4239" y="3504"/>
                <a:ext cx="192" cy="48"/>
                <a:chOff x="2064" y="1920"/>
                <a:chExt cx="192" cy="48"/>
              </a:xfrm>
            </p:grpSpPr>
            <p:sp>
              <p:nvSpPr>
                <p:cNvPr id="13420" name="Line 20"/>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a:p>
              </p:txBody>
            </p:sp>
            <p:sp>
              <p:nvSpPr>
                <p:cNvPr id="13421" name="Line 21"/>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a:p>
              </p:txBody>
            </p:sp>
          </p:grpSp>
          <p:sp>
            <p:nvSpPr>
              <p:cNvPr id="13416" name="Line 22"/>
              <p:cNvSpPr>
                <a:spLocks noChangeShapeType="1"/>
              </p:cNvSpPr>
              <p:nvPr/>
            </p:nvSpPr>
            <p:spPr bwMode="auto">
              <a:xfrm flipV="1">
                <a:off x="4335" y="2784"/>
                <a:ext cx="0" cy="288"/>
              </a:xfrm>
              <a:prstGeom prst="line">
                <a:avLst/>
              </a:prstGeom>
              <a:noFill/>
              <a:ln w="9525">
                <a:solidFill>
                  <a:schemeClr val="tx1"/>
                </a:solidFill>
                <a:round/>
                <a:headEnd/>
                <a:tailEnd/>
              </a:ln>
            </p:spPr>
            <p:txBody>
              <a:bodyPr wrap="none" anchor="ctr"/>
              <a:lstStyle/>
              <a:p>
                <a:endParaRPr lang="en-US"/>
              </a:p>
            </p:txBody>
          </p:sp>
          <p:sp>
            <p:nvSpPr>
              <p:cNvPr id="13417" name="Line 23"/>
              <p:cNvSpPr>
                <a:spLocks noChangeShapeType="1"/>
              </p:cNvSpPr>
              <p:nvPr/>
            </p:nvSpPr>
            <p:spPr bwMode="auto">
              <a:xfrm>
                <a:off x="4335" y="3312"/>
                <a:ext cx="0" cy="192"/>
              </a:xfrm>
              <a:prstGeom prst="line">
                <a:avLst/>
              </a:prstGeom>
              <a:noFill/>
              <a:ln w="9525">
                <a:solidFill>
                  <a:schemeClr val="tx1"/>
                </a:solidFill>
                <a:round/>
                <a:headEnd/>
                <a:tailEnd/>
              </a:ln>
            </p:spPr>
            <p:txBody>
              <a:bodyPr wrap="none" anchor="ctr"/>
              <a:lstStyle/>
              <a:p>
                <a:endParaRPr lang="en-US"/>
              </a:p>
            </p:txBody>
          </p:sp>
          <p:sp>
            <p:nvSpPr>
              <p:cNvPr id="13418" name="Line 24"/>
              <p:cNvSpPr>
                <a:spLocks noChangeShapeType="1"/>
              </p:cNvSpPr>
              <p:nvPr/>
            </p:nvSpPr>
            <p:spPr bwMode="auto">
              <a:xfrm>
                <a:off x="4335" y="3552"/>
                <a:ext cx="0" cy="144"/>
              </a:xfrm>
              <a:prstGeom prst="line">
                <a:avLst/>
              </a:prstGeom>
              <a:noFill/>
              <a:ln w="9525">
                <a:solidFill>
                  <a:schemeClr val="tx1"/>
                </a:solidFill>
                <a:round/>
                <a:headEnd/>
                <a:tailEnd/>
              </a:ln>
            </p:spPr>
            <p:txBody>
              <a:bodyPr wrap="none" anchor="ctr"/>
              <a:lstStyle/>
              <a:p>
                <a:endParaRPr lang="en-US"/>
              </a:p>
            </p:txBody>
          </p:sp>
          <p:sp>
            <p:nvSpPr>
              <p:cNvPr id="13419" name="Line 25"/>
              <p:cNvSpPr>
                <a:spLocks noChangeShapeType="1"/>
              </p:cNvSpPr>
              <p:nvPr/>
            </p:nvSpPr>
            <p:spPr bwMode="auto">
              <a:xfrm flipV="1">
                <a:off x="4287" y="3120"/>
                <a:ext cx="192" cy="96"/>
              </a:xfrm>
              <a:prstGeom prst="line">
                <a:avLst/>
              </a:prstGeom>
              <a:noFill/>
              <a:ln w="9525">
                <a:solidFill>
                  <a:schemeClr val="tx1"/>
                </a:solidFill>
                <a:round/>
                <a:headEnd/>
                <a:tailEnd type="triangle" w="med" len="med"/>
              </a:ln>
            </p:spPr>
            <p:txBody>
              <a:bodyPr wrap="none" anchor="ctr"/>
              <a:lstStyle/>
              <a:p>
                <a:endParaRPr lang="en-US"/>
              </a:p>
            </p:txBody>
          </p:sp>
        </p:grpSp>
        <p:sp>
          <p:nvSpPr>
            <p:cNvPr id="13388" name="Text Box 26"/>
            <p:cNvSpPr txBox="1">
              <a:spLocks noChangeArrowheads="1"/>
            </p:cNvSpPr>
            <p:nvPr/>
          </p:nvSpPr>
          <p:spPr bwMode="auto">
            <a:xfrm>
              <a:off x="3024" y="3024"/>
              <a:ext cx="190" cy="345"/>
            </a:xfrm>
            <a:prstGeom prst="rect">
              <a:avLst/>
            </a:prstGeom>
            <a:noFill/>
            <a:ln w="9525">
              <a:noFill/>
              <a:miter lim="800000"/>
              <a:headEnd/>
              <a:tailEnd/>
            </a:ln>
          </p:spPr>
          <p:txBody>
            <a:bodyPr wrap="none">
              <a:spAutoFit/>
            </a:bodyPr>
            <a:lstStyle/>
            <a:p>
              <a:r>
                <a:rPr lang="en-US" b="1" i="1"/>
                <a:t>C</a:t>
              </a:r>
            </a:p>
          </p:txBody>
        </p:sp>
        <p:grpSp>
          <p:nvGrpSpPr>
            <p:cNvPr id="5" name="Group 27"/>
            <p:cNvGrpSpPr>
              <a:grpSpLocks/>
            </p:cNvGrpSpPr>
            <p:nvPr/>
          </p:nvGrpSpPr>
          <p:grpSpPr bwMode="auto">
            <a:xfrm>
              <a:off x="5088" y="2784"/>
              <a:ext cx="340" cy="912"/>
              <a:chOff x="4671" y="2784"/>
              <a:chExt cx="340" cy="912"/>
            </a:xfrm>
          </p:grpSpPr>
          <p:sp>
            <p:nvSpPr>
              <p:cNvPr id="13407" name="Rectangle 28"/>
              <p:cNvSpPr>
                <a:spLocks noChangeArrowheads="1"/>
              </p:cNvSpPr>
              <p:nvPr/>
            </p:nvSpPr>
            <p:spPr bwMode="auto">
              <a:xfrm>
                <a:off x="4719"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13408" name="Line 29"/>
              <p:cNvSpPr>
                <a:spLocks noChangeShapeType="1"/>
              </p:cNvSpPr>
              <p:nvPr/>
            </p:nvSpPr>
            <p:spPr bwMode="auto">
              <a:xfrm>
                <a:off x="4671" y="3552"/>
                <a:ext cx="192" cy="0"/>
              </a:xfrm>
              <a:prstGeom prst="line">
                <a:avLst/>
              </a:prstGeom>
              <a:noFill/>
              <a:ln w="9525">
                <a:solidFill>
                  <a:schemeClr val="tx1"/>
                </a:solidFill>
                <a:round/>
                <a:headEnd/>
                <a:tailEnd/>
              </a:ln>
            </p:spPr>
            <p:txBody>
              <a:bodyPr wrap="none" anchor="ctr"/>
              <a:lstStyle/>
              <a:p>
                <a:endParaRPr lang="en-US"/>
              </a:p>
            </p:txBody>
          </p:sp>
          <p:sp>
            <p:nvSpPr>
              <p:cNvPr id="13409" name="Line 30"/>
              <p:cNvSpPr>
                <a:spLocks noChangeShapeType="1"/>
              </p:cNvSpPr>
              <p:nvPr/>
            </p:nvSpPr>
            <p:spPr bwMode="auto">
              <a:xfrm>
                <a:off x="4719" y="3504"/>
                <a:ext cx="96" cy="0"/>
              </a:xfrm>
              <a:prstGeom prst="line">
                <a:avLst/>
              </a:prstGeom>
              <a:noFill/>
              <a:ln w="9525">
                <a:solidFill>
                  <a:schemeClr val="tx1"/>
                </a:solidFill>
                <a:round/>
                <a:headEnd/>
                <a:tailEnd/>
              </a:ln>
            </p:spPr>
            <p:txBody>
              <a:bodyPr wrap="none" anchor="ctr"/>
              <a:lstStyle/>
              <a:p>
                <a:endParaRPr lang="en-US"/>
              </a:p>
            </p:txBody>
          </p:sp>
          <p:sp>
            <p:nvSpPr>
              <p:cNvPr id="13410" name="Line 31"/>
              <p:cNvSpPr>
                <a:spLocks noChangeShapeType="1"/>
              </p:cNvSpPr>
              <p:nvPr/>
            </p:nvSpPr>
            <p:spPr bwMode="auto">
              <a:xfrm flipV="1">
                <a:off x="4767" y="2784"/>
                <a:ext cx="0" cy="288"/>
              </a:xfrm>
              <a:prstGeom prst="line">
                <a:avLst/>
              </a:prstGeom>
              <a:noFill/>
              <a:ln w="9525">
                <a:solidFill>
                  <a:schemeClr val="tx1"/>
                </a:solidFill>
                <a:round/>
                <a:headEnd/>
                <a:tailEnd/>
              </a:ln>
            </p:spPr>
            <p:txBody>
              <a:bodyPr wrap="none" anchor="ctr"/>
              <a:lstStyle/>
              <a:p>
                <a:endParaRPr lang="en-US"/>
              </a:p>
            </p:txBody>
          </p:sp>
          <p:sp>
            <p:nvSpPr>
              <p:cNvPr id="13411" name="Line 32"/>
              <p:cNvSpPr>
                <a:spLocks noChangeShapeType="1"/>
              </p:cNvSpPr>
              <p:nvPr/>
            </p:nvSpPr>
            <p:spPr bwMode="auto">
              <a:xfrm>
                <a:off x="4767" y="3312"/>
                <a:ext cx="0" cy="192"/>
              </a:xfrm>
              <a:prstGeom prst="line">
                <a:avLst/>
              </a:prstGeom>
              <a:noFill/>
              <a:ln w="9525">
                <a:solidFill>
                  <a:schemeClr val="tx1"/>
                </a:solidFill>
                <a:round/>
                <a:headEnd/>
                <a:tailEnd/>
              </a:ln>
            </p:spPr>
            <p:txBody>
              <a:bodyPr wrap="none" anchor="ctr"/>
              <a:lstStyle/>
              <a:p>
                <a:endParaRPr lang="en-US"/>
              </a:p>
            </p:txBody>
          </p:sp>
          <p:sp>
            <p:nvSpPr>
              <p:cNvPr id="13412" name="Line 33"/>
              <p:cNvSpPr>
                <a:spLocks noChangeShapeType="1"/>
              </p:cNvSpPr>
              <p:nvPr/>
            </p:nvSpPr>
            <p:spPr bwMode="auto">
              <a:xfrm>
                <a:off x="4767" y="3552"/>
                <a:ext cx="0" cy="144"/>
              </a:xfrm>
              <a:prstGeom prst="line">
                <a:avLst/>
              </a:prstGeom>
              <a:noFill/>
              <a:ln w="9525">
                <a:solidFill>
                  <a:schemeClr val="tx1"/>
                </a:solidFill>
                <a:round/>
                <a:headEnd/>
                <a:tailEnd/>
              </a:ln>
            </p:spPr>
            <p:txBody>
              <a:bodyPr wrap="none" anchor="ctr"/>
              <a:lstStyle/>
              <a:p>
                <a:endParaRPr lang="en-US"/>
              </a:p>
            </p:txBody>
          </p:sp>
          <p:sp>
            <p:nvSpPr>
              <p:cNvPr id="13413" name="Text Box 34"/>
              <p:cNvSpPr txBox="1">
                <a:spLocks noChangeArrowheads="1"/>
              </p:cNvSpPr>
              <p:nvPr/>
            </p:nvSpPr>
            <p:spPr bwMode="auto">
              <a:xfrm>
                <a:off x="4807" y="3024"/>
                <a:ext cx="204" cy="345"/>
              </a:xfrm>
              <a:prstGeom prst="rect">
                <a:avLst/>
              </a:prstGeom>
              <a:noFill/>
              <a:ln w="9525">
                <a:noFill/>
                <a:miter lim="800000"/>
                <a:headEnd/>
                <a:tailEnd/>
              </a:ln>
            </p:spPr>
            <p:txBody>
              <a:bodyPr wrap="none">
                <a:spAutoFit/>
              </a:bodyPr>
              <a:lstStyle/>
              <a:p>
                <a:r>
                  <a:rPr lang="en-US" b="1" i="1" dirty="0"/>
                  <a:t>g</a:t>
                </a:r>
                <a:r>
                  <a:rPr lang="en-US" b="1" i="1" baseline="-25000" dirty="0"/>
                  <a:t>l</a:t>
                </a:r>
                <a:endParaRPr lang="en-US" b="1" i="1" dirty="0"/>
              </a:p>
            </p:txBody>
          </p:sp>
        </p:grpSp>
        <p:sp>
          <p:nvSpPr>
            <p:cNvPr id="13390" name="Text Box 35"/>
            <p:cNvSpPr txBox="1">
              <a:spLocks noChangeArrowheads="1"/>
            </p:cNvSpPr>
            <p:nvPr/>
          </p:nvSpPr>
          <p:spPr bwMode="auto">
            <a:xfrm>
              <a:off x="4032" y="3199"/>
              <a:ext cx="313" cy="263"/>
            </a:xfrm>
            <a:prstGeom prst="rect">
              <a:avLst/>
            </a:prstGeom>
            <a:noFill/>
            <a:ln w="9525">
              <a:noFill/>
              <a:miter lim="800000"/>
              <a:headEnd/>
              <a:tailEnd/>
            </a:ln>
          </p:spPr>
          <p:txBody>
            <a:bodyPr wrap="none">
              <a:spAutoFit/>
            </a:bodyPr>
            <a:lstStyle/>
            <a:p>
              <a:r>
                <a:rPr lang="en-US" sz="4200" b="1" i="1" dirty="0"/>
                <a:t>g</a:t>
              </a:r>
              <a:r>
                <a:rPr lang="en-US" sz="4200" b="1" i="1" baseline="-25000" dirty="0"/>
                <a:t>Kv1</a:t>
              </a:r>
              <a:endParaRPr lang="en-US" sz="4200" b="1" i="1" dirty="0"/>
            </a:p>
          </p:txBody>
        </p:sp>
        <p:sp>
          <p:nvSpPr>
            <p:cNvPr id="13391" name="Text Box 36"/>
            <p:cNvSpPr txBox="1">
              <a:spLocks noChangeArrowheads="1"/>
            </p:cNvSpPr>
            <p:nvPr/>
          </p:nvSpPr>
          <p:spPr bwMode="auto">
            <a:xfrm>
              <a:off x="3616" y="3072"/>
              <a:ext cx="335" cy="345"/>
            </a:xfrm>
            <a:prstGeom prst="rect">
              <a:avLst/>
            </a:prstGeom>
            <a:noFill/>
            <a:ln w="9525">
              <a:noFill/>
              <a:miter lim="800000"/>
              <a:headEnd/>
              <a:tailEnd/>
            </a:ln>
          </p:spPr>
          <p:txBody>
            <a:bodyPr wrap="none">
              <a:spAutoFit/>
            </a:bodyPr>
            <a:lstStyle/>
            <a:p>
              <a:r>
                <a:rPr lang="en-US" b="1" i="1" dirty="0"/>
                <a:t>g</a:t>
              </a:r>
              <a:r>
                <a:rPr lang="en-US" b="1" i="1" baseline="-25000" dirty="0"/>
                <a:t>Na</a:t>
              </a:r>
              <a:endParaRPr lang="en-US" b="1" i="1" dirty="0"/>
            </a:p>
          </p:txBody>
        </p:sp>
        <p:sp>
          <p:nvSpPr>
            <p:cNvPr id="13392" name="Line 37"/>
            <p:cNvSpPr>
              <a:spLocks noChangeShapeType="1"/>
            </p:cNvSpPr>
            <p:nvPr/>
          </p:nvSpPr>
          <p:spPr bwMode="auto">
            <a:xfrm>
              <a:off x="4239" y="2448"/>
              <a:ext cx="0" cy="240"/>
            </a:xfrm>
            <a:prstGeom prst="line">
              <a:avLst/>
            </a:prstGeom>
            <a:noFill/>
            <a:ln w="9525">
              <a:solidFill>
                <a:srgbClr val="FF0000"/>
              </a:solidFill>
              <a:round/>
              <a:headEnd/>
              <a:tailEnd type="triangle" w="med" len="med"/>
            </a:ln>
          </p:spPr>
          <p:txBody>
            <a:bodyPr wrap="none" anchor="ctr"/>
            <a:lstStyle/>
            <a:p>
              <a:endParaRPr lang="en-US"/>
            </a:p>
          </p:txBody>
        </p:sp>
        <p:sp>
          <p:nvSpPr>
            <p:cNvPr id="13393" name="Line 38"/>
            <p:cNvSpPr>
              <a:spLocks noChangeShapeType="1"/>
            </p:cNvSpPr>
            <p:nvPr/>
          </p:nvSpPr>
          <p:spPr bwMode="auto">
            <a:xfrm>
              <a:off x="4143" y="2400"/>
              <a:ext cx="0" cy="384"/>
            </a:xfrm>
            <a:prstGeom prst="line">
              <a:avLst/>
            </a:prstGeom>
            <a:noFill/>
            <a:ln w="9525">
              <a:solidFill>
                <a:schemeClr val="tx1"/>
              </a:solidFill>
              <a:round/>
              <a:headEnd/>
              <a:tailEnd/>
            </a:ln>
          </p:spPr>
          <p:txBody>
            <a:bodyPr wrap="none" anchor="ctr"/>
            <a:lstStyle/>
            <a:p>
              <a:endParaRPr lang="en-US"/>
            </a:p>
          </p:txBody>
        </p:sp>
        <p:sp>
          <p:nvSpPr>
            <p:cNvPr id="13394" name="Text Box 39"/>
            <p:cNvSpPr txBox="1">
              <a:spLocks noChangeArrowheads="1"/>
            </p:cNvSpPr>
            <p:nvPr/>
          </p:nvSpPr>
          <p:spPr bwMode="auto">
            <a:xfrm>
              <a:off x="4235" y="2448"/>
              <a:ext cx="103" cy="345"/>
            </a:xfrm>
            <a:prstGeom prst="rect">
              <a:avLst/>
            </a:prstGeom>
            <a:noFill/>
            <a:ln w="9525">
              <a:noFill/>
              <a:miter lim="800000"/>
              <a:headEnd/>
              <a:tailEnd/>
            </a:ln>
          </p:spPr>
          <p:txBody>
            <a:bodyPr wrap="none">
              <a:spAutoFit/>
            </a:bodyPr>
            <a:lstStyle/>
            <a:p>
              <a:r>
                <a:rPr lang="en-US" b="1" i="1">
                  <a:solidFill>
                    <a:srgbClr val="FF0000"/>
                  </a:solidFill>
                </a:rPr>
                <a:t>I</a:t>
              </a:r>
              <a:endParaRPr lang="en-US" b="1" i="1"/>
            </a:p>
          </p:txBody>
        </p:sp>
        <p:grpSp>
          <p:nvGrpSpPr>
            <p:cNvPr id="6" name="Group 40"/>
            <p:cNvGrpSpPr>
              <a:grpSpLocks/>
            </p:cNvGrpSpPr>
            <p:nvPr/>
          </p:nvGrpSpPr>
          <p:grpSpPr bwMode="auto">
            <a:xfrm>
              <a:off x="4656" y="2784"/>
              <a:ext cx="240" cy="912"/>
              <a:chOff x="4239" y="2784"/>
              <a:chExt cx="240" cy="912"/>
            </a:xfrm>
          </p:grpSpPr>
          <p:sp>
            <p:nvSpPr>
              <p:cNvPr id="13399" name="Rectangle 41"/>
              <p:cNvSpPr>
                <a:spLocks noChangeArrowheads="1"/>
              </p:cNvSpPr>
              <p:nvPr/>
            </p:nvSpPr>
            <p:spPr bwMode="auto">
              <a:xfrm>
                <a:off x="4287"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7" name="Group 42"/>
              <p:cNvGrpSpPr>
                <a:grpSpLocks/>
              </p:cNvGrpSpPr>
              <p:nvPr/>
            </p:nvGrpSpPr>
            <p:grpSpPr bwMode="auto">
              <a:xfrm flipV="1">
                <a:off x="4239" y="3504"/>
                <a:ext cx="192" cy="48"/>
                <a:chOff x="2064" y="1920"/>
                <a:chExt cx="192" cy="48"/>
              </a:xfrm>
            </p:grpSpPr>
            <p:sp>
              <p:nvSpPr>
                <p:cNvPr id="13405" name="Line 43"/>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a:p>
              </p:txBody>
            </p:sp>
            <p:sp>
              <p:nvSpPr>
                <p:cNvPr id="13406" name="Line 44"/>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a:p>
              </p:txBody>
            </p:sp>
          </p:grpSp>
          <p:sp>
            <p:nvSpPr>
              <p:cNvPr id="13401" name="Line 45"/>
              <p:cNvSpPr>
                <a:spLocks noChangeShapeType="1"/>
              </p:cNvSpPr>
              <p:nvPr/>
            </p:nvSpPr>
            <p:spPr bwMode="auto">
              <a:xfrm flipV="1">
                <a:off x="4335" y="2784"/>
                <a:ext cx="0" cy="288"/>
              </a:xfrm>
              <a:prstGeom prst="line">
                <a:avLst/>
              </a:prstGeom>
              <a:noFill/>
              <a:ln w="9525">
                <a:solidFill>
                  <a:schemeClr val="tx1"/>
                </a:solidFill>
                <a:round/>
                <a:headEnd/>
                <a:tailEnd/>
              </a:ln>
            </p:spPr>
            <p:txBody>
              <a:bodyPr wrap="none" anchor="ctr"/>
              <a:lstStyle/>
              <a:p>
                <a:endParaRPr lang="en-US"/>
              </a:p>
            </p:txBody>
          </p:sp>
          <p:sp>
            <p:nvSpPr>
              <p:cNvPr id="13402" name="Line 46"/>
              <p:cNvSpPr>
                <a:spLocks noChangeShapeType="1"/>
              </p:cNvSpPr>
              <p:nvPr/>
            </p:nvSpPr>
            <p:spPr bwMode="auto">
              <a:xfrm>
                <a:off x="4335" y="3312"/>
                <a:ext cx="0" cy="192"/>
              </a:xfrm>
              <a:prstGeom prst="line">
                <a:avLst/>
              </a:prstGeom>
              <a:noFill/>
              <a:ln w="9525">
                <a:solidFill>
                  <a:schemeClr val="tx1"/>
                </a:solidFill>
                <a:round/>
                <a:headEnd/>
                <a:tailEnd/>
              </a:ln>
            </p:spPr>
            <p:txBody>
              <a:bodyPr wrap="none" anchor="ctr"/>
              <a:lstStyle/>
              <a:p>
                <a:endParaRPr lang="en-US"/>
              </a:p>
            </p:txBody>
          </p:sp>
          <p:sp>
            <p:nvSpPr>
              <p:cNvPr id="13403" name="Line 47"/>
              <p:cNvSpPr>
                <a:spLocks noChangeShapeType="1"/>
              </p:cNvSpPr>
              <p:nvPr/>
            </p:nvSpPr>
            <p:spPr bwMode="auto">
              <a:xfrm>
                <a:off x="4335" y="3552"/>
                <a:ext cx="0" cy="144"/>
              </a:xfrm>
              <a:prstGeom prst="line">
                <a:avLst/>
              </a:prstGeom>
              <a:noFill/>
              <a:ln w="9525">
                <a:solidFill>
                  <a:schemeClr val="tx1"/>
                </a:solidFill>
                <a:round/>
                <a:headEnd/>
                <a:tailEnd/>
              </a:ln>
            </p:spPr>
            <p:txBody>
              <a:bodyPr wrap="none" anchor="ctr"/>
              <a:lstStyle/>
              <a:p>
                <a:endParaRPr lang="en-US"/>
              </a:p>
            </p:txBody>
          </p:sp>
          <p:sp>
            <p:nvSpPr>
              <p:cNvPr id="13404" name="Line 48"/>
              <p:cNvSpPr>
                <a:spLocks noChangeShapeType="1"/>
              </p:cNvSpPr>
              <p:nvPr/>
            </p:nvSpPr>
            <p:spPr bwMode="auto">
              <a:xfrm flipV="1">
                <a:off x="4287" y="3120"/>
                <a:ext cx="192" cy="96"/>
              </a:xfrm>
              <a:prstGeom prst="line">
                <a:avLst/>
              </a:prstGeom>
              <a:noFill/>
              <a:ln w="9525">
                <a:solidFill>
                  <a:schemeClr val="tx1"/>
                </a:solidFill>
                <a:round/>
                <a:headEnd/>
                <a:tailEnd type="triangle" w="med" len="med"/>
              </a:ln>
            </p:spPr>
            <p:txBody>
              <a:bodyPr wrap="none" anchor="ctr"/>
              <a:lstStyle/>
              <a:p>
                <a:endParaRPr lang="en-US"/>
              </a:p>
            </p:txBody>
          </p:sp>
        </p:grpSp>
        <p:sp>
          <p:nvSpPr>
            <p:cNvPr id="13396" name="Line 49"/>
            <p:cNvSpPr>
              <a:spLocks noChangeShapeType="1"/>
            </p:cNvSpPr>
            <p:nvPr/>
          </p:nvSpPr>
          <p:spPr bwMode="auto">
            <a:xfrm>
              <a:off x="4176" y="3696"/>
              <a:ext cx="0" cy="144"/>
            </a:xfrm>
            <a:prstGeom prst="line">
              <a:avLst/>
            </a:prstGeom>
            <a:noFill/>
            <a:ln w="9525">
              <a:solidFill>
                <a:schemeClr val="tx1"/>
              </a:solidFill>
              <a:round/>
              <a:headEnd/>
              <a:tailEnd/>
            </a:ln>
          </p:spPr>
          <p:txBody>
            <a:bodyPr wrap="none" anchor="ctr"/>
            <a:lstStyle/>
            <a:p>
              <a:endParaRPr lang="en-US"/>
            </a:p>
          </p:txBody>
        </p:sp>
        <p:sp>
          <p:nvSpPr>
            <p:cNvPr id="13397" name="Line 50"/>
            <p:cNvSpPr>
              <a:spLocks noChangeShapeType="1"/>
            </p:cNvSpPr>
            <p:nvPr/>
          </p:nvSpPr>
          <p:spPr bwMode="auto">
            <a:xfrm>
              <a:off x="4080" y="3840"/>
              <a:ext cx="192" cy="0"/>
            </a:xfrm>
            <a:prstGeom prst="line">
              <a:avLst/>
            </a:prstGeom>
            <a:noFill/>
            <a:ln w="9525">
              <a:solidFill>
                <a:schemeClr val="tx1"/>
              </a:solidFill>
              <a:round/>
              <a:headEnd/>
              <a:tailEnd/>
            </a:ln>
          </p:spPr>
          <p:txBody>
            <a:bodyPr wrap="none" anchor="ctr"/>
            <a:lstStyle/>
            <a:p>
              <a:endParaRPr lang="en-US"/>
            </a:p>
          </p:txBody>
        </p:sp>
        <p:sp>
          <p:nvSpPr>
            <p:cNvPr id="13398" name="Text Box 51"/>
            <p:cNvSpPr txBox="1">
              <a:spLocks noChangeArrowheads="1"/>
            </p:cNvSpPr>
            <p:nvPr/>
          </p:nvSpPr>
          <p:spPr bwMode="auto">
            <a:xfrm>
              <a:off x="4437" y="3206"/>
              <a:ext cx="313" cy="263"/>
            </a:xfrm>
            <a:prstGeom prst="rect">
              <a:avLst/>
            </a:prstGeom>
            <a:noFill/>
            <a:ln w="9525">
              <a:noFill/>
              <a:miter lim="800000"/>
              <a:headEnd/>
              <a:tailEnd/>
            </a:ln>
          </p:spPr>
          <p:txBody>
            <a:bodyPr wrap="none">
              <a:spAutoFit/>
            </a:bodyPr>
            <a:lstStyle/>
            <a:p>
              <a:r>
                <a:rPr lang="en-US" sz="4200" b="1" i="1" dirty="0"/>
                <a:t>g</a:t>
              </a:r>
              <a:r>
                <a:rPr lang="en-US" sz="4200" b="1" i="1" baseline="-25000" dirty="0"/>
                <a:t>Kv3</a:t>
              </a:r>
              <a:endParaRPr lang="en-US" sz="4200" b="1" i="1" dirty="0"/>
            </a:p>
          </p:txBody>
        </p:sp>
      </p:grpSp>
      <p:sp>
        <p:nvSpPr>
          <p:cNvPr id="13323" name="Text Box 52"/>
          <p:cNvSpPr txBox="1">
            <a:spLocks noChangeArrowheads="1"/>
          </p:cNvSpPr>
          <p:nvPr/>
        </p:nvSpPr>
        <p:spPr bwMode="auto">
          <a:xfrm>
            <a:off x="2303295" y="168782"/>
            <a:ext cx="13516581" cy="1241234"/>
          </a:xfrm>
          <a:prstGeom prst="rect">
            <a:avLst/>
          </a:prstGeom>
          <a:noFill/>
          <a:ln w="9525">
            <a:noFill/>
            <a:miter lim="800000"/>
            <a:headEnd/>
            <a:tailEnd/>
          </a:ln>
        </p:spPr>
        <p:txBody>
          <a:bodyPr wrap="none" lIns="192911" tIns="96455" rIns="192911" bIns="96455">
            <a:spAutoFit/>
          </a:bodyPr>
          <a:lstStyle/>
          <a:p>
            <a:r>
              <a:rPr lang="en-US" sz="6800" b="1" dirty="0"/>
              <a:t>Model of a hypothetical neuron</a:t>
            </a:r>
          </a:p>
        </p:txBody>
      </p:sp>
      <p:graphicFrame>
        <p:nvGraphicFramePr>
          <p:cNvPr id="873525" name="Object 53"/>
          <p:cNvGraphicFramePr>
            <a:graphicFrameLocks noChangeAspect="1"/>
          </p:cNvGraphicFramePr>
          <p:nvPr/>
        </p:nvGraphicFramePr>
        <p:xfrm>
          <a:off x="566447" y="7017342"/>
          <a:ext cx="20298260" cy="1485283"/>
        </p:xfrm>
        <a:graphic>
          <a:graphicData uri="http://schemas.openxmlformats.org/presentationml/2006/ole">
            <mc:AlternateContent xmlns:mc="http://schemas.openxmlformats.org/markup-compatibility/2006">
              <mc:Choice xmlns:v="urn:schemas-microsoft-com:vml" Requires="v">
                <p:oleObj spid="_x0000_s176227" name="Equation" r:id="rId4" imgW="4940280" imgH="393480" progId="Equation.3">
                  <p:embed/>
                </p:oleObj>
              </mc:Choice>
              <mc:Fallback>
                <p:oleObj name="Equation" r:id="rId4" imgW="4940280" imgH="393480" progId="Equation.3">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47" y="7017342"/>
                        <a:ext cx="20298260" cy="1485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3526" name="Object 54"/>
          <p:cNvGraphicFramePr>
            <a:graphicFrameLocks noChangeAspect="1"/>
          </p:cNvGraphicFramePr>
          <p:nvPr/>
        </p:nvGraphicFramePr>
        <p:xfrm>
          <a:off x="1260436" y="9586825"/>
          <a:ext cx="5581927" cy="1825661"/>
        </p:xfrm>
        <a:graphic>
          <a:graphicData uri="http://schemas.openxmlformats.org/presentationml/2006/ole">
            <mc:AlternateContent xmlns:mc="http://schemas.openxmlformats.org/markup-compatibility/2006">
              <mc:Choice xmlns:v="urn:schemas-microsoft-com:vml" Requires="v">
                <p:oleObj spid="_x0000_s176228" name="Equation" r:id="rId6" imgW="1130040" imgH="431640" progId="Equation.3">
                  <p:embed/>
                </p:oleObj>
              </mc:Choice>
              <mc:Fallback>
                <p:oleObj name="Equation" r:id="rId6" imgW="1130040" imgH="431640" progId="Equation.3">
                  <p:embed/>
                  <p:pic>
                    <p:nvPicPr>
                      <p:cNvPr id="0" name="Object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0436" y="9586825"/>
                        <a:ext cx="5581927" cy="1825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3527" name="Object 55"/>
          <p:cNvGraphicFramePr>
            <a:graphicFrameLocks noChangeAspect="1"/>
          </p:cNvGraphicFramePr>
          <p:nvPr/>
        </p:nvGraphicFramePr>
        <p:xfrm>
          <a:off x="1040250" y="9429750"/>
          <a:ext cx="5802113" cy="1933575"/>
        </p:xfrm>
        <a:graphic>
          <a:graphicData uri="http://schemas.openxmlformats.org/presentationml/2006/ole">
            <mc:AlternateContent xmlns:mc="http://schemas.openxmlformats.org/markup-compatibility/2006">
              <mc:Choice xmlns:v="urn:schemas-microsoft-com:vml" Requires="v">
                <p:oleObj spid="_x0000_s176229" name="Equation" r:id="rId8" imgW="1180800" imgH="457200" progId="Equation.DSMT4">
                  <p:embed/>
                </p:oleObj>
              </mc:Choice>
              <mc:Fallback>
                <p:oleObj name="Equation" r:id="rId8" imgW="1180800" imgH="457200" progId="Equation.DSMT4">
                  <p:embed/>
                  <p:pic>
                    <p:nvPicPr>
                      <p:cNvPr id="0" name="Object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0250" y="9429750"/>
                        <a:ext cx="5802113" cy="193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3528" name="Object 56"/>
          <p:cNvGraphicFramePr>
            <a:graphicFrameLocks noChangeAspect="1"/>
          </p:cNvGraphicFramePr>
          <p:nvPr/>
        </p:nvGraphicFramePr>
        <p:xfrm>
          <a:off x="1260436" y="9586825"/>
          <a:ext cx="4321492" cy="1825661"/>
        </p:xfrm>
        <a:graphic>
          <a:graphicData uri="http://schemas.openxmlformats.org/presentationml/2006/ole">
            <mc:AlternateContent xmlns:mc="http://schemas.openxmlformats.org/markup-compatibility/2006">
              <mc:Choice xmlns:v="urn:schemas-microsoft-com:vml" Requires="v">
                <p:oleObj spid="_x0000_s176230" name="Equation" r:id="rId10" imgW="1028520" imgH="431640" progId="Equation.3">
                  <p:embed/>
                </p:oleObj>
              </mc:Choice>
              <mc:Fallback>
                <p:oleObj name="Equation" r:id="rId10" imgW="1028520" imgH="431640" progId="Equation.3">
                  <p:embed/>
                  <p:pic>
                    <p:nvPicPr>
                      <p:cNvPr id="0" name="Object 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0436" y="9586825"/>
                        <a:ext cx="4321492" cy="1825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57"/>
          <p:cNvGrpSpPr>
            <a:grpSpLocks/>
          </p:cNvGrpSpPr>
          <p:nvPr/>
        </p:nvGrpSpPr>
        <p:grpSpPr bwMode="auto">
          <a:xfrm>
            <a:off x="18981557" y="5937137"/>
            <a:ext cx="1973182" cy="1350257"/>
            <a:chOff x="4848" y="2112"/>
            <a:chExt cx="526" cy="480"/>
          </a:xfrm>
        </p:grpSpPr>
        <p:sp>
          <p:nvSpPr>
            <p:cNvPr id="13372" name="Line 58"/>
            <p:cNvSpPr>
              <a:spLocks noChangeShapeType="1"/>
            </p:cNvSpPr>
            <p:nvPr/>
          </p:nvSpPr>
          <p:spPr bwMode="auto">
            <a:xfrm flipV="1">
              <a:off x="5184" y="2400"/>
              <a:ext cx="0" cy="192"/>
            </a:xfrm>
            <a:prstGeom prst="line">
              <a:avLst/>
            </a:prstGeom>
            <a:noFill/>
            <a:ln w="28575">
              <a:solidFill>
                <a:srgbClr val="FF0000"/>
              </a:solidFill>
              <a:round/>
              <a:headEnd type="triangle" w="med" len="med"/>
              <a:tailEnd/>
            </a:ln>
          </p:spPr>
          <p:txBody>
            <a:bodyPr wrap="none" anchor="ctr"/>
            <a:lstStyle/>
            <a:p>
              <a:endParaRPr lang="en-US"/>
            </a:p>
          </p:txBody>
        </p:sp>
        <p:sp>
          <p:nvSpPr>
            <p:cNvPr id="13373" name="Text Box 59"/>
            <p:cNvSpPr txBox="1">
              <a:spLocks noChangeArrowheads="1"/>
            </p:cNvSpPr>
            <p:nvPr/>
          </p:nvSpPr>
          <p:spPr bwMode="auto">
            <a:xfrm>
              <a:off x="4848" y="2112"/>
              <a:ext cx="526" cy="241"/>
            </a:xfrm>
            <a:prstGeom prst="rect">
              <a:avLst/>
            </a:prstGeom>
            <a:noFill/>
            <a:ln w="9525">
              <a:noFill/>
              <a:miter lim="800000"/>
              <a:headEnd/>
              <a:tailEnd/>
            </a:ln>
          </p:spPr>
          <p:txBody>
            <a:bodyPr wrap="none">
              <a:spAutoFit/>
            </a:bodyPr>
            <a:lstStyle/>
            <a:p>
              <a:r>
                <a:rPr lang="en-US" sz="3800" dirty="0">
                  <a:solidFill>
                    <a:srgbClr val="FF0000"/>
                  </a:solidFill>
                </a:rPr>
                <a:t>stimulus</a:t>
              </a:r>
            </a:p>
          </p:txBody>
        </p:sp>
      </p:grpSp>
      <p:grpSp>
        <p:nvGrpSpPr>
          <p:cNvPr id="9" name="Group 60"/>
          <p:cNvGrpSpPr>
            <a:grpSpLocks/>
          </p:cNvGrpSpPr>
          <p:nvPr/>
        </p:nvGrpSpPr>
        <p:grpSpPr bwMode="auto">
          <a:xfrm>
            <a:off x="2880995" y="6207188"/>
            <a:ext cx="3961368" cy="1350257"/>
            <a:chOff x="960" y="2352"/>
            <a:chExt cx="1440" cy="480"/>
          </a:xfrm>
        </p:grpSpPr>
        <p:graphicFrame>
          <p:nvGraphicFramePr>
            <p:cNvPr id="13320" name="Object 61"/>
            <p:cNvGraphicFramePr>
              <a:graphicFrameLocks noChangeAspect="1"/>
            </p:cNvGraphicFramePr>
            <p:nvPr/>
          </p:nvGraphicFramePr>
          <p:xfrm>
            <a:off x="1536" y="2352"/>
            <a:ext cx="346" cy="345"/>
          </p:xfrm>
          <a:graphic>
            <a:graphicData uri="http://schemas.openxmlformats.org/presentationml/2006/ole">
              <mc:AlternateContent xmlns:mc="http://schemas.openxmlformats.org/markup-compatibility/2006">
                <mc:Choice xmlns:v="urn:schemas-microsoft-com:vml" Requires="v">
                  <p:oleObj spid="_x0000_s176231" name="Equation" r:id="rId12" imgW="228600" imgH="228600" progId="Equation.3">
                    <p:embed/>
                  </p:oleObj>
                </mc:Choice>
                <mc:Fallback>
                  <p:oleObj name="Equation" r:id="rId12" imgW="228600" imgH="228600" progId="Equation.3">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6" y="2352"/>
                          <a:ext cx="346"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70" name="Freeform 62"/>
            <p:cNvSpPr>
              <a:spLocks/>
            </p:cNvSpPr>
            <p:nvPr/>
          </p:nvSpPr>
          <p:spPr bwMode="auto">
            <a:xfrm>
              <a:off x="960" y="2640"/>
              <a:ext cx="672" cy="192"/>
            </a:xfrm>
            <a:custGeom>
              <a:avLst/>
              <a:gdLst>
                <a:gd name="T0" fmla="*/ 0 w 576"/>
                <a:gd name="T1" fmla="*/ 192 h 192"/>
                <a:gd name="T2" fmla="*/ 224 w 576"/>
                <a:gd name="T3" fmla="*/ 96 h 192"/>
                <a:gd name="T4" fmla="*/ 1119 w 576"/>
                <a:gd name="T5" fmla="*/ 96 h 192"/>
                <a:gd name="T6" fmla="*/ 2241 w 576"/>
                <a:gd name="T7" fmla="*/ 96 h 192"/>
                <a:gd name="T8" fmla="*/ 2689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a:p>
          </p:txBody>
        </p:sp>
        <p:sp>
          <p:nvSpPr>
            <p:cNvPr id="13371" name="Freeform 63"/>
            <p:cNvSpPr>
              <a:spLocks/>
            </p:cNvSpPr>
            <p:nvPr/>
          </p:nvSpPr>
          <p:spPr bwMode="auto">
            <a:xfrm>
              <a:off x="1632" y="2640"/>
              <a:ext cx="768" cy="144"/>
            </a:xfrm>
            <a:custGeom>
              <a:avLst/>
              <a:gdLst>
                <a:gd name="T0" fmla="*/ 0 w 864"/>
                <a:gd name="T1" fmla="*/ 0 h 144"/>
                <a:gd name="T2" fmla="*/ 15 w 864"/>
                <a:gd name="T3" fmla="*/ 96 h 144"/>
                <a:gd name="T4" fmla="*/ 60 w 864"/>
                <a:gd name="T5" fmla="*/ 96 h 144"/>
                <a:gd name="T6" fmla="*/ 222 w 864"/>
                <a:gd name="T7" fmla="*/ 96 h 144"/>
                <a:gd name="T8" fmla="*/ 267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a:p>
          </p:txBody>
        </p:sp>
      </p:grpSp>
      <p:grpSp>
        <p:nvGrpSpPr>
          <p:cNvPr id="10" name="Group 64"/>
          <p:cNvGrpSpPr>
            <a:grpSpLocks/>
          </p:cNvGrpSpPr>
          <p:nvPr/>
        </p:nvGrpSpPr>
        <p:grpSpPr bwMode="auto">
          <a:xfrm>
            <a:off x="8102799" y="6207188"/>
            <a:ext cx="7382550" cy="1350257"/>
            <a:chOff x="2592" y="2352"/>
            <a:chExt cx="1296" cy="480"/>
          </a:xfrm>
        </p:grpSpPr>
        <p:graphicFrame>
          <p:nvGraphicFramePr>
            <p:cNvPr id="13319" name="Object 65"/>
            <p:cNvGraphicFramePr>
              <a:graphicFrameLocks noChangeAspect="1"/>
            </p:cNvGraphicFramePr>
            <p:nvPr/>
          </p:nvGraphicFramePr>
          <p:xfrm>
            <a:off x="2976" y="2352"/>
            <a:ext cx="288" cy="323"/>
          </p:xfrm>
          <a:graphic>
            <a:graphicData uri="http://schemas.openxmlformats.org/presentationml/2006/ole">
              <mc:AlternateContent xmlns:mc="http://schemas.openxmlformats.org/markup-compatibility/2006">
                <mc:Choice xmlns:v="urn:schemas-microsoft-com:vml" Requires="v">
                  <p:oleObj spid="_x0000_s176232" name="Equation" r:id="rId14" imgW="190440" imgH="215640" progId="Equation.3">
                    <p:embed/>
                  </p:oleObj>
                </mc:Choice>
                <mc:Fallback>
                  <p:oleObj name="Equation" r:id="rId14" imgW="190440" imgH="215640" progId="Equation.3">
                    <p:embed/>
                    <p:pic>
                      <p:nvPicPr>
                        <p:cNvPr id="0" name="Object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6" y="2352"/>
                          <a:ext cx="288"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68" name="Freeform 66"/>
            <p:cNvSpPr>
              <a:spLocks/>
            </p:cNvSpPr>
            <p:nvPr/>
          </p:nvSpPr>
          <p:spPr bwMode="auto">
            <a:xfrm>
              <a:off x="2592" y="2640"/>
              <a:ext cx="576" cy="192"/>
            </a:xfrm>
            <a:custGeom>
              <a:avLst/>
              <a:gdLst>
                <a:gd name="T0" fmla="*/ 0 w 576"/>
                <a:gd name="T1" fmla="*/ 192 h 192"/>
                <a:gd name="T2" fmla="*/ 48 w 576"/>
                <a:gd name="T3" fmla="*/ 96 h 192"/>
                <a:gd name="T4" fmla="*/ 240 w 576"/>
                <a:gd name="T5" fmla="*/ 96 h 192"/>
                <a:gd name="T6" fmla="*/ 480 w 576"/>
                <a:gd name="T7" fmla="*/ 96 h 192"/>
                <a:gd name="T8" fmla="*/ 576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a:p>
          </p:txBody>
        </p:sp>
        <p:sp>
          <p:nvSpPr>
            <p:cNvPr id="13369" name="Freeform 67"/>
            <p:cNvSpPr>
              <a:spLocks/>
            </p:cNvSpPr>
            <p:nvPr/>
          </p:nvSpPr>
          <p:spPr bwMode="auto">
            <a:xfrm>
              <a:off x="3168" y="2640"/>
              <a:ext cx="720" cy="144"/>
            </a:xfrm>
            <a:custGeom>
              <a:avLst/>
              <a:gdLst>
                <a:gd name="T0" fmla="*/ 0 w 864"/>
                <a:gd name="T1" fmla="*/ 0 h 144"/>
                <a:gd name="T2" fmla="*/ 8 w 864"/>
                <a:gd name="T3" fmla="*/ 96 h 144"/>
                <a:gd name="T4" fmla="*/ 31 w 864"/>
                <a:gd name="T5" fmla="*/ 96 h 144"/>
                <a:gd name="T6" fmla="*/ 117 w 864"/>
                <a:gd name="T7" fmla="*/ 96 h 144"/>
                <a:gd name="T8" fmla="*/ 140 w 864"/>
                <a:gd name="T9" fmla="*/ 144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a:p>
          </p:txBody>
        </p:sp>
      </p:grpSp>
      <p:grpSp>
        <p:nvGrpSpPr>
          <p:cNvPr id="11" name="Group 68"/>
          <p:cNvGrpSpPr>
            <a:grpSpLocks/>
          </p:cNvGrpSpPr>
          <p:nvPr/>
        </p:nvGrpSpPr>
        <p:grpSpPr bwMode="auto">
          <a:xfrm>
            <a:off x="16727029" y="6207188"/>
            <a:ext cx="2584642" cy="1350257"/>
            <a:chOff x="4032" y="2352"/>
            <a:chExt cx="912" cy="480"/>
          </a:xfrm>
        </p:grpSpPr>
        <p:graphicFrame>
          <p:nvGraphicFramePr>
            <p:cNvPr id="13318" name="Object 69"/>
            <p:cNvGraphicFramePr>
              <a:graphicFrameLocks noChangeAspect="1"/>
            </p:cNvGraphicFramePr>
            <p:nvPr/>
          </p:nvGraphicFramePr>
          <p:xfrm>
            <a:off x="4416" y="2352"/>
            <a:ext cx="401" cy="345"/>
          </p:xfrm>
          <a:graphic>
            <a:graphicData uri="http://schemas.openxmlformats.org/presentationml/2006/ole">
              <mc:AlternateContent xmlns:mc="http://schemas.openxmlformats.org/markup-compatibility/2006">
                <mc:Choice xmlns:v="urn:schemas-microsoft-com:vml" Requires="v">
                  <p:oleObj spid="_x0000_s176233" name="Equation" r:id="rId16" imgW="266400" imgH="228600" progId="Equation.3">
                    <p:embed/>
                  </p:oleObj>
                </mc:Choice>
                <mc:Fallback>
                  <p:oleObj name="Equation" r:id="rId16" imgW="266400" imgH="228600" progId="Equation.3">
                    <p:embed/>
                    <p:pic>
                      <p:nvPicPr>
                        <p:cNvPr id="0" name="Object 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6" y="2352"/>
                          <a:ext cx="401"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66" name="Freeform 70"/>
            <p:cNvSpPr>
              <a:spLocks/>
            </p:cNvSpPr>
            <p:nvPr/>
          </p:nvSpPr>
          <p:spPr bwMode="auto">
            <a:xfrm>
              <a:off x="4032" y="2640"/>
              <a:ext cx="432" cy="192"/>
            </a:xfrm>
            <a:custGeom>
              <a:avLst/>
              <a:gdLst>
                <a:gd name="T0" fmla="*/ 0 w 576"/>
                <a:gd name="T1" fmla="*/ 192 h 192"/>
                <a:gd name="T2" fmla="*/ 2 w 576"/>
                <a:gd name="T3" fmla="*/ 96 h 192"/>
                <a:gd name="T4" fmla="*/ 14 w 576"/>
                <a:gd name="T5" fmla="*/ 96 h 192"/>
                <a:gd name="T6" fmla="*/ 27 w 576"/>
                <a:gd name="T7" fmla="*/ 96 h 192"/>
                <a:gd name="T8" fmla="*/ 32 w 576"/>
                <a:gd name="T9" fmla="*/ 0 h 192"/>
                <a:gd name="T10" fmla="*/ 0 60000 65536"/>
                <a:gd name="T11" fmla="*/ 0 60000 65536"/>
                <a:gd name="T12" fmla="*/ 0 60000 65536"/>
                <a:gd name="T13" fmla="*/ 0 60000 65536"/>
                <a:gd name="T14" fmla="*/ 0 60000 65536"/>
                <a:gd name="T15" fmla="*/ 0 w 576"/>
                <a:gd name="T16" fmla="*/ 0 h 192"/>
                <a:gd name="T17" fmla="*/ 576 w 576"/>
                <a:gd name="T18" fmla="*/ 192 h 192"/>
              </a:gdLst>
              <a:ahLst/>
              <a:cxnLst>
                <a:cxn ang="T10">
                  <a:pos x="T0" y="T1"/>
                </a:cxn>
                <a:cxn ang="T11">
                  <a:pos x="T2" y="T3"/>
                </a:cxn>
                <a:cxn ang="T12">
                  <a:pos x="T4" y="T5"/>
                </a:cxn>
                <a:cxn ang="T13">
                  <a:pos x="T6" y="T7"/>
                </a:cxn>
                <a:cxn ang="T14">
                  <a:pos x="T8" y="T9"/>
                </a:cxn>
              </a:cxnLst>
              <a:rect l="T15" t="T16" r="T17" b="T18"/>
              <a:pathLst>
                <a:path w="576" h="192">
                  <a:moveTo>
                    <a:pt x="0" y="192"/>
                  </a:moveTo>
                  <a:cubicBezTo>
                    <a:pt x="4" y="152"/>
                    <a:pt x="8" y="112"/>
                    <a:pt x="48" y="96"/>
                  </a:cubicBezTo>
                  <a:cubicBezTo>
                    <a:pt x="88" y="80"/>
                    <a:pt x="168" y="96"/>
                    <a:pt x="240" y="96"/>
                  </a:cubicBezTo>
                  <a:cubicBezTo>
                    <a:pt x="312" y="96"/>
                    <a:pt x="424" y="112"/>
                    <a:pt x="480" y="96"/>
                  </a:cubicBezTo>
                  <a:cubicBezTo>
                    <a:pt x="536" y="80"/>
                    <a:pt x="560" y="16"/>
                    <a:pt x="576" y="0"/>
                  </a:cubicBezTo>
                </a:path>
              </a:pathLst>
            </a:custGeom>
            <a:noFill/>
            <a:ln w="28575">
              <a:solidFill>
                <a:srgbClr val="FF0000"/>
              </a:solidFill>
              <a:round/>
              <a:headEnd/>
              <a:tailEnd/>
            </a:ln>
          </p:spPr>
          <p:txBody>
            <a:bodyPr wrap="none" anchor="ctr"/>
            <a:lstStyle/>
            <a:p>
              <a:endParaRPr lang="en-US"/>
            </a:p>
          </p:txBody>
        </p:sp>
        <p:sp>
          <p:nvSpPr>
            <p:cNvPr id="13367" name="Freeform 71"/>
            <p:cNvSpPr>
              <a:spLocks/>
            </p:cNvSpPr>
            <p:nvPr/>
          </p:nvSpPr>
          <p:spPr bwMode="auto">
            <a:xfrm>
              <a:off x="4464" y="2592"/>
              <a:ext cx="480" cy="192"/>
            </a:xfrm>
            <a:custGeom>
              <a:avLst/>
              <a:gdLst>
                <a:gd name="T0" fmla="*/ 0 w 864"/>
                <a:gd name="T1" fmla="*/ 0 h 144"/>
                <a:gd name="T2" fmla="*/ 1 w 864"/>
                <a:gd name="T3" fmla="*/ 1707 h 144"/>
                <a:gd name="T4" fmla="*/ 1 w 864"/>
                <a:gd name="T5" fmla="*/ 1707 h 144"/>
                <a:gd name="T6" fmla="*/ 2 w 864"/>
                <a:gd name="T7" fmla="*/ 1707 h 144"/>
                <a:gd name="T8" fmla="*/ 2 w 864"/>
                <a:gd name="T9" fmla="*/ 2559 h 144"/>
                <a:gd name="T10" fmla="*/ 0 60000 65536"/>
                <a:gd name="T11" fmla="*/ 0 60000 65536"/>
                <a:gd name="T12" fmla="*/ 0 60000 65536"/>
                <a:gd name="T13" fmla="*/ 0 60000 65536"/>
                <a:gd name="T14" fmla="*/ 0 60000 65536"/>
                <a:gd name="T15" fmla="*/ 0 w 864"/>
                <a:gd name="T16" fmla="*/ 0 h 144"/>
                <a:gd name="T17" fmla="*/ 864 w 864"/>
                <a:gd name="T18" fmla="*/ 144 h 144"/>
              </a:gdLst>
              <a:ahLst/>
              <a:cxnLst>
                <a:cxn ang="T10">
                  <a:pos x="T0" y="T1"/>
                </a:cxn>
                <a:cxn ang="T11">
                  <a:pos x="T2" y="T3"/>
                </a:cxn>
                <a:cxn ang="T12">
                  <a:pos x="T4" y="T5"/>
                </a:cxn>
                <a:cxn ang="T13">
                  <a:pos x="T6" y="T7"/>
                </a:cxn>
                <a:cxn ang="T14">
                  <a:pos x="T8" y="T9"/>
                </a:cxn>
              </a:cxnLst>
              <a:rect l="T15" t="T16" r="T17" b="T18"/>
              <a:pathLst>
                <a:path w="864" h="144">
                  <a:moveTo>
                    <a:pt x="0" y="0"/>
                  </a:moveTo>
                  <a:cubicBezTo>
                    <a:pt x="8" y="40"/>
                    <a:pt x="16" y="80"/>
                    <a:pt x="48" y="96"/>
                  </a:cubicBezTo>
                  <a:cubicBezTo>
                    <a:pt x="80" y="112"/>
                    <a:pt x="80" y="96"/>
                    <a:pt x="192" y="96"/>
                  </a:cubicBezTo>
                  <a:cubicBezTo>
                    <a:pt x="304" y="96"/>
                    <a:pt x="608" y="88"/>
                    <a:pt x="720" y="96"/>
                  </a:cubicBezTo>
                  <a:cubicBezTo>
                    <a:pt x="832" y="104"/>
                    <a:pt x="848" y="124"/>
                    <a:pt x="864" y="144"/>
                  </a:cubicBezTo>
                </a:path>
              </a:pathLst>
            </a:custGeom>
            <a:noFill/>
            <a:ln w="28575">
              <a:solidFill>
                <a:srgbClr val="FF0000"/>
              </a:solidFill>
              <a:round/>
              <a:headEnd/>
              <a:tailEnd/>
            </a:ln>
          </p:spPr>
          <p:txBody>
            <a:bodyPr wrap="none" anchor="ctr"/>
            <a:lstStyle/>
            <a:p>
              <a:endParaRPr lang="en-US"/>
            </a:p>
          </p:txBody>
        </p:sp>
      </p:grpSp>
      <p:sp>
        <p:nvSpPr>
          <p:cNvPr id="13328" name="Line 72"/>
          <p:cNvSpPr>
            <a:spLocks noChangeShapeType="1"/>
          </p:cNvSpPr>
          <p:nvPr/>
        </p:nvSpPr>
        <p:spPr bwMode="auto">
          <a:xfrm>
            <a:off x="11884105" y="3915745"/>
            <a:ext cx="1800622" cy="0"/>
          </a:xfrm>
          <a:prstGeom prst="line">
            <a:avLst/>
          </a:prstGeom>
          <a:noFill/>
          <a:ln w="57150">
            <a:solidFill>
              <a:schemeClr val="tx1"/>
            </a:solidFill>
            <a:round/>
            <a:headEnd/>
            <a:tailEnd/>
          </a:ln>
        </p:spPr>
        <p:txBody>
          <a:bodyPr wrap="none" lIns="192911" tIns="96455" rIns="192911" bIns="96455" anchor="ctr"/>
          <a:lstStyle/>
          <a:p>
            <a:endParaRPr lang="en-US"/>
          </a:p>
        </p:txBody>
      </p:sp>
      <p:sp>
        <p:nvSpPr>
          <p:cNvPr id="13329" name="Line 73"/>
          <p:cNvSpPr>
            <a:spLocks noChangeShapeType="1"/>
          </p:cNvSpPr>
          <p:nvPr/>
        </p:nvSpPr>
        <p:spPr bwMode="auto">
          <a:xfrm>
            <a:off x="17285970" y="3915745"/>
            <a:ext cx="1800622" cy="0"/>
          </a:xfrm>
          <a:prstGeom prst="line">
            <a:avLst/>
          </a:prstGeom>
          <a:noFill/>
          <a:ln w="57150">
            <a:solidFill>
              <a:schemeClr val="tx1"/>
            </a:solidFill>
            <a:round/>
            <a:headEnd/>
            <a:tailEnd/>
          </a:ln>
        </p:spPr>
        <p:txBody>
          <a:bodyPr wrap="none" lIns="192911" tIns="96455" rIns="192911" bIns="96455" anchor="ctr"/>
          <a:lstStyle/>
          <a:p>
            <a:endParaRPr lang="en-US"/>
          </a:p>
        </p:txBody>
      </p:sp>
      <p:sp>
        <p:nvSpPr>
          <p:cNvPr id="13330" name="Line 74"/>
          <p:cNvSpPr>
            <a:spLocks noChangeShapeType="1"/>
          </p:cNvSpPr>
          <p:nvPr/>
        </p:nvSpPr>
        <p:spPr bwMode="auto">
          <a:xfrm>
            <a:off x="14044851" y="3915745"/>
            <a:ext cx="1080373" cy="0"/>
          </a:xfrm>
          <a:prstGeom prst="line">
            <a:avLst/>
          </a:prstGeom>
          <a:noFill/>
          <a:ln w="57150">
            <a:solidFill>
              <a:schemeClr val="tx1"/>
            </a:solidFill>
            <a:round/>
            <a:headEnd/>
            <a:tailEnd/>
          </a:ln>
        </p:spPr>
        <p:txBody>
          <a:bodyPr wrap="none" lIns="192911" tIns="96455" rIns="192911" bIns="96455" anchor="ctr"/>
          <a:lstStyle/>
          <a:p>
            <a:endParaRPr lang="en-US"/>
          </a:p>
        </p:txBody>
      </p:sp>
      <p:sp>
        <p:nvSpPr>
          <p:cNvPr id="13331" name="Line 75"/>
          <p:cNvSpPr>
            <a:spLocks noChangeShapeType="1"/>
          </p:cNvSpPr>
          <p:nvPr/>
        </p:nvSpPr>
        <p:spPr bwMode="auto">
          <a:xfrm>
            <a:off x="15485349" y="3915745"/>
            <a:ext cx="1080373" cy="0"/>
          </a:xfrm>
          <a:prstGeom prst="line">
            <a:avLst/>
          </a:prstGeom>
          <a:noFill/>
          <a:ln w="57150">
            <a:solidFill>
              <a:schemeClr val="tx1"/>
            </a:solidFill>
            <a:round/>
            <a:headEnd/>
            <a:tailEnd/>
          </a:ln>
        </p:spPr>
        <p:txBody>
          <a:bodyPr wrap="none" lIns="192911" tIns="96455" rIns="192911" bIns="96455" anchor="ctr"/>
          <a:lstStyle/>
          <a:p>
            <a:endParaRPr lang="en-US"/>
          </a:p>
        </p:txBody>
      </p:sp>
      <p:sp>
        <p:nvSpPr>
          <p:cNvPr id="13332" name="Oval 76"/>
          <p:cNvSpPr>
            <a:spLocks noChangeArrowheads="1"/>
          </p:cNvSpPr>
          <p:nvPr/>
        </p:nvSpPr>
        <p:spPr bwMode="auto">
          <a:xfrm>
            <a:off x="16565722" y="3645694"/>
            <a:ext cx="720249" cy="540103"/>
          </a:xfrm>
          <a:prstGeom prst="ellipse">
            <a:avLst/>
          </a:prstGeom>
          <a:solidFill>
            <a:schemeClr val="bg1"/>
          </a:solidFill>
          <a:ln w="9525">
            <a:solidFill>
              <a:schemeClr val="tx1"/>
            </a:solidFill>
            <a:round/>
            <a:headEnd/>
            <a:tailEnd/>
          </a:ln>
        </p:spPr>
        <p:txBody>
          <a:bodyPr wrap="none" lIns="192911" tIns="96455" rIns="192911" bIns="96455" anchor="ctr"/>
          <a:lstStyle/>
          <a:p>
            <a:endParaRPr lang="en-US"/>
          </a:p>
        </p:txBody>
      </p:sp>
      <p:sp>
        <p:nvSpPr>
          <p:cNvPr id="13333" name="Oval 77"/>
          <p:cNvSpPr>
            <a:spLocks noChangeArrowheads="1"/>
          </p:cNvSpPr>
          <p:nvPr/>
        </p:nvSpPr>
        <p:spPr bwMode="auto">
          <a:xfrm>
            <a:off x="13684727" y="4050771"/>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34" name="Oval 78"/>
          <p:cNvSpPr>
            <a:spLocks noChangeArrowheads="1"/>
          </p:cNvSpPr>
          <p:nvPr/>
        </p:nvSpPr>
        <p:spPr bwMode="auto">
          <a:xfrm>
            <a:off x="14765100" y="2835540"/>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35" name="Oval 79"/>
          <p:cNvSpPr>
            <a:spLocks noChangeArrowheads="1"/>
          </p:cNvSpPr>
          <p:nvPr/>
        </p:nvSpPr>
        <p:spPr bwMode="auto">
          <a:xfrm>
            <a:off x="15125224" y="3510668"/>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36" name="Oval 80"/>
          <p:cNvSpPr>
            <a:spLocks noChangeArrowheads="1"/>
          </p:cNvSpPr>
          <p:nvPr/>
        </p:nvSpPr>
        <p:spPr bwMode="auto">
          <a:xfrm>
            <a:off x="12784416" y="3375642"/>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37" name="Oval 81"/>
          <p:cNvSpPr>
            <a:spLocks noChangeArrowheads="1"/>
          </p:cNvSpPr>
          <p:nvPr/>
        </p:nvSpPr>
        <p:spPr bwMode="auto">
          <a:xfrm>
            <a:off x="15665411" y="3240617"/>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38" name="Oval 82"/>
          <p:cNvSpPr>
            <a:spLocks noChangeArrowheads="1"/>
          </p:cNvSpPr>
          <p:nvPr/>
        </p:nvSpPr>
        <p:spPr bwMode="auto">
          <a:xfrm>
            <a:off x="16205597" y="3375642"/>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39" name="Oval 83"/>
          <p:cNvSpPr>
            <a:spLocks noChangeArrowheads="1"/>
          </p:cNvSpPr>
          <p:nvPr/>
        </p:nvSpPr>
        <p:spPr bwMode="auto">
          <a:xfrm>
            <a:off x="13504664" y="4590874"/>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40" name="Oval 84"/>
          <p:cNvSpPr>
            <a:spLocks noChangeArrowheads="1"/>
          </p:cNvSpPr>
          <p:nvPr/>
        </p:nvSpPr>
        <p:spPr bwMode="auto">
          <a:xfrm>
            <a:off x="16565722" y="4725899"/>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41" name="Oval 85"/>
          <p:cNvSpPr>
            <a:spLocks noChangeArrowheads="1"/>
          </p:cNvSpPr>
          <p:nvPr/>
        </p:nvSpPr>
        <p:spPr bwMode="auto">
          <a:xfrm>
            <a:off x="19086592" y="2970565"/>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42" name="Oval 86"/>
          <p:cNvSpPr>
            <a:spLocks noChangeArrowheads="1"/>
          </p:cNvSpPr>
          <p:nvPr/>
        </p:nvSpPr>
        <p:spPr bwMode="auto">
          <a:xfrm>
            <a:off x="17466033" y="2565488"/>
            <a:ext cx="180062" cy="135026"/>
          </a:xfrm>
          <a:prstGeom prst="ellipse">
            <a:avLst/>
          </a:prstGeom>
          <a:solidFill>
            <a:schemeClr val="accent1"/>
          </a:solidFill>
          <a:ln w="9525">
            <a:solidFill>
              <a:schemeClr val="tx1"/>
            </a:solidFill>
            <a:round/>
            <a:headEnd/>
            <a:tailEnd/>
          </a:ln>
        </p:spPr>
        <p:txBody>
          <a:bodyPr wrap="none" lIns="192911" tIns="96455" rIns="192911" bIns="96455" anchor="ctr"/>
          <a:lstStyle/>
          <a:p>
            <a:endParaRPr lang="en-US"/>
          </a:p>
        </p:txBody>
      </p:sp>
      <p:sp>
        <p:nvSpPr>
          <p:cNvPr id="13343" name="Oval 87"/>
          <p:cNvSpPr>
            <a:spLocks noChangeArrowheads="1"/>
          </p:cNvSpPr>
          <p:nvPr/>
        </p:nvSpPr>
        <p:spPr bwMode="auto">
          <a:xfrm>
            <a:off x="14224913" y="4185797"/>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a:p>
        </p:txBody>
      </p:sp>
      <p:sp>
        <p:nvSpPr>
          <p:cNvPr id="13344" name="Oval 88"/>
          <p:cNvSpPr>
            <a:spLocks noChangeArrowheads="1"/>
          </p:cNvSpPr>
          <p:nvPr/>
        </p:nvSpPr>
        <p:spPr bwMode="auto">
          <a:xfrm>
            <a:off x="12784416" y="4320822"/>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a:p>
        </p:txBody>
      </p:sp>
      <p:sp>
        <p:nvSpPr>
          <p:cNvPr id="13345" name="Oval 89"/>
          <p:cNvSpPr>
            <a:spLocks noChangeArrowheads="1"/>
          </p:cNvSpPr>
          <p:nvPr/>
        </p:nvSpPr>
        <p:spPr bwMode="auto">
          <a:xfrm>
            <a:off x="15485349" y="486092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a:p>
        </p:txBody>
      </p:sp>
      <p:sp>
        <p:nvSpPr>
          <p:cNvPr id="13346" name="Oval 90"/>
          <p:cNvSpPr>
            <a:spLocks noChangeArrowheads="1"/>
          </p:cNvSpPr>
          <p:nvPr/>
        </p:nvSpPr>
        <p:spPr bwMode="auto">
          <a:xfrm>
            <a:off x="14585038" y="4050771"/>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a:p>
        </p:txBody>
      </p:sp>
      <p:sp>
        <p:nvSpPr>
          <p:cNvPr id="13347" name="Oval 91"/>
          <p:cNvSpPr>
            <a:spLocks noChangeArrowheads="1"/>
          </p:cNvSpPr>
          <p:nvPr/>
        </p:nvSpPr>
        <p:spPr bwMode="auto">
          <a:xfrm>
            <a:off x="16565722" y="4185797"/>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a:p>
        </p:txBody>
      </p:sp>
      <p:sp>
        <p:nvSpPr>
          <p:cNvPr id="13348" name="Oval 92"/>
          <p:cNvSpPr>
            <a:spLocks noChangeArrowheads="1"/>
          </p:cNvSpPr>
          <p:nvPr/>
        </p:nvSpPr>
        <p:spPr bwMode="auto">
          <a:xfrm>
            <a:off x="16025535" y="2700514"/>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a:p>
        </p:txBody>
      </p:sp>
      <p:sp>
        <p:nvSpPr>
          <p:cNvPr id="13349" name="Oval 93"/>
          <p:cNvSpPr>
            <a:spLocks noChangeArrowheads="1"/>
          </p:cNvSpPr>
          <p:nvPr/>
        </p:nvSpPr>
        <p:spPr bwMode="auto">
          <a:xfrm>
            <a:off x="18006219" y="4320822"/>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a:p>
        </p:txBody>
      </p:sp>
      <p:sp>
        <p:nvSpPr>
          <p:cNvPr id="13350" name="Oval 94"/>
          <p:cNvSpPr>
            <a:spLocks noChangeArrowheads="1"/>
          </p:cNvSpPr>
          <p:nvPr/>
        </p:nvSpPr>
        <p:spPr bwMode="auto">
          <a:xfrm>
            <a:off x="19266655" y="4590874"/>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a:p>
        </p:txBody>
      </p:sp>
      <p:sp>
        <p:nvSpPr>
          <p:cNvPr id="13351" name="Oval 95"/>
          <p:cNvSpPr>
            <a:spLocks noChangeArrowheads="1"/>
          </p:cNvSpPr>
          <p:nvPr/>
        </p:nvSpPr>
        <p:spPr bwMode="auto">
          <a:xfrm>
            <a:off x="14404975" y="4860925"/>
            <a:ext cx="180062" cy="135026"/>
          </a:xfrm>
          <a:prstGeom prst="ellipse">
            <a:avLst/>
          </a:prstGeom>
          <a:solidFill>
            <a:srgbClr val="FF0000"/>
          </a:solidFill>
          <a:ln w="9525">
            <a:solidFill>
              <a:schemeClr val="tx1"/>
            </a:solidFill>
            <a:round/>
            <a:headEnd/>
            <a:tailEnd/>
          </a:ln>
        </p:spPr>
        <p:txBody>
          <a:bodyPr wrap="none" lIns="192911" tIns="96455" rIns="192911" bIns="96455" anchor="ctr"/>
          <a:lstStyle/>
          <a:p>
            <a:endParaRPr lang="en-US"/>
          </a:p>
        </p:txBody>
      </p:sp>
      <p:sp>
        <p:nvSpPr>
          <p:cNvPr id="13352" name="Text Box 96"/>
          <p:cNvSpPr txBox="1">
            <a:spLocks noChangeArrowheads="1"/>
          </p:cNvSpPr>
          <p:nvPr/>
        </p:nvSpPr>
        <p:spPr bwMode="auto">
          <a:xfrm>
            <a:off x="18546406" y="1890361"/>
            <a:ext cx="1663978" cy="779569"/>
          </a:xfrm>
          <a:prstGeom prst="rect">
            <a:avLst/>
          </a:prstGeom>
          <a:noFill/>
          <a:ln w="9525">
            <a:noFill/>
            <a:miter lim="800000"/>
            <a:headEnd/>
            <a:tailEnd/>
          </a:ln>
        </p:spPr>
        <p:txBody>
          <a:bodyPr wrap="none" lIns="192911" tIns="96455" rIns="192911" bIns="96455">
            <a:spAutoFit/>
          </a:bodyPr>
          <a:lstStyle/>
          <a:p>
            <a:r>
              <a:rPr lang="en-US" sz="3800" dirty="0"/>
              <a:t>inside</a:t>
            </a:r>
          </a:p>
        </p:txBody>
      </p:sp>
      <p:sp>
        <p:nvSpPr>
          <p:cNvPr id="13353" name="Text Box 97"/>
          <p:cNvSpPr txBox="1">
            <a:spLocks noChangeArrowheads="1"/>
          </p:cNvSpPr>
          <p:nvPr/>
        </p:nvSpPr>
        <p:spPr bwMode="auto">
          <a:xfrm>
            <a:off x="18726468" y="4860926"/>
            <a:ext cx="1960533" cy="779569"/>
          </a:xfrm>
          <a:prstGeom prst="rect">
            <a:avLst/>
          </a:prstGeom>
          <a:noFill/>
          <a:ln w="9525">
            <a:noFill/>
            <a:miter lim="800000"/>
            <a:headEnd/>
            <a:tailEnd/>
          </a:ln>
        </p:spPr>
        <p:txBody>
          <a:bodyPr wrap="none" lIns="192911" tIns="96455" rIns="192911" bIns="96455">
            <a:spAutoFit/>
          </a:bodyPr>
          <a:lstStyle/>
          <a:p>
            <a:r>
              <a:rPr lang="en-US" sz="3800" dirty="0"/>
              <a:t>outside</a:t>
            </a:r>
          </a:p>
        </p:txBody>
      </p:sp>
      <p:sp>
        <p:nvSpPr>
          <p:cNvPr id="13354" name="Text Box 98"/>
          <p:cNvSpPr txBox="1">
            <a:spLocks noChangeArrowheads="1"/>
          </p:cNvSpPr>
          <p:nvPr/>
        </p:nvSpPr>
        <p:spPr bwMode="auto">
          <a:xfrm>
            <a:off x="19409204" y="2768028"/>
            <a:ext cx="985907" cy="779569"/>
          </a:xfrm>
          <a:prstGeom prst="rect">
            <a:avLst/>
          </a:prstGeom>
          <a:noFill/>
          <a:ln w="9525">
            <a:noFill/>
            <a:miter lim="800000"/>
            <a:headEnd/>
            <a:tailEnd/>
          </a:ln>
        </p:spPr>
        <p:txBody>
          <a:bodyPr wrap="none" lIns="192911" tIns="96455" rIns="192911" bIns="96455">
            <a:spAutoFit/>
          </a:bodyPr>
          <a:lstStyle/>
          <a:p>
            <a:r>
              <a:rPr lang="en-US" sz="3800" dirty="0"/>
              <a:t>Ka</a:t>
            </a:r>
          </a:p>
        </p:txBody>
      </p:sp>
      <p:sp>
        <p:nvSpPr>
          <p:cNvPr id="13355" name="Text Box 99"/>
          <p:cNvSpPr txBox="1">
            <a:spLocks noChangeArrowheads="1"/>
          </p:cNvSpPr>
          <p:nvPr/>
        </p:nvSpPr>
        <p:spPr bwMode="auto">
          <a:xfrm>
            <a:off x="19446717" y="4320823"/>
            <a:ext cx="1013158" cy="779569"/>
          </a:xfrm>
          <a:prstGeom prst="rect">
            <a:avLst/>
          </a:prstGeom>
          <a:noFill/>
          <a:ln w="9525">
            <a:noFill/>
            <a:miter lim="800000"/>
            <a:headEnd/>
            <a:tailEnd/>
          </a:ln>
        </p:spPr>
        <p:txBody>
          <a:bodyPr wrap="none" lIns="192911" tIns="96455" rIns="192911" bIns="96455">
            <a:spAutoFit/>
          </a:bodyPr>
          <a:lstStyle/>
          <a:p>
            <a:r>
              <a:rPr lang="en-US" sz="3800" dirty="0"/>
              <a:t>Na</a:t>
            </a:r>
          </a:p>
        </p:txBody>
      </p:sp>
      <p:sp>
        <p:nvSpPr>
          <p:cNvPr id="13356" name="Text Box 100"/>
          <p:cNvSpPr txBox="1">
            <a:spLocks noChangeArrowheads="1"/>
          </p:cNvSpPr>
          <p:nvPr/>
        </p:nvSpPr>
        <p:spPr bwMode="auto">
          <a:xfrm>
            <a:off x="12064167" y="5130978"/>
            <a:ext cx="3151564" cy="779569"/>
          </a:xfrm>
          <a:prstGeom prst="rect">
            <a:avLst/>
          </a:prstGeom>
          <a:noFill/>
          <a:ln w="9525">
            <a:noFill/>
            <a:miter lim="800000"/>
            <a:headEnd/>
            <a:tailEnd/>
          </a:ln>
        </p:spPr>
        <p:txBody>
          <a:bodyPr wrap="none" lIns="192911" tIns="96455" rIns="192911" bIns="96455">
            <a:spAutoFit/>
          </a:bodyPr>
          <a:lstStyle/>
          <a:p>
            <a:r>
              <a:rPr lang="en-US" sz="3800" dirty="0"/>
              <a:t>Ion channels</a:t>
            </a:r>
          </a:p>
        </p:txBody>
      </p:sp>
      <p:sp>
        <p:nvSpPr>
          <p:cNvPr id="13357" name="Text Box 101"/>
          <p:cNvSpPr txBox="1">
            <a:spLocks noChangeArrowheads="1"/>
          </p:cNvSpPr>
          <p:nvPr/>
        </p:nvSpPr>
        <p:spPr bwMode="auto">
          <a:xfrm>
            <a:off x="15988022" y="5198490"/>
            <a:ext cx="2418992" cy="779569"/>
          </a:xfrm>
          <a:prstGeom prst="rect">
            <a:avLst/>
          </a:prstGeom>
          <a:noFill/>
          <a:ln w="9525">
            <a:noFill/>
            <a:miter lim="800000"/>
            <a:headEnd/>
            <a:tailEnd/>
          </a:ln>
        </p:spPr>
        <p:txBody>
          <a:bodyPr wrap="none" lIns="192911" tIns="96455" rIns="192911" bIns="96455">
            <a:spAutoFit/>
          </a:bodyPr>
          <a:lstStyle/>
          <a:p>
            <a:r>
              <a:rPr lang="en-US" sz="3800" dirty="0"/>
              <a:t>Ion pump</a:t>
            </a:r>
          </a:p>
        </p:txBody>
      </p:sp>
      <p:sp>
        <p:nvSpPr>
          <p:cNvPr id="13358" name="Line 102"/>
          <p:cNvSpPr>
            <a:spLocks noChangeShapeType="1"/>
          </p:cNvSpPr>
          <p:nvPr/>
        </p:nvSpPr>
        <p:spPr bwMode="auto">
          <a:xfrm flipH="1" flipV="1">
            <a:off x="13864789" y="3915745"/>
            <a:ext cx="180062"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a:p>
        </p:txBody>
      </p:sp>
      <p:sp>
        <p:nvSpPr>
          <p:cNvPr id="13359" name="Line 103"/>
          <p:cNvSpPr>
            <a:spLocks noChangeShapeType="1"/>
          </p:cNvSpPr>
          <p:nvPr/>
        </p:nvSpPr>
        <p:spPr bwMode="auto">
          <a:xfrm flipV="1">
            <a:off x="14585037" y="3915745"/>
            <a:ext cx="720249" cy="1215231"/>
          </a:xfrm>
          <a:prstGeom prst="line">
            <a:avLst/>
          </a:prstGeom>
          <a:noFill/>
          <a:ln w="9525">
            <a:solidFill>
              <a:schemeClr val="tx1"/>
            </a:solidFill>
            <a:round/>
            <a:headEnd/>
            <a:tailEnd type="triangle" w="med" len="med"/>
          </a:ln>
        </p:spPr>
        <p:txBody>
          <a:bodyPr wrap="none" lIns="192911" tIns="96455" rIns="192911" bIns="96455" anchor="ctr"/>
          <a:lstStyle/>
          <a:p>
            <a:endParaRPr lang="en-US"/>
          </a:p>
        </p:txBody>
      </p:sp>
      <p:sp>
        <p:nvSpPr>
          <p:cNvPr id="13360" name="Line 104"/>
          <p:cNvSpPr>
            <a:spLocks noChangeShapeType="1"/>
          </p:cNvSpPr>
          <p:nvPr/>
        </p:nvSpPr>
        <p:spPr bwMode="auto">
          <a:xfrm flipH="1" flipV="1">
            <a:off x="16925846" y="4050771"/>
            <a:ext cx="720249" cy="1080206"/>
          </a:xfrm>
          <a:prstGeom prst="line">
            <a:avLst/>
          </a:prstGeom>
          <a:noFill/>
          <a:ln w="9525">
            <a:solidFill>
              <a:schemeClr val="tx1"/>
            </a:solidFill>
            <a:round/>
            <a:headEnd/>
            <a:tailEnd type="triangle" w="med" len="med"/>
          </a:ln>
        </p:spPr>
        <p:txBody>
          <a:bodyPr wrap="none" lIns="192911" tIns="96455" rIns="192911" bIns="96455" anchor="ctr"/>
          <a:lstStyle/>
          <a:p>
            <a:endParaRPr lang="en-US"/>
          </a:p>
        </p:txBody>
      </p:sp>
      <p:sp>
        <p:nvSpPr>
          <p:cNvPr id="13361" name="Oval 105"/>
          <p:cNvSpPr>
            <a:spLocks noChangeArrowheads="1"/>
          </p:cNvSpPr>
          <p:nvPr/>
        </p:nvSpPr>
        <p:spPr bwMode="auto">
          <a:xfrm>
            <a:off x="13504664" y="3645694"/>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a:p>
        </p:txBody>
      </p:sp>
      <p:sp>
        <p:nvSpPr>
          <p:cNvPr id="13362" name="Oval 106"/>
          <p:cNvSpPr>
            <a:spLocks noChangeArrowheads="1"/>
          </p:cNvSpPr>
          <p:nvPr/>
        </p:nvSpPr>
        <p:spPr bwMode="auto">
          <a:xfrm>
            <a:off x="13864789" y="3645694"/>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a:p>
        </p:txBody>
      </p:sp>
      <p:sp>
        <p:nvSpPr>
          <p:cNvPr id="13363" name="Oval 107"/>
          <p:cNvSpPr>
            <a:spLocks noChangeArrowheads="1"/>
          </p:cNvSpPr>
          <p:nvPr/>
        </p:nvSpPr>
        <p:spPr bwMode="auto">
          <a:xfrm>
            <a:off x="15125224" y="3645694"/>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a:p>
        </p:txBody>
      </p:sp>
      <p:sp>
        <p:nvSpPr>
          <p:cNvPr id="13364" name="Oval 108"/>
          <p:cNvSpPr>
            <a:spLocks noChangeArrowheads="1"/>
          </p:cNvSpPr>
          <p:nvPr/>
        </p:nvSpPr>
        <p:spPr bwMode="auto">
          <a:xfrm>
            <a:off x="15305286" y="3645694"/>
            <a:ext cx="180062" cy="405077"/>
          </a:xfrm>
          <a:prstGeom prst="ellipse">
            <a:avLst/>
          </a:prstGeom>
          <a:solidFill>
            <a:srgbClr val="FFFF00"/>
          </a:solidFill>
          <a:ln w="9525">
            <a:solidFill>
              <a:schemeClr val="tx1"/>
            </a:solidFill>
            <a:round/>
            <a:headEnd/>
            <a:tailEnd/>
          </a:ln>
        </p:spPr>
        <p:txBody>
          <a:bodyPr wrap="none" lIns="192911" tIns="96455" rIns="192911" bIns="96455" anchor="ctr"/>
          <a:lstStyle/>
          <a:p>
            <a:endParaRPr lang="en-US"/>
          </a:p>
        </p:txBody>
      </p:sp>
      <p:sp>
        <p:nvSpPr>
          <p:cNvPr id="13365" name="Text Box 109"/>
          <p:cNvSpPr txBox="1">
            <a:spLocks noChangeArrowheads="1"/>
          </p:cNvSpPr>
          <p:nvPr/>
        </p:nvSpPr>
        <p:spPr bwMode="auto">
          <a:xfrm>
            <a:off x="14765100" y="9586825"/>
            <a:ext cx="6670284" cy="1487455"/>
          </a:xfrm>
          <a:prstGeom prst="rect">
            <a:avLst/>
          </a:prstGeom>
          <a:noFill/>
          <a:ln w="9525">
            <a:noFill/>
            <a:miter lim="800000"/>
            <a:headEnd/>
            <a:tailEnd/>
          </a:ln>
        </p:spPr>
        <p:txBody>
          <a:bodyPr wrap="none" lIns="192911" tIns="96455" rIns="192911" bIns="96455">
            <a:spAutoFit/>
          </a:bodyPr>
          <a:lstStyle/>
          <a:p>
            <a:r>
              <a:rPr lang="en-US" sz="4200" i="1" dirty="0" err="1"/>
              <a:t>Erisir</a:t>
            </a:r>
            <a:r>
              <a:rPr lang="en-US" sz="4200" i="1" dirty="0"/>
              <a:t> et al, 1999</a:t>
            </a:r>
          </a:p>
          <a:p>
            <a:r>
              <a:rPr lang="en-US" sz="4200" i="1" dirty="0"/>
              <a:t>Hodgkin and Huxley, 1952</a:t>
            </a:r>
          </a:p>
        </p:txBody>
      </p:sp>
      <p:graphicFrame>
        <p:nvGraphicFramePr>
          <p:cNvPr id="13" name="Object 55"/>
          <p:cNvGraphicFramePr>
            <a:graphicFrameLocks noChangeAspect="1"/>
          </p:cNvGraphicFramePr>
          <p:nvPr/>
        </p:nvGraphicFramePr>
        <p:xfrm>
          <a:off x="7835644" y="9526002"/>
          <a:ext cx="5640387" cy="1933575"/>
        </p:xfrm>
        <a:graphic>
          <a:graphicData uri="http://schemas.openxmlformats.org/presentationml/2006/ole">
            <mc:AlternateContent xmlns:mc="http://schemas.openxmlformats.org/markup-compatibility/2006">
              <mc:Choice xmlns:v="urn:schemas-microsoft-com:vml" Requires="v">
                <p:oleObj spid="_x0000_s176234" name="Equation" r:id="rId18" imgW="1193760" imgH="457200" progId="Equation.DSMT4">
                  <p:embed/>
                </p:oleObj>
              </mc:Choice>
              <mc:Fallback>
                <p:oleObj name="Equation" r:id="rId18" imgW="1193760" imgH="457200" progId="Equation.DSMT4">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35644" y="9526002"/>
                        <a:ext cx="5640387" cy="193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 name="TextBox 110"/>
          <p:cNvSpPr txBox="1"/>
          <p:nvPr/>
        </p:nvSpPr>
        <p:spPr>
          <a:xfrm>
            <a:off x="8595256" y="8400762"/>
            <a:ext cx="11979561" cy="969496"/>
          </a:xfrm>
          <a:prstGeom prst="rect">
            <a:avLst/>
          </a:prstGeom>
          <a:noFill/>
        </p:spPr>
        <p:txBody>
          <a:bodyPr wrap="none" rtlCol="0">
            <a:spAutoFit/>
          </a:bodyPr>
          <a:lstStyle/>
          <a:p>
            <a:r>
              <a:rPr lang="en-US" dirty="0">
                <a:solidFill>
                  <a:srgbClr val="FF0000"/>
                </a:solidFill>
              </a:rPr>
              <a:t>How many parameters per channel?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735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73526"/>
                                        </p:tgtEl>
                                        <p:attrNameLst>
                                          <p:attrName>style.visibility</p:attrName>
                                        </p:attrNameLst>
                                      </p:cBhvr>
                                      <p:to>
                                        <p:strVal val="visible"/>
                                      </p:to>
                                    </p:set>
                                  </p:childTnLst>
                                  <p:subTnLst>
                                    <p:set>
                                      <p:cBhvr override="childStyle">
                                        <p:cTn dur="1" fill="hold" display="0" masterRel="nextClick" afterEffect="1"/>
                                        <p:tgtEl>
                                          <p:spTgt spid="87352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73528"/>
                                        </p:tgtEl>
                                        <p:attrNameLst>
                                          <p:attrName>style.visibility</p:attrName>
                                        </p:attrNameLst>
                                      </p:cBhvr>
                                      <p:to>
                                        <p:strVal val="visible"/>
                                      </p:to>
                                    </p:set>
                                  </p:childTnLst>
                                  <p:subTnLst>
                                    <p:set>
                                      <p:cBhvr override="childStyle">
                                        <p:cTn dur="1" fill="hold" display="0" masterRel="nextClick" afterEffect="1"/>
                                        <p:tgtEl>
                                          <p:spTgt spid="87352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735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3"/>
          <p:cNvGrpSpPr>
            <a:grpSpLocks/>
          </p:cNvGrpSpPr>
          <p:nvPr/>
        </p:nvGrpSpPr>
        <p:grpSpPr bwMode="auto">
          <a:xfrm>
            <a:off x="1260435" y="7561439"/>
            <a:ext cx="9018115" cy="4050771"/>
            <a:chOff x="3024" y="2400"/>
            <a:chExt cx="2404" cy="1440"/>
          </a:xfrm>
        </p:grpSpPr>
        <p:sp>
          <p:nvSpPr>
            <p:cNvPr id="34836" name="Line 4"/>
            <p:cNvSpPr>
              <a:spLocks noChangeShapeType="1"/>
            </p:cNvSpPr>
            <p:nvPr/>
          </p:nvSpPr>
          <p:spPr bwMode="auto">
            <a:xfrm>
              <a:off x="3279" y="3120"/>
              <a:ext cx="240" cy="0"/>
            </a:xfrm>
            <a:prstGeom prst="line">
              <a:avLst/>
            </a:prstGeom>
            <a:noFill/>
            <a:ln w="9525">
              <a:solidFill>
                <a:schemeClr val="tx1"/>
              </a:solidFill>
              <a:round/>
              <a:headEnd/>
              <a:tailEnd/>
            </a:ln>
          </p:spPr>
          <p:txBody>
            <a:bodyPr wrap="none" anchor="ctr"/>
            <a:lstStyle/>
            <a:p>
              <a:endParaRPr lang="en-US"/>
            </a:p>
          </p:txBody>
        </p:sp>
        <p:sp>
          <p:nvSpPr>
            <p:cNvPr id="34837" name="Line 5"/>
            <p:cNvSpPr>
              <a:spLocks noChangeShapeType="1"/>
            </p:cNvSpPr>
            <p:nvPr/>
          </p:nvSpPr>
          <p:spPr bwMode="auto">
            <a:xfrm>
              <a:off x="3279" y="3216"/>
              <a:ext cx="240" cy="0"/>
            </a:xfrm>
            <a:prstGeom prst="line">
              <a:avLst/>
            </a:prstGeom>
            <a:noFill/>
            <a:ln w="9525">
              <a:solidFill>
                <a:schemeClr val="tx1"/>
              </a:solidFill>
              <a:round/>
              <a:headEnd/>
              <a:tailEnd/>
            </a:ln>
          </p:spPr>
          <p:txBody>
            <a:bodyPr wrap="none" anchor="ctr"/>
            <a:lstStyle/>
            <a:p>
              <a:endParaRPr lang="en-US"/>
            </a:p>
          </p:txBody>
        </p:sp>
        <p:sp>
          <p:nvSpPr>
            <p:cNvPr id="34838" name="Rectangle 6"/>
            <p:cNvSpPr>
              <a:spLocks noChangeArrowheads="1"/>
            </p:cNvSpPr>
            <p:nvPr/>
          </p:nvSpPr>
          <p:spPr bwMode="auto">
            <a:xfrm>
              <a:off x="3951"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4839" name="Line 7"/>
            <p:cNvSpPr>
              <a:spLocks noChangeShapeType="1"/>
            </p:cNvSpPr>
            <p:nvPr/>
          </p:nvSpPr>
          <p:spPr bwMode="auto">
            <a:xfrm>
              <a:off x="3375" y="2784"/>
              <a:ext cx="1809" cy="0"/>
            </a:xfrm>
            <a:prstGeom prst="line">
              <a:avLst/>
            </a:prstGeom>
            <a:noFill/>
            <a:ln w="9525">
              <a:solidFill>
                <a:schemeClr val="tx1"/>
              </a:solidFill>
              <a:round/>
              <a:headEnd/>
              <a:tailEnd/>
            </a:ln>
          </p:spPr>
          <p:txBody>
            <a:bodyPr wrap="none" anchor="ctr"/>
            <a:lstStyle/>
            <a:p>
              <a:endParaRPr lang="en-US"/>
            </a:p>
          </p:txBody>
        </p:sp>
        <p:sp>
          <p:nvSpPr>
            <p:cNvPr id="34840" name="Line 8"/>
            <p:cNvSpPr>
              <a:spLocks noChangeShapeType="1"/>
            </p:cNvSpPr>
            <p:nvPr/>
          </p:nvSpPr>
          <p:spPr bwMode="auto">
            <a:xfrm>
              <a:off x="3375" y="3696"/>
              <a:ext cx="1809" cy="0"/>
            </a:xfrm>
            <a:prstGeom prst="line">
              <a:avLst/>
            </a:prstGeom>
            <a:noFill/>
            <a:ln w="9525">
              <a:solidFill>
                <a:schemeClr val="tx1"/>
              </a:solidFill>
              <a:round/>
              <a:headEnd/>
              <a:tailEnd/>
            </a:ln>
          </p:spPr>
          <p:txBody>
            <a:bodyPr wrap="none" anchor="ctr"/>
            <a:lstStyle/>
            <a:p>
              <a:endParaRPr lang="en-US"/>
            </a:p>
          </p:txBody>
        </p:sp>
        <p:sp>
          <p:nvSpPr>
            <p:cNvPr id="34841" name="Line 9"/>
            <p:cNvSpPr>
              <a:spLocks noChangeShapeType="1"/>
            </p:cNvSpPr>
            <p:nvPr/>
          </p:nvSpPr>
          <p:spPr bwMode="auto">
            <a:xfrm>
              <a:off x="3375" y="2784"/>
              <a:ext cx="0" cy="336"/>
            </a:xfrm>
            <a:prstGeom prst="line">
              <a:avLst/>
            </a:prstGeom>
            <a:noFill/>
            <a:ln w="9525">
              <a:solidFill>
                <a:schemeClr val="tx1"/>
              </a:solidFill>
              <a:round/>
              <a:headEnd/>
              <a:tailEnd/>
            </a:ln>
          </p:spPr>
          <p:txBody>
            <a:bodyPr wrap="none" anchor="ctr"/>
            <a:lstStyle/>
            <a:p>
              <a:endParaRPr lang="en-US"/>
            </a:p>
          </p:txBody>
        </p:sp>
        <p:sp>
          <p:nvSpPr>
            <p:cNvPr id="34842" name="Line 10"/>
            <p:cNvSpPr>
              <a:spLocks noChangeShapeType="1"/>
            </p:cNvSpPr>
            <p:nvPr/>
          </p:nvSpPr>
          <p:spPr bwMode="auto">
            <a:xfrm>
              <a:off x="3375" y="3216"/>
              <a:ext cx="0" cy="480"/>
            </a:xfrm>
            <a:prstGeom prst="line">
              <a:avLst/>
            </a:prstGeom>
            <a:noFill/>
            <a:ln w="9525">
              <a:solidFill>
                <a:schemeClr val="tx1"/>
              </a:solidFill>
              <a:round/>
              <a:headEnd/>
              <a:tailEnd/>
            </a:ln>
          </p:spPr>
          <p:txBody>
            <a:bodyPr wrap="none" anchor="ctr"/>
            <a:lstStyle/>
            <a:p>
              <a:endParaRPr lang="en-US"/>
            </a:p>
          </p:txBody>
        </p:sp>
        <p:sp>
          <p:nvSpPr>
            <p:cNvPr id="34843" name="Line 11"/>
            <p:cNvSpPr>
              <a:spLocks noChangeShapeType="1"/>
            </p:cNvSpPr>
            <p:nvPr/>
          </p:nvSpPr>
          <p:spPr bwMode="auto">
            <a:xfrm>
              <a:off x="3903" y="3504"/>
              <a:ext cx="192" cy="0"/>
            </a:xfrm>
            <a:prstGeom prst="line">
              <a:avLst/>
            </a:prstGeom>
            <a:noFill/>
            <a:ln w="9525">
              <a:solidFill>
                <a:schemeClr val="tx1"/>
              </a:solidFill>
              <a:round/>
              <a:headEnd/>
              <a:tailEnd/>
            </a:ln>
          </p:spPr>
          <p:txBody>
            <a:bodyPr wrap="none" anchor="ctr"/>
            <a:lstStyle/>
            <a:p>
              <a:endParaRPr lang="en-US"/>
            </a:p>
          </p:txBody>
        </p:sp>
        <p:sp>
          <p:nvSpPr>
            <p:cNvPr id="34844" name="Line 12"/>
            <p:cNvSpPr>
              <a:spLocks noChangeShapeType="1"/>
            </p:cNvSpPr>
            <p:nvPr/>
          </p:nvSpPr>
          <p:spPr bwMode="auto">
            <a:xfrm>
              <a:off x="3951" y="3552"/>
              <a:ext cx="96" cy="0"/>
            </a:xfrm>
            <a:prstGeom prst="line">
              <a:avLst/>
            </a:prstGeom>
            <a:noFill/>
            <a:ln w="9525">
              <a:solidFill>
                <a:schemeClr val="tx1"/>
              </a:solidFill>
              <a:round/>
              <a:headEnd/>
              <a:tailEnd/>
            </a:ln>
          </p:spPr>
          <p:txBody>
            <a:bodyPr wrap="none" anchor="ctr"/>
            <a:lstStyle/>
            <a:p>
              <a:endParaRPr lang="en-US"/>
            </a:p>
          </p:txBody>
        </p:sp>
        <p:sp>
          <p:nvSpPr>
            <p:cNvPr id="34845" name="Line 13"/>
            <p:cNvSpPr>
              <a:spLocks noChangeShapeType="1"/>
            </p:cNvSpPr>
            <p:nvPr/>
          </p:nvSpPr>
          <p:spPr bwMode="auto">
            <a:xfrm flipV="1">
              <a:off x="3999" y="2784"/>
              <a:ext cx="0" cy="288"/>
            </a:xfrm>
            <a:prstGeom prst="line">
              <a:avLst/>
            </a:prstGeom>
            <a:noFill/>
            <a:ln w="9525">
              <a:solidFill>
                <a:schemeClr val="tx1"/>
              </a:solidFill>
              <a:round/>
              <a:headEnd/>
              <a:tailEnd/>
            </a:ln>
          </p:spPr>
          <p:txBody>
            <a:bodyPr wrap="none" anchor="ctr"/>
            <a:lstStyle/>
            <a:p>
              <a:endParaRPr lang="en-US"/>
            </a:p>
          </p:txBody>
        </p:sp>
        <p:sp>
          <p:nvSpPr>
            <p:cNvPr id="34846" name="Line 14"/>
            <p:cNvSpPr>
              <a:spLocks noChangeShapeType="1"/>
            </p:cNvSpPr>
            <p:nvPr/>
          </p:nvSpPr>
          <p:spPr bwMode="auto">
            <a:xfrm>
              <a:off x="3999" y="3312"/>
              <a:ext cx="0" cy="192"/>
            </a:xfrm>
            <a:prstGeom prst="line">
              <a:avLst/>
            </a:prstGeom>
            <a:noFill/>
            <a:ln w="9525">
              <a:solidFill>
                <a:schemeClr val="tx1"/>
              </a:solidFill>
              <a:round/>
              <a:headEnd/>
              <a:tailEnd/>
            </a:ln>
          </p:spPr>
          <p:txBody>
            <a:bodyPr wrap="none" anchor="ctr"/>
            <a:lstStyle/>
            <a:p>
              <a:endParaRPr lang="en-US"/>
            </a:p>
          </p:txBody>
        </p:sp>
        <p:sp>
          <p:nvSpPr>
            <p:cNvPr id="34847" name="Line 15"/>
            <p:cNvSpPr>
              <a:spLocks noChangeShapeType="1"/>
            </p:cNvSpPr>
            <p:nvPr/>
          </p:nvSpPr>
          <p:spPr bwMode="auto">
            <a:xfrm>
              <a:off x="3999" y="3552"/>
              <a:ext cx="0" cy="144"/>
            </a:xfrm>
            <a:prstGeom prst="line">
              <a:avLst/>
            </a:prstGeom>
            <a:noFill/>
            <a:ln w="9525">
              <a:solidFill>
                <a:schemeClr val="tx1"/>
              </a:solidFill>
              <a:round/>
              <a:headEnd/>
              <a:tailEnd/>
            </a:ln>
          </p:spPr>
          <p:txBody>
            <a:bodyPr wrap="none" anchor="ctr"/>
            <a:lstStyle/>
            <a:p>
              <a:endParaRPr lang="en-US"/>
            </a:p>
          </p:txBody>
        </p:sp>
        <p:sp>
          <p:nvSpPr>
            <p:cNvPr id="34848" name="Line 16"/>
            <p:cNvSpPr>
              <a:spLocks noChangeShapeType="1"/>
            </p:cNvSpPr>
            <p:nvPr/>
          </p:nvSpPr>
          <p:spPr bwMode="auto">
            <a:xfrm flipV="1">
              <a:off x="3903" y="3120"/>
              <a:ext cx="192" cy="96"/>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17"/>
            <p:cNvGrpSpPr>
              <a:grpSpLocks/>
            </p:cNvGrpSpPr>
            <p:nvPr/>
          </p:nvGrpSpPr>
          <p:grpSpPr bwMode="auto">
            <a:xfrm>
              <a:off x="4272" y="2784"/>
              <a:ext cx="240" cy="912"/>
              <a:chOff x="4239" y="2784"/>
              <a:chExt cx="240" cy="912"/>
            </a:xfrm>
          </p:grpSpPr>
          <p:sp>
            <p:nvSpPr>
              <p:cNvPr id="34876" name="Rectangle 18"/>
              <p:cNvSpPr>
                <a:spLocks noChangeArrowheads="1"/>
              </p:cNvSpPr>
              <p:nvPr/>
            </p:nvSpPr>
            <p:spPr bwMode="auto">
              <a:xfrm>
                <a:off x="4287"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4" name="Group 19"/>
              <p:cNvGrpSpPr>
                <a:grpSpLocks/>
              </p:cNvGrpSpPr>
              <p:nvPr/>
            </p:nvGrpSpPr>
            <p:grpSpPr bwMode="auto">
              <a:xfrm flipV="1">
                <a:off x="4239" y="3504"/>
                <a:ext cx="192" cy="48"/>
                <a:chOff x="2064" y="1920"/>
                <a:chExt cx="192" cy="48"/>
              </a:xfrm>
            </p:grpSpPr>
            <p:sp>
              <p:nvSpPr>
                <p:cNvPr id="34882" name="Line 20"/>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a:p>
              </p:txBody>
            </p:sp>
            <p:sp>
              <p:nvSpPr>
                <p:cNvPr id="34883" name="Line 21"/>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a:p>
              </p:txBody>
            </p:sp>
          </p:grpSp>
          <p:sp>
            <p:nvSpPr>
              <p:cNvPr id="34878" name="Line 22"/>
              <p:cNvSpPr>
                <a:spLocks noChangeShapeType="1"/>
              </p:cNvSpPr>
              <p:nvPr/>
            </p:nvSpPr>
            <p:spPr bwMode="auto">
              <a:xfrm flipV="1">
                <a:off x="4335" y="2784"/>
                <a:ext cx="0" cy="288"/>
              </a:xfrm>
              <a:prstGeom prst="line">
                <a:avLst/>
              </a:prstGeom>
              <a:noFill/>
              <a:ln w="9525">
                <a:solidFill>
                  <a:schemeClr val="tx1"/>
                </a:solidFill>
                <a:round/>
                <a:headEnd/>
                <a:tailEnd/>
              </a:ln>
            </p:spPr>
            <p:txBody>
              <a:bodyPr wrap="none" anchor="ctr"/>
              <a:lstStyle/>
              <a:p>
                <a:endParaRPr lang="en-US"/>
              </a:p>
            </p:txBody>
          </p:sp>
          <p:sp>
            <p:nvSpPr>
              <p:cNvPr id="34879" name="Line 23"/>
              <p:cNvSpPr>
                <a:spLocks noChangeShapeType="1"/>
              </p:cNvSpPr>
              <p:nvPr/>
            </p:nvSpPr>
            <p:spPr bwMode="auto">
              <a:xfrm>
                <a:off x="4335" y="3312"/>
                <a:ext cx="0" cy="192"/>
              </a:xfrm>
              <a:prstGeom prst="line">
                <a:avLst/>
              </a:prstGeom>
              <a:noFill/>
              <a:ln w="9525">
                <a:solidFill>
                  <a:schemeClr val="tx1"/>
                </a:solidFill>
                <a:round/>
                <a:headEnd/>
                <a:tailEnd/>
              </a:ln>
            </p:spPr>
            <p:txBody>
              <a:bodyPr wrap="none" anchor="ctr"/>
              <a:lstStyle/>
              <a:p>
                <a:endParaRPr lang="en-US"/>
              </a:p>
            </p:txBody>
          </p:sp>
          <p:sp>
            <p:nvSpPr>
              <p:cNvPr id="34880" name="Line 24"/>
              <p:cNvSpPr>
                <a:spLocks noChangeShapeType="1"/>
              </p:cNvSpPr>
              <p:nvPr/>
            </p:nvSpPr>
            <p:spPr bwMode="auto">
              <a:xfrm>
                <a:off x="4335" y="3552"/>
                <a:ext cx="0" cy="144"/>
              </a:xfrm>
              <a:prstGeom prst="line">
                <a:avLst/>
              </a:prstGeom>
              <a:noFill/>
              <a:ln w="9525">
                <a:solidFill>
                  <a:schemeClr val="tx1"/>
                </a:solidFill>
                <a:round/>
                <a:headEnd/>
                <a:tailEnd/>
              </a:ln>
            </p:spPr>
            <p:txBody>
              <a:bodyPr wrap="none" anchor="ctr"/>
              <a:lstStyle/>
              <a:p>
                <a:endParaRPr lang="en-US"/>
              </a:p>
            </p:txBody>
          </p:sp>
          <p:sp>
            <p:nvSpPr>
              <p:cNvPr id="34881" name="Line 25"/>
              <p:cNvSpPr>
                <a:spLocks noChangeShapeType="1"/>
              </p:cNvSpPr>
              <p:nvPr/>
            </p:nvSpPr>
            <p:spPr bwMode="auto">
              <a:xfrm flipV="1">
                <a:off x="4287" y="3120"/>
                <a:ext cx="192" cy="96"/>
              </a:xfrm>
              <a:prstGeom prst="line">
                <a:avLst/>
              </a:prstGeom>
              <a:noFill/>
              <a:ln w="9525">
                <a:solidFill>
                  <a:schemeClr val="tx1"/>
                </a:solidFill>
                <a:round/>
                <a:headEnd/>
                <a:tailEnd type="triangle" w="med" len="med"/>
              </a:ln>
            </p:spPr>
            <p:txBody>
              <a:bodyPr wrap="none" anchor="ctr"/>
              <a:lstStyle/>
              <a:p>
                <a:endParaRPr lang="en-US"/>
              </a:p>
            </p:txBody>
          </p:sp>
        </p:grpSp>
        <p:sp>
          <p:nvSpPr>
            <p:cNvPr id="34850" name="Text Box 26"/>
            <p:cNvSpPr txBox="1">
              <a:spLocks noChangeArrowheads="1"/>
            </p:cNvSpPr>
            <p:nvPr/>
          </p:nvSpPr>
          <p:spPr bwMode="auto">
            <a:xfrm>
              <a:off x="3024" y="3024"/>
              <a:ext cx="190" cy="345"/>
            </a:xfrm>
            <a:prstGeom prst="rect">
              <a:avLst/>
            </a:prstGeom>
            <a:noFill/>
            <a:ln w="9525">
              <a:noFill/>
              <a:miter lim="800000"/>
              <a:headEnd/>
              <a:tailEnd/>
            </a:ln>
          </p:spPr>
          <p:txBody>
            <a:bodyPr wrap="none">
              <a:spAutoFit/>
            </a:bodyPr>
            <a:lstStyle/>
            <a:p>
              <a:r>
                <a:rPr lang="en-US" b="1" i="1"/>
                <a:t>C</a:t>
              </a:r>
            </a:p>
          </p:txBody>
        </p:sp>
        <p:grpSp>
          <p:nvGrpSpPr>
            <p:cNvPr id="5" name="Group 27"/>
            <p:cNvGrpSpPr>
              <a:grpSpLocks/>
            </p:cNvGrpSpPr>
            <p:nvPr/>
          </p:nvGrpSpPr>
          <p:grpSpPr bwMode="auto">
            <a:xfrm>
              <a:off x="5088" y="2784"/>
              <a:ext cx="340" cy="912"/>
              <a:chOff x="4671" y="2784"/>
              <a:chExt cx="340" cy="912"/>
            </a:xfrm>
          </p:grpSpPr>
          <p:sp>
            <p:nvSpPr>
              <p:cNvPr id="34869" name="Rectangle 28"/>
              <p:cNvSpPr>
                <a:spLocks noChangeArrowheads="1"/>
              </p:cNvSpPr>
              <p:nvPr/>
            </p:nvSpPr>
            <p:spPr bwMode="auto">
              <a:xfrm>
                <a:off x="4719"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4870" name="Line 29"/>
              <p:cNvSpPr>
                <a:spLocks noChangeShapeType="1"/>
              </p:cNvSpPr>
              <p:nvPr/>
            </p:nvSpPr>
            <p:spPr bwMode="auto">
              <a:xfrm>
                <a:off x="4671" y="3552"/>
                <a:ext cx="192" cy="0"/>
              </a:xfrm>
              <a:prstGeom prst="line">
                <a:avLst/>
              </a:prstGeom>
              <a:noFill/>
              <a:ln w="9525">
                <a:solidFill>
                  <a:schemeClr val="tx1"/>
                </a:solidFill>
                <a:round/>
                <a:headEnd/>
                <a:tailEnd/>
              </a:ln>
            </p:spPr>
            <p:txBody>
              <a:bodyPr wrap="none" anchor="ctr"/>
              <a:lstStyle/>
              <a:p>
                <a:endParaRPr lang="en-US"/>
              </a:p>
            </p:txBody>
          </p:sp>
          <p:sp>
            <p:nvSpPr>
              <p:cNvPr id="34871" name="Line 30"/>
              <p:cNvSpPr>
                <a:spLocks noChangeShapeType="1"/>
              </p:cNvSpPr>
              <p:nvPr/>
            </p:nvSpPr>
            <p:spPr bwMode="auto">
              <a:xfrm>
                <a:off x="4719" y="3504"/>
                <a:ext cx="96" cy="0"/>
              </a:xfrm>
              <a:prstGeom prst="line">
                <a:avLst/>
              </a:prstGeom>
              <a:noFill/>
              <a:ln w="9525">
                <a:solidFill>
                  <a:schemeClr val="tx1"/>
                </a:solidFill>
                <a:round/>
                <a:headEnd/>
                <a:tailEnd/>
              </a:ln>
            </p:spPr>
            <p:txBody>
              <a:bodyPr wrap="none" anchor="ctr"/>
              <a:lstStyle/>
              <a:p>
                <a:endParaRPr lang="en-US"/>
              </a:p>
            </p:txBody>
          </p:sp>
          <p:sp>
            <p:nvSpPr>
              <p:cNvPr id="34872" name="Line 31"/>
              <p:cNvSpPr>
                <a:spLocks noChangeShapeType="1"/>
              </p:cNvSpPr>
              <p:nvPr/>
            </p:nvSpPr>
            <p:spPr bwMode="auto">
              <a:xfrm flipV="1">
                <a:off x="4767" y="2784"/>
                <a:ext cx="0" cy="288"/>
              </a:xfrm>
              <a:prstGeom prst="line">
                <a:avLst/>
              </a:prstGeom>
              <a:noFill/>
              <a:ln w="9525">
                <a:solidFill>
                  <a:schemeClr val="tx1"/>
                </a:solidFill>
                <a:round/>
                <a:headEnd/>
                <a:tailEnd/>
              </a:ln>
            </p:spPr>
            <p:txBody>
              <a:bodyPr wrap="none" anchor="ctr"/>
              <a:lstStyle/>
              <a:p>
                <a:endParaRPr lang="en-US"/>
              </a:p>
            </p:txBody>
          </p:sp>
          <p:sp>
            <p:nvSpPr>
              <p:cNvPr id="34873" name="Line 32"/>
              <p:cNvSpPr>
                <a:spLocks noChangeShapeType="1"/>
              </p:cNvSpPr>
              <p:nvPr/>
            </p:nvSpPr>
            <p:spPr bwMode="auto">
              <a:xfrm>
                <a:off x="4767" y="3312"/>
                <a:ext cx="0" cy="192"/>
              </a:xfrm>
              <a:prstGeom prst="line">
                <a:avLst/>
              </a:prstGeom>
              <a:noFill/>
              <a:ln w="9525">
                <a:solidFill>
                  <a:schemeClr val="tx1"/>
                </a:solidFill>
                <a:round/>
                <a:headEnd/>
                <a:tailEnd/>
              </a:ln>
            </p:spPr>
            <p:txBody>
              <a:bodyPr wrap="none" anchor="ctr"/>
              <a:lstStyle/>
              <a:p>
                <a:endParaRPr lang="en-US"/>
              </a:p>
            </p:txBody>
          </p:sp>
          <p:sp>
            <p:nvSpPr>
              <p:cNvPr id="34874" name="Line 33"/>
              <p:cNvSpPr>
                <a:spLocks noChangeShapeType="1"/>
              </p:cNvSpPr>
              <p:nvPr/>
            </p:nvSpPr>
            <p:spPr bwMode="auto">
              <a:xfrm>
                <a:off x="4767" y="3552"/>
                <a:ext cx="0" cy="144"/>
              </a:xfrm>
              <a:prstGeom prst="line">
                <a:avLst/>
              </a:prstGeom>
              <a:noFill/>
              <a:ln w="9525">
                <a:solidFill>
                  <a:schemeClr val="tx1"/>
                </a:solidFill>
                <a:round/>
                <a:headEnd/>
                <a:tailEnd/>
              </a:ln>
            </p:spPr>
            <p:txBody>
              <a:bodyPr wrap="none" anchor="ctr"/>
              <a:lstStyle/>
              <a:p>
                <a:endParaRPr lang="en-US"/>
              </a:p>
            </p:txBody>
          </p:sp>
          <p:sp>
            <p:nvSpPr>
              <p:cNvPr id="34875" name="Text Box 34"/>
              <p:cNvSpPr txBox="1">
                <a:spLocks noChangeArrowheads="1"/>
              </p:cNvSpPr>
              <p:nvPr/>
            </p:nvSpPr>
            <p:spPr bwMode="auto">
              <a:xfrm>
                <a:off x="4807" y="3024"/>
                <a:ext cx="204" cy="345"/>
              </a:xfrm>
              <a:prstGeom prst="rect">
                <a:avLst/>
              </a:prstGeom>
              <a:noFill/>
              <a:ln w="9525">
                <a:noFill/>
                <a:miter lim="800000"/>
                <a:headEnd/>
                <a:tailEnd/>
              </a:ln>
            </p:spPr>
            <p:txBody>
              <a:bodyPr wrap="none">
                <a:spAutoFit/>
              </a:bodyPr>
              <a:lstStyle/>
              <a:p>
                <a:r>
                  <a:rPr lang="en-US" b="1" i="1" dirty="0"/>
                  <a:t>g</a:t>
                </a:r>
                <a:r>
                  <a:rPr lang="en-US" b="1" i="1" baseline="-25000" dirty="0"/>
                  <a:t>l</a:t>
                </a:r>
                <a:endParaRPr lang="en-US" b="1" i="1" dirty="0"/>
              </a:p>
            </p:txBody>
          </p:sp>
        </p:grpSp>
        <p:sp>
          <p:nvSpPr>
            <p:cNvPr id="34852" name="Text Box 35"/>
            <p:cNvSpPr txBox="1">
              <a:spLocks noChangeArrowheads="1"/>
            </p:cNvSpPr>
            <p:nvPr/>
          </p:nvSpPr>
          <p:spPr bwMode="auto">
            <a:xfrm>
              <a:off x="4032" y="3199"/>
              <a:ext cx="313" cy="263"/>
            </a:xfrm>
            <a:prstGeom prst="rect">
              <a:avLst/>
            </a:prstGeom>
            <a:noFill/>
            <a:ln w="9525">
              <a:noFill/>
              <a:miter lim="800000"/>
              <a:headEnd/>
              <a:tailEnd/>
            </a:ln>
          </p:spPr>
          <p:txBody>
            <a:bodyPr wrap="none">
              <a:spAutoFit/>
            </a:bodyPr>
            <a:lstStyle/>
            <a:p>
              <a:r>
                <a:rPr lang="en-US" sz="4200" b="1" i="1" dirty="0"/>
                <a:t>g</a:t>
              </a:r>
              <a:r>
                <a:rPr lang="en-US" sz="4200" b="1" i="1" baseline="-25000" dirty="0"/>
                <a:t>Kv1</a:t>
              </a:r>
              <a:endParaRPr lang="en-US" sz="4200" b="1" i="1" dirty="0"/>
            </a:p>
          </p:txBody>
        </p:sp>
        <p:sp>
          <p:nvSpPr>
            <p:cNvPr id="34853" name="Text Box 36"/>
            <p:cNvSpPr txBox="1">
              <a:spLocks noChangeArrowheads="1"/>
            </p:cNvSpPr>
            <p:nvPr/>
          </p:nvSpPr>
          <p:spPr bwMode="auto">
            <a:xfrm>
              <a:off x="3616" y="3072"/>
              <a:ext cx="335" cy="345"/>
            </a:xfrm>
            <a:prstGeom prst="rect">
              <a:avLst/>
            </a:prstGeom>
            <a:noFill/>
            <a:ln w="9525">
              <a:noFill/>
              <a:miter lim="800000"/>
              <a:headEnd/>
              <a:tailEnd/>
            </a:ln>
          </p:spPr>
          <p:txBody>
            <a:bodyPr wrap="none">
              <a:spAutoFit/>
            </a:bodyPr>
            <a:lstStyle/>
            <a:p>
              <a:r>
                <a:rPr lang="en-US" b="1" i="1" dirty="0"/>
                <a:t>g</a:t>
              </a:r>
              <a:r>
                <a:rPr lang="en-US" b="1" i="1" baseline="-25000" dirty="0"/>
                <a:t>Na</a:t>
              </a:r>
              <a:endParaRPr lang="en-US" b="1" i="1" dirty="0"/>
            </a:p>
          </p:txBody>
        </p:sp>
        <p:sp>
          <p:nvSpPr>
            <p:cNvPr id="34854" name="Line 37"/>
            <p:cNvSpPr>
              <a:spLocks noChangeShapeType="1"/>
            </p:cNvSpPr>
            <p:nvPr/>
          </p:nvSpPr>
          <p:spPr bwMode="auto">
            <a:xfrm>
              <a:off x="4239" y="2448"/>
              <a:ext cx="0" cy="240"/>
            </a:xfrm>
            <a:prstGeom prst="line">
              <a:avLst/>
            </a:prstGeom>
            <a:noFill/>
            <a:ln w="9525">
              <a:solidFill>
                <a:srgbClr val="FF0000"/>
              </a:solidFill>
              <a:round/>
              <a:headEnd/>
              <a:tailEnd type="triangle" w="med" len="med"/>
            </a:ln>
          </p:spPr>
          <p:txBody>
            <a:bodyPr wrap="none" anchor="ctr"/>
            <a:lstStyle/>
            <a:p>
              <a:endParaRPr lang="en-US"/>
            </a:p>
          </p:txBody>
        </p:sp>
        <p:sp>
          <p:nvSpPr>
            <p:cNvPr id="34855" name="Line 38"/>
            <p:cNvSpPr>
              <a:spLocks noChangeShapeType="1"/>
            </p:cNvSpPr>
            <p:nvPr/>
          </p:nvSpPr>
          <p:spPr bwMode="auto">
            <a:xfrm>
              <a:off x="4143" y="2400"/>
              <a:ext cx="0" cy="384"/>
            </a:xfrm>
            <a:prstGeom prst="line">
              <a:avLst/>
            </a:prstGeom>
            <a:noFill/>
            <a:ln w="9525">
              <a:solidFill>
                <a:schemeClr val="tx1"/>
              </a:solidFill>
              <a:round/>
              <a:headEnd/>
              <a:tailEnd/>
            </a:ln>
          </p:spPr>
          <p:txBody>
            <a:bodyPr wrap="none" anchor="ctr"/>
            <a:lstStyle/>
            <a:p>
              <a:endParaRPr lang="en-US"/>
            </a:p>
          </p:txBody>
        </p:sp>
        <p:sp>
          <p:nvSpPr>
            <p:cNvPr id="34856" name="Text Box 39"/>
            <p:cNvSpPr txBox="1">
              <a:spLocks noChangeArrowheads="1"/>
            </p:cNvSpPr>
            <p:nvPr/>
          </p:nvSpPr>
          <p:spPr bwMode="auto">
            <a:xfrm>
              <a:off x="4235" y="2448"/>
              <a:ext cx="103" cy="345"/>
            </a:xfrm>
            <a:prstGeom prst="rect">
              <a:avLst/>
            </a:prstGeom>
            <a:noFill/>
            <a:ln w="9525">
              <a:noFill/>
              <a:miter lim="800000"/>
              <a:headEnd/>
              <a:tailEnd/>
            </a:ln>
          </p:spPr>
          <p:txBody>
            <a:bodyPr wrap="none">
              <a:spAutoFit/>
            </a:bodyPr>
            <a:lstStyle/>
            <a:p>
              <a:r>
                <a:rPr lang="en-US" b="1" i="1">
                  <a:solidFill>
                    <a:srgbClr val="FF0000"/>
                  </a:solidFill>
                </a:rPr>
                <a:t>I</a:t>
              </a:r>
              <a:endParaRPr lang="en-US" b="1" i="1"/>
            </a:p>
          </p:txBody>
        </p:sp>
        <p:grpSp>
          <p:nvGrpSpPr>
            <p:cNvPr id="6" name="Group 40"/>
            <p:cNvGrpSpPr>
              <a:grpSpLocks/>
            </p:cNvGrpSpPr>
            <p:nvPr/>
          </p:nvGrpSpPr>
          <p:grpSpPr bwMode="auto">
            <a:xfrm>
              <a:off x="4656" y="2784"/>
              <a:ext cx="240" cy="912"/>
              <a:chOff x="4239" y="2784"/>
              <a:chExt cx="240" cy="912"/>
            </a:xfrm>
          </p:grpSpPr>
          <p:sp>
            <p:nvSpPr>
              <p:cNvPr id="34861" name="Rectangle 41"/>
              <p:cNvSpPr>
                <a:spLocks noChangeArrowheads="1"/>
              </p:cNvSpPr>
              <p:nvPr/>
            </p:nvSpPr>
            <p:spPr bwMode="auto">
              <a:xfrm>
                <a:off x="4287"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7" name="Group 42"/>
              <p:cNvGrpSpPr>
                <a:grpSpLocks/>
              </p:cNvGrpSpPr>
              <p:nvPr/>
            </p:nvGrpSpPr>
            <p:grpSpPr bwMode="auto">
              <a:xfrm flipV="1">
                <a:off x="4239" y="3504"/>
                <a:ext cx="192" cy="48"/>
                <a:chOff x="2064" y="1920"/>
                <a:chExt cx="192" cy="48"/>
              </a:xfrm>
            </p:grpSpPr>
            <p:sp>
              <p:nvSpPr>
                <p:cNvPr id="34867" name="Line 43"/>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a:p>
              </p:txBody>
            </p:sp>
            <p:sp>
              <p:nvSpPr>
                <p:cNvPr id="34868" name="Line 44"/>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a:p>
              </p:txBody>
            </p:sp>
          </p:grpSp>
          <p:sp>
            <p:nvSpPr>
              <p:cNvPr id="34863" name="Line 45"/>
              <p:cNvSpPr>
                <a:spLocks noChangeShapeType="1"/>
              </p:cNvSpPr>
              <p:nvPr/>
            </p:nvSpPr>
            <p:spPr bwMode="auto">
              <a:xfrm flipV="1">
                <a:off x="4335" y="2784"/>
                <a:ext cx="0" cy="288"/>
              </a:xfrm>
              <a:prstGeom prst="line">
                <a:avLst/>
              </a:prstGeom>
              <a:noFill/>
              <a:ln w="9525">
                <a:solidFill>
                  <a:schemeClr val="tx1"/>
                </a:solidFill>
                <a:round/>
                <a:headEnd/>
                <a:tailEnd/>
              </a:ln>
            </p:spPr>
            <p:txBody>
              <a:bodyPr wrap="none" anchor="ctr"/>
              <a:lstStyle/>
              <a:p>
                <a:endParaRPr lang="en-US"/>
              </a:p>
            </p:txBody>
          </p:sp>
          <p:sp>
            <p:nvSpPr>
              <p:cNvPr id="34864" name="Line 46"/>
              <p:cNvSpPr>
                <a:spLocks noChangeShapeType="1"/>
              </p:cNvSpPr>
              <p:nvPr/>
            </p:nvSpPr>
            <p:spPr bwMode="auto">
              <a:xfrm>
                <a:off x="4335" y="3312"/>
                <a:ext cx="0" cy="192"/>
              </a:xfrm>
              <a:prstGeom prst="line">
                <a:avLst/>
              </a:prstGeom>
              <a:noFill/>
              <a:ln w="9525">
                <a:solidFill>
                  <a:schemeClr val="tx1"/>
                </a:solidFill>
                <a:round/>
                <a:headEnd/>
                <a:tailEnd/>
              </a:ln>
            </p:spPr>
            <p:txBody>
              <a:bodyPr wrap="none" anchor="ctr"/>
              <a:lstStyle/>
              <a:p>
                <a:endParaRPr lang="en-US"/>
              </a:p>
            </p:txBody>
          </p:sp>
          <p:sp>
            <p:nvSpPr>
              <p:cNvPr id="34865" name="Line 47"/>
              <p:cNvSpPr>
                <a:spLocks noChangeShapeType="1"/>
              </p:cNvSpPr>
              <p:nvPr/>
            </p:nvSpPr>
            <p:spPr bwMode="auto">
              <a:xfrm>
                <a:off x="4335" y="3552"/>
                <a:ext cx="0" cy="144"/>
              </a:xfrm>
              <a:prstGeom prst="line">
                <a:avLst/>
              </a:prstGeom>
              <a:noFill/>
              <a:ln w="9525">
                <a:solidFill>
                  <a:schemeClr val="tx1"/>
                </a:solidFill>
                <a:round/>
                <a:headEnd/>
                <a:tailEnd/>
              </a:ln>
            </p:spPr>
            <p:txBody>
              <a:bodyPr wrap="none" anchor="ctr"/>
              <a:lstStyle/>
              <a:p>
                <a:endParaRPr lang="en-US"/>
              </a:p>
            </p:txBody>
          </p:sp>
          <p:sp>
            <p:nvSpPr>
              <p:cNvPr id="34866" name="Line 48"/>
              <p:cNvSpPr>
                <a:spLocks noChangeShapeType="1"/>
              </p:cNvSpPr>
              <p:nvPr/>
            </p:nvSpPr>
            <p:spPr bwMode="auto">
              <a:xfrm flipV="1">
                <a:off x="4287" y="3120"/>
                <a:ext cx="192" cy="96"/>
              </a:xfrm>
              <a:prstGeom prst="line">
                <a:avLst/>
              </a:prstGeom>
              <a:noFill/>
              <a:ln w="9525">
                <a:solidFill>
                  <a:schemeClr val="tx1"/>
                </a:solidFill>
                <a:round/>
                <a:headEnd/>
                <a:tailEnd type="triangle" w="med" len="med"/>
              </a:ln>
            </p:spPr>
            <p:txBody>
              <a:bodyPr wrap="none" anchor="ctr"/>
              <a:lstStyle/>
              <a:p>
                <a:endParaRPr lang="en-US"/>
              </a:p>
            </p:txBody>
          </p:sp>
        </p:grpSp>
        <p:sp>
          <p:nvSpPr>
            <p:cNvPr id="34858" name="Line 49"/>
            <p:cNvSpPr>
              <a:spLocks noChangeShapeType="1"/>
            </p:cNvSpPr>
            <p:nvPr/>
          </p:nvSpPr>
          <p:spPr bwMode="auto">
            <a:xfrm>
              <a:off x="4176" y="3696"/>
              <a:ext cx="0" cy="144"/>
            </a:xfrm>
            <a:prstGeom prst="line">
              <a:avLst/>
            </a:prstGeom>
            <a:noFill/>
            <a:ln w="9525">
              <a:solidFill>
                <a:schemeClr val="tx1"/>
              </a:solidFill>
              <a:round/>
              <a:headEnd/>
              <a:tailEnd/>
            </a:ln>
          </p:spPr>
          <p:txBody>
            <a:bodyPr wrap="none" anchor="ctr"/>
            <a:lstStyle/>
            <a:p>
              <a:endParaRPr lang="en-US"/>
            </a:p>
          </p:txBody>
        </p:sp>
        <p:sp>
          <p:nvSpPr>
            <p:cNvPr id="34859" name="Line 50"/>
            <p:cNvSpPr>
              <a:spLocks noChangeShapeType="1"/>
            </p:cNvSpPr>
            <p:nvPr/>
          </p:nvSpPr>
          <p:spPr bwMode="auto">
            <a:xfrm>
              <a:off x="4080" y="3840"/>
              <a:ext cx="192" cy="0"/>
            </a:xfrm>
            <a:prstGeom prst="line">
              <a:avLst/>
            </a:prstGeom>
            <a:noFill/>
            <a:ln w="9525">
              <a:solidFill>
                <a:schemeClr val="tx1"/>
              </a:solidFill>
              <a:round/>
              <a:headEnd/>
              <a:tailEnd/>
            </a:ln>
          </p:spPr>
          <p:txBody>
            <a:bodyPr wrap="none" anchor="ctr"/>
            <a:lstStyle/>
            <a:p>
              <a:endParaRPr lang="en-US"/>
            </a:p>
          </p:txBody>
        </p:sp>
        <p:sp>
          <p:nvSpPr>
            <p:cNvPr id="34860" name="Text Box 51"/>
            <p:cNvSpPr txBox="1">
              <a:spLocks noChangeArrowheads="1"/>
            </p:cNvSpPr>
            <p:nvPr/>
          </p:nvSpPr>
          <p:spPr bwMode="auto">
            <a:xfrm>
              <a:off x="4437" y="3206"/>
              <a:ext cx="313" cy="263"/>
            </a:xfrm>
            <a:prstGeom prst="rect">
              <a:avLst/>
            </a:prstGeom>
            <a:noFill/>
            <a:ln w="9525">
              <a:noFill/>
              <a:miter lim="800000"/>
              <a:headEnd/>
              <a:tailEnd/>
            </a:ln>
          </p:spPr>
          <p:txBody>
            <a:bodyPr wrap="none">
              <a:spAutoFit/>
            </a:bodyPr>
            <a:lstStyle/>
            <a:p>
              <a:r>
                <a:rPr lang="en-US" sz="4200" b="1" i="1" dirty="0"/>
                <a:t>g</a:t>
              </a:r>
              <a:r>
                <a:rPr lang="en-US" sz="4200" b="1" i="1" baseline="-25000" dirty="0"/>
                <a:t>Kv3</a:t>
              </a:r>
              <a:endParaRPr lang="en-US" sz="4200" b="1" i="1" dirty="0"/>
            </a:p>
          </p:txBody>
        </p:sp>
      </p:grpSp>
      <p:sp>
        <p:nvSpPr>
          <p:cNvPr id="34820" name="Text Box 52"/>
          <p:cNvSpPr txBox="1">
            <a:spLocks noChangeArrowheads="1"/>
          </p:cNvSpPr>
          <p:nvPr/>
        </p:nvSpPr>
        <p:spPr bwMode="auto">
          <a:xfrm>
            <a:off x="2160746" y="270051"/>
            <a:ext cx="13274527" cy="1241234"/>
          </a:xfrm>
          <a:prstGeom prst="rect">
            <a:avLst/>
          </a:prstGeom>
          <a:noFill/>
          <a:ln w="9525">
            <a:noFill/>
            <a:miter lim="800000"/>
            <a:headEnd/>
            <a:tailEnd/>
          </a:ln>
        </p:spPr>
        <p:txBody>
          <a:bodyPr wrap="none" lIns="192911" tIns="96455" rIns="192911" bIns="96455">
            <a:spAutoFit/>
          </a:bodyPr>
          <a:lstStyle/>
          <a:p>
            <a:r>
              <a:rPr lang="en-US" sz="6800" b="1" dirty="0"/>
              <a:t>Model of a hypothetical neuron</a:t>
            </a:r>
          </a:p>
        </p:txBody>
      </p:sp>
      <p:pic>
        <p:nvPicPr>
          <p:cNvPr id="34821" name="Picture 53" descr="A0-sptrainlong"/>
          <p:cNvPicPr>
            <a:picLocks noChangeAspect="1" noChangeArrowheads="1"/>
          </p:cNvPicPr>
          <p:nvPr/>
        </p:nvPicPr>
        <p:blipFill>
          <a:blip r:embed="rId3" cstate="print"/>
          <a:srcRect/>
          <a:stretch>
            <a:fillRect/>
          </a:stretch>
        </p:blipFill>
        <p:spPr bwMode="auto">
          <a:xfrm>
            <a:off x="540187" y="1578114"/>
            <a:ext cx="9723358" cy="5713274"/>
          </a:xfrm>
          <a:prstGeom prst="rect">
            <a:avLst/>
          </a:prstGeom>
          <a:noFill/>
          <a:ln w="9525">
            <a:noFill/>
            <a:miter lim="800000"/>
            <a:headEnd/>
            <a:tailEnd/>
          </a:ln>
        </p:spPr>
      </p:pic>
      <p:sp>
        <p:nvSpPr>
          <p:cNvPr id="34822" name="Freeform 54"/>
          <p:cNvSpPr>
            <a:spLocks/>
          </p:cNvSpPr>
          <p:nvPr/>
        </p:nvSpPr>
        <p:spPr bwMode="auto">
          <a:xfrm>
            <a:off x="3417433" y="6804734"/>
            <a:ext cx="6125865" cy="621680"/>
          </a:xfrm>
          <a:custGeom>
            <a:avLst/>
            <a:gdLst>
              <a:gd name="T0" fmla="*/ 0 w 1670"/>
              <a:gd name="T1" fmla="*/ 2147483647 h 407"/>
              <a:gd name="T2" fmla="*/ 2147483647 w 1670"/>
              <a:gd name="T3" fmla="*/ 0 h 407"/>
              <a:gd name="T4" fmla="*/ 2147483647 w 1670"/>
              <a:gd name="T5" fmla="*/ 2147483647 h 407"/>
              <a:gd name="T6" fmla="*/ 2147483647 w 1670"/>
              <a:gd name="T7" fmla="*/ 2147483647 h 407"/>
              <a:gd name="T8" fmla="*/ 2147483647 w 1670"/>
              <a:gd name="T9" fmla="*/ 2147483647 h 407"/>
              <a:gd name="T10" fmla="*/ 2147483647 w 1670"/>
              <a:gd name="T11" fmla="*/ 2147483647 h 407"/>
              <a:gd name="T12" fmla="*/ 2147483647 w 1670"/>
              <a:gd name="T13" fmla="*/ 2147483647 h 407"/>
              <a:gd name="T14" fmla="*/ 2147483647 w 1670"/>
              <a:gd name="T15" fmla="*/ 2147483647 h 407"/>
              <a:gd name="T16" fmla="*/ 2147483647 w 1670"/>
              <a:gd name="T17" fmla="*/ 2147483647 h 407"/>
              <a:gd name="T18" fmla="*/ 2147483647 w 1670"/>
              <a:gd name="T19" fmla="*/ 2147483647 h 407"/>
              <a:gd name="T20" fmla="*/ 2147483647 w 1670"/>
              <a:gd name="T21" fmla="*/ 2147483647 h 407"/>
              <a:gd name="T22" fmla="*/ 2147483647 w 1670"/>
              <a:gd name="T23" fmla="*/ 2147483647 h 407"/>
              <a:gd name="T24" fmla="*/ 2147483647 w 1670"/>
              <a:gd name="T25" fmla="*/ 2147483647 h 407"/>
              <a:gd name="T26" fmla="*/ 2147483647 w 1670"/>
              <a:gd name="T27" fmla="*/ 2147483647 h 407"/>
              <a:gd name="T28" fmla="*/ 2147483647 w 1670"/>
              <a:gd name="T29" fmla="*/ 2147483647 h 407"/>
              <a:gd name="T30" fmla="*/ 2147483647 w 1670"/>
              <a:gd name="T31" fmla="*/ 2147483647 h 407"/>
              <a:gd name="T32" fmla="*/ 2147483647 w 1670"/>
              <a:gd name="T33" fmla="*/ 2147483647 h 407"/>
              <a:gd name="T34" fmla="*/ 2147483647 w 1670"/>
              <a:gd name="T35" fmla="*/ 2147483647 h 407"/>
              <a:gd name="T36" fmla="*/ 2147483647 w 1670"/>
              <a:gd name="T37" fmla="*/ 2147483647 h 407"/>
              <a:gd name="T38" fmla="*/ 2147483647 w 1670"/>
              <a:gd name="T39" fmla="*/ 2147483647 h 407"/>
              <a:gd name="T40" fmla="*/ 2147483647 w 1670"/>
              <a:gd name="T41" fmla="*/ 2147483647 h 407"/>
              <a:gd name="T42" fmla="*/ 2147483647 w 1670"/>
              <a:gd name="T43" fmla="*/ 2147483647 h 407"/>
              <a:gd name="T44" fmla="*/ 2147483647 w 1670"/>
              <a:gd name="T45" fmla="*/ 2147483647 h 407"/>
              <a:gd name="T46" fmla="*/ 2147483647 w 1670"/>
              <a:gd name="T47" fmla="*/ 2147483647 h 407"/>
              <a:gd name="T48" fmla="*/ 2147483647 w 1670"/>
              <a:gd name="T49" fmla="*/ 2147483647 h 407"/>
              <a:gd name="T50" fmla="*/ 2147483647 w 1670"/>
              <a:gd name="T51" fmla="*/ 2147483647 h 407"/>
              <a:gd name="T52" fmla="*/ 2147483647 w 1670"/>
              <a:gd name="T53" fmla="*/ 2147483647 h 407"/>
              <a:gd name="T54" fmla="*/ 2147483647 w 1670"/>
              <a:gd name="T55" fmla="*/ 2147483647 h 407"/>
              <a:gd name="T56" fmla="*/ 2147483647 w 1670"/>
              <a:gd name="T57" fmla="*/ 2147483647 h 407"/>
              <a:gd name="T58" fmla="*/ 2147483647 w 1670"/>
              <a:gd name="T59" fmla="*/ 2147483647 h 407"/>
              <a:gd name="T60" fmla="*/ 2147483647 w 1670"/>
              <a:gd name="T61" fmla="*/ 2147483647 h 407"/>
              <a:gd name="T62" fmla="*/ 2147483647 w 1670"/>
              <a:gd name="T63" fmla="*/ 2147483647 h 407"/>
              <a:gd name="T64" fmla="*/ 2147483647 w 1670"/>
              <a:gd name="T65" fmla="*/ 2147483647 h 407"/>
              <a:gd name="T66" fmla="*/ 2147483647 w 1670"/>
              <a:gd name="T67" fmla="*/ 2147483647 h 407"/>
              <a:gd name="T68" fmla="*/ 2147483647 w 1670"/>
              <a:gd name="T69" fmla="*/ 2147483647 h 407"/>
              <a:gd name="T70" fmla="*/ 2147483647 w 1670"/>
              <a:gd name="T71" fmla="*/ 2147483647 h 407"/>
              <a:gd name="T72" fmla="*/ 2147483647 w 1670"/>
              <a:gd name="T73" fmla="*/ 2147483647 h 407"/>
              <a:gd name="T74" fmla="*/ 2147483647 w 1670"/>
              <a:gd name="T75" fmla="*/ 2147483647 h 407"/>
              <a:gd name="T76" fmla="*/ 2147483647 w 1670"/>
              <a:gd name="T77" fmla="*/ 2147483647 h 407"/>
              <a:gd name="T78" fmla="*/ 2147483647 w 1670"/>
              <a:gd name="T79" fmla="*/ 2147483647 h 407"/>
              <a:gd name="T80" fmla="*/ 2147483647 w 1670"/>
              <a:gd name="T81" fmla="*/ 2147483647 h 407"/>
              <a:gd name="T82" fmla="*/ 2147483647 w 1670"/>
              <a:gd name="T83" fmla="*/ 2147483647 h 407"/>
              <a:gd name="T84" fmla="*/ 2147483647 w 1670"/>
              <a:gd name="T85" fmla="*/ 2147483647 h 407"/>
              <a:gd name="T86" fmla="*/ 2147483647 w 1670"/>
              <a:gd name="T87" fmla="*/ 2147483647 h 407"/>
              <a:gd name="T88" fmla="*/ 2147483647 w 1670"/>
              <a:gd name="T89" fmla="*/ 2147483647 h 407"/>
              <a:gd name="T90" fmla="*/ 2147483647 w 1670"/>
              <a:gd name="T91" fmla="*/ 2147483647 h 407"/>
              <a:gd name="T92" fmla="*/ 2147483647 w 1670"/>
              <a:gd name="T93" fmla="*/ 2147483647 h 407"/>
              <a:gd name="T94" fmla="*/ 2147483647 w 1670"/>
              <a:gd name="T95" fmla="*/ 2147483647 h 407"/>
              <a:gd name="T96" fmla="*/ 2147483647 w 1670"/>
              <a:gd name="T97" fmla="*/ 2147483647 h 407"/>
              <a:gd name="T98" fmla="*/ 2147483647 w 1670"/>
              <a:gd name="T99" fmla="*/ 2147483647 h 407"/>
              <a:gd name="T100" fmla="*/ 2147483647 w 1670"/>
              <a:gd name="T101" fmla="*/ 2147483647 h 407"/>
              <a:gd name="T102" fmla="*/ 2147483647 w 1670"/>
              <a:gd name="T103" fmla="*/ 2147483647 h 407"/>
              <a:gd name="T104" fmla="*/ 2147483647 w 1670"/>
              <a:gd name="T105" fmla="*/ 2147483647 h 407"/>
              <a:gd name="T106" fmla="*/ 2147483647 w 1670"/>
              <a:gd name="T107" fmla="*/ 2147483647 h 407"/>
              <a:gd name="T108" fmla="*/ 2147483647 w 1670"/>
              <a:gd name="T109" fmla="*/ 2147483647 h 407"/>
              <a:gd name="T110" fmla="*/ 2147483647 w 1670"/>
              <a:gd name="T111" fmla="*/ 2147483647 h 407"/>
              <a:gd name="T112" fmla="*/ 2147483647 w 1670"/>
              <a:gd name="T113" fmla="*/ 2147483647 h 407"/>
              <a:gd name="T114" fmla="*/ 2147483647 w 1670"/>
              <a:gd name="T115" fmla="*/ 2147483647 h 407"/>
              <a:gd name="T116" fmla="*/ 2147483647 w 1670"/>
              <a:gd name="T117" fmla="*/ 2147483647 h 407"/>
              <a:gd name="T118" fmla="*/ 2147483647 w 1670"/>
              <a:gd name="T119" fmla="*/ 2147483647 h 407"/>
              <a:gd name="T120" fmla="*/ 2147483647 w 1670"/>
              <a:gd name="T121" fmla="*/ 2147483647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70"/>
              <a:gd name="T184" fmla="*/ 0 h 407"/>
              <a:gd name="T185" fmla="*/ 1670 w 1670"/>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70" h="407">
                <a:moveTo>
                  <a:pt x="0" y="290"/>
                </a:moveTo>
                <a:cubicBezTo>
                  <a:pt x="45" y="197"/>
                  <a:pt x="43" y="81"/>
                  <a:pt x="103" y="0"/>
                </a:cubicBezTo>
                <a:cubicBezTo>
                  <a:pt x="116" y="49"/>
                  <a:pt x="132" y="96"/>
                  <a:pt x="145" y="145"/>
                </a:cubicBezTo>
                <a:cubicBezTo>
                  <a:pt x="150" y="138"/>
                  <a:pt x="184" y="80"/>
                  <a:pt x="196" y="83"/>
                </a:cubicBezTo>
                <a:cubicBezTo>
                  <a:pt x="210" y="87"/>
                  <a:pt x="203" y="111"/>
                  <a:pt x="207" y="125"/>
                </a:cubicBezTo>
                <a:cubicBezTo>
                  <a:pt x="214" y="115"/>
                  <a:pt x="215" y="90"/>
                  <a:pt x="227" y="94"/>
                </a:cubicBezTo>
                <a:cubicBezTo>
                  <a:pt x="240" y="98"/>
                  <a:pt x="235" y="121"/>
                  <a:pt x="238" y="135"/>
                </a:cubicBezTo>
                <a:cubicBezTo>
                  <a:pt x="242" y="156"/>
                  <a:pt x="245" y="176"/>
                  <a:pt x="248" y="197"/>
                </a:cubicBezTo>
                <a:cubicBezTo>
                  <a:pt x="334" y="111"/>
                  <a:pt x="239" y="187"/>
                  <a:pt x="289" y="197"/>
                </a:cubicBezTo>
                <a:cubicBezTo>
                  <a:pt x="298" y="199"/>
                  <a:pt x="352" y="162"/>
                  <a:pt x="362" y="156"/>
                </a:cubicBezTo>
                <a:cubicBezTo>
                  <a:pt x="381" y="213"/>
                  <a:pt x="373" y="245"/>
                  <a:pt x="403" y="187"/>
                </a:cubicBezTo>
                <a:cubicBezTo>
                  <a:pt x="408" y="177"/>
                  <a:pt x="410" y="166"/>
                  <a:pt x="414" y="156"/>
                </a:cubicBezTo>
                <a:cubicBezTo>
                  <a:pt x="455" y="219"/>
                  <a:pt x="407" y="167"/>
                  <a:pt x="476" y="176"/>
                </a:cubicBezTo>
                <a:cubicBezTo>
                  <a:pt x="488" y="178"/>
                  <a:pt x="497" y="190"/>
                  <a:pt x="507" y="197"/>
                </a:cubicBezTo>
                <a:cubicBezTo>
                  <a:pt x="510" y="211"/>
                  <a:pt x="504" y="232"/>
                  <a:pt x="517" y="238"/>
                </a:cubicBezTo>
                <a:cubicBezTo>
                  <a:pt x="544" y="252"/>
                  <a:pt x="556" y="195"/>
                  <a:pt x="558" y="187"/>
                </a:cubicBezTo>
                <a:cubicBezTo>
                  <a:pt x="562" y="208"/>
                  <a:pt x="554" y="234"/>
                  <a:pt x="569" y="249"/>
                </a:cubicBezTo>
                <a:cubicBezTo>
                  <a:pt x="578" y="258"/>
                  <a:pt x="590" y="236"/>
                  <a:pt x="600" y="228"/>
                </a:cubicBezTo>
                <a:cubicBezTo>
                  <a:pt x="611" y="219"/>
                  <a:pt x="621" y="207"/>
                  <a:pt x="631" y="197"/>
                </a:cubicBezTo>
                <a:cubicBezTo>
                  <a:pt x="634" y="218"/>
                  <a:pt x="628" y="243"/>
                  <a:pt x="641" y="259"/>
                </a:cubicBezTo>
                <a:cubicBezTo>
                  <a:pt x="648" y="268"/>
                  <a:pt x="664" y="256"/>
                  <a:pt x="672" y="249"/>
                </a:cubicBezTo>
                <a:cubicBezTo>
                  <a:pt x="696" y="228"/>
                  <a:pt x="711" y="199"/>
                  <a:pt x="734" y="176"/>
                </a:cubicBezTo>
                <a:cubicBezTo>
                  <a:pt x="744" y="180"/>
                  <a:pt x="754" y="189"/>
                  <a:pt x="765" y="187"/>
                </a:cubicBezTo>
                <a:cubicBezTo>
                  <a:pt x="819" y="178"/>
                  <a:pt x="776" y="136"/>
                  <a:pt x="817" y="197"/>
                </a:cubicBezTo>
                <a:cubicBezTo>
                  <a:pt x="831" y="190"/>
                  <a:pt x="846" y="185"/>
                  <a:pt x="858" y="176"/>
                </a:cubicBezTo>
                <a:cubicBezTo>
                  <a:pt x="870" y="167"/>
                  <a:pt x="875" y="141"/>
                  <a:pt x="889" y="145"/>
                </a:cubicBezTo>
                <a:cubicBezTo>
                  <a:pt x="903" y="149"/>
                  <a:pt x="896" y="173"/>
                  <a:pt x="900" y="187"/>
                </a:cubicBezTo>
                <a:cubicBezTo>
                  <a:pt x="903" y="197"/>
                  <a:pt x="907" y="208"/>
                  <a:pt x="910" y="218"/>
                </a:cubicBezTo>
                <a:cubicBezTo>
                  <a:pt x="924" y="211"/>
                  <a:pt x="939" y="207"/>
                  <a:pt x="951" y="197"/>
                </a:cubicBezTo>
                <a:cubicBezTo>
                  <a:pt x="993" y="162"/>
                  <a:pt x="947" y="158"/>
                  <a:pt x="1003" y="176"/>
                </a:cubicBezTo>
                <a:cubicBezTo>
                  <a:pt x="1046" y="112"/>
                  <a:pt x="1006" y="154"/>
                  <a:pt x="1034" y="176"/>
                </a:cubicBezTo>
                <a:cubicBezTo>
                  <a:pt x="1045" y="185"/>
                  <a:pt x="1062" y="183"/>
                  <a:pt x="1076" y="187"/>
                </a:cubicBezTo>
                <a:cubicBezTo>
                  <a:pt x="1086" y="177"/>
                  <a:pt x="1093" y="159"/>
                  <a:pt x="1107" y="156"/>
                </a:cubicBezTo>
                <a:cubicBezTo>
                  <a:pt x="1146" y="149"/>
                  <a:pt x="1146" y="216"/>
                  <a:pt x="1148" y="228"/>
                </a:cubicBezTo>
                <a:cubicBezTo>
                  <a:pt x="1204" y="190"/>
                  <a:pt x="1169" y="204"/>
                  <a:pt x="1169" y="238"/>
                </a:cubicBezTo>
                <a:cubicBezTo>
                  <a:pt x="1169" y="249"/>
                  <a:pt x="1176" y="259"/>
                  <a:pt x="1179" y="269"/>
                </a:cubicBezTo>
                <a:cubicBezTo>
                  <a:pt x="1229" y="195"/>
                  <a:pt x="1173" y="261"/>
                  <a:pt x="1210" y="280"/>
                </a:cubicBezTo>
                <a:cubicBezTo>
                  <a:pt x="1221" y="286"/>
                  <a:pt x="1231" y="266"/>
                  <a:pt x="1241" y="259"/>
                </a:cubicBezTo>
                <a:cubicBezTo>
                  <a:pt x="1266" y="131"/>
                  <a:pt x="1235" y="256"/>
                  <a:pt x="1262" y="269"/>
                </a:cubicBezTo>
                <a:cubicBezTo>
                  <a:pt x="1277" y="277"/>
                  <a:pt x="1283" y="242"/>
                  <a:pt x="1293" y="228"/>
                </a:cubicBezTo>
                <a:cubicBezTo>
                  <a:pt x="1296" y="207"/>
                  <a:pt x="1299" y="187"/>
                  <a:pt x="1303" y="166"/>
                </a:cubicBezTo>
                <a:cubicBezTo>
                  <a:pt x="1306" y="152"/>
                  <a:pt x="1313" y="111"/>
                  <a:pt x="1313" y="125"/>
                </a:cubicBezTo>
                <a:cubicBezTo>
                  <a:pt x="1313" y="142"/>
                  <a:pt x="1306" y="159"/>
                  <a:pt x="1303" y="176"/>
                </a:cubicBezTo>
                <a:cubicBezTo>
                  <a:pt x="1306" y="190"/>
                  <a:pt x="1299" y="218"/>
                  <a:pt x="1313" y="218"/>
                </a:cubicBezTo>
                <a:cubicBezTo>
                  <a:pt x="1322" y="218"/>
                  <a:pt x="1341" y="155"/>
                  <a:pt x="1344" y="145"/>
                </a:cubicBezTo>
                <a:cubicBezTo>
                  <a:pt x="1351" y="169"/>
                  <a:pt x="1360" y="193"/>
                  <a:pt x="1365" y="218"/>
                </a:cubicBezTo>
                <a:cubicBezTo>
                  <a:pt x="1371" y="249"/>
                  <a:pt x="1364" y="282"/>
                  <a:pt x="1376" y="311"/>
                </a:cubicBezTo>
                <a:cubicBezTo>
                  <a:pt x="1381" y="324"/>
                  <a:pt x="1381" y="282"/>
                  <a:pt x="1386" y="269"/>
                </a:cubicBezTo>
                <a:cubicBezTo>
                  <a:pt x="1391" y="255"/>
                  <a:pt x="1400" y="242"/>
                  <a:pt x="1407" y="228"/>
                </a:cubicBezTo>
                <a:cubicBezTo>
                  <a:pt x="1423" y="279"/>
                  <a:pt x="1389" y="407"/>
                  <a:pt x="1448" y="321"/>
                </a:cubicBezTo>
                <a:cubicBezTo>
                  <a:pt x="1451" y="307"/>
                  <a:pt x="1445" y="284"/>
                  <a:pt x="1458" y="280"/>
                </a:cubicBezTo>
                <a:cubicBezTo>
                  <a:pt x="1470" y="276"/>
                  <a:pt x="1469" y="319"/>
                  <a:pt x="1479" y="311"/>
                </a:cubicBezTo>
                <a:cubicBezTo>
                  <a:pt x="1500" y="294"/>
                  <a:pt x="1500" y="262"/>
                  <a:pt x="1510" y="238"/>
                </a:cubicBezTo>
                <a:cubicBezTo>
                  <a:pt x="1520" y="158"/>
                  <a:pt x="1534" y="143"/>
                  <a:pt x="1551" y="73"/>
                </a:cubicBezTo>
                <a:cubicBezTo>
                  <a:pt x="1555" y="87"/>
                  <a:pt x="1553" y="103"/>
                  <a:pt x="1562" y="114"/>
                </a:cubicBezTo>
                <a:cubicBezTo>
                  <a:pt x="1569" y="123"/>
                  <a:pt x="1585" y="117"/>
                  <a:pt x="1593" y="125"/>
                </a:cubicBezTo>
                <a:cubicBezTo>
                  <a:pt x="1601" y="133"/>
                  <a:pt x="1600" y="146"/>
                  <a:pt x="1603" y="156"/>
                </a:cubicBezTo>
                <a:cubicBezTo>
                  <a:pt x="1613" y="146"/>
                  <a:pt x="1620" y="122"/>
                  <a:pt x="1634" y="125"/>
                </a:cubicBezTo>
                <a:cubicBezTo>
                  <a:pt x="1648" y="128"/>
                  <a:pt x="1640" y="152"/>
                  <a:pt x="1644" y="166"/>
                </a:cubicBezTo>
                <a:cubicBezTo>
                  <a:pt x="1647" y="177"/>
                  <a:pt x="1651" y="187"/>
                  <a:pt x="1655" y="197"/>
                </a:cubicBezTo>
                <a:cubicBezTo>
                  <a:pt x="1670" y="150"/>
                  <a:pt x="1665" y="155"/>
                  <a:pt x="1665" y="218"/>
                </a:cubicBezTo>
              </a:path>
            </a:pathLst>
          </a:custGeom>
          <a:noFill/>
          <a:ln w="9525">
            <a:solidFill>
              <a:srgbClr val="FF0000"/>
            </a:solidFill>
            <a:round/>
            <a:headEnd/>
            <a:tailEnd/>
          </a:ln>
        </p:spPr>
        <p:txBody>
          <a:bodyPr wrap="none" lIns="192911" tIns="96455" rIns="192911" bIns="96455" anchor="ctr"/>
          <a:lstStyle/>
          <a:p>
            <a:endParaRPr lang="en-US"/>
          </a:p>
        </p:txBody>
      </p:sp>
      <p:sp>
        <p:nvSpPr>
          <p:cNvPr id="34823" name="Text Box 55"/>
          <p:cNvSpPr txBox="1">
            <a:spLocks noChangeArrowheads="1"/>
          </p:cNvSpPr>
          <p:nvPr/>
        </p:nvSpPr>
        <p:spPr bwMode="auto">
          <a:xfrm>
            <a:off x="1395482" y="6911629"/>
            <a:ext cx="982701" cy="779569"/>
          </a:xfrm>
          <a:prstGeom prst="rect">
            <a:avLst/>
          </a:prstGeom>
          <a:noFill/>
          <a:ln w="9525">
            <a:noFill/>
            <a:miter lim="800000"/>
            <a:headEnd/>
            <a:tailEnd/>
          </a:ln>
        </p:spPr>
        <p:txBody>
          <a:bodyPr wrap="none" lIns="192911" tIns="96455" rIns="192911" bIns="96455">
            <a:spAutoFit/>
          </a:bodyPr>
          <a:lstStyle/>
          <a:p>
            <a:r>
              <a:rPr lang="en-US" sz="3800" dirty="0">
                <a:solidFill>
                  <a:srgbClr val="FF0000"/>
                </a:solidFill>
              </a:rPr>
              <a:t>I(t)</a:t>
            </a:r>
          </a:p>
        </p:txBody>
      </p:sp>
      <p:grpSp>
        <p:nvGrpSpPr>
          <p:cNvPr id="8" name="Group 56"/>
          <p:cNvGrpSpPr>
            <a:grpSpLocks/>
          </p:cNvGrpSpPr>
          <p:nvPr/>
        </p:nvGrpSpPr>
        <p:grpSpPr bwMode="auto">
          <a:xfrm>
            <a:off x="5761990" y="1665317"/>
            <a:ext cx="14404975" cy="5592314"/>
            <a:chOff x="1536" y="592"/>
            <a:chExt cx="3840" cy="1988"/>
          </a:xfrm>
        </p:grpSpPr>
        <p:pic>
          <p:nvPicPr>
            <p:cNvPr id="34833" name="Picture 57" descr="A0-sptrainshort"/>
            <p:cNvPicPr>
              <a:picLocks noChangeAspect="1" noChangeArrowheads="1"/>
            </p:cNvPicPr>
            <p:nvPr/>
          </p:nvPicPr>
          <p:blipFill>
            <a:blip r:embed="rId4" cstate="print"/>
            <a:srcRect/>
            <a:stretch>
              <a:fillRect/>
            </a:stretch>
          </p:blipFill>
          <p:spPr bwMode="auto">
            <a:xfrm>
              <a:off x="2880" y="592"/>
              <a:ext cx="2496" cy="1988"/>
            </a:xfrm>
            <a:prstGeom prst="rect">
              <a:avLst/>
            </a:prstGeom>
            <a:noFill/>
            <a:ln w="9525">
              <a:noFill/>
              <a:miter lim="800000"/>
              <a:headEnd/>
              <a:tailEnd/>
            </a:ln>
          </p:spPr>
        </p:pic>
        <p:sp>
          <p:nvSpPr>
            <p:cNvPr id="34834" name="Rectangle 58"/>
            <p:cNvSpPr>
              <a:spLocks noChangeArrowheads="1"/>
            </p:cNvSpPr>
            <p:nvPr/>
          </p:nvSpPr>
          <p:spPr bwMode="auto">
            <a:xfrm>
              <a:off x="1536" y="624"/>
              <a:ext cx="192" cy="1440"/>
            </a:xfrm>
            <a:prstGeom prst="rect">
              <a:avLst/>
            </a:prstGeom>
            <a:noFill/>
            <a:ln w="9525">
              <a:solidFill>
                <a:srgbClr val="FF0000"/>
              </a:solidFill>
              <a:miter lim="800000"/>
              <a:headEnd/>
              <a:tailEnd/>
            </a:ln>
          </p:spPr>
          <p:txBody>
            <a:bodyPr wrap="none" anchor="ctr"/>
            <a:lstStyle/>
            <a:p>
              <a:endParaRPr lang="en-US"/>
            </a:p>
          </p:txBody>
        </p:sp>
        <p:sp>
          <p:nvSpPr>
            <p:cNvPr id="34835" name="Line 59"/>
            <p:cNvSpPr>
              <a:spLocks noChangeShapeType="1"/>
            </p:cNvSpPr>
            <p:nvPr/>
          </p:nvSpPr>
          <p:spPr bwMode="auto">
            <a:xfrm>
              <a:off x="1728" y="768"/>
              <a:ext cx="1872" cy="0"/>
            </a:xfrm>
            <a:prstGeom prst="line">
              <a:avLst/>
            </a:prstGeom>
            <a:noFill/>
            <a:ln w="38100">
              <a:solidFill>
                <a:srgbClr val="FF0000"/>
              </a:solidFill>
              <a:round/>
              <a:headEnd/>
              <a:tailEnd type="triangle" w="med" len="med"/>
            </a:ln>
          </p:spPr>
          <p:txBody>
            <a:bodyPr wrap="none" anchor="ctr"/>
            <a:lstStyle/>
            <a:p>
              <a:endParaRPr lang="en-US"/>
            </a:p>
          </p:txBody>
        </p:sp>
      </p:grpSp>
      <p:grpSp>
        <p:nvGrpSpPr>
          <p:cNvPr id="9" name="Group 60"/>
          <p:cNvGrpSpPr>
            <a:grpSpLocks/>
          </p:cNvGrpSpPr>
          <p:nvPr/>
        </p:nvGrpSpPr>
        <p:grpSpPr bwMode="auto">
          <a:xfrm>
            <a:off x="14404978" y="2025386"/>
            <a:ext cx="4479049" cy="1755334"/>
            <a:chOff x="3840" y="720"/>
            <a:chExt cx="1194" cy="624"/>
          </a:xfrm>
        </p:grpSpPr>
        <p:sp>
          <p:nvSpPr>
            <p:cNvPr id="34831" name="Line 61"/>
            <p:cNvSpPr>
              <a:spLocks noChangeShapeType="1"/>
            </p:cNvSpPr>
            <p:nvPr/>
          </p:nvSpPr>
          <p:spPr bwMode="auto">
            <a:xfrm flipH="1">
              <a:off x="3840" y="960"/>
              <a:ext cx="672" cy="384"/>
            </a:xfrm>
            <a:prstGeom prst="line">
              <a:avLst/>
            </a:prstGeom>
            <a:noFill/>
            <a:ln w="38100">
              <a:solidFill>
                <a:srgbClr val="FF0000"/>
              </a:solidFill>
              <a:round/>
              <a:headEnd/>
              <a:tailEnd type="triangle" w="med" len="med"/>
            </a:ln>
          </p:spPr>
          <p:txBody>
            <a:bodyPr wrap="none" anchor="ctr"/>
            <a:lstStyle/>
            <a:p>
              <a:endParaRPr lang="en-US"/>
            </a:p>
          </p:txBody>
        </p:sp>
        <p:sp>
          <p:nvSpPr>
            <p:cNvPr id="34832" name="Text Box 62"/>
            <p:cNvSpPr txBox="1">
              <a:spLocks noChangeArrowheads="1"/>
            </p:cNvSpPr>
            <p:nvPr/>
          </p:nvSpPr>
          <p:spPr bwMode="auto">
            <a:xfrm>
              <a:off x="4464" y="720"/>
              <a:ext cx="570" cy="345"/>
            </a:xfrm>
            <a:prstGeom prst="rect">
              <a:avLst/>
            </a:prstGeom>
            <a:noFill/>
            <a:ln w="9525">
              <a:noFill/>
              <a:miter lim="800000"/>
              <a:headEnd/>
              <a:tailEnd/>
            </a:ln>
          </p:spPr>
          <p:txBody>
            <a:bodyPr wrap="none">
              <a:spAutoFit/>
            </a:bodyPr>
            <a:lstStyle/>
            <a:p>
              <a:r>
                <a:rPr lang="en-US" b="1">
                  <a:solidFill>
                    <a:srgbClr val="FF0000"/>
                  </a:solidFill>
                </a:rPr>
                <a:t>Spike</a:t>
              </a:r>
            </a:p>
          </p:txBody>
        </p:sp>
      </p:grpSp>
      <p:grpSp>
        <p:nvGrpSpPr>
          <p:cNvPr id="10" name="Group 63"/>
          <p:cNvGrpSpPr>
            <a:grpSpLocks/>
          </p:cNvGrpSpPr>
          <p:nvPr/>
        </p:nvGrpSpPr>
        <p:grpSpPr bwMode="auto">
          <a:xfrm>
            <a:off x="16745785" y="4787787"/>
            <a:ext cx="4899193" cy="4959381"/>
            <a:chOff x="3542" y="1536"/>
            <a:chExt cx="1306" cy="1763"/>
          </a:xfrm>
        </p:grpSpPr>
        <p:sp>
          <p:nvSpPr>
            <p:cNvPr id="34829" name="Line 64"/>
            <p:cNvSpPr>
              <a:spLocks noChangeShapeType="1"/>
            </p:cNvSpPr>
            <p:nvPr/>
          </p:nvSpPr>
          <p:spPr bwMode="auto">
            <a:xfrm flipV="1">
              <a:off x="3840" y="1536"/>
              <a:ext cx="0" cy="1392"/>
            </a:xfrm>
            <a:prstGeom prst="line">
              <a:avLst/>
            </a:prstGeom>
            <a:noFill/>
            <a:ln w="38100">
              <a:solidFill>
                <a:srgbClr val="FF0000"/>
              </a:solidFill>
              <a:round/>
              <a:headEnd/>
              <a:tailEnd type="triangle" w="med" len="med"/>
            </a:ln>
          </p:spPr>
          <p:txBody>
            <a:bodyPr wrap="none" anchor="ctr"/>
            <a:lstStyle/>
            <a:p>
              <a:endParaRPr lang="en-US"/>
            </a:p>
          </p:txBody>
        </p:sp>
        <p:sp>
          <p:nvSpPr>
            <p:cNvPr id="34830" name="Text Box 65"/>
            <p:cNvSpPr txBox="1">
              <a:spLocks noChangeArrowheads="1"/>
            </p:cNvSpPr>
            <p:nvPr/>
          </p:nvSpPr>
          <p:spPr bwMode="auto">
            <a:xfrm>
              <a:off x="3542" y="2954"/>
              <a:ext cx="1306" cy="345"/>
            </a:xfrm>
            <a:prstGeom prst="rect">
              <a:avLst/>
            </a:prstGeom>
            <a:noFill/>
            <a:ln w="9525">
              <a:noFill/>
              <a:miter lim="800000"/>
              <a:headEnd/>
              <a:tailEnd/>
            </a:ln>
          </p:spPr>
          <p:txBody>
            <a:bodyPr wrap="none">
              <a:spAutoFit/>
            </a:bodyPr>
            <a:lstStyle/>
            <a:p>
              <a:r>
                <a:rPr lang="en-US" b="1">
                  <a:solidFill>
                    <a:srgbClr val="FF0000"/>
                  </a:solidFill>
                </a:rPr>
                <a:t>Subthreshold</a:t>
              </a:r>
            </a:p>
          </p:txBody>
        </p:sp>
      </p:grpSp>
      <p:sp>
        <p:nvSpPr>
          <p:cNvPr id="34827" name="Text Box 66"/>
          <p:cNvSpPr txBox="1">
            <a:spLocks noChangeArrowheads="1"/>
          </p:cNvSpPr>
          <p:nvPr/>
        </p:nvSpPr>
        <p:spPr bwMode="auto">
          <a:xfrm>
            <a:off x="12079172" y="10692349"/>
            <a:ext cx="5900714" cy="1487455"/>
          </a:xfrm>
          <a:prstGeom prst="rect">
            <a:avLst/>
          </a:prstGeom>
          <a:noFill/>
          <a:ln w="9525">
            <a:noFill/>
            <a:miter lim="800000"/>
            <a:headEnd/>
            <a:tailEnd/>
          </a:ln>
        </p:spPr>
        <p:txBody>
          <a:bodyPr wrap="none" lIns="192911" tIns="96455" rIns="192911" bIns="96455">
            <a:spAutoFit/>
          </a:bodyPr>
          <a:lstStyle/>
          <a:p>
            <a:r>
              <a:rPr lang="en-US" sz="4200" dirty="0"/>
              <a:t>Detailed model, based </a:t>
            </a:r>
          </a:p>
          <a:p>
            <a:r>
              <a:rPr lang="en-US" sz="4200" dirty="0"/>
              <a:t>on ion channels</a:t>
            </a:r>
          </a:p>
        </p:txBody>
      </p:sp>
      <p:sp>
        <p:nvSpPr>
          <p:cNvPr id="34828" name="Line 67"/>
          <p:cNvSpPr>
            <a:spLocks noChangeShapeType="1"/>
          </p:cNvSpPr>
          <p:nvPr/>
        </p:nvSpPr>
        <p:spPr bwMode="auto">
          <a:xfrm flipH="1" flipV="1">
            <a:off x="9903421" y="11342159"/>
            <a:ext cx="2340808" cy="135026"/>
          </a:xfrm>
          <a:prstGeom prst="line">
            <a:avLst/>
          </a:prstGeom>
          <a:noFill/>
          <a:ln w="9525">
            <a:solidFill>
              <a:schemeClr val="tx1"/>
            </a:solidFill>
            <a:round/>
            <a:headEnd/>
            <a:tailEnd type="triangle" w="med" len="med"/>
          </a:ln>
        </p:spPr>
        <p:txBody>
          <a:bodyPr wrap="none" lIns="192911" tIns="96455" rIns="192911" bIns="96455"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3"/>
          <p:cNvGrpSpPr>
            <a:grpSpLocks/>
          </p:cNvGrpSpPr>
          <p:nvPr/>
        </p:nvGrpSpPr>
        <p:grpSpPr bwMode="auto">
          <a:xfrm>
            <a:off x="1260435" y="7561439"/>
            <a:ext cx="9018115" cy="4050771"/>
            <a:chOff x="3024" y="2400"/>
            <a:chExt cx="2404" cy="1440"/>
          </a:xfrm>
        </p:grpSpPr>
        <p:sp>
          <p:nvSpPr>
            <p:cNvPr id="35860" name="Line 4"/>
            <p:cNvSpPr>
              <a:spLocks noChangeShapeType="1"/>
            </p:cNvSpPr>
            <p:nvPr/>
          </p:nvSpPr>
          <p:spPr bwMode="auto">
            <a:xfrm>
              <a:off x="3279" y="3120"/>
              <a:ext cx="240" cy="0"/>
            </a:xfrm>
            <a:prstGeom prst="line">
              <a:avLst/>
            </a:prstGeom>
            <a:noFill/>
            <a:ln w="9525">
              <a:solidFill>
                <a:schemeClr val="tx1"/>
              </a:solidFill>
              <a:round/>
              <a:headEnd/>
              <a:tailEnd/>
            </a:ln>
          </p:spPr>
          <p:txBody>
            <a:bodyPr wrap="none" anchor="ctr"/>
            <a:lstStyle/>
            <a:p>
              <a:endParaRPr lang="en-US"/>
            </a:p>
          </p:txBody>
        </p:sp>
        <p:sp>
          <p:nvSpPr>
            <p:cNvPr id="35861" name="Line 5"/>
            <p:cNvSpPr>
              <a:spLocks noChangeShapeType="1"/>
            </p:cNvSpPr>
            <p:nvPr/>
          </p:nvSpPr>
          <p:spPr bwMode="auto">
            <a:xfrm>
              <a:off x="3279" y="3216"/>
              <a:ext cx="240" cy="0"/>
            </a:xfrm>
            <a:prstGeom prst="line">
              <a:avLst/>
            </a:prstGeom>
            <a:noFill/>
            <a:ln w="9525">
              <a:solidFill>
                <a:schemeClr val="tx1"/>
              </a:solidFill>
              <a:round/>
              <a:headEnd/>
              <a:tailEnd/>
            </a:ln>
          </p:spPr>
          <p:txBody>
            <a:bodyPr wrap="none" anchor="ctr"/>
            <a:lstStyle/>
            <a:p>
              <a:endParaRPr lang="en-US"/>
            </a:p>
          </p:txBody>
        </p:sp>
        <p:sp>
          <p:nvSpPr>
            <p:cNvPr id="35862" name="Rectangle 6"/>
            <p:cNvSpPr>
              <a:spLocks noChangeArrowheads="1"/>
            </p:cNvSpPr>
            <p:nvPr/>
          </p:nvSpPr>
          <p:spPr bwMode="auto">
            <a:xfrm>
              <a:off x="3951"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5863" name="Line 7"/>
            <p:cNvSpPr>
              <a:spLocks noChangeShapeType="1"/>
            </p:cNvSpPr>
            <p:nvPr/>
          </p:nvSpPr>
          <p:spPr bwMode="auto">
            <a:xfrm>
              <a:off x="3375" y="2784"/>
              <a:ext cx="1809" cy="0"/>
            </a:xfrm>
            <a:prstGeom prst="line">
              <a:avLst/>
            </a:prstGeom>
            <a:noFill/>
            <a:ln w="9525">
              <a:solidFill>
                <a:schemeClr val="tx1"/>
              </a:solidFill>
              <a:round/>
              <a:headEnd/>
              <a:tailEnd/>
            </a:ln>
          </p:spPr>
          <p:txBody>
            <a:bodyPr wrap="none" anchor="ctr"/>
            <a:lstStyle/>
            <a:p>
              <a:endParaRPr lang="en-US"/>
            </a:p>
          </p:txBody>
        </p:sp>
        <p:sp>
          <p:nvSpPr>
            <p:cNvPr id="35864" name="Line 8"/>
            <p:cNvSpPr>
              <a:spLocks noChangeShapeType="1"/>
            </p:cNvSpPr>
            <p:nvPr/>
          </p:nvSpPr>
          <p:spPr bwMode="auto">
            <a:xfrm>
              <a:off x="3375" y="3696"/>
              <a:ext cx="1809" cy="0"/>
            </a:xfrm>
            <a:prstGeom prst="line">
              <a:avLst/>
            </a:prstGeom>
            <a:noFill/>
            <a:ln w="9525">
              <a:solidFill>
                <a:schemeClr val="tx1"/>
              </a:solidFill>
              <a:round/>
              <a:headEnd/>
              <a:tailEnd/>
            </a:ln>
          </p:spPr>
          <p:txBody>
            <a:bodyPr wrap="none" anchor="ctr"/>
            <a:lstStyle/>
            <a:p>
              <a:endParaRPr lang="en-US"/>
            </a:p>
          </p:txBody>
        </p:sp>
        <p:sp>
          <p:nvSpPr>
            <p:cNvPr id="35865" name="Line 9"/>
            <p:cNvSpPr>
              <a:spLocks noChangeShapeType="1"/>
            </p:cNvSpPr>
            <p:nvPr/>
          </p:nvSpPr>
          <p:spPr bwMode="auto">
            <a:xfrm>
              <a:off x="3375" y="2784"/>
              <a:ext cx="0" cy="336"/>
            </a:xfrm>
            <a:prstGeom prst="line">
              <a:avLst/>
            </a:prstGeom>
            <a:noFill/>
            <a:ln w="9525">
              <a:solidFill>
                <a:schemeClr val="tx1"/>
              </a:solidFill>
              <a:round/>
              <a:headEnd/>
              <a:tailEnd/>
            </a:ln>
          </p:spPr>
          <p:txBody>
            <a:bodyPr wrap="none" anchor="ctr"/>
            <a:lstStyle/>
            <a:p>
              <a:endParaRPr lang="en-US"/>
            </a:p>
          </p:txBody>
        </p:sp>
        <p:sp>
          <p:nvSpPr>
            <p:cNvPr id="35866" name="Line 10"/>
            <p:cNvSpPr>
              <a:spLocks noChangeShapeType="1"/>
            </p:cNvSpPr>
            <p:nvPr/>
          </p:nvSpPr>
          <p:spPr bwMode="auto">
            <a:xfrm>
              <a:off x="3375" y="3216"/>
              <a:ext cx="0" cy="480"/>
            </a:xfrm>
            <a:prstGeom prst="line">
              <a:avLst/>
            </a:prstGeom>
            <a:noFill/>
            <a:ln w="9525">
              <a:solidFill>
                <a:schemeClr val="tx1"/>
              </a:solidFill>
              <a:round/>
              <a:headEnd/>
              <a:tailEnd/>
            </a:ln>
          </p:spPr>
          <p:txBody>
            <a:bodyPr wrap="none" anchor="ctr"/>
            <a:lstStyle/>
            <a:p>
              <a:endParaRPr lang="en-US"/>
            </a:p>
          </p:txBody>
        </p:sp>
        <p:sp>
          <p:nvSpPr>
            <p:cNvPr id="35867" name="Line 11"/>
            <p:cNvSpPr>
              <a:spLocks noChangeShapeType="1"/>
            </p:cNvSpPr>
            <p:nvPr/>
          </p:nvSpPr>
          <p:spPr bwMode="auto">
            <a:xfrm>
              <a:off x="3903" y="3504"/>
              <a:ext cx="192" cy="0"/>
            </a:xfrm>
            <a:prstGeom prst="line">
              <a:avLst/>
            </a:prstGeom>
            <a:noFill/>
            <a:ln w="9525">
              <a:solidFill>
                <a:schemeClr val="tx1"/>
              </a:solidFill>
              <a:round/>
              <a:headEnd/>
              <a:tailEnd/>
            </a:ln>
          </p:spPr>
          <p:txBody>
            <a:bodyPr wrap="none" anchor="ctr"/>
            <a:lstStyle/>
            <a:p>
              <a:endParaRPr lang="en-US"/>
            </a:p>
          </p:txBody>
        </p:sp>
        <p:sp>
          <p:nvSpPr>
            <p:cNvPr id="35868" name="Line 12"/>
            <p:cNvSpPr>
              <a:spLocks noChangeShapeType="1"/>
            </p:cNvSpPr>
            <p:nvPr/>
          </p:nvSpPr>
          <p:spPr bwMode="auto">
            <a:xfrm>
              <a:off x="3951" y="3552"/>
              <a:ext cx="96" cy="0"/>
            </a:xfrm>
            <a:prstGeom prst="line">
              <a:avLst/>
            </a:prstGeom>
            <a:noFill/>
            <a:ln w="9525">
              <a:solidFill>
                <a:schemeClr val="tx1"/>
              </a:solidFill>
              <a:round/>
              <a:headEnd/>
              <a:tailEnd/>
            </a:ln>
          </p:spPr>
          <p:txBody>
            <a:bodyPr wrap="none" anchor="ctr"/>
            <a:lstStyle/>
            <a:p>
              <a:endParaRPr lang="en-US"/>
            </a:p>
          </p:txBody>
        </p:sp>
        <p:sp>
          <p:nvSpPr>
            <p:cNvPr id="35869" name="Line 13"/>
            <p:cNvSpPr>
              <a:spLocks noChangeShapeType="1"/>
            </p:cNvSpPr>
            <p:nvPr/>
          </p:nvSpPr>
          <p:spPr bwMode="auto">
            <a:xfrm flipV="1">
              <a:off x="3999" y="2784"/>
              <a:ext cx="0" cy="288"/>
            </a:xfrm>
            <a:prstGeom prst="line">
              <a:avLst/>
            </a:prstGeom>
            <a:noFill/>
            <a:ln w="9525">
              <a:solidFill>
                <a:schemeClr val="tx1"/>
              </a:solidFill>
              <a:round/>
              <a:headEnd/>
              <a:tailEnd/>
            </a:ln>
          </p:spPr>
          <p:txBody>
            <a:bodyPr wrap="none" anchor="ctr"/>
            <a:lstStyle/>
            <a:p>
              <a:endParaRPr lang="en-US"/>
            </a:p>
          </p:txBody>
        </p:sp>
        <p:sp>
          <p:nvSpPr>
            <p:cNvPr id="35870" name="Line 14"/>
            <p:cNvSpPr>
              <a:spLocks noChangeShapeType="1"/>
            </p:cNvSpPr>
            <p:nvPr/>
          </p:nvSpPr>
          <p:spPr bwMode="auto">
            <a:xfrm>
              <a:off x="3999" y="3312"/>
              <a:ext cx="0" cy="192"/>
            </a:xfrm>
            <a:prstGeom prst="line">
              <a:avLst/>
            </a:prstGeom>
            <a:noFill/>
            <a:ln w="9525">
              <a:solidFill>
                <a:schemeClr val="tx1"/>
              </a:solidFill>
              <a:round/>
              <a:headEnd/>
              <a:tailEnd/>
            </a:ln>
          </p:spPr>
          <p:txBody>
            <a:bodyPr wrap="none" anchor="ctr"/>
            <a:lstStyle/>
            <a:p>
              <a:endParaRPr lang="en-US"/>
            </a:p>
          </p:txBody>
        </p:sp>
        <p:sp>
          <p:nvSpPr>
            <p:cNvPr id="35871" name="Line 15"/>
            <p:cNvSpPr>
              <a:spLocks noChangeShapeType="1"/>
            </p:cNvSpPr>
            <p:nvPr/>
          </p:nvSpPr>
          <p:spPr bwMode="auto">
            <a:xfrm>
              <a:off x="3999" y="3552"/>
              <a:ext cx="0" cy="144"/>
            </a:xfrm>
            <a:prstGeom prst="line">
              <a:avLst/>
            </a:prstGeom>
            <a:noFill/>
            <a:ln w="9525">
              <a:solidFill>
                <a:schemeClr val="tx1"/>
              </a:solidFill>
              <a:round/>
              <a:headEnd/>
              <a:tailEnd/>
            </a:ln>
          </p:spPr>
          <p:txBody>
            <a:bodyPr wrap="none" anchor="ctr"/>
            <a:lstStyle/>
            <a:p>
              <a:endParaRPr lang="en-US"/>
            </a:p>
          </p:txBody>
        </p:sp>
        <p:sp>
          <p:nvSpPr>
            <p:cNvPr id="35872" name="Line 16"/>
            <p:cNvSpPr>
              <a:spLocks noChangeShapeType="1"/>
            </p:cNvSpPr>
            <p:nvPr/>
          </p:nvSpPr>
          <p:spPr bwMode="auto">
            <a:xfrm flipV="1">
              <a:off x="3903" y="3120"/>
              <a:ext cx="192" cy="96"/>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17"/>
            <p:cNvGrpSpPr>
              <a:grpSpLocks/>
            </p:cNvGrpSpPr>
            <p:nvPr/>
          </p:nvGrpSpPr>
          <p:grpSpPr bwMode="auto">
            <a:xfrm>
              <a:off x="4272" y="2784"/>
              <a:ext cx="240" cy="912"/>
              <a:chOff x="4239" y="2784"/>
              <a:chExt cx="240" cy="912"/>
            </a:xfrm>
          </p:grpSpPr>
          <p:sp>
            <p:nvSpPr>
              <p:cNvPr id="35900" name="Rectangle 18"/>
              <p:cNvSpPr>
                <a:spLocks noChangeArrowheads="1"/>
              </p:cNvSpPr>
              <p:nvPr/>
            </p:nvSpPr>
            <p:spPr bwMode="auto">
              <a:xfrm>
                <a:off x="4287"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4" name="Group 19"/>
              <p:cNvGrpSpPr>
                <a:grpSpLocks/>
              </p:cNvGrpSpPr>
              <p:nvPr/>
            </p:nvGrpSpPr>
            <p:grpSpPr bwMode="auto">
              <a:xfrm flipV="1">
                <a:off x="4239" y="3504"/>
                <a:ext cx="192" cy="48"/>
                <a:chOff x="2064" y="1920"/>
                <a:chExt cx="192" cy="48"/>
              </a:xfrm>
            </p:grpSpPr>
            <p:sp>
              <p:nvSpPr>
                <p:cNvPr id="35906" name="Line 20"/>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a:p>
              </p:txBody>
            </p:sp>
            <p:sp>
              <p:nvSpPr>
                <p:cNvPr id="35907" name="Line 21"/>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a:p>
              </p:txBody>
            </p:sp>
          </p:grpSp>
          <p:sp>
            <p:nvSpPr>
              <p:cNvPr id="35902" name="Line 22"/>
              <p:cNvSpPr>
                <a:spLocks noChangeShapeType="1"/>
              </p:cNvSpPr>
              <p:nvPr/>
            </p:nvSpPr>
            <p:spPr bwMode="auto">
              <a:xfrm flipV="1">
                <a:off x="4335" y="2784"/>
                <a:ext cx="0" cy="288"/>
              </a:xfrm>
              <a:prstGeom prst="line">
                <a:avLst/>
              </a:prstGeom>
              <a:noFill/>
              <a:ln w="9525">
                <a:solidFill>
                  <a:schemeClr val="tx1"/>
                </a:solidFill>
                <a:round/>
                <a:headEnd/>
                <a:tailEnd/>
              </a:ln>
            </p:spPr>
            <p:txBody>
              <a:bodyPr wrap="none" anchor="ctr"/>
              <a:lstStyle/>
              <a:p>
                <a:endParaRPr lang="en-US"/>
              </a:p>
            </p:txBody>
          </p:sp>
          <p:sp>
            <p:nvSpPr>
              <p:cNvPr id="35903" name="Line 23"/>
              <p:cNvSpPr>
                <a:spLocks noChangeShapeType="1"/>
              </p:cNvSpPr>
              <p:nvPr/>
            </p:nvSpPr>
            <p:spPr bwMode="auto">
              <a:xfrm>
                <a:off x="4335" y="3312"/>
                <a:ext cx="0" cy="192"/>
              </a:xfrm>
              <a:prstGeom prst="line">
                <a:avLst/>
              </a:prstGeom>
              <a:noFill/>
              <a:ln w="9525">
                <a:solidFill>
                  <a:schemeClr val="tx1"/>
                </a:solidFill>
                <a:round/>
                <a:headEnd/>
                <a:tailEnd/>
              </a:ln>
            </p:spPr>
            <p:txBody>
              <a:bodyPr wrap="none" anchor="ctr"/>
              <a:lstStyle/>
              <a:p>
                <a:endParaRPr lang="en-US"/>
              </a:p>
            </p:txBody>
          </p:sp>
          <p:sp>
            <p:nvSpPr>
              <p:cNvPr id="35904" name="Line 24"/>
              <p:cNvSpPr>
                <a:spLocks noChangeShapeType="1"/>
              </p:cNvSpPr>
              <p:nvPr/>
            </p:nvSpPr>
            <p:spPr bwMode="auto">
              <a:xfrm>
                <a:off x="4335" y="3552"/>
                <a:ext cx="0" cy="144"/>
              </a:xfrm>
              <a:prstGeom prst="line">
                <a:avLst/>
              </a:prstGeom>
              <a:noFill/>
              <a:ln w="9525">
                <a:solidFill>
                  <a:schemeClr val="tx1"/>
                </a:solidFill>
                <a:round/>
                <a:headEnd/>
                <a:tailEnd/>
              </a:ln>
            </p:spPr>
            <p:txBody>
              <a:bodyPr wrap="none" anchor="ctr"/>
              <a:lstStyle/>
              <a:p>
                <a:endParaRPr lang="en-US"/>
              </a:p>
            </p:txBody>
          </p:sp>
          <p:sp>
            <p:nvSpPr>
              <p:cNvPr id="35905" name="Line 25"/>
              <p:cNvSpPr>
                <a:spLocks noChangeShapeType="1"/>
              </p:cNvSpPr>
              <p:nvPr/>
            </p:nvSpPr>
            <p:spPr bwMode="auto">
              <a:xfrm flipV="1">
                <a:off x="4287" y="3120"/>
                <a:ext cx="192" cy="96"/>
              </a:xfrm>
              <a:prstGeom prst="line">
                <a:avLst/>
              </a:prstGeom>
              <a:noFill/>
              <a:ln w="9525">
                <a:solidFill>
                  <a:schemeClr val="tx1"/>
                </a:solidFill>
                <a:round/>
                <a:headEnd/>
                <a:tailEnd type="triangle" w="med" len="med"/>
              </a:ln>
            </p:spPr>
            <p:txBody>
              <a:bodyPr wrap="none" anchor="ctr"/>
              <a:lstStyle/>
              <a:p>
                <a:endParaRPr lang="en-US"/>
              </a:p>
            </p:txBody>
          </p:sp>
        </p:grpSp>
        <p:sp>
          <p:nvSpPr>
            <p:cNvPr id="35874" name="Text Box 26"/>
            <p:cNvSpPr txBox="1">
              <a:spLocks noChangeArrowheads="1"/>
            </p:cNvSpPr>
            <p:nvPr/>
          </p:nvSpPr>
          <p:spPr bwMode="auto">
            <a:xfrm>
              <a:off x="3024" y="3024"/>
              <a:ext cx="190" cy="345"/>
            </a:xfrm>
            <a:prstGeom prst="rect">
              <a:avLst/>
            </a:prstGeom>
            <a:noFill/>
            <a:ln w="9525">
              <a:noFill/>
              <a:miter lim="800000"/>
              <a:headEnd/>
              <a:tailEnd/>
            </a:ln>
          </p:spPr>
          <p:txBody>
            <a:bodyPr wrap="none">
              <a:spAutoFit/>
            </a:bodyPr>
            <a:lstStyle/>
            <a:p>
              <a:r>
                <a:rPr lang="en-US" b="1" i="1"/>
                <a:t>C</a:t>
              </a:r>
            </a:p>
          </p:txBody>
        </p:sp>
        <p:grpSp>
          <p:nvGrpSpPr>
            <p:cNvPr id="5" name="Group 27"/>
            <p:cNvGrpSpPr>
              <a:grpSpLocks/>
            </p:cNvGrpSpPr>
            <p:nvPr/>
          </p:nvGrpSpPr>
          <p:grpSpPr bwMode="auto">
            <a:xfrm>
              <a:off x="5088" y="2784"/>
              <a:ext cx="340" cy="912"/>
              <a:chOff x="4671" y="2784"/>
              <a:chExt cx="340" cy="912"/>
            </a:xfrm>
          </p:grpSpPr>
          <p:sp>
            <p:nvSpPr>
              <p:cNvPr id="35893" name="Rectangle 28"/>
              <p:cNvSpPr>
                <a:spLocks noChangeArrowheads="1"/>
              </p:cNvSpPr>
              <p:nvPr/>
            </p:nvSpPr>
            <p:spPr bwMode="auto">
              <a:xfrm>
                <a:off x="4719"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5894" name="Line 29"/>
              <p:cNvSpPr>
                <a:spLocks noChangeShapeType="1"/>
              </p:cNvSpPr>
              <p:nvPr/>
            </p:nvSpPr>
            <p:spPr bwMode="auto">
              <a:xfrm>
                <a:off x="4671" y="3552"/>
                <a:ext cx="192" cy="0"/>
              </a:xfrm>
              <a:prstGeom prst="line">
                <a:avLst/>
              </a:prstGeom>
              <a:noFill/>
              <a:ln w="9525">
                <a:solidFill>
                  <a:schemeClr val="tx1"/>
                </a:solidFill>
                <a:round/>
                <a:headEnd/>
                <a:tailEnd/>
              </a:ln>
            </p:spPr>
            <p:txBody>
              <a:bodyPr wrap="none" anchor="ctr"/>
              <a:lstStyle/>
              <a:p>
                <a:endParaRPr lang="en-US"/>
              </a:p>
            </p:txBody>
          </p:sp>
          <p:sp>
            <p:nvSpPr>
              <p:cNvPr id="35895" name="Line 30"/>
              <p:cNvSpPr>
                <a:spLocks noChangeShapeType="1"/>
              </p:cNvSpPr>
              <p:nvPr/>
            </p:nvSpPr>
            <p:spPr bwMode="auto">
              <a:xfrm>
                <a:off x="4719" y="3504"/>
                <a:ext cx="96" cy="0"/>
              </a:xfrm>
              <a:prstGeom prst="line">
                <a:avLst/>
              </a:prstGeom>
              <a:noFill/>
              <a:ln w="9525">
                <a:solidFill>
                  <a:schemeClr val="tx1"/>
                </a:solidFill>
                <a:round/>
                <a:headEnd/>
                <a:tailEnd/>
              </a:ln>
            </p:spPr>
            <p:txBody>
              <a:bodyPr wrap="none" anchor="ctr"/>
              <a:lstStyle/>
              <a:p>
                <a:endParaRPr lang="en-US"/>
              </a:p>
            </p:txBody>
          </p:sp>
          <p:sp>
            <p:nvSpPr>
              <p:cNvPr id="35896" name="Line 31"/>
              <p:cNvSpPr>
                <a:spLocks noChangeShapeType="1"/>
              </p:cNvSpPr>
              <p:nvPr/>
            </p:nvSpPr>
            <p:spPr bwMode="auto">
              <a:xfrm flipV="1">
                <a:off x="4767" y="2784"/>
                <a:ext cx="0" cy="288"/>
              </a:xfrm>
              <a:prstGeom prst="line">
                <a:avLst/>
              </a:prstGeom>
              <a:noFill/>
              <a:ln w="9525">
                <a:solidFill>
                  <a:schemeClr val="tx1"/>
                </a:solidFill>
                <a:round/>
                <a:headEnd/>
                <a:tailEnd/>
              </a:ln>
            </p:spPr>
            <p:txBody>
              <a:bodyPr wrap="none" anchor="ctr"/>
              <a:lstStyle/>
              <a:p>
                <a:endParaRPr lang="en-US"/>
              </a:p>
            </p:txBody>
          </p:sp>
          <p:sp>
            <p:nvSpPr>
              <p:cNvPr id="35897" name="Line 32"/>
              <p:cNvSpPr>
                <a:spLocks noChangeShapeType="1"/>
              </p:cNvSpPr>
              <p:nvPr/>
            </p:nvSpPr>
            <p:spPr bwMode="auto">
              <a:xfrm>
                <a:off x="4767" y="3312"/>
                <a:ext cx="0" cy="192"/>
              </a:xfrm>
              <a:prstGeom prst="line">
                <a:avLst/>
              </a:prstGeom>
              <a:noFill/>
              <a:ln w="9525">
                <a:solidFill>
                  <a:schemeClr val="tx1"/>
                </a:solidFill>
                <a:round/>
                <a:headEnd/>
                <a:tailEnd/>
              </a:ln>
            </p:spPr>
            <p:txBody>
              <a:bodyPr wrap="none" anchor="ctr"/>
              <a:lstStyle/>
              <a:p>
                <a:endParaRPr lang="en-US"/>
              </a:p>
            </p:txBody>
          </p:sp>
          <p:sp>
            <p:nvSpPr>
              <p:cNvPr id="35898" name="Line 33"/>
              <p:cNvSpPr>
                <a:spLocks noChangeShapeType="1"/>
              </p:cNvSpPr>
              <p:nvPr/>
            </p:nvSpPr>
            <p:spPr bwMode="auto">
              <a:xfrm>
                <a:off x="4767" y="3552"/>
                <a:ext cx="0" cy="144"/>
              </a:xfrm>
              <a:prstGeom prst="line">
                <a:avLst/>
              </a:prstGeom>
              <a:noFill/>
              <a:ln w="9525">
                <a:solidFill>
                  <a:schemeClr val="tx1"/>
                </a:solidFill>
                <a:round/>
                <a:headEnd/>
                <a:tailEnd/>
              </a:ln>
            </p:spPr>
            <p:txBody>
              <a:bodyPr wrap="none" anchor="ctr"/>
              <a:lstStyle/>
              <a:p>
                <a:endParaRPr lang="en-US"/>
              </a:p>
            </p:txBody>
          </p:sp>
          <p:sp>
            <p:nvSpPr>
              <p:cNvPr id="35899" name="Text Box 34"/>
              <p:cNvSpPr txBox="1">
                <a:spLocks noChangeArrowheads="1"/>
              </p:cNvSpPr>
              <p:nvPr/>
            </p:nvSpPr>
            <p:spPr bwMode="auto">
              <a:xfrm>
                <a:off x="4807" y="3024"/>
                <a:ext cx="204" cy="345"/>
              </a:xfrm>
              <a:prstGeom prst="rect">
                <a:avLst/>
              </a:prstGeom>
              <a:noFill/>
              <a:ln w="9525">
                <a:noFill/>
                <a:miter lim="800000"/>
                <a:headEnd/>
                <a:tailEnd/>
              </a:ln>
            </p:spPr>
            <p:txBody>
              <a:bodyPr wrap="none">
                <a:spAutoFit/>
              </a:bodyPr>
              <a:lstStyle/>
              <a:p>
                <a:r>
                  <a:rPr lang="en-US" b="1" i="1" dirty="0"/>
                  <a:t>g</a:t>
                </a:r>
                <a:r>
                  <a:rPr lang="en-US" b="1" i="1" baseline="-25000" dirty="0"/>
                  <a:t>l</a:t>
                </a:r>
                <a:endParaRPr lang="en-US" b="1" i="1" dirty="0"/>
              </a:p>
            </p:txBody>
          </p:sp>
        </p:grpSp>
        <p:sp>
          <p:nvSpPr>
            <p:cNvPr id="35876" name="Text Box 35"/>
            <p:cNvSpPr txBox="1">
              <a:spLocks noChangeArrowheads="1"/>
            </p:cNvSpPr>
            <p:nvPr/>
          </p:nvSpPr>
          <p:spPr bwMode="auto">
            <a:xfrm>
              <a:off x="4032" y="3199"/>
              <a:ext cx="313" cy="263"/>
            </a:xfrm>
            <a:prstGeom prst="rect">
              <a:avLst/>
            </a:prstGeom>
            <a:noFill/>
            <a:ln w="9525">
              <a:noFill/>
              <a:miter lim="800000"/>
              <a:headEnd/>
              <a:tailEnd/>
            </a:ln>
          </p:spPr>
          <p:txBody>
            <a:bodyPr wrap="none">
              <a:spAutoFit/>
            </a:bodyPr>
            <a:lstStyle/>
            <a:p>
              <a:r>
                <a:rPr lang="en-US" sz="4200" b="1" i="1" dirty="0"/>
                <a:t>g</a:t>
              </a:r>
              <a:r>
                <a:rPr lang="en-US" sz="4200" b="1" i="1" baseline="-25000" dirty="0"/>
                <a:t>Kv1</a:t>
              </a:r>
              <a:endParaRPr lang="en-US" sz="4200" b="1" i="1" dirty="0"/>
            </a:p>
          </p:txBody>
        </p:sp>
        <p:sp>
          <p:nvSpPr>
            <p:cNvPr id="35877" name="Text Box 36"/>
            <p:cNvSpPr txBox="1">
              <a:spLocks noChangeArrowheads="1"/>
            </p:cNvSpPr>
            <p:nvPr/>
          </p:nvSpPr>
          <p:spPr bwMode="auto">
            <a:xfrm>
              <a:off x="3616" y="3072"/>
              <a:ext cx="335" cy="345"/>
            </a:xfrm>
            <a:prstGeom prst="rect">
              <a:avLst/>
            </a:prstGeom>
            <a:noFill/>
            <a:ln w="9525">
              <a:noFill/>
              <a:miter lim="800000"/>
              <a:headEnd/>
              <a:tailEnd/>
            </a:ln>
          </p:spPr>
          <p:txBody>
            <a:bodyPr wrap="none">
              <a:spAutoFit/>
            </a:bodyPr>
            <a:lstStyle/>
            <a:p>
              <a:r>
                <a:rPr lang="en-US" b="1" i="1" dirty="0"/>
                <a:t>g</a:t>
              </a:r>
              <a:r>
                <a:rPr lang="en-US" b="1" i="1" baseline="-25000" dirty="0"/>
                <a:t>Na</a:t>
              </a:r>
              <a:endParaRPr lang="en-US" b="1" i="1" dirty="0"/>
            </a:p>
          </p:txBody>
        </p:sp>
        <p:sp>
          <p:nvSpPr>
            <p:cNvPr id="35878" name="Line 37"/>
            <p:cNvSpPr>
              <a:spLocks noChangeShapeType="1"/>
            </p:cNvSpPr>
            <p:nvPr/>
          </p:nvSpPr>
          <p:spPr bwMode="auto">
            <a:xfrm>
              <a:off x="4239" y="2448"/>
              <a:ext cx="0" cy="240"/>
            </a:xfrm>
            <a:prstGeom prst="line">
              <a:avLst/>
            </a:prstGeom>
            <a:noFill/>
            <a:ln w="9525">
              <a:solidFill>
                <a:srgbClr val="FF0000"/>
              </a:solidFill>
              <a:round/>
              <a:headEnd/>
              <a:tailEnd type="triangle" w="med" len="med"/>
            </a:ln>
          </p:spPr>
          <p:txBody>
            <a:bodyPr wrap="none" anchor="ctr"/>
            <a:lstStyle/>
            <a:p>
              <a:endParaRPr lang="en-US"/>
            </a:p>
          </p:txBody>
        </p:sp>
        <p:sp>
          <p:nvSpPr>
            <p:cNvPr id="35879" name="Line 38"/>
            <p:cNvSpPr>
              <a:spLocks noChangeShapeType="1"/>
            </p:cNvSpPr>
            <p:nvPr/>
          </p:nvSpPr>
          <p:spPr bwMode="auto">
            <a:xfrm>
              <a:off x="4143" y="2400"/>
              <a:ext cx="0" cy="384"/>
            </a:xfrm>
            <a:prstGeom prst="line">
              <a:avLst/>
            </a:prstGeom>
            <a:noFill/>
            <a:ln w="9525">
              <a:solidFill>
                <a:schemeClr val="tx1"/>
              </a:solidFill>
              <a:round/>
              <a:headEnd/>
              <a:tailEnd/>
            </a:ln>
          </p:spPr>
          <p:txBody>
            <a:bodyPr wrap="none" anchor="ctr"/>
            <a:lstStyle/>
            <a:p>
              <a:endParaRPr lang="en-US"/>
            </a:p>
          </p:txBody>
        </p:sp>
        <p:sp>
          <p:nvSpPr>
            <p:cNvPr id="35880" name="Text Box 39"/>
            <p:cNvSpPr txBox="1">
              <a:spLocks noChangeArrowheads="1"/>
            </p:cNvSpPr>
            <p:nvPr/>
          </p:nvSpPr>
          <p:spPr bwMode="auto">
            <a:xfrm>
              <a:off x="4235" y="2448"/>
              <a:ext cx="103" cy="345"/>
            </a:xfrm>
            <a:prstGeom prst="rect">
              <a:avLst/>
            </a:prstGeom>
            <a:noFill/>
            <a:ln w="9525">
              <a:noFill/>
              <a:miter lim="800000"/>
              <a:headEnd/>
              <a:tailEnd/>
            </a:ln>
          </p:spPr>
          <p:txBody>
            <a:bodyPr wrap="none">
              <a:spAutoFit/>
            </a:bodyPr>
            <a:lstStyle/>
            <a:p>
              <a:r>
                <a:rPr lang="en-US" b="1" i="1">
                  <a:solidFill>
                    <a:srgbClr val="FF0000"/>
                  </a:solidFill>
                </a:rPr>
                <a:t>I</a:t>
              </a:r>
              <a:endParaRPr lang="en-US" b="1" i="1"/>
            </a:p>
          </p:txBody>
        </p:sp>
        <p:grpSp>
          <p:nvGrpSpPr>
            <p:cNvPr id="6" name="Group 40"/>
            <p:cNvGrpSpPr>
              <a:grpSpLocks/>
            </p:cNvGrpSpPr>
            <p:nvPr/>
          </p:nvGrpSpPr>
          <p:grpSpPr bwMode="auto">
            <a:xfrm>
              <a:off x="4656" y="2784"/>
              <a:ext cx="240" cy="912"/>
              <a:chOff x="4239" y="2784"/>
              <a:chExt cx="240" cy="912"/>
            </a:xfrm>
          </p:grpSpPr>
          <p:sp>
            <p:nvSpPr>
              <p:cNvPr id="35885" name="Rectangle 41"/>
              <p:cNvSpPr>
                <a:spLocks noChangeArrowheads="1"/>
              </p:cNvSpPr>
              <p:nvPr/>
            </p:nvSpPr>
            <p:spPr bwMode="auto">
              <a:xfrm>
                <a:off x="4287" y="3072"/>
                <a:ext cx="96" cy="24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7" name="Group 42"/>
              <p:cNvGrpSpPr>
                <a:grpSpLocks/>
              </p:cNvGrpSpPr>
              <p:nvPr/>
            </p:nvGrpSpPr>
            <p:grpSpPr bwMode="auto">
              <a:xfrm flipV="1">
                <a:off x="4239" y="3504"/>
                <a:ext cx="192" cy="48"/>
                <a:chOff x="2064" y="1920"/>
                <a:chExt cx="192" cy="48"/>
              </a:xfrm>
            </p:grpSpPr>
            <p:sp>
              <p:nvSpPr>
                <p:cNvPr id="35891" name="Line 43"/>
                <p:cNvSpPr>
                  <a:spLocks noChangeShapeType="1"/>
                </p:cNvSpPr>
                <p:nvPr/>
              </p:nvSpPr>
              <p:spPr bwMode="auto">
                <a:xfrm flipV="1">
                  <a:off x="2064" y="1920"/>
                  <a:ext cx="192" cy="0"/>
                </a:xfrm>
                <a:prstGeom prst="line">
                  <a:avLst/>
                </a:prstGeom>
                <a:noFill/>
                <a:ln w="9525">
                  <a:solidFill>
                    <a:schemeClr val="tx1"/>
                  </a:solidFill>
                  <a:round/>
                  <a:headEnd/>
                  <a:tailEnd/>
                </a:ln>
              </p:spPr>
              <p:txBody>
                <a:bodyPr wrap="none" anchor="ctr"/>
                <a:lstStyle/>
                <a:p>
                  <a:endParaRPr lang="en-US"/>
                </a:p>
              </p:txBody>
            </p:sp>
            <p:sp>
              <p:nvSpPr>
                <p:cNvPr id="35892" name="Line 44"/>
                <p:cNvSpPr>
                  <a:spLocks noChangeShapeType="1"/>
                </p:cNvSpPr>
                <p:nvPr/>
              </p:nvSpPr>
              <p:spPr bwMode="auto">
                <a:xfrm flipV="1">
                  <a:off x="2112" y="1968"/>
                  <a:ext cx="96" cy="0"/>
                </a:xfrm>
                <a:prstGeom prst="line">
                  <a:avLst/>
                </a:prstGeom>
                <a:noFill/>
                <a:ln w="9525">
                  <a:solidFill>
                    <a:schemeClr val="tx1"/>
                  </a:solidFill>
                  <a:round/>
                  <a:headEnd/>
                  <a:tailEnd/>
                </a:ln>
              </p:spPr>
              <p:txBody>
                <a:bodyPr wrap="none" anchor="ctr"/>
                <a:lstStyle/>
                <a:p>
                  <a:endParaRPr lang="en-US"/>
                </a:p>
              </p:txBody>
            </p:sp>
          </p:grpSp>
          <p:sp>
            <p:nvSpPr>
              <p:cNvPr id="35887" name="Line 45"/>
              <p:cNvSpPr>
                <a:spLocks noChangeShapeType="1"/>
              </p:cNvSpPr>
              <p:nvPr/>
            </p:nvSpPr>
            <p:spPr bwMode="auto">
              <a:xfrm flipV="1">
                <a:off x="4335" y="2784"/>
                <a:ext cx="0" cy="288"/>
              </a:xfrm>
              <a:prstGeom prst="line">
                <a:avLst/>
              </a:prstGeom>
              <a:noFill/>
              <a:ln w="9525">
                <a:solidFill>
                  <a:schemeClr val="tx1"/>
                </a:solidFill>
                <a:round/>
                <a:headEnd/>
                <a:tailEnd/>
              </a:ln>
            </p:spPr>
            <p:txBody>
              <a:bodyPr wrap="none" anchor="ctr"/>
              <a:lstStyle/>
              <a:p>
                <a:endParaRPr lang="en-US"/>
              </a:p>
            </p:txBody>
          </p:sp>
          <p:sp>
            <p:nvSpPr>
              <p:cNvPr id="35888" name="Line 46"/>
              <p:cNvSpPr>
                <a:spLocks noChangeShapeType="1"/>
              </p:cNvSpPr>
              <p:nvPr/>
            </p:nvSpPr>
            <p:spPr bwMode="auto">
              <a:xfrm>
                <a:off x="4335" y="3312"/>
                <a:ext cx="0" cy="192"/>
              </a:xfrm>
              <a:prstGeom prst="line">
                <a:avLst/>
              </a:prstGeom>
              <a:noFill/>
              <a:ln w="9525">
                <a:solidFill>
                  <a:schemeClr val="tx1"/>
                </a:solidFill>
                <a:round/>
                <a:headEnd/>
                <a:tailEnd/>
              </a:ln>
            </p:spPr>
            <p:txBody>
              <a:bodyPr wrap="none" anchor="ctr"/>
              <a:lstStyle/>
              <a:p>
                <a:endParaRPr lang="en-US"/>
              </a:p>
            </p:txBody>
          </p:sp>
          <p:sp>
            <p:nvSpPr>
              <p:cNvPr id="35889" name="Line 47"/>
              <p:cNvSpPr>
                <a:spLocks noChangeShapeType="1"/>
              </p:cNvSpPr>
              <p:nvPr/>
            </p:nvSpPr>
            <p:spPr bwMode="auto">
              <a:xfrm>
                <a:off x="4335" y="3552"/>
                <a:ext cx="0" cy="144"/>
              </a:xfrm>
              <a:prstGeom prst="line">
                <a:avLst/>
              </a:prstGeom>
              <a:noFill/>
              <a:ln w="9525">
                <a:solidFill>
                  <a:schemeClr val="tx1"/>
                </a:solidFill>
                <a:round/>
                <a:headEnd/>
                <a:tailEnd/>
              </a:ln>
            </p:spPr>
            <p:txBody>
              <a:bodyPr wrap="none" anchor="ctr"/>
              <a:lstStyle/>
              <a:p>
                <a:endParaRPr lang="en-US"/>
              </a:p>
            </p:txBody>
          </p:sp>
          <p:sp>
            <p:nvSpPr>
              <p:cNvPr id="35890" name="Line 48"/>
              <p:cNvSpPr>
                <a:spLocks noChangeShapeType="1"/>
              </p:cNvSpPr>
              <p:nvPr/>
            </p:nvSpPr>
            <p:spPr bwMode="auto">
              <a:xfrm flipV="1">
                <a:off x="4287" y="3120"/>
                <a:ext cx="192" cy="96"/>
              </a:xfrm>
              <a:prstGeom prst="line">
                <a:avLst/>
              </a:prstGeom>
              <a:noFill/>
              <a:ln w="9525">
                <a:solidFill>
                  <a:schemeClr val="tx1"/>
                </a:solidFill>
                <a:round/>
                <a:headEnd/>
                <a:tailEnd type="triangle" w="med" len="med"/>
              </a:ln>
            </p:spPr>
            <p:txBody>
              <a:bodyPr wrap="none" anchor="ctr"/>
              <a:lstStyle/>
              <a:p>
                <a:endParaRPr lang="en-US"/>
              </a:p>
            </p:txBody>
          </p:sp>
        </p:grpSp>
        <p:sp>
          <p:nvSpPr>
            <p:cNvPr id="35882" name="Line 49"/>
            <p:cNvSpPr>
              <a:spLocks noChangeShapeType="1"/>
            </p:cNvSpPr>
            <p:nvPr/>
          </p:nvSpPr>
          <p:spPr bwMode="auto">
            <a:xfrm>
              <a:off x="4176" y="3696"/>
              <a:ext cx="0" cy="144"/>
            </a:xfrm>
            <a:prstGeom prst="line">
              <a:avLst/>
            </a:prstGeom>
            <a:noFill/>
            <a:ln w="9525">
              <a:solidFill>
                <a:schemeClr val="tx1"/>
              </a:solidFill>
              <a:round/>
              <a:headEnd/>
              <a:tailEnd/>
            </a:ln>
          </p:spPr>
          <p:txBody>
            <a:bodyPr wrap="none" anchor="ctr"/>
            <a:lstStyle/>
            <a:p>
              <a:endParaRPr lang="en-US"/>
            </a:p>
          </p:txBody>
        </p:sp>
        <p:sp>
          <p:nvSpPr>
            <p:cNvPr id="35883" name="Line 50"/>
            <p:cNvSpPr>
              <a:spLocks noChangeShapeType="1"/>
            </p:cNvSpPr>
            <p:nvPr/>
          </p:nvSpPr>
          <p:spPr bwMode="auto">
            <a:xfrm>
              <a:off x="4080" y="3840"/>
              <a:ext cx="192" cy="0"/>
            </a:xfrm>
            <a:prstGeom prst="line">
              <a:avLst/>
            </a:prstGeom>
            <a:noFill/>
            <a:ln w="9525">
              <a:solidFill>
                <a:schemeClr val="tx1"/>
              </a:solidFill>
              <a:round/>
              <a:headEnd/>
              <a:tailEnd/>
            </a:ln>
          </p:spPr>
          <p:txBody>
            <a:bodyPr wrap="none" anchor="ctr"/>
            <a:lstStyle/>
            <a:p>
              <a:endParaRPr lang="en-US"/>
            </a:p>
          </p:txBody>
        </p:sp>
        <p:sp>
          <p:nvSpPr>
            <p:cNvPr id="35884" name="Text Box 51"/>
            <p:cNvSpPr txBox="1">
              <a:spLocks noChangeArrowheads="1"/>
            </p:cNvSpPr>
            <p:nvPr/>
          </p:nvSpPr>
          <p:spPr bwMode="auto">
            <a:xfrm>
              <a:off x="4437" y="3206"/>
              <a:ext cx="313" cy="263"/>
            </a:xfrm>
            <a:prstGeom prst="rect">
              <a:avLst/>
            </a:prstGeom>
            <a:noFill/>
            <a:ln w="9525">
              <a:noFill/>
              <a:miter lim="800000"/>
              <a:headEnd/>
              <a:tailEnd/>
            </a:ln>
          </p:spPr>
          <p:txBody>
            <a:bodyPr wrap="none">
              <a:spAutoFit/>
            </a:bodyPr>
            <a:lstStyle/>
            <a:p>
              <a:r>
                <a:rPr lang="en-US" sz="4200" b="1" i="1" dirty="0"/>
                <a:t>g</a:t>
              </a:r>
              <a:r>
                <a:rPr lang="en-US" sz="4200" b="1" i="1" baseline="-25000" dirty="0"/>
                <a:t>Kv3</a:t>
              </a:r>
              <a:endParaRPr lang="en-US" sz="4200" b="1" i="1" dirty="0"/>
            </a:p>
          </p:txBody>
        </p:sp>
      </p:grpSp>
      <p:sp>
        <p:nvSpPr>
          <p:cNvPr id="35844" name="Text Box 52"/>
          <p:cNvSpPr txBox="1">
            <a:spLocks noChangeArrowheads="1"/>
          </p:cNvSpPr>
          <p:nvPr/>
        </p:nvSpPr>
        <p:spPr bwMode="auto">
          <a:xfrm>
            <a:off x="1785618" y="78765"/>
            <a:ext cx="16374735" cy="1241234"/>
          </a:xfrm>
          <a:prstGeom prst="rect">
            <a:avLst/>
          </a:prstGeom>
          <a:noFill/>
          <a:ln w="9525">
            <a:noFill/>
            <a:miter lim="800000"/>
            <a:headEnd/>
            <a:tailEnd/>
          </a:ln>
        </p:spPr>
        <p:txBody>
          <a:bodyPr wrap="none" lIns="192911" tIns="96455" rIns="192911" bIns="96455">
            <a:spAutoFit/>
          </a:bodyPr>
          <a:lstStyle/>
          <a:p>
            <a:r>
              <a:rPr lang="en-US" sz="6800" b="1" dirty="0"/>
              <a:t>Model of a hypothetical neuron (type I)</a:t>
            </a:r>
          </a:p>
        </p:txBody>
      </p:sp>
      <p:sp>
        <p:nvSpPr>
          <p:cNvPr id="35845" name="Text Box 53"/>
          <p:cNvSpPr txBox="1">
            <a:spLocks noChangeArrowheads="1"/>
          </p:cNvSpPr>
          <p:nvPr/>
        </p:nvSpPr>
        <p:spPr bwMode="auto">
          <a:xfrm>
            <a:off x="1954426" y="5949572"/>
            <a:ext cx="6649317" cy="1487455"/>
          </a:xfrm>
          <a:prstGeom prst="rect">
            <a:avLst/>
          </a:prstGeom>
          <a:noFill/>
          <a:ln w="9525">
            <a:noFill/>
            <a:miter lim="800000"/>
            <a:headEnd/>
            <a:tailEnd/>
          </a:ln>
        </p:spPr>
        <p:txBody>
          <a:bodyPr wrap="none" lIns="192911" tIns="96455" rIns="192911" bIns="96455">
            <a:spAutoFit/>
          </a:bodyPr>
          <a:lstStyle/>
          <a:p>
            <a:r>
              <a:rPr lang="en-US" sz="4200" dirty="0"/>
              <a:t>Biophysical model, based </a:t>
            </a:r>
          </a:p>
          <a:p>
            <a:r>
              <a:rPr lang="en-US" sz="4200" dirty="0"/>
              <a:t>on ion channels</a:t>
            </a:r>
          </a:p>
        </p:txBody>
      </p:sp>
      <p:pic>
        <p:nvPicPr>
          <p:cNvPr id="35846" name="Picture 54" descr="fig1"/>
          <p:cNvPicPr>
            <a:picLocks noChangeAspect="1" noChangeArrowheads="1"/>
          </p:cNvPicPr>
          <p:nvPr/>
        </p:nvPicPr>
        <p:blipFill>
          <a:blip r:embed="rId3" cstate="print"/>
          <a:srcRect/>
          <a:stretch>
            <a:fillRect/>
          </a:stretch>
        </p:blipFill>
        <p:spPr bwMode="auto">
          <a:xfrm>
            <a:off x="10972542" y="1099898"/>
            <a:ext cx="10192269" cy="10585451"/>
          </a:xfrm>
          <a:prstGeom prst="rect">
            <a:avLst/>
          </a:prstGeom>
          <a:noFill/>
          <a:ln w="9525">
            <a:noFill/>
            <a:miter lim="800000"/>
            <a:headEnd/>
            <a:tailEnd/>
          </a:ln>
        </p:spPr>
      </p:pic>
      <p:sp>
        <p:nvSpPr>
          <p:cNvPr id="35847" name="Line 55"/>
          <p:cNvSpPr>
            <a:spLocks noChangeShapeType="1"/>
          </p:cNvSpPr>
          <p:nvPr/>
        </p:nvSpPr>
        <p:spPr bwMode="auto">
          <a:xfrm flipV="1">
            <a:off x="13185805" y="7735848"/>
            <a:ext cx="0" cy="509160"/>
          </a:xfrm>
          <a:prstGeom prst="line">
            <a:avLst/>
          </a:prstGeom>
          <a:noFill/>
          <a:ln w="38100">
            <a:solidFill>
              <a:srgbClr val="FF0000"/>
            </a:solidFill>
            <a:round/>
            <a:headEnd/>
            <a:tailEnd type="triangle" w="med" len="med"/>
          </a:ln>
        </p:spPr>
        <p:txBody>
          <a:bodyPr lIns="192911" tIns="96455" rIns="192911" bIns="96455"/>
          <a:lstStyle/>
          <a:p>
            <a:endParaRPr lang="en-US"/>
          </a:p>
        </p:txBody>
      </p:sp>
      <p:sp>
        <p:nvSpPr>
          <p:cNvPr id="35848" name="Line 56"/>
          <p:cNvSpPr>
            <a:spLocks noChangeShapeType="1"/>
          </p:cNvSpPr>
          <p:nvPr/>
        </p:nvSpPr>
        <p:spPr bwMode="auto">
          <a:xfrm flipV="1">
            <a:off x="4846674" y="4545865"/>
            <a:ext cx="0" cy="509160"/>
          </a:xfrm>
          <a:prstGeom prst="line">
            <a:avLst/>
          </a:prstGeom>
          <a:noFill/>
          <a:ln w="38100">
            <a:solidFill>
              <a:srgbClr val="FF0000"/>
            </a:solidFill>
            <a:round/>
            <a:headEnd/>
            <a:tailEnd type="triangle" w="med" len="med"/>
          </a:ln>
        </p:spPr>
        <p:txBody>
          <a:bodyPr lIns="192911" tIns="96455" rIns="192911" bIns="96455"/>
          <a:lstStyle/>
          <a:p>
            <a:endParaRPr lang="en-US"/>
          </a:p>
        </p:txBody>
      </p:sp>
      <p:sp>
        <p:nvSpPr>
          <p:cNvPr id="35849" name="Line 57"/>
          <p:cNvSpPr>
            <a:spLocks noChangeShapeType="1"/>
          </p:cNvSpPr>
          <p:nvPr/>
        </p:nvSpPr>
        <p:spPr bwMode="auto">
          <a:xfrm>
            <a:off x="2126986" y="4545865"/>
            <a:ext cx="4591586" cy="0"/>
          </a:xfrm>
          <a:prstGeom prst="line">
            <a:avLst/>
          </a:prstGeom>
          <a:noFill/>
          <a:ln w="9525">
            <a:solidFill>
              <a:schemeClr val="tx1"/>
            </a:solidFill>
            <a:round/>
            <a:headEnd/>
            <a:tailEnd/>
          </a:ln>
        </p:spPr>
        <p:txBody>
          <a:bodyPr lIns="192911" tIns="96455" rIns="192911" bIns="96455"/>
          <a:lstStyle/>
          <a:p>
            <a:endParaRPr lang="en-US"/>
          </a:p>
        </p:txBody>
      </p:sp>
      <p:sp>
        <p:nvSpPr>
          <p:cNvPr id="35850" name="Line 58"/>
          <p:cNvSpPr>
            <a:spLocks noChangeShapeType="1"/>
          </p:cNvSpPr>
          <p:nvPr/>
        </p:nvSpPr>
        <p:spPr bwMode="auto">
          <a:xfrm flipV="1">
            <a:off x="4846674" y="3651321"/>
            <a:ext cx="0" cy="894545"/>
          </a:xfrm>
          <a:prstGeom prst="line">
            <a:avLst/>
          </a:prstGeom>
          <a:noFill/>
          <a:ln w="38100">
            <a:solidFill>
              <a:srgbClr val="FF0000"/>
            </a:solidFill>
            <a:round/>
            <a:headEnd/>
            <a:tailEnd/>
          </a:ln>
        </p:spPr>
        <p:txBody>
          <a:bodyPr lIns="192911" tIns="96455" rIns="192911" bIns="96455"/>
          <a:lstStyle/>
          <a:p>
            <a:endParaRPr lang="en-US"/>
          </a:p>
        </p:txBody>
      </p:sp>
      <p:sp>
        <p:nvSpPr>
          <p:cNvPr id="35851" name="Line 59"/>
          <p:cNvSpPr>
            <a:spLocks noChangeShapeType="1"/>
          </p:cNvSpPr>
          <p:nvPr/>
        </p:nvSpPr>
        <p:spPr bwMode="auto">
          <a:xfrm flipV="1">
            <a:off x="5356850" y="3651321"/>
            <a:ext cx="0" cy="894545"/>
          </a:xfrm>
          <a:prstGeom prst="line">
            <a:avLst/>
          </a:prstGeom>
          <a:noFill/>
          <a:ln w="38100">
            <a:solidFill>
              <a:srgbClr val="FF0000"/>
            </a:solidFill>
            <a:round/>
            <a:headEnd/>
            <a:tailEnd/>
          </a:ln>
        </p:spPr>
        <p:txBody>
          <a:bodyPr lIns="192911" tIns="96455" rIns="192911" bIns="96455"/>
          <a:lstStyle/>
          <a:p>
            <a:endParaRPr lang="en-US"/>
          </a:p>
        </p:txBody>
      </p:sp>
      <p:sp>
        <p:nvSpPr>
          <p:cNvPr id="35852" name="Line 60"/>
          <p:cNvSpPr>
            <a:spLocks noChangeShapeType="1"/>
          </p:cNvSpPr>
          <p:nvPr/>
        </p:nvSpPr>
        <p:spPr bwMode="auto">
          <a:xfrm>
            <a:off x="4846674" y="3651320"/>
            <a:ext cx="513929" cy="0"/>
          </a:xfrm>
          <a:prstGeom prst="line">
            <a:avLst/>
          </a:prstGeom>
          <a:noFill/>
          <a:ln w="38100">
            <a:solidFill>
              <a:srgbClr val="FF0000"/>
            </a:solidFill>
            <a:round/>
            <a:headEnd/>
            <a:tailEnd/>
          </a:ln>
        </p:spPr>
        <p:txBody>
          <a:bodyPr lIns="192911" tIns="96455" rIns="192911" bIns="96455"/>
          <a:lstStyle/>
          <a:p>
            <a:endParaRPr lang="en-US"/>
          </a:p>
        </p:txBody>
      </p:sp>
      <p:sp>
        <p:nvSpPr>
          <p:cNvPr id="35853" name="Line 61"/>
          <p:cNvSpPr>
            <a:spLocks noChangeShapeType="1"/>
          </p:cNvSpPr>
          <p:nvPr/>
        </p:nvSpPr>
        <p:spPr bwMode="auto">
          <a:xfrm>
            <a:off x="4846674" y="4033893"/>
            <a:ext cx="513929" cy="0"/>
          </a:xfrm>
          <a:prstGeom prst="line">
            <a:avLst/>
          </a:prstGeom>
          <a:noFill/>
          <a:ln w="9525">
            <a:solidFill>
              <a:srgbClr val="FF0000"/>
            </a:solidFill>
            <a:round/>
            <a:headEnd/>
            <a:tailEnd/>
          </a:ln>
        </p:spPr>
        <p:txBody>
          <a:bodyPr lIns="192911" tIns="96455" rIns="192911" bIns="96455"/>
          <a:lstStyle/>
          <a:p>
            <a:endParaRPr lang="en-US"/>
          </a:p>
        </p:txBody>
      </p:sp>
      <p:sp>
        <p:nvSpPr>
          <p:cNvPr id="35854" name="Line 62"/>
          <p:cNvSpPr>
            <a:spLocks noChangeShapeType="1"/>
          </p:cNvSpPr>
          <p:nvPr/>
        </p:nvSpPr>
        <p:spPr bwMode="auto">
          <a:xfrm>
            <a:off x="4846674" y="3780720"/>
            <a:ext cx="513929" cy="0"/>
          </a:xfrm>
          <a:prstGeom prst="line">
            <a:avLst/>
          </a:prstGeom>
          <a:noFill/>
          <a:ln w="9525">
            <a:solidFill>
              <a:srgbClr val="FF0000"/>
            </a:solidFill>
            <a:round/>
            <a:headEnd/>
            <a:tailEnd/>
          </a:ln>
        </p:spPr>
        <p:txBody>
          <a:bodyPr lIns="192911" tIns="96455" rIns="192911" bIns="96455"/>
          <a:lstStyle/>
          <a:p>
            <a:endParaRPr lang="en-US"/>
          </a:p>
        </p:txBody>
      </p:sp>
      <p:sp>
        <p:nvSpPr>
          <p:cNvPr id="35855" name="Line 63"/>
          <p:cNvSpPr>
            <a:spLocks noChangeShapeType="1"/>
          </p:cNvSpPr>
          <p:nvPr/>
        </p:nvSpPr>
        <p:spPr bwMode="auto">
          <a:xfrm>
            <a:off x="6549763" y="3907307"/>
            <a:ext cx="6294674" cy="2295437"/>
          </a:xfrm>
          <a:prstGeom prst="line">
            <a:avLst/>
          </a:prstGeom>
          <a:noFill/>
          <a:ln w="9525">
            <a:solidFill>
              <a:srgbClr val="FF0000"/>
            </a:solidFill>
            <a:round/>
            <a:headEnd/>
            <a:tailEnd type="triangle" w="med" len="med"/>
          </a:ln>
        </p:spPr>
        <p:txBody>
          <a:bodyPr lIns="192911" tIns="96455" rIns="192911" bIns="96455"/>
          <a:lstStyle/>
          <a:p>
            <a:endParaRPr lang="en-US"/>
          </a:p>
        </p:txBody>
      </p:sp>
      <p:sp>
        <p:nvSpPr>
          <p:cNvPr id="35856" name="Text Box 64"/>
          <p:cNvSpPr txBox="1">
            <a:spLocks noChangeArrowheads="1"/>
          </p:cNvSpPr>
          <p:nvPr/>
        </p:nvSpPr>
        <p:spPr bwMode="auto">
          <a:xfrm>
            <a:off x="2419588" y="2284186"/>
            <a:ext cx="5145700" cy="1071957"/>
          </a:xfrm>
          <a:prstGeom prst="rect">
            <a:avLst/>
          </a:prstGeom>
          <a:noFill/>
          <a:ln w="9525">
            <a:solidFill>
              <a:srgbClr val="FF0000"/>
            </a:solidFill>
            <a:miter lim="800000"/>
            <a:headEnd/>
            <a:tailEnd/>
          </a:ln>
        </p:spPr>
        <p:txBody>
          <a:bodyPr wrap="none" lIns="192911" tIns="96455" rIns="192911" bIns="96455">
            <a:spAutoFit/>
          </a:bodyPr>
          <a:lstStyle/>
          <a:p>
            <a:r>
              <a:rPr lang="fr-CH" b="1">
                <a:solidFill>
                  <a:srgbClr val="FF0000"/>
                </a:solidFill>
              </a:rPr>
              <a:t>Current pulse</a:t>
            </a:r>
            <a:endParaRPr lang="fr-FR" b="1">
              <a:solidFill>
                <a:srgbClr val="FF0000"/>
              </a:solidFill>
            </a:endParaRPr>
          </a:p>
        </p:txBody>
      </p:sp>
      <p:sp>
        <p:nvSpPr>
          <p:cNvPr id="35857" name="Text Box 65"/>
          <p:cNvSpPr txBox="1">
            <a:spLocks noChangeArrowheads="1"/>
          </p:cNvSpPr>
          <p:nvPr/>
        </p:nvSpPr>
        <p:spPr bwMode="auto">
          <a:xfrm>
            <a:off x="18313827" y="5820172"/>
            <a:ext cx="3440105" cy="1949120"/>
          </a:xfrm>
          <a:prstGeom prst="rect">
            <a:avLst/>
          </a:prstGeom>
          <a:noFill/>
          <a:ln w="9525">
            <a:noFill/>
            <a:miter lim="800000"/>
            <a:headEnd/>
            <a:tailEnd/>
          </a:ln>
        </p:spPr>
        <p:txBody>
          <a:bodyPr wrap="none" lIns="192911" tIns="96455" rIns="192911" bIns="96455">
            <a:spAutoFit/>
          </a:bodyPr>
          <a:lstStyle/>
          <a:p>
            <a:r>
              <a:rPr lang="fr-CH" b="1">
                <a:solidFill>
                  <a:schemeClr val="accent2"/>
                </a:solidFill>
              </a:rPr>
              <a:t>constant</a:t>
            </a:r>
          </a:p>
          <a:p>
            <a:r>
              <a:rPr lang="fr-CH" b="1">
                <a:solidFill>
                  <a:schemeClr val="accent2"/>
                </a:solidFill>
              </a:rPr>
              <a:t>current</a:t>
            </a:r>
            <a:endParaRPr lang="fr-FR" b="1">
              <a:solidFill>
                <a:schemeClr val="accent2"/>
              </a:solidFill>
            </a:endParaRPr>
          </a:p>
        </p:txBody>
      </p:sp>
      <p:sp>
        <p:nvSpPr>
          <p:cNvPr id="35858" name="Rectangle 68"/>
          <p:cNvSpPr>
            <a:spLocks noChangeArrowheads="1"/>
          </p:cNvSpPr>
          <p:nvPr/>
        </p:nvSpPr>
        <p:spPr bwMode="auto">
          <a:xfrm>
            <a:off x="10462365" y="8245008"/>
            <a:ext cx="11145098" cy="4033893"/>
          </a:xfrm>
          <a:prstGeom prst="rect">
            <a:avLst/>
          </a:prstGeom>
          <a:solidFill>
            <a:schemeClr val="bg1"/>
          </a:solidFill>
          <a:ln w="9525">
            <a:noFill/>
            <a:miter lim="800000"/>
            <a:headEnd/>
            <a:tailEnd/>
          </a:ln>
        </p:spPr>
        <p:txBody>
          <a:bodyPr wrap="none" lIns="192911" tIns="96455" rIns="192911" bIns="96455" anchor="ctr"/>
          <a:lstStyle/>
          <a:p>
            <a:pPr algn="ctr"/>
            <a:endParaRPr lang="fr-FR"/>
          </a:p>
        </p:txBody>
      </p:sp>
      <p:sp>
        <p:nvSpPr>
          <p:cNvPr id="35859" name="Text Box 70"/>
          <p:cNvSpPr txBox="1">
            <a:spLocks noChangeArrowheads="1"/>
          </p:cNvSpPr>
          <p:nvPr/>
        </p:nvSpPr>
        <p:spPr bwMode="auto">
          <a:xfrm>
            <a:off x="11309700" y="8443734"/>
            <a:ext cx="7531930" cy="2826283"/>
          </a:xfrm>
          <a:prstGeom prst="rect">
            <a:avLst/>
          </a:prstGeom>
          <a:noFill/>
          <a:ln w="9525">
            <a:noFill/>
            <a:miter lim="800000"/>
            <a:headEnd/>
            <a:tailEnd/>
          </a:ln>
        </p:spPr>
        <p:txBody>
          <a:bodyPr wrap="none" lIns="192911" tIns="96455" rIns="192911" bIns="96455">
            <a:spAutoFit/>
          </a:bodyPr>
          <a:lstStyle/>
          <a:p>
            <a:r>
              <a:rPr lang="fr-CH" dirty="0"/>
              <a:t>- </a:t>
            </a:r>
            <a:r>
              <a:rPr lang="fr-CH" dirty="0" err="1"/>
              <a:t>Delayed</a:t>
            </a:r>
            <a:r>
              <a:rPr lang="fr-CH" dirty="0"/>
              <a:t> AP initiation</a:t>
            </a:r>
          </a:p>
          <a:p>
            <a:r>
              <a:rPr lang="fr-CH" dirty="0"/>
              <a:t>- </a:t>
            </a:r>
            <a:r>
              <a:rPr lang="fr-CH" dirty="0" err="1"/>
              <a:t>Smooth</a:t>
            </a:r>
            <a:r>
              <a:rPr lang="fr-CH" dirty="0"/>
              <a:t> </a:t>
            </a:r>
            <a:r>
              <a:rPr lang="fr-CH" i="1" dirty="0"/>
              <a:t>f-I</a:t>
            </a:r>
            <a:r>
              <a:rPr lang="fr-CH" dirty="0"/>
              <a:t> </a:t>
            </a:r>
            <a:r>
              <a:rPr lang="fr-CH" dirty="0" err="1"/>
              <a:t>curve</a:t>
            </a:r>
            <a:endParaRPr lang="fr-CH" dirty="0"/>
          </a:p>
          <a:p>
            <a:r>
              <a:rPr lang="fr-CH" dirty="0"/>
              <a:t>  </a:t>
            </a:r>
            <a:r>
              <a:rPr lang="fr-CH" b="1" dirty="0"/>
              <a:t>type I </a:t>
            </a:r>
            <a:r>
              <a:rPr lang="fr-CH" b="1" dirty="0" err="1"/>
              <a:t>neuron</a:t>
            </a:r>
            <a:endParaRPr lang="fr-FR"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111"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2.5</a:t>
            </a:r>
            <a:r>
              <a:rPr kumimoji="0" lang="en-US" sz="6600" b="0" i="0" u="none" strike="noStrike" kern="1200" cap="none" spc="0" normalizeH="0" noProof="0" dirty="0">
                <a:ln>
                  <a:noFill/>
                </a:ln>
                <a:solidFill>
                  <a:srgbClr val="FF0000"/>
                </a:solidFill>
                <a:effectLst/>
                <a:uLnTx/>
                <a:uFillTx/>
                <a:latin typeface="Impact" charset="0"/>
                <a:ea typeface="ＭＳ Ｐゴシック" charset="0"/>
                <a:cs typeface="Impact" charset="0"/>
              </a:rPr>
              <a:t> </a:t>
            </a:r>
            <a:r>
              <a:rPr lang="en-US" sz="6600" dirty="0">
                <a:solidFill>
                  <a:srgbClr val="FF0000"/>
                </a:solidFill>
                <a:latin typeface="Impact" charset="0"/>
                <a:ea typeface="ＭＳ Ｐゴシック" charset="0"/>
                <a:cs typeface="Impact" charset="0"/>
              </a:rPr>
              <a:t>Adaptation</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cxnSp>
        <p:nvCxnSpPr>
          <p:cNvPr id="112" name="Straight Connector 111"/>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0635916" y="2055492"/>
            <a:ext cx="9703297" cy="969496"/>
          </a:xfrm>
          <a:prstGeom prst="rect">
            <a:avLst/>
          </a:prstGeom>
          <a:noFill/>
        </p:spPr>
        <p:txBody>
          <a:bodyPr wrap="none" rtlCol="0">
            <a:spAutoFit/>
          </a:bodyPr>
          <a:lstStyle/>
          <a:p>
            <a:r>
              <a:rPr lang="en-US" dirty="0"/>
              <a:t>Functional roles of channels?</a:t>
            </a:r>
          </a:p>
        </p:txBody>
      </p:sp>
      <p:sp>
        <p:nvSpPr>
          <p:cNvPr id="78" name="TextBox 77"/>
          <p:cNvSpPr txBox="1"/>
          <p:nvPr/>
        </p:nvSpPr>
        <p:spPr>
          <a:xfrm>
            <a:off x="10635916" y="3024988"/>
            <a:ext cx="7303602" cy="969496"/>
          </a:xfrm>
          <a:prstGeom prst="rect">
            <a:avLst/>
          </a:prstGeom>
          <a:noFill/>
        </p:spPr>
        <p:txBody>
          <a:bodyPr wrap="none" rtlCol="0">
            <a:spAutoFit/>
          </a:bodyPr>
          <a:lstStyle/>
          <a:p>
            <a:r>
              <a:rPr lang="en-US" dirty="0"/>
              <a:t>- Example: adaptation</a:t>
            </a:r>
          </a:p>
        </p:txBody>
      </p:sp>
      <p:cxnSp>
        <p:nvCxnSpPr>
          <p:cNvPr id="80" name="Straight Arrow Connector 79"/>
          <p:cNvCxnSpPr/>
          <p:nvPr/>
        </p:nvCxnSpPr>
        <p:spPr>
          <a:xfrm>
            <a:off x="11020926" y="10756224"/>
            <a:ext cx="931828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11101137" y="8999613"/>
            <a:ext cx="0" cy="18368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11020926" y="7764378"/>
            <a:ext cx="931828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11101137" y="5173579"/>
            <a:ext cx="0" cy="26710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0635916" y="8999613"/>
            <a:ext cx="388248" cy="969496"/>
          </a:xfrm>
          <a:prstGeom prst="rect">
            <a:avLst/>
          </a:prstGeom>
          <a:noFill/>
        </p:spPr>
        <p:txBody>
          <a:bodyPr wrap="none" rtlCol="0">
            <a:spAutoFit/>
          </a:bodyPr>
          <a:lstStyle/>
          <a:p>
            <a:r>
              <a:rPr lang="en-US" i="1" dirty="0"/>
              <a:t>I</a:t>
            </a:r>
          </a:p>
        </p:txBody>
      </p:sp>
      <p:sp>
        <p:nvSpPr>
          <p:cNvPr id="88" name="TextBox 87"/>
          <p:cNvSpPr txBox="1"/>
          <p:nvPr/>
        </p:nvSpPr>
        <p:spPr>
          <a:xfrm>
            <a:off x="10443412" y="4688831"/>
            <a:ext cx="591829" cy="969496"/>
          </a:xfrm>
          <a:prstGeom prst="rect">
            <a:avLst/>
          </a:prstGeom>
          <a:noFill/>
        </p:spPr>
        <p:txBody>
          <a:bodyPr wrap="none" rtlCol="0">
            <a:spAutoFit/>
          </a:bodyPr>
          <a:lstStyle/>
          <a:p>
            <a:r>
              <a:rPr lang="en-US" i="1" dirty="0"/>
              <a:t>u</a:t>
            </a:r>
          </a:p>
        </p:txBody>
      </p:sp>
      <p:cxnSp>
        <p:nvCxnSpPr>
          <p:cNvPr id="90" name="Straight Connector 89"/>
          <p:cNvCxnSpPr/>
          <p:nvPr/>
        </p:nvCxnSpPr>
        <p:spPr>
          <a:xfrm>
            <a:off x="11101137" y="10756224"/>
            <a:ext cx="2205789" cy="0"/>
          </a:xfrm>
          <a:prstGeom prst="line">
            <a:avLst/>
          </a:prstGeom>
          <a:ln w="57150">
            <a:solidFill>
              <a:srgbClr val="3550FE"/>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306926" y="9969109"/>
            <a:ext cx="6497053" cy="0"/>
          </a:xfrm>
          <a:prstGeom prst="line">
            <a:avLst/>
          </a:prstGeom>
          <a:ln w="57150">
            <a:solidFill>
              <a:srgbClr val="3550FE"/>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13339011" y="10001194"/>
            <a:ext cx="0" cy="714926"/>
          </a:xfrm>
          <a:prstGeom prst="line">
            <a:avLst/>
          </a:prstGeom>
          <a:ln w="57150">
            <a:solidFill>
              <a:srgbClr val="3550FE"/>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111"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2.5</a:t>
            </a:r>
            <a:r>
              <a:rPr kumimoji="0" lang="en-US" sz="6600" b="0" i="0" u="none" strike="noStrike" kern="1200" cap="none" spc="0" normalizeH="0" noProof="0" dirty="0">
                <a:ln>
                  <a:noFill/>
                </a:ln>
                <a:solidFill>
                  <a:srgbClr val="FF0000"/>
                </a:solidFill>
                <a:effectLst/>
                <a:uLnTx/>
                <a:uFillTx/>
                <a:latin typeface="Impact" charset="0"/>
                <a:ea typeface="ＭＳ Ｐゴシック" charset="0"/>
                <a:cs typeface="Impact" charset="0"/>
              </a:rPr>
              <a:t> </a:t>
            </a:r>
            <a:r>
              <a:rPr lang="en-US" sz="6600" dirty="0">
                <a:solidFill>
                  <a:srgbClr val="FF0000"/>
                </a:solidFill>
                <a:latin typeface="Impact" charset="0"/>
                <a:ea typeface="ＭＳ Ｐゴシック" charset="0"/>
                <a:cs typeface="Impact" charset="0"/>
              </a:rPr>
              <a:t>Adaptation: </a:t>
            </a:r>
            <a:r>
              <a:rPr lang="en-US" sz="6600" i="1" dirty="0">
                <a:solidFill>
                  <a:srgbClr val="FF0000"/>
                </a:solidFill>
                <a:latin typeface="Impact" charset="0"/>
                <a:ea typeface="ＭＳ Ｐゴシック" charset="0"/>
                <a:cs typeface="Impact" charset="0"/>
              </a:rPr>
              <a:t>I</a:t>
            </a:r>
            <a:r>
              <a:rPr lang="en-US" sz="3600" i="1" dirty="0">
                <a:solidFill>
                  <a:srgbClr val="FF0000"/>
                </a:solidFill>
                <a:latin typeface="Impact" charset="0"/>
                <a:ea typeface="ＭＳ Ｐゴシック" charset="0"/>
                <a:cs typeface="Impact" charset="0"/>
              </a:rPr>
              <a:t>M</a:t>
            </a:r>
            <a:r>
              <a:rPr lang="en-US" sz="6600" dirty="0">
                <a:solidFill>
                  <a:srgbClr val="FF0000"/>
                </a:solidFill>
                <a:latin typeface="Impact" charset="0"/>
                <a:ea typeface="ＭＳ Ｐゴシック" charset="0"/>
                <a:cs typeface="Impact" charset="0"/>
              </a:rPr>
              <a:t> -current</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cxnSp>
        <p:nvCxnSpPr>
          <p:cNvPr id="112" name="Straight Connector 111"/>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pic>
        <p:nvPicPr>
          <p:cNvPr id="200705" name="Picture 1"/>
          <p:cNvPicPr>
            <a:picLocks noChangeAspect="1" noChangeArrowheads="1"/>
          </p:cNvPicPr>
          <p:nvPr/>
        </p:nvPicPr>
        <p:blipFill>
          <a:blip r:embed="rId4"/>
          <a:srcRect/>
          <a:stretch>
            <a:fillRect/>
          </a:stretch>
        </p:blipFill>
        <p:spPr bwMode="auto">
          <a:xfrm>
            <a:off x="9945331" y="1315789"/>
            <a:ext cx="11662132" cy="8670421"/>
          </a:xfrm>
          <a:prstGeom prst="rect">
            <a:avLst/>
          </a:prstGeom>
          <a:noFill/>
          <a:ln w="9525">
            <a:noFill/>
            <a:miter lim="800000"/>
            <a:headEnd/>
            <a:tailEnd/>
          </a:ln>
        </p:spPr>
      </p:pic>
      <p:pic>
        <p:nvPicPr>
          <p:cNvPr id="200706" name="Picture 2"/>
          <p:cNvPicPr>
            <a:picLocks noChangeAspect="1" noChangeArrowheads="1"/>
          </p:cNvPicPr>
          <p:nvPr/>
        </p:nvPicPr>
        <p:blipFill>
          <a:blip r:embed="rId5"/>
          <a:srcRect/>
          <a:stretch>
            <a:fillRect/>
          </a:stretch>
        </p:blipFill>
        <p:spPr bwMode="auto">
          <a:xfrm>
            <a:off x="-595479" y="5561512"/>
            <a:ext cx="10584072" cy="3991560"/>
          </a:xfrm>
          <a:prstGeom prst="rect">
            <a:avLst/>
          </a:prstGeom>
          <a:noFill/>
          <a:ln w="9525">
            <a:noFill/>
            <a:miter lim="800000"/>
            <a:headEnd/>
            <a:tailEnd/>
          </a:ln>
        </p:spPr>
      </p:pic>
      <p:sp>
        <p:nvSpPr>
          <p:cNvPr id="79" name="TextBox 78"/>
          <p:cNvSpPr txBox="1"/>
          <p:nvPr/>
        </p:nvSpPr>
        <p:spPr>
          <a:xfrm>
            <a:off x="697827" y="1921568"/>
            <a:ext cx="7056740" cy="4478149"/>
          </a:xfrm>
          <a:prstGeom prst="rect">
            <a:avLst/>
          </a:prstGeom>
          <a:noFill/>
        </p:spPr>
        <p:txBody>
          <a:bodyPr wrap="none" rtlCol="0">
            <a:spAutoFit/>
          </a:bodyPr>
          <a:lstStyle/>
          <a:p>
            <a:r>
              <a:rPr lang="en-US" dirty="0"/>
              <a:t>M current: </a:t>
            </a:r>
          </a:p>
          <a:p>
            <a:r>
              <a:rPr lang="en-US" dirty="0"/>
              <a:t>  - Potassium current</a:t>
            </a:r>
          </a:p>
          <a:p>
            <a:r>
              <a:rPr lang="en-US" dirty="0"/>
              <a:t>  - Kv7 subunits</a:t>
            </a:r>
          </a:p>
          <a:p>
            <a:r>
              <a:rPr lang="en-US" dirty="0"/>
              <a:t>  - slow time constant</a:t>
            </a:r>
          </a:p>
          <a:p>
            <a:endParaRPr lang="en-US" dirty="0"/>
          </a:p>
        </p:txBody>
      </p:sp>
      <p:sp>
        <p:nvSpPr>
          <p:cNvPr id="80" name="TextBox 79"/>
          <p:cNvSpPr txBox="1"/>
          <p:nvPr/>
        </p:nvSpPr>
        <p:spPr>
          <a:xfrm>
            <a:off x="1227221" y="10003304"/>
            <a:ext cx="18614391" cy="969496"/>
          </a:xfrm>
          <a:prstGeom prst="rect">
            <a:avLst/>
          </a:prstGeom>
          <a:noFill/>
        </p:spPr>
        <p:txBody>
          <a:bodyPr wrap="none" rtlCol="0">
            <a:spAutoFit/>
          </a:bodyPr>
          <a:lstStyle/>
          <a:p>
            <a:r>
              <a:rPr lang="en-US" i="1" dirty="0">
                <a:solidFill>
                  <a:srgbClr val="FF0000"/>
                </a:solidFill>
              </a:rPr>
              <a:t>I</a:t>
            </a:r>
            <a:r>
              <a:rPr lang="en-US" sz="3200" i="1" dirty="0">
                <a:solidFill>
                  <a:srgbClr val="FF0000"/>
                </a:solidFill>
              </a:rPr>
              <a:t>M</a:t>
            </a:r>
            <a:r>
              <a:rPr lang="en-US" dirty="0">
                <a:solidFill>
                  <a:srgbClr val="FF0000"/>
                </a:solidFill>
              </a:rPr>
              <a:t> current is one of many potential sources of adaptation</a:t>
            </a:r>
          </a:p>
        </p:txBody>
      </p:sp>
      <p:sp>
        <p:nvSpPr>
          <p:cNvPr id="81" name="TextBox 80"/>
          <p:cNvSpPr txBox="1"/>
          <p:nvPr/>
        </p:nvSpPr>
        <p:spPr>
          <a:xfrm>
            <a:off x="3874168" y="9367607"/>
            <a:ext cx="4739182" cy="707886"/>
          </a:xfrm>
          <a:prstGeom prst="rect">
            <a:avLst/>
          </a:prstGeom>
          <a:noFill/>
        </p:spPr>
        <p:txBody>
          <a:bodyPr wrap="none" rtlCol="0">
            <a:spAutoFit/>
          </a:bodyPr>
          <a:lstStyle/>
          <a:p>
            <a:r>
              <a:rPr lang="en-US" sz="4000" i="1" dirty="0"/>
              <a:t>Yamada et al., 1989</a:t>
            </a:r>
          </a:p>
        </p:txBody>
      </p:sp>
      <p:graphicFrame>
        <p:nvGraphicFramePr>
          <p:cNvPr id="200707" name="Object 4"/>
          <p:cNvGraphicFramePr>
            <a:graphicFrameLocks noChangeAspect="1"/>
          </p:cNvGraphicFramePr>
          <p:nvPr/>
        </p:nvGraphicFramePr>
        <p:xfrm>
          <a:off x="4303379" y="1797050"/>
          <a:ext cx="6118225" cy="1122362"/>
        </p:xfrm>
        <a:graphic>
          <a:graphicData uri="http://schemas.openxmlformats.org/presentationml/2006/ole">
            <mc:AlternateContent xmlns:mc="http://schemas.openxmlformats.org/markup-compatibility/2006">
              <mc:Choice xmlns:v="urn:schemas-microsoft-com:vml" Requires="v">
                <p:oleObj spid="_x0000_s200720" name="Equation" r:id="rId6" imgW="1231560" imgH="241200" progId="Equation.DSMT4">
                  <p:embed/>
                </p:oleObj>
              </mc:Choice>
              <mc:Fallback>
                <p:oleObj name="Equation" r:id="rId6" imgW="123156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3379" y="1797050"/>
                        <a:ext cx="6118225" cy="1122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111"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2.5</a:t>
            </a:r>
            <a:r>
              <a:rPr kumimoji="0" lang="en-US" sz="6600" b="0" i="0" u="none" strike="noStrike" kern="1200" cap="none" spc="0" normalizeH="0" noProof="0" dirty="0">
                <a:ln>
                  <a:noFill/>
                </a:ln>
                <a:solidFill>
                  <a:srgbClr val="FF0000"/>
                </a:solidFill>
                <a:effectLst/>
                <a:uLnTx/>
                <a:uFillTx/>
                <a:latin typeface="Impact" charset="0"/>
                <a:ea typeface="ＭＳ Ｐゴシック" charset="0"/>
                <a:cs typeface="Impact" charset="0"/>
              </a:rPr>
              <a:t> </a:t>
            </a:r>
            <a:r>
              <a:rPr lang="en-US" sz="6600" dirty="0">
                <a:solidFill>
                  <a:srgbClr val="FF0000"/>
                </a:solidFill>
                <a:latin typeface="Impact" charset="0"/>
                <a:ea typeface="ＭＳ Ｐゴシック" charset="0"/>
                <a:cs typeface="Impact" charset="0"/>
              </a:rPr>
              <a:t>Adaptation – </a:t>
            </a:r>
            <a:r>
              <a:rPr lang="en-US" sz="6600" i="1" dirty="0" err="1">
                <a:solidFill>
                  <a:srgbClr val="FF0000"/>
                </a:solidFill>
                <a:latin typeface="Impact" charset="0"/>
                <a:ea typeface="ＭＳ Ｐゴシック" charset="0"/>
                <a:cs typeface="Impact" charset="0"/>
              </a:rPr>
              <a:t>I</a:t>
            </a:r>
            <a:r>
              <a:rPr lang="en-US" sz="3600" i="1" dirty="0" err="1">
                <a:solidFill>
                  <a:srgbClr val="FF0000"/>
                </a:solidFill>
                <a:latin typeface="Impact" charset="0"/>
                <a:ea typeface="ＭＳ Ｐゴシック" charset="0"/>
                <a:cs typeface="Impact" charset="0"/>
              </a:rPr>
              <a:t>NaP</a:t>
            </a:r>
            <a:r>
              <a:rPr lang="en-US" sz="6600" dirty="0">
                <a:solidFill>
                  <a:srgbClr val="FF0000"/>
                </a:solidFill>
                <a:latin typeface="Impact" charset="0"/>
                <a:ea typeface="ＭＳ Ｐゴシック" charset="0"/>
                <a:cs typeface="Impact" charset="0"/>
              </a:rPr>
              <a:t> current</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cxnSp>
        <p:nvCxnSpPr>
          <p:cNvPr id="112" name="Straight Connector 111"/>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697827" y="1921568"/>
            <a:ext cx="10105652" cy="4478149"/>
          </a:xfrm>
          <a:prstGeom prst="rect">
            <a:avLst/>
          </a:prstGeom>
          <a:noFill/>
        </p:spPr>
        <p:txBody>
          <a:bodyPr wrap="none" rtlCol="0">
            <a:spAutoFit/>
          </a:bodyPr>
          <a:lstStyle/>
          <a:p>
            <a:r>
              <a:rPr lang="en-US" dirty="0"/>
              <a:t> current: </a:t>
            </a:r>
          </a:p>
          <a:p>
            <a:r>
              <a:rPr lang="en-US" dirty="0"/>
              <a:t>  - persistent sodium current</a:t>
            </a:r>
          </a:p>
          <a:p>
            <a:r>
              <a:rPr lang="en-US" dirty="0"/>
              <a:t>  - fast activation time constant</a:t>
            </a:r>
          </a:p>
          <a:p>
            <a:r>
              <a:rPr lang="en-US" dirty="0"/>
              <a:t>  - slow inactivation ( ~ 1s)</a:t>
            </a:r>
          </a:p>
          <a:p>
            <a:endParaRPr lang="en-US" dirty="0"/>
          </a:p>
        </p:txBody>
      </p:sp>
      <p:sp>
        <p:nvSpPr>
          <p:cNvPr id="80" name="TextBox 79"/>
          <p:cNvSpPr txBox="1"/>
          <p:nvPr/>
        </p:nvSpPr>
        <p:spPr>
          <a:xfrm>
            <a:off x="12508961" y="7586582"/>
            <a:ext cx="8765541" cy="2723823"/>
          </a:xfrm>
          <a:prstGeom prst="rect">
            <a:avLst/>
          </a:prstGeom>
          <a:noFill/>
        </p:spPr>
        <p:txBody>
          <a:bodyPr wrap="none" rtlCol="0">
            <a:spAutoFit/>
          </a:bodyPr>
          <a:lstStyle/>
          <a:p>
            <a:r>
              <a:rPr lang="en-US" i="1" dirty="0" err="1">
                <a:solidFill>
                  <a:srgbClr val="FF0000"/>
                </a:solidFill>
              </a:rPr>
              <a:t>I</a:t>
            </a:r>
            <a:r>
              <a:rPr lang="en-US" sz="3200" i="1" dirty="0" err="1">
                <a:solidFill>
                  <a:srgbClr val="FF0000"/>
                </a:solidFill>
              </a:rPr>
              <a:t>NaP</a:t>
            </a:r>
            <a:r>
              <a:rPr lang="en-US" dirty="0">
                <a:solidFill>
                  <a:srgbClr val="FF0000"/>
                </a:solidFill>
              </a:rPr>
              <a:t> current </a:t>
            </a:r>
          </a:p>
          <a:p>
            <a:pPr>
              <a:buFontTx/>
              <a:buChar char="-"/>
            </a:pPr>
            <a:r>
              <a:rPr lang="en-US" dirty="0">
                <a:solidFill>
                  <a:srgbClr val="FF0000"/>
                </a:solidFill>
              </a:rPr>
              <a:t> increases firing threshold</a:t>
            </a:r>
          </a:p>
          <a:p>
            <a:pPr>
              <a:buFontTx/>
              <a:buChar char="-"/>
            </a:pPr>
            <a:r>
              <a:rPr lang="en-US" dirty="0">
                <a:solidFill>
                  <a:srgbClr val="FF0000"/>
                </a:solidFill>
              </a:rPr>
              <a:t> source of   adaptation</a:t>
            </a:r>
          </a:p>
        </p:txBody>
      </p:sp>
      <p:sp>
        <p:nvSpPr>
          <p:cNvPr id="81" name="TextBox 80"/>
          <p:cNvSpPr txBox="1"/>
          <p:nvPr/>
        </p:nvSpPr>
        <p:spPr>
          <a:xfrm>
            <a:off x="7556402" y="9295418"/>
            <a:ext cx="4206601" cy="707886"/>
          </a:xfrm>
          <a:prstGeom prst="rect">
            <a:avLst/>
          </a:prstGeom>
          <a:noFill/>
        </p:spPr>
        <p:txBody>
          <a:bodyPr wrap="none" rtlCol="0">
            <a:spAutoFit/>
          </a:bodyPr>
          <a:lstStyle/>
          <a:p>
            <a:r>
              <a:rPr lang="en-US" sz="4000" i="1" dirty="0" err="1"/>
              <a:t>Aracri</a:t>
            </a:r>
            <a:r>
              <a:rPr lang="en-US" sz="4000" i="1" dirty="0"/>
              <a:t> et al., 2006</a:t>
            </a:r>
          </a:p>
        </p:txBody>
      </p:sp>
      <p:graphicFrame>
        <p:nvGraphicFramePr>
          <p:cNvPr id="200707" name="Object 4"/>
          <p:cNvGraphicFramePr>
            <a:graphicFrameLocks noChangeAspect="1"/>
          </p:cNvGraphicFramePr>
          <p:nvPr/>
        </p:nvGraphicFramePr>
        <p:xfrm>
          <a:off x="3700463" y="1797050"/>
          <a:ext cx="7758112" cy="1122363"/>
        </p:xfrm>
        <a:graphic>
          <a:graphicData uri="http://schemas.openxmlformats.org/presentationml/2006/ole">
            <mc:AlternateContent xmlns:mc="http://schemas.openxmlformats.org/markup-compatibility/2006">
              <mc:Choice xmlns:v="urn:schemas-microsoft-com:vml" Requires="v">
                <p:oleObj spid="_x0000_s206862" name="Equation" r:id="rId4" imgW="1562040" imgH="241200" progId="Equation.DSMT4">
                  <p:embed/>
                </p:oleObj>
              </mc:Choice>
              <mc:Fallback>
                <p:oleObj name="Equation" r:id="rId4" imgW="156204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0463" y="1797050"/>
                        <a:ext cx="7758112"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6851" name="Picture 3"/>
          <p:cNvPicPr>
            <a:picLocks noChangeAspect="1" noChangeArrowheads="1"/>
          </p:cNvPicPr>
          <p:nvPr/>
        </p:nvPicPr>
        <p:blipFill>
          <a:blip r:embed="rId6"/>
          <a:srcRect/>
          <a:stretch>
            <a:fillRect/>
          </a:stretch>
        </p:blipFill>
        <p:spPr bwMode="auto">
          <a:xfrm>
            <a:off x="721899" y="5466999"/>
            <a:ext cx="6699388" cy="5024541"/>
          </a:xfrm>
          <a:prstGeom prst="rect">
            <a:avLst/>
          </a:prstGeom>
          <a:noFill/>
          <a:ln w="9525">
            <a:noFill/>
            <a:miter lim="800000"/>
            <a:headEnd/>
            <a:tailEnd/>
          </a:ln>
        </p:spPr>
      </p:pic>
      <p:pic>
        <p:nvPicPr>
          <p:cNvPr id="206853" name="Picture 5"/>
          <p:cNvPicPr>
            <a:picLocks noChangeAspect="1" noChangeArrowheads="1"/>
          </p:cNvPicPr>
          <p:nvPr/>
        </p:nvPicPr>
        <p:blipFill>
          <a:blip r:embed="rId7"/>
          <a:srcRect/>
          <a:stretch>
            <a:fillRect/>
          </a:stretch>
        </p:blipFill>
        <p:spPr bwMode="auto">
          <a:xfrm>
            <a:off x="12508961" y="1921568"/>
            <a:ext cx="7439025" cy="5915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    </a:t>
            </a:r>
            <a:r>
              <a:rPr lang="en-US" dirty="0">
                <a:solidFill>
                  <a:srgbClr val="FF0000"/>
                </a:solidFill>
                <a:latin typeface="Impact" charset="0"/>
                <a:cs typeface="Impact" charset="0"/>
              </a:rPr>
              <a:t> Review of week 1:    Integrate-and-Fire models</a:t>
            </a:r>
          </a:p>
        </p:txBody>
      </p:sp>
      <p:graphicFrame>
        <p:nvGraphicFramePr>
          <p:cNvPr id="10" name="Object 4"/>
          <p:cNvGraphicFramePr>
            <a:graphicFrameLocks noChangeAspect="1"/>
          </p:cNvGraphicFramePr>
          <p:nvPr/>
        </p:nvGraphicFramePr>
        <p:xfrm>
          <a:off x="14472217" y="3812843"/>
          <a:ext cx="492125" cy="688975"/>
        </p:xfrm>
        <a:graphic>
          <a:graphicData uri="http://schemas.openxmlformats.org/presentationml/2006/ole">
            <mc:AlternateContent xmlns:mc="http://schemas.openxmlformats.org/markup-compatibility/2006">
              <mc:Choice xmlns:v="urn:schemas-microsoft-com:vml" Requires="v">
                <p:oleObj spid="_x0000_s233498" name="Equation" r:id="rId4" imgW="164880" imgH="228600" progId="Equation.DSMT4">
                  <p:embed/>
                </p:oleObj>
              </mc:Choice>
              <mc:Fallback>
                <p:oleObj name="Equation" r:id="rId4" imgW="16488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2217" y="3812843"/>
                        <a:ext cx="4921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nvGrpSpPr>
          <p:cNvPr id="2" name="Group 5"/>
          <p:cNvGrpSpPr>
            <a:grpSpLocks/>
          </p:cNvGrpSpPr>
          <p:nvPr/>
        </p:nvGrpSpPr>
        <p:grpSpPr bwMode="auto">
          <a:xfrm>
            <a:off x="12662467" y="2746043"/>
            <a:ext cx="3505200" cy="838200"/>
            <a:chOff x="672" y="384"/>
            <a:chExt cx="2208" cy="528"/>
          </a:xfrm>
        </p:grpSpPr>
        <p:sp>
          <p:nvSpPr>
            <p:cNvPr id="12" name="Oval 6"/>
            <p:cNvSpPr>
              <a:spLocks noChangeArrowheads="1"/>
            </p:cNvSpPr>
            <p:nvPr/>
          </p:nvSpPr>
          <p:spPr bwMode="auto">
            <a:xfrm>
              <a:off x="1344" y="672"/>
              <a:ext cx="240" cy="192"/>
            </a:xfrm>
            <a:prstGeom prst="ellipse">
              <a:avLst/>
            </a:prstGeom>
            <a:solidFill>
              <a:srgbClr val="FF0000"/>
            </a:solidFill>
            <a:ln w="9525">
              <a:solidFill>
                <a:srgbClr val="FF0000"/>
              </a:solidFill>
              <a:round/>
              <a:headEnd/>
              <a:tailEnd/>
            </a:ln>
          </p:spPr>
          <p:txBody>
            <a:bodyPr wrap="none" anchor="ctr"/>
            <a:lstStyle/>
            <a:p>
              <a:endParaRPr lang="en-US" dirty="0"/>
            </a:p>
          </p:txBody>
        </p:sp>
        <p:sp>
          <p:nvSpPr>
            <p:cNvPr id="13" name="Freeform 7"/>
            <p:cNvSpPr>
              <a:spLocks/>
            </p:cNvSpPr>
            <p:nvPr/>
          </p:nvSpPr>
          <p:spPr bwMode="auto">
            <a:xfrm flipV="1">
              <a:off x="1536" y="720"/>
              <a:ext cx="1344" cy="144"/>
            </a:xfrm>
            <a:custGeom>
              <a:avLst/>
              <a:gdLst>
                <a:gd name="T0" fmla="*/ 0 w 1344"/>
                <a:gd name="T1" fmla="*/ 1 h 472"/>
                <a:gd name="T2" fmla="*/ 384 w 1344"/>
                <a:gd name="T3" fmla="*/ 1 h 472"/>
                <a:gd name="T4" fmla="*/ 672 w 1344"/>
                <a:gd name="T5" fmla="*/ 1 h 472"/>
                <a:gd name="T6" fmla="*/ 1152 w 1344"/>
                <a:gd name="T7" fmla="*/ 0 h 472"/>
                <a:gd name="T8" fmla="*/ 1344 w 1344"/>
                <a:gd name="T9" fmla="*/ 0 h 472"/>
                <a:gd name="T10" fmla="*/ 0 60000 65536"/>
                <a:gd name="T11" fmla="*/ 0 60000 65536"/>
                <a:gd name="T12" fmla="*/ 0 60000 65536"/>
                <a:gd name="T13" fmla="*/ 0 60000 65536"/>
                <a:gd name="T14" fmla="*/ 0 60000 65536"/>
                <a:gd name="T15" fmla="*/ 0 w 1344"/>
                <a:gd name="T16" fmla="*/ 0 h 472"/>
                <a:gd name="T17" fmla="*/ 1344 w 1344"/>
                <a:gd name="T18" fmla="*/ 472 h 472"/>
              </a:gdLst>
              <a:ahLst/>
              <a:cxnLst>
                <a:cxn ang="T10">
                  <a:pos x="T0" y="T1"/>
                </a:cxn>
                <a:cxn ang="T11">
                  <a:pos x="T2" y="T3"/>
                </a:cxn>
                <a:cxn ang="T12">
                  <a:pos x="T4" y="T5"/>
                </a:cxn>
                <a:cxn ang="T13">
                  <a:pos x="T6" y="T7"/>
                </a:cxn>
                <a:cxn ang="T14">
                  <a:pos x="T8" y="T9"/>
                </a:cxn>
              </a:cxnLst>
              <a:rect l="T15" t="T16" r="T17" b="T18"/>
              <a:pathLst>
                <a:path w="1344" h="472">
                  <a:moveTo>
                    <a:pt x="0" y="288"/>
                  </a:moveTo>
                  <a:cubicBezTo>
                    <a:pt x="136" y="300"/>
                    <a:pt x="272" y="312"/>
                    <a:pt x="384" y="336"/>
                  </a:cubicBezTo>
                  <a:cubicBezTo>
                    <a:pt x="496" y="360"/>
                    <a:pt x="544" y="472"/>
                    <a:pt x="672" y="432"/>
                  </a:cubicBezTo>
                  <a:cubicBezTo>
                    <a:pt x="800" y="392"/>
                    <a:pt x="1040" y="168"/>
                    <a:pt x="1152" y="96"/>
                  </a:cubicBezTo>
                  <a:cubicBezTo>
                    <a:pt x="1264" y="24"/>
                    <a:pt x="1304" y="12"/>
                    <a:pt x="1344" y="0"/>
                  </a:cubicBezTo>
                </a:path>
              </a:pathLst>
            </a:custGeom>
            <a:noFill/>
            <a:ln w="9525">
              <a:solidFill>
                <a:srgbClr val="FF0000"/>
              </a:solidFill>
              <a:round/>
              <a:headEnd/>
              <a:tailEnd/>
            </a:ln>
          </p:spPr>
          <p:txBody>
            <a:bodyPr wrap="none" anchor="ctr"/>
            <a:lstStyle/>
            <a:p>
              <a:endParaRPr lang="en-US" dirty="0"/>
            </a:p>
          </p:txBody>
        </p:sp>
        <p:sp>
          <p:nvSpPr>
            <p:cNvPr id="14" name="Freeform 8"/>
            <p:cNvSpPr>
              <a:spLocks/>
            </p:cNvSpPr>
            <p:nvPr/>
          </p:nvSpPr>
          <p:spPr bwMode="auto">
            <a:xfrm>
              <a:off x="672" y="528"/>
              <a:ext cx="768" cy="240"/>
            </a:xfrm>
            <a:custGeom>
              <a:avLst/>
              <a:gdLst>
                <a:gd name="T0" fmla="*/ 768 w 768"/>
                <a:gd name="T1" fmla="*/ 240 h 240"/>
                <a:gd name="T2" fmla="*/ 336 w 768"/>
                <a:gd name="T3" fmla="*/ 192 h 240"/>
                <a:gd name="T4" fmla="*/ 0 w 768"/>
                <a:gd name="T5" fmla="*/ 0 h 240"/>
                <a:gd name="T6" fmla="*/ 0 60000 65536"/>
                <a:gd name="T7" fmla="*/ 0 60000 65536"/>
                <a:gd name="T8" fmla="*/ 0 60000 65536"/>
                <a:gd name="T9" fmla="*/ 0 w 768"/>
                <a:gd name="T10" fmla="*/ 0 h 240"/>
                <a:gd name="T11" fmla="*/ 768 w 768"/>
                <a:gd name="T12" fmla="*/ 240 h 240"/>
              </a:gdLst>
              <a:ahLst/>
              <a:cxnLst>
                <a:cxn ang="T6">
                  <a:pos x="T0" y="T1"/>
                </a:cxn>
                <a:cxn ang="T7">
                  <a:pos x="T2" y="T3"/>
                </a:cxn>
                <a:cxn ang="T8">
                  <a:pos x="T4" y="T5"/>
                </a:cxn>
              </a:cxnLst>
              <a:rect l="T9" t="T10" r="T11" b="T12"/>
              <a:pathLst>
                <a:path w="768" h="240">
                  <a:moveTo>
                    <a:pt x="768" y="240"/>
                  </a:moveTo>
                  <a:cubicBezTo>
                    <a:pt x="616" y="236"/>
                    <a:pt x="464" y="232"/>
                    <a:pt x="336" y="192"/>
                  </a:cubicBezTo>
                  <a:cubicBezTo>
                    <a:pt x="208" y="152"/>
                    <a:pt x="56" y="32"/>
                    <a:pt x="0" y="0"/>
                  </a:cubicBezTo>
                </a:path>
              </a:pathLst>
            </a:custGeom>
            <a:noFill/>
            <a:ln w="28575">
              <a:solidFill>
                <a:srgbClr val="FF0000"/>
              </a:solidFill>
              <a:round/>
              <a:headEnd/>
              <a:tailEnd/>
            </a:ln>
          </p:spPr>
          <p:txBody>
            <a:bodyPr wrap="none" anchor="ctr"/>
            <a:lstStyle/>
            <a:p>
              <a:endParaRPr lang="en-US" dirty="0"/>
            </a:p>
          </p:txBody>
        </p:sp>
        <p:sp>
          <p:nvSpPr>
            <p:cNvPr id="15" name="Freeform 9"/>
            <p:cNvSpPr>
              <a:spLocks/>
            </p:cNvSpPr>
            <p:nvPr/>
          </p:nvSpPr>
          <p:spPr bwMode="auto">
            <a:xfrm>
              <a:off x="720" y="768"/>
              <a:ext cx="528" cy="144"/>
            </a:xfrm>
            <a:custGeom>
              <a:avLst/>
              <a:gdLst>
                <a:gd name="T0" fmla="*/ 1177 w 432"/>
                <a:gd name="T1" fmla="*/ 0 h 144"/>
                <a:gd name="T2" fmla="*/ 786 w 432"/>
                <a:gd name="T3" fmla="*/ 96 h 144"/>
                <a:gd name="T4" fmla="*/ 0 w 432"/>
                <a:gd name="T5" fmla="*/ 144 h 144"/>
                <a:gd name="T6" fmla="*/ 0 60000 65536"/>
                <a:gd name="T7" fmla="*/ 0 60000 65536"/>
                <a:gd name="T8" fmla="*/ 0 60000 65536"/>
                <a:gd name="T9" fmla="*/ 0 w 432"/>
                <a:gd name="T10" fmla="*/ 0 h 144"/>
                <a:gd name="T11" fmla="*/ 432 w 432"/>
                <a:gd name="T12" fmla="*/ 144 h 144"/>
              </a:gdLst>
              <a:ahLst/>
              <a:cxnLst>
                <a:cxn ang="T6">
                  <a:pos x="T0" y="T1"/>
                </a:cxn>
                <a:cxn ang="T7">
                  <a:pos x="T2" y="T3"/>
                </a:cxn>
                <a:cxn ang="T8">
                  <a:pos x="T4" y="T5"/>
                </a:cxn>
              </a:cxnLst>
              <a:rect l="T9" t="T10" r="T11" b="T12"/>
              <a:pathLst>
                <a:path w="432" h="144">
                  <a:moveTo>
                    <a:pt x="432" y="0"/>
                  </a:moveTo>
                  <a:cubicBezTo>
                    <a:pt x="396" y="36"/>
                    <a:pt x="360" y="72"/>
                    <a:pt x="288" y="96"/>
                  </a:cubicBezTo>
                  <a:cubicBezTo>
                    <a:pt x="216" y="120"/>
                    <a:pt x="108" y="132"/>
                    <a:pt x="0" y="144"/>
                  </a:cubicBezTo>
                </a:path>
              </a:pathLst>
            </a:custGeom>
            <a:noFill/>
            <a:ln w="28575">
              <a:solidFill>
                <a:srgbClr val="FF0000"/>
              </a:solidFill>
              <a:round/>
              <a:headEnd/>
              <a:tailEnd/>
            </a:ln>
          </p:spPr>
          <p:txBody>
            <a:bodyPr wrap="none" anchor="ctr"/>
            <a:lstStyle/>
            <a:p>
              <a:endParaRPr lang="en-US" dirty="0"/>
            </a:p>
          </p:txBody>
        </p:sp>
        <p:sp>
          <p:nvSpPr>
            <p:cNvPr id="16" name="Freeform 10"/>
            <p:cNvSpPr>
              <a:spLocks/>
            </p:cNvSpPr>
            <p:nvPr/>
          </p:nvSpPr>
          <p:spPr bwMode="auto">
            <a:xfrm>
              <a:off x="816" y="384"/>
              <a:ext cx="432" cy="384"/>
            </a:xfrm>
            <a:custGeom>
              <a:avLst/>
              <a:gdLst>
                <a:gd name="T0" fmla="*/ 432 w 432"/>
                <a:gd name="T1" fmla="*/ 384 h 384"/>
                <a:gd name="T2" fmla="*/ 288 w 432"/>
                <a:gd name="T3" fmla="*/ 144 h 384"/>
                <a:gd name="T4" fmla="*/ 0 w 432"/>
                <a:gd name="T5" fmla="*/ 0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384"/>
                  </a:moveTo>
                  <a:cubicBezTo>
                    <a:pt x="396" y="296"/>
                    <a:pt x="360" y="208"/>
                    <a:pt x="288" y="144"/>
                  </a:cubicBezTo>
                  <a:cubicBezTo>
                    <a:pt x="216" y="80"/>
                    <a:pt x="48" y="24"/>
                    <a:pt x="0" y="0"/>
                  </a:cubicBezTo>
                </a:path>
              </a:pathLst>
            </a:custGeom>
            <a:noFill/>
            <a:ln w="28575">
              <a:solidFill>
                <a:srgbClr val="FF0000"/>
              </a:solidFill>
              <a:round/>
              <a:headEnd/>
              <a:tailEnd/>
            </a:ln>
          </p:spPr>
          <p:txBody>
            <a:bodyPr wrap="none" anchor="ctr"/>
            <a:lstStyle/>
            <a:p>
              <a:endParaRPr lang="en-US" dirty="0"/>
            </a:p>
          </p:txBody>
        </p:sp>
      </p:grpSp>
      <p:sp>
        <p:nvSpPr>
          <p:cNvPr id="17" name="Freeform 11"/>
          <p:cNvSpPr>
            <a:spLocks/>
          </p:cNvSpPr>
          <p:nvPr/>
        </p:nvSpPr>
        <p:spPr bwMode="auto">
          <a:xfrm>
            <a:off x="11214667" y="3127043"/>
            <a:ext cx="1676400" cy="266700"/>
          </a:xfrm>
          <a:custGeom>
            <a:avLst/>
            <a:gdLst>
              <a:gd name="T0" fmla="*/ 0 w 1056"/>
              <a:gd name="T1" fmla="*/ 2147483647 h 168"/>
              <a:gd name="T2" fmla="*/ 2147483647 w 1056"/>
              <a:gd name="T3" fmla="*/ 2147483647 h 168"/>
              <a:gd name="T4" fmla="*/ 2147483647 w 1056"/>
              <a:gd name="T5" fmla="*/ 0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44"/>
                </a:moveTo>
                <a:cubicBezTo>
                  <a:pt x="224" y="156"/>
                  <a:pt x="448" y="168"/>
                  <a:pt x="624" y="144"/>
                </a:cubicBezTo>
                <a:cubicBezTo>
                  <a:pt x="800" y="120"/>
                  <a:pt x="984" y="24"/>
                  <a:pt x="1056" y="0"/>
                </a:cubicBezTo>
              </a:path>
            </a:pathLst>
          </a:custGeom>
          <a:noFill/>
          <a:ln w="9525">
            <a:solidFill>
              <a:srgbClr val="006600"/>
            </a:solidFill>
            <a:round/>
            <a:headEnd/>
            <a:tailEnd/>
          </a:ln>
        </p:spPr>
        <p:txBody>
          <a:bodyPr wrap="none" anchor="ctr"/>
          <a:lstStyle/>
          <a:p>
            <a:endParaRPr lang="en-US" dirty="0"/>
          </a:p>
        </p:txBody>
      </p:sp>
      <p:grpSp>
        <p:nvGrpSpPr>
          <p:cNvPr id="3" name="Group 13"/>
          <p:cNvGrpSpPr>
            <a:grpSpLocks/>
          </p:cNvGrpSpPr>
          <p:nvPr/>
        </p:nvGrpSpPr>
        <p:grpSpPr bwMode="auto">
          <a:xfrm>
            <a:off x="11214667" y="2974643"/>
            <a:ext cx="1066800" cy="228600"/>
            <a:chOff x="288" y="528"/>
            <a:chExt cx="672" cy="144"/>
          </a:xfrm>
        </p:grpSpPr>
        <p:sp>
          <p:nvSpPr>
            <p:cNvPr id="19" name="Line 14"/>
            <p:cNvSpPr>
              <a:spLocks noChangeShapeType="1"/>
            </p:cNvSpPr>
            <p:nvPr/>
          </p:nvSpPr>
          <p:spPr bwMode="auto">
            <a:xfrm>
              <a:off x="672" y="672"/>
              <a:ext cx="288" cy="0"/>
            </a:xfrm>
            <a:prstGeom prst="line">
              <a:avLst/>
            </a:prstGeom>
            <a:noFill/>
            <a:ln w="28575">
              <a:solidFill>
                <a:schemeClr val="tx1"/>
              </a:solidFill>
              <a:round/>
              <a:headEnd/>
              <a:tailEnd type="triangle" w="med" len="med"/>
            </a:ln>
          </p:spPr>
          <p:txBody>
            <a:bodyPr wrap="none" anchor="ctr"/>
            <a:lstStyle/>
            <a:p>
              <a:endParaRPr lang="en-US" dirty="0"/>
            </a:p>
          </p:txBody>
        </p:sp>
        <p:sp>
          <p:nvSpPr>
            <p:cNvPr id="20" name="Line 15"/>
            <p:cNvSpPr>
              <a:spLocks noChangeShapeType="1"/>
            </p:cNvSpPr>
            <p:nvPr/>
          </p:nvSpPr>
          <p:spPr bwMode="auto">
            <a:xfrm>
              <a:off x="288" y="672"/>
              <a:ext cx="240" cy="0"/>
            </a:xfrm>
            <a:prstGeom prst="line">
              <a:avLst/>
            </a:prstGeom>
            <a:noFill/>
            <a:ln w="9525">
              <a:solidFill>
                <a:schemeClr val="tx1"/>
              </a:solidFill>
              <a:round/>
              <a:headEnd/>
              <a:tailEnd/>
            </a:ln>
          </p:spPr>
          <p:txBody>
            <a:bodyPr wrap="none" anchor="ctr"/>
            <a:lstStyle/>
            <a:p>
              <a:endParaRPr lang="en-US" dirty="0"/>
            </a:p>
          </p:txBody>
        </p:sp>
        <p:sp>
          <p:nvSpPr>
            <p:cNvPr id="21" name="Line 16"/>
            <p:cNvSpPr>
              <a:spLocks noChangeShapeType="1"/>
            </p:cNvSpPr>
            <p:nvPr/>
          </p:nvSpPr>
          <p:spPr bwMode="auto">
            <a:xfrm>
              <a:off x="384" y="528"/>
              <a:ext cx="0" cy="144"/>
            </a:xfrm>
            <a:prstGeom prst="line">
              <a:avLst/>
            </a:prstGeom>
            <a:noFill/>
            <a:ln w="28575">
              <a:solidFill>
                <a:schemeClr val="tx1"/>
              </a:solidFill>
              <a:round/>
              <a:headEnd/>
              <a:tailEnd/>
            </a:ln>
          </p:spPr>
          <p:txBody>
            <a:bodyPr wrap="none" anchor="ctr"/>
            <a:lstStyle/>
            <a:p>
              <a:endParaRPr lang="en-US" dirty="0"/>
            </a:p>
          </p:txBody>
        </p:sp>
      </p:grpSp>
      <p:sp>
        <p:nvSpPr>
          <p:cNvPr id="22" name="Line 18"/>
          <p:cNvSpPr>
            <a:spLocks noChangeShapeType="1"/>
          </p:cNvSpPr>
          <p:nvPr/>
        </p:nvSpPr>
        <p:spPr bwMode="auto">
          <a:xfrm flipH="1" flipV="1">
            <a:off x="13881667" y="3355643"/>
            <a:ext cx="1066800" cy="838200"/>
          </a:xfrm>
          <a:prstGeom prst="line">
            <a:avLst/>
          </a:prstGeom>
          <a:noFill/>
          <a:ln w="9525">
            <a:solidFill>
              <a:schemeClr val="tx1"/>
            </a:solidFill>
            <a:round/>
            <a:headEnd/>
            <a:tailEnd/>
          </a:ln>
        </p:spPr>
        <p:txBody>
          <a:bodyPr wrap="none" anchor="ctr"/>
          <a:lstStyle/>
          <a:p>
            <a:endParaRPr lang="en-US" dirty="0"/>
          </a:p>
        </p:txBody>
      </p:sp>
      <p:sp>
        <p:nvSpPr>
          <p:cNvPr id="23" name="Line 19"/>
          <p:cNvSpPr>
            <a:spLocks noChangeShapeType="1"/>
          </p:cNvSpPr>
          <p:nvPr/>
        </p:nvSpPr>
        <p:spPr bwMode="auto">
          <a:xfrm flipH="1" flipV="1">
            <a:off x="13881667" y="3355643"/>
            <a:ext cx="990600" cy="685800"/>
          </a:xfrm>
          <a:prstGeom prst="line">
            <a:avLst/>
          </a:prstGeom>
          <a:noFill/>
          <a:ln w="9525">
            <a:solidFill>
              <a:schemeClr val="tx1"/>
            </a:solidFill>
            <a:round/>
            <a:headEnd/>
            <a:tailEnd/>
          </a:ln>
        </p:spPr>
        <p:txBody>
          <a:bodyPr wrap="none" anchor="ctr"/>
          <a:lstStyle/>
          <a:p>
            <a:endParaRPr lang="en-US" dirty="0"/>
          </a:p>
        </p:txBody>
      </p:sp>
      <p:sp>
        <p:nvSpPr>
          <p:cNvPr id="24" name="Line 20"/>
          <p:cNvSpPr>
            <a:spLocks noChangeShapeType="1"/>
          </p:cNvSpPr>
          <p:nvPr/>
        </p:nvSpPr>
        <p:spPr bwMode="auto">
          <a:xfrm>
            <a:off x="15024667" y="5870243"/>
            <a:ext cx="4191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25" name="Line 21"/>
          <p:cNvSpPr>
            <a:spLocks noChangeShapeType="1"/>
          </p:cNvSpPr>
          <p:nvPr/>
        </p:nvSpPr>
        <p:spPr bwMode="auto">
          <a:xfrm flipV="1">
            <a:off x="15024667" y="3812843"/>
            <a:ext cx="0" cy="2057400"/>
          </a:xfrm>
          <a:prstGeom prst="line">
            <a:avLst/>
          </a:prstGeom>
          <a:noFill/>
          <a:ln w="9525">
            <a:solidFill>
              <a:schemeClr val="tx1"/>
            </a:solidFill>
            <a:round/>
            <a:headEnd/>
            <a:tailEnd type="triangle" w="med" len="med"/>
          </a:ln>
        </p:spPr>
        <p:txBody>
          <a:bodyPr wrap="none" anchor="ctr"/>
          <a:lstStyle/>
          <a:p>
            <a:endParaRPr lang="en-US" dirty="0"/>
          </a:p>
        </p:txBody>
      </p:sp>
      <p:sp>
        <p:nvSpPr>
          <p:cNvPr id="26" name="Line 22"/>
          <p:cNvSpPr>
            <a:spLocks noChangeShapeType="1"/>
          </p:cNvSpPr>
          <p:nvPr/>
        </p:nvSpPr>
        <p:spPr bwMode="auto">
          <a:xfrm flipV="1">
            <a:off x="15329467" y="5946443"/>
            <a:ext cx="0" cy="381000"/>
          </a:xfrm>
          <a:prstGeom prst="line">
            <a:avLst/>
          </a:prstGeom>
          <a:noFill/>
          <a:ln w="38100">
            <a:solidFill>
              <a:srgbClr val="FF0000"/>
            </a:solidFill>
            <a:round/>
            <a:headEnd/>
            <a:tailEnd type="triangle" w="med" len="med"/>
          </a:ln>
        </p:spPr>
        <p:txBody>
          <a:bodyPr wrap="none" anchor="ctr"/>
          <a:lstStyle/>
          <a:p>
            <a:endParaRPr lang="en-US" dirty="0"/>
          </a:p>
        </p:txBody>
      </p:sp>
      <p:sp>
        <p:nvSpPr>
          <p:cNvPr id="27" name="Freeform 23"/>
          <p:cNvSpPr>
            <a:spLocks/>
          </p:cNvSpPr>
          <p:nvPr/>
        </p:nvSpPr>
        <p:spPr bwMode="auto">
          <a:xfrm>
            <a:off x="15329467" y="5286043"/>
            <a:ext cx="1447800" cy="584200"/>
          </a:xfrm>
          <a:custGeom>
            <a:avLst/>
            <a:gdLst>
              <a:gd name="T0" fmla="*/ 0 w 768"/>
              <a:gd name="T1" fmla="*/ 2147483647 h 368"/>
              <a:gd name="T2" fmla="*/ 2147483647 w 768"/>
              <a:gd name="T3" fmla="*/ 2147483647 h 368"/>
              <a:gd name="T4" fmla="*/ 2147483647 w 768"/>
              <a:gd name="T5" fmla="*/ 2147483647 h 368"/>
              <a:gd name="T6" fmla="*/ 2147483647 w 768"/>
              <a:gd name="T7" fmla="*/ 2147483647 h 368"/>
              <a:gd name="T8" fmla="*/ 0 60000 65536"/>
              <a:gd name="T9" fmla="*/ 0 60000 65536"/>
              <a:gd name="T10" fmla="*/ 0 60000 65536"/>
              <a:gd name="T11" fmla="*/ 0 60000 65536"/>
              <a:gd name="T12" fmla="*/ 0 w 768"/>
              <a:gd name="T13" fmla="*/ 0 h 368"/>
              <a:gd name="T14" fmla="*/ 768 w 768"/>
              <a:gd name="T15" fmla="*/ 368 h 368"/>
            </a:gdLst>
            <a:ahLst/>
            <a:cxnLst>
              <a:cxn ang="T8">
                <a:pos x="T0" y="T1"/>
              </a:cxn>
              <a:cxn ang="T9">
                <a:pos x="T2" y="T3"/>
              </a:cxn>
              <a:cxn ang="T10">
                <a:pos x="T4" y="T5"/>
              </a:cxn>
              <a:cxn ang="T11">
                <a:pos x="T6" y="T7"/>
              </a:cxn>
            </a:cxnLst>
            <a:rect l="T12" t="T13" r="T14" b="T15"/>
            <a:pathLst>
              <a:path w="768" h="368">
                <a:moveTo>
                  <a:pt x="0" y="368"/>
                </a:moveTo>
                <a:cubicBezTo>
                  <a:pt x="44" y="216"/>
                  <a:pt x="88" y="64"/>
                  <a:pt x="144" y="32"/>
                </a:cubicBezTo>
                <a:cubicBezTo>
                  <a:pt x="200" y="0"/>
                  <a:pt x="232" y="120"/>
                  <a:pt x="336" y="176"/>
                </a:cubicBezTo>
                <a:cubicBezTo>
                  <a:pt x="440" y="232"/>
                  <a:pt x="604" y="300"/>
                  <a:pt x="768" y="368"/>
                </a:cubicBezTo>
              </a:path>
            </a:pathLst>
          </a:custGeom>
          <a:noFill/>
          <a:ln w="28575">
            <a:solidFill>
              <a:srgbClr val="FF0000"/>
            </a:solidFill>
            <a:round/>
            <a:headEnd/>
            <a:tailEnd/>
          </a:ln>
        </p:spPr>
        <p:txBody>
          <a:bodyPr wrap="none" anchor="ctr"/>
          <a:lstStyle/>
          <a:p>
            <a:endParaRPr lang="en-US" dirty="0"/>
          </a:p>
        </p:txBody>
      </p:sp>
      <p:grpSp>
        <p:nvGrpSpPr>
          <p:cNvPr id="5" name="Group 25"/>
          <p:cNvGrpSpPr>
            <a:grpSpLocks/>
          </p:cNvGrpSpPr>
          <p:nvPr/>
        </p:nvGrpSpPr>
        <p:grpSpPr bwMode="auto">
          <a:xfrm>
            <a:off x="15024667" y="4193843"/>
            <a:ext cx="4079875" cy="533400"/>
            <a:chOff x="2688" y="1296"/>
            <a:chExt cx="2570" cy="336"/>
          </a:xfrm>
        </p:grpSpPr>
        <p:graphicFrame>
          <p:nvGraphicFramePr>
            <p:cNvPr id="30" name="Object 26"/>
            <p:cNvGraphicFramePr>
              <a:graphicFrameLocks noChangeAspect="1"/>
            </p:cNvGraphicFramePr>
            <p:nvPr/>
          </p:nvGraphicFramePr>
          <p:xfrm>
            <a:off x="4992" y="1296"/>
            <a:ext cx="266" cy="336"/>
          </p:xfrm>
          <a:graphic>
            <a:graphicData uri="http://schemas.openxmlformats.org/presentationml/2006/ole">
              <mc:AlternateContent xmlns:mc="http://schemas.openxmlformats.org/markup-compatibility/2006">
                <mc:Choice xmlns:v="urn:schemas-microsoft-com:vml" Requires="v">
                  <p:oleObj spid="_x0000_s233499" name="Equation" r:id="rId6" imgW="139680" imgH="177480" progId="Equation.3">
                    <p:embed/>
                  </p:oleObj>
                </mc:Choice>
                <mc:Fallback>
                  <p:oleObj name="Equation" r:id="rId6" imgW="139680" imgH="17748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2" y="1296"/>
                          <a:ext cx="26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Line 27"/>
            <p:cNvSpPr>
              <a:spLocks noChangeShapeType="1"/>
            </p:cNvSpPr>
            <p:nvPr/>
          </p:nvSpPr>
          <p:spPr bwMode="auto">
            <a:xfrm>
              <a:off x="2688" y="1440"/>
              <a:ext cx="2208" cy="0"/>
            </a:xfrm>
            <a:prstGeom prst="line">
              <a:avLst/>
            </a:prstGeom>
            <a:noFill/>
            <a:ln w="28575">
              <a:solidFill>
                <a:schemeClr val="tx1"/>
              </a:solidFill>
              <a:prstDash val="dash"/>
              <a:round/>
              <a:headEnd/>
              <a:tailEnd/>
            </a:ln>
          </p:spPr>
          <p:txBody>
            <a:bodyPr wrap="none" anchor="ctr"/>
            <a:lstStyle/>
            <a:p>
              <a:endParaRPr lang="en-US" dirty="0"/>
            </a:p>
          </p:txBody>
        </p:sp>
      </p:grpSp>
      <p:grpSp>
        <p:nvGrpSpPr>
          <p:cNvPr id="6" name="Group 28"/>
          <p:cNvGrpSpPr>
            <a:grpSpLocks/>
          </p:cNvGrpSpPr>
          <p:nvPr/>
        </p:nvGrpSpPr>
        <p:grpSpPr bwMode="auto">
          <a:xfrm>
            <a:off x="16320067" y="5870243"/>
            <a:ext cx="533400" cy="381000"/>
            <a:chOff x="3504" y="2352"/>
            <a:chExt cx="336" cy="240"/>
          </a:xfrm>
        </p:grpSpPr>
        <p:sp>
          <p:nvSpPr>
            <p:cNvPr id="34" name="Line 29"/>
            <p:cNvSpPr>
              <a:spLocks noChangeShapeType="1"/>
            </p:cNvSpPr>
            <p:nvPr/>
          </p:nvSpPr>
          <p:spPr bwMode="auto">
            <a:xfrm flipV="1">
              <a:off x="3504" y="2352"/>
              <a:ext cx="0" cy="240"/>
            </a:xfrm>
            <a:prstGeom prst="line">
              <a:avLst/>
            </a:prstGeom>
            <a:noFill/>
            <a:ln w="38100">
              <a:solidFill>
                <a:srgbClr val="FF0000"/>
              </a:solidFill>
              <a:round/>
              <a:headEnd/>
              <a:tailEnd type="triangle" w="med" len="med"/>
            </a:ln>
          </p:spPr>
          <p:txBody>
            <a:bodyPr wrap="none" anchor="ctr"/>
            <a:lstStyle/>
            <a:p>
              <a:endParaRPr lang="en-US" dirty="0"/>
            </a:p>
          </p:txBody>
        </p:sp>
        <p:sp>
          <p:nvSpPr>
            <p:cNvPr id="35" name="Line 30"/>
            <p:cNvSpPr>
              <a:spLocks noChangeShapeType="1"/>
            </p:cNvSpPr>
            <p:nvPr/>
          </p:nvSpPr>
          <p:spPr bwMode="auto">
            <a:xfrm flipV="1">
              <a:off x="3696" y="2352"/>
              <a:ext cx="0" cy="240"/>
            </a:xfrm>
            <a:prstGeom prst="line">
              <a:avLst/>
            </a:prstGeom>
            <a:noFill/>
            <a:ln w="38100">
              <a:solidFill>
                <a:srgbClr val="FF0000"/>
              </a:solidFill>
              <a:round/>
              <a:headEnd/>
              <a:tailEnd type="triangle" w="med" len="med"/>
            </a:ln>
          </p:spPr>
          <p:txBody>
            <a:bodyPr wrap="none" anchor="ctr"/>
            <a:lstStyle/>
            <a:p>
              <a:endParaRPr lang="en-US" dirty="0"/>
            </a:p>
          </p:txBody>
        </p:sp>
        <p:sp>
          <p:nvSpPr>
            <p:cNvPr id="36" name="Line 31"/>
            <p:cNvSpPr>
              <a:spLocks noChangeShapeType="1"/>
            </p:cNvSpPr>
            <p:nvPr/>
          </p:nvSpPr>
          <p:spPr bwMode="auto">
            <a:xfrm flipV="1">
              <a:off x="3840" y="2352"/>
              <a:ext cx="0" cy="240"/>
            </a:xfrm>
            <a:prstGeom prst="line">
              <a:avLst/>
            </a:prstGeom>
            <a:noFill/>
            <a:ln w="38100">
              <a:solidFill>
                <a:srgbClr val="FF0000"/>
              </a:solidFill>
              <a:round/>
              <a:headEnd/>
              <a:tailEnd type="triangle" w="med" len="med"/>
            </a:ln>
          </p:spPr>
          <p:txBody>
            <a:bodyPr wrap="none" anchor="ctr"/>
            <a:lstStyle/>
            <a:p>
              <a:endParaRPr lang="en-US" dirty="0"/>
            </a:p>
          </p:txBody>
        </p:sp>
      </p:grpSp>
      <p:grpSp>
        <p:nvGrpSpPr>
          <p:cNvPr id="7" name="Group 32"/>
          <p:cNvGrpSpPr>
            <a:grpSpLocks/>
          </p:cNvGrpSpPr>
          <p:nvPr/>
        </p:nvGrpSpPr>
        <p:grpSpPr bwMode="auto">
          <a:xfrm>
            <a:off x="16320067" y="4498643"/>
            <a:ext cx="762000" cy="1219200"/>
            <a:chOff x="3504" y="1488"/>
            <a:chExt cx="480" cy="768"/>
          </a:xfrm>
        </p:grpSpPr>
        <p:sp>
          <p:nvSpPr>
            <p:cNvPr id="40" name="Freeform 33"/>
            <p:cNvSpPr>
              <a:spLocks/>
            </p:cNvSpPr>
            <p:nvPr/>
          </p:nvSpPr>
          <p:spPr bwMode="auto">
            <a:xfrm>
              <a:off x="3504" y="1928"/>
              <a:ext cx="192" cy="328"/>
            </a:xfrm>
            <a:custGeom>
              <a:avLst/>
              <a:gdLst>
                <a:gd name="T0" fmla="*/ 0 w 192"/>
                <a:gd name="T1" fmla="*/ 328 h 328"/>
                <a:gd name="T2" fmla="*/ 96 w 192"/>
                <a:gd name="T3" fmla="*/ 40 h 328"/>
                <a:gd name="T4" fmla="*/ 192 w 192"/>
                <a:gd name="T5" fmla="*/ 88 h 328"/>
                <a:gd name="T6" fmla="*/ 0 60000 65536"/>
                <a:gd name="T7" fmla="*/ 0 60000 65536"/>
                <a:gd name="T8" fmla="*/ 0 60000 65536"/>
                <a:gd name="T9" fmla="*/ 0 w 192"/>
                <a:gd name="T10" fmla="*/ 0 h 328"/>
                <a:gd name="T11" fmla="*/ 192 w 192"/>
                <a:gd name="T12" fmla="*/ 328 h 328"/>
              </a:gdLst>
              <a:ahLst/>
              <a:cxnLst>
                <a:cxn ang="T6">
                  <a:pos x="T0" y="T1"/>
                </a:cxn>
                <a:cxn ang="T7">
                  <a:pos x="T2" y="T3"/>
                </a:cxn>
                <a:cxn ang="T8">
                  <a:pos x="T4" y="T5"/>
                </a:cxn>
              </a:cxnLst>
              <a:rect l="T9" t="T10" r="T11" b="T12"/>
              <a:pathLst>
                <a:path w="192" h="328">
                  <a:moveTo>
                    <a:pt x="0" y="328"/>
                  </a:moveTo>
                  <a:cubicBezTo>
                    <a:pt x="32" y="204"/>
                    <a:pt x="64" y="80"/>
                    <a:pt x="96" y="40"/>
                  </a:cubicBezTo>
                  <a:cubicBezTo>
                    <a:pt x="128" y="0"/>
                    <a:pt x="176" y="80"/>
                    <a:pt x="192" y="88"/>
                  </a:cubicBezTo>
                </a:path>
              </a:pathLst>
            </a:custGeom>
            <a:noFill/>
            <a:ln w="28575">
              <a:solidFill>
                <a:srgbClr val="FF0000"/>
              </a:solidFill>
              <a:round/>
              <a:headEnd/>
              <a:tailEnd/>
            </a:ln>
          </p:spPr>
          <p:txBody>
            <a:bodyPr wrap="none" anchor="ctr"/>
            <a:lstStyle/>
            <a:p>
              <a:endParaRPr lang="en-US" dirty="0"/>
            </a:p>
          </p:txBody>
        </p:sp>
        <p:sp>
          <p:nvSpPr>
            <p:cNvPr id="41" name="Freeform 34"/>
            <p:cNvSpPr>
              <a:spLocks/>
            </p:cNvSpPr>
            <p:nvPr/>
          </p:nvSpPr>
          <p:spPr bwMode="auto">
            <a:xfrm>
              <a:off x="3696" y="1680"/>
              <a:ext cx="144" cy="328"/>
            </a:xfrm>
            <a:custGeom>
              <a:avLst/>
              <a:gdLst>
                <a:gd name="T0" fmla="*/ 0 w 192"/>
                <a:gd name="T1" fmla="*/ 328 h 328"/>
                <a:gd name="T2" fmla="*/ 22 w 192"/>
                <a:gd name="T3" fmla="*/ 40 h 328"/>
                <a:gd name="T4" fmla="*/ 46 w 192"/>
                <a:gd name="T5" fmla="*/ 88 h 328"/>
                <a:gd name="T6" fmla="*/ 0 60000 65536"/>
                <a:gd name="T7" fmla="*/ 0 60000 65536"/>
                <a:gd name="T8" fmla="*/ 0 60000 65536"/>
                <a:gd name="T9" fmla="*/ 0 w 192"/>
                <a:gd name="T10" fmla="*/ 0 h 328"/>
                <a:gd name="T11" fmla="*/ 192 w 192"/>
                <a:gd name="T12" fmla="*/ 328 h 328"/>
              </a:gdLst>
              <a:ahLst/>
              <a:cxnLst>
                <a:cxn ang="T6">
                  <a:pos x="T0" y="T1"/>
                </a:cxn>
                <a:cxn ang="T7">
                  <a:pos x="T2" y="T3"/>
                </a:cxn>
                <a:cxn ang="T8">
                  <a:pos x="T4" y="T5"/>
                </a:cxn>
              </a:cxnLst>
              <a:rect l="T9" t="T10" r="T11" b="T12"/>
              <a:pathLst>
                <a:path w="192" h="328">
                  <a:moveTo>
                    <a:pt x="0" y="328"/>
                  </a:moveTo>
                  <a:cubicBezTo>
                    <a:pt x="32" y="204"/>
                    <a:pt x="64" y="80"/>
                    <a:pt x="96" y="40"/>
                  </a:cubicBezTo>
                  <a:cubicBezTo>
                    <a:pt x="128" y="0"/>
                    <a:pt x="176" y="80"/>
                    <a:pt x="192" y="88"/>
                  </a:cubicBezTo>
                </a:path>
              </a:pathLst>
            </a:custGeom>
            <a:noFill/>
            <a:ln w="28575">
              <a:solidFill>
                <a:srgbClr val="FF0000"/>
              </a:solidFill>
              <a:round/>
              <a:headEnd/>
              <a:tailEnd/>
            </a:ln>
          </p:spPr>
          <p:txBody>
            <a:bodyPr wrap="none" anchor="ctr"/>
            <a:lstStyle/>
            <a:p>
              <a:endParaRPr lang="en-US" dirty="0"/>
            </a:p>
          </p:txBody>
        </p:sp>
        <p:sp>
          <p:nvSpPr>
            <p:cNvPr id="44" name="Freeform 35"/>
            <p:cNvSpPr>
              <a:spLocks/>
            </p:cNvSpPr>
            <p:nvPr/>
          </p:nvSpPr>
          <p:spPr bwMode="auto">
            <a:xfrm>
              <a:off x="3840" y="1488"/>
              <a:ext cx="144" cy="280"/>
            </a:xfrm>
            <a:custGeom>
              <a:avLst/>
              <a:gdLst>
                <a:gd name="T0" fmla="*/ 0 w 192"/>
                <a:gd name="T1" fmla="*/ 149 h 328"/>
                <a:gd name="T2" fmla="*/ 22 w 192"/>
                <a:gd name="T3" fmla="*/ 18 h 328"/>
                <a:gd name="T4" fmla="*/ 46 w 192"/>
                <a:gd name="T5" fmla="*/ 40 h 328"/>
                <a:gd name="T6" fmla="*/ 0 60000 65536"/>
                <a:gd name="T7" fmla="*/ 0 60000 65536"/>
                <a:gd name="T8" fmla="*/ 0 60000 65536"/>
                <a:gd name="T9" fmla="*/ 0 w 192"/>
                <a:gd name="T10" fmla="*/ 0 h 328"/>
                <a:gd name="T11" fmla="*/ 192 w 192"/>
                <a:gd name="T12" fmla="*/ 328 h 328"/>
              </a:gdLst>
              <a:ahLst/>
              <a:cxnLst>
                <a:cxn ang="T6">
                  <a:pos x="T0" y="T1"/>
                </a:cxn>
                <a:cxn ang="T7">
                  <a:pos x="T2" y="T3"/>
                </a:cxn>
                <a:cxn ang="T8">
                  <a:pos x="T4" y="T5"/>
                </a:cxn>
              </a:cxnLst>
              <a:rect l="T9" t="T10" r="T11" b="T12"/>
              <a:pathLst>
                <a:path w="192" h="328">
                  <a:moveTo>
                    <a:pt x="0" y="328"/>
                  </a:moveTo>
                  <a:cubicBezTo>
                    <a:pt x="32" y="204"/>
                    <a:pt x="64" y="80"/>
                    <a:pt x="96" y="40"/>
                  </a:cubicBezTo>
                  <a:cubicBezTo>
                    <a:pt x="128" y="0"/>
                    <a:pt x="176" y="80"/>
                    <a:pt x="192" y="88"/>
                  </a:cubicBezTo>
                </a:path>
              </a:pathLst>
            </a:custGeom>
            <a:noFill/>
            <a:ln w="28575">
              <a:solidFill>
                <a:srgbClr val="FF0000"/>
              </a:solidFill>
              <a:round/>
              <a:headEnd/>
              <a:tailEnd/>
            </a:ln>
          </p:spPr>
          <p:txBody>
            <a:bodyPr wrap="none" anchor="ctr"/>
            <a:lstStyle/>
            <a:p>
              <a:endParaRPr lang="en-US" dirty="0"/>
            </a:p>
          </p:txBody>
        </p:sp>
      </p:grpSp>
      <p:grpSp>
        <p:nvGrpSpPr>
          <p:cNvPr id="8" name="Group 36"/>
          <p:cNvGrpSpPr>
            <a:grpSpLocks/>
          </p:cNvGrpSpPr>
          <p:nvPr/>
        </p:nvGrpSpPr>
        <p:grpSpPr bwMode="auto">
          <a:xfrm>
            <a:off x="11443267" y="2822243"/>
            <a:ext cx="1676400" cy="1171575"/>
            <a:chOff x="432" y="432"/>
            <a:chExt cx="1056" cy="738"/>
          </a:xfrm>
        </p:grpSpPr>
        <p:sp>
          <p:nvSpPr>
            <p:cNvPr id="46" name="Freeform 37"/>
            <p:cNvSpPr>
              <a:spLocks/>
            </p:cNvSpPr>
            <p:nvPr/>
          </p:nvSpPr>
          <p:spPr bwMode="auto">
            <a:xfrm>
              <a:off x="432" y="432"/>
              <a:ext cx="1056" cy="96"/>
            </a:xfrm>
            <a:custGeom>
              <a:avLst/>
              <a:gdLst>
                <a:gd name="T0" fmla="*/ 0 w 1056"/>
                <a:gd name="T1" fmla="*/ 9 h 168"/>
                <a:gd name="T2" fmla="*/ 624 w 1056"/>
                <a:gd name="T3" fmla="*/ 9 h 168"/>
                <a:gd name="T4" fmla="*/ 1056 w 1056"/>
                <a:gd name="T5" fmla="*/ 0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44"/>
                  </a:moveTo>
                  <a:cubicBezTo>
                    <a:pt x="224" y="156"/>
                    <a:pt x="448" y="168"/>
                    <a:pt x="624" y="144"/>
                  </a:cubicBezTo>
                  <a:cubicBezTo>
                    <a:pt x="800" y="120"/>
                    <a:pt x="984" y="24"/>
                    <a:pt x="1056" y="0"/>
                  </a:cubicBezTo>
                </a:path>
              </a:pathLst>
            </a:custGeom>
            <a:noFill/>
            <a:ln w="9525">
              <a:solidFill>
                <a:srgbClr val="006600"/>
              </a:solidFill>
              <a:round/>
              <a:headEnd/>
              <a:tailEnd/>
            </a:ln>
          </p:spPr>
          <p:txBody>
            <a:bodyPr wrap="none" anchor="ctr"/>
            <a:lstStyle/>
            <a:p>
              <a:endParaRPr lang="en-US" dirty="0"/>
            </a:p>
          </p:txBody>
        </p:sp>
        <p:sp>
          <p:nvSpPr>
            <p:cNvPr id="47" name="Freeform 38"/>
            <p:cNvSpPr>
              <a:spLocks/>
            </p:cNvSpPr>
            <p:nvPr/>
          </p:nvSpPr>
          <p:spPr bwMode="auto">
            <a:xfrm>
              <a:off x="528" y="882"/>
              <a:ext cx="960" cy="288"/>
            </a:xfrm>
            <a:custGeom>
              <a:avLst/>
              <a:gdLst>
                <a:gd name="T0" fmla="*/ 0 w 1056"/>
                <a:gd name="T1" fmla="*/ 2131 h 168"/>
                <a:gd name="T2" fmla="*/ 386 w 1056"/>
                <a:gd name="T3" fmla="*/ 2131 h 168"/>
                <a:gd name="T4" fmla="*/ 656 w 1056"/>
                <a:gd name="T5" fmla="*/ 0 h 168"/>
                <a:gd name="T6" fmla="*/ 0 60000 65536"/>
                <a:gd name="T7" fmla="*/ 0 60000 65536"/>
                <a:gd name="T8" fmla="*/ 0 60000 65536"/>
                <a:gd name="T9" fmla="*/ 0 w 1056"/>
                <a:gd name="T10" fmla="*/ 0 h 168"/>
                <a:gd name="T11" fmla="*/ 1056 w 1056"/>
                <a:gd name="T12" fmla="*/ 168 h 168"/>
              </a:gdLst>
              <a:ahLst/>
              <a:cxnLst>
                <a:cxn ang="T6">
                  <a:pos x="T0" y="T1"/>
                </a:cxn>
                <a:cxn ang="T7">
                  <a:pos x="T2" y="T3"/>
                </a:cxn>
                <a:cxn ang="T8">
                  <a:pos x="T4" y="T5"/>
                </a:cxn>
              </a:cxnLst>
              <a:rect l="T9" t="T10" r="T11" b="T12"/>
              <a:pathLst>
                <a:path w="1056" h="168">
                  <a:moveTo>
                    <a:pt x="0" y="144"/>
                  </a:moveTo>
                  <a:cubicBezTo>
                    <a:pt x="224" y="156"/>
                    <a:pt x="448" y="168"/>
                    <a:pt x="624" y="144"/>
                  </a:cubicBezTo>
                  <a:cubicBezTo>
                    <a:pt x="800" y="120"/>
                    <a:pt x="984" y="24"/>
                    <a:pt x="1056" y="0"/>
                  </a:cubicBezTo>
                </a:path>
              </a:pathLst>
            </a:custGeom>
            <a:noFill/>
            <a:ln w="9525">
              <a:solidFill>
                <a:srgbClr val="006600"/>
              </a:solidFill>
              <a:round/>
              <a:headEnd/>
              <a:tailEnd/>
            </a:ln>
          </p:spPr>
          <p:txBody>
            <a:bodyPr wrap="none" anchor="ctr"/>
            <a:lstStyle/>
            <a:p>
              <a:endParaRPr lang="en-US" dirty="0"/>
            </a:p>
          </p:txBody>
        </p:sp>
        <p:sp>
          <p:nvSpPr>
            <p:cNvPr id="48" name="Line 39"/>
            <p:cNvSpPr>
              <a:spLocks noChangeShapeType="1"/>
            </p:cNvSpPr>
            <p:nvPr/>
          </p:nvSpPr>
          <p:spPr bwMode="auto">
            <a:xfrm>
              <a:off x="960" y="1008"/>
              <a:ext cx="240" cy="0"/>
            </a:xfrm>
            <a:prstGeom prst="line">
              <a:avLst/>
            </a:prstGeom>
            <a:noFill/>
            <a:ln w="28575">
              <a:solidFill>
                <a:schemeClr val="tx1"/>
              </a:solidFill>
              <a:round/>
              <a:headEnd/>
              <a:tailEnd type="triangle" w="med" len="med"/>
            </a:ln>
          </p:spPr>
          <p:txBody>
            <a:bodyPr wrap="none" anchor="ctr"/>
            <a:lstStyle/>
            <a:p>
              <a:endParaRPr lang="en-US" dirty="0"/>
            </a:p>
          </p:txBody>
        </p:sp>
        <p:sp>
          <p:nvSpPr>
            <p:cNvPr id="49" name="Line 40"/>
            <p:cNvSpPr>
              <a:spLocks noChangeShapeType="1"/>
            </p:cNvSpPr>
            <p:nvPr/>
          </p:nvSpPr>
          <p:spPr bwMode="auto">
            <a:xfrm>
              <a:off x="1056" y="432"/>
              <a:ext cx="240" cy="0"/>
            </a:xfrm>
            <a:prstGeom prst="line">
              <a:avLst/>
            </a:prstGeom>
            <a:noFill/>
            <a:ln w="28575">
              <a:solidFill>
                <a:schemeClr val="tx1"/>
              </a:solidFill>
              <a:round/>
              <a:headEnd/>
              <a:tailEnd type="triangle" w="med" len="med"/>
            </a:ln>
          </p:spPr>
          <p:txBody>
            <a:bodyPr wrap="none" anchor="ctr"/>
            <a:lstStyle/>
            <a:p>
              <a:endParaRPr lang="en-US" dirty="0"/>
            </a:p>
          </p:txBody>
        </p:sp>
      </p:grpSp>
      <p:grpSp>
        <p:nvGrpSpPr>
          <p:cNvPr id="9" name="Group 41"/>
          <p:cNvGrpSpPr>
            <a:grpSpLocks/>
          </p:cNvGrpSpPr>
          <p:nvPr/>
        </p:nvGrpSpPr>
        <p:grpSpPr bwMode="auto">
          <a:xfrm>
            <a:off x="16564561" y="1676067"/>
            <a:ext cx="2498732" cy="4803775"/>
            <a:chOff x="3716" y="20"/>
            <a:chExt cx="1574" cy="3026"/>
          </a:xfrm>
        </p:grpSpPr>
        <p:grpSp>
          <p:nvGrpSpPr>
            <p:cNvPr id="11" name="Group 42"/>
            <p:cNvGrpSpPr>
              <a:grpSpLocks/>
            </p:cNvGrpSpPr>
            <p:nvPr/>
          </p:nvGrpSpPr>
          <p:grpSpPr bwMode="auto">
            <a:xfrm>
              <a:off x="4042" y="702"/>
              <a:ext cx="1200" cy="2216"/>
              <a:chOff x="4042" y="702"/>
              <a:chExt cx="1200" cy="2216"/>
            </a:xfrm>
          </p:grpSpPr>
          <p:sp>
            <p:nvSpPr>
              <p:cNvPr id="58" name="Line 43"/>
              <p:cNvSpPr>
                <a:spLocks noChangeShapeType="1"/>
              </p:cNvSpPr>
              <p:nvPr/>
            </p:nvSpPr>
            <p:spPr bwMode="auto">
              <a:xfrm flipV="1">
                <a:off x="4042" y="2662"/>
                <a:ext cx="0" cy="240"/>
              </a:xfrm>
              <a:prstGeom prst="line">
                <a:avLst/>
              </a:prstGeom>
              <a:noFill/>
              <a:ln w="38100">
                <a:solidFill>
                  <a:srgbClr val="FF0000"/>
                </a:solidFill>
                <a:round/>
                <a:headEnd/>
                <a:tailEnd type="triangle" w="med" len="med"/>
              </a:ln>
            </p:spPr>
            <p:txBody>
              <a:bodyPr wrap="none" anchor="ctr"/>
              <a:lstStyle/>
              <a:p>
                <a:endParaRPr lang="en-US" dirty="0"/>
              </a:p>
            </p:txBody>
          </p:sp>
          <p:sp>
            <p:nvSpPr>
              <p:cNvPr id="59" name="Line 44"/>
              <p:cNvSpPr>
                <a:spLocks noChangeShapeType="1"/>
              </p:cNvSpPr>
              <p:nvPr/>
            </p:nvSpPr>
            <p:spPr bwMode="auto">
              <a:xfrm flipV="1">
                <a:off x="4042" y="1750"/>
                <a:ext cx="48" cy="144"/>
              </a:xfrm>
              <a:prstGeom prst="line">
                <a:avLst/>
              </a:prstGeom>
              <a:noFill/>
              <a:ln w="28575">
                <a:solidFill>
                  <a:srgbClr val="FF0000"/>
                </a:solidFill>
                <a:round/>
                <a:headEnd/>
                <a:tailEnd/>
              </a:ln>
            </p:spPr>
            <p:txBody>
              <a:bodyPr wrap="none" anchor="ctr"/>
              <a:lstStyle/>
              <a:p>
                <a:endParaRPr lang="en-US" dirty="0"/>
              </a:p>
            </p:txBody>
          </p:sp>
          <p:sp>
            <p:nvSpPr>
              <p:cNvPr id="60" name="Freeform 45"/>
              <p:cNvSpPr>
                <a:spLocks/>
              </p:cNvSpPr>
              <p:nvPr/>
            </p:nvSpPr>
            <p:spPr bwMode="auto">
              <a:xfrm>
                <a:off x="4090" y="702"/>
                <a:ext cx="1152" cy="2216"/>
              </a:xfrm>
              <a:custGeom>
                <a:avLst/>
                <a:gdLst>
                  <a:gd name="T0" fmla="*/ 0 w 1152"/>
                  <a:gd name="T1" fmla="*/ 1048 h 2216"/>
                  <a:gd name="T2" fmla="*/ 144 w 1152"/>
                  <a:gd name="T3" fmla="*/ 136 h 2216"/>
                  <a:gd name="T4" fmla="*/ 192 w 1152"/>
                  <a:gd name="T5" fmla="*/ 232 h 2216"/>
                  <a:gd name="T6" fmla="*/ 192 w 1152"/>
                  <a:gd name="T7" fmla="*/ 520 h 2216"/>
                  <a:gd name="T8" fmla="*/ 288 w 1152"/>
                  <a:gd name="T9" fmla="*/ 1864 h 2216"/>
                  <a:gd name="T10" fmla="*/ 480 w 1152"/>
                  <a:gd name="T11" fmla="*/ 2200 h 2216"/>
                  <a:gd name="T12" fmla="*/ 1152 w 1152"/>
                  <a:gd name="T13" fmla="*/ 1960 h 2216"/>
                  <a:gd name="T14" fmla="*/ 0 60000 65536"/>
                  <a:gd name="T15" fmla="*/ 0 60000 65536"/>
                  <a:gd name="T16" fmla="*/ 0 60000 65536"/>
                  <a:gd name="T17" fmla="*/ 0 60000 65536"/>
                  <a:gd name="T18" fmla="*/ 0 60000 65536"/>
                  <a:gd name="T19" fmla="*/ 0 60000 65536"/>
                  <a:gd name="T20" fmla="*/ 0 60000 65536"/>
                  <a:gd name="T21" fmla="*/ 0 w 1152"/>
                  <a:gd name="T22" fmla="*/ 0 h 2216"/>
                  <a:gd name="T23" fmla="*/ 1152 w 1152"/>
                  <a:gd name="T24" fmla="*/ 2216 h 2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2216">
                    <a:moveTo>
                      <a:pt x="0" y="1048"/>
                    </a:moveTo>
                    <a:cubicBezTo>
                      <a:pt x="56" y="660"/>
                      <a:pt x="112" y="272"/>
                      <a:pt x="144" y="136"/>
                    </a:cubicBezTo>
                    <a:cubicBezTo>
                      <a:pt x="176" y="0"/>
                      <a:pt x="184" y="168"/>
                      <a:pt x="192" y="232"/>
                    </a:cubicBezTo>
                    <a:cubicBezTo>
                      <a:pt x="200" y="296"/>
                      <a:pt x="176" y="248"/>
                      <a:pt x="192" y="520"/>
                    </a:cubicBezTo>
                    <a:cubicBezTo>
                      <a:pt x="208" y="792"/>
                      <a:pt x="240" y="1584"/>
                      <a:pt x="288" y="1864"/>
                    </a:cubicBezTo>
                    <a:cubicBezTo>
                      <a:pt x="336" y="2144"/>
                      <a:pt x="336" y="2184"/>
                      <a:pt x="480" y="2200"/>
                    </a:cubicBezTo>
                    <a:cubicBezTo>
                      <a:pt x="624" y="2216"/>
                      <a:pt x="1040" y="2000"/>
                      <a:pt x="1152" y="1960"/>
                    </a:cubicBezTo>
                  </a:path>
                </a:pathLst>
              </a:custGeom>
              <a:noFill/>
              <a:ln w="28575">
                <a:solidFill>
                  <a:srgbClr val="006600"/>
                </a:solidFill>
                <a:round/>
                <a:headEnd/>
                <a:tailEnd/>
              </a:ln>
            </p:spPr>
            <p:txBody>
              <a:bodyPr wrap="none" anchor="ctr"/>
              <a:lstStyle/>
              <a:p>
                <a:endParaRPr lang="en-US" dirty="0"/>
              </a:p>
            </p:txBody>
          </p:sp>
        </p:grpSp>
        <p:grpSp>
          <p:nvGrpSpPr>
            <p:cNvPr id="18" name="Group 46"/>
            <p:cNvGrpSpPr>
              <a:grpSpLocks/>
            </p:cNvGrpSpPr>
            <p:nvPr/>
          </p:nvGrpSpPr>
          <p:grpSpPr bwMode="auto">
            <a:xfrm>
              <a:off x="4906" y="2470"/>
              <a:ext cx="384" cy="576"/>
              <a:chOff x="4848" y="2160"/>
              <a:chExt cx="384" cy="576"/>
            </a:xfrm>
          </p:grpSpPr>
          <p:sp>
            <p:nvSpPr>
              <p:cNvPr id="55" name="Line 47"/>
              <p:cNvSpPr>
                <a:spLocks noChangeShapeType="1"/>
              </p:cNvSpPr>
              <p:nvPr/>
            </p:nvSpPr>
            <p:spPr bwMode="auto">
              <a:xfrm flipV="1">
                <a:off x="4848" y="2496"/>
                <a:ext cx="0" cy="240"/>
              </a:xfrm>
              <a:prstGeom prst="line">
                <a:avLst/>
              </a:prstGeom>
              <a:noFill/>
              <a:ln w="38100">
                <a:solidFill>
                  <a:srgbClr val="FF0000"/>
                </a:solidFill>
                <a:round/>
                <a:headEnd/>
                <a:tailEnd type="triangle" w="med" len="med"/>
              </a:ln>
            </p:spPr>
            <p:txBody>
              <a:bodyPr wrap="none" anchor="ctr"/>
              <a:lstStyle/>
              <a:p>
                <a:endParaRPr lang="en-US" dirty="0"/>
              </a:p>
            </p:txBody>
          </p:sp>
          <p:sp>
            <p:nvSpPr>
              <p:cNvPr id="57" name="Freeform 48"/>
              <p:cNvSpPr>
                <a:spLocks/>
              </p:cNvSpPr>
              <p:nvPr/>
            </p:nvSpPr>
            <p:spPr bwMode="auto">
              <a:xfrm>
                <a:off x="4848" y="2160"/>
                <a:ext cx="384" cy="336"/>
              </a:xfrm>
              <a:custGeom>
                <a:avLst/>
                <a:gdLst>
                  <a:gd name="T0" fmla="*/ 0 w 384"/>
                  <a:gd name="T1" fmla="*/ 336 h 336"/>
                  <a:gd name="T2" fmla="*/ 96 w 384"/>
                  <a:gd name="T3" fmla="*/ 48 h 336"/>
                  <a:gd name="T4" fmla="*/ 288 w 384"/>
                  <a:gd name="T5" fmla="*/ 48 h 336"/>
                  <a:gd name="T6" fmla="*/ 384 w 384"/>
                  <a:gd name="T7" fmla="*/ 48 h 336"/>
                  <a:gd name="T8" fmla="*/ 0 60000 65536"/>
                  <a:gd name="T9" fmla="*/ 0 60000 65536"/>
                  <a:gd name="T10" fmla="*/ 0 60000 65536"/>
                  <a:gd name="T11" fmla="*/ 0 60000 65536"/>
                  <a:gd name="T12" fmla="*/ 0 w 384"/>
                  <a:gd name="T13" fmla="*/ 0 h 336"/>
                  <a:gd name="T14" fmla="*/ 384 w 384"/>
                  <a:gd name="T15" fmla="*/ 336 h 336"/>
                </a:gdLst>
                <a:ahLst/>
                <a:cxnLst>
                  <a:cxn ang="T8">
                    <a:pos x="T0" y="T1"/>
                  </a:cxn>
                  <a:cxn ang="T9">
                    <a:pos x="T2" y="T3"/>
                  </a:cxn>
                  <a:cxn ang="T10">
                    <a:pos x="T4" y="T5"/>
                  </a:cxn>
                  <a:cxn ang="T11">
                    <a:pos x="T6" y="T7"/>
                  </a:cxn>
                </a:cxnLst>
                <a:rect l="T12" t="T13" r="T14" b="T15"/>
                <a:pathLst>
                  <a:path w="384" h="336">
                    <a:moveTo>
                      <a:pt x="0" y="336"/>
                    </a:moveTo>
                    <a:cubicBezTo>
                      <a:pt x="24" y="216"/>
                      <a:pt x="48" y="96"/>
                      <a:pt x="96" y="48"/>
                    </a:cubicBezTo>
                    <a:cubicBezTo>
                      <a:pt x="144" y="0"/>
                      <a:pt x="240" y="48"/>
                      <a:pt x="288" y="48"/>
                    </a:cubicBezTo>
                    <a:cubicBezTo>
                      <a:pt x="336" y="48"/>
                      <a:pt x="376" y="56"/>
                      <a:pt x="384" y="48"/>
                    </a:cubicBezTo>
                  </a:path>
                </a:pathLst>
              </a:custGeom>
              <a:noFill/>
              <a:ln w="28575">
                <a:solidFill>
                  <a:srgbClr val="FF0000"/>
                </a:solidFill>
                <a:round/>
                <a:headEnd/>
                <a:tailEnd/>
              </a:ln>
            </p:spPr>
            <p:txBody>
              <a:bodyPr wrap="none" anchor="ctr"/>
              <a:lstStyle/>
              <a:p>
                <a:endParaRPr lang="en-US" dirty="0"/>
              </a:p>
            </p:txBody>
          </p:sp>
        </p:grpSp>
        <p:sp>
          <p:nvSpPr>
            <p:cNvPr id="53" name="Text Box 49"/>
            <p:cNvSpPr txBox="1">
              <a:spLocks noChangeArrowheads="1"/>
            </p:cNvSpPr>
            <p:nvPr/>
          </p:nvSpPr>
          <p:spPr bwMode="auto">
            <a:xfrm>
              <a:off x="3716" y="20"/>
              <a:ext cx="1283" cy="288"/>
            </a:xfrm>
            <a:prstGeom prst="rect">
              <a:avLst/>
            </a:prstGeom>
            <a:noFill/>
            <a:ln w="9525">
              <a:noFill/>
              <a:miter lim="800000"/>
              <a:headEnd/>
              <a:tailEnd/>
            </a:ln>
          </p:spPr>
          <p:txBody>
            <a:bodyPr wrap="none">
              <a:spAutoFit/>
            </a:bodyPr>
            <a:lstStyle/>
            <a:p>
              <a:r>
                <a:rPr lang="en-US" dirty="0">
                  <a:solidFill>
                    <a:srgbClr val="006600"/>
                  </a:solidFill>
                </a:rPr>
                <a:t>Spike emission</a:t>
              </a:r>
            </a:p>
          </p:txBody>
        </p:sp>
        <p:sp>
          <p:nvSpPr>
            <p:cNvPr id="54" name="Line 51"/>
            <p:cNvSpPr>
              <a:spLocks noChangeShapeType="1"/>
            </p:cNvSpPr>
            <p:nvPr/>
          </p:nvSpPr>
          <p:spPr bwMode="auto">
            <a:xfrm flipV="1">
              <a:off x="4042" y="2662"/>
              <a:ext cx="0" cy="240"/>
            </a:xfrm>
            <a:prstGeom prst="line">
              <a:avLst/>
            </a:prstGeom>
            <a:noFill/>
            <a:ln w="28575">
              <a:solidFill>
                <a:srgbClr val="FF0000"/>
              </a:solidFill>
              <a:round/>
              <a:headEnd/>
              <a:tailEnd type="triangle" w="med" len="med"/>
            </a:ln>
          </p:spPr>
          <p:txBody>
            <a:bodyPr wrap="none" anchor="ctr"/>
            <a:lstStyle/>
            <a:p>
              <a:endParaRPr lang="en-US" dirty="0"/>
            </a:p>
          </p:txBody>
        </p:sp>
      </p:grpSp>
      <p:sp>
        <p:nvSpPr>
          <p:cNvPr id="61" name="Text Box 53"/>
          <p:cNvSpPr txBox="1">
            <a:spLocks noChangeArrowheads="1"/>
          </p:cNvSpPr>
          <p:nvPr/>
        </p:nvSpPr>
        <p:spPr bwMode="auto">
          <a:xfrm>
            <a:off x="12263543" y="9052287"/>
            <a:ext cx="8602035" cy="2723823"/>
          </a:xfrm>
          <a:prstGeom prst="rect">
            <a:avLst/>
          </a:prstGeom>
          <a:noFill/>
          <a:ln w="9525">
            <a:noFill/>
            <a:miter lim="800000"/>
            <a:headEnd/>
            <a:tailEnd/>
          </a:ln>
        </p:spPr>
        <p:txBody>
          <a:bodyPr wrap="none">
            <a:spAutoFit/>
          </a:bodyPr>
          <a:lstStyle/>
          <a:p>
            <a:r>
              <a:rPr lang="fr-CH" dirty="0"/>
              <a:t>-</a:t>
            </a:r>
            <a:r>
              <a:rPr lang="fr-CH" dirty="0" err="1"/>
              <a:t>spikes</a:t>
            </a:r>
            <a:r>
              <a:rPr lang="fr-CH" dirty="0"/>
              <a:t> are </a:t>
            </a:r>
            <a:r>
              <a:rPr lang="fr-CH" dirty="0" err="1"/>
              <a:t>events</a:t>
            </a:r>
            <a:endParaRPr lang="fr-CH" dirty="0"/>
          </a:p>
          <a:p>
            <a:r>
              <a:rPr lang="fr-CH" dirty="0"/>
              <a:t>-</a:t>
            </a:r>
            <a:r>
              <a:rPr lang="fr-CH" dirty="0" err="1"/>
              <a:t>triggered</a:t>
            </a:r>
            <a:r>
              <a:rPr lang="fr-CH" dirty="0"/>
              <a:t> </a:t>
            </a:r>
            <a:r>
              <a:rPr lang="fr-CH" dirty="0" err="1"/>
              <a:t>at</a:t>
            </a:r>
            <a:r>
              <a:rPr lang="fr-CH" dirty="0"/>
              <a:t> </a:t>
            </a:r>
            <a:r>
              <a:rPr lang="fr-CH" dirty="0" err="1"/>
              <a:t>threshold</a:t>
            </a:r>
            <a:endParaRPr lang="fr-CH" dirty="0"/>
          </a:p>
          <a:p>
            <a:r>
              <a:rPr lang="fr-CH" dirty="0"/>
              <a:t>-</a:t>
            </a:r>
            <a:r>
              <a:rPr lang="fr-CH" dirty="0" err="1"/>
              <a:t>spike</a:t>
            </a:r>
            <a:r>
              <a:rPr lang="fr-CH" dirty="0"/>
              <a:t>/reset/</a:t>
            </a:r>
            <a:r>
              <a:rPr lang="fr-CH" dirty="0" err="1"/>
              <a:t>refractoriness</a:t>
            </a:r>
            <a:endParaRPr lang="fr-FR" dirty="0"/>
          </a:p>
        </p:txBody>
      </p:sp>
      <p:sp>
        <p:nvSpPr>
          <p:cNvPr id="62" name="Freeform 54"/>
          <p:cNvSpPr>
            <a:spLocks/>
          </p:cNvSpPr>
          <p:nvPr/>
        </p:nvSpPr>
        <p:spPr bwMode="auto">
          <a:xfrm>
            <a:off x="17080480" y="4641518"/>
            <a:ext cx="1828800" cy="1295400"/>
          </a:xfrm>
          <a:custGeom>
            <a:avLst/>
            <a:gdLst>
              <a:gd name="T0" fmla="*/ 0 w 1152"/>
              <a:gd name="T1" fmla="*/ 0 h 816"/>
              <a:gd name="T2" fmla="*/ 2147483647 w 1152"/>
              <a:gd name="T3" fmla="*/ 2147483647 h 816"/>
              <a:gd name="T4" fmla="*/ 2147483647 w 1152"/>
              <a:gd name="T5" fmla="*/ 2147483647 h 816"/>
              <a:gd name="T6" fmla="*/ 2147483647 w 1152"/>
              <a:gd name="T7" fmla="*/ 2147483647 h 816"/>
              <a:gd name="T8" fmla="*/ 0 60000 65536"/>
              <a:gd name="T9" fmla="*/ 0 60000 65536"/>
              <a:gd name="T10" fmla="*/ 0 60000 65536"/>
              <a:gd name="T11" fmla="*/ 0 60000 65536"/>
              <a:gd name="T12" fmla="*/ 0 w 1152"/>
              <a:gd name="T13" fmla="*/ 0 h 816"/>
              <a:gd name="T14" fmla="*/ 1152 w 1152"/>
              <a:gd name="T15" fmla="*/ 816 h 816"/>
            </a:gdLst>
            <a:ahLst/>
            <a:cxnLst>
              <a:cxn ang="T8">
                <a:pos x="T0" y="T1"/>
              </a:cxn>
              <a:cxn ang="T9">
                <a:pos x="T2" y="T3"/>
              </a:cxn>
              <a:cxn ang="T10">
                <a:pos x="T4" y="T5"/>
              </a:cxn>
              <a:cxn ang="T11">
                <a:pos x="T6" y="T7"/>
              </a:cxn>
            </a:cxnLst>
            <a:rect l="T12" t="T13" r="T14" b="T15"/>
            <a:pathLst>
              <a:path w="1152" h="816">
                <a:moveTo>
                  <a:pt x="0" y="0"/>
                </a:moveTo>
                <a:cubicBezTo>
                  <a:pt x="68" y="112"/>
                  <a:pt x="136" y="224"/>
                  <a:pt x="240" y="336"/>
                </a:cubicBezTo>
                <a:cubicBezTo>
                  <a:pt x="344" y="448"/>
                  <a:pt x="472" y="592"/>
                  <a:pt x="624" y="672"/>
                </a:cubicBezTo>
                <a:cubicBezTo>
                  <a:pt x="776" y="752"/>
                  <a:pt x="964" y="784"/>
                  <a:pt x="1152" y="816"/>
                </a:cubicBezTo>
              </a:path>
            </a:pathLst>
          </a:custGeom>
          <a:noFill/>
          <a:ln w="28575">
            <a:solidFill>
              <a:srgbClr val="FF0000"/>
            </a:solidFill>
            <a:round/>
            <a:headEnd/>
            <a:tailEnd/>
          </a:ln>
        </p:spPr>
        <p:txBody>
          <a:bodyPr wrap="none" anchor="ctr"/>
          <a:lstStyle/>
          <a:p>
            <a:endParaRPr lang="en-US" dirty="0"/>
          </a:p>
        </p:txBody>
      </p:sp>
      <p:cxnSp>
        <p:nvCxnSpPr>
          <p:cNvPr id="63" name="Straight Arrow Connector 62"/>
          <p:cNvCxnSpPr/>
          <p:nvPr/>
        </p:nvCxnSpPr>
        <p:spPr bwMode="auto">
          <a:xfrm flipH="1" flipV="1">
            <a:off x="15453416" y="5577374"/>
            <a:ext cx="714251" cy="162825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64" name="Text Box 24"/>
          <p:cNvSpPr txBox="1">
            <a:spLocks noChangeArrowheads="1"/>
          </p:cNvSpPr>
          <p:nvPr/>
        </p:nvSpPr>
        <p:spPr bwMode="auto">
          <a:xfrm>
            <a:off x="14964342" y="7205628"/>
            <a:ext cx="4331635" cy="1846659"/>
          </a:xfrm>
          <a:prstGeom prst="rect">
            <a:avLst/>
          </a:prstGeom>
          <a:noFill/>
          <a:ln w="9525">
            <a:noFill/>
            <a:miter lim="800000"/>
            <a:headEnd/>
            <a:tailEnd/>
          </a:ln>
        </p:spPr>
        <p:txBody>
          <a:bodyPr wrap="none">
            <a:spAutoFit/>
          </a:bodyPr>
          <a:lstStyle/>
          <a:p>
            <a:r>
              <a:rPr lang="en-US" dirty="0">
                <a:solidFill>
                  <a:srgbClr val="FF0000"/>
                </a:solidFill>
              </a:rPr>
              <a:t>Postsynaptic</a:t>
            </a:r>
          </a:p>
          <a:p>
            <a:r>
              <a:rPr lang="en-US" dirty="0">
                <a:solidFill>
                  <a:srgbClr val="FF0000"/>
                </a:solidFill>
              </a:rPr>
              <a:t>     potential</a:t>
            </a:r>
          </a:p>
        </p:txBody>
      </p:sp>
      <p:grpSp>
        <p:nvGrpSpPr>
          <p:cNvPr id="28" name="Group 64"/>
          <p:cNvGrpSpPr/>
          <p:nvPr/>
        </p:nvGrpSpPr>
        <p:grpSpPr>
          <a:xfrm>
            <a:off x="11340710" y="3057094"/>
            <a:ext cx="1585262" cy="3200865"/>
            <a:chOff x="682482" y="1412776"/>
            <a:chExt cx="1585262" cy="3200865"/>
          </a:xfrm>
        </p:grpSpPr>
        <p:cxnSp>
          <p:nvCxnSpPr>
            <p:cNvPr id="66" name="Straight Arrow Connector 65"/>
            <p:cNvCxnSpPr>
              <a:stCxn id="67" idx="0"/>
            </p:cNvCxnSpPr>
            <p:nvPr/>
          </p:nvCxnSpPr>
          <p:spPr bwMode="auto">
            <a:xfrm flipV="1">
              <a:off x="1262128" y="1484784"/>
              <a:ext cx="933608" cy="2667192"/>
            </a:xfrm>
            <a:prstGeom prst="straightConnector1">
              <a:avLst/>
            </a:prstGeom>
            <a:solidFill>
              <a:schemeClr val="accent1"/>
            </a:solidFill>
            <a:ln w="9525" cap="flat" cmpd="sng" algn="ctr">
              <a:solidFill>
                <a:schemeClr val="accent2"/>
              </a:solidFill>
              <a:prstDash val="solid"/>
              <a:round/>
              <a:headEnd type="none" w="med" len="med"/>
              <a:tailEnd type="arrow"/>
            </a:ln>
            <a:effectLst/>
          </p:spPr>
        </p:cxnSp>
        <p:sp>
          <p:nvSpPr>
            <p:cNvPr id="67" name="Text Box 24"/>
            <p:cNvSpPr txBox="1">
              <a:spLocks noChangeArrowheads="1"/>
            </p:cNvSpPr>
            <p:nvPr/>
          </p:nvSpPr>
          <p:spPr bwMode="auto">
            <a:xfrm>
              <a:off x="682482" y="4151976"/>
              <a:ext cx="1159292" cy="461665"/>
            </a:xfrm>
            <a:prstGeom prst="rect">
              <a:avLst/>
            </a:prstGeom>
            <a:noFill/>
            <a:ln w="9525">
              <a:noFill/>
              <a:miter lim="800000"/>
              <a:headEnd/>
              <a:tailEnd/>
            </a:ln>
          </p:spPr>
          <p:txBody>
            <a:bodyPr wrap="none">
              <a:spAutoFit/>
            </a:bodyPr>
            <a:lstStyle/>
            <a:p>
              <a:r>
                <a:rPr lang="en-US" dirty="0">
                  <a:solidFill>
                    <a:schemeClr val="accent2"/>
                  </a:solidFill>
                </a:rPr>
                <a:t>synapse</a:t>
              </a:r>
            </a:p>
          </p:txBody>
        </p:sp>
        <p:sp>
          <p:nvSpPr>
            <p:cNvPr id="68" name="Oval 67"/>
            <p:cNvSpPr/>
            <p:nvPr/>
          </p:nvSpPr>
          <p:spPr bwMode="auto">
            <a:xfrm>
              <a:off x="2195736" y="1412776"/>
              <a:ext cx="72008" cy="144016"/>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grpSp>
      <p:sp>
        <p:nvSpPr>
          <p:cNvPr id="69" name="TextBox 68"/>
          <p:cNvSpPr txBox="1"/>
          <p:nvPr/>
        </p:nvSpPr>
        <p:spPr>
          <a:xfrm>
            <a:off x="19530361" y="5556513"/>
            <a:ext cx="377026" cy="923330"/>
          </a:xfrm>
          <a:prstGeom prst="rect">
            <a:avLst/>
          </a:prstGeom>
          <a:noFill/>
        </p:spPr>
        <p:txBody>
          <a:bodyPr wrap="none" rtlCol="0">
            <a:spAutoFit/>
          </a:bodyPr>
          <a:lstStyle/>
          <a:p>
            <a:r>
              <a:rPr lang="en-US" sz="5400" i="1" dirty="0"/>
              <a:t>t</a:t>
            </a:r>
          </a:p>
        </p:txBody>
      </p:sp>
      <p:cxnSp>
        <p:nvCxnSpPr>
          <p:cNvPr id="65" name="Straight Connector 64"/>
          <p:cNvCxnSpPr/>
          <p:nvPr/>
        </p:nvCxnSpPr>
        <p:spPr>
          <a:xfrm>
            <a:off x="-215313" y="1508294"/>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
                                        </p:tgtEl>
                                        <p:attrNameLst>
                                          <p:attrName>style.visibility</p:attrName>
                                        </p:attrNameLst>
                                      </p:cBhvr>
                                      <p:to>
                                        <p:strVal val="visible"/>
                                      </p:to>
                                    </p:se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499"/>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6"/>
                                        </p:tgtEl>
                                        <p:attrNameLst>
                                          <p:attrName>style.visibility</p:attrName>
                                        </p:attrNameLst>
                                      </p:cBhvr>
                                      <p:to>
                                        <p:strVal val="visible"/>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left)">
                                      <p:cBhvr>
                                        <p:cTn id="35"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5"/>
                                        </p:tgtEl>
                                        <p:attrNameLst>
                                          <p:attrName>style.visibility</p:attrName>
                                        </p:attrNameLst>
                                      </p:cBhvr>
                                      <p:to>
                                        <p:strVal val="visible"/>
                                      </p:to>
                                    </p:se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61" grpId="0"/>
      <p:bldP spid="62" grpId="0" animBg="1"/>
      <p:bldP spid="6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grpSp>
        <p:nvGrpSpPr>
          <p:cNvPr id="2" name="Group 22"/>
          <p:cNvGrpSpPr>
            <a:grpSpLocks/>
          </p:cNvGrpSpPr>
          <p:nvPr/>
        </p:nvGrpSpPr>
        <p:grpSpPr bwMode="auto">
          <a:xfrm>
            <a:off x="11902680" y="780350"/>
            <a:ext cx="8305369" cy="3986072"/>
            <a:chOff x="3168" y="672"/>
            <a:chExt cx="2292" cy="1417"/>
          </a:xfrm>
        </p:grpSpPr>
        <p:sp>
          <p:nvSpPr>
            <p:cNvPr id="6211" name="Line 23"/>
            <p:cNvSpPr>
              <a:spLocks noChangeShapeType="1"/>
            </p:cNvSpPr>
            <p:nvPr/>
          </p:nvSpPr>
          <p:spPr bwMode="auto">
            <a:xfrm>
              <a:off x="3168" y="1392"/>
              <a:ext cx="480" cy="0"/>
            </a:xfrm>
            <a:prstGeom prst="line">
              <a:avLst/>
            </a:prstGeom>
            <a:noFill/>
            <a:ln w="57150">
              <a:solidFill>
                <a:schemeClr val="tx1"/>
              </a:solidFill>
              <a:round/>
              <a:headEnd/>
              <a:tailEnd/>
            </a:ln>
          </p:spPr>
          <p:txBody>
            <a:bodyPr wrap="none" anchor="ctr"/>
            <a:lstStyle/>
            <a:p>
              <a:endParaRPr lang="en-US"/>
            </a:p>
          </p:txBody>
        </p:sp>
        <p:sp>
          <p:nvSpPr>
            <p:cNvPr id="6212" name="Line 24"/>
            <p:cNvSpPr>
              <a:spLocks noChangeShapeType="1"/>
            </p:cNvSpPr>
            <p:nvPr/>
          </p:nvSpPr>
          <p:spPr bwMode="auto">
            <a:xfrm>
              <a:off x="4608" y="1392"/>
              <a:ext cx="480" cy="0"/>
            </a:xfrm>
            <a:prstGeom prst="line">
              <a:avLst/>
            </a:prstGeom>
            <a:noFill/>
            <a:ln w="57150">
              <a:solidFill>
                <a:schemeClr val="tx1"/>
              </a:solidFill>
              <a:round/>
              <a:headEnd/>
              <a:tailEnd/>
            </a:ln>
          </p:spPr>
          <p:txBody>
            <a:bodyPr wrap="none" anchor="ctr"/>
            <a:lstStyle/>
            <a:p>
              <a:endParaRPr lang="en-US"/>
            </a:p>
          </p:txBody>
        </p:sp>
        <p:sp>
          <p:nvSpPr>
            <p:cNvPr id="6213" name="Line 25"/>
            <p:cNvSpPr>
              <a:spLocks noChangeShapeType="1"/>
            </p:cNvSpPr>
            <p:nvPr/>
          </p:nvSpPr>
          <p:spPr bwMode="auto">
            <a:xfrm>
              <a:off x="3744" y="1392"/>
              <a:ext cx="288" cy="0"/>
            </a:xfrm>
            <a:prstGeom prst="line">
              <a:avLst/>
            </a:prstGeom>
            <a:noFill/>
            <a:ln w="57150">
              <a:solidFill>
                <a:schemeClr val="tx1"/>
              </a:solidFill>
              <a:round/>
              <a:headEnd/>
              <a:tailEnd/>
            </a:ln>
          </p:spPr>
          <p:txBody>
            <a:bodyPr wrap="none" anchor="ctr"/>
            <a:lstStyle/>
            <a:p>
              <a:endParaRPr lang="en-US"/>
            </a:p>
          </p:txBody>
        </p:sp>
        <p:sp>
          <p:nvSpPr>
            <p:cNvPr id="6214" name="Line 26"/>
            <p:cNvSpPr>
              <a:spLocks noChangeShapeType="1"/>
            </p:cNvSpPr>
            <p:nvPr/>
          </p:nvSpPr>
          <p:spPr bwMode="auto">
            <a:xfrm>
              <a:off x="4128" y="1392"/>
              <a:ext cx="288" cy="0"/>
            </a:xfrm>
            <a:prstGeom prst="line">
              <a:avLst/>
            </a:prstGeom>
            <a:noFill/>
            <a:ln w="57150">
              <a:solidFill>
                <a:schemeClr val="tx1"/>
              </a:solidFill>
              <a:round/>
              <a:headEnd/>
              <a:tailEnd/>
            </a:ln>
          </p:spPr>
          <p:txBody>
            <a:bodyPr wrap="none" anchor="ctr"/>
            <a:lstStyle/>
            <a:p>
              <a:endParaRPr lang="en-US"/>
            </a:p>
          </p:txBody>
        </p:sp>
        <p:sp>
          <p:nvSpPr>
            <p:cNvPr id="6215" name="Line 27"/>
            <p:cNvSpPr>
              <a:spLocks noChangeShapeType="1"/>
            </p:cNvSpPr>
            <p:nvPr/>
          </p:nvSpPr>
          <p:spPr bwMode="auto">
            <a:xfrm>
              <a:off x="3648" y="1296"/>
              <a:ext cx="144" cy="48"/>
            </a:xfrm>
            <a:prstGeom prst="line">
              <a:avLst/>
            </a:prstGeom>
            <a:noFill/>
            <a:ln w="76200">
              <a:solidFill>
                <a:schemeClr val="tx1"/>
              </a:solidFill>
              <a:round/>
              <a:headEnd/>
              <a:tailEnd/>
            </a:ln>
          </p:spPr>
          <p:txBody>
            <a:bodyPr wrap="none" anchor="ctr"/>
            <a:lstStyle/>
            <a:p>
              <a:endParaRPr lang="en-US"/>
            </a:p>
          </p:txBody>
        </p:sp>
        <p:sp>
          <p:nvSpPr>
            <p:cNvPr id="6216" name="Line 28"/>
            <p:cNvSpPr>
              <a:spLocks noChangeShapeType="1"/>
            </p:cNvSpPr>
            <p:nvPr/>
          </p:nvSpPr>
          <p:spPr bwMode="auto">
            <a:xfrm>
              <a:off x="3984" y="1344"/>
              <a:ext cx="192" cy="0"/>
            </a:xfrm>
            <a:prstGeom prst="line">
              <a:avLst/>
            </a:prstGeom>
            <a:noFill/>
            <a:ln w="76200">
              <a:solidFill>
                <a:schemeClr val="tx1"/>
              </a:solidFill>
              <a:round/>
              <a:headEnd/>
              <a:tailEnd/>
            </a:ln>
          </p:spPr>
          <p:txBody>
            <a:bodyPr wrap="none" anchor="ctr"/>
            <a:lstStyle/>
            <a:p>
              <a:endParaRPr lang="en-US"/>
            </a:p>
          </p:txBody>
        </p:sp>
        <p:sp>
          <p:nvSpPr>
            <p:cNvPr id="6217" name="Oval 29"/>
            <p:cNvSpPr>
              <a:spLocks noChangeArrowheads="1"/>
            </p:cNvSpPr>
            <p:nvPr/>
          </p:nvSpPr>
          <p:spPr bwMode="auto">
            <a:xfrm>
              <a:off x="4416" y="1296"/>
              <a:ext cx="192" cy="192"/>
            </a:xfrm>
            <a:prstGeom prst="ellipse">
              <a:avLst/>
            </a:prstGeom>
            <a:solidFill>
              <a:schemeClr val="bg1"/>
            </a:solidFill>
            <a:ln w="9525">
              <a:solidFill>
                <a:schemeClr val="tx1"/>
              </a:solidFill>
              <a:round/>
              <a:headEnd/>
              <a:tailEnd/>
            </a:ln>
          </p:spPr>
          <p:txBody>
            <a:bodyPr wrap="none" anchor="ctr"/>
            <a:lstStyle/>
            <a:p>
              <a:endParaRPr lang="en-US"/>
            </a:p>
          </p:txBody>
        </p:sp>
        <p:sp>
          <p:nvSpPr>
            <p:cNvPr id="6218" name="Oval 30"/>
            <p:cNvSpPr>
              <a:spLocks noChangeArrowheads="1"/>
            </p:cNvSpPr>
            <p:nvPr/>
          </p:nvSpPr>
          <p:spPr bwMode="auto">
            <a:xfrm>
              <a:off x="3648" y="144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19" name="Oval 31"/>
            <p:cNvSpPr>
              <a:spLocks noChangeArrowheads="1"/>
            </p:cNvSpPr>
            <p:nvPr/>
          </p:nvSpPr>
          <p:spPr bwMode="auto">
            <a:xfrm>
              <a:off x="3936" y="1008"/>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20" name="Oval 32"/>
            <p:cNvSpPr>
              <a:spLocks noChangeArrowheads="1"/>
            </p:cNvSpPr>
            <p:nvPr/>
          </p:nvSpPr>
          <p:spPr bwMode="auto">
            <a:xfrm>
              <a:off x="4032" y="1248"/>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21" name="Oval 33"/>
            <p:cNvSpPr>
              <a:spLocks noChangeArrowheads="1"/>
            </p:cNvSpPr>
            <p:nvPr/>
          </p:nvSpPr>
          <p:spPr bwMode="auto">
            <a:xfrm>
              <a:off x="3408" y="120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22" name="Oval 34"/>
            <p:cNvSpPr>
              <a:spLocks noChangeArrowheads="1"/>
            </p:cNvSpPr>
            <p:nvPr/>
          </p:nvSpPr>
          <p:spPr bwMode="auto">
            <a:xfrm>
              <a:off x="4176" y="115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23" name="Oval 35"/>
            <p:cNvSpPr>
              <a:spLocks noChangeArrowheads="1"/>
            </p:cNvSpPr>
            <p:nvPr/>
          </p:nvSpPr>
          <p:spPr bwMode="auto">
            <a:xfrm>
              <a:off x="4320" y="120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24" name="Oval 36"/>
            <p:cNvSpPr>
              <a:spLocks noChangeArrowheads="1"/>
            </p:cNvSpPr>
            <p:nvPr/>
          </p:nvSpPr>
          <p:spPr bwMode="auto">
            <a:xfrm>
              <a:off x="3600" y="163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25" name="Oval 37"/>
            <p:cNvSpPr>
              <a:spLocks noChangeArrowheads="1"/>
            </p:cNvSpPr>
            <p:nvPr/>
          </p:nvSpPr>
          <p:spPr bwMode="auto">
            <a:xfrm>
              <a:off x="4416" y="1680"/>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26" name="Oval 38"/>
            <p:cNvSpPr>
              <a:spLocks noChangeArrowheads="1"/>
            </p:cNvSpPr>
            <p:nvPr/>
          </p:nvSpPr>
          <p:spPr bwMode="auto">
            <a:xfrm>
              <a:off x="5088" y="1056"/>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27" name="Oval 39"/>
            <p:cNvSpPr>
              <a:spLocks noChangeArrowheads="1"/>
            </p:cNvSpPr>
            <p:nvPr/>
          </p:nvSpPr>
          <p:spPr bwMode="auto">
            <a:xfrm>
              <a:off x="4656" y="912"/>
              <a:ext cx="48"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228" name="Oval 40"/>
            <p:cNvSpPr>
              <a:spLocks noChangeArrowheads="1"/>
            </p:cNvSpPr>
            <p:nvPr/>
          </p:nvSpPr>
          <p:spPr bwMode="auto">
            <a:xfrm>
              <a:off x="3792" y="1488"/>
              <a:ext cx="48" cy="48"/>
            </a:xfrm>
            <a:prstGeom prst="ellipse">
              <a:avLst/>
            </a:prstGeom>
            <a:solidFill>
              <a:srgbClr val="FF0000"/>
            </a:solidFill>
            <a:ln w="9525">
              <a:solidFill>
                <a:schemeClr val="tx1"/>
              </a:solidFill>
              <a:round/>
              <a:headEnd/>
              <a:tailEnd/>
            </a:ln>
          </p:spPr>
          <p:txBody>
            <a:bodyPr wrap="none" anchor="ctr"/>
            <a:lstStyle/>
            <a:p>
              <a:endParaRPr lang="en-US"/>
            </a:p>
          </p:txBody>
        </p:sp>
        <p:sp>
          <p:nvSpPr>
            <p:cNvPr id="6229" name="Oval 41"/>
            <p:cNvSpPr>
              <a:spLocks noChangeArrowheads="1"/>
            </p:cNvSpPr>
            <p:nvPr/>
          </p:nvSpPr>
          <p:spPr bwMode="auto">
            <a:xfrm>
              <a:off x="3408" y="1536"/>
              <a:ext cx="48" cy="48"/>
            </a:xfrm>
            <a:prstGeom prst="ellipse">
              <a:avLst/>
            </a:prstGeom>
            <a:solidFill>
              <a:srgbClr val="FF0000"/>
            </a:solidFill>
            <a:ln w="9525">
              <a:solidFill>
                <a:schemeClr val="tx1"/>
              </a:solidFill>
              <a:round/>
              <a:headEnd/>
              <a:tailEnd/>
            </a:ln>
          </p:spPr>
          <p:txBody>
            <a:bodyPr wrap="none" anchor="ctr"/>
            <a:lstStyle/>
            <a:p>
              <a:endParaRPr lang="en-US"/>
            </a:p>
          </p:txBody>
        </p:sp>
        <p:sp>
          <p:nvSpPr>
            <p:cNvPr id="6230" name="Oval 42"/>
            <p:cNvSpPr>
              <a:spLocks noChangeArrowheads="1"/>
            </p:cNvSpPr>
            <p:nvPr/>
          </p:nvSpPr>
          <p:spPr bwMode="auto">
            <a:xfrm>
              <a:off x="4128" y="1728"/>
              <a:ext cx="48" cy="48"/>
            </a:xfrm>
            <a:prstGeom prst="ellipse">
              <a:avLst/>
            </a:prstGeom>
            <a:solidFill>
              <a:srgbClr val="FF0000"/>
            </a:solidFill>
            <a:ln w="9525">
              <a:solidFill>
                <a:schemeClr val="tx1"/>
              </a:solidFill>
              <a:round/>
              <a:headEnd/>
              <a:tailEnd/>
            </a:ln>
          </p:spPr>
          <p:txBody>
            <a:bodyPr wrap="none" anchor="ctr"/>
            <a:lstStyle/>
            <a:p>
              <a:endParaRPr lang="en-US"/>
            </a:p>
          </p:txBody>
        </p:sp>
        <p:sp>
          <p:nvSpPr>
            <p:cNvPr id="6231" name="Oval 43"/>
            <p:cNvSpPr>
              <a:spLocks noChangeArrowheads="1"/>
            </p:cNvSpPr>
            <p:nvPr/>
          </p:nvSpPr>
          <p:spPr bwMode="auto">
            <a:xfrm>
              <a:off x="3888" y="1440"/>
              <a:ext cx="48" cy="48"/>
            </a:xfrm>
            <a:prstGeom prst="ellipse">
              <a:avLst/>
            </a:prstGeom>
            <a:solidFill>
              <a:srgbClr val="FF0000"/>
            </a:solidFill>
            <a:ln w="9525">
              <a:solidFill>
                <a:schemeClr val="tx1"/>
              </a:solidFill>
              <a:round/>
              <a:headEnd/>
              <a:tailEnd/>
            </a:ln>
          </p:spPr>
          <p:txBody>
            <a:bodyPr wrap="none" anchor="ctr"/>
            <a:lstStyle/>
            <a:p>
              <a:endParaRPr lang="en-US"/>
            </a:p>
          </p:txBody>
        </p:sp>
        <p:sp>
          <p:nvSpPr>
            <p:cNvPr id="6232" name="Oval 44"/>
            <p:cNvSpPr>
              <a:spLocks noChangeArrowheads="1"/>
            </p:cNvSpPr>
            <p:nvPr/>
          </p:nvSpPr>
          <p:spPr bwMode="auto">
            <a:xfrm>
              <a:off x="4416" y="1488"/>
              <a:ext cx="48" cy="48"/>
            </a:xfrm>
            <a:prstGeom prst="ellipse">
              <a:avLst/>
            </a:prstGeom>
            <a:solidFill>
              <a:srgbClr val="FF0000"/>
            </a:solidFill>
            <a:ln w="9525">
              <a:solidFill>
                <a:schemeClr val="tx1"/>
              </a:solidFill>
              <a:round/>
              <a:headEnd/>
              <a:tailEnd/>
            </a:ln>
          </p:spPr>
          <p:txBody>
            <a:bodyPr wrap="none" anchor="ctr"/>
            <a:lstStyle/>
            <a:p>
              <a:endParaRPr lang="en-US"/>
            </a:p>
          </p:txBody>
        </p:sp>
        <p:sp>
          <p:nvSpPr>
            <p:cNvPr id="6233" name="Oval 45"/>
            <p:cNvSpPr>
              <a:spLocks noChangeArrowheads="1"/>
            </p:cNvSpPr>
            <p:nvPr/>
          </p:nvSpPr>
          <p:spPr bwMode="auto">
            <a:xfrm>
              <a:off x="4272" y="960"/>
              <a:ext cx="48" cy="48"/>
            </a:xfrm>
            <a:prstGeom prst="ellipse">
              <a:avLst/>
            </a:prstGeom>
            <a:solidFill>
              <a:srgbClr val="FF0000"/>
            </a:solidFill>
            <a:ln w="9525">
              <a:solidFill>
                <a:schemeClr val="tx1"/>
              </a:solidFill>
              <a:round/>
              <a:headEnd/>
              <a:tailEnd/>
            </a:ln>
          </p:spPr>
          <p:txBody>
            <a:bodyPr wrap="none" anchor="ctr"/>
            <a:lstStyle/>
            <a:p>
              <a:endParaRPr lang="en-US"/>
            </a:p>
          </p:txBody>
        </p:sp>
        <p:sp>
          <p:nvSpPr>
            <p:cNvPr id="6234" name="Oval 46"/>
            <p:cNvSpPr>
              <a:spLocks noChangeArrowheads="1"/>
            </p:cNvSpPr>
            <p:nvPr/>
          </p:nvSpPr>
          <p:spPr bwMode="auto">
            <a:xfrm>
              <a:off x="4800" y="1536"/>
              <a:ext cx="48" cy="48"/>
            </a:xfrm>
            <a:prstGeom prst="ellipse">
              <a:avLst/>
            </a:prstGeom>
            <a:solidFill>
              <a:srgbClr val="FF0000"/>
            </a:solidFill>
            <a:ln w="9525">
              <a:solidFill>
                <a:schemeClr val="tx1"/>
              </a:solidFill>
              <a:round/>
              <a:headEnd/>
              <a:tailEnd/>
            </a:ln>
          </p:spPr>
          <p:txBody>
            <a:bodyPr wrap="none" anchor="ctr"/>
            <a:lstStyle/>
            <a:p>
              <a:endParaRPr lang="en-US"/>
            </a:p>
          </p:txBody>
        </p:sp>
        <p:sp>
          <p:nvSpPr>
            <p:cNvPr id="6235" name="Oval 47"/>
            <p:cNvSpPr>
              <a:spLocks noChangeArrowheads="1"/>
            </p:cNvSpPr>
            <p:nvPr/>
          </p:nvSpPr>
          <p:spPr bwMode="auto">
            <a:xfrm>
              <a:off x="5136" y="1632"/>
              <a:ext cx="48" cy="48"/>
            </a:xfrm>
            <a:prstGeom prst="ellipse">
              <a:avLst/>
            </a:prstGeom>
            <a:solidFill>
              <a:srgbClr val="FF0000"/>
            </a:solidFill>
            <a:ln w="9525">
              <a:solidFill>
                <a:schemeClr val="tx1"/>
              </a:solidFill>
              <a:round/>
              <a:headEnd/>
              <a:tailEnd/>
            </a:ln>
          </p:spPr>
          <p:txBody>
            <a:bodyPr wrap="none" anchor="ctr"/>
            <a:lstStyle/>
            <a:p>
              <a:endParaRPr lang="en-US"/>
            </a:p>
          </p:txBody>
        </p:sp>
        <p:sp>
          <p:nvSpPr>
            <p:cNvPr id="6236" name="Oval 48"/>
            <p:cNvSpPr>
              <a:spLocks noChangeArrowheads="1"/>
            </p:cNvSpPr>
            <p:nvPr/>
          </p:nvSpPr>
          <p:spPr bwMode="auto">
            <a:xfrm>
              <a:off x="3840" y="1728"/>
              <a:ext cx="48" cy="48"/>
            </a:xfrm>
            <a:prstGeom prst="ellipse">
              <a:avLst/>
            </a:prstGeom>
            <a:solidFill>
              <a:srgbClr val="FF0000"/>
            </a:solidFill>
            <a:ln w="9525">
              <a:solidFill>
                <a:schemeClr val="tx1"/>
              </a:solidFill>
              <a:round/>
              <a:headEnd/>
              <a:tailEnd/>
            </a:ln>
          </p:spPr>
          <p:txBody>
            <a:bodyPr wrap="none" anchor="ctr"/>
            <a:lstStyle/>
            <a:p>
              <a:endParaRPr lang="en-US"/>
            </a:p>
          </p:txBody>
        </p:sp>
        <p:sp>
          <p:nvSpPr>
            <p:cNvPr id="6237" name="Text Box 49"/>
            <p:cNvSpPr txBox="1">
              <a:spLocks noChangeArrowheads="1"/>
            </p:cNvSpPr>
            <p:nvPr/>
          </p:nvSpPr>
          <p:spPr bwMode="auto">
            <a:xfrm>
              <a:off x="4944" y="672"/>
              <a:ext cx="389" cy="241"/>
            </a:xfrm>
            <a:prstGeom prst="rect">
              <a:avLst/>
            </a:prstGeom>
            <a:noFill/>
            <a:ln w="9525">
              <a:noFill/>
              <a:miter lim="800000"/>
              <a:headEnd/>
              <a:tailEnd/>
            </a:ln>
          </p:spPr>
          <p:txBody>
            <a:bodyPr wrap="none">
              <a:spAutoFit/>
            </a:bodyPr>
            <a:lstStyle/>
            <a:p>
              <a:r>
                <a:rPr lang="en-US" sz="3800" dirty="0"/>
                <a:t>inside</a:t>
              </a:r>
            </a:p>
          </p:txBody>
        </p:sp>
        <p:sp>
          <p:nvSpPr>
            <p:cNvPr id="6238" name="Text Box 50"/>
            <p:cNvSpPr txBox="1">
              <a:spLocks noChangeArrowheads="1"/>
            </p:cNvSpPr>
            <p:nvPr/>
          </p:nvSpPr>
          <p:spPr bwMode="auto">
            <a:xfrm>
              <a:off x="4992" y="1728"/>
              <a:ext cx="468" cy="241"/>
            </a:xfrm>
            <a:prstGeom prst="rect">
              <a:avLst/>
            </a:prstGeom>
            <a:noFill/>
            <a:ln w="9525">
              <a:noFill/>
              <a:miter lim="800000"/>
              <a:headEnd/>
              <a:tailEnd/>
            </a:ln>
          </p:spPr>
          <p:txBody>
            <a:bodyPr wrap="none">
              <a:spAutoFit/>
            </a:bodyPr>
            <a:lstStyle/>
            <a:p>
              <a:r>
                <a:rPr lang="en-US" sz="3800" dirty="0"/>
                <a:t>outside</a:t>
              </a:r>
            </a:p>
          </p:txBody>
        </p:sp>
        <p:sp>
          <p:nvSpPr>
            <p:cNvPr id="6239" name="Text Box 51"/>
            <p:cNvSpPr txBox="1">
              <a:spLocks noChangeArrowheads="1"/>
            </p:cNvSpPr>
            <p:nvPr/>
          </p:nvSpPr>
          <p:spPr bwMode="auto">
            <a:xfrm>
              <a:off x="5174" y="984"/>
              <a:ext cx="208" cy="241"/>
            </a:xfrm>
            <a:prstGeom prst="rect">
              <a:avLst/>
            </a:prstGeom>
            <a:noFill/>
            <a:ln w="9525">
              <a:noFill/>
              <a:miter lim="800000"/>
              <a:headEnd/>
              <a:tailEnd/>
            </a:ln>
          </p:spPr>
          <p:txBody>
            <a:bodyPr wrap="none">
              <a:spAutoFit/>
            </a:bodyPr>
            <a:lstStyle/>
            <a:p>
              <a:r>
                <a:rPr lang="en-US" sz="3800" dirty="0"/>
                <a:t>Ka</a:t>
              </a:r>
            </a:p>
          </p:txBody>
        </p:sp>
        <p:sp>
          <p:nvSpPr>
            <p:cNvPr id="6240" name="Text Box 52"/>
            <p:cNvSpPr txBox="1">
              <a:spLocks noChangeArrowheads="1"/>
            </p:cNvSpPr>
            <p:nvPr/>
          </p:nvSpPr>
          <p:spPr bwMode="auto">
            <a:xfrm>
              <a:off x="5184" y="1536"/>
              <a:ext cx="215" cy="241"/>
            </a:xfrm>
            <a:prstGeom prst="rect">
              <a:avLst/>
            </a:prstGeom>
            <a:noFill/>
            <a:ln w="9525">
              <a:noFill/>
              <a:miter lim="800000"/>
              <a:headEnd/>
              <a:tailEnd/>
            </a:ln>
          </p:spPr>
          <p:txBody>
            <a:bodyPr wrap="none">
              <a:spAutoFit/>
            </a:bodyPr>
            <a:lstStyle/>
            <a:p>
              <a:r>
                <a:rPr lang="en-US" sz="3800" dirty="0"/>
                <a:t>Na</a:t>
              </a:r>
            </a:p>
          </p:txBody>
        </p:sp>
        <p:sp>
          <p:nvSpPr>
            <p:cNvPr id="6241" name="Text Box 53"/>
            <p:cNvSpPr txBox="1">
              <a:spLocks noChangeArrowheads="1"/>
            </p:cNvSpPr>
            <p:nvPr/>
          </p:nvSpPr>
          <p:spPr bwMode="auto">
            <a:xfrm>
              <a:off x="3216" y="1824"/>
              <a:ext cx="785" cy="241"/>
            </a:xfrm>
            <a:prstGeom prst="rect">
              <a:avLst/>
            </a:prstGeom>
            <a:noFill/>
            <a:ln w="9525">
              <a:noFill/>
              <a:miter lim="800000"/>
              <a:headEnd/>
              <a:tailEnd/>
            </a:ln>
          </p:spPr>
          <p:txBody>
            <a:bodyPr wrap="none">
              <a:spAutoFit/>
            </a:bodyPr>
            <a:lstStyle/>
            <a:p>
              <a:r>
                <a:rPr lang="en-US" sz="3800" dirty="0"/>
                <a:t>Ion channels</a:t>
              </a:r>
            </a:p>
          </p:txBody>
        </p:sp>
        <p:sp>
          <p:nvSpPr>
            <p:cNvPr id="6242" name="Text Box 54"/>
            <p:cNvSpPr txBox="1">
              <a:spLocks noChangeArrowheads="1"/>
            </p:cNvSpPr>
            <p:nvPr/>
          </p:nvSpPr>
          <p:spPr bwMode="auto">
            <a:xfrm>
              <a:off x="4262" y="1848"/>
              <a:ext cx="590" cy="241"/>
            </a:xfrm>
            <a:prstGeom prst="rect">
              <a:avLst/>
            </a:prstGeom>
            <a:noFill/>
            <a:ln w="9525">
              <a:noFill/>
              <a:miter lim="800000"/>
              <a:headEnd/>
              <a:tailEnd/>
            </a:ln>
          </p:spPr>
          <p:txBody>
            <a:bodyPr wrap="none">
              <a:spAutoFit/>
            </a:bodyPr>
            <a:lstStyle/>
            <a:p>
              <a:r>
                <a:rPr lang="en-US" sz="3800" dirty="0"/>
                <a:t>Ion pump</a:t>
              </a:r>
            </a:p>
          </p:txBody>
        </p:sp>
        <p:sp>
          <p:nvSpPr>
            <p:cNvPr id="6243" name="Line 55"/>
            <p:cNvSpPr>
              <a:spLocks noChangeShapeType="1"/>
            </p:cNvSpPr>
            <p:nvPr/>
          </p:nvSpPr>
          <p:spPr bwMode="auto">
            <a:xfrm flipH="1" flipV="1">
              <a:off x="3696" y="1392"/>
              <a:ext cx="48" cy="432"/>
            </a:xfrm>
            <a:prstGeom prst="line">
              <a:avLst/>
            </a:prstGeom>
            <a:noFill/>
            <a:ln w="9525">
              <a:solidFill>
                <a:schemeClr val="tx1"/>
              </a:solidFill>
              <a:round/>
              <a:headEnd/>
              <a:tailEnd type="triangle" w="med" len="med"/>
            </a:ln>
          </p:spPr>
          <p:txBody>
            <a:bodyPr wrap="none" anchor="ctr"/>
            <a:lstStyle/>
            <a:p>
              <a:endParaRPr lang="en-US"/>
            </a:p>
          </p:txBody>
        </p:sp>
        <p:sp>
          <p:nvSpPr>
            <p:cNvPr id="6244" name="Line 56"/>
            <p:cNvSpPr>
              <a:spLocks noChangeShapeType="1"/>
            </p:cNvSpPr>
            <p:nvPr/>
          </p:nvSpPr>
          <p:spPr bwMode="auto">
            <a:xfrm flipV="1">
              <a:off x="3888" y="1392"/>
              <a:ext cx="192" cy="432"/>
            </a:xfrm>
            <a:prstGeom prst="line">
              <a:avLst/>
            </a:prstGeom>
            <a:noFill/>
            <a:ln w="9525">
              <a:solidFill>
                <a:schemeClr val="tx1"/>
              </a:solidFill>
              <a:round/>
              <a:headEnd/>
              <a:tailEnd type="triangle" w="med" len="med"/>
            </a:ln>
          </p:spPr>
          <p:txBody>
            <a:bodyPr wrap="none" anchor="ctr"/>
            <a:lstStyle/>
            <a:p>
              <a:endParaRPr lang="en-US"/>
            </a:p>
          </p:txBody>
        </p:sp>
        <p:sp>
          <p:nvSpPr>
            <p:cNvPr id="6245" name="Line 57"/>
            <p:cNvSpPr>
              <a:spLocks noChangeShapeType="1"/>
            </p:cNvSpPr>
            <p:nvPr/>
          </p:nvSpPr>
          <p:spPr bwMode="auto">
            <a:xfrm flipH="1" flipV="1">
              <a:off x="4512" y="1440"/>
              <a:ext cx="192" cy="384"/>
            </a:xfrm>
            <a:prstGeom prst="line">
              <a:avLst/>
            </a:prstGeom>
            <a:noFill/>
            <a:ln w="9525">
              <a:solidFill>
                <a:schemeClr val="tx1"/>
              </a:solidFill>
              <a:round/>
              <a:headEnd/>
              <a:tailEnd type="triangle" w="med" len="med"/>
            </a:ln>
          </p:spPr>
          <p:txBody>
            <a:bodyPr wrap="none" anchor="ctr"/>
            <a:lstStyle/>
            <a:p>
              <a:endParaRPr lang="en-US"/>
            </a:p>
          </p:txBody>
        </p:sp>
      </p:grpSp>
      <p:sp>
        <p:nvSpPr>
          <p:cNvPr id="111" name="Title 3"/>
          <p:cNvSpPr txBox="1">
            <a:spLocks/>
          </p:cNvSpPr>
          <p:nvPr/>
        </p:nvSpPr>
        <p:spPr>
          <a:xfrm>
            <a:off x="697827" y="323850"/>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kumimoji="0" lang="en-US" sz="6600" b="0" i="0" u="none" strike="noStrike" kern="1200" cap="none" spc="0" normalizeH="0" baseline="0" noProof="0" dirty="0">
                <a:ln>
                  <a:noFill/>
                </a:ln>
                <a:solidFill>
                  <a:schemeClr val="tx1"/>
                </a:solidFill>
                <a:effectLst/>
                <a:uLnTx/>
                <a:uFillTx/>
                <a:latin typeface="Impact" charset="0"/>
                <a:ea typeface="ＭＳ Ｐゴシック" charset="0"/>
                <a:cs typeface="Impact" charset="0"/>
              </a:rPr>
              <a:t>Neuronal Dynamics – </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2.5</a:t>
            </a:r>
            <a:r>
              <a:rPr kumimoji="0" lang="en-US" sz="6600" b="0" i="0" u="none" strike="noStrike" kern="1200" cap="none" spc="0" normalizeH="0" noProof="0" dirty="0">
                <a:ln>
                  <a:noFill/>
                </a:ln>
                <a:solidFill>
                  <a:srgbClr val="FF0000"/>
                </a:solidFill>
                <a:effectLst/>
                <a:uLnTx/>
                <a:uFillTx/>
                <a:latin typeface="Impact" charset="0"/>
                <a:ea typeface="ＭＳ Ｐゴシック" charset="0"/>
                <a:cs typeface="Impact" charset="0"/>
              </a:rPr>
              <a:t> Biophysical</a:t>
            </a:r>
            <a:r>
              <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rPr>
              <a:t> models</a:t>
            </a:r>
          </a:p>
        </p:txBody>
      </p:sp>
      <p:cxnSp>
        <p:nvCxnSpPr>
          <p:cNvPr id="112" name="Straight Connector 111"/>
          <p:cNvCxnSpPr/>
          <p:nvPr/>
        </p:nvCxnSpPr>
        <p:spPr>
          <a:xfrm>
            <a:off x="-215313" y="1315790"/>
            <a:ext cx="2182277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3" name="Group 146"/>
          <p:cNvGrpSpPr/>
          <p:nvPr/>
        </p:nvGrpSpPr>
        <p:grpSpPr>
          <a:xfrm>
            <a:off x="13487965" y="2328471"/>
            <a:ext cx="3632748" cy="5667440"/>
            <a:chOff x="13469389" y="3510670"/>
            <a:chExt cx="3632748" cy="7150029"/>
          </a:xfrm>
        </p:grpSpPr>
        <p:grpSp>
          <p:nvGrpSpPr>
            <p:cNvPr id="4" name="Group 2"/>
            <p:cNvGrpSpPr>
              <a:grpSpLocks/>
            </p:cNvGrpSpPr>
            <p:nvPr/>
          </p:nvGrpSpPr>
          <p:grpSpPr bwMode="auto">
            <a:xfrm>
              <a:off x="13469389" y="7931786"/>
              <a:ext cx="3632748" cy="2728913"/>
              <a:chOff x="5031" y="144"/>
              <a:chExt cx="729" cy="675"/>
            </a:xfrm>
          </p:grpSpPr>
          <p:grpSp>
            <p:nvGrpSpPr>
              <p:cNvPr id="5" name="Group 3"/>
              <p:cNvGrpSpPr>
                <a:grpSpLocks/>
              </p:cNvGrpSpPr>
              <p:nvPr/>
            </p:nvGrpSpPr>
            <p:grpSpPr bwMode="auto">
              <a:xfrm>
                <a:off x="5546" y="276"/>
                <a:ext cx="214" cy="350"/>
                <a:chOff x="5424" y="677"/>
                <a:chExt cx="320" cy="523"/>
              </a:xfrm>
            </p:grpSpPr>
            <p:sp>
              <p:nvSpPr>
                <p:cNvPr id="134" name="Arc 4"/>
                <p:cNvSpPr>
                  <a:spLocks/>
                </p:cNvSpPr>
                <p:nvPr/>
              </p:nvSpPr>
              <p:spPr bwMode="auto">
                <a:xfrm>
                  <a:off x="5469" y="948"/>
                  <a:ext cx="40"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6"/>
                      </a:moveTo>
                      <a:cubicBezTo>
                        <a:pt x="43019" y="12126"/>
                        <a:pt x="33402" y="21599"/>
                        <a:pt x="21600" y="21600"/>
                      </a:cubicBezTo>
                      <a:cubicBezTo>
                        <a:pt x="9670" y="21600"/>
                        <a:pt x="0" y="11929"/>
                        <a:pt x="0" y="0"/>
                      </a:cubicBezTo>
                    </a:path>
                    <a:path w="43197" h="21600" stroke="0" extrusionOk="0">
                      <a:moveTo>
                        <a:pt x="43197" y="326"/>
                      </a:moveTo>
                      <a:cubicBezTo>
                        <a:pt x="43019" y="12126"/>
                        <a:pt x="33402"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a:p>
              </p:txBody>
            </p:sp>
            <p:sp>
              <p:nvSpPr>
                <p:cNvPr id="135" name="Oval 5"/>
                <p:cNvSpPr>
                  <a:spLocks noChangeArrowheads="1"/>
                </p:cNvSpPr>
                <p:nvPr/>
              </p:nvSpPr>
              <p:spPr bwMode="auto">
                <a:xfrm>
                  <a:off x="5424" y="1100"/>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a:p>
              </p:txBody>
            </p:sp>
            <p:sp>
              <p:nvSpPr>
                <p:cNvPr id="136" name="Arc 6"/>
                <p:cNvSpPr>
                  <a:spLocks/>
                </p:cNvSpPr>
                <p:nvPr/>
              </p:nvSpPr>
              <p:spPr bwMode="auto">
                <a:xfrm>
                  <a:off x="5469" y="761"/>
                  <a:ext cx="40"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7"/>
                        <a:pt x="43195" y="21164"/>
                      </a:cubicBezTo>
                    </a:path>
                    <a:path w="43195" h="21600" stroke="0" extrusionOk="0">
                      <a:moveTo>
                        <a:pt x="0" y="21600"/>
                      </a:moveTo>
                      <a:cubicBezTo>
                        <a:pt x="0" y="9670"/>
                        <a:pt x="9670" y="0"/>
                        <a:pt x="21600" y="0"/>
                      </a:cubicBezTo>
                      <a:cubicBezTo>
                        <a:pt x="33359" y="0"/>
                        <a:pt x="42958" y="9407"/>
                        <a:pt x="43195" y="21164"/>
                      </a:cubicBezTo>
                      <a:lnTo>
                        <a:pt x="21600" y="21600"/>
                      </a:lnTo>
                      <a:close/>
                    </a:path>
                  </a:pathLst>
                </a:custGeom>
                <a:noFill/>
                <a:ln w="25400" cap="rnd">
                  <a:solidFill>
                    <a:srgbClr val="D6820D"/>
                  </a:solidFill>
                  <a:round/>
                  <a:headEnd/>
                  <a:tailEnd/>
                </a:ln>
              </p:spPr>
              <p:txBody>
                <a:bodyPr wrap="none" anchor="ctr"/>
                <a:lstStyle/>
                <a:p>
                  <a:endParaRPr lang="en-US"/>
                </a:p>
              </p:txBody>
            </p:sp>
            <p:sp>
              <p:nvSpPr>
                <p:cNvPr id="137" name="Oval 7"/>
                <p:cNvSpPr>
                  <a:spLocks noChangeArrowheads="1"/>
                </p:cNvSpPr>
                <p:nvPr/>
              </p:nvSpPr>
              <p:spPr bwMode="auto">
                <a:xfrm>
                  <a:off x="5424" y="677"/>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a:p>
              </p:txBody>
            </p:sp>
            <p:sp>
              <p:nvSpPr>
                <p:cNvPr id="138" name="Arc 8"/>
                <p:cNvSpPr>
                  <a:spLocks/>
                </p:cNvSpPr>
                <p:nvPr/>
              </p:nvSpPr>
              <p:spPr bwMode="auto">
                <a:xfrm>
                  <a:off x="5649" y="948"/>
                  <a:ext cx="41"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a:p>
              </p:txBody>
            </p:sp>
            <p:sp>
              <p:nvSpPr>
                <p:cNvPr id="139" name="Oval 9"/>
                <p:cNvSpPr>
                  <a:spLocks noChangeArrowheads="1"/>
                </p:cNvSpPr>
                <p:nvPr/>
              </p:nvSpPr>
              <p:spPr bwMode="auto">
                <a:xfrm>
                  <a:off x="5606" y="1100"/>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a:p>
              </p:txBody>
            </p:sp>
            <p:sp>
              <p:nvSpPr>
                <p:cNvPr id="140" name="Arc 10"/>
                <p:cNvSpPr>
                  <a:spLocks/>
                </p:cNvSpPr>
                <p:nvPr/>
              </p:nvSpPr>
              <p:spPr bwMode="auto">
                <a:xfrm>
                  <a:off x="5649" y="761"/>
                  <a:ext cx="41"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a:p>
              </p:txBody>
            </p:sp>
            <p:sp>
              <p:nvSpPr>
                <p:cNvPr id="141" name="Oval 11"/>
                <p:cNvSpPr>
                  <a:spLocks noChangeArrowheads="1"/>
                </p:cNvSpPr>
                <p:nvPr/>
              </p:nvSpPr>
              <p:spPr bwMode="auto">
                <a:xfrm>
                  <a:off x="5606" y="677"/>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a:p>
              </p:txBody>
            </p:sp>
          </p:grpSp>
          <p:sp>
            <p:nvSpPr>
              <p:cNvPr id="115" name="Oval 12"/>
              <p:cNvSpPr>
                <a:spLocks noChangeArrowheads="1"/>
              </p:cNvSpPr>
              <p:nvPr/>
            </p:nvSpPr>
            <p:spPr bwMode="auto">
              <a:xfrm>
                <a:off x="5288" y="658"/>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a:p>
            </p:txBody>
          </p:sp>
          <p:grpSp>
            <p:nvGrpSpPr>
              <p:cNvPr id="6" name="Group 13"/>
              <p:cNvGrpSpPr>
                <a:grpSpLocks/>
              </p:cNvGrpSpPr>
              <p:nvPr/>
            </p:nvGrpSpPr>
            <p:grpSpPr bwMode="auto">
              <a:xfrm>
                <a:off x="5031" y="276"/>
                <a:ext cx="214" cy="350"/>
                <a:chOff x="4656" y="677"/>
                <a:chExt cx="320" cy="523"/>
              </a:xfrm>
            </p:grpSpPr>
            <p:sp>
              <p:nvSpPr>
                <p:cNvPr id="126" name="Arc 14"/>
                <p:cNvSpPr>
                  <a:spLocks/>
                </p:cNvSpPr>
                <p:nvPr/>
              </p:nvSpPr>
              <p:spPr bwMode="auto">
                <a:xfrm>
                  <a:off x="4701" y="948"/>
                  <a:ext cx="40"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26"/>
                      </a:moveTo>
                      <a:cubicBezTo>
                        <a:pt x="43019" y="12126"/>
                        <a:pt x="33402" y="21599"/>
                        <a:pt x="21600" y="21600"/>
                      </a:cubicBezTo>
                      <a:cubicBezTo>
                        <a:pt x="9670" y="21600"/>
                        <a:pt x="0" y="11929"/>
                        <a:pt x="0" y="0"/>
                      </a:cubicBezTo>
                    </a:path>
                    <a:path w="43197" h="21600" stroke="0" extrusionOk="0">
                      <a:moveTo>
                        <a:pt x="43197" y="326"/>
                      </a:moveTo>
                      <a:cubicBezTo>
                        <a:pt x="43019" y="12126"/>
                        <a:pt x="33402"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a:p>
              </p:txBody>
            </p:sp>
            <p:sp>
              <p:nvSpPr>
                <p:cNvPr id="127" name="Oval 15"/>
                <p:cNvSpPr>
                  <a:spLocks noChangeArrowheads="1"/>
                </p:cNvSpPr>
                <p:nvPr/>
              </p:nvSpPr>
              <p:spPr bwMode="auto">
                <a:xfrm>
                  <a:off x="4656" y="1100"/>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a:p>
              </p:txBody>
            </p:sp>
            <p:sp>
              <p:nvSpPr>
                <p:cNvPr id="128" name="Arc 16"/>
                <p:cNvSpPr>
                  <a:spLocks/>
                </p:cNvSpPr>
                <p:nvPr/>
              </p:nvSpPr>
              <p:spPr bwMode="auto">
                <a:xfrm>
                  <a:off x="4701" y="761"/>
                  <a:ext cx="40"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9" y="0"/>
                        <a:pt x="42958" y="9407"/>
                        <a:pt x="43195" y="21164"/>
                      </a:cubicBezTo>
                    </a:path>
                    <a:path w="43195" h="21600" stroke="0" extrusionOk="0">
                      <a:moveTo>
                        <a:pt x="0" y="21600"/>
                      </a:moveTo>
                      <a:cubicBezTo>
                        <a:pt x="0" y="9670"/>
                        <a:pt x="9670" y="0"/>
                        <a:pt x="21600" y="0"/>
                      </a:cubicBezTo>
                      <a:cubicBezTo>
                        <a:pt x="33359" y="0"/>
                        <a:pt x="42958" y="9407"/>
                        <a:pt x="43195" y="21164"/>
                      </a:cubicBezTo>
                      <a:lnTo>
                        <a:pt x="21600" y="21600"/>
                      </a:lnTo>
                      <a:close/>
                    </a:path>
                  </a:pathLst>
                </a:custGeom>
                <a:noFill/>
                <a:ln w="25400" cap="rnd">
                  <a:solidFill>
                    <a:srgbClr val="D6820D"/>
                  </a:solidFill>
                  <a:round/>
                  <a:headEnd/>
                  <a:tailEnd/>
                </a:ln>
              </p:spPr>
              <p:txBody>
                <a:bodyPr wrap="none" anchor="ctr"/>
                <a:lstStyle/>
                <a:p>
                  <a:endParaRPr lang="en-US"/>
                </a:p>
              </p:txBody>
            </p:sp>
            <p:sp>
              <p:nvSpPr>
                <p:cNvPr id="129" name="Oval 17"/>
                <p:cNvSpPr>
                  <a:spLocks noChangeArrowheads="1"/>
                </p:cNvSpPr>
                <p:nvPr/>
              </p:nvSpPr>
              <p:spPr bwMode="auto">
                <a:xfrm>
                  <a:off x="4656" y="677"/>
                  <a:ext cx="140"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a:p>
              </p:txBody>
            </p:sp>
            <p:sp>
              <p:nvSpPr>
                <p:cNvPr id="130" name="Arc 18"/>
                <p:cNvSpPr>
                  <a:spLocks/>
                </p:cNvSpPr>
                <p:nvPr/>
              </p:nvSpPr>
              <p:spPr bwMode="auto">
                <a:xfrm>
                  <a:off x="4881" y="948"/>
                  <a:ext cx="41" cy="169"/>
                </a:xfrm>
                <a:custGeom>
                  <a:avLst/>
                  <a:gdLst>
                    <a:gd name="T0" fmla="*/ 0 w 43197"/>
                    <a:gd name="T1" fmla="*/ 0 h 21600"/>
                    <a:gd name="T2" fmla="*/ 0 w 43197"/>
                    <a:gd name="T3" fmla="*/ 0 h 21600"/>
                    <a:gd name="T4" fmla="*/ 0 w 43197"/>
                    <a:gd name="T5" fmla="*/ 0 h 21600"/>
                    <a:gd name="T6" fmla="*/ 0 60000 65536"/>
                    <a:gd name="T7" fmla="*/ 0 60000 65536"/>
                    <a:gd name="T8" fmla="*/ 0 60000 65536"/>
                    <a:gd name="T9" fmla="*/ 0 w 43197"/>
                    <a:gd name="T10" fmla="*/ 0 h 21600"/>
                    <a:gd name="T11" fmla="*/ 43197 w 43197"/>
                    <a:gd name="T12" fmla="*/ 21600 h 21600"/>
                  </a:gdLst>
                  <a:ahLst/>
                  <a:cxnLst>
                    <a:cxn ang="T6">
                      <a:pos x="T0" y="T1"/>
                    </a:cxn>
                    <a:cxn ang="T7">
                      <a:pos x="T2" y="T3"/>
                    </a:cxn>
                    <a:cxn ang="T8">
                      <a:pos x="T4" y="T5"/>
                    </a:cxn>
                  </a:cxnLst>
                  <a:rect l="T9" t="T10" r="T11" b="T12"/>
                  <a:pathLst>
                    <a:path w="43197" h="21600" fill="none" extrusionOk="0">
                      <a:moveTo>
                        <a:pt x="43197" y="334"/>
                      </a:moveTo>
                      <a:cubicBezTo>
                        <a:pt x="43014" y="12131"/>
                        <a:pt x="33399" y="21599"/>
                        <a:pt x="21600" y="21600"/>
                      </a:cubicBezTo>
                      <a:cubicBezTo>
                        <a:pt x="9670" y="21600"/>
                        <a:pt x="0" y="11929"/>
                        <a:pt x="0" y="0"/>
                      </a:cubicBezTo>
                    </a:path>
                    <a:path w="43197" h="21600" stroke="0" extrusionOk="0">
                      <a:moveTo>
                        <a:pt x="43197" y="334"/>
                      </a:moveTo>
                      <a:cubicBezTo>
                        <a:pt x="43014" y="12131"/>
                        <a:pt x="33399" y="21599"/>
                        <a:pt x="21600" y="21600"/>
                      </a:cubicBezTo>
                      <a:cubicBezTo>
                        <a:pt x="9670" y="21600"/>
                        <a:pt x="0" y="11929"/>
                        <a:pt x="0" y="0"/>
                      </a:cubicBezTo>
                      <a:lnTo>
                        <a:pt x="21600" y="0"/>
                      </a:lnTo>
                      <a:close/>
                    </a:path>
                  </a:pathLst>
                </a:custGeom>
                <a:noFill/>
                <a:ln w="25400" cap="rnd">
                  <a:solidFill>
                    <a:srgbClr val="D6820D"/>
                  </a:solidFill>
                  <a:round/>
                  <a:headEnd/>
                  <a:tailEnd/>
                </a:ln>
              </p:spPr>
              <p:txBody>
                <a:bodyPr wrap="none" anchor="ctr"/>
                <a:lstStyle/>
                <a:p>
                  <a:endParaRPr lang="en-US"/>
                </a:p>
              </p:txBody>
            </p:sp>
            <p:sp>
              <p:nvSpPr>
                <p:cNvPr id="131" name="Oval 19"/>
                <p:cNvSpPr>
                  <a:spLocks noChangeArrowheads="1"/>
                </p:cNvSpPr>
                <p:nvPr/>
              </p:nvSpPr>
              <p:spPr bwMode="auto">
                <a:xfrm>
                  <a:off x="4838" y="1100"/>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a:p>
              </p:txBody>
            </p:sp>
            <p:sp>
              <p:nvSpPr>
                <p:cNvPr id="132" name="Arc 20"/>
                <p:cNvSpPr>
                  <a:spLocks/>
                </p:cNvSpPr>
                <p:nvPr/>
              </p:nvSpPr>
              <p:spPr bwMode="auto">
                <a:xfrm>
                  <a:off x="4881" y="761"/>
                  <a:ext cx="41" cy="169"/>
                </a:xfrm>
                <a:custGeom>
                  <a:avLst/>
                  <a:gdLst>
                    <a:gd name="T0" fmla="*/ 0 w 43195"/>
                    <a:gd name="T1" fmla="*/ 0 h 21600"/>
                    <a:gd name="T2" fmla="*/ 0 w 43195"/>
                    <a:gd name="T3" fmla="*/ 0 h 21600"/>
                    <a:gd name="T4" fmla="*/ 0 w 43195"/>
                    <a:gd name="T5" fmla="*/ 0 h 21600"/>
                    <a:gd name="T6" fmla="*/ 0 60000 65536"/>
                    <a:gd name="T7" fmla="*/ 0 60000 65536"/>
                    <a:gd name="T8" fmla="*/ 0 60000 65536"/>
                    <a:gd name="T9" fmla="*/ 0 w 43195"/>
                    <a:gd name="T10" fmla="*/ 0 h 21600"/>
                    <a:gd name="T11" fmla="*/ 43195 w 43195"/>
                    <a:gd name="T12" fmla="*/ 21600 h 21600"/>
                  </a:gdLst>
                  <a:ahLst/>
                  <a:cxnLst>
                    <a:cxn ang="T6">
                      <a:pos x="T0" y="T1"/>
                    </a:cxn>
                    <a:cxn ang="T7">
                      <a:pos x="T2" y="T3"/>
                    </a:cxn>
                    <a:cxn ang="T8">
                      <a:pos x="T4" y="T5"/>
                    </a:cxn>
                  </a:cxnLst>
                  <a:rect l="T9" t="T10" r="T11" b="T12"/>
                  <a:pathLst>
                    <a:path w="43195" h="21600" fill="none" extrusionOk="0">
                      <a:moveTo>
                        <a:pt x="0" y="21600"/>
                      </a:moveTo>
                      <a:cubicBezTo>
                        <a:pt x="0" y="9670"/>
                        <a:pt x="9670" y="0"/>
                        <a:pt x="21600" y="0"/>
                      </a:cubicBezTo>
                      <a:cubicBezTo>
                        <a:pt x="33355" y="0"/>
                        <a:pt x="42953" y="9401"/>
                        <a:pt x="43195" y="21154"/>
                      </a:cubicBezTo>
                    </a:path>
                    <a:path w="43195" h="21600" stroke="0" extrusionOk="0">
                      <a:moveTo>
                        <a:pt x="0" y="21600"/>
                      </a:moveTo>
                      <a:cubicBezTo>
                        <a:pt x="0" y="9670"/>
                        <a:pt x="9670" y="0"/>
                        <a:pt x="21600" y="0"/>
                      </a:cubicBezTo>
                      <a:cubicBezTo>
                        <a:pt x="33355" y="0"/>
                        <a:pt x="42953" y="9401"/>
                        <a:pt x="43195" y="21154"/>
                      </a:cubicBezTo>
                      <a:lnTo>
                        <a:pt x="21600" y="21600"/>
                      </a:lnTo>
                      <a:close/>
                    </a:path>
                  </a:pathLst>
                </a:custGeom>
                <a:noFill/>
                <a:ln w="25400" cap="rnd">
                  <a:solidFill>
                    <a:srgbClr val="D6820D"/>
                  </a:solidFill>
                  <a:round/>
                  <a:headEnd/>
                  <a:tailEnd/>
                </a:ln>
              </p:spPr>
              <p:txBody>
                <a:bodyPr wrap="none" anchor="ctr"/>
                <a:lstStyle/>
                <a:p>
                  <a:endParaRPr lang="en-US"/>
                </a:p>
              </p:txBody>
            </p:sp>
            <p:sp>
              <p:nvSpPr>
                <p:cNvPr id="133" name="Oval 21"/>
                <p:cNvSpPr>
                  <a:spLocks noChangeArrowheads="1"/>
                </p:cNvSpPr>
                <p:nvPr/>
              </p:nvSpPr>
              <p:spPr bwMode="auto">
                <a:xfrm>
                  <a:off x="4838" y="677"/>
                  <a:ext cx="138" cy="100"/>
                </a:xfrm>
                <a:prstGeom prst="ellipse">
                  <a:avLst/>
                </a:prstGeom>
                <a:gradFill rotWithShape="0">
                  <a:gsLst>
                    <a:gs pos="0">
                      <a:srgbClr val="FFCC00"/>
                    </a:gs>
                    <a:gs pos="100000">
                      <a:srgbClr val="B28E00"/>
                    </a:gs>
                  </a:gsLst>
                  <a:path path="shape">
                    <a:fillToRect l="50000" t="50000" r="50000" b="50000"/>
                  </a:path>
                </a:gradFill>
                <a:ln w="12700">
                  <a:solidFill>
                    <a:srgbClr val="D6820D"/>
                  </a:solidFill>
                  <a:round/>
                  <a:headEnd/>
                  <a:tailEnd/>
                </a:ln>
              </p:spPr>
              <p:txBody>
                <a:bodyPr wrap="none" anchor="ctr"/>
                <a:lstStyle/>
                <a:p>
                  <a:endParaRPr lang="en-US"/>
                </a:p>
              </p:txBody>
            </p:sp>
          </p:grpSp>
          <p:sp>
            <p:nvSpPr>
              <p:cNvPr id="117" name="Oval 22"/>
              <p:cNvSpPr>
                <a:spLocks noChangeArrowheads="1"/>
              </p:cNvSpPr>
              <p:nvPr/>
            </p:nvSpPr>
            <p:spPr bwMode="auto">
              <a:xfrm>
                <a:off x="5288" y="176"/>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a:p>
            </p:txBody>
          </p:sp>
          <p:sp>
            <p:nvSpPr>
              <p:cNvPr id="118" name="Oval 23"/>
              <p:cNvSpPr>
                <a:spLocks noChangeArrowheads="1"/>
              </p:cNvSpPr>
              <p:nvPr/>
            </p:nvSpPr>
            <p:spPr bwMode="auto">
              <a:xfrm>
                <a:off x="5417" y="176"/>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a:p>
            </p:txBody>
          </p:sp>
          <p:sp>
            <p:nvSpPr>
              <p:cNvPr id="119" name="Oval 24"/>
              <p:cNvSpPr>
                <a:spLocks noChangeArrowheads="1"/>
              </p:cNvSpPr>
              <p:nvPr/>
            </p:nvSpPr>
            <p:spPr bwMode="auto">
              <a:xfrm>
                <a:off x="5353" y="144"/>
                <a:ext cx="160"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a:p>
            </p:txBody>
          </p:sp>
          <p:sp>
            <p:nvSpPr>
              <p:cNvPr id="120" name="Oval 25"/>
              <p:cNvSpPr>
                <a:spLocks noChangeArrowheads="1"/>
              </p:cNvSpPr>
              <p:nvPr/>
            </p:nvSpPr>
            <p:spPr bwMode="auto">
              <a:xfrm>
                <a:off x="5224" y="144"/>
                <a:ext cx="161" cy="514"/>
              </a:xfrm>
              <a:prstGeom prst="ellipse">
                <a:avLst/>
              </a:prstGeom>
              <a:gradFill rotWithShape="0">
                <a:gsLst>
                  <a:gs pos="0">
                    <a:srgbClr val="EAEAEA"/>
                  </a:gs>
                  <a:gs pos="100000">
                    <a:srgbClr val="6C6C6C"/>
                  </a:gs>
                </a:gsLst>
                <a:path path="shape">
                  <a:fillToRect l="50000" t="50000" r="50000" b="50000"/>
                </a:path>
              </a:gradFill>
              <a:ln w="9525">
                <a:solidFill>
                  <a:schemeClr val="tx1"/>
                </a:solidFill>
                <a:round/>
                <a:headEnd/>
                <a:tailEnd/>
              </a:ln>
            </p:spPr>
            <p:txBody>
              <a:bodyPr wrap="none" anchor="ctr"/>
              <a:lstStyle/>
              <a:p>
                <a:endParaRPr lang="en-US"/>
              </a:p>
            </p:txBody>
          </p:sp>
          <p:sp>
            <p:nvSpPr>
              <p:cNvPr id="121" name="Oval 26"/>
              <p:cNvSpPr>
                <a:spLocks noChangeArrowheads="1"/>
              </p:cNvSpPr>
              <p:nvPr/>
            </p:nvSpPr>
            <p:spPr bwMode="auto">
              <a:xfrm>
                <a:off x="5417" y="658"/>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pPr algn="ctr"/>
                <a:endParaRPr lang="en-GB">
                  <a:solidFill>
                    <a:srgbClr val="F8CA08"/>
                  </a:solidFill>
                  <a:latin typeface="Symbol" pitchFamily="18" charset="2"/>
                </a:endParaRPr>
              </a:p>
            </p:txBody>
          </p:sp>
          <p:sp>
            <p:nvSpPr>
              <p:cNvPr id="122" name="Oval 27"/>
              <p:cNvSpPr>
                <a:spLocks noChangeArrowheads="1"/>
              </p:cNvSpPr>
              <p:nvPr/>
            </p:nvSpPr>
            <p:spPr bwMode="auto">
              <a:xfrm>
                <a:off x="5353" y="626"/>
                <a:ext cx="160"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a:p>
            </p:txBody>
          </p:sp>
          <p:sp>
            <p:nvSpPr>
              <p:cNvPr id="123" name="Oval 28"/>
              <p:cNvSpPr>
                <a:spLocks noChangeArrowheads="1"/>
              </p:cNvSpPr>
              <p:nvPr/>
            </p:nvSpPr>
            <p:spPr bwMode="auto">
              <a:xfrm>
                <a:off x="5224" y="626"/>
                <a:ext cx="161" cy="161"/>
              </a:xfrm>
              <a:prstGeom prst="ellipse">
                <a:avLst/>
              </a:prstGeom>
              <a:gradFill rotWithShape="0">
                <a:gsLst>
                  <a:gs pos="0">
                    <a:srgbClr val="3989FF"/>
                  </a:gs>
                  <a:gs pos="100000">
                    <a:srgbClr val="1A3F76"/>
                  </a:gs>
                </a:gsLst>
                <a:path path="shape">
                  <a:fillToRect l="50000" t="50000" r="50000" b="50000"/>
                </a:path>
              </a:gradFill>
              <a:ln w="9525">
                <a:solidFill>
                  <a:schemeClr val="tx1"/>
                </a:solidFill>
                <a:round/>
                <a:headEnd/>
                <a:tailEnd/>
              </a:ln>
            </p:spPr>
            <p:txBody>
              <a:bodyPr wrap="none" anchor="ctr"/>
              <a:lstStyle/>
              <a:p>
                <a:endParaRPr lang="en-US"/>
              </a:p>
            </p:txBody>
          </p:sp>
          <p:sp>
            <p:nvSpPr>
              <p:cNvPr id="124" name="Rectangle 29"/>
              <p:cNvSpPr>
                <a:spLocks noChangeArrowheads="1"/>
              </p:cNvSpPr>
              <p:nvPr/>
            </p:nvSpPr>
            <p:spPr bwMode="auto">
              <a:xfrm>
                <a:off x="5225" y="624"/>
                <a:ext cx="149" cy="152"/>
              </a:xfrm>
              <a:prstGeom prst="rect">
                <a:avLst/>
              </a:prstGeom>
              <a:noFill/>
              <a:ln w="9525">
                <a:noFill/>
                <a:miter lim="800000"/>
                <a:headEnd/>
                <a:tailEnd/>
              </a:ln>
            </p:spPr>
            <p:txBody>
              <a:bodyPr wrap="none">
                <a:spAutoFit/>
              </a:bodyPr>
              <a:lstStyle/>
              <a:p>
                <a:r>
                  <a:rPr lang="en-US" altLang="en-US" sz="1400" b="1">
                    <a:solidFill>
                      <a:srgbClr val="F8CA08"/>
                    </a:solidFill>
                    <a:latin typeface="Symbol" pitchFamily="18" charset="2"/>
                  </a:rPr>
                  <a:t>b</a:t>
                </a:r>
                <a:endParaRPr lang="en-US" altLang="en-US">
                  <a:solidFill>
                    <a:srgbClr val="F8CA08"/>
                  </a:solidFill>
                  <a:latin typeface="Symbol" pitchFamily="18" charset="2"/>
                </a:endParaRPr>
              </a:p>
            </p:txBody>
          </p:sp>
          <p:sp>
            <p:nvSpPr>
              <p:cNvPr id="125" name="Rectangle 30"/>
              <p:cNvSpPr>
                <a:spLocks noChangeArrowheads="1"/>
              </p:cNvSpPr>
              <p:nvPr/>
            </p:nvSpPr>
            <p:spPr bwMode="auto">
              <a:xfrm>
                <a:off x="5184" y="288"/>
                <a:ext cx="37" cy="270"/>
              </a:xfrm>
              <a:prstGeom prst="rect">
                <a:avLst/>
              </a:prstGeom>
              <a:noFill/>
              <a:ln w="9525">
                <a:noFill/>
                <a:miter lim="800000"/>
                <a:headEnd/>
                <a:tailEnd/>
              </a:ln>
            </p:spPr>
            <p:txBody>
              <a:bodyPr wrap="none">
                <a:spAutoFit/>
              </a:bodyPr>
              <a:lstStyle/>
              <a:p>
                <a:endParaRPr lang="en-US" altLang="en-US" dirty="0">
                  <a:solidFill>
                    <a:srgbClr val="E7011C"/>
                  </a:solidFill>
                  <a:latin typeface="Symbol" pitchFamily="18" charset="2"/>
                </a:endParaRPr>
              </a:p>
            </p:txBody>
          </p:sp>
        </p:grpSp>
        <p:sp>
          <p:nvSpPr>
            <p:cNvPr id="142" name="Oval 141"/>
            <p:cNvSpPr/>
            <p:nvPr/>
          </p:nvSpPr>
          <p:spPr>
            <a:xfrm>
              <a:off x="14750070" y="3510670"/>
              <a:ext cx="960591" cy="81015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Connector 143"/>
            <p:cNvCxnSpPr/>
            <p:nvPr/>
          </p:nvCxnSpPr>
          <p:spPr>
            <a:xfrm>
              <a:off x="15710661" y="4185799"/>
              <a:ext cx="931590" cy="4279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H="1">
              <a:off x="13469389" y="4050773"/>
              <a:ext cx="1253674" cy="4279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11813738" y="8436024"/>
            <a:ext cx="9047670" cy="1846659"/>
          </a:xfrm>
          <a:prstGeom prst="rect">
            <a:avLst/>
          </a:prstGeom>
          <a:noFill/>
        </p:spPr>
        <p:txBody>
          <a:bodyPr wrap="none" rtlCol="0">
            <a:spAutoFit/>
          </a:bodyPr>
          <a:lstStyle/>
          <a:p>
            <a:r>
              <a:rPr lang="en-US" dirty="0"/>
              <a:t>Hodgkin-Huxley model</a:t>
            </a:r>
          </a:p>
          <a:p>
            <a:r>
              <a:rPr lang="en-US" dirty="0"/>
              <a:t>provides flexible framework</a:t>
            </a:r>
          </a:p>
        </p:txBody>
      </p:sp>
      <p:sp>
        <p:nvSpPr>
          <p:cNvPr id="75" name="Rectangle 74"/>
          <p:cNvSpPr/>
          <p:nvPr/>
        </p:nvSpPr>
        <p:spPr>
          <a:xfrm>
            <a:off x="18338254" y="299787"/>
            <a:ext cx="1869795" cy="9919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13145021" y="9359354"/>
            <a:ext cx="6875600" cy="2462213"/>
          </a:xfrm>
          <a:prstGeom prst="rect">
            <a:avLst/>
          </a:prstGeom>
          <a:noFill/>
        </p:spPr>
        <p:txBody>
          <a:bodyPr wrap="none" rtlCol="0">
            <a:spAutoFit/>
          </a:bodyPr>
          <a:lstStyle/>
          <a:p>
            <a:endParaRPr lang="en-US" dirty="0">
              <a:solidFill>
                <a:srgbClr val="FF0000"/>
              </a:solidFill>
              <a:sym typeface="Wingdings" pitchFamily="2" charset="2"/>
            </a:endParaRPr>
          </a:p>
          <a:p>
            <a:r>
              <a:rPr lang="en-US" dirty="0">
                <a:solidFill>
                  <a:srgbClr val="FF0000"/>
                </a:solidFill>
                <a:sym typeface="Wingdings" pitchFamily="2" charset="2"/>
              </a:rPr>
              <a:t>      </a:t>
            </a:r>
            <a:r>
              <a:rPr lang="en-US" sz="4000" i="1" dirty="0" err="1">
                <a:solidFill>
                  <a:srgbClr val="FF0000"/>
                </a:solidFill>
                <a:sym typeface="Wingdings" pitchFamily="2" charset="2"/>
              </a:rPr>
              <a:t>Hodgkin&amp;Huxley</a:t>
            </a:r>
            <a:r>
              <a:rPr lang="en-US" sz="4000" i="1" dirty="0">
                <a:solidFill>
                  <a:srgbClr val="FF0000"/>
                </a:solidFill>
                <a:sym typeface="Wingdings" pitchFamily="2" charset="2"/>
              </a:rPr>
              <a:t> (1952)</a:t>
            </a:r>
          </a:p>
          <a:p>
            <a:r>
              <a:rPr lang="en-US" sz="4000" i="1" dirty="0">
                <a:solidFill>
                  <a:srgbClr val="FF0000"/>
                </a:solidFill>
                <a:sym typeface="Wingdings" pitchFamily="2" charset="2"/>
              </a:rPr>
              <a:t>         Nobel Prize 1963</a:t>
            </a:r>
            <a:endParaRPr lang="en-US" sz="4000" i="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21607463" cy="12152313"/>
          </a:xfrm>
          <a:prstGeom prst="rect">
            <a:avLst/>
          </a:prstGeom>
          <a:noFill/>
          <a:ln w="9525">
            <a:solidFill>
              <a:schemeClr val="tx1"/>
            </a:solidFill>
            <a:miter lim="800000"/>
            <a:headEnd/>
            <a:tailEnd/>
          </a:ln>
        </p:spPr>
        <p:txBody>
          <a:bodyPr wrap="none" lIns="192911" tIns="96455" rIns="192911" bIns="96455" anchor="ctr"/>
          <a:lstStyle/>
          <a:p>
            <a:pPr algn="ctr">
              <a:lnSpc>
                <a:spcPct val="110000"/>
              </a:lnSpc>
            </a:pPr>
            <a:endParaRPr lang="fr-FR"/>
          </a:p>
        </p:txBody>
      </p:sp>
      <p:sp>
        <p:nvSpPr>
          <p:cNvPr id="23556" name="Rectangle 46"/>
          <p:cNvSpPr>
            <a:spLocks noChangeArrowheads="1"/>
          </p:cNvSpPr>
          <p:nvPr/>
        </p:nvSpPr>
        <p:spPr bwMode="auto">
          <a:xfrm>
            <a:off x="0" y="1339853"/>
            <a:ext cx="21223705" cy="10547767"/>
          </a:xfrm>
          <a:prstGeom prst="rect">
            <a:avLst/>
          </a:prstGeom>
          <a:solidFill>
            <a:srgbClr val="FF9900">
              <a:alpha val="27843"/>
            </a:srgbClr>
          </a:solidFill>
          <a:ln w="57150">
            <a:solidFill>
              <a:schemeClr val="tx1"/>
            </a:solidFill>
            <a:prstDash val="dash"/>
            <a:miter lim="800000"/>
            <a:headEnd/>
            <a:tailEnd/>
          </a:ln>
        </p:spPr>
        <p:txBody>
          <a:bodyPr wrap="none" lIns="192911" tIns="96455" rIns="192911" bIns="96455" anchor="ctr"/>
          <a:lstStyle/>
          <a:p>
            <a:pPr algn="ctr"/>
            <a:r>
              <a:rPr lang="fr-FR" dirty="0"/>
              <a:t>                      </a:t>
            </a:r>
          </a:p>
        </p:txBody>
      </p:sp>
      <p:cxnSp>
        <p:nvCxnSpPr>
          <p:cNvPr id="7" name="Straight Connector 6"/>
          <p:cNvCxnSpPr/>
          <p:nvPr/>
        </p:nvCxnSpPr>
        <p:spPr>
          <a:xfrm>
            <a:off x="-215313" y="1171412"/>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8" name="Title 3"/>
          <p:cNvSpPr txBox="1">
            <a:spLocks/>
          </p:cNvSpPr>
          <p:nvPr/>
        </p:nvSpPr>
        <p:spPr>
          <a:xfrm>
            <a:off x="697827" y="131346"/>
            <a:ext cx="20861626" cy="1473200"/>
          </a:xfrm>
          <a:prstGeom prst="rect">
            <a:avLst/>
          </a:prstGeom>
        </p:spPr>
        <p:txBody>
          <a:bodyPr vert="horz" wrap="square" numCol="1" anchor="t" anchorCtr="0" compatLnSpc="1">
            <a:prstTxWarp prst="textNoShape">
              <a:avLst/>
            </a:prstTxWarp>
          </a:bodyPr>
          <a:lstStyle/>
          <a:p>
            <a:pPr marL="0" marR="0" lvl="0" indent="0" algn="l" defTabSz="1079500" rtl="0" eaLnBrk="0" fontAlgn="base" latinLnBrk="0" hangingPunct="0">
              <a:lnSpc>
                <a:spcPct val="100000"/>
              </a:lnSpc>
              <a:spcBef>
                <a:spcPct val="0"/>
              </a:spcBef>
              <a:spcAft>
                <a:spcPts val="2838"/>
              </a:spcAft>
              <a:buClrTx/>
              <a:buSzTx/>
              <a:buFontTx/>
              <a:buNone/>
              <a:tabLst/>
              <a:defRPr/>
            </a:pPr>
            <a:r>
              <a:rPr lang="en-US" sz="6600" dirty="0">
                <a:latin typeface="Impact" charset="0"/>
                <a:ea typeface="ＭＳ Ｐゴシック" charset="0"/>
                <a:cs typeface="Impact" charset="0"/>
              </a:rPr>
              <a:t>Exercise</a:t>
            </a:r>
            <a:r>
              <a:rPr kumimoji="0" lang="en-US" sz="6600" b="0" i="0" u="none" strike="noStrike" kern="1200" cap="none" spc="0" normalizeH="0" baseline="0" noProof="0">
                <a:ln>
                  <a:noFill/>
                </a:ln>
                <a:solidFill>
                  <a:schemeClr val="tx1"/>
                </a:solidFill>
                <a:effectLst/>
                <a:uLnTx/>
                <a:uFillTx/>
                <a:latin typeface="Impact" charset="0"/>
                <a:ea typeface="ＭＳ Ｐゴシック" charset="0"/>
                <a:cs typeface="Impact" charset="0"/>
              </a:rPr>
              <a:t>  4 –</a:t>
            </a:r>
            <a:r>
              <a:rPr lang="en-US" sz="6600" noProof="0">
                <a:solidFill>
                  <a:srgbClr val="FF0000"/>
                </a:solidFill>
                <a:latin typeface="Impact" charset="0"/>
                <a:ea typeface="ＭＳ Ｐゴシック" charset="0"/>
                <a:cs typeface="Impact" charset="0"/>
              </a:rPr>
              <a:t> </a:t>
            </a:r>
            <a:r>
              <a:rPr lang="en-US" sz="6600" noProof="0" dirty="0">
                <a:solidFill>
                  <a:srgbClr val="FF0000"/>
                </a:solidFill>
                <a:latin typeface="Impact" charset="0"/>
                <a:ea typeface="ＭＳ Ｐゴシック" charset="0"/>
                <a:cs typeface="Impact" charset="0"/>
              </a:rPr>
              <a:t>Hodgkin-Huxley model – gating dynamics</a:t>
            </a:r>
            <a:endParaRPr kumimoji="0" lang="en-US" sz="6600" b="0" i="0" u="none" strike="noStrike" kern="1200" cap="none" spc="0" normalizeH="0" baseline="0" noProof="0" dirty="0">
              <a:ln>
                <a:noFill/>
              </a:ln>
              <a:solidFill>
                <a:srgbClr val="FF0000"/>
              </a:solidFill>
              <a:effectLst/>
              <a:uLnTx/>
              <a:uFillTx/>
              <a:latin typeface="Impact" charset="0"/>
              <a:ea typeface="ＭＳ Ｐゴシック" charset="0"/>
              <a:cs typeface="Impact" charset="0"/>
            </a:endParaRPr>
          </a:p>
        </p:txBody>
      </p:sp>
      <p:graphicFrame>
        <p:nvGraphicFramePr>
          <p:cNvPr id="10" name="Object 4"/>
          <p:cNvGraphicFramePr>
            <a:graphicFrameLocks noChangeAspect="1"/>
          </p:cNvGraphicFramePr>
          <p:nvPr/>
        </p:nvGraphicFramePr>
        <p:xfrm>
          <a:off x="1660358" y="2309349"/>
          <a:ext cx="8958263" cy="1831975"/>
        </p:xfrm>
        <a:graphic>
          <a:graphicData uri="http://schemas.openxmlformats.org/presentationml/2006/ole">
            <mc:AlternateContent xmlns:mc="http://schemas.openxmlformats.org/markup-compatibility/2006">
              <mc:Choice xmlns:v="urn:schemas-microsoft-com:vml" Requires="v">
                <p:oleObj spid="_x0000_s144485" name="Equation" r:id="rId4" imgW="1803240" imgH="393480" progId="Equation.DSMT4">
                  <p:embed/>
                </p:oleObj>
              </mc:Choice>
              <mc:Fallback>
                <p:oleObj name="Equation" r:id="rId4" imgW="1803240" imgH="3934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358" y="2309349"/>
                        <a:ext cx="8958263" cy="183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89" name="Object 4"/>
          <p:cNvGraphicFramePr>
            <a:graphicFrameLocks noChangeAspect="1"/>
          </p:cNvGraphicFramePr>
          <p:nvPr/>
        </p:nvGraphicFramePr>
        <p:xfrm>
          <a:off x="9305925" y="9910804"/>
          <a:ext cx="9085263" cy="1065213"/>
        </p:xfrm>
        <a:graphic>
          <a:graphicData uri="http://schemas.openxmlformats.org/presentationml/2006/ole">
            <mc:AlternateContent xmlns:mc="http://schemas.openxmlformats.org/markup-compatibility/2006">
              <mc:Choice xmlns:v="urn:schemas-microsoft-com:vml" Requires="v">
                <p:oleObj spid="_x0000_s144486" name="Equation" r:id="rId6" imgW="1828800" imgH="228600" progId="Equation.DSMT4">
                  <p:embed/>
                </p:oleObj>
              </mc:Choice>
              <mc:Fallback>
                <p:oleObj name="Equation" r:id="rId6" imgW="1828800" imgH="2286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5925" y="9910804"/>
                        <a:ext cx="9085263"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1" name="Object 4"/>
          <p:cNvGraphicFramePr>
            <a:graphicFrameLocks noChangeAspect="1"/>
          </p:cNvGraphicFramePr>
          <p:nvPr/>
        </p:nvGraphicFramePr>
        <p:xfrm>
          <a:off x="6064801" y="5273342"/>
          <a:ext cx="11102976" cy="1949450"/>
        </p:xfrm>
        <a:graphic>
          <a:graphicData uri="http://schemas.openxmlformats.org/presentationml/2006/ole">
            <mc:AlternateContent xmlns:mc="http://schemas.openxmlformats.org/markup-compatibility/2006">
              <mc:Choice xmlns:v="urn:schemas-microsoft-com:vml" Requires="v">
                <p:oleObj spid="_x0000_s144487" name="Equation" r:id="rId8" imgW="2234880" imgH="419040" progId="Equation.DSMT4">
                  <p:embed/>
                </p:oleObj>
              </mc:Choice>
              <mc:Fallback>
                <p:oleObj name="Equation" r:id="rId8" imgW="2234880" imgH="41904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4801" y="5273342"/>
                        <a:ext cx="11102976" cy="194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2" name="Object 4"/>
          <p:cNvGraphicFramePr>
            <a:graphicFrameLocks noChangeAspect="1"/>
          </p:cNvGraphicFramePr>
          <p:nvPr/>
        </p:nvGraphicFramePr>
        <p:xfrm>
          <a:off x="9929503" y="7222792"/>
          <a:ext cx="3154363" cy="946150"/>
        </p:xfrm>
        <a:graphic>
          <a:graphicData uri="http://schemas.openxmlformats.org/presentationml/2006/ole">
            <mc:AlternateContent xmlns:mc="http://schemas.openxmlformats.org/markup-compatibility/2006">
              <mc:Choice xmlns:v="urn:schemas-microsoft-com:vml" Requires="v">
                <p:oleObj spid="_x0000_s144488" name="Equation" r:id="rId10" imgW="634680" imgH="203040" progId="Equation.DSMT4">
                  <p:embed/>
                </p:oleObj>
              </mc:Choice>
              <mc:Fallback>
                <p:oleObj name="Equation" r:id="rId10" imgW="634680" imgH="20304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29503" y="7222792"/>
                        <a:ext cx="3154363"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7" name="Straight Arrow Connector 106"/>
          <p:cNvCxnSpPr/>
          <p:nvPr/>
        </p:nvCxnSpPr>
        <p:spPr>
          <a:xfrm>
            <a:off x="1660358" y="10443411"/>
            <a:ext cx="625642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flipV="1">
            <a:off x="3850105" y="8755062"/>
            <a:ext cx="0" cy="16883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307958" y="1339853"/>
            <a:ext cx="15193583" cy="969496"/>
          </a:xfrm>
          <a:prstGeom prst="rect">
            <a:avLst/>
          </a:prstGeom>
          <a:noFill/>
        </p:spPr>
        <p:txBody>
          <a:bodyPr wrap="none" rtlCol="0">
            <a:spAutoFit/>
          </a:bodyPr>
          <a:lstStyle/>
          <a:p>
            <a:r>
              <a:rPr lang="en-US" dirty="0"/>
              <a:t>A) Often the gating dynamics is formulated as </a:t>
            </a:r>
          </a:p>
        </p:txBody>
      </p:sp>
      <p:sp>
        <p:nvSpPr>
          <p:cNvPr id="114" name="TextBox 113"/>
          <p:cNvSpPr txBox="1"/>
          <p:nvPr/>
        </p:nvSpPr>
        <p:spPr>
          <a:xfrm>
            <a:off x="65212" y="5754688"/>
            <a:ext cx="6202082" cy="969496"/>
          </a:xfrm>
          <a:prstGeom prst="rect">
            <a:avLst/>
          </a:prstGeom>
          <a:noFill/>
        </p:spPr>
        <p:txBody>
          <a:bodyPr wrap="none" rtlCol="0">
            <a:spAutoFit/>
          </a:bodyPr>
          <a:lstStyle/>
          <a:p>
            <a:r>
              <a:rPr lang="en-US" dirty="0"/>
              <a:t>B) Assume a form </a:t>
            </a:r>
          </a:p>
        </p:txBody>
      </p:sp>
      <p:sp>
        <p:nvSpPr>
          <p:cNvPr id="115" name="TextBox 114"/>
          <p:cNvSpPr txBox="1"/>
          <p:nvPr/>
        </p:nvSpPr>
        <p:spPr>
          <a:xfrm>
            <a:off x="883354" y="7160547"/>
            <a:ext cx="18050134" cy="969496"/>
          </a:xfrm>
          <a:prstGeom prst="rect">
            <a:avLst/>
          </a:prstGeom>
          <a:noFill/>
        </p:spPr>
        <p:txBody>
          <a:bodyPr wrap="none" rtlCol="0">
            <a:spAutoFit/>
          </a:bodyPr>
          <a:lstStyle/>
          <a:p>
            <a:r>
              <a:rPr lang="en-US" dirty="0"/>
              <a:t> How are </a:t>
            </a:r>
            <a:r>
              <a:rPr lang="en-US" i="1" dirty="0"/>
              <a:t>a</a:t>
            </a:r>
            <a:r>
              <a:rPr lang="en-US" dirty="0"/>
              <a:t> and </a:t>
            </a:r>
            <a:r>
              <a:rPr lang="en-US" i="1" dirty="0"/>
              <a:t>b</a:t>
            </a:r>
            <a:r>
              <a:rPr lang="en-US" dirty="0"/>
              <a:t> related to     and       in the equations </a:t>
            </a:r>
          </a:p>
        </p:txBody>
      </p:sp>
      <p:graphicFrame>
        <p:nvGraphicFramePr>
          <p:cNvPr id="144393" name="Object 4"/>
          <p:cNvGraphicFramePr>
            <a:graphicFrameLocks noChangeAspect="1"/>
          </p:cNvGraphicFramePr>
          <p:nvPr/>
        </p:nvGraphicFramePr>
        <p:xfrm>
          <a:off x="9617667" y="8042275"/>
          <a:ext cx="5676900" cy="2008188"/>
        </p:xfrm>
        <a:graphic>
          <a:graphicData uri="http://schemas.openxmlformats.org/presentationml/2006/ole">
            <mc:AlternateContent xmlns:mc="http://schemas.openxmlformats.org/markup-compatibility/2006">
              <mc:Choice xmlns:v="urn:schemas-microsoft-com:vml" Requires="v">
                <p:oleObj spid="_x0000_s144489" name="Equation" r:id="rId12" imgW="1143000" imgH="431640" progId="Equation.DSMT4">
                  <p:embed/>
                </p:oleObj>
              </mc:Choice>
              <mc:Fallback>
                <p:oleObj name="Equation" r:id="rId12" imgW="1143000" imgH="43164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17667" y="8042275"/>
                        <a:ext cx="5676900" cy="200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 name="TextBox 115"/>
          <p:cNvSpPr txBox="1"/>
          <p:nvPr/>
        </p:nvSpPr>
        <p:spPr>
          <a:xfrm>
            <a:off x="170685" y="10823995"/>
            <a:ext cx="13162321" cy="969496"/>
          </a:xfrm>
          <a:prstGeom prst="rect">
            <a:avLst/>
          </a:prstGeom>
          <a:noFill/>
        </p:spPr>
        <p:txBody>
          <a:bodyPr wrap="none" rtlCol="0">
            <a:spAutoFit/>
          </a:bodyPr>
          <a:lstStyle/>
          <a:p>
            <a:r>
              <a:rPr lang="en-US" dirty="0"/>
              <a:t>C )  What is the time constant              ? </a:t>
            </a:r>
          </a:p>
        </p:txBody>
      </p:sp>
      <p:graphicFrame>
        <p:nvGraphicFramePr>
          <p:cNvPr id="144394" name="Object 4"/>
          <p:cNvGraphicFramePr>
            <a:graphicFrameLocks noChangeAspect="1"/>
          </p:cNvGraphicFramePr>
          <p:nvPr/>
        </p:nvGraphicFramePr>
        <p:xfrm>
          <a:off x="10373424" y="10823995"/>
          <a:ext cx="1892300" cy="1063625"/>
        </p:xfrm>
        <a:graphic>
          <a:graphicData uri="http://schemas.openxmlformats.org/presentationml/2006/ole">
            <mc:AlternateContent xmlns:mc="http://schemas.openxmlformats.org/markup-compatibility/2006">
              <mc:Choice xmlns:v="urn:schemas-microsoft-com:vml" Requires="v">
                <p:oleObj spid="_x0000_s144490" name="Equation" r:id="rId14" imgW="380880" imgH="228600" progId="Equation.DSMT4">
                  <p:embed/>
                </p:oleObj>
              </mc:Choice>
              <mc:Fallback>
                <p:oleObj name="Equation" r:id="rId14" imgW="380880" imgH="228600" progId="Equation.DSMT4">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73424" y="10823995"/>
                        <a:ext cx="1892300"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5" name="Object 4"/>
          <p:cNvGraphicFramePr>
            <a:graphicFrameLocks noChangeAspect="1"/>
          </p:cNvGraphicFramePr>
          <p:nvPr/>
        </p:nvGraphicFramePr>
        <p:xfrm>
          <a:off x="14684614" y="2661114"/>
          <a:ext cx="5678487" cy="2008188"/>
        </p:xfrm>
        <a:graphic>
          <a:graphicData uri="http://schemas.openxmlformats.org/presentationml/2006/ole">
            <mc:AlternateContent xmlns:mc="http://schemas.openxmlformats.org/markup-compatibility/2006">
              <mc:Choice xmlns:v="urn:schemas-microsoft-com:vml" Requires="v">
                <p:oleObj spid="_x0000_s144491" name="Equation" r:id="rId16" imgW="1143000" imgH="431640" progId="Equation.DSMT4">
                  <p:embed/>
                </p:oleObj>
              </mc:Choice>
              <mc:Fallback>
                <p:oleObj name="Equation" r:id="rId16" imgW="1143000" imgH="431640" progId="Equation.DSMT4">
                  <p:embed/>
                  <p:pic>
                    <p:nvPicPr>
                      <p:cNvPr id="0"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84614" y="2661114"/>
                        <a:ext cx="5678487" cy="200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6" name="Object 4"/>
          <p:cNvGraphicFramePr>
            <a:graphicFrameLocks noChangeAspect="1"/>
          </p:cNvGraphicFramePr>
          <p:nvPr/>
        </p:nvGraphicFramePr>
        <p:xfrm>
          <a:off x="4116932" y="4303846"/>
          <a:ext cx="5930900" cy="1063625"/>
        </p:xfrm>
        <a:graphic>
          <a:graphicData uri="http://schemas.openxmlformats.org/presentationml/2006/ole">
            <mc:AlternateContent xmlns:mc="http://schemas.openxmlformats.org/markup-compatibility/2006">
              <mc:Choice xmlns:v="urn:schemas-microsoft-com:vml" Requires="v">
                <p:oleObj spid="_x0000_s144492" name="Equation" r:id="rId18" imgW="1193760" imgH="228600" progId="Equation.DSMT4">
                  <p:embed/>
                </p:oleObj>
              </mc:Choice>
              <mc:Fallback>
                <p:oleObj name="Equation" r:id="rId18" imgW="1193760" imgH="228600" progId="Equation.DSMT4">
                  <p:embed/>
                  <p:pic>
                    <p:nvPicPr>
                      <p:cNvPr id="0"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16932" y="4303846"/>
                        <a:ext cx="5930900"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883354" y="4303846"/>
            <a:ext cx="3233578" cy="969496"/>
          </a:xfrm>
          <a:prstGeom prst="rect">
            <a:avLst/>
          </a:prstGeom>
          <a:noFill/>
        </p:spPr>
        <p:txBody>
          <a:bodyPr wrap="none" rtlCol="0">
            <a:spAutoFit/>
          </a:bodyPr>
          <a:lstStyle/>
          <a:p>
            <a:r>
              <a:rPr lang="en-US" dirty="0"/>
              <a:t>Calculate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1979" y="2815389"/>
            <a:ext cx="10671511" cy="2723823"/>
          </a:xfrm>
          <a:prstGeom prst="rect">
            <a:avLst/>
          </a:prstGeom>
          <a:noFill/>
        </p:spPr>
        <p:txBody>
          <a:bodyPr wrap="none" rtlCol="0">
            <a:spAutoFit/>
          </a:bodyPr>
          <a:lstStyle/>
          <a:p>
            <a:r>
              <a:rPr lang="en-US" dirty="0"/>
              <a:t>Now Computer Exercises:</a:t>
            </a:r>
          </a:p>
          <a:p>
            <a:endParaRPr lang="en-US" dirty="0"/>
          </a:p>
          <a:p>
            <a:r>
              <a:rPr lang="en-US" dirty="0"/>
              <a:t>Play with Hodgkin-Huxley model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References and Suggested Reading</a:t>
            </a:r>
          </a:p>
        </p:txBody>
      </p:sp>
      <p:sp>
        <p:nvSpPr>
          <p:cNvPr id="3" name="TextBox 2"/>
          <p:cNvSpPr txBox="1"/>
          <p:nvPr/>
        </p:nvSpPr>
        <p:spPr>
          <a:xfrm>
            <a:off x="385011" y="9336502"/>
            <a:ext cx="20709900" cy="2554545"/>
          </a:xfrm>
          <a:prstGeom prst="rect">
            <a:avLst/>
          </a:prstGeom>
          <a:noFill/>
        </p:spPr>
        <p:txBody>
          <a:bodyPr wrap="none" rtlCol="0">
            <a:spAutoFit/>
          </a:bodyPr>
          <a:lstStyle/>
          <a:p>
            <a:r>
              <a:rPr lang="en-US" sz="4000" b="1" dirty="0"/>
              <a:t>Reading</a:t>
            </a:r>
            <a:r>
              <a:rPr lang="en-US" sz="4000" dirty="0"/>
              <a:t>: W. Gerstner, W.M. </a:t>
            </a:r>
            <a:r>
              <a:rPr lang="en-US" sz="4000" dirty="0" err="1"/>
              <a:t>Kistler</a:t>
            </a:r>
            <a:r>
              <a:rPr lang="en-US" sz="4000" dirty="0"/>
              <a:t>, R. </a:t>
            </a:r>
            <a:r>
              <a:rPr lang="en-US" sz="4000" dirty="0" err="1"/>
              <a:t>Naud</a:t>
            </a:r>
            <a:r>
              <a:rPr lang="en-US" sz="4000" dirty="0"/>
              <a:t> and L. </a:t>
            </a:r>
            <a:r>
              <a:rPr lang="en-US" sz="4000" dirty="0" err="1"/>
              <a:t>Paninski</a:t>
            </a:r>
            <a:r>
              <a:rPr lang="en-US" sz="4000" dirty="0"/>
              <a:t>,</a:t>
            </a:r>
          </a:p>
          <a:p>
            <a:r>
              <a:rPr lang="en-US" sz="4000" i="1" dirty="0"/>
              <a:t>Neuronal Dynamics: from single neurons to networks and </a:t>
            </a:r>
          </a:p>
          <a:p>
            <a:r>
              <a:rPr lang="en-US" sz="4000" i="1" dirty="0"/>
              <a:t>models of cognition.</a:t>
            </a:r>
            <a:r>
              <a:rPr lang="en-US" sz="4000" dirty="0"/>
              <a:t> Chapter 2</a:t>
            </a:r>
            <a:r>
              <a:rPr lang="en-US" sz="4000" i="1" dirty="0"/>
              <a:t>:  The Hodgkin-Huxley Model, </a:t>
            </a:r>
            <a:r>
              <a:rPr lang="en-US" sz="4000" dirty="0"/>
              <a:t>Cambridge Univ. Press, 2014</a:t>
            </a:r>
          </a:p>
          <a:p>
            <a:r>
              <a:rPr lang="en-US" sz="4000" b="1" dirty="0"/>
              <a:t>OR</a:t>
            </a:r>
            <a:r>
              <a:rPr lang="en-US" sz="4000" dirty="0"/>
              <a:t>  W. Gerstner and W. M. </a:t>
            </a:r>
            <a:r>
              <a:rPr lang="en-US" sz="4000" dirty="0" err="1"/>
              <a:t>Kistler</a:t>
            </a:r>
            <a:r>
              <a:rPr lang="en-US" sz="4000" dirty="0"/>
              <a:t>, Spiking Neuron Models, Chapter 2, Cambridge, 2002</a:t>
            </a:r>
          </a:p>
        </p:txBody>
      </p:sp>
      <p:sp>
        <p:nvSpPr>
          <p:cNvPr id="5" name="TextBox 4"/>
          <p:cNvSpPr txBox="1"/>
          <p:nvPr/>
        </p:nvSpPr>
        <p:spPr>
          <a:xfrm>
            <a:off x="385011" y="1491916"/>
            <a:ext cx="21174442" cy="7478970"/>
          </a:xfrm>
          <a:prstGeom prst="rect">
            <a:avLst/>
          </a:prstGeom>
          <a:noFill/>
        </p:spPr>
        <p:txBody>
          <a:bodyPr wrap="square" rtlCol="0">
            <a:spAutoFit/>
          </a:bodyPr>
          <a:lstStyle/>
          <a:p>
            <a:r>
              <a:rPr lang="fr-FR" sz="4000" dirty="0"/>
              <a:t>- </a:t>
            </a:r>
            <a:r>
              <a:rPr lang="en-US" sz="4000" dirty="0"/>
              <a:t>Hodgkin, A. L. and Huxley, A. F. (1952). </a:t>
            </a:r>
            <a:r>
              <a:rPr lang="en-US" sz="4000" i="1" dirty="0"/>
              <a:t>A quantitative description of membrane current and its application to conduction and excitation in nerve. </a:t>
            </a:r>
            <a:r>
              <a:rPr lang="en-US" sz="4000" dirty="0"/>
              <a:t>J </a:t>
            </a:r>
            <a:r>
              <a:rPr lang="en-US" sz="4000" dirty="0" err="1"/>
              <a:t>Physiol</a:t>
            </a:r>
            <a:r>
              <a:rPr lang="en-US" sz="4000" dirty="0"/>
              <a:t>, 117(4):500-544. </a:t>
            </a:r>
          </a:p>
          <a:p>
            <a:pPr>
              <a:buFontTx/>
              <a:buChar char="-"/>
            </a:pPr>
            <a:r>
              <a:rPr lang="en-US" sz="4000" dirty="0" err="1"/>
              <a:t>Ranjan</a:t>
            </a:r>
            <a:r>
              <a:rPr lang="en-US" sz="4000" dirty="0"/>
              <a:t>, </a:t>
            </a:r>
            <a:r>
              <a:rPr lang="en-US" sz="4000" dirty="0" err="1"/>
              <a:t>R.,et</a:t>
            </a:r>
            <a:r>
              <a:rPr lang="en-US" sz="4000" dirty="0"/>
              <a:t> al. (2011</a:t>
            </a:r>
            <a:r>
              <a:rPr lang="en-US" sz="4000" i="1" dirty="0"/>
              <a:t>). </a:t>
            </a:r>
            <a:r>
              <a:rPr lang="en-US" sz="4000" i="1" dirty="0" err="1"/>
              <a:t>Channelpedia</a:t>
            </a:r>
            <a:r>
              <a:rPr lang="en-US" sz="4000" i="1" dirty="0"/>
              <a:t>: an integrative and interactive database for ion channels</a:t>
            </a:r>
            <a:r>
              <a:rPr lang="en-US" sz="4000" dirty="0"/>
              <a:t>. Front </a:t>
            </a:r>
            <a:r>
              <a:rPr lang="en-US" sz="4000" dirty="0" err="1"/>
              <a:t>Neuroinform</a:t>
            </a:r>
            <a:r>
              <a:rPr lang="en-US" sz="4000" dirty="0"/>
              <a:t>, 5:36.</a:t>
            </a:r>
          </a:p>
          <a:p>
            <a:pPr>
              <a:buFontTx/>
              <a:buChar char="-"/>
            </a:pPr>
            <a:r>
              <a:rPr lang="en-US" sz="4000" dirty="0"/>
              <a:t>Toledo-Rodriguez, M., </a:t>
            </a:r>
            <a:r>
              <a:rPr lang="en-US" sz="4000" dirty="0" err="1"/>
              <a:t>Blumenfeld</a:t>
            </a:r>
            <a:r>
              <a:rPr lang="en-US" sz="4000" dirty="0"/>
              <a:t>, B., Wu, C., </a:t>
            </a:r>
            <a:r>
              <a:rPr lang="en-US" sz="4000" dirty="0" err="1"/>
              <a:t>Luo</a:t>
            </a:r>
            <a:r>
              <a:rPr lang="en-US" sz="4000" dirty="0"/>
              <a:t>, J., </a:t>
            </a:r>
            <a:r>
              <a:rPr lang="en-US" sz="4000" dirty="0" err="1"/>
              <a:t>Attali</a:t>
            </a:r>
            <a:r>
              <a:rPr lang="en-US" sz="4000" dirty="0"/>
              <a:t>, B., Goodman, P., and </a:t>
            </a:r>
            <a:r>
              <a:rPr lang="en-US" sz="4000" dirty="0" err="1"/>
              <a:t>Markram</a:t>
            </a:r>
            <a:r>
              <a:rPr lang="en-US" sz="4000" dirty="0"/>
              <a:t>, H. (2004). </a:t>
            </a:r>
            <a:r>
              <a:rPr lang="en-US" sz="4000" i="1" dirty="0"/>
              <a:t>Correlation maps allow neuronal electrical properties to be predicted from single-cell gene expression profiles in rat </a:t>
            </a:r>
            <a:r>
              <a:rPr lang="en-US" sz="4000" i="1" dirty="0" err="1"/>
              <a:t>neocortex</a:t>
            </a:r>
            <a:r>
              <a:rPr lang="en-US" sz="4000" dirty="0"/>
              <a:t>. Cerebral Cortex, 14:1310-1327.</a:t>
            </a:r>
          </a:p>
          <a:p>
            <a:pPr>
              <a:buFontTx/>
              <a:buChar char="-"/>
            </a:pPr>
            <a:r>
              <a:rPr lang="en-US" sz="4000" dirty="0"/>
              <a:t>Yamada, W. M., Koch, C., and Adams, P. R. (1989). </a:t>
            </a:r>
            <a:r>
              <a:rPr lang="en-US" sz="4000" i="1" dirty="0"/>
              <a:t>Multiple channels and calcium dynamics</a:t>
            </a:r>
            <a:r>
              <a:rPr lang="en-US" sz="4000" dirty="0"/>
              <a:t>. In Koch, C. and </a:t>
            </a:r>
            <a:r>
              <a:rPr lang="en-US" sz="4000" dirty="0" err="1"/>
              <a:t>Segev</a:t>
            </a:r>
            <a:r>
              <a:rPr lang="en-US" sz="4000" dirty="0"/>
              <a:t>, I., editors, </a:t>
            </a:r>
            <a:r>
              <a:rPr lang="en-US" sz="4000" i="1" dirty="0"/>
              <a:t>Methods in neuronal modeling</a:t>
            </a:r>
            <a:r>
              <a:rPr lang="en-US" sz="4000" dirty="0"/>
              <a:t>, MIT Press.</a:t>
            </a:r>
          </a:p>
          <a:p>
            <a:r>
              <a:rPr lang="en-US" sz="4000" dirty="0"/>
              <a:t>-</a:t>
            </a:r>
            <a:r>
              <a:rPr lang="it-IT" sz="4000" dirty="0"/>
              <a:t> Aracri, P., et al.  </a:t>
            </a:r>
            <a:r>
              <a:rPr lang="en-US" sz="4000" dirty="0"/>
              <a:t>(2006</a:t>
            </a:r>
            <a:r>
              <a:rPr lang="en-US" sz="4000" i="1" dirty="0"/>
              <a:t>). Layer-</a:t>
            </a:r>
            <a:r>
              <a:rPr lang="en-US" sz="4000" i="1" dirty="0" err="1"/>
              <a:t>specic</a:t>
            </a:r>
            <a:r>
              <a:rPr lang="en-US" sz="4000" i="1" dirty="0"/>
              <a:t> properties of the persistent sodium current in </a:t>
            </a:r>
            <a:r>
              <a:rPr lang="en-US" sz="4000" i="1" dirty="0" err="1"/>
              <a:t>sensorimotor</a:t>
            </a:r>
            <a:r>
              <a:rPr lang="en-US" sz="4000" i="1" dirty="0"/>
              <a:t> cortex</a:t>
            </a:r>
            <a:r>
              <a:rPr lang="en-US" sz="4000" dirty="0"/>
              <a:t>. Journal of </a:t>
            </a:r>
            <a:r>
              <a:rPr lang="en-US" sz="4000" dirty="0" err="1"/>
              <a:t>Neurophysiol</a:t>
            </a:r>
            <a:r>
              <a:rPr lang="en-US" sz="4000" dirty="0"/>
              <a:t>., 95(6):3460-3468.</a:t>
            </a:r>
          </a:p>
          <a:p>
            <a:pPr>
              <a:buFontTx/>
              <a:buChar char="-"/>
            </a:pP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week 2</a:t>
            </a:r>
            <a:r>
              <a:rPr lang="en-US" dirty="0">
                <a:solidFill>
                  <a:srgbClr val="FF0000"/>
                </a:solidFill>
                <a:latin typeface="Impact" charset="0"/>
                <a:cs typeface="Impact" charset="0"/>
              </a:rPr>
              <a:t>: Biophysics of neurons</a:t>
            </a:r>
          </a:p>
        </p:txBody>
      </p:sp>
      <p:pic>
        <p:nvPicPr>
          <p:cNvPr id="31" name="Picture 8" descr="cajal-neuron"/>
          <p:cNvPicPr>
            <a:picLocks noChangeAspect="1" noChangeArrowheads="1"/>
          </p:cNvPicPr>
          <p:nvPr/>
        </p:nvPicPr>
        <p:blipFill>
          <a:blip r:embed="rId3" cstate="print"/>
          <a:srcRect/>
          <a:stretch>
            <a:fillRect/>
          </a:stretch>
        </p:blipFill>
        <p:spPr bwMode="auto">
          <a:xfrm>
            <a:off x="12310218" y="3920127"/>
            <a:ext cx="6368716" cy="6052763"/>
          </a:xfrm>
          <a:prstGeom prst="rect">
            <a:avLst/>
          </a:prstGeom>
          <a:noFill/>
          <a:ln w="9525">
            <a:noFill/>
            <a:miter lim="800000"/>
            <a:headEnd/>
            <a:tailEnd/>
          </a:ln>
        </p:spPr>
      </p:pic>
      <p:sp>
        <p:nvSpPr>
          <p:cNvPr id="37" name="Text Box 9"/>
          <p:cNvSpPr txBox="1">
            <a:spLocks noChangeArrowheads="1"/>
          </p:cNvSpPr>
          <p:nvPr/>
        </p:nvSpPr>
        <p:spPr bwMode="auto">
          <a:xfrm>
            <a:off x="12706543" y="2194874"/>
            <a:ext cx="5182494" cy="1241224"/>
          </a:xfrm>
          <a:prstGeom prst="rect">
            <a:avLst/>
          </a:prstGeom>
          <a:noFill/>
          <a:ln w="9525">
            <a:noFill/>
            <a:miter lim="800000"/>
            <a:headEnd/>
            <a:tailEnd/>
          </a:ln>
        </p:spPr>
        <p:txBody>
          <a:bodyPr wrap="none">
            <a:spAutoFit/>
          </a:bodyPr>
          <a:lstStyle/>
          <a:p>
            <a:r>
              <a:rPr lang="en-US" dirty="0"/>
              <a:t>Signal:</a:t>
            </a:r>
          </a:p>
          <a:p>
            <a:r>
              <a:rPr lang="en-US" dirty="0"/>
              <a:t>action potential (spike)</a:t>
            </a:r>
          </a:p>
        </p:txBody>
      </p:sp>
      <p:sp>
        <p:nvSpPr>
          <p:cNvPr id="39" name="Freeform 10"/>
          <p:cNvSpPr>
            <a:spLocks/>
          </p:cNvSpPr>
          <p:nvPr/>
        </p:nvSpPr>
        <p:spPr bwMode="auto">
          <a:xfrm>
            <a:off x="16056039" y="6931295"/>
            <a:ext cx="2377948" cy="2204490"/>
          </a:xfrm>
          <a:custGeom>
            <a:avLst/>
            <a:gdLst>
              <a:gd name="T0" fmla="*/ 0 w 864"/>
              <a:gd name="T1" fmla="*/ 2147483647 h 920"/>
              <a:gd name="T2" fmla="*/ 2147483647 w 864"/>
              <a:gd name="T3" fmla="*/ 2147483647 h 920"/>
              <a:gd name="T4" fmla="*/ 2147483647 w 864"/>
              <a:gd name="T5" fmla="*/ 2147483647 h 920"/>
              <a:gd name="T6" fmla="*/ 2147483647 w 864"/>
              <a:gd name="T7" fmla="*/ 2147483647 h 920"/>
              <a:gd name="T8" fmla="*/ 2147483647 w 864"/>
              <a:gd name="T9" fmla="*/ 2147483647 h 920"/>
              <a:gd name="T10" fmla="*/ 2147483647 w 864"/>
              <a:gd name="T11" fmla="*/ 2147483647 h 920"/>
              <a:gd name="T12" fmla="*/ 2147483647 w 864"/>
              <a:gd name="T13" fmla="*/ 2147483647 h 920"/>
              <a:gd name="T14" fmla="*/ 2147483647 w 864"/>
              <a:gd name="T15" fmla="*/ 2147483647 h 920"/>
              <a:gd name="T16" fmla="*/ 2147483647 w 864"/>
              <a:gd name="T17" fmla="*/ 2147483647 h 920"/>
              <a:gd name="T18" fmla="*/ 2147483647 w 864"/>
              <a:gd name="T19" fmla="*/ 2147483647 h 920"/>
              <a:gd name="T20" fmla="*/ 2147483647 w 864"/>
              <a:gd name="T21" fmla="*/ 2147483647 h 9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4"/>
              <a:gd name="T34" fmla="*/ 0 h 920"/>
              <a:gd name="T35" fmla="*/ 864 w 864"/>
              <a:gd name="T36" fmla="*/ 920 h 9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4" h="920">
                <a:moveTo>
                  <a:pt x="0" y="768"/>
                </a:moveTo>
                <a:cubicBezTo>
                  <a:pt x="56" y="772"/>
                  <a:pt x="112" y="776"/>
                  <a:pt x="144" y="768"/>
                </a:cubicBezTo>
                <a:cubicBezTo>
                  <a:pt x="176" y="760"/>
                  <a:pt x="176" y="752"/>
                  <a:pt x="192" y="720"/>
                </a:cubicBezTo>
                <a:cubicBezTo>
                  <a:pt x="208" y="688"/>
                  <a:pt x="224" y="688"/>
                  <a:pt x="240" y="576"/>
                </a:cubicBezTo>
                <a:cubicBezTo>
                  <a:pt x="256" y="464"/>
                  <a:pt x="272" y="96"/>
                  <a:pt x="288" y="48"/>
                </a:cubicBezTo>
                <a:cubicBezTo>
                  <a:pt x="304" y="0"/>
                  <a:pt x="328" y="168"/>
                  <a:pt x="336" y="288"/>
                </a:cubicBezTo>
                <a:cubicBezTo>
                  <a:pt x="344" y="408"/>
                  <a:pt x="328" y="664"/>
                  <a:pt x="336" y="768"/>
                </a:cubicBezTo>
                <a:cubicBezTo>
                  <a:pt x="344" y="872"/>
                  <a:pt x="352" y="904"/>
                  <a:pt x="384" y="912"/>
                </a:cubicBezTo>
                <a:cubicBezTo>
                  <a:pt x="416" y="920"/>
                  <a:pt x="488" y="840"/>
                  <a:pt x="528" y="816"/>
                </a:cubicBezTo>
                <a:cubicBezTo>
                  <a:pt x="568" y="792"/>
                  <a:pt x="568" y="784"/>
                  <a:pt x="624" y="768"/>
                </a:cubicBezTo>
                <a:cubicBezTo>
                  <a:pt x="680" y="752"/>
                  <a:pt x="772" y="736"/>
                  <a:pt x="864" y="720"/>
                </a:cubicBezTo>
              </a:path>
            </a:pathLst>
          </a:custGeom>
          <a:noFill/>
          <a:ln w="57150">
            <a:solidFill>
              <a:srgbClr val="006600"/>
            </a:solidFill>
            <a:round/>
            <a:headEnd/>
            <a:tailEnd/>
          </a:ln>
        </p:spPr>
        <p:txBody>
          <a:bodyPr wrap="none" anchor="ctr"/>
          <a:lstStyle/>
          <a:p>
            <a:endParaRPr lang="en-US" dirty="0"/>
          </a:p>
        </p:txBody>
      </p:sp>
      <p:grpSp>
        <p:nvGrpSpPr>
          <p:cNvPr id="2" name="Group 11"/>
          <p:cNvGrpSpPr>
            <a:grpSpLocks/>
          </p:cNvGrpSpPr>
          <p:nvPr/>
        </p:nvGrpSpPr>
        <p:grpSpPr bwMode="auto">
          <a:xfrm>
            <a:off x="15109325" y="5281689"/>
            <a:ext cx="4246729" cy="2515994"/>
            <a:chOff x="4992" y="2352"/>
            <a:chExt cx="1543" cy="1050"/>
          </a:xfrm>
        </p:grpSpPr>
        <p:sp>
          <p:nvSpPr>
            <p:cNvPr id="42" name="Rectangle 12"/>
            <p:cNvSpPr>
              <a:spLocks noChangeArrowheads="1"/>
            </p:cNvSpPr>
            <p:nvPr/>
          </p:nvSpPr>
          <p:spPr bwMode="auto">
            <a:xfrm>
              <a:off x="4992" y="2352"/>
              <a:ext cx="384" cy="288"/>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43" name="Text Box 13"/>
            <p:cNvSpPr txBox="1">
              <a:spLocks noChangeArrowheads="1"/>
            </p:cNvSpPr>
            <p:nvPr/>
          </p:nvSpPr>
          <p:spPr bwMode="auto">
            <a:xfrm>
              <a:off x="5692" y="2798"/>
              <a:ext cx="843" cy="604"/>
            </a:xfrm>
            <a:prstGeom prst="rect">
              <a:avLst/>
            </a:prstGeom>
            <a:solidFill>
              <a:schemeClr val="bg1"/>
            </a:solidFill>
            <a:ln w="9525">
              <a:noFill/>
              <a:miter lim="800000"/>
              <a:headEnd/>
              <a:tailEnd/>
            </a:ln>
          </p:spPr>
          <p:txBody>
            <a:bodyPr wrap="none">
              <a:spAutoFit/>
            </a:bodyPr>
            <a:lstStyle/>
            <a:p>
              <a:r>
                <a:rPr lang="en-US" sz="4400" dirty="0">
                  <a:solidFill>
                    <a:srgbClr val="00B050"/>
                  </a:solidFill>
                </a:rPr>
                <a:t>action </a:t>
              </a:r>
            </a:p>
            <a:p>
              <a:r>
                <a:rPr lang="en-US" sz="4400" dirty="0">
                  <a:solidFill>
                    <a:srgbClr val="00B050"/>
                  </a:solidFill>
                </a:rPr>
                <a:t>potential</a:t>
              </a:r>
            </a:p>
          </p:txBody>
        </p:sp>
      </p:grpSp>
      <p:sp>
        <p:nvSpPr>
          <p:cNvPr id="14" name="Oval 11"/>
          <p:cNvSpPr>
            <a:spLocks noChangeArrowheads="1"/>
          </p:cNvSpPr>
          <p:nvPr/>
        </p:nvSpPr>
        <p:spPr bwMode="auto">
          <a:xfrm>
            <a:off x="2729107" y="4403558"/>
            <a:ext cx="7562056" cy="6497053"/>
          </a:xfrm>
          <a:prstGeom prst="ellipse">
            <a:avLst/>
          </a:prstGeom>
          <a:noFill/>
          <a:ln w="9525">
            <a:solidFill>
              <a:srgbClr val="FF0000"/>
            </a:solidFill>
            <a:round/>
            <a:headEnd/>
            <a:tailEnd/>
          </a:ln>
        </p:spPr>
        <p:txBody>
          <a:bodyPr wrap="none" lIns="192902" tIns="96451" rIns="192902" bIns="96451" anchor="ctr"/>
          <a:lstStyle/>
          <a:p>
            <a:endParaRPr lang="en-US" dirty="0"/>
          </a:p>
        </p:txBody>
      </p:sp>
      <p:sp>
        <p:nvSpPr>
          <p:cNvPr id="16" name="Line 13"/>
          <p:cNvSpPr>
            <a:spLocks noChangeShapeType="1"/>
          </p:cNvSpPr>
          <p:nvPr/>
        </p:nvSpPr>
        <p:spPr bwMode="auto">
          <a:xfrm flipV="1">
            <a:off x="8670722" y="9217891"/>
            <a:ext cx="4672723" cy="1128045"/>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17" name="Line 14"/>
          <p:cNvSpPr>
            <a:spLocks noChangeShapeType="1"/>
          </p:cNvSpPr>
          <p:nvPr/>
        </p:nvSpPr>
        <p:spPr bwMode="auto">
          <a:xfrm>
            <a:off x="3989449" y="5977275"/>
            <a:ext cx="0" cy="3645694"/>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18" name="Line 15"/>
          <p:cNvSpPr>
            <a:spLocks noChangeShapeType="1"/>
          </p:cNvSpPr>
          <p:nvPr/>
        </p:nvSpPr>
        <p:spPr bwMode="auto">
          <a:xfrm>
            <a:off x="7230331" y="5977275"/>
            <a:ext cx="0" cy="1350257"/>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19" name="Line 16"/>
          <p:cNvSpPr>
            <a:spLocks noChangeShapeType="1"/>
          </p:cNvSpPr>
          <p:nvPr/>
        </p:nvSpPr>
        <p:spPr bwMode="auto">
          <a:xfrm>
            <a:off x="7770477" y="5977275"/>
            <a:ext cx="0" cy="1350257"/>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0" name="Line 17"/>
          <p:cNvSpPr>
            <a:spLocks noChangeShapeType="1"/>
          </p:cNvSpPr>
          <p:nvPr/>
        </p:nvSpPr>
        <p:spPr bwMode="auto">
          <a:xfrm>
            <a:off x="4529596" y="5977275"/>
            <a:ext cx="0" cy="3645694"/>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1" name="Line 18"/>
          <p:cNvSpPr>
            <a:spLocks noChangeShapeType="1"/>
          </p:cNvSpPr>
          <p:nvPr/>
        </p:nvSpPr>
        <p:spPr bwMode="auto">
          <a:xfrm>
            <a:off x="7230331" y="7867635"/>
            <a:ext cx="0" cy="1485283"/>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2" name="Line 19"/>
          <p:cNvSpPr>
            <a:spLocks noChangeShapeType="1"/>
          </p:cNvSpPr>
          <p:nvPr/>
        </p:nvSpPr>
        <p:spPr bwMode="auto">
          <a:xfrm>
            <a:off x="7770477" y="7867635"/>
            <a:ext cx="0" cy="1350257"/>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3" name="Oval 20"/>
          <p:cNvSpPr>
            <a:spLocks noChangeArrowheads="1"/>
          </p:cNvSpPr>
          <p:nvPr/>
        </p:nvSpPr>
        <p:spPr bwMode="auto">
          <a:xfrm>
            <a:off x="7050282" y="7327532"/>
            <a:ext cx="900245" cy="270051"/>
          </a:xfrm>
          <a:prstGeom prst="ellipse">
            <a:avLst/>
          </a:prstGeom>
          <a:solidFill>
            <a:srgbClr val="0000FF"/>
          </a:solidFill>
          <a:ln w="9525">
            <a:solidFill>
              <a:srgbClr val="FFFF00"/>
            </a:solidFill>
            <a:round/>
            <a:headEnd/>
            <a:tailEnd/>
          </a:ln>
        </p:spPr>
        <p:txBody>
          <a:bodyPr wrap="none" lIns="192902" tIns="96451" rIns="192902" bIns="96451" anchor="ctr"/>
          <a:lstStyle/>
          <a:p>
            <a:endParaRPr lang="en-US" dirty="0"/>
          </a:p>
        </p:txBody>
      </p:sp>
      <p:sp>
        <p:nvSpPr>
          <p:cNvPr id="24" name="Oval 21"/>
          <p:cNvSpPr>
            <a:spLocks noChangeArrowheads="1"/>
          </p:cNvSpPr>
          <p:nvPr/>
        </p:nvSpPr>
        <p:spPr bwMode="auto">
          <a:xfrm>
            <a:off x="7050282" y="7867635"/>
            <a:ext cx="900245" cy="270051"/>
          </a:xfrm>
          <a:prstGeom prst="ellipse">
            <a:avLst/>
          </a:prstGeom>
          <a:solidFill>
            <a:srgbClr val="0000FF"/>
          </a:solidFill>
          <a:ln w="9525">
            <a:solidFill>
              <a:srgbClr val="FFFF00"/>
            </a:solidFill>
            <a:round/>
            <a:headEnd/>
            <a:tailEnd/>
          </a:ln>
        </p:spPr>
        <p:txBody>
          <a:bodyPr wrap="none" lIns="192902" tIns="96451" rIns="192902" bIns="96451" anchor="ctr"/>
          <a:lstStyle/>
          <a:p>
            <a:endParaRPr lang="en-US" dirty="0"/>
          </a:p>
        </p:txBody>
      </p:sp>
      <p:sp>
        <p:nvSpPr>
          <p:cNvPr id="25" name="Oval 22"/>
          <p:cNvSpPr>
            <a:spLocks noChangeArrowheads="1"/>
          </p:cNvSpPr>
          <p:nvPr/>
        </p:nvSpPr>
        <p:spPr bwMode="auto">
          <a:xfrm>
            <a:off x="7050282" y="7597584"/>
            <a:ext cx="900245" cy="270051"/>
          </a:xfrm>
          <a:prstGeom prst="ellipse">
            <a:avLst/>
          </a:prstGeom>
          <a:solidFill>
            <a:srgbClr val="0000FF"/>
          </a:solidFill>
          <a:ln w="9525">
            <a:solidFill>
              <a:srgbClr val="FFFF00"/>
            </a:solidFill>
            <a:round/>
            <a:headEnd/>
            <a:tailEnd/>
          </a:ln>
        </p:spPr>
        <p:txBody>
          <a:bodyPr wrap="none" lIns="192902" tIns="96451" rIns="192902" bIns="96451" anchor="ctr"/>
          <a:lstStyle/>
          <a:p>
            <a:endParaRPr lang="en-US" dirty="0"/>
          </a:p>
        </p:txBody>
      </p:sp>
      <p:sp>
        <p:nvSpPr>
          <p:cNvPr id="26" name="Oval 23"/>
          <p:cNvSpPr>
            <a:spLocks noChangeArrowheads="1"/>
          </p:cNvSpPr>
          <p:nvPr/>
        </p:nvSpPr>
        <p:spPr bwMode="auto">
          <a:xfrm>
            <a:off x="5249792" y="6652403"/>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27" name="Oval 24"/>
          <p:cNvSpPr>
            <a:spLocks noChangeArrowheads="1"/>
          </p:cNvSpPr>
          <p:nvPr/>
        </p:nvSpPr>
        <p:spPr bwMode="auto">
          <a:xfrm>
            <a:off x="5609890" y="6922455"/>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28" name="Oval 25"/>
          <p:cNvSpPr>
            <a:spLocks noChangeArrowheads="1"/>
          </p:cNvSpPr>
          <p:nvPr/>
        </p:nvSpPr>
        <p:spPr bwMode="auto">
          <a:xfrm>
            <a:off x="8490673" y="6787429"/>
            <a:ext cx="180049" cy="135026"/>
          </a:xfrm>
          <a:prstGeom prst="ellipse">
            <a:avLst/>
          </a:prstGeom>
          <a:solidFill>
            <a:schemeClr val="accent1"/>
          </a:solidFill>
          <a:ln w="9525">
            <a:solidFill>
              <a:schemeClr val="tx1"/>
            </a:solidFill>
            <a:round/>
            <a:headEnd/>
            <a:tailEnd/>
          </a:ln>
        </p:spPr>
        <p:txBody>
          <a:bodyPr wrap="none" lIns="192902" tIns="96451" rIns="192902" bIns="96451" anchor="ctr"/>
          <a:lstStyle/>
          <a:p>
            <a:endParaRPr lang="en-US" dirty="0"/>
          </a:p>
        </p:txBody>
      </p:sp>
      <p:sp>
        <p:nvSpPr>
          <p:cNvPr id="29" name="Oval 26"/>
          <p:cNvSpPr>
            <a:spLocks noChangeArrowheads="1"/>
          </p:cNvSpPr>
          <p:nvPr/>
        </p:nvSpPr>
        <p:spPr bwMode="auto">
          <a:xfrm>
            <a:off x="5969988" y="8137686"/>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30" name="Oval 27"/>
          <p:cNvSpPr>
            <a:spLocks noChangeArrowheads="1"/>
          </p:cNvSpPr>
          <p:nvPr/>
        </p:nvSpPr>
        <p:spPr bwMode="auto">
          <a:xfrm>
            <a:off x="9210869" y="7462558"/>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36" name="Oval 28"/>
          <p:cNvSpPr>
            <a:spLocks noChangeArrowheads="1"/>
          </p:cNvSpPr>
          <p:nvPr/>
        </p:nvSpPr>
        <p:spPr bwMode="auto">
          <a:xfrm>
            <a:off x="6150037" y="9217892"/>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38" name="Oval 29"/>
          <p:cNvSpPr>
            <a:spLocks noChangeArrowheads="1"/>
          </p:cNvSpPr>
          <p:nvPr/>
        </p:nvSpPr>
        <p:spPr bwMode="auto">
          <a:xfrm>
            <a:off x="6510135" y="8677789"/>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40" name="Oval 30"/>
          <p:cNvSpPr>
            <a:spLocks noChangeArrowheads="1"/>
          </p:cNvSpPr>
          <p:nvPr/>
        </p:nvSpPr>
        <p:spPr bwMode="auto">
          <a:xfrm>
            <a:off x="6330086" y="6382352"/>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41" name="Oval 31"/>
          <p:cNvSpPr>
            <a:spLocks noChangeArrowheads="1"/>
          </p:cNvSpPr>
          <p:nvPr/>
        </p:nvSpPr>
        <p:spPr bwMode="auto">
          <a:xfrm>
            <a:off x="5609890" y="8407738"/>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44" name="Oval 32"/>
          <p:cNvSpPr>
            <a:spLocks noChangeArrowheads="1"/>
          </p:cNvSpPr>
          <p:nvPr/>
        </p:nvSpPr>
        <p:spPr bwMode="auto">
          <a:xfrm>
            <a:off x="5609890" y="7597583"/>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6" name="Oval 34"/>
          <p:cNvSpPr>
            <a:spLocks noChangeArrowheads="1"/>
          </p:cNvSpPr>
          <p:nvPr/>
        </p:nvSpPr>
        <p:spPr bwMode="auto">
          <a:xfrm>
            <a:off x="6330086" y="8137686"/>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7" name="Oval 35"/>
          <p:cNvSpPr>
            <a:spLocks noChangeArrowheads="1"/>
          </p:cNvSpPr>
          <p:nvPr/>
        </p:nvSpPr>
        <p:spPr bwMode="auto">
          <a:xfrm>
            <a:off x="8670722" y="8812815"/>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8" name="Oval 36"/>
          <p:cNvSpPr>
            <a:spLocks noChangeArrowheads="1"/>
          </p:cNvSpPr>
          <p:nvPr/>
        </p:nvSpPr>
        <p:spPr bwMode="auto">
          <a:xfrm>
            <a:off x="8310624" y="7732609"/>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9" name="Text Box 37"/>
          <p:cNvSpPr txBox="1">
            <a:spLocks noChangeArrowheads="1"/>
          </p:cNvSpPr>
          <p:nvPr/>
        </p:nvSpPr>
        <p:spPr bwMode="auto">
          <a:xfrm>
            <a:off x="8006794" y="8812815"/>
            <a:ext cx="1579000" cy="979616"/>
          </a:xfrm>
          <a:prstGeom prst="rect">
            <a:avLst/>
          </a:prstGeom>
          <a:noFill/>
          <a:ln w="9525">
            <a:noFill/>
            <a:miter lim="800000"/>
            <a:headEnd/>
            <a:tailEnd/>
          </a:ln>
        </p:spPr>
        <p:txBody>
          <a:bodyPr wrap="none" lIns="192902" tIns="96451" rIns="192902" bIns="96451">
            <a:spAutoFit/>
          </a:bodyPr>
          <a:lstStyle/>
          <a:p>
            <a:r>
              <a:rPr lang="en-US" dirty="0">
                <a:solidFill>
                  <a:srgbClr val="FF6600"/>
                </a:solidFill>
              </a:rPr>
              <a:t>Ca</a:t>
            </a:r>
            <a:r>
              <a:rPr lang="en-US" baseline="30000" dirty="0">
                <a:solidFill>
                  <a:srgbClr val="FF6600"/>
                </a:solidFill>
              </a:rPr>
              <a:t>2+</a:t>
            </a:r>
            <a:endParaRPr lang="en-US" dirty="0">
              <a:solidFill>
                <a:srgbClr val="FF6600"/>
              </a:solidFill>
            </a:endParaRPr>
          </a:p>
        </p:txBody>
      </p:sp>
      <p:sp>
        <p:nvSpPr>
          <p:cNvPr id="50" name="Text Box 38"/>
          <p:cNvSpPr txBox="1">
            <a:spLocks noChangeArrowheads="1"/>
          </p:cNvSpPr>
          <p:nvPr/>
        </p:nvSpPr>
        <p:spPr bwMode="auto">
          <a:xfrm>
            <a:off x="8093065" y="5991986"/>
            <a:ext cx="1609457" cy="1071949"/>
          </a:xfrm>
          <a:prstGeom prst="rect">
            <a:avLst/>
          </a:prstGeom>
          <a:noFill/>
          <a:ln w="9525">
            <a:noFill/>
            <a:miter lim="800000"/>
            <a:headEnd/>
            <a:tailEnd/>
          </a:ln>
        </p:spPr>
        <p:txBody>
          <a:bodyPr wrap="none" lIns="192902" tIns="96451" rIns="192902" bIns="96451">
            <a:spAutoFit/>
          </a:bodyPr>
          <a:lstStyle/>
          <a:p>
            <a:r>
              <a:rPr lang="en-US" dirty="0">
                <a:solidFill>
                  <a:schemeClr val="accent1"/>
                </a:solidFill>
              </a:rPr>
              <a:t>Na</a:t>
            </a:r>
            <a:r>
              <a:rPr lang="en-US" baseline="30000" dirty="0">
                <a:solidFill>
                  <a:schemeClr val="accent1"/>
                </a:solidFill>
              </a:rPr>
              <a:t>+</a:t>
            </a:r>
            <a:endParaRPr lang="en-US" dirty="0">
              <a:solidFill>
                <a:schemeClr val="accent1"/>
              </a:solidFill>
            </a:endParaRPr>
          </a:p>
        </p:txBody>
      </p:sp>
      <p:sp>
        <p:nvSpPr>
          <p:cNvPr id="51" name="Text Box 41"/>
          <p:cNvSpPr txBox="1">
            <a:spLocks noChangeArrowheads="1"/>
          </p:cNvSpPr>
          <p:nvPr/>
        </p:nvSpPr>
        <p:spPr bwMode="auto">
          <a:xfrm>
            <a:off x="4529597" y="7867635"/>
            <a:ext cx="1107717" cy="979616"/>
          </a:xfrm>
          <a:prstGeom prst="rect">
            <a:avLst/>
          </a:prstGeom>
          <a:noFill/>
          <a:ln w="9525">
            <a:noFill/>
            <a:miter lim="800000"/>
            <a:headEnd/>
            <a:tailEnd/>
          </a:ln>
        </p:spPr>
        <p:txBody>
          <a:bodyPr wrap="none" lIns="192902" tIns="96451" rIns="192902" bIns="96451">
            <a:spAutoFit/>
          </a:bodyPr>
          <a:lstStyle/>
          <a:p>
            <a:r>
              <a:rPr lang="en-US" dirty="0">
                <a:solidFill>
                  <a:srgbClr val="FF6600"/>
                </a:solidFill>
              </a:rPr>
              <a:t>K</a:t>
            </a:r>
            <a:r>
              <a:rPr lang="en-US" baseline="30000" dirty="0">
                <a:solidFill>
                  <a:srgbClr val="FF6600"/>
                </a:solidFill>
              </a:rPr>
              <a:t>+</a:t>
            </a:r>
            <a:endParaRPr lang="en-US" dirty="0">
              <a:solidFill>
                <a:srgbClr val="FF6600"/>
              </a:solidFill>
            </a:endParaRPr>
          </a:p>
        </p:txBody>
      </p:sp>
      <p:sp>
        <p:nvSpPr>
          <p:cNvPr id="52" name="Line 42"/>
          <p:cNvSpPr>
            <a:spLocks noChangeShapeType="1"/>
          </p:cNvSpPr>
          <p:nvPr/>
        </p:nvSpPr>
        <p:spPr bwMode="auto">
          <a:xfrm>
            <a:off x="6150037" y="5842249"/>
            <a:ext cx="1980539" cy="0"/>
          </a:xfrm>
          <a:prstGeom prst="line">
            <a:avLst/>
          </a:prstGeom>
          <a:noFill/>
          <a:ln w="9525">
            <a:solidFill>
              <a:srgbClr val="00FF00"/>
            </a:solidFill>
            <a:round/>
            <a:headEnd type="triangle" w="med" len="med"/>
            <a:tailEnd type="triangle" w="med" len="med"/>
          </a:ln>
        </p:spPr>
        <p:txBody>
          <a:bodyPr wrap="none" lIns="192902" tIns="96451" rIns="192902" bIns="96451" anchor="ctr"/>
          <a:lstStyle/>
          <a:p>
            <a:endParaRPr lang="en-US" dirty="0"/>
          </a:p>
        </p:txBody>
      </p:sp>
      <p:sp>
        <p:nvSpPr>
          <p:cNvPr id="53" name="Text Box 43"/>
          <p:cNvSpPr txBox="1">
            <a:spLocks noChangeArrowheads="1"/>
          </p:cNvSpPr>
          <p:nvPr/>
        </p:nvSpPr>
        <p:spPr bwMode="auto">
          <a:xfrm>
            <a:off x="5789939" y="4768352"/>
            <a:ext cx="2242643" cy="979616"/>
          </a:xfrm>
          <a:prstGeom prst="rect">
            <a:avLst/>
          </a:prstGeom>
          <a:noFill/>
          <a:ln w="9525">
            <a:noFill/>
            <a:miter lim="800000"/>
            <a:headEnd/>
            <a:tailEnd/>
          </a:ln>
        </p:spPr>
        <p:txBody>
          <a:bodyPr wrap="none" lIns="192902" tIns="96451" rIns="192902" bIns="96451">
            <a:spAutoFit/>
          </a:bodyPr>
          <a:lstStyle/>
          <a:p>
            <a:r>
              <a:rPr lang="en-US" dirty="0">
                <a:solidFill>
                  <a:srgbClr val="008000"/>
                </a:solidFill>
              </a:rPr>
              <a:t>-70mV</a:t>
            </a:r>
          </a:p>
        </p:txBody>
      </p:sp>
      <p:sp>
        <p:nvSpPr>
          <p:cNvPr id="54" name="Oval 44"/>
          <p:cNvSpPr>
            <a:spLocks noChangeArrowheads="1"/>
          </p:cNvSpPr>
          <p:nvPr/>
        </p:nvSpPr>
        <p:spPr bwMode="auto">
          <a:xfrm>
            <a:off x="4889694" y="7597583"/>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55" name="Text Box 45"/>
          <p:cNvSpPr txBox="1">
            <a:spLocks noChangeArrowheads="1"/>
          </p:cNvSpPr>
          <p:nvPr/>
        </p:nvSpPr>
        <p:spPr bwMode="auto">
          <a:xfrm>
            <a:off x="4349547" y="9243210"/>
            <a:ext cx="4623872" cy="1102727"/>
          </a:xfrm>
          <a:prstGeom prst="rect">
            <a:avLst/>
          </a:prstGeom>
          <a:noFill/>
          <a:ln w="9525">
            <a:noFill/>
            <a:miter lim="800000"/>
            <a:headEnd/>
            <a:tailEnd/>
          </a:ln>
        </p:spPr>
        <p:txBody>
          <a:bodyPr wrap="none" lIns="192902" tIns="96451" rIns="192902" bIns="96451">
            <a:spAutoFit/>
          </a:bodyPr>
          <a:lstStyle/>
          <a:p>
            <a:r>
              <a:rPr lang="en-US" sz="5900" b="1" dirty="0"/>
              <a:t>Ions/proteins</a:t>
            </a:r>
            <a:endParaRPr lang="en-US" dirty="0"/>
          </a:p>
        </p:txBody>
      </p:sp>
      <p:sp>
        <p:nvSpPr>
          <p:cNvPr id="57" name="Rectangle 56"/>
          <p:cNvSpPr/>
          <p:nvPr/>
        </p:nvSpPr>
        <p:spPr>
          <a:xfrm>
            <a:off x="12158181" y="8542764"/>
            <a:ext cx="1365314" cy="484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Line 12"/>
          <p:cNvSpPr>
            <a:spLocks noChangeShapeType="1"/>
          </p:cNvSpPr>
          <p:nvPr/>
        </p:nvSpPr>
        <p:spPr bwMode="auto">
          <a:xfrm>
            <a:off x="9765844" y="5971789"/>
            <a:ext cx="3757651" cy="2976051"/>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13" name="Oval 10"/>
          <p:cNvSpPr>
            <a:spLocks noChangeArrowheads="1"/>
          </p:cNvSpPr>
          <p:nvPr/>
        </p:nvSpPr>
        <p:spPr bwMode="auto">
          <a:xfrm>
            <a:off x="13343446" y="8947841"/>
            <a:ext cx="360098" cy="270051"/>
          </a:xfrm>
          <a:prstGeom prst="ellipse">
            <a:avLst/>
          </a:prstGeom>
          <a:noFill/>
          <a:ln w="9525">
            <a:solidFill>
              <a:srgbClr val="FF0000"/>
            </a:solidFill>
            <a:round/>
            <a:headEnd/>
            <a:tailEnd/>
          </a:ln>
        </p:spPr>
        <p:txBody>
          <a:bodyPr wrap="none" lIns="192902" tIns="96451" rIns="192902" bIns="96451" anchor="ctr"/>
          <a:lstStyle/>
          <a:p>
            <a:endParaRPr lang="en-US" dirty="0"/>
          </a:p>
        </p:txBody>
      </p:sp>
      <p:sp>
        <p:nvSpPr>
          <p:cNvPr id="60" name="TextBox 47"/>
          <p:cNvSpPr txBox="1">
            <a:spLocks noChangeArrowheads="1"/>
          </p:cNvSpPr>
          <p:nvPr/>
        </p:nvSpPr>
        <p:spPr bwMode="auto">
          <a:xfrm>
            <a:off x="306847" y="1409855"/>
            <a:ext cx="4222750" cy="1570038"/>
          </a:xfrm>
          <a:prstGeom prst="rect">
            <a:avLst/>
          </a:prstGeom>
          <a:noFill/>
          <a:ln w="9525">
            <a:noFill/>
            <a:miter lim="800000"/>
            <a:headEnd/>
            <a:tailEnd/>
          </a:ln>
        </p:spPr>
        <p:txBody>
          <a:bodyPr wrap="none">
            <a:spAutoFit/>
          </a:bodyPr>
          <a:lstStyle/>
          <a:p>
            <a:r>
              <a:rPr lang="en-US" b="1" dirty="0"/>
              <a:t>Cell surrounded by membrane</a:t>
            </a:r>
          </a:p>
          <a:p>
            <a:r>
              <a:rPr lang="en-US" dirty="0"/>
              <a:t>Membrane contains</a:t>
            </a:r>
          </a:p>
          <a:p>
            <a:r>
              <a:rPr lang="en-US" dirty="0"/>
              <a:t>    -  ion channels</a:t>
            </a:r>
          </a:p>
          <a:p>
            <a:r>
              <a:rPr lang="en-US" dirty="0"/>
              <a:t>    -  ion pumps</a:t>
            </a:r>
          </a:p>
        </p:txBody>
      </p:sp>
      <p:cxnSp>
        <p:nvCxnSpPr>
          <p:cNvPr id="61" name="Straight Connector 60"/>
          <p:cNvCxnSpPr/>
          <p:nvPr/>
        </p:nvCxnSpPr>
        <p:spPr>
          <a:xfrm>
            <a:off x="-215313" y="1315790"/>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6" name="Oval 27"/>
          <p:cNvSpPr>
            <a:spLocks noChangeArrowheads="1"/>
          </p:cNvSpPr>
          <p:nvPr/>
        </p:nvSpPr>
        <p:spPr bwMode="auto">
          <a:xfrm>
            <a:off x="9363269" y="7759336"/>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58" name="Oval 27"/>
          <p:cNvSpPr>
            <a:spLocks noChangeArrowheads="1"/>
          </p:cNvSpPr>
          <p:nvPr/>
        </p:nvSpPr>
        <p:spPr bwMode="auto">
          <a:xfrm>
            <a:off x="8769716" y="8056114"/>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59" name="Oval 27"/>
          <p:cNvSpPr>
            <a:spLocks noChangeArrowheads="1"/>
          </p:cNvSpPr>
          <p:nvPr/>
        </p:nvSpPr>
        <p:spPr bwMode="auto">
          <a:xfrm>
            <a:off x="8922116" y="7005364"/>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62" name="Oval 27"/>
          <p:cNvSpPr>
            <a:spLocks noChangeArrowheads="1"/>
          </p:cNvSpPr>
          <p:nvPr/>
        </p:nvSpPr>
        <p:spPr bwMode="auto">
          <a:xfrm>
            <a:off x="9363272" y="6772756"/>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63" name="Oval 27"/>
          <p:cNvSpPr>
            <a:spLocks noChangeArrowheads="1"/>
          </p:cNvSpPr>
          <p:nvPr/>
        </p:nvSpPr>
        <p:spPr bwMode="auto">
          <a:xfrm>
            <a:off x="8015741" y="8336848"/>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64" name="Oval 29"/>
          <p:cNvSpPr>
            <a:spLocks noChangeArrowheads="1"/>
          </p:cNvSpPr>
          <p:nvPr/>
        </p:nvSpPr>
        <p:spPr bwMode="auto">
          <a:xfrm>
            <a:off x="5074377" y="8830189"/>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65" name="Oval 64"/>
          <p:cNvSpPr/>
          <p:nvPr/>
        </p:nvSpPr>
        <p:spPr>
          <a:xfrm>
            <a:off x="7050283" y="5991986"/>
            <a:ext cx="956512" cy="915796"/>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Curved Up Arrow 65"/>
          <p:cNvSpPr/>
          <p:nvPr/>
        </p:nvSpPr>
        <p:spPr>
          <a:xfrm>
            <a:off x="7128945" y="6382352"/>
            <a:ext cx="641532" cy="270051"/>
          </a:xfrm>
          <a:prstGeom prst="curved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Curved Up Arrow 66"/>
          <p:cNvSpPr/>
          <p:nvPr/>
        </p:nvSpPr>
        <p:spPr>
          <a:xfrm rot="10800000">
            <a:off x="7281345" y="6197869"/>
            <a:ext cx="669182" cy="319508"/>
          </a:xfrm>
          <a:prstGeom prst="curved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24" grpId="0" animBg="1"/>
      <p:bldP spid="25"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week 2: </a:t>
            </a:r>
            <a:r>
              <a:rPr lang="en-US" dirty="0">
                <a:solidFill>
                  <a:srgbClr val="FF0000"/>
                </a:solidFill>
                <a:latin typeface="Impact" charset="0"/>
                <a:cs typeface="Impact" charset="0"/>
              </a:rPr>
              <a:t> Biophysics of neurons</a:t>
            </a:r>
          </a:p>
        </p:txBody>
      </p:sp>
      <p:sp>
        <p:nvSpPr>
          <p:cNvPr id="14" name="Oval 11"/>
          <p:cNvSpPr>
            <a:spLocks noChangeArrowheads="1"/>
          </p:cNvSpPr>
          <p:nvPr/>
        </p:nvSpPr>
        <p:spPr bwMode="auto">
          <a:xfrm>
            <a:off x="2729107" y="4403558"/>
            <a:ext cx="7562056" cy="6497053"/>
          </a:xfrm>
          <a:prstGeom prst="ellipse">
            <a:avLst/>
          </a:prstGeom>
          <a:noFill/>
          <a:ln w="9525">
            <a:solidFill>
              <a:srgbClr val="FF0000"/>
            </a:solidFill>
            <a:round/>
            <a:headEnd/>
            <a:tailEnd/>
          </a:ln>
        </p:spPr>
        <p:txBody>
          <a:bodyPr wrap="none" lIns="192902" tIns="96451" rIns="192902" bIns="96451" anchor="ctr"/>
          <a:lstStyle/>
          <a:p>
            <a:endParaRPr lang="en-US" dirty="0"/>
          </a:p>
        </p:txBody>
      </p:sp>
      <p:sp>
        <p:nvSpPr>
          <p:cNvPr id="17" name="Line 14"/>
          <p:cNvSpPr>
            <a:spLocks noChangeShapeType="1"/>
          </p:cNvSpPr>
          <p:nvPr/>
        </p:nvSpPr>
        <p:spPr bwMode="auto">
          <a:xfrm>
            <a:off x="3989449" y="5977275"/>
            <a:ext cx="0" cy="3645694"/>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18" name="Line 15"/>
          <p:cNvSpPr>
            <a:spLocks noChangeShapeType="1"/>
          </p:cNvSpPr>
          <p:nvPr/>
        </p:nvSpPr>
        <p:spPr bwMode="auto">
          <a:xfrm>
            <a:off x="7230331" y="5977275"/>
            <a:ext cx="0" cy="1350257"/>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19" name="Line 16"/>
          <p:cNvSpPr>
            <a:spLocks noChangeShapeType="1"/>
          </p:cNvSpPr>
          <p:nvPr/>
        </p:nvSpPr>
        <p:spPr bwMode="auto">
          <a:xfrm>
            <a:off x="7770477" y="5977275"/>
            <a:ext cx="0" cy="1350257"/>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0" name="Line 17"/>
          <p:cNvSpPr>
            <a:spLocks noChangeShapeType="1"/>
          </p:cNvSpPr>
          <p:nvPr/>
        </p:nvSpPr>
        <p:spPr bwMode="auto">
          <a:xfrm>
            <a:off x="4529596" y="5977275"/>
            <a:ext cx="0" cy="3645694"/>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1" name="Line 18"/>
          <p:cNvSpPr>
            <a:spLocks noChangeShapeType="1"/>
          </p:cNvSpPr>
          <p:nvPr/>
        </p:nvSpPr>
        <p:spPr bwMode="auto">
          <a:xfrm>
            <a:off x="7230331" y="7867635"/>
            <a:ext cx="0" cy="1485283"/>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2" name="Line 19"/>
          <p:cNvSpPr>
            <a:spLocks noChangeShapeType="1"/>
          </p:cNvSpPr>
          <p:nvPr/>
        </p:nvSpPr>
        <p:spPr bwMode="auto">
          <a:xfrm>
            <a:off x="7770477" y="7867635"/>
            <a:ext cx="0" cy="1350257"/>
          </a:xfrm>
          <a:prstGeom prst="line">
            <a:avLst/>
          </a:prstGeom>
          <a:noFill/>
          <a:ln w="9525">
            <a:solidFill>
              <a:srgbClr val="FF0000"/>
            </a:solidFill>
            <a:round/>
            <a:headEnd/>
            <a:tailEnd/>
          </a:ln>
        </p:spPr>
        <p:txBody>
          <a:bodyPr wrap="none" lIns="192902" tIns="96451" rIns="192902" bIns="96451" anchor="ctr"/>
          <a:lstStyle/>
          <a:p>
            <a:endParaRPr lang="en-US" dirty="0"/>
          </a:p>
        </p:txBody>
      </p:sp>
      <p:sp>
        <p:nvSpPr>
          <p:cNvPr id="23" name="Oval 20"/>
          <p:cNvSpPr>
            <a:spLocks noChangeArrowheads="1"/>
          </p:cNvSpPr>
          <p:nvPr/>
        </p:nvSpPr>
        <p:spPr bwMode="auto">
          <a:xfrm>
            <a:off x="7050282" y="7327532"/>
            <a:ext cx="900245" cy="270051"/>
          </a:xfrm>
          <a:prstGeom prst="ellipse">
            <a:avLst/>
          </a:prstGeom>
          <a:solidFill>
            <a:srgbClr val="0000FF"/>
          </a:solidFill>
          <a:ln w="9525">
            <a:solidFill>
              <a:srgbClr val="FFFF00"/>
            </a:solidFill>
            <a:round/>
            <a:headEnd/>
            <a:tailEnd/>
          </a:ln>
        </p:spPr>
        <p:txBody>
          <a:bodyPr wrap="none" lIns="192902" tIns="96451" rIns="192902" bIns="96451" anchor="ctr"/>
          <a:lstStyle/>
          <a:p>
            <a:endParaRPr lang="en-US" dirty="0"/>
          </a:p>
        </p:txBody>
      </p:sp>
      <p:sp>
        <p:nvSpPr>
          <p:cNvPr id="24" name="Oval 21"/>
          <p:cNvSpPr>
            <a:spLocks noChangeArrowheads="1"/>
          </p:cNvSpPr>
          <p:nvPr/>
        </p:nvSpPr>
        <p:spPr bwMode="auto">
          <a:xfrm>
            <a:off x="7050282" y="7867635"/>
            <a:ext cx="900245" cy="270051"/>
          </a:xfrm>
          <a:prstGeom prst="ellipse">
            <a:avLst/>
          </a:prstGeom>
          <a:solidFill>
            <a:srgbClr val="0000FF"/>
          </a:solidFill>
          <a:ln w="9525">
            <a:solidFill>
              <a:srgbClr val="FFFF00"/>
            </a:solidFill>
            <a:round/>
            <a:headEnd/>
            <a:tailEnd/>
          </a:ln>
        </p:spPr>
        <p:txBody>
          <a:bodyPr wrap="none" lIns="192902" tIns="96451" rIns="192902" bIns="96451" anchor="ctr"/>
          <a:lstStyle/>
          <a:p>
            <a:endParaRPr lang="en-US" dirty="0"/>
          </a:p>
        </p:txBody>
      </p:sp>
      <p:sp>
        <p:nvSpPr>
          <p:cNvPr id="26" name="Oval 23"/>
          <p:cNvSpPr>
            <a:spLocks noChangeArrowheads="1"/>
          </p:cNvSpPr>
          <p:nvPr/>
        </p:nvSpPr>
        <p:spPr bwMode="auto">
          <a:xfrm>
            <a:off x="5249792" y="6652403"/>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27" name="Oval 24"/>
          <p:cNvSpPr>
            <a:spLocks noChangeArrowheads="1"/>
          </p:cNvSpPr>
          <p:nvPr/>
        </p:nvSpPr>
        <p:spPr bwMode="auto">
          <a:xfrm>
            <a:off x="5609890" y="6922455"/>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28" name="Oval 25"/>
          <p:cNvSpPr>
            <a:spLocks noChangeArrowheads="1"/>
          </p:cNvSpPr>
          <p:nvPr/>
        </p:nvSpPr>
        <p:spPr bwMode="auto">
          <a:xfrm>
            <a:off x="8538799" y="6979933"/>
            <a:ext cx="180049" cy="135026"/>
          </a:xfrm>
          <a:prstGeom prst="ellipse">
            <a:avLst/>
          </a:prstGeom>
          <a:solidFill>
            <a:srgbClr val="87D4F7"/>
          </a:solidFill>
          <a:ln w="9525">
            <a:solidFill>
              <a:schemeClr val="tx1"/>
            </a:solidFill>
            <a:round/>
            <a:headEnd/>
            <a:tailEnd/>
          </a:ln>
        </p:spPr>
        <p:txBody>
          <a:bodyPr wrap="none" lIns="192902" tIns="96451" rIns="192902" bIns="96451" anchor="ctr"/>
          <a:lstStyle/>
          <a:p>
            <a:endParaRPr lang="en-US" dirty="0"/>
          </a:p>
        </p:txBody>
      </p:sp>
      <p:sp>
        <p:nvSpPr>
          <p:cNvPr id="29" name="Oval 26"/>
          <p:cNvSpPr>
            <a:spLocks noChangeArrowheads="1"/>
          </p:cNvSpPr>
          <p:nvPr/>
        </p:nvSpPr>
        <p:spPr bwMode="auto">
          <a:xfrm>
            <a:off x="5969988" y="8137686"/>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30" name="Oval 27"/>
          <p:cNvSpPr>
            <a:spLocks noChangeArrowheads="1"/>
          </p:cNvSpPr>
          <p:nvPr/>
        </p:nvSpPr>
        <p:spPr bwMode="auto">
          <a:xfrm>
            <a:off x="9210869" y="6475975"/>
            <a:ext cx="180049" cy="135026"/>
          </a:xfrm>
          <a:prstGeom prst="ellipse">
            <a:avLst/>
          </a:prstGeom>
          <a:solidFill>
            <a:srgbClr val="66FFFF"/>
          </a:solidFill>
          <a:ln w="9525">
            <a:solidFill>
              <a:schemeClr val="tx1"/>
            </a:solidFill>
            <a:round/>
            <a:headEnd/>
            <a:tailEnd/>
          </a:ln>
        </p:spPr>
        <p:txBody>
          <a:bodyPr wrap="none" lIns="192902" tIns="96451" rIns="192902" bIns="96451" anchor="ctr"/>
          <a:lstStyle/>
          <a:p>
            <a:endParaRPr lang="en-US" dirty="0"/>
          </a:p>
        </p:txBody>
      </p:sp>
      <p:sp>
        <p:nvSpPr>
          <p:cNvPr id="36" name="Oval 28"/>
          <p:cNvSpPr>
            <a:spLocks noChangeArrowheads="1"/>
          </p:cNvSpPr>
          <p:nvPr/>
        </p:nvSpPr>
        <p:spPr bwMode="auto">
          <a:xfrm>
            <a:off x="6150037" y="9217892"/>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38" name="Oval 29"/>
          <p:cNvSpPr>
            <a:spLocks noChangeArrowheads="1"/>
          </p:cNvSpPr>
          <p:nvPr/>
        </p:nvSpPr>
        <p:spPr bwMode="auto">
          <a:xfrm>
            <a:off x="6510135" y="8677789"/>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40" name="Oval 30"/>
          <p:cNvSpPr>
            <a:spLocks noChangeArrowheads="1"/>
          </p:cNvSpPr>
          <p:nvPr/>
        </p:nvSpPr>
        <p:spPr bwMode="auto">
          <a:xfrm>
            <a:off x="6330086" y="6382352"/>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41" name="Oval 31"/>
          <p:cNvSpPr>
            <a:spLocks noChangeArrowheads="1"/>
          </p:cNvSpPr>
          <p:nvPr/>
        </p:nvSpPr>
        <p:spPr bwMode="auto">
          <a:xfrm>
            <a:off x="5609890" y="8407738"/>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44" name="Oval 32"/>
          <p:cNvSpPr>
            <a:spLocks noChangeArrowheads="1"/>
          </p:cNvSpPr>
          <p:nvPr/>
        </p:nvSpPr>
        <p:spPr bwMode="auto">
          <a:xfrm>
            <a:off x="5609890" y="7597583"/>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5" name="Oval 33"/>
          <p:cNvSpPr>
            <a:spLocks noChangeArrowheads="1"/>
          </p:cNvSpPr>
          <p:nvPr/>
        </p:nvSpPr>
        <p:spPr bwMode="auto">
          <a:xfrm>
            <a:off x="4889694" y="8812815"/>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6" name="Oval 34"/>
          <p:cNvSpPr>
            <a:spLocks noChangeArrowheads="1"/>
          </p:cNvSpPr>
          <p:nvPr/>
        </p:nvSpPr>
        <p:spPr bwMode="auto">
          <a:xfrm>
            <a:off x="6330086" y="8137686"/>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7" name="Oval 35"/>
          <p:cNvSpPr>
            <a:spLocks noChangeArrowheads="1"/>
          </p:cNvSpPr>
          <p:nvPr/>
        </p:nvSpPr>
        <p:spPr bwMode="auto">
          <a:xfrm>
            <a:off x="8670722" y="8812815"/>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8" name="Oval 36"/>
          <p:cNvSpPr>
            <a:spLocks noChangeArrowheads="1"/>
          </p:cNvSpPr>
          <p:nvPr/>
        </p:nvSpPr>
        <p:spPr bwMode="auto">
          <a:xfrm>
            <a:off x="8310624" y="7732609"/>
            <a:ext cx="180049" cy="135026"/>
          </a:xfrm>
          <a:prstGeom prst="ellipse">
            <a:avLst/>
          </a:prstGeom>
          <a:solidFill>
            <a:srgbClr val="FF6600"/>
          </a:solidFill>
          <a:ln w="9525">
            <a:solidFill>
              <a:srgbClr val="FF6600"/>
            </a:solidFill>
            <a:round/>
            <a:headEnd/>
            <a:tailEnd/>
          </a:ln>
        </p:spPr>
        <p:txBody>
          <a:bodyPr wrap="none" lIns="192902" tIns="96451" rIns="192902" bIns="96451" anchor="ctr"/>
          <a:lstStyle/>
          <a:p>
            <a:endParaRPr lang="en-US" dirty="0"/>
          </a:p>
        </p:txBody>
      </p:sp>
      <p:sp>
        <p:nvSpPr>
          <p:cNvPr id="49" name="Text Box 37"/>
          <p:cNvSpPr txBox="1">
            <a:spLocks noChangeArrowheads="1"/>
          </p:cNvSpPr>
          <p:nvPr/>
        </p:nvSpPr>
        <p:spPr bwMode="auto">
          <a:xfrm>
            <a:off x="8006794" y="8812815"/>
            <a:ext cx="1579000" cy="979616"/>
          </a:xfrm>
          <a:prstGeom prst="rect">
            <a:avLst/>
          </a:prstGeom>
          <a:noFill/>
          <a:ln w="9525">
            <a:noFill/>
            <a:miter lim="800000"/>
            <a:headEnd/>
            <a:tailEnd/>
          </a:ln>
        </p:spPr>
        <p:txBody>
          <a:bodyPr wrap="none" lIns="192902" tIns="96451" rIns="192902" bIns="96451">
            <a:spAutoFit/>
          </a:bodyPr>
          <a:lstStyle/>
          <a:p>
            <a:r>
              <a:rPr lang="en-US" dirty="0">
                <a:solidFill>
                  <a:srgbClr val="FF6600"/>
                </a:solidFill>
              </a:rPr>
              <a:t>Ca</a:t>
            </a:r>
            <a:r>
              <a:rPr lang="en-US" baseline="30000" dirty="0">
                <a:solidFill>
                  <a:srgbClr val="FF6600"/>
                </a:solidFill>
              </a:rPr>
              <a:t>2+</a:t>
            </a:r>
            <a:endParaRPr lang="en-US" dirty="0">
              <a:solidFill>
                <a:srgbClr val="FF6600"/>
              </a:solidFill>
            </a:endParaRPr>
          </a:p>
        </p:txBody>
      </p:sp>
      <p:sp>
        <p:nvSpPr>
          <p:cNvPr id="50" name="Text Box 38"/>
          <p:cNvSpPr txBox="1">
            <a:spLocks noChangeArrowheads="1"/>
          </p:cNvSpPr>
          <p:nvPr/>
        </p:nvSpPr>
        <p:spPr bwMode="auto">
          <a:xfrm>
            <a:off x="8093065" y="6112301"/>
            <a:ext cx="1609457" cy="1071949"/>
          </a:xfrm>
          <a:prstGeom prst="rect">
            <a:avLst/>
          </a:prstGeom>
          <a:noFill/>
          <a:ln w="9525">
            <a:noFill/>
            <a:miter lim="800000"/>
            <a:headEnd/>
            <a:tailEnd/>
          </a:ln>
        </p:spPr>
        <p:txBody>
          <a:bodyPr wrap="none" lIns="192902" tIns="96451" rIns="192902" bIns="96451">
            <a:spAutoFit/>
          </a:bodyPr>
          <a:lstStyle/>
          <a:p>
            <a:r>
              <a:rPr lang="en-US" dirty="0">
                <a:solidFill>
                  <a:schemeClr val="accent1"/>
                </a:solidFill>
              </a:rPr>
              <a:t>Na</a:t>
            </a:r>
            <a:r>
              <a:rPr lang="en-US" baseline="30000" dirty="0">
                <a:solidFill>
                  <a:schemeClr val="accent1"/>
                </a:solidFill>
              </a:rPr>
              <a:t>+</a:t>
            </a:r>
            <a:endParaRPr lang="en-US" dirty="0">
              <a:solidFill>
                <a:schemeClr val="accent1"/>
              </a:solidFill>
            </a:endParaRPr>
          </a:p>
        </p:txBody>
      </p:sp>
      <p:sp>
        <p:nvSpPr>
          <p:cNvPr id="51" name="Text Box 41"/>
          <p:cNvSpPr txBox="1">
            <a:spLocks noChangeArrowheads="1"/>
          </p:cNvSpPr>
          <p:nvPr/>
        </p:nvSpPr>
        <p:spPr bwMode="auto">
          <a:xfrm>
            <a:off x="4529597" y="7867635"/>
            <a:ext cx="1107717" cy="979616"/>
          </a:xfrm>
          <a:prstGeom prst="rect">
            <a:avLst/>
          </a:prstGeom>
          <a:noFill/>
          <a:ln w="9525">
            <a:noFill/>
            <a:miter lim="800000"/>
            <a:headEnd/>
            <a:tailEnd/>
          </a:ln>
        </p:spPr>
        <p:txBody>
          <a:bodyPr wrap="none" lIns="192902" tIns="96451" rIns="192902" bIns="96451">
            <a:spAutoFit/>
          </a:bodyPr>
          <a:lstStyle/>
          <a:p>
            <a:r>
              <a:rPr lang="en-US" dirty="0">
                <a:solidFill>
                  <a:srgbClr val="FF6600"/>
                </a:solidFill>
              </a:rPr>
              <a:t>K</a:t>
            </a:r>
            <a:r>
              <a:rPr lang="en-US" baseline="30000" dirty="0">
                <a:solidFill>
                  <a:srgbClr val="FF6600"/>
                </a:solidFill>
              </a:rPr>
              <a:t>+</a:t>
            </a:r>
            <a:endParaRPr lang="en-US" dirty="0">
              <a:solidFill>
                <a:srgbClr val="FF6600"/>
              </a:solidFill>
            </a:endParaRPr>
          </a:p>
        </p:txBody>
      </p:sp>
      <p:sp>
        <p:nvSpPr>
          <p:cNvPr id="52" name="Line 42"/>
          <p:cNvSpPr>
            <a:spLocks noChangeShapeType="1"/>
          </p:cNvSpPr>
          <p:nvPr/>
        </p:nvSpPr>
        <p:spPr bwMode="auto">
          <a:xfrm>
            <a:off x="6150037" y="5842249"/>
            <a:ext cx="1980539" cy="0"/>
          </a:xfrm>
          <a:prstGeom prst="line">
            <a:avLst/>
          </a:prstGeom>
          <a:noFill/>
          <a:ln w="76200">
            <a:solidFill>
              <a:srgbClr val="00B050"/>
            </a:solidFill>
            <a:round/>
            <a:headEnd type="triangle" w="med" len="med"/>
            <a:tailEnd type="triangle" w="med" len="med"/>
          </a:ln>
        </p:spPr>
        <p:txBody>
          <a:bodyPr wrap="none" lIns="192902" tIns="96451" rIns="192902" bIns="96451" anchor="ctr"/>
          <a:lstStyle/>
          <a:p>
            <a:endParaRPr lang="en-US" dirty="0"/>
          </a:p>
        </p:txBody>
      </p:sp>
      <p:sp>
        <p:nvSpPr>
          <p:cNvPr id="53" name="Text Box 43"/>
          <p:cNvSpPr txBox="1">
            <a:spLocks noChangeArrowheads="1"/>
          </p:cNvSpPr>
          <p:nvPr/>
        </p:nvSpPr>
        <p:spPr bwMode="auto">
          <a:xfrm>
            <a:off x="5789939" y="4768352"/>
            <a:ext cx="2242643" cy="979616"/>
          </a:xfrm>
          <a:prstGeom prst="rect">
            <a:avLst/>
          </a:prstGeom>
          <a:noFill/>
          <a:ln w="9525">
            <a:noFill/>
            <a:miter lim="800000"/>
            <a:headEnd/>
            <a:tailEnd/>
          </a:ln>
        </p:spPr>
        <p:txBody>
          <a:bodyPr wrap="none" lIns="192902" tIns="96451" rIns="192902" bIns="96451">
            <a:spAutoFit/>
          </a:bodyPr>
          <a:lstStyle/>
          <a:p>
            <a:r>
              <a:rPr lang="en-US" dirty="0">
                <a:solidFill>
                  <a:srgbClr val="008000"/>
                </a:solidFill>
              </a:rPr>
              <a:t>-70mV</a:t>
            </a:r>
          </a:p>
        </p:txBody>
      </p:sp>
      <p:sp>
        <p:nvSpPr>
          <p:cNvPr id="54" name="Oval 44"/>
          <p:cNvSpPr>
            <a:spLocks noChangeArrowheads="1"/>
          </p:cNvSpPr>
          <p:nvPr/>
        </p:nvSpPr>
        <p:spPr bwMode="auto">
          <a:xfrm>
            <a:off x="4889694" y="7597583"/>
            <a:ext cx="180049" cy="135026"/>
          </a:xfrm>
          <a:prstGeom prst="ellipse">
            <a:avLst/>
          </a:prstGeom>
          <a:solidFill>
            <a:srgbClr val="FFFF00"/>
          </a:solidFill>
          <a:ln w="9525">
            <a:solidFill>
              <a:schemeClr val="tx1"/>
            </a:solidFill>
            <a:round/>
            <a:headEnd/>
            <a:tailEnd/>
          </a:ln>
        </p:spPr>
        <p:txBody>
          <a:bodyPr wrap="none" lIns="192902" tIns="96451" rIns="192902" bIns="96451" anchor="ctr"/>
          <a:lstStyle/>
          <a:p>
            <a:endParaRPr lang="en-US" dirty="0"/>
          </a:p>
        </p:txBody>
      </p:sp>
      <p:sp>
        <p:nvSpPr>
          <p:cNvPr id="55" name="Text Box 45"/>
          <p:cNvSpPr txBox="1">
            <a:spLocks noChangeArrowheads="1"/>
          </p:cNvSpPr>
          <p:nvPr/>
        </p:nvSpPr>
        <p:spPr bwMode="auto">
          <a:xfrm>
            <a:off x="4349547" y="9243210"/>
            <a:ext cx="4623872" cy="1102727"/>
          </a:xfrm>
          <a:prstGeom prst="rect">
            <a:avLst/>
          </a:prstGeom>
          <a:noFill/>
          <a:ln w="9525">
            <a:noFill/>
            <a:miter lim="800000"/>
            <a:headEnd/>
            <a:tailEnd/>
          </a:ln>
        </p:spPr>
        <p:txBody>
          <a:bodyPr wrap="none" lIns="192902" tIns="96451" rIns="192902" bIns="96451">
            <a:spAutoFit/>
          </a:bodyPr>
          <a:lstStyle/>
          <a:p>
            <a:r>
              <a:rPr lang="en-US" sz="5900" b="1" dirty="0"/>
              <a:t>Ions/proteins</a:t>
            </a:r>
            <a:endParaRPr lang="en-US" dirty="0"/>
          </a:p>
        </p:txBody>
      </p:sp>
      <p:sp>
        <p:nvSpPr>
          <p:cNvPr id="60" name="TextBox 47"/>
          <p:cNvSpPr txBox="1">
            <a:spLocks noChangeArrowheads="1"/>
          </p:cNvSpPr>
          <p:nvPr/>
        </p:nvSpPr>
        <p:spPr bwMode="auto">
          <a:xfrm>
            <a:off x="306847" y="1409855"/>
            <a:ext cx="4222750" cy="1570038"/>
          </a:xfrm>
          <a:prstGeom prst="rect">
            <a:avLst/>
          </a:prstGeom>
          <a:noFill/>
          <a:ln w="9525">
            <a:noFill/>
            <a:miter lim="800000"/>
            <a:headEnd/>
            <a:tailEnd/>
          </a:ln>
        </p:spPr>
        <p:txBody>
          <a:bodyPr wrap="none">
            <a:spAutoFit/>
          </a:bodyPr>
          <a:lstStyle/>
          <a:p>
            <a:r>
              <a:rPr lang="en-US" b="1" dirty="0"/>
              <a:t>Cell surrounded by membrane</a:t>
            </a:r>
          </a:p>
          <a:p>
            <a:r>
              <a:rPr lang="en-US" dirty="0"/>
              <a:t>Membrane contains</a:t>
            </a:r>
          </a:p>
          <a:p>
            <a:r>
              <a:rPr lang="en-US" dirty="0"/>
              <a:t>    -  ion channels</a:t>
            </a:r>
          </a:p>
          <a:p>
            <a:r>
              <a:rPr lang="en-US" dirty="0"/>
              <a:t>    -  ion pumps</a:t>
            </a:r>
          </a:p>
        </p:txBody>
      </p:sp>
      <p:sp>
        <p:nvSpPr>
          <p:cNvPr id="56" name="TextBox 55"/>
          <p:cNvSpPr txBox="1"/>
          <p:nvPr/>
        </p:nvSpPr>
        <p:spPr>
          <a:xfrm>
            <a:off x="11020927" y="2493645"/>
            <a:ext cx="8196475" cy="1846659"/>
          </a:xfrm>
          <a:prstGeom prst="rect">
            <a:avLst/>
          </a:prstGeom>
          <a:noFill/>
        </p:spPr>
        <p:txBody>
          <a:bodyPr wrap="none" rtlCol="0">
            <a:spAutoFit/>
          </a:bodyPr>
          <a:lstStyle/>
          <a:p>
            <a:r>
              <a:rPr lang="en-US" dirty="0"/>
              <a:t>Resting potential  -70mV</a:t>
            </a:r>
          </a:p>
          <a:p>
            <a:r>
              <a:rPr lang="en-US" dirty="0"/>
              <a:t>    </a:t>
            </a:r>
            <a:r>
              <a:rPr lang="en-US" dirty="0">
                <a:sym typeface="Wingdings" pitchFamily="2" charset="2"/>
              </a:rPr>
              <a:t> how does it arise?</a:t>
            </a:r>
            <a:endParaRPr lang="en-US" dirty="0"/>
          </a:p>
        </p:txBody>
      </p:sp>
      <p:sp>
        <p:nvSpPr>
          <p:cNvPr id="58" name="TextBox 57"/>
          <p:cNvSpPr txBox="1"/>
          <p:nvPr/>
        </p:nvSpPr>
        <p:spPr>
          <a:xfrm>
            <a:off x="11020927" y="4967383"/>
            <a:ext cx="8728672" cy="1846659"/>
          </a:xfrm>
          <a:prstGeom prst="rect">
            <a:avLst/>
          </a:prstGeom>
          <a:noFill/>
        </p:spPr>
        <p:txBody>
          <a:bodyPr wrap="none" rtlCol="0">
            <a:spAutoFit/>
          </a:bodyPr>
          <a:lstStyle/>
          <a:p>
            <a:r>
              <a:rPr lang="en-US" dirty="0">
                <a:sym typeface="Wingdings" pitchFamily="2" charset="2"/>
              </a:rPr>
              <a:t>Ions flow through channel </a:t>
            </a:r>
          </a:p>
          <a:p>
            <a:r>
              <a:rPr lang="en-US" dirty="0">
                <a:sym typeface="Wingdings" pitchFamily="2" charset="2"/>
              </a:rPr>
              <a:t>      in which direction?</a:t>
            </a:r>
            <a:endParaRPr lang="en-US" dirty="0"/>
          </a:p>
        </p:txBody>
      </p:sp>
      <p:sp>
        <p:nvSpPr>
          <p:cNvPr id="59" name="Freeform 58"/>
          <p:cNvSpPr/>
          <p:nvPr/>
        </p:nvSpPr>
        <p:spPr>
          <a:xfrm>
            <a:off x="6424863" y="7399421"/>
            <a:ext cx="2430379" cy="425116"/>
          </a:xfrm>
          <a:custGeom>
            <a:avLst/>
            <a:gdLst>
              <a:gd name="connsiteX0" fmla="*/ 2430379 w 2430379"/>
              <a:gd name="connsiteY0" fmla="*/ 60158 h 425116"/>
              <a:gd name="connsiteX1" fmla="*/ 1900990 w 2430379"/>
              <a:gd name="connsiteY1" fmla="*/ 60158 h 425116"/>
              <a:gd name="connsiteX2" fmla="*/ 1227221 w 2430379"/>
              <a:gd name="connsiteY2" fmla="*/ 421105 h 425116"/>
              <a:gd name="connsiteX3" fmla="*/ 0 w 2430379"/>
              <a:gd name="connsiteY3" fmla="*/ 84221 h 425116"/>
            </a:gdLst>
            <a:ahLst/>
            <a:cxnLst>
              <a:cxn ang="0">
                <a:pos x="connsiteX0" y="connsiteY0"/>
              </a:cxn>
              <a:cxn ang="0">
                <a:pos x="connsiteX1" y="connsiteY1"/>
              </a:cxn>
              <a:cxn ang="0">
                <a:pos x="connsiteX2" y="connsiteY2"/>
              </a:cxn>
              <a:cxn ang="0">
                <a:pos x="connsiteX3" y="connsiteY3"/>
              </a:cxn>
            </a:cxnLst>
            <a:rect l="l" t="t" r="r" b="b"/>
            <a:pathLst>
              <a:path w="2430379" h="425116">
                <a:moveTo>
                  <a:pt x="2430379" y="60158"/>
                </a:moveTo>
                <a:cubicBezTo>
                  <a:pt x="2265947" y="30079"/>
                  <a:pt x="2101516" y="0"/>
                  <a:pt x="1900990" y="60158"/>
                </a:cubicBezTo>
                <a:cubicBezTo>
                  <a:pt x="1700464" y="120316"/>
                  <a:pt x="1544053" y="417095"/>
                  <a:pt x="1227221" y="421105"/>
                </a:cubicBezTo>
                <a:cubicBezTo>
                  <a:pt x="910389" y="425116"/>
                  <a:pt x="455194" y="254668"/>
                  <a:pt x="0" y="84221"/>
                </a:cubicBezTo>
              </a:path>
            </a:pathLst>
          </a:cu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1" name="Oval 25"/>
          <p:cNvSpPr>
            <a:spLocks noChangeArrowheads="1"/>
          </p:cNvSpPr>
          <p:nvPr/>
        </p:nvSpPr>
        <p:spPr bwMode="auto">
          <a:xfrm>
            <a:off x="9371027" y="13357667"/>
            <a:ext cx="180049" cy="135026"/>
          </a:xfrm>
          <a:prstGeom prst="ellipse">
            <a:avLst/>
          </a:prstGeom>
          <a:solidFill>
            <a:schemeClr val="accent1"/>
          </a:solidFill>
          <a:ln w="9525">
            <a:solidFill>
              <a:schemeClr val="tx1"/>
            </a:solidFill>
            <a:round/>
            <a:headEnd/>
            <a:tailEnd/>
          </a:ln>
        </p:spPr>
        <p:txBody>
          <a:bodyPr wrap="none" lIns="192902" tIns="96451" rIns="192902" bIns="96451" anchor="ctr"/>
          <a:lstStyle/>
          <a:p>
            <a:endParaRPr lang="en-US" dirty="0"/>
          </a:p>
        </p:txBody>
      </p:sp>
      <p:sp>
        <p:nvSpPr>
          <p:cNvPr id="62" name="Text Box 38"/>
          <p:cNvSpPr txBox="1">
            <a:spLocks noChangeArrowheads="1"/>
          </p:cNvSpPr>
          <p:nvPr/>
        </p:nvSpPr>
        <p:spPr bwMode="auto">
          <a:xfrm>
            <a:off x="8973419" y="12682539"/>
            <a:ext cx="1609457" cy="1071949"/>
          </a:xfrm>
          <a:prstGeom prst="rect">
            <a:avLst/>
          </a:prstGeom>
          <a:noFill/>
          <a:ln w="9525">
            <a:noFill/>
            <a:miter lim="800000"/>
            <a:headEnd/>
            <a:tailEnd/>
          </a:ln>
        </p:spPr>
        <p:txBody>
          <a:bodyPr wrap="none" lIns="192902" tIns="96451" rIns="192902" bIns="96451">
            <a:spAutoFit/>
          </a:bodyPr>
          <a:lstStyle/>
          <a:p>
            <a:r>
              <a:rPr lang="en-US" dirty="0">
                <a:solidFill>
                  <a:schemeClr val="accent1"/>
                </a:solidFill>
              </a:rPr>
              <a:t>Na</a:t>
            </a:r>
            <a:r>
              <a:rPr lang="en-US" baseline="30000" dirty="0">
                <a:solidFill>
                  <a:schemeClr val="accent1"/>
                </a:solidFill>
              </a:rPr>
              <a:t>+</a:t>
            </a:r>
            <a:endParaRPr lang="en-US" dirty="0">
              <a:solidFill>
                <a:schemeClr val="accent1"/>
              </a:solidFill>
            </a:endParaRPr>
          </a:p>
        </p:txBody>
      </p:sp>
      <p:cxnSp>
        <p:nvCxnSpPr>
          <p:cNvPr id="63" name="Straight Connector 62"/>
          <p:cNvCxnSpPr/>
          <p:nvPr/>
        </p:nvCxnSpPr>
        <p:spPr>
          <a:xfrm>
            <a:off x="-215313" y="1315790"/>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1173327" y="7512695"/>
            <a:ext cx="10230686" cy="1846659"/>
          </a:xfrm>
          <a:prstGeom prst="rect">
            <a:avLst/>
          </a:prstGeom>
          <a:noFill/>
        </p:spPr>
        <p:txBody>
          <a:bodyPr wrap="none" rtlCol="0">
            <a:spAutoFit/>
          </a:bodyPr>
          <a:lstStyle/>
          <a:p>
            <a:r>
              <a:rPr lang="en-US" dirty="0">
                <a:sym typeface="Wingdings" pitchFamily="2" charset="2"/>
              </a:rPr>
              <a:t>Neuron emits action potentials </a:t>
            </a:r>
          </a:p>
          <a:p>
            <a:r>
              <a:rPr lang="en-US" dirty="0">
                <a:sym typeface="Wingdings" pitchFamily="2" charset="2"/>
              </a:rPr>
              <a:t>      why?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right)">
                                      <p:cBhvr>
                                        <p:cTn id="11" dur="500"/>
                                        <p:tgtEl>
                                          <p:spTgt spid="5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59" grpId="0" animBg="1"/>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97827" y="323850"/>
            <a:ext cx="20861626" cy="1473200"/>
          </a:xfrm>
          <a:prstGeom prst="rect">
            <a:avLst/>
          </a:prstGeom>
        </p:spPr>
        <p:txBody>
          <a:bodyPr vert="horz" wrap="square" numCol="1" anchor="t" anchorCtr="0" compatLnSpc="1">
            <a:prstTxWarp prst="textNoShape">
              <a:avLst/>
            </a:prstTxWarp>
          </a:bodyPr>
          <a:lstStyle/>
          <a:p>
            <a:pPr>
              <a:spcAft>
                <a:spcPts val="2838"/>
              </a:spcAft>
              <a:defRPr/>
            </a:pPr>
            <a:r>
              <a:rPr lang="en-US" dirty="0">
                <a:latin typeface="Impact" charset="0"/>
                <a:cs typeface="Impact" charset="0"/>
              </a:rPr>
              <a:t>Neuronal Dynamics – </a:t>
            </a:r>
            <a:r>
              <a:rPr lang="en-US" dirty="0">
                <a:solidFill>
                  <a:srgbClr val="FF0000"/>
                </a:solidFill>
                <a:latin typeface="Impact" charset="0"/>
                <a:cs typeface="Impact" charset="0"/>
              </a:rPr>
              <a:t>2. 1. Biophysics of neurons</a:t>
            </a:r>
          </a:p>
        </p:txBody>
      </p:sp>
      <p:sp>
        <p:nvSpPr>
          <p:cNvPr id="61" name="Oval 25"/>
          <p:cNvSpPr>
            <a:spLocks noChangeArrowheads="1"/>
          </p:cNvSpPr>
          <p:nvPr/>
        </p:nvSpPr>
        <p:spPr bwMode="auto">
          <a:xfrm>
            <a:off x="9371027" y="13357667"/>
            <a:ext cx="180049" cy="135026"/>
          </a:xfrm>
          <a:prstGeom prst="ellipse">
            <a:avLst/>
          </a:prstGeom>
          <a:solidFill>
            <a:schemeClr val="accent1"/>
          </a:solidFill>
          <a:ln w="9525">
            <a:solidFill>
              <a:schemeClr val="tx1"/>
            </a:solidFill>
            <a:round/>
            <a:headEnd/>
            <a:tailEnd/>
          </a:ln>
        </p:spPr>
        <p:txBody>
          <a:bodyPr wrap="none" lIns="192902" tIns="96451" rIns="192902" bIns="96451" anchor="ctr"/>
          <a:lstStyle/>
          <a:p>
            <a:endParaRPr lang="en-US" dirty="0"/>
          </a:p>
        </p:txBody>
      </p:sp>
      <p:sp>
        <p:nvSpPr>
          <p:cNvPr id="62" name="Text Box 38"/>
          <p:cNvSpPr txBox="1">
            <a:spLocks noChangeArrowheads="1"/>
          </p:cNvSpPr>
          <p:nvPr/>
        </p:nvSpPr>
        <p:spPr bwMode="auto">
          <a:xfrm>
            <a:off x="8973419" y="12682539"/>
            <a:ext cx="1609457" cy="1071949"/>
          </a:xfrm>
          <a:prstGeom prst="rect">
            <a:avLst/>
          </a:prstGeom>
          <a:noFill/>
          <a:ln w="9525">
            <a:noFill/>
            <a:miter lim="800000"/>
            <a:headEnd/>
            <a:tailEnd/>
          </a:ln>
        </p:spPr>
        <p:txBody>
          <a:bodyPr wrap="none" lIns="192902" tIns="96451" rIns="192902" bIns="96451">
            <a:spAutoFit/>
          </a:bodyPr>
          <a:lstStyle/>
          <a:p>
            <a:r>
              <a:rPr lang="en-US" dirty="0">
                <a:solidFill>
                  <a:schemeClr val="accent1"/>
                </a:solidFill>
              </a:rPr>
              <a:t>Na</a:t>
            </a:r>
            <a:r>
              <a:rPr lang="en-US" baseline="30000" dirty="0">
                <a:solidFill>
                  <a:schemeClr val="accent1"/>
                </a:solidFill>
              </a:rPr>
              <a:t>+</a:t>
            </a:r>
            <a:endParaRPr lang="en-US" dirty="0">
              <a:solidFill>
                <a:schemeClr val="accent1"/>
              </a:solidFill>
            </a:endParaRPr>
          </a:p>
        </p:txBody>
      </p:sp>
      <p:cxnSp>
        <p:nvCxnSpPr>
          <p:cNvPr id="63" name="Straight Connector 62"/>
          <p:cNvCxnSpPr/>
          <p:nvPr/>
        </p:nvCxnSpPr>
        <p:spPr>
          <a:xfrm>
            <a:off x="-215313" y="1508294"/>
            <a:ext cx="2245092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1020927" y="2493645"/>
            <a:ext cx="8196475" cy="1846659"/>
          </a:xfrm>
          <a:prstGeom prst="rect">
            <a:avLst/>
          </a:prstGeom>
          <a:noFill/>
        </p:spPr>
        <p:txBody>
          <a:bodyPr wrap="none" rtlCol="0">
            <a:spAutoFit/>
          </a:bodyPr>
          <a:lstStyle/>
          <a:p>
            <a:r>
              <a:rPr lang="en-US" dirty="0"/>
              <a:t>Resting potential  -70mV</a:t>
            </a:r>
          </a:p>
          <a:p>
            <a:r>
              <a:rPr lang="en-US" dirty="0"/>
              <a:t>    </a:t>
            </a:r>
            <a:r>
              <a:rPr lang="en-US" dirty="0">
                <a:sym typeface="Wingdings" pitchFamily="2" charset="2"/>
              </a:rPr>
              <a:t> how does it arise?</a:t>
            </a:r>
            <a:endParaRPr lang="en-US" dirty="0"/>
          </a:p>
        </p:txBody>
      </p:sp>
      <p:sp>
        <p:nvSpPr>
          <p:cNvPr id="43" name="TextBox 42"/>
          <p:cNvSpPr txBox="1"/>
          <p:nvPr/>
        </p:nvSpPr>
        <p:spPr>
          <a:xfrm>
            <a:off x="11020927" y="4967383"/>
            <a:ext cx="8728672" cy="1846659"/>
          </a:xfrm>
          <a:prstGeom prst="rect">
            <a:avLst/>
          </a:prstGeom>
          <a:noFill/>
        </p:spPr>
        <p:txBody>
          <a:bodyPr wrap="none" rtlCol="0">
            <a:spAutoFit/>
          </a:bodyPr>
          <a:lstStyle/>
          <a:p>
            <a:r>
              <a:rPr lang="en-US" dirty="0">
                <a:sym typeface="Wingdings" pitchFamily="2" charset="2"/>
              </a:rPr>
              <a:t>Ions flow through channel </a:t>
            </a:r>
          </a:p>
          <a:p>
            <a:r>
              <a:rPr lang="en-US" dirty="0">
                <a:sym typeface="Wingdings" pitchFamily="2" charset="2"/>
              </a:rPr>
              <a:t>      in which direction?</a:t>
            </a:r>
            <a:endParaRPr lang="en-US" dirty="0"/>
          </a:p>
        </p:txBody>
      </p:sp>
      <p:sp>
        <p:nvSpPr>
          <p:cNvPr id="57" name="TextBox 56"/>
          <p:cNvSpPr txBox="1"/>
          <p:nvPr/>
        </p:nvSpPr>
        <p:spPr>
          <a:xfrm>
            <a:off x="11173327" y="7512695"/>
            <a:ext cx="10230686" cy="1846659"/>
          </a:xfrm>
          <a:prstGeom prst="rect">
            <a:avLst/>
          </a:prstGeom>
          <a:noFill/>
        </p:spPr>
        <p:txBody>
          <a:bodyPr wrap="none" rtlCol="0">
            <a:spAutoFit/>
          </a:bodyPr>
          <a:lstStyle/>
          <a:p>
            <a:r>
              <a:rPr lang="en-US" dirty="0">
                <a:sym typeface="Wingdings" pitchFamily="2" charset="2"/>
              </a:rPr>
              <a:t>Neuron emits action potentials </a:t>
            </a:r>
          </a:p>
          <a:p>
            <a:r>
              <a:rPr lang="en-US" dirty="0">
                <a:sym typeface="Wingdings" pitchFamily="2" charset="2"/>
              </a:rPr>
              <a:t>      why?</a:t>
            </a:r>
            <a:endParaRPr lang="en-US" dirty="0"/>
          </a:p>
        </p:txBody>
      </p:sp>
      <p:sp>
        <p:nvSpPr>
          <p:cNvPr id="65" name="TextBox 64"/>
          <p:cNvSpPr txBox="1"/>
          <p:nvPr/>
        </p:nvSpPr>
        <p:spPr>
          <a:xfrm>
            <a:off x="13145021" y="9359354"/>
            <a:ext cx="8258992" cy="2462213"/>
          </a:xfrm>
          <a:prstGeom prst="rect">
            <a:avLst/>
          </a:prstGeom>
          <a:noFill/>
        </p:spPr>
        <p:txBody>
          <a:bodyPr wrap="none" rtlCol="0">
            <a:spAutoFit/>
          </a:bodyPr>
          <a:lstStyle/>
          <a:p>
            <a:pPr>
              <a:buFont typeface="Wingdings" pitchFamily="2" charset="2"/>
              <a:buChar char="à"/>
            </a:pPr>
            <a:r>
              <a:rPr lang="en-US" dirty="0">
                <a:solidFill>
                  <a:srgbClr val="FF0000"/>
                </a:solidFill>
                <a:sym typeface="Wingdings" pitchFamily="2" charset="2"/>
              </a:rPr>
              <a:t>Hodgkin-Huxley model</a:t>
            </a:r>
          </a:p>
          <a:p>
            <a:r>
              <a:rPr lang="en-US" dirty="0">
                <a:solidFill>
                  <a:srgbClr val="FF0000"/>
                </a:solidFill>
                <a:sym typeface="Wingdings" pitchFamily="2" charset="2"/>
              </a:rPr>
              <a:t>      </a:t>
            </a:r>
            <a:r>
              <a:rPr lang="en-US" sz="4000" i="1" dirty="0">
                <a:solidFill>
                  <a:srgbClr val="FF0000"/>
                </a:solidFill>
                <a:sym typeface="Wingdings" pitchFamily="2" charset="2"/>
              </a:rPr>
              <a:t>Hodgkin&amp;Huxley (1952)</a:t>
            </a:r>
          </a:p>
          <a:p>
            <a:r>
              <a:rPr lang="en-US" sz="4000" i="1" dirty="0">
                <a:solidFill>
                  <a:srgbClr val="FF0000"/>
                </a:solidFill>
                <a:sym typeface="Wingdings" pitchFamily="2" charset="2"/>
              </a:rPr>
              <a:t>         Nobel Prize 1963</a:t>
            </a:r>
            <a:endParaRPr lang="en-US" sz="40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68398</TotalTime>
  <Words>3268</Words>
  <Application>Microsoft Office PowerPoint</Application>
  <PresentationFormat>自定义</PresentationFormat>
  <Paragraphs>828</Paragraphs>
  <Slides>63</Slides>
  <Notes>57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8" baseType="lpstr">
      <vt:lpstr>Geneva</vt:lpstr>
      <vt:lpstr>HelveticaNeueLT Pro 55 Roman</vt:lpstr>
      <vt:lpstr>Arial</vt:lpstr>
      <vt:lpstr>Arial Narrow</vt:lpstr>
      <vt:lpstr>Calibri</vt:lpstr>
      <vt:lpstr>Comic Sans MS</vt:lpstr>
      <vt:lpstr>Helvetica</vt:lpstr>
      <vt:lpstr>Impact</vt:lpstr>
      <vt:lpstr>Symbol</vt:lpstr>
      <vt:lpstr>Times New Roman</vt:lpstr>
      <vt:lpstr>Verdana</vt:lpstr>
      <vt:lpstr>Wingdings</vt:lpstr>
      <vt:lpstr>Thème Office</vt:lpstr>
      <vt:lpstr>Photo Editor Photo</vt:lpstr>
      <vt:lpstr>Equation</vt:lpstr>
      <vt:lpstr>Biological Modeling of Neural Networks</vt:lpstr>
      <vt:lpstr>PowerPoint 演示文稿</vt:lpstr>
      <vt:lpstr>Neuronal Dynamics – 2.1. Introduction</vt:lpstr>
      <vt:lpstr>Neuronal Dynamics – 2.1. Introduction</vt:lpstr>
      <vt:lpstr>Neuronal Dynamics – 2.1 Introduction</vt:lpstr>
      <vt:lpstr>     Review of week 1:    Integrate-and-Fire models</vt:lpstr>
      <vt:lpstr>Neuronal Dynamics –  week 2: Biophysics of neurons</vt:lpstr>
      <vt:lpstr>Neuronal Dynamics – week 2:  Biophysics of neurons</vt:lpstr>
      <vt:lpstr>Neuronal Dynamics – 2. 1. Biophysics of neurons</vt:lpstr>
      <vt:lpstr>Neuronal Dynamics – 2. 1. Biophysics of neurons</vt:lpstr>
      <vt:lpstr>Neuronal Dynamics – Quiz</vt:lpstr>
      <vt:lpstr>Biological Modeling of Neural Networks</vt:lpstr>
      <vt:lpstr>Neuronal Dynamics –  2.2.   Resting potential</vt:lpstr>
      <vt:lpstr>Neuronal Dynamics – 2. 2. Resting potential</vt:lpstr>
      <vt:lpstr>PowerPoint 演示文稿</vt:lpstr>
      <vt:lpstr>PowerPoint 演示文稿</vt:lpstr>
      <vt:lpstr>PowerPoint 演示文稿</vt:lpstr>
      <vt:lpstr>PowerPoint 演示文稿</vt:lpstr>
      <vt:lpstr>PowerPoint 演示文稿</vt:lpstr>
      <vt:lpstr>PowerPoint 演示文稿</vt:lpstr>
      <vt:lpstr>Neuronal Dynamics: Computational Neuroscience of Single Neurons</vt:lpstr>
      <vt:lpstr>Neuronal Dynamics – 2. 3. Hodgkin-Huxley Model</vt:lpstr>
      <vt:lpstr>PowerPoint 演示文稿</vt:lpstr>
      <vt:lpstr>PowerPoint 演示文稿</vt:lpstr>
      <vt:lpstr>PowerPoint 演示文稿</vt:lpstr>
      <vt:lpstr>PowerPoint 演示文稿</vt:lpstr>
      <vt:lpstr>PowerPoint 演示文稿</vt:lpstr>
      <vt:lpstr>PowerPoint 演示文稿</vt:lpstr>
      <vt:lpstr>Biological Modeling of Neural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Neuronal Dynamics –  2.4. Threshold in HH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Biological Modeling of Neural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Neuronal Dynamics – References and Suggested Reading</vt:lpstr>
    </vt:vector>
  </TitlesOfParts>
  <Company>EPFL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Didier Bonvin</dc:creator>
  <cp:lastModifiedBy>marQuis Saki</cp:lastModifiedBy>
  <cp:revision>1157</cp:revision>
  <cp:lastPrinted>2013-05-07T08:05:56Z</cp:lastPrinted>
  <dcterms:created xsi:type="dcterms:W3CDTF">2011-05-09T14:50:50Z</dcterms:created>
  <dcterms:modified xsi:type="dcterms:W3CDTF">2019-10-08T12:05:04Z</dcterms:modified>
</cp:coreProperties>
</file>