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07" r:id="rId2"/>
    <p:sldId id="508" r:id="rId3"/>
    <p:sldId id="509" r:id="rId4"/>
    <p:sldId id="510" r:id="rId5"/>
    <p:sldId id="544" r:id="rId6"/>
    <p:sldId id="557" r:id="rId7"/>
    <p:sldId id="543" r:id="rId8"/>
    <p:sldId id="569" r:id="rId9"/>
    <p:sldId id="518" r:id="rId10"/>
    <p:sldId id="519" r:id="rId11"/>
    <p:sldId id="520" r:id="rId12"/>
    <p:sldId id="521" r:id="rId13"/>
    <p:sldId id="522" r:id="rId14"/>
    <p:sldId id="523" r:id="rId15"/>
    <p:sldId id="571" r:id="rId16"/>
    <p:sldId id="524" r:id="rId17"/>
    <p:sldId id="572" r:id="rId18"/>
    <p:sldId id="516" r:id="rId19"/>
    <p:sldId id="573" r:id="rId20"/>
    <p:sldId id="574" r:id="rId21"/>
    <p:sldId id="584" r:id="rId22"/>
    <p:sldId id="575" r:id="rId23"/>
    <p:sldId id="577" r:id="rId24"/>
    <p:sldId id="583" r:id="rId25"/>
    <p:sldId id="558" r:id="rId26"/>
    <p:sldId id="559" r:id="rId27"/>
    <p:sldId id="560" r:id="rId28"/>
    <p:sldId id="582" r:id="rId29"/>
    <p:sldId id="581" r:id="rId30"/>
    <p:sldId id="515" r:id="rId31"/>
    <p:sldId id="563" r:id="rId32"/>
    <p:sldId id="592" r:id="rId33"/>
    <p:sldId id="514" r:id="rId34"/>
    <p:sldId id="564" r:id="rId35"/>
    <p:sldId id="533" r:id="rId36"/>
    <p:sldId id="534" r:id="rId37"/>
    <p:sldId id="535" r:id="rId38"/>
    <p:sldId id="585" r:id="rId39"/>
    <p:sldId id="536" r:id="rId40"/>
    <p:sldId id="537" r:id="rId41"/>
    <p:sldId id="538" r:id="rId42"/>
    <p:sldId id="565" r:id="rId43"/>
    <p:sldId id="540" r:id="rId44"/>
    <p:sldId id="531" r:id="rId45"/>
    <p:sldId id="593" r:id="rId46"/>
    <p:sldId id="542" r:id="rId47"/>
    <p:sldId id="587" r:id="rId48"/>
    <p:sldId id="588" r:id="rId49"/>
    <p:sldId id="532" r:id="rId50"/>
    <p:sldId id="589" r:id="rId51"/>
    <p:sldId id="578" r:id="rId52"/>
    <p:sldId id="579" r:id="rId53"/>
    <p:sldId id="580" r:id="rId54"/>
    <p:sldId id="590" r:id="rId55"/>
    <p:sldId id="566" r:id="rId56"/>
    <p:sldId id="567" r:id="rId57"/>
    <p:sldId id="591" r:id="rId58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3550FE"/>
    <a:srgbClr val="87D4F7"/>
    <a:srgbClr val="0076FF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 autoAdjust="0"/>
    <p:restoredTop sz="90990" autoAdjust="0"/>
  </p:normalViewPr>
  <p:slideViewPr>
    <p:cSldViewPr snapToGrid="0" snapToObjects="1">
      <p:cViewPr>
        <p:scale>
          <a:sx n="30" d="100"/>
          <a:sy n="30" d="100"/>
        </p:scale>
        <p:origin x="-1620" y="-894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2078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34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74.wmf"/><Relationship Id="rId12" Type="http://schemas.openxmlformats.org/officeDocument/2006/relationships/image" Target="../media/image77.wmf"/><Relationship Id="rId2" Type="http://schemas.openxmlformats.org/officeDocument/2006/relationships/image" Target="../media/image71.wmf"/><Relationship Id="rId1" Type="http://schemas.openxmlformats.org/officeDocument/2006/relationships/image" Target="../media/image31.wmf"/><Relationship Id="rId6" Type="http://schemas.openxmlformats.org/officeDocument/2006/relationships/image" Target="../media/image43.wmf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image" Target="../media/image51.wmf"/><Relationship Id="rId4" Type="http://schemas.openxmlformats.org/officeDocument/2006/relationships/image" Target="../media/image72.wmf"/><Relationship Id="rId9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10:</a:t>
            </a:r>
          </a:p>
          <a:p>
            <a:r>
              <a:rPr lang="fr-FR" dirty="0" smtClean="0">
                <a:ea typeface="ＭＳ Ｐゴシック" pitchFamily="34" charset="-128"/>
              </a:rPr>
              <a:t>-45 minutes to </a:t>
            </a:r>
            <a:r>
              <a:rPr lang="fr-FR" dirty="0" err="1" smtClean="0">
                <a:ea typeface="ＭＳ Ｐゴシック" pitchFamily="34" charset="-128"/>
              </a:rPr>
              <a:t>get</a:t>
            </a:r>
            <a:r>
              <a:rPr lang="fr-FR" dirty="0" smtClean="0">
                <a:ea typeface="ＭＳ Ｐゴシック" pitchFamily="34" charset="-128"/>
              </a:rPr>
              <a:t> to </a:t>
            </a:r>
            <a:r>
              <a:rPr lang="fr-FR" dirty="0" err="1" smtClean="0">
                <a:ea typeface="ＭＳ Ｐゴシック" pitchFamily="34" charset="-128"/>
              </a:rPr>
              <a:t>slide</a:t>
            </a:r>
            <a:r>
              <a:rPr lang="fr-FR" dirty="0" smtClean="0">
                <a:ea typeface="ＭＳ Ｐゴシック" pitchFamily="34" charset="-128"/>
              </a:rPr>
              <a:t> 32: 1st lecture </a:t>
            </a:r>
            <a:r>
              <a:rPr lang="fr-FR" dirty="0" err="1" smtClean="0">
                <a:ea typeface="ＭＳ Ｐゴシック" pitchFamily="34" charset="-128"/>
              </a:rPr>
              <a:t>finished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with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asynchrounous</a:t>
            </a:r>
            <a:r>
              <a:rPr lang="fr-FR" baseline="0" dirty="0" smtClean="0">
                <a:ea typeface="ＭＳ Ｐゴシック" pitchFamily="34" charset="-128"/>
              </a:rPr>
              <a:t> state on </a:t>
            </a: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82019-D44A-4CC1-A568-FFFCAD1C1148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547BE-85B3-4692-81FA-145CEE1C45C8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7FDA0-1DC7-409C-AD11-85B2F22C78D9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6FC57-1E71-452E-BEF3-CC6FAF4B655F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806111-9E74-44B1-8782-A9E85C3994DC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F2881-8B19-4D43-9604-71E93E24AE55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1B144-EAC0-4035-A626-A27CC2C2A08D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545C1-A73D-489B-9624-2C523470E1C2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CE0DB-3321-40DA-960C-EAB94332FD47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D1FE2-1A34-4DBD-A965-418E144CF1A2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A182B-B80D-4360-800A-F3756BF7D311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10: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545C1-A73D-489B-9624-2C523470E1C2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10: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A6509-D268-4542-9135-C739BA273DC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A</a:t>
            </a:r>
            <a:r>
              <a:rPr lang="fr-FR" baseline="0" dirty="0" err="1" smtClean="0"/>
              <a:t>t</a:t>
            </a:r>
            <a:r>
              <a:rPr lang="fr-FR" baseline="0" dirty="0" smtClean="0"/>
              <a:t> the end of 45 minutes, I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.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DA19B-F240-4F46-ADF0-4FA420F2590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65434-4E1D-4A1B-8049-E372543C36A6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A502-D598-4B7F-B32F-1CFE13DAF953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2909D-82F1-4EAE-9324-9CDE28595CAA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F3823-7513-476A-945C-54311CB0BD1F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A0D9C-8CDB-4523-BC5A-A97DEF8818F9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A182B-B80D-4360-800A-F3756BF7D311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5315D-8857-4D73-949A-728F4C935B7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E5B1D-0E3E-4426-A8C8-610A2B44FEA7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6F7F6-A387-4009-B0C5-40E76575EE79}" type="slidenum">
              <a:rPr lang="fr-FR" smtClean="0"/>
              <a:pPr/>
              <a:t>43</a:t>
            </a:fld>
            <a:endParaRPr lang="fr-F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A1FA7-54ED-4FAF-8A23-249230D50425}" type="slidenum">
              <a:rPr lang="fr-FR" smtClean="0"/>
              <a:pPr/>
              <a:t>44</a:t>
            </a:fld>
            <a:endParaRPr lang="fr-FR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F3823-7513-476A-945C-54311CB0BD1F}" type="slidenum">
              <a:rPr lang="fr-FR" smtClean="0"/>
              <a:pPr/>
              <a:t>45</a:t>
            </a:fld>
            <a:endParaRPr lang="fr-F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88FD4-70A5-4EE2-BE88-08E945BBE236}" type="slidenum">
              <a:rPr lang="fr-FR" smtClean="0"/>
              <a:pPr/>
              <a:t>46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10: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65434-4E1D-4A1B-8049-E372543C36A6}" type="slidenum">
              <a:rPr lang="fr-FR" smtClean="0"/>
              <a:pPr/>
              <a:t>48</a:t>
            </a:fld>
            <a:endParaRPr lang="fr-F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AE423-3984-4D87-A014-39691D32758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10: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57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10: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DD4F2-2293-45DC-9DE3-B55E5118E587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8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4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Relationship Id="rId14" Type="http://schemas.openxmlformats.org/officeDocument/2006/relationships/oleObject" Target="../embeddings/oleObject7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7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16.png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10 – Neuronal Populations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Cortical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Populations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columns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receptive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fields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Connectivity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cortical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model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schemes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Mean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argument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asynchronous</a:t>
            </a:r>
            <a:r>
              <a:rPr lang="fr-CH" sz="4400" dirty="0" smtClean="0">
                <a:latin typeface="Arial Narrow" pitchFamily="34" charset="0"/>
              </a:rPr>
              <a:t> state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Random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Networks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Balanced</a:t>
            </a: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state</a:t>
            </a:r>
            <a:endParaRPr kumimoji="0" lang="fr-CH" sz="4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10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1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Neuronal Populations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006136" y="2806367"/>
            <a:ext cx="10265694" cy="18679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16200000" flipH="1">
            <a:off x="987401" y="393846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5914" name="Oval 26"/>
          <p:cNvSpPr>
            <a:spLocks noChangeArrowheads="1"/>
          </p:cNvSpPr>
          <p:nvPr/>
        </p:nvSpPr>
        <p:spPr bwMode="auto">
          <a:xfrm>
            <a:off x="2974780" y="531101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46091" name="Oval 27"/>
          <p:cNvSpPr>
            <a:spLocks noChangeArrowheads="1"/>
          </p:cNvSpPr>
          <p:nvPr/>
        </p:nvSpPr>
        <p:spPr bwMode="auto">
          <a:xfrm>
            <a:off x="2805970" y="5181610"/>
            <a:ext cx="682736" cy="99483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5916" name="Oval 28"/>
          <p:cNvSpPr>
            <a:spLocks noChangeArrowheads="1"/>
          </p:cNvSpPr>
          <p:nvPr/>
        </p:nvSpPr>
        <p:spPr bwMode="auto">
          <a:xfrm>
            <a:off x="1954427" y="569358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Receptive fields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19274158" y="3012763"/>
            <a:ext cx="2244265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visual </a:t>
            </a:r>
          </a:p>
          <a:p>
            <a:r>
              <a:rPr lang="en-US" sz="5100" dirty="0"/>
              <a:t>cortex</a:t>
            </a:r>
            <a:endParaRPr lang="en-US" sz="3800" dirty="0"/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flipH="1">
            <a:off x="10563726" y="1738457"/>
            <a:ext cx="8234378" cy="6340582"/>
            <a:chOff x="1056" y="768"/>
            <a:chExt cx="4272" cy="3006"/>
          </a:xfrm>
        </p:grpSpPr>
        <p:pic>
          <p:nvPicPr>
            <p:cNvPr id="34" name="Picture 8" descr="pipe_cervel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6" y="768"/>
              <a:ext cx="3696" cy="3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3888" y="2496"/>
              <a:ext cx="624" cy="624"/>
              <a:chOff x="3888" y="2592"/>
              <a:chExt cx="624" cy="624"/>
            </a:xfrm>
          </p:grpSpPr>
          <p:sp>
            <p:nvSpPr>
              <p:cNvPr id="46" name="Oval 1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1200" y="1968"/>
              <a:ext cx="2688" cy="824"/>
            </a:xfrm>
            <a:custGeom>
              <a:avLst/>
              <a:gdLst>
                <a:gd name="T0" fmla="*/ 2688 w 2688"/>
                <a:gd name="T1" fmla="*/ 289 h 1056"/>
                <a:gd name="T2" fmla="*/ 2112 w 2688"/>
                <a:gd name="T3" fmla="*/ 261 h 1056"/>
                <a:gd name="T4" fmla="*/ 1584 w 2688"/>
                <a:gd name="T5" fmla="*/ 26 h 1056"/>
                <a:gd name="T6" fmla="*/ 0 w 2688"/>
                <a:gd name="T7" fmla="*/ 109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8"/>
                <a:gd name="T13" fmla="*/ 0 h 1056"/>
                <a:gd name="T14" fmla="*/ 2688 w 268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8" h="1056">
                  <a:moveTo>
                    <a:pt x="2688" y="1000"/>
                  </a:moveTo>
                  <a:cubicBezTo>
                    <a:pt x="2492" y="1028"/>
                    <a:pt x="2296" y="1056"/>
                    <a:pt x="2112" y="904"/>
                  </a:cubicBezTo>
                  <a:cubicBezTo>
                    <a:pt x="1928" y="752"/>
                    <a:pt x="1936" y="176"/>
                    <a:pt x="1584" y="88"/>
                  </a:cubicBezTo>
                  <a:cubicBezTo>
                    <a:pt x="1232" y="0"/>
                    <a:pt x="264" y="328"/>
                    <a:pt x="0" y="376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5"/>
            <p:cNvGrpSpPr>
              <a:grpSpLocks/>
            </p:cNvGrpSpPr>
            <p:nvPr/>
          </p:nvGrpSpPr>
          <p:grpSpPr bwMode="auto">
            <a:xfrm>
              <a:off x="1248" y="1248"/>
              <a:ext cx="512" cy="1248"/>
              <a:chOff x="1248" y="1248"/>
              <a:chExt cx="512" cy="1248"/>
            </a:xfrm>
          </p:grpSpPr>
          <p:sp>
            <p:nvSpPr>
              <p:cNvPr id="44" name="Freeform 16"/>
              <p:cNvSpPr>
                <a:spLocks/>
              </p:cNvSpPr>
              <p:nvPr/>
            </p:nvSpPr>
            <p:spPr bwMode="auto">
              <a:xfrm>
                <a:off x="1344" y="2304"/>
                <a:ext cx="336" cy="192"/>
              </a:xfrm>
              <a:custGeom>
                <a:avLst/>
                <a:gdLst>
                  <a:gd name="T0" fmla="*/ 0 w 336"/>
                  <a:gd name="T1" fmla="*/ 0 h 192"/>
                  <a:gd name="T2" fmla="*/ 240 w 336"/>
                  <a:gd name="T3" fmla="*/ 48 h 192"/>
                  <a:gd name="T4" fmla="*/ 336 w 33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92"/>
                  <a:gd name="T11" fmla="*/ 336 w 33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92">
                    <a:moveTo>
                      <a:pt x="0" y="0"/>
                    </a:moveTo>
                    <a:cubicBezTo>
                      <a:pt x="92" y="8"/>
                      <a:pt x="184" y="16"/>
                      <a:pt x="240" y="48"/>
                    </a:cubicBezTo>
                    <a:cubicBezTo>
                      <a:pt x="296" y="80"/>
                      <a:pt x="316" y="136"/>
                      <a:pt x="336" y="192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17"/>
              <p:cNvSpPr>
                <a:spLocks/>
              </p:cNvSpPr>
              <p:nvPr/>
            </p:nvSpPr>
            <p:spPr bwMode="auto">
              <a:xfrm>
                <a:off x="1248" y="1248"/>
                <a:ext cx="512" cy="864"/>
              </a:xfrm>
              <a:custGeom>
                <a:avLst/>
                <a:gdLst>
                  <a:gd name="T0" fmla="*/ 0 w 512"/>
                  <a:gd name="T1" fmla="*/ 864 h 864"/>
                  <a:gd name="T2" fmla="*/ 432 w 512"/>
                  <a:gd name="T3" fmla="*/ 480 h 864"/>
                  <a:gd name="T4" fmla="*/ 480 w 512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512"/>
                  <a:gd name="T10" fmla="*/ 0 h 864"/>
                  <a:gd name="T11" fmla="*/ 512 w 51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2" h="864">
                    <a:moveTo>
                      <a:pt x="0" y="864"/>
                    </a:moveTo>
                    <a:cubicBezTo>
                      <a:pt x="176" y="744"/>
                      <a:pt x="352" y="624"/>
                      <a:pt x="432" y="480"/>
                    </a:cubicBezTo>
                    <a:cubicBezTo>
                      <a:pt x="512" y="336"/>
                      <a:pt x="496" y="168"/>
                      <a:pt x="480" y="0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2736" y="2304"/>
              <a:ext cx="2592" cy="1336"/>
            </a:xfrm>
            <a:custGeom>
              <a:avLst/>
              <a:gdLst>
                <a:gd name="T0" fmla="*/ 64 w 2592"/>
                <a:gd name="T1" fmla="*/ 1240 h 1336"/>
                <a:gd name="T2" fmla="*/ 112 w 2592"/>
                <a:gd name="T3" fmla="*/ 712 h 1336"/>
                <a:gd name="T4" fmla="*/ 736 w 2592"/>
                <a:gd name="T5" fmla="*/ 472 h 1336"/>
                <a:gd name="T6" fmla="*/ 1312 w 2592"/>
                <a:gd name="T7" fmla="*/ 232 h 1336"/>
                <a:gd name="T8" fmla="*/ 2320 w 2592"/>
                <a:gd name="T9" fmla="*/ 136 h 1336"/>
                <a:gd name="T10" fmla="*/ 2368 w 2592"/>
                <a:gd name="T11" fmla="*/ 1048 h 1336"/>
                <a:gd name="T12" fmla="*/ 976 w 2592"/>
                <a:gd name="T13" fmla="*/ 1336 h 1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2"/>
                <a:gd name="T22" fmla="*/ 0 h 1336"/>
                <a:gd name="T23" fmla="*/ 2592 w 2592"/>
                <a:gd name="T24" fmla="*/ 1336 h 1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2" h="1336">
                  <a:moveTo>
                    <a:pt x="64" y="1240"/>
                  </a:moveTo>
                  <a:cubicBezTo>
                    <a:pt x="32" y="1040"/>
                    <a:pt x="0" y="840"/>
                    <a:pt x="112" y="712"/>
                  </a:cubicBezTo>
                  <a:cubicBezTo>
                    <a:pt x="224" y="584"/>
                    <a:pt x="536" y="552"/>
                    <a:pt x="736" y="472"/>
                  </a:cubicBezTo>
                  <a:cubicBezTo>
                    <a:pt x="936" y="392"/>
                    <a:pt x="1048" y="288"/>
                    <a:pt x="1312" y="232"/>
                  </a:cubicBezTo>
                  <a:cubicBezTo>
                    <a:pt x="1576" y="176"/>
                    <a:pt x="2144" y="0"/>
                    <a:pt x="2320" y="136"/>
                  </a:cubicBezTo>
                  <a:cubicBezTo>
                    <a:pt x="2496" y="272"/>
                    <a:pt x="2592" y="848"/>
                    <a:pt x="2368" y="1048"/>
                  </a:cubicBezTo>
                  <a:cubicBezTo>
                    <a:pt x="2144" y="1248"/>
                    <a:pt x="1560" y="1292"/>
                    <a:pt x="976" y="13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4024" y="2632"/>
              <a:ext cx="624" cy="624"/>
              <a:chOff x="3888" y="2592"/>
              <a:chExt cx="624" cy="624"/>
            </a:xfrm>
          </p:grpSpPr>
          <p:sp>
            <p:nvSpPr>
              <p:cNvPr id="40" name="Oval 2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2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Group 34"/>
          <p:cNvGrpSpPr>
            <a:grpSpLocks/>
          </p:cNvGrpSpPr>
          <p:nvPr/>
        </p:nvGrpSpPr>
        <p:grpSpPr bwMode="auto">
          <a:xfrm>
            <a:off x="18440180" y="5055022"/>
            <a:ext cx="3117326" cy="956431"/>
            <a:chOff x="4967" y="1797"/>
            <a:chExt cx="831" cy="340"/>
          </a:xfrm>
        </p:grpSpPr>
        <p:sp>
          <p:nvSpPr>
            <p:cNvPr id="51" name="Line 35"/>
            <p:cNvSpPr>
              <a:spLocks noChangeShapeType="1"/>
            </p:cNvSpPr>
            <p:nvPr/>
          </p:nvSpPr>
          <p:spPr bwMode="auto">
            <a:xfrm flipH="1" flipV="1">
              <a:off x="4967" y="1797"/>
              <a:ext cx="362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5073" y="1842"/>
              <a:ext cx="725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800" dirty="0" err="1">
                  <a:solidFill>
                    <a:srgbClr val="FF0000"/>
                  </a:solidFill>
                </a:rPr>
                <a:t>electrode</a:t>
              </a:r>
              <a:endParaRPr lang="fr-FR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9442013" y="7097289"/>
            <a:ext cx="9700851" cy="1662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14" grpId="0" animBg="1"/>
      <p:bldP spid="805914" grpId="1" animBg="1"/>
      <p:bldP spid="805916" grpId="0" animBg="1"/>
      <p:bldP spid="8059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820228" name="AutoShape 4"/>
          <p:cNvSpPr>
            <a:spLocks noChangeArrowheads="1"/>
          </p:cNvSpPr>
          <p:nvPr/>
        </p:nvSpPr>
        <p:spPr bwMode="auto">
          <a:xfrm rot="16200000" flipH="1">
            <a:off x="509185" y="2503815"/>
            <a:ext cx="5358832" cy="3316145"/>
          </a:xfrm>
          <a:prstGeom prst="parallelogram">
            <a:avLst>
              <a:gd name="adj" fmla="val 4427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9442014" y="6711903"/>
            <a:ext cx="9265700" cy="16625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9274158" y="2500790"/>
            <a:ext cx="2244265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visual </a:t>
            </a:r>
          </a:p>
          <a:p>
            <a:r>
              <a:rPr lang="en-US" sz="5100" dirty="0"/>
              <a:t>cortex</a:t>
            </a:r>
            <a:endParaRPr lang="en-US" sz="38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10299032" y="1226484"/>
            <a:ext cx="8667520" cy="6340582"/>
            <a:chOff x="1056" y="768"/>
            <a:chExt cx="4272" cy="3006"/>
          </a:xfrm>
        </p:grpSpPr>
        <p:pic>
          <p:nvPicPr>
            <p:cNvPr id="16400" name="Picture 8" descr="pipe_cervel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56" y="768"/>
              <a:ext cx="3696" cy="3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88" y="2496"/>
              <a:ext cx="624" cy="624"/>
              <a:chOff x="3888" y="2592"/>
              <a:chExt cx="624" cy="624"/>
            </a:xfrm>
          </p:grpSpPr>
          <p:sp>
            <p:nvSpPr>
              <p:cNvPr id="16412" name="Oval 1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Line 1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Line 1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Freeform 1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2" name="Freeform 14"/>
            <p:cNvSpPr>
              <a:spLocks/>
            </p:cNvSpPr>
            <p:nvPr/>
          </p:nvSpPr>
          <p:spPr bwMode="auto">
            <a:xfrm>
              <a:off x="1200" y="1968"/>
              <a:ext cx="2688" cy="824"/>
            </a:xfrm>
            <a:custGeom>
              <a:avLst/>
              <a:gdLst>
                <a:gd name="T0" fmla="*/ 2688 w 2688"/>
                <a:gd name="T1" fmla="*/ 289 h 1056"/>
                <a:gd name="T2" fmla="*/ 2112 w 2688"/>
                <a:gd name="T3" fmla="*/ 261 h 1056"/>
                <a:gd name="T4" fmla="*/ 1584 w 2688"/>
                <a:gd name="T5" fmla="*/ 26 h 1056"/>
                <a:gd name="T6" fmla="*/ 0 w 2688"/>
                <a:gd name="T7" fmla="*/ 109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8"/>
                <a:gd name="T13" fmla="*/ 0 h 1056"/>
                <a:gd name="T14" fmla="*/ 2688 w 268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8" h="1056">
                  <a:moveTo>
                    <a:pt x="2688" y="1000"/>
                  </a:moveTo>
                  <a:cubicBezTo>
                    <a:pt x="2492" y="1028"/>
                    <a:pt x="2296" y="1056"/>
                    <a:pt x="2112" y="904"/>
                  </a:cubicBezTo>
                  <a:cubicBezTo>
                    <a:pt x="1928" y="752"/>
                    <a:pt x="1936" y="176"/>
                    <a:pt x="1584" y="88"/>
                  </a:cubicBezTo>
                  <a:cubicBezTo>
                    <a:pt x="1232" y="0"/>
                    <a:pt x="264" y="328"/>
                    <a:pt x="0" y="376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48" y="1248"/>
              <a:ext cx="512" cy="1248"/>
              <a:chOff x="1248" y="1248"/>
              <a:chExt cx="512" cy="1248"/>
            </a:xfrm>
          </p:grpSpPr>
          <p:sp>
            <p:nvSpPr>
              <p:cNvPr id="16410" name="Freeform 16"/>
              <p:cNvSpPr>
                <a:spLocks/>
              </p:cNvSpPr>
              <p:nvPr/>
            </p:nvSpPr>
            <p:spPr bwMode="auto">
              <a:xfrm>
                <a:off x="1344" y="2304"/>
                <a:ext cx="336" cy="192"/>
              </a:xfrm>
              <a:custGeom>
                <a:avLst/>
                <a:gdLst>
                  <a:gd name="T0" fmla="*/ 0 w 336"/>
                  <a:gd name="T1" fmla="*/ 0 h 192"/>
                  <a:gd name="T2" fmla="*/ 240 w 336"/>
                  <a:gd name="T3" fmla="*/ 48 h 192"/>
                  <a:gd name="T4" fmla="*/ 336 w 33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92"/>
                  <a:gd name="T11" fmla="*/ 336 w 33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92">
                    <a:moveTo>
                      <a:pt x="0" y="0"/>
                    </a:moveTo>
                    <a:cubicBezTo>
                      <a:pt x="92" y="8"/>
                      <a:pt x="184" y="16"/>
                      <a:pt x="240" y="48"/>
                    </a:cubicBezTo>
                    <a:cubicBezTo>
                      <a:pt x="296" y="80"/>
                      <a:pt x="316" y="136"/>
                      <a:pt x="336" y="192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Freeform 17"/>
              <p:cNvSpPr>
                <a:spLocks/>
              </p:cNvSpPr>
              <p:nvPr/>
            </p:nvSpPr>
            <p:spPr bwMode="auto">
              <a:xfrm>
                <a:off x="1248" y="1248"/>
                <a:ext cx="512" cy="864"/>
              </a:xfrm>
              <a:custGeom>
                <a:avLst/>
                <a:gdLst>
                  <a:gd name="T0" fmla="*/ 0 w 512"/>
                  <a:gd name="T1" fmla="*/ 864 h 864"/>
                  <a:gd name="T2" fmla="*/ 432 w 512"/>
                  <a:gd name="T3" fmla="*/ 480 h 864"/>
                  <a:gd name="T4" fmla="*/ 480 w 512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512"/>
                  <a:gd name="T10" fmla="*/ 0 h 864"/>
                  <a:gd name="T11" fmla="*/ 512 w 51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2" h="864">
                    <a:moveTo>
                      <a:pt x="0" y="864"/>
                    </a:moveTo>
                    <a:cubicBezTo>
                      <a:pt x="176" y="744"/>
                      <a:pt x="352" y="624"/>
                      <a:pt x="432" y="480"/>
                    </a:cubicBezTo>
                    <a:cubicBezTo>
                      <a:pt x="512" y="336"/>
                      <a:pt x="496" y="168"/>
                      <a:pt x="480" y="0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4" name="Freeform 18"/>
            <p:cNvSpPr>
              <a:spLocks/>
            </p:cNvSpPr>
            <p:nvPr/>
          </p:nvSpPr>
          <p:spPr bwMode="auto">
            <a:xfrm>
              <a:off x="2736" y="2304"/>
              <a:ext cx="2592" cy="1336"/>
            </a:xfrm>
            <a:custGeom>
              <a:avLst/>
              <a:gdLst>
                <a:gd name="T0" fmla="*/ 64 w 2592"/>
                <a:gd name="T1" fmla="*/ 1240 h 1336"/>
                <a:gd name="T2" fmla="*/ 112 w 2592"/>
                <a:gd name="T3" fmla="*/ 712 h 1336"/>
                <a:gd name="T4" fmla="*/ 736 w 2592"/>
                <a:gd name="T5" fmla="*/ 472 h 1336"/>
                <a:gd name="T6" fmla="*/ 1312 w 2592"/>
                <a:gd name="T7" fmla="*/ 232 h 1336"/>
                <a:gd name="T8" fmla="*/ 2320 w 2592"/>
                <a:gd name="T9" fmla="*/ 136 h 1336"/>
                <a:gd name="T10" fmla="*/ 2368 w 2592"/>
                <a:gd name="T11" fmla="*/ 1048 h 1336"/>
                <a:gd name="T12" fmla="*/ 976 w 2592"/>
                <a:gd name="T13" fmla="*/ 1336 h 1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2"/>
                <a:gd name="T22" fmla="*/ 0 h 1336"/>
                <a:gd name="T23" fmla="*/ 2592 w 2592"/>
                <a:gd name="T24" fmla="*/ 1336 h 1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2" h="1336">
                  <a:moveTo>
                    <a:pt x="64" y="1240"/>
                  </a:moveTo>
                  <a:cubicBezTo>
                    <a:pt x="32" y="1040"/>
                    <a:pt x="0" y="840"/>
                    <a:pt x="112" y="712"/>
                  </a:cubicBezTo>
                  <a:cubicBezTo>
                    <a:pt x="224" y="584"/>
                    <a:pt x="536" y="552"/>
                    <a:pt x="736" y="472"/>
                  </a:cubicBezTo>
                  <a:cubicBezTo>
                    <a:pt x="936" y="392"/>
                    <a:pt x="1048" y="288"/>
                    <a:pt x="1312" y="232"/>
                  </a:cubicBezTo>
                  <a:cubicBezTo>
                    <a:pt x="1576" y="176"/>
                    <a:pt x="2144" y="0"/>
                    <a:pt x="2320" y="136"/>
                  </a:cubicBezTo>
                  <a:cubicBezTo>
                    <a:pt x="2496" y="272"/>
                    <a:pt x="2592" y="848"/>
                    <a:pt x="2368" y="1048"/>
                  </a:cubicBezTo>
                  <a:cubicBezTo>
                    <a:pt x="2144" y="1248"/>
                    <a:pt x="1560" y="1292"/>
                    <a:pt x="976" y="13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024" y="2462"/>
              <a:ext cx="624" cy="650"/>
              <a:chOff x="3888" y="2422"/>
              <a:chExt cx="624" cy="650"/>
            </a:xfrm>
          </p:grpSpPr>
          <p:sp>
            <p:nvSpPr>
              <p:cNvPr id="16406" name="Oval 20"/>
              <p:cNvSpPr>
                <a:spLocks noChangeArrowheads="1"/>
              </p:cNvSpPr>
              <p:nvPr/>
            </p:nvSpPr>
            <p:spPr bwMode="auto">
              <a:xfrm>
                <a:off x="3888" y="242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Line 2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Line 2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Freeform 2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3" name="Rectangle 24"/>
          <p:cNvSpPr>
            <a:spLocks noChangeArrowheads="1"/>
          </p:cNvSpPr>
          <p:nvPr/>
        </p:nvSpPr>
        <p:spPr bwMode="auto">
          <a:xfrm>
            <a:off x="9442013" y="6585317"/>
            <a:ext cx="9700851" cy="1662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4" name="Line 25"/>
          <p:cNvSpPr>
            <a:spLocks noChangeShapeType="1"/>
          </p:cNvSpPr>
          <p:nvPr/>
        </p:nvSpPr>
        <p:spPr bwMode="auto">
          <a:xfrm flipH="1" flipV="1">
            <a:off x="18632688" y="4543053"/>
            <a:ext cx="1357969" cy="255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253" name="Line 29"/>
          <p:cNvSpPr>
            <a:spLocks noChangeShapeType="1"/>
          </p:cNvSpPr>
          <p:nvPr/>
        </p:nvSpPr>
        <p:spPr bwMode="auto">
          <a:xfrm flipH="1" flipV="1">
            <a:off x="18801494" y="4287067"/>
            <a:ext cx="1189162" cy="2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6396" name="Oval 31"/>
          <p:cNvSpPr>
            <a:spLocks noChangeArrowheads="1"/>
          </p:cNvSpPr>
          <p:nvPr/>
        </p:nvSpPr>
        <p:spPr bwMode="auto">
          <a:xfrm>
            <a:off x="1785617" y="3780720"/>
            <a:ext cx="1020352" cy="115053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7" name="Oval 36"/>
          <p:cNvSpPr>
            <a:spLocks noChangeArrowheads="1"/>
          </p:cNvSpPr>
          <p:nvPr/>
        </p:nvSpPr>
        <p:spPr bwMode="auto">
          <a:xfrm rot="1092984">
            <a:off x="2126986" y="3780720"/>
            <a:ext cx="1020352" cy="115053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8" name="Text Box 38"/>
          <p:cNvSpPr txBox="1">
            <a:spLocks noChangeArrowheads="1"/>
          </p:cNvSpPr>
          <p:nvPr/>
        </p:nvSpPr>
        <p:spPr bwMode="auto">
          <a:xfrm>
            <a:off x="14070871" y="7284418"/>
            <a:ext cx="6934651" cy="314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800" dirty="0" err="1"/>
              <a:t>Neighboring</a:t>
            </a:r>
            <a:r>
              <a:rPr lang="fr-CH" sz="4800" dirty="0"/>
              <a:t> </a:t>
            </a:r>
            <a:r>
              <a:rPr lang="fr-CH" sz="4800" dirty="0" err="1"/>
              <a:t>cells</a:t>
            </a:r>
            <a:r>
              <a:rPr lang="fr-CH" sz="4800" dirty="0"/>
              <a:t> </a:t>
            </a:r>
            <a:endParaRPr lang="fr-CH" sz="4800" dirty="0" smtClean="0"/>
          </a:p>
          <a:p>
            <a:r>
              <a:rPr lang="fr-CH" sz="4800" dirty="0" smtClean="0"/>
              <a:t>in </a:t>
            </a:r>
            <a:r>
              <a:rPr lang="fr-CH" sz="4800" dirty="0" err="1"/>
              <a:t>visual</a:t>
            </a:r>
            <a:r>
              <a:rPr lang="fr-CH" sz="4800" dirty="0"/>
              <a:t> cortex</a:t>
            </a:r>
          </a:p>
          <a:p>
            <a:r>
              <a:rPr lang="fr-CH" sz="4800" dirty="0"/>
              <a:t>h</a:t>
            </a:r>
            <a:r>
              <a:rPr lang="fr-CH" sz="4800" dirty="0" smtClean="0"/>
              <a:t>ave </a:t>
            </a:r>
            <a:r>
              <a:rPr lang="fr-CH" sz="4800" dirty="0" err="1"/>
              <a:t>similar</a:t>
            </a:r>
            <a:r>
              <a:rPr lang="fr-CH" sz="4800" dirty="0"/>
              <a:t> </a:t>
            </a:r>
            <a:r>
              <a:rPr lang="fr-CH" sz="4800" dirty="0" err="1" smtClean="0"/>
              <a:t>preferred</a:t>
            </a:r>
            <a:endParaRPr lang="fr-CH" sz="4800" dirty="0" smtClean="0"/>
          </a:p>
          <a:p>
            <a:r>
              <a:rPr lang="fr-CH" sz="4800" dirty="0" smtClean="0"/>
              <a:t> </a:t>
            </a:r>
            <a:r>
              <a:rPr lang="fr-CH" sz="4800" dirty="0"/>
              <a:t>center of </a:t>
            </a:r>
            <a:r>
              <a:rPr lang="fr-CH" sz="4800" dirty="0" err="1"/>
              <a:t>receptive</a:t>
            </a:r>
            <a:r>
              <a:rPr lang="fr-CH" sz="4800" dirty="0"/>
              <a:t> </a:t>
            </a:r>
            <a:r>
              <a:rPr lang="fr-CH" sz="4800" dirty="0" err="1"/>
              <a:t>field</a:t>
            </a:r>
            <a:endParaRPr lang="fr-CH" sz="4800" dirty="0"/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4533489" y="4395368"/>
          <a:ext cx="9725232" cy="6343396"/>
        </p:xfrm>
        <a:graphic>
          <a:graphicData uri="http://schemas.openxmlformats.org/presentationml/2006/ole">
            <p:oleObj spid="_x0000_s337922" name="Acrobat Document" r:id="rId5" imgW="6858000" imgH="5143500" progId="AcroExch.Document.11">
              <p:embed/>
            </p:oleObj>
          </a:graphicData>
        </a:graphic>
      </p:graphicFrame>
      <p:sp>
        <p:nvSpPr>
          <p:cNvPr id="37" name="Donut 36"/>
          <p:cNvSpPr/>
          <p:nvPr/>
        </p:nvSpPr>
        <p:spPr bwMode="auto">
          <a:xfrm>
            <a:off x="1616810" y="2121029"/>
            <a:ext cx="2916679" cy="3955128"/>
          </a:xfrm>
          <a:prstGeom prst="donu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Receptive fields and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retinotopic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map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53" grpId="0" animBg="1"/>
      <p:bldP spid="163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151089" y="5181611"/>
            <a:ext cx="730965" cy="767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978531" y="4033893"/>
            <a:ext cx="4649490" cy="4593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830075" y="5693584"/>
            <a:ext cx="365482" cy="38257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3420270" y="5341347"/>
            <a:ext cx="1175794" cy="114235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68138" y="6455918"/>
            <a:ext cx="1147062" cy="1023945"/>
            <a:chOff x="2155" y="1933"/>
            <a:chExt cx="317" cy="318"/>
          </a:xfrm>
        </p:grpSpPr>
        <p:sp>
          <p:nvSpPr>
            <p:cNvPr id="47130" name="Oval 9"/>
            <p:cNvSpPr>
              <a:spLocks noChangeArrowheads="1"/>
            </p:cNvSpPr>
            <p:nvPr/>
          </p:nvSpPr>
          <p:spPr bwMode="auto">
            <a:xfrm>
              <a:off x="2245" y="2024"/>
              <a:ext cx="136" cy="136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10"/>
            <p:cNvSpPr>
              <a:spLocks noChangeArrowheads="1"/>
            </p:cNvSpPr>
            <p:nvPr/>
          </p:nvSpPr>
          <p:spPr bwMode="auto">
            <a:xfrm>
              <a:off x="2155" y="1933"/>
              <a:ext cx="317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3" name="Oval 11"/>
          <p:cNvSpPr>
            <a:spLocks noChangeArrowheads="1"/>
          </p:cNvSpPr>
          <p:nvPr/>
        </p:nvSpPr>
        <p:spPr bwMode="auto">
          <a:xfrm>
            <a:off x="3998882" y="5822984"/>
            <a:ext cx="120932" cy="1265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47114" name="Text Box 12"/>
          <p:cNvSpPr txBox="1">
            <a:spLocks noChangeArrowheads="1"/>
          </p:cNvSpPr>
          <p:nvPr/>
        </p:nvSpPr>
        <p:spPr bwMode="auto">
          <a:xfrm>
            <a:off x="2160748" y="1949116"/>
            <a:ext cx="6041311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sz="5100" dirty="0" err="1"/>
              <a:t>Receptive</a:t>
            </a:r>
            <a:r>
              <a:rPr lang="fr-CH" sz="5100" dirty="0"/>
              <a:t> </a:t>
            </a:r>
            <a:r>
              <a:rPr lang="fr-CH" sz="5100" dirty="0" err="1"/>
              <a:t>fields</a:t>
            </a:r>
            <a:r>
              <a:rPr lang="fr-CH" sz="5100" dirty="0"/>
              <a:t>:</a:t>
            </a:r>
          </a:p>
          <a:p>
            <a:r>
              <a:rPr lang="fr-CH" sz="5100" dirty="0"/>
              <a:t> </a:t>
            </a:r>
            <a:r>
              <a:rPr lang="fr-CH" sz="5100" b="1" dirty="0" err="1"/>
              <a:t>Retina</a:t>
            </a:r>
            <a:r>
              <a:rPr lang="fr-CH" sz="5100" b="1" dirty="0"/>
              <a:t>, LGN</a:t>
            </a:r>
            <a:endParaRPr lang="fr-FR" sz="5100" b="1" dirty="0"/>
          </a:p>
        </p:txBody>
      </p:sp>
      <p:sp>
        <p:nvSpPr>
          <p:cNvPr id="47115" name="Rectangle 13"/>
          <p:cNvSpPr>
            <a:spLocks noChangeArrowheads="1"/>
          </p:cNvSpPr>
          <p:nvPr/>
        </p:nvSpPr>
        <p:spPr bwMode="auto">
          <a:xfrm>
            <a:off x="12165453" y="4033893"/>
            <a:ext cx="5278072" cy="4593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12412664" y="5311011"/>
            <a:ext cx="430672" cy="76514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117" name="Oval 15"/>
          <p:cNvSpPr>
            <a:spLocks noChangeArrowheads="1"/>
          </p:cNvSpPr>
          <p:nvPr/>
        </p:nvSpPr>
        <p:spPr bwMode="auto">
          <a:xfrm>
            <a:off x="12336357" y="5181611"/>
            <a:ext cx="1113773" cy="115053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0000" name="Oval 16"/>
          <p:cNvSpPr>
            <a:spLocks noChangeArrowheads="1"/>
          </p:cNvSpPr>
          <p:nvPr/>
        </p:nvSpPr>
        <p:spPr bwMode="auto">
          <a:xfrm>
            <a:off x="15085048" y="8118420"/>
            <a:ext cx="141462" cy="1265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810001" name="Oval 17"/>
          <p:cNvSpPr>
            <a:spLocks noChangeArrowheads="1"/>
          </p:cNvSpPr>
          <p:nvPr/>
        </p:nvSpPr>
        <p:spPr bwMode="auto">
          <a:xfrm>
            <a:off x="12457125" y="5693584"/>
            <a:ext cx="141462" cy="1265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810002" name="Oval 18"/>
          <p:cNvSpPr>
            <a:spLocks noChangeArrowheads="1"/>
          </p:cNvSpPr>
          <p:nvPr/>
        </p:nvSpPr>
        <p:spPr bwMode="auto">
          <a:xfrm>
            <a:off x="13132358" y="5820172"/>
            <a:ext cx="141462" cy="126586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810003" name="Oval 19"/>
          <p:cNvSpPr>
            <a:spLocks noChangeArrowheads="1"/>
          </p:cNvSpPr>
          <p:nvPr/>
        </p:nvSpPr>
        <p:spPr bwMode="auto">
          <a:xfrm>
            <a:off x="15253859" y="7097290"/>
            <a:ext cx="141460" cy="126586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810004" name="Oval 20"/>
          <p:cNvSpPr>
            <a:spLocks noChangeArrowheads="1"/>
          </p:cNvSpPr>
          <p:nvPr/>
        </p:nvSpPr>
        <p:spPr bwMode="auto">
          <a:xfrm>
            <a:off x="14743682" y="6970702"/>
            <a:ext cx="141460" cy="1265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47123" name="Text Box 21"/>
          <p:cNvSpPr txBox="1">
            <a:spLocks noChangeArrowheads="1"/>
          </p:cNvSpPr>
          <p:nvPr/>
        </p:nvSpPr>
        <p:spPr bwMode="auto">
          <a:xfrm>
            <a:off x="11367381" y="1949116"/>
            <a:ext cx="739878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sz="5100" dirty="0" err="1"/>
              <a:t>Receptive</a:t>
            </a:r>
            <a:r>
              <a:rPr lang="fr-CH" sz="5100" dirty="0"/>
              <a:t> </a:t>
            </a:r>
            <a:r>
              <a:rPr lang="fr-CH" sz="5100" dirty="0" err="1"/>
              <a:t>fields</a:t>
            </a:r>
            <a:r>
              <a:rPr lang="fr-CH" sz="5100" dirty="0"/>
              <a:t>:</a:t>
            </a:r>
          </a:p>
          <a:p>
            <a:r>
              <a:rPr lang="fr-CH" sz="5100" dirty="0"/>
              <a:t> </a:t>
            </a:r>
            <a:r>
              <a:rPr lang="fr-CH" sz="5100" b="1" dirty="0" err="1"/>
              <a:t>visual</a:t>
            </a:r>
            <a:r>
              <a:rPr lang="fr-CH" sz="5100" b="1" dirty="0"/>
              <a:t> cortex V1</a:t>
            </a:r>
            <a:endParaRPr lang="fr-FR" sz="5100" b="1" dirty="0"/>
          </a:p>
        </p:txBody>
      </p:sp>
      <p:sp>
        <p:nvSpPr>
          <p:cNvPr id="47124" name="Oval 22"/>
          <p:cNvSpPr>
            <a:spLocks noChangeArrowheads="1"/>
          </p:cNvSpPr>
          <p:nvPr/>
        </p:nvSpPr>
        <p:spPr bwMode="auto">
          <a:xfrm>
            <a:off x="12947272" y="5311011"/>
            <a:ext cx="430669" cy="7651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125" name="Oval 23"/>
          <p:cNvSpPr>
            <a:spLocks noChangeArrowheads="1"/>
          </p:cNvSpPr>
          <p:nvPr/>
        </p:nvSpPr>
        <p:spPr bwMode="auto">
          <a:xfrm>
            <a:off x="14285664" y="6455918"/>
            <a:ext cx="1282582" cy="1150531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126" name="Oval 24"/>
          <p:cNvSpPr>
            <a:spLocks noChangeArrowheads="1"/>
          </p:cNvSpPr>
          <p:nvPr/>
        </p:nvSpPr>
        <p:spPr bwMode="auto">
          <a:xfrm rot="1839371">
            <a:off x="14767771" y="6599415"/>
            <a:ext cx="286065" cy="76514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127" name="Oval 25"/>
          <p:cNvSpPr>
            <a:spLocks noChangeArrowheads="1"/>
          </p:cNvSpPr>
          <p:nvPr/>
        </p:nvSpPr>
        <p:spPr bwMode="auto">
          <a:xfrm rot="1839371">
            <a:off x="15218749" y="6848430"/>
            <a:ext cx="144605" cy="6357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128" name="Oval 26"/>
          <p:cNvSpPr>
            <a:spLocks noChangeArrowheads="1"/>
          </p:cNvSpPr>
          <p:nvPr/>
        </p:nvSpPr>
        <p:spPr bwMode="auto">
          <a:xfrm rot="1839371">
            <a:off x="14549097" y="6496193"/>
            <a:ext cx="144605" cy="6357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0011" name="Text Box 27"/>
          <p:cNvSpPr txBox="1">
            <a:spLocks noChangeArrowheads="1"/>
          </p:cNvSpPr>
          <p:nvPr/>
        </p:nvSpPr>
        <p:spPr bwMode="auto">
          <a:xfrm>
            <a:off x="12288325" y="9558694"/>
            <a:ext cx="5292710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sz="5100" dirty="0"/>
              <a:t>Orientation </a:t>
            </a:r>
            <a:r>
              <a:rPr lang="fr-CH" sz="5100" dirty="0" err="1"/>
              <a:t>selective</a:t>
            </a:r>
            <a:endParaRPr lang="fr-FR" sz="51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Orientation tuning of receptive fields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0" grpId="0" animBg="1"/>
      <p:bldP spid="810000" grpId="1" animBg="1"/>
      <p:bldP spid="810001" grpId="0" animBg="1"/>
      <p:bldP spid="810001" grpId="1" animBg="1"/>
      <p:bldP spid="810002" grpId="0" animBg="1"/>
      <p:bldP spid="810002" grpId="1" animBg="1"/>
      <p:bldP spid="810003" grpId="0" animBg="1"/>
      <p:bldP spid="810003" grpId="1" animBg="1"/>
      <p:bldP spid="810004" grpId="0" animBg="1"/>
      <p:bldP spid="810004" grpId="1" animBg="1"/>
      <p:bldP spid="8100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1145101" y="4033893"/>
            <a:ext cx="6298424" cy="4593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1824084" y="5311011"/>
            <a:ext cx="513929" cy="76514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1655277" y="5181611"/>
            <a:ext cx="1530529" cy="115053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1433951" y="2503603"/>
            <a:ext cx="554965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Receptive</a:t>
            </a:r>
            <a:r>
              <a:rPr lang="fr-CH" sz="5100" dirty="0"/>
              <a:t> </a:t>
            </a:r>
            <a:r>
              <a:rPr lang="fr-CH" sz="5100" dirty="0" err="1"/>
              <a:t>fields</a:t>
            </a:r>
            <a:r>
              <a:rPr lang="fr-CH" sz="5100" dirty="0"/>
              <a:t>:</a:t>
            </a:r>
          </a:p>
          <a:p>
            <a:r>
              <a:rPr lang="fr-CH" sz="5100" dirty="0"/>
              <a:t> </a:t>
            </a:r>
            <a:r>
              <a:rPr lang="fr-CH" sz="5100" b="1" dirty="0" err="1"/>
              <a:t>visual</a:t>
            </a:r>
            <a:r>
              <a:rPr lang="fr-CH" sz="5100" b="1" dirty="0"/>
              <a:t> cortex V1</a:t>
            </a:r>
            <a:endParaRPr lang="fr-FR" sz="5100" b="1" dirty="0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12503071" y="5311011"/>
            <a:ext cx="513926" cy="7651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13358365" y="6199930"/>
            <a:ext cx="1530529" cy="115053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 rot="1839371">
            <a:off x="13868541" y="6329330"/>
            <a:ext cx="341367" cy="76514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 rot="1839371">
            <a:off x="14344956" y="6585318"/>
            <a:ext cx="172560" cy="6357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 rot="1839371">
            <a:off x="13530926" y="6329331"/>
            <a:ext cx="172560" cy="6357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1265143" y="9558694"/>
            <a:ext cx="631589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Orientation </a:t>
            </a:r>
            <a:r>
              <a:rPr lang="fr-CH" sz="5100" dirty="0" err="1"/>
              <a:t>selective</a:t>
            </a:r>
            <a:endParaRPr lang="fr-FR" sz="5100" dirty="0"/>
          </a:p>
        </p:txBody>
      </p:sp>
      <p:sp>
        <p:nvSpPr>
          <p:cNvPr id="812046" name="Rectangle 14"/>
          <p:cNvSpPr>
            <a:spLocks noChangeArrowheads="1"/>
          </p:cNvSpPr>
          <p:nvPr/>
        </p:nvSpPr>
        <p:spPr bwMode="auto">
          <a:xfrm>
            <a:off x="11482718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47" name="Rectangle 15"/>
          <p:cNvSpPr>
            <a:spLocks noChangeArrowheads="1"/>
          </p:cNvSpPr>
          <p:nvPr/>
        </p:nvSpPr>
        <p:spPr bwMode="auto">
          <a:xfrm>
            <a:off x="11824085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48" name="Rectangle 16"/>
          <p:cNvSpPr>
            <a:spLocks noChangeArrowheads="1"/>
          </p:cNvSpPr>
          <p:nvPr/>
        </p:nvSpPr>
        <p:spPr bwMode="auto">
          <a:xfrm>
            <a:off x="12161702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49" name="Rectangle 17"/>
          <p:cNvSpPr>
            <a:spLocks noChangeArrowheads="1"/>
          </p:cNvSpPr>
          <p:nvPr/>
        </p:nvSpPr>
        <p:spPr bwMode="auto">
          <a:xfrm>
            <a:off x="12506821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50" name="Rectangle 18"/>
          <p:cNvSpPr>
            <a:spLocks noChangeArrowheads="1"/>
          </p:cNvSpPr>
          <p:nvPr/>
        </p:nvSpPr>
        <p:spPr bwMode="auto">
          <a:xfrm>
            <a:off x="12844437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51" name="Rectangle 19"/>
          <p:cNvSpPr>
            <a:spLocks noChangeArrowheads="1"/>
          </p:cNvSpPr>
          <p:nvPr/>
        </p:nvSpPr>
        <p:spPr bwMode="auto">
          <a:xfrm>
            <a:off x="13185807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52" name="Rectangle 20"/>
          <p:cNvSpPr>
            <a:spLocks noChangeArrowheads="1"/>
          </p:cNvSpPr>
          <p:nvPr/>
        </p:nvSpPr>
        <p:spPr bwMode="auto">
          <a:xfrm>
            <a:off x="13864789" y="5693583"/>
            <a:ext cx="345119" cy="20394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53" name="Rectangle 21"/>
          <p:cNvSpPr>
            <a:spLocks noChangeArrowheads="1"/>
          </p:cNvSpPr>
          <p:nvPr/>
        </p:nvSpPr>
        <p:spPr bwMode="auto">
          <a:xfrm rot="565931">
            <a:off x="14041101" y="5693583"/>
            <a:ext cx="345119" cy="20394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54" name="Rectangle 22"/>
          <p:cNvSpPr>
            <a:spLocks noChangeArrowheads="1"/>
          </p:cNvSpPr>
          <p:nvPr/>
        </p:nvSpPr>
        <p:spPr bwMode="auto">
          <a:xfrm rot="1575125">
            <a:off x="13864789" y="5820172"/>
            <a:ext cx="345119" cy="2039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55" name="Rectangle 23"/>
          <p:cNvSpPr>
            <a:spLocks noChangeArrowheads="1"/>
          </p:cNvSpPr>
          <p:nvPr/>
        </p:nvSpPr>
        <p:spPr bwMode="auto">
          <a:xfrm rot="3267502">
            <a:off x="13906075" y="5484272"/>
            <a:ext cx="258799" cy="2719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56" name="Rectangle 24"/>
          <p:cNvSpPr>
            <a:spLocks noChangeArrowheads="1"/>
          </p:cNvSpPr>
          <p:nvPr/>
        </p:nvSpPr>
        <p:spPr bwMode="auto">
          <a:xfrm rot="5400000">
            <a:off x="13737265" y="5354871"/>
            <a:ext cx="258799" cy="27196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57" name="Rectangle 25"/>
          <p:cNvSpPr>
            <a:spLocks noChangeArrowheads="1"/>
          </p:cNvSpPr>
          <p:nvPr/>
        </p:nvSpPr>
        <p:spPr bwMode="auto">
          <a:xfrm rot="6837859">
            <a:off x="13737265" y="5354871"/>
            <a:ext cx="258799" cy="27196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2058" name="Rectangle 26"/>
          <p:cNvSpPr>
            <a:spLocks noChangeArrowheads="1"/>
          </p:cNvSpPr>
          <p:nvPr/>
        </p:nvSpPr>
        <p:spPr bwMode="auto">
          <a:xfrm rot="-2840439">
            <a:off x="13906075" y="5481458"/>
            <a:ext cx="258799" cy="2719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Orientation tuning of receptive fields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46" grpId="0" animBg="1"/>
      <p:bldP spid="812046" grpId="1" animBg="1"/>
      <p:bldP spid="812047" grpId="0" animBg="1"/>
      <p:bldP spid="812047" grpId="1" animBg="1"/>
      <p:bldP spid="812048" grpId="0" animBg="1"/>
      <p:bldP spid="812048" grpId="1" animBg="1"/>
      <p:bldP spid="812049" grpId="0" animBg="1"/>
      <p:bldP spid="812049" grpId="1" animBg="1"/>
      <p:bldP spid="812050" grpId="0" animBg="1"/>
      <p:bldP spid="812050" grpId="1" animBg="1"/>
      <p:bldP spid="812051" grpId="0" animBg="1"/>
      <p:bldP spid="812051" grpId="1" animBg="1"/>
      <p:bldP spid="812052" grpId="0" animBg="1"/>
      <p:bldP spid="812052" grpId="1" animBg="1"/>
      <p:bldP spid="812053" grpId="0" animBg="1"/>
      <p:bldP spid="812053" grpId="1" animBg="1"/>
      <p:bldP spid="812054" grpId="0" animBg="1"/>
      <p:bldP spid="812054" grpId="1" animBg="1"/>
      <p:bldP spid="812055" grpId="0" animBg="1"/>
      <p:bldP spid="812055" grpId="1" animBg="1"/>
      <p:bldP spid="812056" grpId="0" animBg="1"/>
      <p:bldP spid="812056" grpId="1" animBg="1"/>
      <p:bldP spid="812057" grpId="0" animBg="1"/>
      <p:bldP spid="812057" grpId="1" animBg="1"/>
      <p:bldP spid="812058" grpId="0" animBg="1"/>
      <p:bldP spid="81205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1145101" y="4033893"/>
            <a:ext cx="6298424" cy="4593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11824084" y="5311011"/>
            <a:ext cx="513929" cy="76514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11824084" y="5055026"/>
            <a:ext cx="1192914" cy="1277118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11433951" y="2503603"/>
            <a:ext cx="554965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Receptive</a:t>
            </a:r>
            <a:r>
              <a:rPr lang="fr-CH" sz="5100" dirty="0"/>
              <a:t> </a:t>
            </a:r>
            <a:r>
              <a:rPr lang="fr-CH" sz="5100" dirty="0" err="1"/>
              <a:t>fields</a:t>
            </a:r>
            <a:r>
              <a:rPr lang="fr-CH" sz="5100" dirty="0"/>
              <a:t>:</a:t>
            </a:r>
          </a:p>
          <a:p>
            <a:r>
              <a:rPr lang="fr-CH" sz="5100" dirty="0"/>
              <a:t> </a:t>
            </a:r>
            <a:r>
              <a:rPr lang="fr-CH" sz="5100" b="1" dirty="0" err="1"/>
              <a:t>visual</a:t>
            </a:r>
            <a:r>
              <a:rPr lang="fr-CH" sz="5100" b="1" dirty="0"/>
              <a:t> cortex V1</a:t>
            </a:r>
            <a:endParaRPr lang="fr-FR" sz="5100" b="1" dirty="0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12503071" y="5311011"/>
            <a:ext cx="513926" cy="7651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13358366" y="6199930"/>
            <a:ext cx="1309172" cy="115053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 rot="1839371">
            <a:off x="13868541" y="6329330"/>
            <a:ext cx="341367" cy="76514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 rot="1839371">
            <a:off x="14344956" y="6585318"/>
            <a:ext cx="172560" cy="6357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2" name="Oval 12"/>
          <p:cNvSpPr>
            <a:spLocks noChangeArrowheads="1"/>
          </p:cNvSpPr>
          <p:nvPr/>
        </p:nvSpPr>
        <p:spPr bwMode="auto">
          <a:xfrm rot="1839371">
            <a:off x="13530926" y="6329331"/>
            <a:ext cx="172560" cy="6357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3" name="Text Box 13"/>
          <p:cNvSpPr txBox="1">
            <a:spLocks noChangeArrowheads="1"/>
          </p:cNvSpPr>
          <p:nvPr/>
        </p:nvSpPr>
        <p:spPr bwMode="auto">
          <a:xfrm>
            <a:off x="11265143" y="9558694"/>
            <a:ext cx="631589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Orientation </a:t>
            </a:r>
            <a:r>
              <a:rPr lang="fr-CH" sz="5100" dirty="0" err="1"/>
              <a:t>selective</a:t>
            </a:r>
            <a:endParaRPr lang="fr-FR" sz="5100" dirty="0"/>
          </a:p>
        </p:txBody>
      </p:sp>
      <p:sp>
        <p:nvSpPr>
          <p:cNvPr id="814094" name="Rectangle 14"/>
          <p:cNvSpPr>
            <a:spLocks noChangeArrowheads="1"/>
          </p:cNvSpPr>
          <p:nvPr/>
        </p:nvSpPr>
        <p:spPr bwMode="auto">
          <a:xfrm>
            <a:off x="13864789" y="5693583"/>
            <a:ext cx="345119" cy="20394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4095" name="Rectangle 15"/>
          <p:cNvSpPr>
            <a:spLocks noChangeArrowheads="1"/>
          </p:cNvSpPr>
          <p:nvPr/>
        </p:nvSpPr>
        <p:spPr bwMode="auto">
          <a:xfrm rot="565931">
            <a:off x="14041101" y="5693583"/>
            <a:ext cx="345119" cy="20394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4096" name="Rectangle 16"/>
          <p:cNvSpPr>
            <a:spLocks noChangeArrowheads="1"/>
          </p:cNvSpPr>
          <p:nvPr/>
        </p:nvSpPr>
        <p:spPr bwMode="auto">
          <a:xfrm rot="1575125">
            <a:off x="13864789" y="5820172"/>
            <a:ext cx="345119" cy="2039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4097" name="Rectangle 17"/>
          <p:cNvSpPr>
            <a:spLocks noChangeArrowheads="1"/>
          </p:cNvSpPr>
          <p:nvPr/>
        </p:nvSpPr>
        <p:spPr bwMode="auto">
          <a:xfrm rot="3267502">
            <a:off x="13906075" y="5484272"/>
            <a:ext cx="258799" cy="2719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4098" name="Rectangle 18"/>
          <p:cNvSpPr>
            <a:spLocks noChangeArrowheads="1"/>
          </p:cNvSpPr>
          <p:nvPr/>
        </p:nvSpPr>
        <p:spPr bwMode="auto">
          <a:xfrm rot="5400000">
            <a:off x="13737265" y="5354871"/>
            <a:ext cx="258799" cy="27196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4099" name="Rectangle 19"/>
          <p:cNvSpPr>
            <a:spLocks noChangeArrowheads="1"/>
          </p:cNvSpPr>
          <p:nvPr/>
        </p:nvSpPr>
        <p:spPr bwMode="auto">
          <a:xfrm rot="6837859">
            <a:off x="13737265" y="5354871"/>
            <a:ext cx="258799" cy="27196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4100" name="Rectangle 20"/>
          <p:cNvSpPr>
            <a:spLocks noChangeArrowheads="1"/>
          </p:cNvSpPr>
          <p:nvPr/>
        </p:nvSpPr>
        <p:spPr bwMode="auto">
          <a:xfrm rot="-2840439">
            <a:off x="13906075" y="5481458"/>
            <a:ext cx="258799" cy="2719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>
            <a:off x="1275440" y="9010153"/>
            <a:ext cx="69774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7410" name="Object 22"/>
          <p:cNvGraphicFramePr>
            <a:graphicFrameLocks noChangeAspect="1"/>
          </p:cNvGraphicFramePr>
          <p:nvPr/>
        </p:nvGraphicFramePr>
        <p:xfrm>
          <a:off x="7495090" y="9266139"/>
          <a:ext cx="757762" cy="565421"/>
        </p:xfrm>
        <a:graphic>
          <a:graphicData uri="http://schemas.openxmlformats.org/presentationml/2006/ole">
            <p:oleObj spid="_x0000_s338946" name="Equation" r:id="rId4" imgW="126720" imgH="126720" progId="Equation.3">
              <p:embed/>
            </p:oleObj>
          </a:graphicData>
        </a:graphic>
      </p:graphicFrame>
      <p:graphicFrame>
        <p:nvGraphicFramePr>
          <p:cNvPr id="17411" name="Object 23"/>
          <p:cNvGraphicFramePr>
            <a:graphicFrameLocks noChangeAspect="1"/>
          </p:cNvGraphicFramePr>
          <p:nvPr/>
        </p:nvGraphicFramePr>
        <p:xfrm>
          <a:off x="4430281" y="8889193"/>
          <a:ext cx="911564" cy="1524665"/>
        </p:xfrm>
        <a:graphic>
          <a:graphicData uri="http://schemas.openxmlformats.org/presentationml/2006/ole">
            <p:oleObj spid="_x0000_s338947" name="Equation" r:id="rId5" imgW="152280" imgH="342720" progId="Equation.3">
              <p:embed/>
            </p:oleObj>
          </a:graphicData>
        </a:graphic>
      </p:graphicFrame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889058" y="9302709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0</a:t>
            </a:r>
            <a:endParaRPr lang="fr-FR" sz="5100" dirty="0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1275441" y="5055026"/>
            <a:ext cx="0" cy="3955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375129" y="3943876"/>
            <a:ext cx="151650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rate</a:t>
            </a:r>
            <a:endParaRPr lang="fr-FR" sz="5100" dirty="0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399235" y="10323840"/>
            <a:ext cx="613475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Stimulus orientation</a:t>
            </a:r>
            <a:endParaRPr lang="fr-FR" sz="5100" dirty="0"/>
          </a:p>
        </p:txBody>
      </p:sp>
      <p:sp>
        <p:nvSpPr>
          <p:cNvPr id="17436" name="Freeform 28"/>
          <p:cNvSpPr>
            <a:spLocks/>
          </p:cNvSpPr>
          <p:nvPr/>
        </p:nvSpPr>
        <p:spPr bwMode="auto">
          <a:xfrm>
            <a:off x="1275440" y="5671079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14109" name="Line 29"/>
          <p:cNvSpPr>
            <a:spLocks noChangeShapeType="1"/>
          </p:cNvSpPr>
          <p:nvPr/>
        </p:nvSpPr>
        <p:spPr bwMode="auto">
          <a:xfrm>
            <a:off x="3826322" y="5820171"/>
            <a:ext cx="0" cy="2936809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Orientation tuning of receptive fields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-1620000">
            <a:off x="3248525" y="3238753"/>
            <a:ext cx="6776214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preferred orientation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94" grpId="0" animBg="1"/>
      <p:bldP spid="814094" grpId="1" animBg="1"/>
      <p:bldP spid="814095" grpId="0" animBg="1"/>
      <p:bldP spid="814095" grpId="1" animBg="1"/>
      <p:bldP spid="814096" grpId="0" animBg="1"/>
      <p:bldP spid="814096" grpId="1" animBg="1"/>
      <p:bldP spid="814097" grpId="0" animBg="1"/>
      <p:bldP spid="814097" grpId="1" animBg="1"/>
      <p:bldP spid="814098" grpId="0" animBg="1"/>
      <p:bldP spid="814098" grpId="1" animBg="1"/>
      <p:bldP spid="814099" grpId="0" animBg="1"/>
      <p:bldP spid="814099" grpId="1" animBg="1"/>
      <p:bldP spid="814100" grpId="0" animBg="1"/>
      <p:bldP spid="814100" grpId="1" animBg="1"/>
      <p:bldP spid="81410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>
              <a:solidFill>
                <a:srgbClr val="FF0000"/>
              </a:solidFill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9442014" y="7223876"/>
            <a:ext cx="9265700" cy="16625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8970304" y="3012763"/>
            <a:ext cx="246227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visual </a:t>
            </a:r>
          </a:p>
          <a:p>
            <a:r>
              <a:rPr lang="en-US" dirty="0"/>
              <a:t>cortex</a:t>
            </a:r>
            <a:endParaRPr lang="en-US" sz="38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9649326" y="1628748"/>
            <a:ext cx="9317222" cy="6340582"/>
            <a:chOff x="1056" y="768"/>
            <a:chExt cx="4272" cy="3006"/>
          </a:xfrm>
        </p:grpSpPr>
        <p:pic>
          <p:nvPicPr>
            <p:cNvPr id="21537" name="Picture 8" descr="pipe_cervel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6" y="768"/>
              <a:ext cx="3696" cy="3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88" y="2496"/>
              <a:ext cx="624" cy="624"/>
              <a:chOff x="3888" y="2592"/>
              <a:chExt cx="624" cy="624"/>
            </a:xfrm>
          </p:grpSpPr>
          <p:sp>
            <p:nvSpPr>
              <p:cNvPr id="21549" name="Oval 1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1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Line 1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Freeform 1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1842 h 96"/>
                  <a:gd name="T4" fmla="*/ 48 w 48"/>
                  <a:gd name="T5" fmla="*/ 3692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9" name="Freeform 14"/>
            <p:cNvSpPr>
              <a:spLocks/>
            </p:cNvSpPr>
            <p:nvPr/>
          </p:nvSpPr>
          <p:spPr bwMode="auto">
            <a:xfrm>
              <a:off x="1200" y="1968"/>
              <a:ext cx="2688" cy="824"/>
            </a:xfrm>
            <a:custGeom>
              <a:avLst/>
              <a:gdLst>
                <a:gd name="T0" fmla="*/ 2688 w 2688"/>
                <a:gd name="T1" fmla="*/ 107 h 1056"/>
                <a:gd name="T2" fmla="*/ 2112 w 2688"/>
                <a:gd name="T3" fmla="*/ 97 h 1056"/>
                <a:gd name="T4" fmla="*/ 1584 w 2688"/>
                <a:gd name="T5" fmla="*/ 9 h 1056"/>
                <a:gd name="T6" fmla="*/ 0 w 2688"/>
                <a:gd name="T7" fmla="*/ 41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8"/>
                <a:gd name="T13" fmla="*/ 0 h 1056"/>
                <a:gd name="T14" fmla="*/ 2688 w 268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8" h="1056">
                  <a:moveTo>
                    <a:pt x="2688" y="1000"/>
                  </a:moveTo>
                  <a:cubicBezTo>
                    <a:pt x="2492" y="1028"/>
                    <a:pt x="2296" y="1056"/>
                    <a:pt x="2112" y="904"/>
                  </a:cubicBezTo>
                  <a:cubicBezTo>
                    <a:pt x="1928" y="752"/>
                    <a:pt x="1936" y="176"/>
                    <a:pt x="1584" y="88"/>
                  </a:cubicBezTo>
                  <a:cubicBezTo>
                    <a:pt x="1232" y="0"/>
                    <a:pt x="264" y="328"/>
                    <a:pt x="0" y="376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48" y="1248"/>
              <a:ext cx="512" cy="1248"/>
              <a:chOff x="1248" y="1248"/>
              <a:chExt cx="512" cy="1248"/>
            </a:xfrm>
          </p:grpSpPr>
          <p:sp>
            <p:nvSpPr>
              <p:cNvPr id="21547" name="Freeform 16"/>
              <p:cNvSpPr>
                <a:spLocks/>
              </p:cNvSpPr>
              <p:nvPr/>
            </p:nvSpPr>
            <p:spPr bwMode="auto">
              <a:xfrm>
                <a:off x="1344" y="2304"/>
                <a:ext cx="336" cy="192"/>
              </a:xfrm>
              <a:custGeom>
                <a:avLst/>
                <a:gdLst>
                  <a:gd name="T0" fmla="*/ 0 w 336"/>
                  <a:gd name="T1" fmla="*/ 0 h 192"/>
                  <a:gd name="T2" fmla="*/ 240 w 336"/>
                  <a:gd name="T3" fmla="*/ 48 h 192"/>
                  <a:gd name="T4" fmla="*/ 336 w 33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92"/>
                  <a:gd name="T11" fmla="*/ 336 w 33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92">
                    <a:moveTo>
                      <a:pt x="0" y="0"/>
                    </a:moveTo>
                    <a:cubicBezTo>
                      <a:pt x="92" y="8"/>
                      <a:pt x="184" y="16"/>
                      <a:pt x="240" y="48"/>
                    </a:cubicBezTo>
                    <a:cubicBezTo>
                      <a:pt x="296" y="80"/>
                      <a:pt x="316" y="136"/>
                      <a:pt x="336" y="192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Freeform 17"/>
              <p:cNvSpPr>
                <a:spLocks/>
              </p:cNvSpPr>
              <p:nvPr/>
            </p:nvSpPr>
            <p:spPr bwMode="auto">
              <a:xfrm>
                <a:off x="1248" y="1248"/>
                <a:ext cx="512" cy="864"/>
              </a:xfrm>
              <a:custGeom>
                <a:avLst/>
                <a:gdLst>
                  <a:gd name="T0" fmla="*/ 0 w 512"/>
                  <a:gd name="T1" fmla="*/ 864 h 864"/>
                  <a:gd name="T2" fmla="*/ 432 w 512"/>
                  <a:gd name="T3" fmla="*/ 480 h 864"/>
                  <a:gd name="T4" fmla="*/ 480 w 512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512"/>
                  <a:gd name="T10" fmla="*/ 0 h 864"/>
                  <a:gd name="T11" fmla="*/ 512 w 51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2" h="864">
                    <a:moveTo>
                      <a:pt x="0" y="864"/>
                    </a:moveTo>
                    <a:cubicBezTo>
                      <a:pt x="176" y="744"/>
                      <a:pt x="352" y="624"/>
                      <a:pt x="432" y="480"/>
                    </a:cubicBezTo>
                    <a:cubicBezTo>
                      <a:pt x="512" y="336"/>
                      <a:pt x="496" y="168"/>
                      <a:pt x="480" y="0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41" name="Freeform 18"/>
            <p:cNvSpPr>
              <a:spLocks/>
            </p:cNvSpPr>
            <p:nvPr/>
          </p:nvSpPr>
          <p:spPr bwMode="auto">
            <a:xfrm>
              <a:off x="2736" y="2304"/>
              <a:ext cx="2592" cy="1336"/>
            </a:xfrm>
            <a:custGeom>
              <a:avLst/>
              <a:gdLst>
                <a:gd name="T0" fmla="*/ 64 w 2592"/>
                <a:gd name="T1" fmla="*/ 1240 h 1336"/>
                <a:gd name="T2" fmla="*/ 112 w 2592"/>
                <a:gd name="T3" fmla="*/ 712 h 1336"/>
                <a:gd name="T4" fmla="*/ 736 w 2592"/>
                <a:gd name="T5" fmla="*/ 472 h 1336"/>
                <a:gd name="T6" fmla="*/ 1312 w 2592"/>
                <a:gd name="T7" fmla="*/ 232 h 1336"/>
                <a:gd name="T8" fmla="*/ 2320 w 2592"/>
                <a:gd name="T9" fmla="*/ 136 h 1336"/>
                <a:gd name="T10" fmla="*/ 2368 w 2592"/>
                <a:gd name="T11" fmla="*/ 1048 h 1336"/>
                <a:gd name="T12" fmla="*/ 976 w 2592"/>
                <a:gd name="T13" fmla="*/ 1336 h 1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2"/>
                <a:gd name="T22" fmla="*/ 0 h 1336"/>
                <a:gd name="T23" fmla="*/ 2592 w 2592"/>
                <a:gd name="T24" fmla="*/ 1336 h 1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2" h="1336">
                  <a:moveTo>
                    <a:pt x="64" y="1240"/>
                  </a:moveTo>
                  <a:cubicBezTo>
                    <a:pt x="32" y="1040"/>
                    <a:pt x="0" y="840"/>
                    <a:pt x="112" y="712"/>
                  </a:cubicBezTo>
                  <a:cubicBezTo>
                    <a:pt x="224" y="584"/>
                    <a:pt x="536" y="552"/>
                    <a:pt x="736" y="472"/>
                  </a:cubicBezTo>
                  <a:cubicBezTo>
                    <a:pt x="936" y="392"/>
                    <a:pt x="1048" y="288"/>
                    <a:pt x="1312" y="232"/>
                  </a:cubicBezTo>
                  <a:cubicBezTo>
                    <a:pt x="1576" y="176"/>
                    <a:pt x="2144" y="0"/>
                    <a:pt x="2320" y="136"/>
                  </a:cubicBezTo>
                  <a:cubicBezTo>
                    <a:pt x="2496" y="272"/>
                    <a:pt x="2592" y="848"/>
                    <a:pt x="2368" y="1048"/>
                  </a:cubicBezTo>
                  <a:cubicBezTo>
                    <a:pt x="2144" y="1248"/>
                    <a:pt x="1560" y="1292"/>
                    <a:pt x="976" y="13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024" y="2632"/>
              <a:ext cx="624" cy="624"/>
              <a:chOff x="3888" y="2592"/>
              <a:chExt cx="624" cy="624"/>
            </a:xfrm>
          </p:grpSpPr>
          <p:sp>
            <p:nvSpPr>
              <p:cNvPr id="21543" name="Oval 2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4" name="Line 2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Line 2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Freeform 2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1842 h 96"/>
                  <a:gd name="T4" fmla="*/ 48 w 48"/>
                  <a:gd name="T5" fmla="*/ 3692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511" name="Rectangle 24"/>
          <p:cNvSpPr>
            <a:spLocks noChangeArrowheads="1"/>
          </p:cNvSpPr>
          <p:nvPr/>
        </p:nvSpPr>
        <p:spPr bwMode="auto">
          <a:xfrm>
            <a:off x="9442013" y="7097289"/>
            <a:ext cx="9700851" cy="1662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2" name="Line 25"/>
          <p:cNvSpPr>
            <a:spLocks noChangeShapeType="1"/>
          </p:cNvSpPr>
          <p:nvPr/>
        </p:nvSpPr>
        <p:spPr bwMode="auto">
          <a:xfrm flipH="1" flipV="1">
            <a:off x="18460128" y="5055026"/>
            <a:ext cx="1357969" cy="255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836540" y="3998924"/>
            <a:ext cx="6298424" cy="4593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4" name="Oval 14"/>
          <p:cNvSpPr>
            <a:spLocks noChangeArrowheads="1"/>
          </p:cNvSpPr>
          <p:nvPr/>
        </p:nvSpPr>
        <p:spPr bwMode="auto">
          <a:xfrm>
            <a:off x="1515523" y="5311011"/>
            <a:ext cx="513929" cy="76514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5" name="Oval 15"/>
          <p:cNvSpPr>
            <a:spLocks noChangeArrowheads="1"/>
          </p:cNvSpPr>
          <p:nvPr/>
        </p:nvSpPr>
        <p:spPr bwMode="auto">
          <a:xfrm>
            <a:off x="1346716" y="5181611"/>
            <a:ext cx="1530529" cy="115053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6" name="Text Box 21"/>
          <p:cNvSpPr txBox="1">
            <a:spLocks noChangeArrowheads="1"/>
          </p:cNvSpPr>
          <p:nvPr/>
        </p:nvSpPr>
        <p:spPr bwMode="auto">
          <a:xfrm>
            <a:off x="1105884" y="1666656"/>
            <a:ext cx="6166812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/>
              <a:t>Receptive</a:t>
            </a:r>
            <a:r>
              <a:rPr lang="fr-CH" dirty="0"/>
              <a:t> </a:t>
            </a:r>
            <a:r>
              <a:rPr lang="fr-CH" dirty="0" err="1"/>
              <a:t>fields</a:t>
            </a:r>
            <a:r>
              <a:rPr lang="fr-CH" dirty="0"/>
              <a:t>:</a:t>
            </a:r>
          </a:p>
          <a:p>
            <a:r>
              <a:rPr lang="fr-CH" dirty="0"/>
              <a:t> </a:t>
            </a:r>
            <a:r>
              <a:rPr lang="fr-CH" b="1" dirty="0" err="1"/>
              <a:t>visual</a:t>
            </a:r>
            <a:r>
              <a:rPr lang="fr-CH" b="1" dirty="0"/>
              <a:t> cortex V1</a:t>
            </a:r>
            <a:endParaRPr lang="fr-FR" b="1" dirty="0"/>
          </a:p>
        </p:txBody>
      </p:sp>
      <p:sp>
        <p:nvSpPr>
          <p:cNvPr id="21517" name="Oval 22"/>
          <p:cNvSpPr>
            <a:spLocks noChangeArrowheads="1"/>
          </p:cNvSpPr>
          <p:nvPr/>
        </p:nvSpPr>
        <p:spPr bwMode="auto">
          <a:xfrm>
            <a:off x="2194510" y="5311011"/>
            <a:ext cx="513926" cy="7651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8" name="Oval 23"/>
          <p:cNvSpPr>
            <a:spLocks noChangeArrowheads="1"/>
          </p:cNvSpPr>
          <p:nvPr/>
        </p:nvSpPr>
        <p:spPr bwMode="auto">
          <a:xfrm>
            <a:off x="3049804" y="6199930"/>
            <a:ext cx="1530529" cy="115053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9" name="Oval 24"/>
          <p:cNvSpPr>
            <a:spLocks noChangeArrowheads="1"/>
          </p:cNvSpPr>
          <p:nvPr/>
        </p:nvSpPr>
        <p:spPr bwMode="auto">
          <a:xfrm rot="1839371">
            <a:off x="3559981" y="6329330"/>
            <a:ext cx="341367" cy="76514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20" name="Oval 25"/>
          <p:cNvSpPr>
            <a:spLocks noChangeArrowheads="1"/>
          </p:cNvSpPr>
          <p:nvPr/>
        </p:nvSpPr>
        <p:spPr bwMode="auto">
          <a:xfrm rot="1839371">
            <a:off x="4036395" y="6585318"/>
            <a:ext cx="172560" cy="6357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21" name="Oval 26"/>
          <p:cNvSpPr>
            <a:spLocks noChangeArrowheads="1"/>
          </p:cNvSpPr>
          <p:nvPr/>
        </p:nvSpPr>
        <p:spPr bwMode="auto">
          <a:xfrm rot="1839371">
            <a:off x="3222365" y="6329331"/>
            <a:ext cx="172560" cy="63574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22" name="Text Box 27"/>
          <p:cNvSpPr txBox="1">
            <a:spLocks noChangeArrowheads="1"/>
          </p:cNvSpPr>
          <p:nvPr/>
        </p:nvSpPr>
        <p:spPr bwMode="auto">
          <a:xfrm>
            <a:off x="956583" y="9558694"/>
            <a:ext cx="701800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Orientation selective</a:t>
            </a:r>
            <a:endParaRPr lang="fr-FR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174158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1515525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1853141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2198260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2535877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877246" y="4799039"/>
            <a:ext cx="682736" cy="204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3556228" y="5693583"/>
            <a:ext cx="345119" cy="20394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 rot="565931">
            <a:off x="3732540" y="5693583"/>
            <a:ext cx="345119" cy="20394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 rot="1575125">
            <a:off x="3556228" y="5820172"/>
            <a:ext cx="345119" cy="2039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H="1" flipV="1">
            <a:off x="18460128" y="5181612"/>
            <a:ext cx="1357969" cy="2559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1533" name="TextBox 52"/>
          <p:cNvSpPr txBox="1">
            <a:spLocks noChangeArrowheads="1"/>
          </p:cNvSpPr>
          <p:nvPr/>
        </p:nvSpPr>
        <p:spPr bwMode="auto">
          <a:xfrm>
            <a:off x="18970305" y="4416466"/>
            <a:ext cx="260013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 baseline="30000">
                <a:solidFill>
                  <a:srgbClr val="FF0000"/>
                </a:solidFill>
              </a:rPr>
              <a:t>st</a:t>
            </a:r>
            <a:r>
              <a:rPr lang="en-US">
                <a:solidFill>
                  <a:srgbClr val="FF0000"/>
                </a:solidFill>
              </a:rPr>
              <a:t> pop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8970304" y="5530428"/>
            <a:ext cx="276363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 baseline="30000">
                <a:solidFill>
                  <a:srgbClr val="00B050"/>
                </a:solidFill>
              </a:rPr>
              <a:t>nd</a:t>
            </a:r>
            <a:r>
              <a:rPr lang="en-US">
                <a:solidFill>
                  <a:srgbClr val="00B050"/>
                </a:solidFill>
              </a:rPr>
              <a:t> pop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09058" y="7702091"/>
            <a:ext cx="276363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 baseline="30000">
                <a:solidFill>
                  <a:srgbClr val="00B050"/>
                </a:solidFill>
              </a:rPr>
              <a:t>nd</a:t>
            </a:r>
            <a:r>
              <a:rPr lang="en-US">
                <a:solidFill>
                  <a:srgbClr val="00B050"/>
                </a:solidFill>
              </a:rPr>
              <a:t> pop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1429020" y="8584134"/>
            <a:ext cx="9018115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b="1" dirty="0"/>
              <a:t>Neighboring neurons have similar properties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Orientation columns/orientation maps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2" grpId="0" animBg="1"/>
      <p:bldP spid="54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820228" name="AutoShape 4"/>
          <p:cNvSpPr>
            <a:spLocks noChangeArrowheads="1"/>
          </p:cNvSpPr>
          <p:nvPr/>
        </p:nvSpPr>
        <p:spPr bwMode="auto">
          <a:xfrm rot="16200000" flipH="1">
            <a:off x="987401" y="393846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9442014" y="7223876"/>
            <a:ext cx="9265700" cy="16625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9274158" y="3012763"/>
            <a:ext cx="2244265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visual </a:t>
            </a:r>
          </a:p>
          <a:p>
            <a:r>
              <a:rPr lang="en-US" sz="5100" dirty="0"/>
              <a:t>cortex</a:t>
            </a:r>
            <a:endParaRPr lang="en-US" sz="38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10106526" y="1738457"/>
            <a:ext cx="8860026" cy="6340582"/>
            <a:chOff x="1056" y="768"/>
            <a:chExt cx="4272" cy="3006"/>
          </a:xfrm>
        </p:grpSpPr>
        <p:pic>
          <p:nvPicPr>
            <p:cNvPr id="49172" name="Picture 8" descr="pipe_cervel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6" y="768"/>
              <a:ext cx="3696" cy="3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88" y="2496"/>
              <a:ext cx="624" cy="624"/>
              <a:chOff x="3888" y="2592"/>
              <a:chExt cx="624" cy="624"/>
            </a:xfrm>
          </p:grpSpPr>
          <p:sp>
            <p:nvSpPr>
              <p:cNvPr id="49184" name="Oval 1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5" name="Line 1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6" name="Line 1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7" name="Freeform 1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74" name="Freeform 14"/>
            <p:cNvSpPr>
              <a:spLocks/>
            </p:cNvSpPr>
            <p:nvPr/>
          </p:nvSpPr>
          <p:spPr bwMode="auto">
            <a:xfrm>
              <a:off x="1200" y="1968"/>
              <a:ext cx="2688" cy="824"/>
            </a:xfrm>
            <a:custGeom>
              <a:avLst/>
              <a:gdLst>
                <a:gd name="T0" fmla="*/ 2688 w 2688"/>
                <a:gd name="T1" fmla="*/ 289 h 1056"/>
                <a:gd name="T2" fmla="*/ 2112 w 2688"/>
                <a:gd name="T3" fmla="*/ 261 h 1056"/>
                <a:gd name="T4" fmla="*/ 1584 w 2688"/>
                <a:gd name="T5" fmla="*/ 26 h 1056"/>
                <a:gd name="T6" fmla="*/ 0 w 2688"/>
                <a:gd name="T7" fmla="*/ 109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8"/>
                <a:gd name="T13" fmla="*/ 0 h 1056"/>
                <a:gd name="T14" fmla="*/ 2688 w 268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8" h="1056">
                  <a:moveTo>
                    <a:pt x="2688" y="1000"/>
                  </a:moveTo>
                  <a:cubicBezTo>
                    <a:pt x="2492" y="1028"/>
                    <a:pt x="2296" y="1056"/>
                    <a:pt x="2112" y="904"/>
                  </a:cubicBezTo>
                  <a:cubicBezTo>
                    <a:pt x="1928" y="752"/>
                    <a:pt x="1936" y="176"/>
                    <a:pt x="1584" y="88"/>
                  </a:cubicBezTo>
                  <a:cubicBezTo>
                    <a:pt x="1232" y="0"/>
                    <a:pt x="264" y="328"/>
                    <a:pt x="0" y="376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48" y="1248"/>
              <a:ext cx="512" cy="1248"/>
              <a:chOff x="1248" y="1248"/>
              <a:chExt cx="512" cy="1248"/>
            </a:xfrm>
          </p:grpSpPr>
          <p:sp>
            <p:nvSpPr>
              <p:cNvPr id="49182" name="Freeform 16"/>
              <p:cNvSpPr>
                <a:spLocks/>
              </p:cNvSpPr>
              <p:nvPr/>
            </p:nvSpPr>
            <p:spPr bwMode="auto">
              <a:xfrm>
                <a:off x="1344" y="2304"/>
                <a:ext cx="336" cy="192"/>
              </a:xfrm>
              <a:custGeom>
                <a:avLst/>
                <a:gdLst>
                  <a:gd name="T0" fmla="*/ 0 w 336"/>
                  <a:gd name="T1" fmla="*/ 0 h 192"/>
                  <a:gd name="T2" fmla="*/ 240 w 336"/>
                  <a:gd name="T3" fmla="*/ 48 h 192"/>
                  <a:gd name="T4" fmla="*/ 336 w 33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92"/>
                  <a:gd name="T11" fmla="*/ 336 w 33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92">
                    <a:moveTo>
                      <a:pt x="0" y="0"/>
                    </a:moveTo>
                    <a:cubicBezTo>
                      <a:pt x="92" y="8"/>
                      <a:pt x="184" y="16"/>
                      <a:pt x="240" y="48"/>
                    </a:cubicBezTo>
                    <a:cubicBezTo>
                      <a:pt x="296" y="80"/>
                      <a:pt x="316" y="136"/>
                      <a:pt x="336" y="192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3" name="Freeform 17"/>
              <p:cNvSpPr>
                <a:spLocks/>
              </p:cNvSpPr>
              <p:nvPr/>
            </p:nvSpPr>
            <p:spPr bwMode="auto">
              <a:xfrm>
                <a:off x="1248" y="1248"/>
                <a:ext cx="512" cy="864"/>
              </a:xfrm>
              <a:custGeom>
                <a:avLst/>
                <a:gdLst>
                  <a:gd name="T0" fmla="*/ 0 w 512"/>
                  <a:gd name="T1" fmla="*/ 864 h 864"/>
                  <a:gd name="T2" fmla="*/ 432 w 512"/>
                  <a:gd name="T3" fmla="*/ 480 h 864"/>
                  <a:gd name="T4" fmla="*/ 480 w 512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512"/>
                  <a:gd name="T10" fmla="*/ 0 h 864"/>
                  <a:gd name="T11" fmla="*/ 512 w 51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2" h="864">
                    <a:moveTo>
                      <a:pt x="0" y="864"/>
                    </a:moveTo>
                    <a:cubicBezTo>
                      <a:pt x="176" y="744"/>
                      <a:pt x="352" y="624"/>
                      <a:pt x="432" y="480"/>
                    </a:cubicBezTo>
                    <a:cubicBezTo>
                      <a:pt x="512" y="336"/>
                      <a:pt x="496" y="168"/>
                      <a:pt x="480" y="0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76" name="Freeform 18"/>
            <p:cNvSpPr>
              <a:spLocks/>
            </p:cNvSpPr>
            <p:nvPr/>
          </p:nvSpPr>
          <p:spPr bwMode="auto">
            <a:xfrm>
              <a:off x="2736" y="2304"/>
              <a:ext cx="2592" cy="1336"/>
            </a:xfrm>
            <a:custGeom>
              <a:avLst/>
              <a:gdLst>
                <a:gd name="T0" fmla="*/ 64 w 2592"/>
                <a:gd name="T1" fmla="*/ 1240 h 1336"/>
                <a:gd name="T2" fmla="*/ 112 w 2592"/>
                <a:gd name="T3" fmla="*/ 712 h 1336"/>
                <a:gd name="T4" fmla="*/ 736 w 2592"/>
                <a:gd name="T5" fmla="*/ 472 h 1336"/>
                <a:gd name="T6" fmla="*/ 1312 w 2592"/>
                <a:gd name="T7" fmla="*/ 232 h 1336"/>
                <a:gd name="T8" fmla="*/ 2320 w 2592"/>
                <a:gd name="T9" fmla="*/ 136 h 1336"/>
                <a:gd name="T10" fmla="*/ 2368 w 2592"/>
                <a:gd name="T11" fmla="*/ 1048 h 1336"/>
                <a:gd name="T12" fmla="*/ 976 w 2592"/>
                <a:gd name="T13" fmla="*/ 1336 h 1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2"/>
                <a:gd name="T22" fmla="*/ 0 h 1336"/>
                <a:gd name="T23" fmla="*/ 2592 w 2592"/>
                <a:gd name="T24" fmla="*/ 1336 h 1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2" h="1336">
                  <a:moveTo>
                    <a:pt x="64" y="1240"/>
                  </a:moveTo>
                  <a:cubicBezTo>
                    <a:pt x="32" y="1040"/>
                    <a:pt x="0" y="840"/>
                    <a:pt x="112" y="712"/>
                  </a:cubicBezTo>
                  <a:cubicBezTo>
                    <a:pt x="224" y="584"/>
                    <a:pt x="536" y="552"/>
                    <a:pt x="736" y="472"/>
                  </a:cubicBezTo>
                  <a:cubicBezTo>
                    <a:pt x="936" y="392"/>
                    <a:pt x="1048" y="288"/>
                    <a:pt x="1312" y="232"/>
                  </a:cubicBezTo>
                  <a:cubicBezTo>
                    <a:pt x="1576" y="176"/>
                    <a:pt x="2144" y="0"/>
                    <a:pt x="2320" y="136"/>
                  </a:cubicBezTo>
                  <a:cubicBezTo>
                    <a:pt x="2496" y="272"/>
                    <a:pt x="2592" y="848"/>
                    <a:pt x="2368" y="1048"/>
                  </a:cubicBezTo>
                  <a:cubicBezTo>
                    <a:pt x="2144" y="1248"/>
                    <a:pt x="1560" y="1292"/>
                    <a:pt x="976" y="13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024" y="2632"/>
              <a:ext cx="624" cy="624"/>
              <a:chOff x="3888" y="2592"/>
              <a:chExt cx="624" cy="624"/>
            </a:xfrm>
          </p:grpSpPr>
          <p:sp>
            <p:nvSpPr>
              <p:cNvPr id="49178" name="Oval 2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9" name="Line 2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0" name="Line 2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1" name="Freeform 2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160" name="Rectangle 24"/>
          <p:cNvSpPr>
            <a:spLocks noChangeArrowheads="1"/>
          </p:cNvSpPr>
          <p:nvPr/>
        </p:nvSpPr>
        <p:spPr bwMode="auto">
          <a:xfrm>
            <a:off x="9442013" y="7097289"/>
            <a:ext cx="9700851" cy="1662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9161" name="Line 25"/>
          <p:cNvSpPr>
            <a:spLocks noChangeShapeType="1"/>
          </p:cNvSpPr>
          <p:nvPr/>
        </p:nvSpPr>
        <p:spPr bwMode="auto">
          <a:xfrm flipH="1" flipV="1">
            <a:off x="18632688" y="5055026"/>
            <a:ext cx="1357969" cy="255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253" name="Line 29"/>
          <p:cNvSpPr>
            <a:spLocks noChangeShapeType="1"/>
          </p:cNvSpPr>
          <p:nvPr/>
        </p:nvSpPr>
        <p:spPr bwMode="auto">
          <a:xfrm flipH="1" flipV="1">
            <a:off x="18801494" y="4799039"/>
            <a:ext cx="1189162" cy="2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785617" y="4928438"/>
            <a:ext cx="1020352" cy="1150532"/>
            <a:chOff x="476" y="1752"/>
            <a:chExt cx="272" cy="409"/>
          </a:xfrm>
        </p:grpSpPr>
        <p:sp>
          <p:nvSpPr>
            <p:cNvPr id="49169" name="Oval 30"/>
            <p:cNvSpPr>
              <a:spLocks noChangeArrowheads="1"/>
            </p:cNvSpPr>
            <p:nvPr/>
          </p:nvSpPr>
          <p:spPr bwMode="auto">
            <a:xfrm>
              <a:off x="521" y="1798"/>
              <a:ext cx="91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Oval 31"/>
            <p:cNvSpPr>
              <a:spLocks noChangeArrowheads="1"/>
            </p:cNvSpPr>
            <p:nvPr/>
          </p:nvSpPr>
          <p:spPr bwMode="auto">
            <a:xfrm>
              <a:off x="476" y="1752"/>
              <a:ext cx="272" cy="409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Oval 32"/>
            <p:cNvSpPr>
              <a:spLocks noChangeArrowheads="1"/>
            </p:cNvSpPr>
            <p:nvPr/>
          </p:nvSpPr>
          <p:spPr bwMode="auto">
            <a:xfrm>
              <a:off x="657" y="1798"/>
              <a:ext cx="91" cy="27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 rot="1092984">
            <a:off x="2126986" y="4928438"/>
            <a:ext cx="1020352" cy="1150532"/>
            <a:chOff x="476" y="1752"/>
            <a:chExt cx="272" cy="409"/>
          </a:xfrm>
        </p:grpSpPr>
        <p:sp>
          <p:nvSpPr>
            <p:cNvPr id="49166" name="Oval 35"/>
            <p:cNvSpPr>
              <a:spLocks noChangeArrowheads="1"/>
            </p:cNvSpPr>
            <p:nvPr/>
          </p:nvSpPr>
          <p:spPr bwMode="auto">
            <a:xfrm>
              <a:off x="521" y="1798"/>
              <a:ext cx="91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Oval 36"/>
            <p:cNvSpPr>
              <a:spLocks noChangeArrowheads="1"/>
            </p:cNvSpPr>
            <p:nvPr/>
          </p:nvSpPr>
          <p:spPr bwMode="auto">
            <a:xfrm>
              <a:off x="476" y="1752"/>
              <a:ext cx="272" cy="409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Oval 37"/>
            <p:cNvSpPr>
              <a:spLocks noChangeArrowheads="1"/>
            </p:cNvSpPr>
            <p:nvPr/>
          </p:nvSpPr>
          <p:spPr bwMode="auto">
            <a:xfrm>
              <a:off x="657" y="1798"/>
              <a:ext cx="91" cy="27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5" name="Text Box 38"/>
          <p:cNvSpPr txBox="1">
            <a:spLocks noChangeArrowheads="1"/>
          </p:cNvSpPr>
          <p:nvPr/>
        </p:nvSpPr>
        <p:spPr bwMode="auto">
          <a:xfrm>
            <a:off x="4846674" y="7796391"/>
            <a:ext cx="11410235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/>
              <a:t>Neighboring</a:t>
            </a:r>
            <a:r>
              <a:rPr lang="fr-CH" dirty="0"/>
              <a:t> </a:t>
            </a:r>
            <a:r>
              <a:rPr lang="fr-CH" dirty="0" err="1"/>
              <a:t>cells</a:t>
            </a:r>
            <a:r>
              <a:rPr lang="fr-CH" dirty="0"/>
              <a:t> in </a:t>
            </a:r>
            <a:r>
              <a:rPr lang="fr-CH" dirty="0" err="1"/>
              <a:t>visual</a:t>
            </a:r>
            <a:r>
              <a:rPr lang="fr-CH" dirty="0"/>
              <a:t> cortex</a:t>
            </a:r>
          </a:p>
          <a:p>
            <a:r>
              <a:rPr lang="fr-CH" dirty="0"/>
              <a:t>Have </a:t>
            </a:r>
            <a:r>
              <a:rPr lang="fr-CH" dirty="0" err="1"/>
              <a:t>similar</a:t>
            </a:r>
            <a:r>
              <a:rPr lang="fr-CH" dirty="0"/>
              <a:t> </a:t>
            </a:r>
            <a:r>
              <a:rPr lang="fr-CH" dirty="0" err="1"/>
              <a:t>preferred</a:t>
            </a:r>
            <a:r>
              <a:rPr lang="fr-CH" dirty="0"/>
              <a:t> orientation:</a:t>
            </a:r>
          </a:p>
          <a:p>
            <a:r>
              <a:rPr lang="fr-CH" dirty="0"/>
              <a:t>   </a:t>
            </a:r>
            <a:r>
              <a:rPr lang="fr-CH" sz="5100" b="1" dirty="0"/>
              <a:t>cortical orientation </a:t>
            </a:r>
            <a:r>
              <a:rPr lang="fr-CH" sz="5100" b="1" dirty="0" err="1"/>
              <a:t>map</a:t>
            </a:r>
            <a:endParaRPr lang="fr-FR" sz="5100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Orientation map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4623" y="1145438"/>
            <a:ext cx="17497158" cy="10257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 smtClean="0"/>
              <a:t>population of neighboring neurons: different orientations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615293" y="3486947"/>
            <a:ext cx="2169187" cy="1946621"/>
            <a:chOff x="4611" y="3499"/>
            <a:chExt cx="715" cy="692"/>
          </a:xfrm>
        </p:grpSpPr>
        <p:sp>
          <p:nvSpPr>
            <p:cNvPr id="44076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9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8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5" name="Line 72"/>
          <p:cNvSpPr>
            <a:spLocks noChangeShapeType="1"/>
          </p:cNvSpPr>
          <p:nvPr/>
        </p:nvSpPr>
        <p:spPr bwMode="auto">
          <a:xfrm flipH="1">
            <a:off x="2592184" y="2865265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7" name="Line 74"/>
          <p:cNvSpPr>
            <a:spLocks noChangeShapeType="1"/>
          </p:cNvSpPr>
          <p:nvPr/>
        </p:nvSpPr>
        <p:spPr bwMode="auto">
          <a:xfrm flipH="1" flipV="1">
            <a:off x="5698219" y="9582796"/>
            <a:ext cx="1361719" cy="89454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084" y="7475831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298227" y="9460276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 rot="5400000">
            <a:off x="3550612" y="7742686"/>
            <a:ext cx="5167545" cy="3316144"/>
          </a:xfrm>
          <a:prstGeom prst="parallelogram">
            <a:avLst>
              <a:gd name="adj" fmla="val 44259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602084" y="5025677"/>
            <a:ext cx="2963960" cy="366189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8" name="Line 75"/>
          <p:cNvSpPr>
            <a:spLocks noChangeShapeType="1"/>
          </p:cNvSpPr>
          <p:nvPr/>
        </p:nvSpPr>
        <p:spPr bwMode="auto">
          <a:xfrm flipH="1">
            <a:off x="602084" y="4308354"/>
            <a:ext cx="1013209" cy="43851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178510" y="10066113"/>
            <a:ext cx="476700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Visual cortex </a:t>
            </a:r>
            <a:endParaRPr lang="en-US" dirty="0"/>
          </a:p>
        </p:txBody>
      </p:sp>
      <p:sp>
        <p:nvSpPr>
          <p:cNvPr id="129" name="Line 72"/>
          <p:cNvSpPr>
            <a:spLocks noChangeShapeType="1"/>
          </p:cNvSpPr>
          <p:nvPr/>
        </p:nvSpPr>
        <p:spPr bwMode="auto">
          <a:xfrm flipH="1">
            <a:off x="2698370" y="3275969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" name="Line 72"/>
          <p:cNvSpPr>
            <a:spLocks noChangeShapeType="1"/>
          </p:cNvSpPr>
          <p:nvPr/>
        </p:nvSpPr>
        <p:spPr bwMode="auto">
          <a:xfrm flipH="1">
            <a:off x="2698370" y="3796381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4" name="Line 72"/>
          <p:cNvSpPr>
            <a:spLocks noChangeShapeType="1"/>
          </p:cNvSpPr>
          <p:nvPr/>
        </p:nvSpPr>
        <p:spPr bwMode="auto">
          <a:xfrm flipH="1">
            <a:off x="2698370" y="4362297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7" name="Line 72"/>
          <p:cNvSpPr>
            <a:spLocks noChangeShapeType="1"/>
          </p:cNvSpPr>
          <p:nvPr/>
        </p:nvSpPr>
        <p:spPr bwMode="auto">
          <a:xfrm flipH="1">
            <a:off x="2916806" y="4046436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0" name="Line 72"/>
          <p:cNvSpPr>
            <a:spLocks noChangeShapeType="1"/>
          </p:cNvSpPr>
          <p:nvPr/>
        </p:nvSpPr>
        <p:spPr bwMode="auto">
          <a:xfrm flipH="1">
            <a:off x="2232244" y="3002226"/>
            <a:ext cx="5696568" cy="999508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1" name="Line 72"/>
          <p:cNvSpPr>
            <a:spLocks noChangeShapeType="1"/>
          </p:cNvSpPr>
          <p:nvPr/>
        </p:nvSpPr>
        <p:spPr bwMode="auto">
          <a:xfrm flipH="1">
            <a:off x="2562014" y="3500558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Orientation columns/orientation maps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36761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4351" y="2354982"/>
            <a:ext cx="124872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Straight Arrow Connector 77"/>
          <p:cNvCxnSpPr>
            <a:endCxn id="44048" idx="1"/>
          </p:cNvCxnSpPr>
          <p:nvPr/>
        </p:nvCxnSpPr>
        <p:spPr>
          <a:xfrm flipH="1" flipV="1">
            <a:off x="602084" y="8693504"/>
            <a:ext cx="601074" cy="15037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5318562" y="9392652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  <p:grpSp>
        <p:nvGrpSpPr>
          <p:cNvPr id="85" name="Group 84"/>
          <p:cNvGrpSpPr/>
          <p:nvPr/>
        </p:nvGrpSpPr>
        <p:grpSpPr>
          <a:xfrm>
            <a:off x="5342341" y="8011534"/>
            <a:ext cx="1371595" cy="2629183"/>
            <a:chOff x="11935326" y="9638180"/>
            <a:chExt cx="1371595" cy="2629183"/>
          </a:xfrm>
        </p:grpSpPr>
        <p:grpSp>
          <p:nvGrpSpPr>
            <p:cNvPr id="76" name="Group 75"/>
            <p:cNvGrpSpPr/>
            <p:nvPr/>
          </p:nvGrpSpPr>
          <p:grpSpPr>
            <a:xfrm>
              <a:off x="11935326" y="9638180"/>
              <a:ext cx="1195132" cy="2428657"/>
              <a:chOff x="11935326" y="9638180"/>
              <a:chExt cx="1195132" cy="2428657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1935326" y="9638180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2280230" y="9766517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2641175" y="9959021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2986079" y="10111421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2111789" y="9694142"/>
              <a:ext cx="1195132" cy="2573221"/>
              <a:chOff x="11935326" y="9686120"/>
              <a:chExt cx="1195132" cy="2573221"/>
            </a:xfrm>
            <a:solidFill>
              <a:schemeClr val="bg1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1935326" y="9686120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2280230" y="9790580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641175" y="10031210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2986079" y="10303925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 rot="2220000">
            <a:off x="5274198" y="8141601"/>
            <a:ext cx="1371595" cy="1979482"/>
            <a:chOff x="11935326" y="9782558"/>
            <a:chExt cx="1371595" cy="1979482"/>
          </a:xfrm>
        </p:grpSpPr>
        <p:grpSp>
          <p:nvGrpSpPr>
            <p:cNvPr id="88" name="Group 75"/>
            <p:cNvGrpSpPr/>
            <p:nvPr/>
          </p:nvGrpSpPr>
          <p:grpSpPr>
            <a:xfrm>
              <a:off x="11935326" y="9782558"/>
              <a:ext cx="1195132" cy="1971460"/>
              <a:chOff x="11935326" y="9782558"/>
              <a:chExt cx="1195132" cy="197146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1935326" y="9782558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2280230" y="9790580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2641175" y="9790580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986079" y="9798602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76"/>
            <p:cNvGrpSpPr/>
            <p:nvPr/>
          </p:nvGrpSpPr>
          <p:grpSpPr>
            <a:xfrm>
              <a:off x="12111789" y="9790580"/>
              <a:ext cx="1195132" cy="1971460"/>
              <a:chOff x="11935326" y="9782558"/>
              <a:chExt cx="1195132" cy="1971460"/>
            </a:xfrm>
            <a:solidFill>
              <a:schemeClr val="bg1"/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11935326" y="9782558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2280230" y="9790580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641175" y="9790580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986079" y="9798602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 rot="-3840000">
            <a:off x="5363192" y="7964015"/>
            <a:ext cx="1520098" cy="2544820"/>
            <a:chOff x="11939627" y="9537604"/>
            <a:chExt cx="1373055" cy="2544820"/>
          </a:xfrm>
        </p:grpSpPr>
        <p:grpSp>
          <p:nvGrpSpPr>
            <p:cNvPr id="105" name="Group 75"/>
            <p:cNvGrpSpPr/>
            <p:nvPr/>
          </p:nvGrpSpPr>
          <p:grpSpPr>
            <a:xfrm>
              <a:off x="11939627" y="9615560"/>
              <a:ext cx="1180797" cy="2466864"/>
              <a:chOff x="11939627" y="9615560"/>
              <a:chExt cx="1180797" cy="246686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1939627" y="10127008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2329905" y="9898716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2641175" y="9790580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2976045" y="9615560"/>
                <a:ext cx="144379" cy="1955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76"/>
            <p:cNvGrpSpPr/>
            <p:nvPr/>
          </p:nvGrpSpPr>
          <p:grpSpPr>
            <a:xfrm>
              <a:off x="12128775" y="9537604"/>
              <a:ext cx="1183907" cy="2466863"/>
              <a:chOff x="11952312" y="9529582"/>
              <a:chExt cx="1183907" cy="2466863"/>
            </a:xfrm>
            <a:solidFill>
              <a:schemeClr val="bg1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11952312" y="10041029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2280230" y="9790580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2627504" y="9661344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2991840" y="9529582"/>
                <a:ext cx="144379" cy="195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364" name="Group 363"/>
          <p:cNvGrpSpPr/>
          <p:nvPr/>
        </p:nvGrpSpPr>
        <p:grpSpPr>
          <a:xfrm>
            <a:off x="2389578" y="1735645"/>
            <a:ext cx="11805418" cy="9825930"/>
            <a:chOff x="2389577" y="1735645"/>
            <a:chExt cx="14708828" cy="982593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418468" y="2888988"/>
              <a:ext cx="2682175" cy="1946621"/>
              <a:chOff x="4611" y="3499"/>
              <a:chExt cx="715" cy="692"/>
            </a:xfrm>
          </p:grpSpPr>
          <p:sp>
            <p:nvSpPr>
              <p:cNvPr id="15690" name="Oval 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1" name="Oval 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2" name="Oval 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3" name="Oval 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4" name="Oval 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5" name="Oval 1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6" name="Oval 1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7" name="Oval 1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8" name="Oval 1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9" name="Oval 1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0" name="Oval 1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1" name="Oval 1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2" name="Oval 1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3" name="Oval 1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4" name="Oval 1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5" name="Line 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6" name="Line 2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7" name="Line 2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8" name="Line 2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9" name="Line 2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0" name="Line 2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1" name="Line 2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2" name="Line 2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3" name="Line 2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4" name="Line 2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5" name="Line 3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6" name="Line 3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7" name="Line 3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8" name="Line 3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9" name="Line 3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20" name="Line 3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21" name="Line 3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22" name="Line 3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23" name="Line 3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6" name="Freeform 39"/>
            <p:cNvSpPr>
              <a:spLocks/>
            </p:cNvSpPr>
            <p:nvPr/>
          </p:nvSpPr>
          <p:spPr bwMode="auto">
            <a:xfrm>
              <a:off x="2389577" y="3634443"/>
              <a:ext cx="2798467" cy="739829"/>
            </a:xfrm>
            <a:custGeom>
              <a:avLst/>
              <a:gdLst>
                <a:gd name="T0" fmla="*/ 0 w 1003"/>
                <a:gd name="T1" fmla="*/ 2147483647 h 263"/>
                <a:gd name="T2" fmla="*/ 2147483647 w 1003"/>
                <a:gd name="T3" fmla="*/ 2147483647 h 263"/>
                <a:gd name="T4" fmla="*/ 2147483647 w 1003"/>
                <a:gd name="T5" fmla="*/ 2147483647 h 263"/>
                <a:gd name="T6" fmla="*/ 2147483647 w 1003"/>
                <a:gd name="T7" fmla="*/ 2147483647 h 263"/>
                <a:gd name="T8" fmla="*/ 2147483647 w 1003"/>
                <a:gd name="T9" fmla="*/ 2147483647 h 263"/>
                <a:gd name="T10" fmla="*/ 2147483647 w 1003"/>
                <a:gd name="T11" fmla="*/ 2147483647 h 263"/>
                <a:gd name="T12" fmla="*/ 2147483647 w 1003"/>
                <a:gd name="T13" fmla="*/ 2147483647 h 263"/>
                <a:gd name="T14" fmla="*/ 2147483647 w 1003"/>
                <a:gd name="T15" fmla="*/ 2147483647 h 263"/>
                <a:gd name="T16" fmla="*/ 2147483647 w 1003"/>
                <a:gd name="T17" fmla="*/ 2147483647 h 263"/>
                <a:gd name="T18" fmla="*/ 2147483647 w 1003"/>
                <a:gd name="T19" fmla="*/ 2147483647 h 263"/>
                <a:gd name="T20" fmla="*/ 2147483647 w 1003"/>
                <a:gd name="T21" fmla="*/ 2147483647 h 263"/>
                <a:gd name="T22" fmla="*/ 2147483647 w 1003"/>
                <a:gd name="T23" fmla="*/ 0 h 263"/>
                <a:gd name="T24" fmla="*/ 2147483647 w 1003"/>
                <a:gd name="T25" fmla="*/ 2147483647 h 263"/>
                <a:gd name="T26" fmla="*/ 2147483647 w 1003"/>
                <a:gd name="T27" fmla="*/ 2147483647 h 263"/>
                <a:gd name="T28" fmla="*/ 2147483647 w 1003"/>
                <a:gd name="T29" fmla="*/ 2147483647 h 263"/>
                <a:gd name="T30" fmla="*/ 2147483647 w 1003"/>
                <a:gd name="T31" fmla="*/ 2147483647 h 263"/>
                <a:gd name="T32" fmla="*/ 2147483647 w 1003"/>
                <a:gd name="T33" fmla="*/ 2147483647 h 263"/>
                <a:gd name="T34" fmla="*/ 2147483647 w 1003"/>
                <a:gd name="T35" fmla="*/ 2147483647 h 263"/>
                <a:gd name="T36" fmla="*/ 2147483647 w 1003"/>
                <a:gd name="T37" fmla="*/ 2147483647 h 263"/>
                <a:gd name="T38" fmla="*/ 2147483647 w 1003"/>
                <a:gd name="T39" fmla="*/ 2147483647 h 263"/>
                <a:gd name="T40" fmla="*/ 2147483647 w 1003"/>
                <a:gd name="T41" fmla="*/ 2147483647 h 263"/>
                <a:gd name="T42" fmla="*/ 2147483647 w 1003"/>
                <a:gd name="T43" fmla="*/ 2147483647 h 263"/>
                <a:gd name="T44" fmla="*/ 2147483647 w 1003"/>
                <a:gd name="T45" fmla="*/ 2147483647 h 263"/>
                <a:gd name="T46" fmla="*/ 2147483647 w 1003"/>
                <a:gd name="T47" fmla="*/ 2147483647 h 263"/>
                <a:gd name="T48" fmla="*/ 2147483647 w 1003"/>
                <a:gd name="T49" fmla="*/ 2147483647 h 263"/>
                <a:gd name="T50" fmla="*/ 2147483647 w 1003"/>
                <a:gd name="T51" fmla="*/ 2147483647 h 263"/>
                <a:gd name="T52" fmla="*/ 2147483647 w 1003"/>
                <a:gd name="T53" fmla="*/ 2147483647 h 263"/>
                <a:gd name="T54" fmla="*/ 2147483647 w 1003"/>
                <a:gd name="T55" fmla="*/ 2147483647 h 263"/>
                <a:gd name="T56" fmla="*/ 2147483647 w 1003"/>
                <a:gd name="T57" fmla="*/ 2147483647 h 263"/>
                <a:gd name="T58" fmla="*/ 2147483647 w 1003"/>
                <a:gd name="T59" fmla="*/ 2147483647 h 263"/>
                <a:gd name="T60" fmla="*/ 2147483647 w 1003"/>
                <a:gd name="T61" fmla="*/ 2147483647 h 263"/>
                <a:gd name="T62" fmla="*/ 2147483647 w 1003"/>
                <a:gd name="T63" fmla="*/ 2147483647 h 263"/>
                <a:gd name="T64" fmla="*/ 2147483647 w 1003"/>
                <a:gd name="T65" fmla="*/ 2147483647 h 263"/>
                <a:gd name="T66" fmla="*/ 2147483647 w 1003"/>
                <a:gd name="T67" fmla="*/ 2147483647 h 263"/>
                <a:gd name="T68" fmla="*/ 2147483647 w 1003"/>
                <a:gd name="T69" fmla="*/ 2147483647 h 263"/>
                <a:gd name="T70" fmla="*/ 2147483647 w 1003"/>
                <a:gd name="T71" fmla="*/ 2147483647 h 263"/>
                <a:gd name="T72" fmla="*/ 2147483647 w 1003"/>
                <a:gd name="T73" fmla="*/ 2147483647 h 263"/>
                <a:gd name="T74" fmla="*/ 2147483647 w 1003"/>
                <a:gd name="T75" fmla="*/ 2147483647 h 263"/>
                <a:gd name="T76" fmla="*/ 2147483647 w 1003"/>
                <a:gd name="T77" fmla="*/ 2147483647 h 263"/>
                <a:gd name="T78" fmla="*/ 2147483647 w 1003"/>
                <a:gd name="T79" fmla="*/ 2147483647 h 263"/>
                <a:gd name="T80" fmla="*/ 2147483647 w 1003"/>
                <a:gd name="T81" fmla="*/ 2147483647 h 263"/>
                <a:gd name="T82" fmla="*/ 2147483647 w 1003"/>
                <a:gd name="T83" fmla="*/ 2147483647 h 2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03"/>
                <a:gd name="T127" fmla="*/ 0 h 263"/>
                <a:gd name="T128" fmla="*/ 1003 w 1003"/>
                <a:gd name="T129" fmla="*/ 263 h 2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03" h="263">
                  <a:moveTo>
                    <a:pt x="0" y="192"/>
                  </a:moveTo>
                  <a:cubicBezTo>
                    <a:pt x="7" y="179"/>
                    <a:pt x="11" y="164"/>
                    <a:pt x="20" y="152"/>
                  </a:cubicBezTo>
                  <a:cubicBezTo>
                    <a:pt x="28" y="140"/>
                    <a:pt x="42" y="134"/>
                    <a:pt x="50" y="122"/>
                  </a:cubicBezTo>
                  <a:cubicBezTo>
                    <a:pt x="56" y="113"/>
                    <a:pt x="55" y="101"/>
                    <a:pt x="60" y="91"/>
                  </a:cubicBezTo>
                  <a:cubicBezTo>
                    <a:pt x="73" y="65"/>
                    <a:pt x="81" y="60"/>
                    <a:pt x="101" y="41"/>
                  </a:cubicBezTo>
                  <a:cubicBezTo>
                    <a:pt x="107" y="106"/>
                    <a:pt x="111" y="162"/>
                    <a:pt x="131" y="223"/>
                  </a:cubicBezTo>
                  <a:cubicBezTo>
                    <a:pt x="149" y="186"/>
                    <a:pt x="158" y="151"/>
                    <a:pt x="171" y="112"/>
                  </a:cubicBezTo>
                  <a:cubicBezTo>
                    <a:pt x="175" y="122"/>
                    <a:pt x="179" y="132"/>
                    <a:pt x="182" y="142"/>
                  </a:cubicBezTo>
                  <a:cubicBezTo>
                    <a:pt x="186" y="155"/>
                    <a:pt x="181" y="190"/>
                    <a:pt x="192" y="182"/>
                  </a:cubicBezTo>
                  <a:cubicBezTo>
                    <a:pt x="210" y="170"/>
                    <a:pt x="212" y="122"/>
                    <a:pt x="212" y="122"/>
                  </a:cubicBezTo>
                  <a:cubicBezTo>
                    <a:pt x="225" y="142"/>
                    <a:pt x="246" y="205"/>
                    <a:pt x="252" y="182"/>
                  </a:cubicBezTo>
                  <a:cubicBezTo>
                    <a:pt x="267" y="122"/>
                    <a:pt x="278" y="61"/>
                    <a:pt x="293" y="0"/>
                  </a:cubicBezTo>
                  <a:cubicBezTo>
                    <a:pt x="300" y="54"/>
                    <a:pt x="300" y="109"/>
                    <a:pt x="313" y="162"/>
                  </a:cubicBezTo>
                  <a:cubicBezTo>
                    <a:pt x="316" y="176"/>
                    <a:pt x="319" y="190"/>
                    <a:pt x="323" y="203"/>
                  </a:cubicBezTo>
                  <a:cubicBezTo>
                    <a:pt x="329" y="223"/>
                    <a:pt x="343" y="263"/>
                    <a:pt x="343" y="263"/>
                  </a:cubicBezTo>
                  <a:cubicBezTo>
                    <a:pt x="354" y="229"/>
                    <a:pt x="345" y="121"/>
                    <a:pt x="374" y="203"/>
                  </a:cubicBezTo>
                  <a:cubicBezTo>
                    <a:pt x="412" y="164"/>
                    <a:pt x="419" y="185"/>
                    <a:pt x="444" y="223"/>
                  </a:cubicBezTo>
                  <a:cubicBezTo>
                    <a:pt x="454" y="207"/>
                    <a:pt x="480" y="169"/>
                    <a:pt x="485" y="152"/>
                  </a:cubicBezTo>
                  <a:cubicBezTo>
                    <a:pt x="491" y="129"/>
                    <a:pt x="490" y="104"/>
                    <a:pt x="495" y="81"/>
                  </a:cubicBezTo>
                  <a:cubicBezTo>
                    <a:pt x="497" y="71"/>
                    <a:pt x="502" y="61"/>
                    <a:pt x="505" y="51"/>
                  </a:cubicBezTo>
                  <a:cubicBezTo>
                    <a:pt x="507" y="57"/>
                    <a:pt x="523" y="114"/>
                    <a:pt x="535" y="112"/>
                  </a:cubicBezTo>
                  <a:cubicBezTo>
                    <a:pt x="552" y="109"/>
                    <a:pt x="556" y="85"/>
                    <a:pt x="566" y="71"/>
                  </a:cubicBezTo>
                  <a:cubicBezTo>
                    <a:pt x="569" y="61"/>
                    <a:pt x="566" y="38"/>
                    <a:pt x="576" y="41"/>
                  </a:cubicBezTo>
                  <a:cubicBezTo>
                    <a:pt x="590" y="46"/>
                    <a:pt x="589" y="68"/>
                    <a:pt x="596" y="81"/>
                  </a:cubicBezTo>
                  <a:cubicBezTo>
                    <a:pt x="616" y="116"/>
                    <a:pt x="617" y="113"/>
                    <a:pt x="646" y="142"/>
                  </a:cubicBezTo>
                  <a:cubicBezTo>
                    <a:pt x="670" y="235"/>
                    <a:pt x="652" y="200"/>
                    <a:pt x="687" y="253"/>
                  </a:cubicBezTo>
                  <a:cubicBezTo>
                    <a:pt x="697" y="224"/>
                    <a:pt x="689" y="187"/>
                    <a:pt x="707" y="162"/>
                  </a:cubicBezTo>
                  <a:cubicBezTo>
                    <a:pt x="715" y="151"/>
                    <a:pt x="734" y="155"/>
                    <a:pt x="747" y="152"/>
                  </a:cubicBezTo>
                  <a:cubicBezTo>
                    <a:pt x="754" y="122"/>
                    <a:pt x="761" y="91"/>
                    <a:pt x="768" y="61"/>
                  </a:cubicBezTo>
                  <a:cubicBezTo>
                    <a:pt x="777" y="21"/>
                    <a:pt x="816" y="146"/>
                    <a:pt x="818" y="152"/>
                  </a:cubicBezTo>
                  <a:cubicBezTo>
                    <a:pt x="825" y="142"/>
                    <a:pt x="827" y="118"/>
                    <a:pt x="838" y="122"/>
                  </a:cubicBezTo>
                  <a:cubicBezTo>
                    <a:pt x="851" y="126"/>
                    <a:pt x="844" y="149"/>
                    <a:pt x="848" y="162"/>
                  </a:cubicBezTo>
                  <a:cubicBezTo>
                    <a:pt x="851" y="172"/>
                    <a:pt x="855" y="182"/>
                    <a:pt x="859" y="192"/>
                  </a:cubicBezTo>
                  <a:cubicBezTo>
                    <a:pt x="866" y="182"/>
                    <a:pt x="874" y="173"/>
                    <a:pt x="879" y="162"/>
                  </a:cubicBezTo>
                  <a:cubicBezTo>
                    <a:pt x="884" y="153"/>
                    <a:pt x="882" y="125"/>
                    <a:pt x="889" y="132"/>
                  </a:cubicBezTo>
                  <a:cubicBezTo>
                    <a:pt x="901" y="144"/>
                    <a:pt x="892" y="166"/>
                    <a:pt x="899" y="182"/>
                  </a:cubicBezTo>
                  <a:cubicBezTo>
                    <a:pt x="903" y="191"/>
                    <a:pt x="912" y="196"/>
                    <a:pt x="919" y="203"/>
                  </a:cubicBezTo>
                  <a:cubicBezTo>
                    <a:pt x="922" y="183"/>
                    <a:pt x="914" y="157"/>
                    <a:pt x="929" y="142"/>
                  </a:cubicBezTo>
                  <a:cubicBezTo>
                    <a:pt x="938" y="133"/>
                    <a:pt x="944" y="161"/>
                    <a:pt x="950" y="172"/>
                  </a:cubicBezTo>
                  <a:cubicBezTo>
                    <a:pt x="955" y="182"/>
                    <a:pt x="957" y="193"/>
                    <a:pt x="960" y="203"/>
                  </a:cubicBezTo>
                  <a:cubicBezTo>
                    <a:pt x="969" y="158"/>
                    <a:pt x="980" y="102"/>
                    <a:pt x="1000" y="61"/>
                  </a:cubicBezTo>
                  <a:cubicBezTo>
                    <a:pt x="1003" y="55"/>
                    <a:pt x="1000" y="74"/>
                    <a:pt x="1000" y="81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67" name="Line 40"/>
            <p:cNvSpPr>
              <a:spLocks noChangeShapeType="1"/>
            </p:cNvSpPr>
            <p:nvPr/>
          </p:nvSpPr>
          <p:spPr bwMode="auto">
            <a:xfrm>
              <a:off x="5360604" y="3943876"/>
              <a:ext cx="84779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68" name="Text Box 41"/>
            <p:cNvSpPr txBox="1">
              <a:spLocks noChangeArrowheads="1"/>
            </p:cNvSpPr>
            <p:nvPr/>
          </p:nvSpPr>
          <p:spPr bwMode="auto">
            <a:xfrm>
              <a:off x="2757204" y="2703328"/>
              <a:ext cx="1187885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dirty="0">
                  <a:solidFill>
                    <a:srgbClr val="FF0000"/>
                  </a:solidFill>
                </a:rPr>
                <a:t>I(t)</a:t>
              </a:r>
              <a:endParaRPr lang="fr-FR" sz="5100" dirty="0">
                <a:solidFill>
                  <a:srgbClr val="FF0000"/>
                </a:solidFill>
              </a:endParaRPr>
            </a:p>
          </p:txBody>
        </p:sp>
        <p:sp>
          <p:nvSpPr>
            <p:cNvPr id="15369" name="Line 42"/>
            <p:cNvSpPr>
              <a:spLocks noChangeShapeType="1"/>
            </p:cNvSpPr>
            <p:nvPr/>
          </p:nvSpPr>
          <p:spPr bwMode="auto">
            <a:xfrm>
              <a:off x="9442014" y="3175918"/>
              <a:ext cx="221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0" name="Line 43"/>
            <p:cNvSpPr>
              <a:spLocks noChangeShapeType="1"/>
            </p:cNvSpPr>
            <p:nvPr/>
          </p:nvSpPr>
          <p:spPr bwMode="auto">
            <a:xfrm>
              <a:off x="9442014" y="3687890"/>
              <a:ext cx="221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1" name="Line 44"/>
            <p:cNvSpPr>
              <a:spLocks noChangeShapeType="1"/>
            </p:cNvSpPr>
            <p:nvPr/>
          </p:nvSpPr>
          <p:spPr bwMode="auto">
            <a:xfrm>
              <a:off x="9442014" y="4197049"/>
              <a:ext cx="221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2" name="Line 45"/>
            <p:cNvSpPr>
              <a:spLocks noChangeShapeType="1"/>
            </p:cNvSpPr>
            <p:nvPr/>
          </p:nvSpPr>
          <p:spPr bwMode="auto">
            <a:xfrm>
              <a:off x="9442014" y="4709021"/>
              <a:ext cx="221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3" name="Line 46"/>
            <p:cNvSpPr>
              <a:spLocks noChangeShapeType="1"/>
            </p:cNvSpPr>
            <p:nvPr/>
          </p:nvSpPr>
          <p:spPr bwMode="auto">
            <a:xfrm>
              <a:off x="9783379" y="2793345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4" name="Line 47"/>
            <p:cNvSpPr>
              <a:spLocks noChangeShapeType="1"/>
            </p:cNvSpPr>
            <p:nvPr/>
          </p:nvSpPr>
          <p:spPr bwMode="auto">
            <a:xfrm>
              <a:off x="10293555" y="2793345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5" name="Line 48"/>
            <p:cNvSpPr>
              <a:spLocks noChangeShapeType="1"/>
            </p:cNvSpPr>
            <p:nvPr/>
          </p:nvSpPr>
          <p:spPr bwMode="auto">
            <a:xfrm>
              <a:off x="11313908" y="2793345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6" name="Line 49"/>
            <p:cNvSpPr>
              <a:spLocks noChangeShapeType="1"/>
            </p:cNvSpPr>
            <p:nvPr/>
          </p:nvSpPr>
          <p:spPr bwMode="auto">
            <a:xfrm>
              <a:off x="11482717" y="3305317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7" name="Line 50"/>
            <p:cNvSpPr>
              <a:spLocks noChangeShapeType="1"/>
            </p:cNvSpPr>
            <p:nvPr/>
          </p:nvSpPr>
          <p:spPr bwMode="auto">
            <a:xfrm>
              <a:off x="11145101" y="3305317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8" name="Line 51"/>
            <p:cNvSpPr>
              <a:spLocks noChangeShapeType="1"/>
            </p:cNvSpPr>
            <p:nvPr/>
          </p:nvSpPr>
          <p:spPr bwMode="auto">
            <a:xfrm>
              <a:off x="9610819" y="3305317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9" name="Line 52"/>
            <p:cNvSpPr>
              <a:spLocks noChangeShapeType="1"/>
            </p:cNvSpPr>
            <p:nvPr/>
          </p:nvSpPr>
          <p:spPr bwMode="auto">
            <a:xfrm>
              <a:off x="10120996" y="3814476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0" name="Line 53"/>
            <p:cNvSpPr>
              <a:spLocks noChangeShapeType="1"/>
            </p:cNvSpPr>
            <p:nvPr/>
          </p:nvSpPr>
          <p:spPr bwMode="auto">
            <a:xfrm>
              <a:off x="10293555" y="3814476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1" name="Line 54"/>
            <p:cNvSpPr>
              <a:spLocks noChangeShapeType="1"/>
            </p:cNvSpPr>
            <p:nvPr/>
          </p:nvSpPr>
          <p:spPr bwMode="auto">
            <a:xfrm>
              <a:off x="10972541" y="3814476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2" name="Line 55"/>
            <p:cNvSpPr>
              <a:spLocks noChangeShapeType="1"/>
            </p:cNvSpPr>
            <p:nvPr/>
          </p:nvSpPr>
          <p:spPr bwMode="auto">
            <a:xfrm>
              <a:off x="9610819" y="4326448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3" name="Line 56"/>
            <p:cNvSpPr>
              <a:spLocks noChangeShapeType="1"/>
            </p:cNvSpPr>
            <p:nvPr/>
          </p:nvSpPr>
          <p:spPr bwMode="auto">
            <a:xfrm>
              <a:off x="10634924" y="4326448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4" name="Line 57"/>
            <p:cNvSpPr>
              <a:spLocks noChangeShapeType="1"/>
            </p:cNvSpPr>
            <p:nvPr/>
          </p:nvSpPr>
          <p:spPr bwMode="auto">
            <a:xfrm>
              <a:off x="11145101" y="4326448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5" name="Line 58"/>
            <p:cNvSpPr>
              <a:spLocks noChangeShapeType="1"/>
            </p:cNvSpPr>
            <p:nvPr/>
          </p:nvSpPr>
          <p:spPr bwMode="auto">
            <a:xfrm>
              <a:off x="11996645" y="3142162"/>
              <a:ext cx="1868145" cy="7679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6" name="Line 59"/>
            <p:cNvSpPr>
              <a:spLocks noChangeShapeType="1"/>
            </p:cNvSpPr>
            <p:nvPr/>
          </p:nvSpPr>
          <p:spPr bwMode="auto">
            <a:xfrm>
              <a:off x="11996645" y="3524735"/>
              <a:ext cx="1868145" cy="385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7" name="Line 60"/>
            <p:cNvSpPr>
              <a:spLocks noChangeShapeType="1"/>
            </p:cNvSpPr>
            <p:nvPr/>
          </p:nvSpPr>
          <p:spPr bwMode="auto">
            <a:xfrm flipV="1">
              <a:off x="11996645" y="3910119"/>
              <a:ext cx="1868145" cy="123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8" name="Line 61"/>
            <p:cNvSpPr>
              <a:spLocks noChangeShapeType="1"/>
            </p:cNvSpPr>
            <p:nvPr/>
          </p:nvSpPr>
          <p:spPr bwMode="auto">
            <a:xfrm flipV="1">
              <a:off x="11996645" y="3910119"/>
              <a:ext cx="1868145" cy="506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3354614" y="2630189"/>
              <a:ext cx="2682178" cy="1946621"/>
              <a:chOff x="4611" y="3499"/>
              <a:chExt cx="715" cy="692"/>
            </a:xfrm>
          </p:grpSpPr>
          <p:sp>
            <p:nvSpPr>
              <p:cNvPr id="15656" name="Oval 63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57" name="Oval 64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58" name="Oval 65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59" name="Oval 66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0" name="Oval 67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1" name="Oval 68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2" name="Oval 69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3" name="Oval 70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4" name="Oval 71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5" name="Oval 72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6" name="Oval 73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7" name="Oval 74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8" name="Oval 75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9" name="Oval 76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0" name="Oval 77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1" name="Line 78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2" name="Line 79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3" name="Line 80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4" name="Line 81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5" name="Line 82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6" name="Line 83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7" name="Line 84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8" name="Line 85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9" name="Line 86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0" name="Line 87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1" name="Line 88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2" name="Line 89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3" name="Line 90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4" name="Line 91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5" name="Line 92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6" name="Line 93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7" name="Line 94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8" name="Line 95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9" name="Line 96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90" name="Freeform 97"/>
            <p:cNvSpPr>
              <a:spLocks/>
            </p:cNvSpPr>
            <p:nvPr/>
          </p:nvSpPr>
          <p:spPr bwMode="auto">
            <a:xfrm>
              <a:off x="8590467" y="2101338"/>
              <a:ext cx="5105515" cy="784836"/>
            </a:xfrm>
            <a:custGeom>
              <a:avLst/>
              <a:gdLst>
                <a:gd name="T0" fmla="*/ 0 w 2314"/>
                <a:gd name="T1" fmla="*/ 2147483647 h 279"/>
                <a:gd name="T2" fmla="*/ 2147483647 w 2314"/>
                <a:gd name="T3" fmla="*/ 2147483647 h 279"/>
                <a:gd name="T4" fmla="*/ 2147483647 w 2314"/>
                <a:gd name="T5" fmla="*/ 2147483647 h 279"/>
                <a:gd name="T6" fmla="*/ 0 60000 65536"/>
                <a:gd name="T7" fmla="*/ 0 60000 65536"/>
                <a:gd name="T8" fmla="*/ 0 60000 65536"/>
                <a:gd name="T9" fmla="*/ 0 w 2314"/>
                <a:gd name="T10" fmla="*/ 0 h 279"/>
                <a:gd name="T11" fmla="*/ 2314 w 23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4" h="279">
                  <a:moveTo>
                    <a:pt x="0" y="234"/>
                  </a:moveTo>
                  <a:cubicBezTo>
                    <a:pt x="306" y="117"/>
                    <a:pt x="612" y="0"/>
                    <a:pt x="998" y="7"/>
                  </a:cubicBezTo>
                  <a:cubicBezTo>
                    <a:pt x="1384" y="14"/>
                    <a:pt x="1849" y="146"/>
                    <a:pt x="2314" y="279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775266" name="Freeform 98"/>
            <p:cNvSpPr>
              <a:spLocks/>
            </p:cNvSpPr>
            <p:nvPr/>
          </p:nvSpPr>
          <p:spPr bwMode="auto">
            <a:xfrm rot="-5400000" flipH="1" flipV="1">
              <a:off x="8245438" y="4582392"/>
              <a:ext cx="1147718" cy="562694"/>
            </a:xfrm>
            <a:custGeom>
              <a:avLst/>
              <a:gdLst>
                <a:gd name="T0" fmla="*/ 0 w 771"/>
                <a:gd name="T1" fmla="*/ 2147483647 h 196"/>
                <a:gd name="T2" fmla="*/ 2147483647 w 771"/>
                <a:gd name="T3" fmla="*/ 2147483647 h 196"/>
                <a:gd name="T4" fmla="*/ 2147483647 w 77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775267" name="Freeform 99"/>
            <p:cNvSpPr>
              <a:spLocks/>
            </p:cNvSpPr>
            <p:nvPr/>
          </p:nvSpPr>
          <p:spPr bwMode="auto">
            <a:xfrm rot="-5400000">
              <a:off x="6549375" y="5014210"/>
              <a:ext cx="1021131" cy="337617"/>
            </a:xfrm>
            <a:custGeom>
              <a:avLst/>
              <a:gdLst>
                <a:gd name="T0" fmla="*/ 0 w 771"/>
                <a:gd name="T1" fmla="*/ 2147483647 h 196"/>
                <a:gd name="T2" fmla="*/ 2147483647 w 771"/>
                <a:gd name="T3" fmla="*/ 2147483647 h 196"/>
                <a:gd name="T4" fmla="*/ 2147483647 w 77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pSp>
          <p:nvGrpSpPr>
            <p:cNvPr id="4" name="Group 100"/>
            <p:cNvGrpSpPr>
              <a:grpSpLocks/>
            </p:cNvGrpSpPr>
            <p:nvPr/>
          </p:nvGrpSpPr>
          <p:grpSpPr bwMode="auto">
            <a:xfrm>
              <a:off x="6549762" y="5181611"/>
              <a:ext cx="10548643" cy="6379964"/>
              <a:chOff x="1746" y="1842"/>
              <a:chExt cx="2812" cy="2268"/>
            </a:xfrm>
          </p:grpSpPr>
          <p:grpSp>
            <p:nvGrpSpPr>
              <p:cNvPr id="5" name="Group 101"/>
              <p:cNvGrpSpPr>
                <a:grpSpLocks/>
              </p:cNvGrpSpPr>
              <p:nvPr/>
            </p:nvGrpSpPr>
            <p:grpSpPr bwMode="auto">
              <a:xfrm>
                <a:off x="1847" y="1922"/>
                <a:ext cx="715" cy="692"/>
                <a:chOff x="4611" y="3499"/>
                <a:chExt cx="715" cy="692"/>
              </a:xfrm>
            </p:grpSpPr>
            <p:sp>
              <p:nvSpPr>
                <p:cNvPr id="15622" name="Oval 102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3" name="Oval 103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4" name="Oval 104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5" name="Oval 105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6" name="Oval 106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7" name="Oval 107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8" name="Oval 108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9" name="Oval 109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0" name="Oval 110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1" name="Oval 111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2" name="Oval 112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3" name="Oval 113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4" name="Oval 114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5" name="Oval 115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6" name="Oval 116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7" name="Line 117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8" name="Line 118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9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0" name="Line 120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1" name="Line 121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2" name="Line 122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3" name="Line 123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4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5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6" name="Line 126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7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8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9" name="Line 129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0" name="Line 130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1" name="Line 131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3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4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5" name="Line 135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6"/>
              <p:cNvGrpSpPr>
                <a:grpSpLocks/>
              </p:cNvGrpSpPr>
              <p:nvPr/>
            </p:nvGrpSpPr>
            <p:grpSpPr bwMode="auto">
              <a:xfrm>
                <a:off x="1746" y="2738"/>
                <a:ext cx="715" cy="692"/>
                <a:chOff x="4611" y="3499"/>
                <a:chExt cx="715" cy="692"/>
              </a:xfrm>
            </p:grpSpPr>
            <p:sp>
              <p:nvSpPr>
                <p:cNvPr id="15588" name="Oval 137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9" name="Oval 138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0" name="Oval 139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1" name="Oval 140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2" name="Oval 141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3" name="Oval 142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4" name="Oval 143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5" name="Oval 144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6" name="Oval 145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7" name="Oval 146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8" name="Oval 147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9" name="Oval 148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0" name="Oval 149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1" name="Oval 150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2" name="Oval 151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3" name="Line 152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4" name="Line 153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5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6" name="Line 155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7" name="Line 156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8" name="Line 157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9" name="Line 158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1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2" name="Line 161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3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4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5" name="Line 164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6" name="Line 165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7" name="Line 166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8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9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0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1" name="Line 170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1"/>
              <p:cNvGrpSpPr>
                <a:grpSpLocks/>
              </p:cNvGrpSpPr>
              <p:nvPr/>
            </p:nvGrpSpPr>
            <p:grpSpPr bwMode="auto">
              <a:xfrm>
                <a:off x="2664" y="2704"/>
                <a:ext cx="715" cy="692"/>
                <a:chOff x="4611" y="3499"/>
                <a:chExt cx="715" cy="692"/>
              </a:xfrm>
            </p:grpSpPr>
            <p:sp>
              <p:nvSpPr>
                <p:cNvPr id="15554" name="Oval 172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5" name="Oval 173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6" name="Oval 174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7" name="Oval 175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8" name="Oval 176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9" name="Oval 177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0" name="Oval 178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1" name="Oval 179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2" name="Oval 180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3" name="Oval 181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4" name="Oval 182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5" name="Oval 183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6" name="Oval 184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7" name="Oval 185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" name="Oval 186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9" name="Line 187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0" name="Line 188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2" name="Line 190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3" name="Line 191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4" name="Line 192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5" name="Line 193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8" name="Line 196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1" name="Line 199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2" name="Line 200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3" name="Line 201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4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5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7" name="Line 205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06"/>
              <p:cNvGrpSpPr>
                <a:grpSpLocks/>
              </p:cNvGrpSpPr>
              <p:nvPr/>
            </p:nvGrpSpPr>
            <p:grpSpPr bwMode="auto">
              <a:xfrm>
                <a:off x="2789" y="1933"/>
                <a:ext cx="715" cy="692"/>
                <a:chOff x="4611" y="3499"/>
                <a:chExt cx="715" cy="692"/>
              </a:xfrm>
            </p:grpSpPr>
            <p:sp>
              <p:nvSpPr>
                <p:cNvPr id="15520" name="Oval 207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1" name="Oval 208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2" name="Oval 209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3" name="Oval 210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4" name="Oval 211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5" name="Oval 212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6" name="Oval 213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7" name="Oval 214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8" name="Oval 215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9" name="Oval 216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0" name="Oval 217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1" name="Oval 218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2" name="Oval 219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3" name="Oval 220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4" name="Oval 221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5" name="Line 222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6" name="Line 223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7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8" name="Line 225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9" name="Line 226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0" name="Line 227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1" name="Line 228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2" name="Line 229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3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4" name="Line 231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5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6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7" name="Line 234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8" name="Line 235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9" name="Line 236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0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1" name="Line 238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2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3" name="Line 240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1"/>
              <p:cNvGrpSpPr>
                <a:grpSpLocks/>
              </p:cNvGrpSpPr>
              <p:nvPr/>
            </p:nvGrpSpPr>
            <p:grpSpPr bwMode="auto">
              <a:xfrm>
                <a:off x="3526" y="2693"/>
                <a:ext cx="715" cy="692"/>
                <a:chOff x="4611" y="3499"/>
                <a:chExt cx="715" cy="692"/>
              </a:xfrm>
            </p:grpSpPr>
            <p:sp>
              <p:nvSpPr>
                <p:cNvPr id="15486" name="Oval 242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7" name="Oval 243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8" name="Oval 244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9" name="Oval 245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0" name="Oval 246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1" name="Oval 247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2" name="Oval 248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Oval 249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Oval 250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Oval 251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Oval 252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Oval 253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Oval 254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9" name="Oval 255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0" name="Oval 256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1" name="Line 257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2" name="Line 258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3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4" name="Line 260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5" name="Line 261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6" name="Line 262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7" name="Line 263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8" name="Line 264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9" name="Line 265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0" name="Line 266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1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2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3" name="Line 269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4" name="Line 270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5" name="Line 271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6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7" name="Line 273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8" name="Line 274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9" name="Line 275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6"/>
              <p:cNvGrpSpPr>
                <a:grpSpLocks/>
              </p:cNvGrpSpPr>
              <p:nvPr/>
            </p:nvGrpSpPr>
            <p:grpSpPr bwMode="auto">
              <a:xfrm>
                <a:off x="3061" y="3418"/>
                <a:ext cx="715" cy="692"/>
                <a:chOff x="4611" y="3499"/>
                <a:chExt cx="715" cy="692"/>
              </a:xfrm>
            </p:grpSpPr>
            <p:sp>
              <p:nvSpPr>
                <p:cNvPr id="15452" name="Oval 277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3" name="Oval 278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4" name="Oval 279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5" name="Oval 280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6" name="Oval 281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7" name="Oval 282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8" name="Oval 283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9" name="Oval 284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0" name="Oval 285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1" name="Oval 286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2" name="Oval 287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" name="Oval 288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" name="Oval 289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5" name="Oval 290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6" name="Oval 291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7" name="Line 292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8" name="Line 293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9" name="Line 294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0" name="Line 295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1" name="Line 296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2" name="Line 297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3" name="Line 298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4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5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6" name="Line 301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7" name="Line 302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8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9" name="Line 304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0" name="Line 305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1" name="Line 306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2" name="Line 307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3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4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5" name="Line 310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1"/>
              <p:cNvGrpSpPr>
                <a:grpSpLocks/>
              </p:cNvGrpSpPr>
              <p:nvPr/>
            </p:nvGrpSpPr>
            <p:grpSpPr bwMode="auto">
              <a:xfrm>
                <a:off x="3843" y="1842"/>
                <a:ext cx="715" cy="692"/>
                <a:chOff x="4611" y="3499"/>
                <a:chExt cx="715" cy="692"/>
              </a:xfrm>
            </p:grpSpPr>
            <p:sp>
              <p:nvSpPr>
                <p:cNvPr id="15418" name="Oval 312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9" name="Oval 313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0" name="Oval 314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1" name="Oval 315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2" name="Oval 316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3" name="Oval 317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4" name="Oval 318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5" name="Oval 319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6" name="Oval 320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7" name="Oval 321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8" name="Oval 322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9" name="Oval 323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0" name="Oval 324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1" name="Oval 325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2" name="Oval 326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3" name="Line 327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4" name="Line 328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5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6" name="Line 330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7" name="Line 331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8" name="Line 332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9" name="Line 333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0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1" name="Line 335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2" name="Line 336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3" name="Line 337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4" name="Line 338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5" name="Line 339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6" name="Line 340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7" name="Line 341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8" name="Line 342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9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0" name="Line 344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1" name="Line 345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2" name="Freeform 346"/>
              <p:cNvSpPr>
                <a:spLocks/>
              </p:cNvSpPr>
              <p:nvPr/>
            </p:nvSpPr>
            <p:spPr bwMode="auto">
              <a:xfrm flipH="1" flipV="1">
                <a:off x="2245" y="3385"/>
                <a:ext cx="816" cy="513"/>
              </a:xfrm>
              <a:custGeom>
                <a:avLst/>
                <a:gdLst>
                  <a:gd name="T0" fmla="*/ 0 w 771"/>
                  <a:gd name="T1" fmla="*/ 13003 h 196"/>
                  <a:gd name="T2" fmla="*/ 482 w 771"/>
                  <a:gd name="T3" fmla="*/ 1830 h 196"/>
                  <a:gd name="T4" fmla="*/ 1023 w 771"/>
                  <a:gd name="T5" fmla="*/ 24080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Freeform 347"/>
              <p:cNvSpPr>
                <a:spLocks/>
              </p:cNvSpPr>
              <p:nvPr/>
            </p:nvSpPr>
            <p:spPr bwMode="auto">
              <a:xfrm rot="-5400000" flipH="1" flipV="1">
                <a:off x="3213" y="2629"/>
                <a:ext cx="408" cy="196"/>
              </a:xfrm>
              <a:custGeom>
                <a:avLst/>
                <a:gdLst>
                  <a:gd name="T0" fmla="*/ 0 w 771"/>
                  <a:gd name="T1" fmla="*/ 106 h 196"/>
                  <a:gd name="T2" fmla="*/ 15 w 771"/>
                  <a:gd name="T3" fmla="*/ 15 h 196"/>
                  <a:gd name="T4" fmla="*/ 32 w 771"/>
                  <a:gd name="T5" fmla="*/ 196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Freeform 348"/>
              <p:cNvSpPr>
                <a:spLocks/>
              </p:cNvSpPr>
              <p:nvPr/>
            </p:nvSpPr>
            <p:spPr bwMode="auto">
              <a:xfrm rot="-5400000">
                <a:off x="2351" y="2584"/>
                <a:ext cx="635" cy="241"/>
              </a:xfrm>
              <a:custGeom>
                <a:avLst/>
                <a:gdLst>
                  <a:gd name="T0" fmla="*/ 0 w 771"/>
                  <a:gd name="T1" fmla="*/ 298 h 196"/>
                  <a:gd name="T2" fmla="*/ 138 w 771"/>
                  <a:gd name="T3" fmla="*/ 41 h 196"/>
                  <a:gd name="T4" fmla="*/ 292 w 771"/>
                  <a:gd name="T5" fmla="*/ 55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349"/>
              <p:cNvSpPr>
                <a:spLocks/>
              </p:cNvSpPr>
              <p:nvPr/>
            </p:nvSpPr>
            <p:spPr bwMode="auto">
              <a:xfrm>
                <a:off x="2427" y="1888"/>
                <a:ext cx="498" cy="136"/>
              </a:xfrm>
              <a:custGeom>
                <a:avLst/>
                <a:gdLst>
                  <a:gd name="T0" fmla="*/ 0 w 771"/>
                  <a:gd name="T1" fmla="*/ 17 h 196"/>
                  <a:gd name="T2" fmla="*/ 41 w 771"/>
                  <a:gd name="T3" fmla="*/ 2 h 196"/>
                  <a:gd name="T4" fmla="*/ 87 w 771"/>
                  <a:gd name="T5" fmla="*/ 3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Freeform 350"/>
              <p:cNvSpPr>
                <a:spLocks/>
              </p:cNvSpPr>
              <p:nvPr/>
            </p:nvSpPr>
            <p:spPr bwMode="auto">
              <a:xfrm>
                <a:off x="3380" y="1933"/>
                <a:ext cx="498" cy="136"/>
              </a:xfrm>
              <a:custGeom>
                <a:avLst/>
                <a:gdLst>
                  <a:gd name="T0" fmla="*/ 0 w 771"/>
                  <a:gd name="T1" fmla="*/ 17 h 196"/>
                  <a:gd name="T2" fmla="*/ 41 w 771"/>
                  <a:gd name="T3" fmla="*/ 2 h 196"/>
                  <a:gd name="T4" fmla="*/ 87 w 771"/>
                  <a:gd name="T5" fmla="*/ 3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351"/>
              <p:cNvSpPr>
                <a:spLocks/>
              </p:cNvSpPr>
              <p:nvPr/>
            </p:nvSpPr>
            <p:spPr bwMode="auto">
              <a:xfrm>
                <a:off x="3198" y="2659"/>
                <a:ext cx="498" cy="136"/>
              </a:xfrm>
              <a:custGeom>
                <a:avLst/>
                <a:gdLst>
                  <a:gd name="T0" fmla="*/ 0 w 771"/>
                  <a:gd name="T1" fmla="*/ 17 h 196"/>
                  <a:gd name="T2" fmla="*/ 41 w 771"/>
                  <a:gd name="T3" fmla="*/ 2 h 196"/>
                  <a:gd name="T4" fmla="*/ 87 w 771"/>
                  <a:gd name="T5" fmla="*/ 3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Freeform 352"/>
              <p:cNvSpPr>
                <a:spLocks/>
              </p:cNvSpPr>
              <p:nvPr/>
            </p:nvSpPr>
            <p:spPr bwMode="auto">
              <a:xfrm>
                <a:off x="2245" y="2704"/>
                <a:ext cx="498" cy="136"/>
              </a:xfrm>
              <a:custGeom>
                <a:avLst/>
                <a:gdLst>
                  <a:gd name="T0" fmla="*/ 0 w 771"/>
                  <a:gd name="T1" fmla="*/ 17 h 196"/>
                  <a:gd name="T2" fmla="*/ 41 w 771"/>
                  <a:gd name="T3" fmla="*/ 2 h 196"/>
                  <a:gd name="T4" fmla="*/ 87 w 771"/>
                  <a:gd name="T5" fmla="*/ 3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Freeform 353"/>
              <p:cNvSpPr>
                <a:spLocks/>
              </p:cNvSpPr>
              <p:nvPr/>
            </p:nvSpPr>
            <p:spPr bwMode="auto">
              <a:xfrm flipH="1" flipV="1">
                <a:off x="3424" y="2432"/>
                <a:ext cx="544" cy="105"/>
              </a:xfrm>
              <a:custGeom>
                <a:avLst/>
                <a:gdLst>
                  <a:gd name="T0" fmla="*/ 0 w 771"/>
                  <a:gd name="T1" fmla="*/ 5 h 196"/>
                  <a:gd name="T2" fmla="*/ 64 w 771"/>
                  <a:gd name="T3" fmla="*/ 1 h 196"/>
                  <a:gd name="T4" fmla="*/ 135 w 771"/>
                  <a:gd name="T5" fmla="*/ 9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Freeform 354"/>
              <p:cNvSpPr>
                <a:spLocks/>
              </p:cNvSpPr>
              <p:nvPr/>
            </p:nvSpPr>
            <p:spPr bwMode="auto">
              <a:xfrm flipH="1" flipV="1">
                <a:off x="2426" y="2509"/>
                <a:ext cx="544" cy="105"/>
              </a:xfrm>
              <a:custGeom>
                <a:avLst/>
                <a:gdLst>
                  <a:gd name="T0" fmla="*/ 0 w 771"/>
                  <a:gd name="T1" fmla="*/ 5 h 196"/>
                  <a:gd name="T2" fmla="*/ 64 w 771"/>
                  <a:gd name="T3" fmla="*/ 1 h 196"/>
                  <a:gd name="T4" fmla="*/ 135 w 771"/>
                  <a:gd name="T5" fmla="*/ 9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Freeform 355"/>
              <p:cNvSpPr>
                <a:spLocks/>
              </p:cNvSpPr>
              <p:nvPr/>
            </p:nvSpPr>
            <p:spPr bwMode="auto">
              <a:xfrm rot="-5400000">
                <a:off x="1700" y="2569"/>
                <a:ext cx="363" cy="90"/>
              </a:xfrm>
              <a:custGeom>
                <a:avLst/>
                <a:gdLst>
                  <a:gd name="T0" fmla="*/ 0 w 771"/>
                  <a:gd name="T1" fmla="*/ 2 h 196"/>
                  <a:gd name="T2" fmla="*/ 8 w 771"/>
                  <a:gd name="T3" fmla="*/ 0 h 196"/>
                  <a:gd name="T4" fmla="*/ 18 w 771"/>
                  <a:gd name="T5" fmla="*/ 4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Freeform 356"/>
              <p:cNvSpPr>
                <a:spLocks/>
              </p:cNvSpPr>
              <p:nvPr/>
            </p:nvSpPr>
            <p:spPr bwMode="auto">
              <a:xfrm rot="5400000" flipH="1">
                <a:off x="4082" y="2636"/>
                <a:ext cx="317" cy="91"/>
              </a:xfrm>
              <a:custGeom>
                <a:avLst/>
                <a:gdLst>
                  <a:gd name="T0" fmla="*/ 0 w 771"/>
                  <a:gd name="T1" fmla="*/ 2 h 196"/>
                  <a:gd name="T2" fmla="*/ 4 w 771"/>
                  <a:gd name="T3" fmla="*/ 0 h 196"/>
                  <a:gd name="T4" fmla="*/ 9 w 771"/>
                  <a:gd name="T5" fmla="*/ 4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Freeform 357"/>
              <p:cNvSpPr>
                <a:spLocks/>
              </p:cNvSpPr>
              <p:nvPr/>
            </p:nvSpPr>
            <p:spPr bwMode="auto">
              <a:xfrm rot="-5400000">
                <a:off x="3924" y="2613"/>
                <a:ext cx="272" cy="91"/>
              </a:xfrm>
              <a:custGeom>
                <a:avLst/>
                <a:gdLst>
                  <a:gd name="T0" fmla="*/ 0 w 771"/>
                  <a:gd name="T1" fmla="*/ 2 h 196"/>
                  <a:gd name="T2" fmla="*/ 2 w 771"/>
                  <a:gd name="T3" fmla="*/ 0 h 196"/>
                  <a:gd name="T4" fmla="*/ 4 w 771"/>
                  <a:gd name="T5" fmla="*/ 4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Freeform 358"/>
              <p:cNvSpPr>
                <a:spLocks/>
              </p:cNvSpPr>
              <p:nvPr/>
            </p:nvSpPr>
            <p:spPr bwMode="auto">
              <a:xfrm rot="-5400000" flipH="1" flipV="1">
                <a:off x="2880" y="2704"/>
                <a:ext cx="1225" cy="227"/>
              </a:xfrm>
              <a:custGeom>
                <a:avLst/>
                <a:gdLst>
                  <a:gd name="T0" fmla="*/ 0 w 771"/>
                  <a:gd name="T1" fmla="*/ 220 h 196"/>
                  <a:gd name="T2" fmla="*/ 3678 w 771"/>
                  <a:gd name="T3" fmla="*/ 31 h 196"/>
                  <a:gd name="T4" fmla="*/ 7806 w 771"/>
                  <a:gd name="T5" fmla="*/ 409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5" name="Freeform 359"/>
              <p:cNvSpPr>
                <a:spLocks/>
              </p:cNvSpPr>
              <p:nvPr/>
            </p:nvSpPr>
            <p:spPr bwMode="auto">
              <a:xfrm>
                <a:off x="2381" y="3294"/>
                <a:ext cx="726" cy="317"/>
              </a:xfrm>
              <a:custGeom>
                <a:avLst/>
                <a:gdLst>
                  <a:gd name="T0" fmla="*/ 0 w 726"/>
                  <a:gd name="T1" fmla="*/ 0 h 317"/>
                  <a:gd name="T2" fmla="*/ 318 w 726"/>
                  <a:gd name="T3" fmla="*/ 272 h 317"/>
                  <a:gd name="T4" fmla="*/ 726 w 726"/>
                  <a:gd name="T5" fmla="*/ 272 h 317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317"/>
                  <a:gd name="T11" fmla="*/ 726 w 726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317">
                    <a:moveTo>
                      <a:pt x="0" y="0"/>
                    </a:moveTo>
                    <a:cubicBezTo>
                      <a:pt x="98" y="113"/>
                      <a:pt x="197" y="227"/>
                      <a:pt x="318" y="272"/>
                    </a:cubicBezTo>
                    <a:cubicBezTo>
                      <a:pt x="439" y="317"/>
                      <a:pt x="582" y="294"/>
                      <a:pt x="726" y="272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Freeform 360"/>
              <p:cNvSpPr>
                <a:spLocks/>
              </p:cNvSpPr>
              <p:nvPr/>
            </p:nvSpPr>
            <p:spPr bwMode="auto">
              <a:xfrm flipH="1" flipV="1">
                <a:off x="3288" y="3294"/>
                <a:ext cx="363" cy="45"/>
              </a:xfrm>
              <a:custGeom>
                <a:avLst/>
                <a:gdLst>
                  <a:gd name="T0" fmla="*/ 0 w 771"/>
                  <a:gd name="T1" fmla="*/ 0 h 196"/>
                  <a:gd name="T2" fmla="*/ 8 w 771"/>
                  <a:gd name="T3" fmla="*/ 0 h 196"/>
                  <a:gd name="T4" fmla="*/ 18 w 771"/>
                  <a:gd name="T5" fmla="*/ 0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Freeform 361"/>
              <p:cNvSpPr>
                <a:spLocks/>
              </p:cNvSpPr>
              <p:nvPr/>
            </p:nvSpPr>
            <p:spPr bwMode="auto">
              <a:xfrm flipH="1" flipV="1">
                <a:off x="2426" y="3249"/>
                <a:ext cx="363" cy="45"/>
              </a:xfrm>
              <a:custGeom>
                <a:avLst/>
                <a:gdLst>
                  <a:gd name="T0" fmla="*/ 0 w 771"/>
                  <a:gd name="T1" fmla="*/ 0 h 196"/>
                  <a:gd name="T2" fmla="*/ 8 w 771"/>
                  <a:gd name="T3" fmla="*/ 0 h 196"/>
                  <a:gd name="T4" fmla="*/ 18 w 771"/>
                  <a:gd name="T5" fmla="*/ 0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5530" name="Freeform 362"/>
            <p:cNvSpPr>
              <a:spLocks/>
            </p:cNvSpPr>
            <p:nvPr/>
          </p:nvSpPr>
          <p:spPr bwMode="auto">
            <a:xfrm rot="-5400000" flipH="1" flipV="1">
              <a:off x="15395408" y="4326405"/>
              <a:ext cx="1147718" cy="562694"/>
            </a:xfrm>
            <a:custGeom>
              <a:avLst/>
              <a:gdLst>
                <a:gd name="T0" fmla="*/ 0 w 771"/>
                <a:gd name="T1" fmla="*/ 2147483647 h 196"/>
                <a:gd name="T2" fmla="*/ 2147483647 w 771"/>
                <a:gd name="T3" fmla="*/ 2147483647 h 196"/>
                <a:gd name="T4" fmla="*/ 2147483647 w 77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5362" name="Object 363"/>
            <p:cNvGraphicFramePr>
              <a:graphicFrameLocks noChangeAspect="1"/>
            </p:cNvGraphicFramePr>
            <p:nvPr/>
          </p:nvGraphicFramePr>
          <p:xfrm>
            <a:off x="12675630" y="1735645"/>
            <a:ext cx="1714341" cy="767958"/>
          </p:xfrm>
          <a:graphic>
            <a:graphicData uri="http://schemas.openxmlformats.org/presentationml/2006/ole">
              <p:oleObj spid="_x0000_s336898" name="Equation" r:id="rId4" imgW="317160" imgH="190440" progId="Equation.3">
                <p:embed/>
              </p:oleObj>
            </a:graphicData>
          </a:graphic>
        </p:graphicFrame>
      </p:grpSp>
      <p:cxnSp>
        <p:nvCxnSpPr>
          <p:cNvPr id="365" name="Straight Connector 36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Interaction between populations / columns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8438" name="Line 21"/>
          <p:cNvSpPr>
            <a:spLocks noChangeShapeType="1"/>
          </p:cNvSpPr>
          <p:nvPr/>
        </p:nvSpPr>
        <p:spPr bwMode="auto">
          <a:xfrm>
            <a:off x="1275440" y="9010153"/>
            <a:ext cx="69774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8434" name="Object 22"/>
          <p:cNvGraphicFramePr>
            <a:graphicFrameLocks noChangeAspect="1"/>
          </p:cNvGraphicFramePr>
          <p:nvPr/>
        </p:nvGraphicFramePr>
        <p:xfrm>
          <a:off x="7495090" y="9266139"/>
          <a:ext cx="757762" cy="565421"/>
        </p:xfrm>
        <a:graphic>
          <a:graphicData uri="http://schemas.openxmlformats.org/presentationml/2006/ole">
            <p:oleObj spid="_x0000_s448514" name="Equation" r:id="rId4" imgW="126720" imgH="126720" progId="Equation.3">
              <p:embed/>
            </p:oleObj>
          </a:graphicData>
        </a:graphic>
      </p:graphicFrame>
      <p:graphicFrame>
        <p:nvGraphicFramePr>
          <p:cNvPr id="18435" name="Object 23"/>
          <p:cNvGraphicFramePr>
            <a:graphicFrameLocks noChangeAspect="1"/>
          </p:cNvGraphicFramePr>
          <p:nvPr/>
        </p:nvGraphicFramePr>
        <p:xfrm>
          <a:off x="4430281" y="8889193"/>
          <a:ext cx="911564" cy="1524665"/>
        </p:xfrm>
        <a:graphic>
          <a:graphicData uri="http://schemas.openxmlformats.org/presentationml/2006/ole">
            <p:oleObj spid="_x0000_s448515" name="Equation" r:id="rId5" imgW="152280" imgH="342720" progId="Equation.3">
              <p:embed/>
            </p:oleObj>
          </a:graphicData>
        </a:graphic>
      </p:graphicFrame>
      <p:sp>
        <p:nvSpPr>
          <p:cNvPr id="18439" name="Text Box 24"/>
          <p:cNvSpPr txBox="1">
            <a:spLocks noChangeArrowheads="1"/>
          </p:cNvSpPr>
          <p:nvPr/>
        </p:nvSpPr>
        <p:spPr bwMode="auto">
          <a:xfrm>
            <a:off x="889058" y="9302709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0</a:t>
            </a:r>
            <a:endParaRPr lang="fr-FR" sz="5100" dirty="0"/>
          </a:p>
        </p:txBody>
      </p:sp>
      <p:sp>
        <p:nvSpPr>
          <p:cNvPr id="18440" name="Line 25"/>
          <p:cNvSpPr>
            <a:spLocks noChangeShapeType="1"/>
          </p:cNvSpPr>
          <p:nvPr/>
        </p:nvSpPr>
        <p:spPr bwMode="auto">
          <a:xfrm flipV="1">
            <a:off x="1275441" y="5055026"/>
            <a:ext cx="0" cy="3955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41" name="Text Box 26"/>
          <p:cNvSpPr txBox="1">
            <a:spLocks noChangeArrowheads="1"/>
          </p:cNvSpPr>
          <p:nvPr/>
        </p:nvSpPr>
        <p:spPr bwMode="auto">
          <a:xfrm>
            <a:off x="375129" y="3943876"/>
            <a:ext cx="151650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rate</a:t>
            </a:r>
            <a:endParaRPr lang="fr-FR" sz="5100" dirty="0"/>
          </a:p>
        </p:txBody>
      </p:sp>
      <p:sp>
        <p:nvSpPr>
          <p:cNvPr id="18442" name="Text Box 27"/>
          <p:cNvSpPr txBox="1">
            <a:spLocks noChangeArrowheads="1"/>
          </p:cNvSpPr>
          <p:nvPr/>
        </p:nvSpPr>
        <p:spPr bwMode="auto">
          <a:xfrm>
            <a:off x="1399235" y="10323840"/>
            <a:ext cx="613475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Stimulus orientation</a:t>
            </a:r>
            <a:endParaRPr lang="fr-FR" sz="5100" dirty="0"/>
          </a:p>
        </p:txBody>
      </p:sp>
      <p:sp>
        <p:nvSpPr>
          <p:cNvPr id="18443" name="Freeform 28"/>
          <p:cNvSpPr>
            <a:spLocks/>
          </p:cNvSpPr>
          <p:nvPr/>
        </p:nvSpPr>
        <p:spPr bwMode="auto">
          <a:xfrm>
            <a:off x="1275440" y="5671079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2301" name="Line 29"/>
          <p:cNvSpPr>
            <a:spLocks noChangeShapeType="1"/>
          </p:cNvSpPr>
          <p:nvPr/>
        </p:nvSpPr>
        <p:spPr bwMode="auto">
          <a:xfrm>
            <a:off x="3826322" y="5820171"/>
            <a:ext cx="0" cy="2936809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45" name="Text Box 30"/>
          <p:cNvSpPr txBox="1">
            <a:spLocks noChangeArrowheads="1"/>
          </p:cNvSpPr>
          <p:nvPr/>
        </p:nvSpPr>
        <p:spPr bwMode="auto">
          <a:xfrm>
            <a:off x="2929764" y="4796227"/>
            <a:ext cx="2258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Cell 1</a:t>
            </a:r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Do populations / columns really exist?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6000" dirty="0" smtClean="0">
                <a:latin typeface="Impact" charset="0"/>
                <a:cs typeface="Impact" charset="0"/>
              </a:rPr>
              <a:t>Biological Modeling of Neural Networks </a:t>
            </a:r>
            <a:r>
              <a:rPr lang="en-US" dirty="0" smtClean="0">
                <a:latin typeface="Impact" charset="0"/>
                <a:cs typeface="Impact" charset="0"/>
              </a:rPr>
              <a:t>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Review from week 1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7" name="Picture 3" descr="pipe_cervel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036" y="4527867"/>
            <a:ext cx="5867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251236" y="8566467"/>
            <a:ext cx="6781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5604036" y="6966267"/>
            <a:ext cx="4114800" cy="2120900"/>
          </a:xfrm>
          <a:custGeom>
            <a:avLst/>
            <a:gdLst>
              <a:gd name="T0" fmla="*/ 2147483647 w 2592"/>
              <a:gd name="T1" fmla="*/ 2147483647 h 1336"/>
              <a:gd name="T2" fmla="*/ 2147483647 w 2592"/>
              <a:gd name="T3" fmla="*/ 2147483647 h 1336"/>
              <a:gd name="T4" fmla="*/ 2147483647 w 2592"/>
              <a:gd name="T5" fmla="*/ 2147483647 h 1336"/>
              <a:gd name="T6" fmla="*/ 2147483647 w 2592"/>
              <a:gd name="T7" fmla="*/ 2147483647 h 1336"/>
              <a:gd name="T8" fmla="*/ 2147483647 w 2592"/>
              <a:gd name="T9" fmla="*/ 2147483647 h 1336"/>
              <a:gd name="T10" fmla="*/ 2147483647 w 2592"/>
              <a:gd name="T11" fmla="*/ 2147483647 h 1336"/>
              <a:gd name="T12" fmla="*/ 2147483647 w 2592"/>
              <a:gd name="T13" fmla="*/ 2147483647 h 1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92"/>
              <a:gd name="T22" fmla="*/ 0 h 1336"/>
              <a:gd name="T23" fmla="*/ 2592 w 2592"/>
              <a:gd name="T24" fmla="*/ 1336 h 1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92" h="1336">
                <a:moveTo>
                  <a:pt x="64" y="1240"/>
                </a:moveTo>
                <a:cubicBezTo>
                  <a:pt x="32" y="1040"/>
                  <a:pt x="0" y="840"/>
                  <a:pt x="112" y="712"/>
                </a:cubicBezTo>
                <a:cubicBezTo>
                  <a:pt x="224" y="584"/>
                  <a:pt x="536" y="552"/>
                  <a:pt x="736" y="472"/>
                </a:cubicBezTo>
                <a:cubicBezTo>
                  <a:pt x="936" y="392"/>
                  <a:pt x="1048" y="288"/>
                  <a:pt x="1312" y="232"/>
                </a:cubicBezTo>
                <a:cubicBezTo>
                  <a:pt x="1576" y="176"/>
                  <a:pt x="2144" y="0"/>
                  <a:pt x="2320" y="136"/>
                </a:cubicBezTo>
                <a:cubicBezTo>
                  <a:pt x="2496" y="272"/>
                  <a:pt x="2592" y="848"/>
                  <a:pt x="2368" y="1048"/>
                </a:cubicBezTo>
                <a:cubicBezTo>
                  <a:pt x="2144" y="1248"/>
                  <a:pt x="1560" y="1292"/>
                  <a:pt x="976" y="1336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432836" y="7271067"/>
            <a:ext cx="990600" cy="990600"/>
            <a:chOff x="3888" y="2592"/>
            <a:chExt cx="624" cy="62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888" y="2592"/>
              <a:ext cx="624" cy="6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4176" y="2688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464" y="2832"/>
              <a:ext cx="48" cy="144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364 h 96"/>
                <a:gd name="T4" fmla="*/ 48 w 48"/>
                <a:gd name="T5" fmla="*/ 729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24" y="80"/>
                    <a:pt x="48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227047" y="2743202"/>
            <a:ext cx="2177199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motor </a:t>
            </a:r>
          </a:p>
          <a:p>
            <a:r>
              <a:rPr lang="en-US" sz="5400" dirty="0"/>
              <a:t>cortex</a:t>
            </a:r>
            <a:endParaRPr lang="en-US" sz="18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720214" y="4573904"/>
            <a:ext cx="28392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frontal </a:t>
            </a:r>
            <a:endParaRPr lang="en-US" sz="5400" dirty="0"/>
          </a:p>
          <a:p>
            <a:r>
              <a:rPr lang="en-US" sz="5400" dirty="0"/>
              <a:t>    cortex</a:t>
            </a:r>
            <a:endParaRPr lang="en-US" sz="1600" dirty="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4992054" y="8993504"/>
            <a:ext cx="2723823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to motor</a:t>
            </a:r>
          </a:p>
          <a:p>
            <a:r>
              <a:rPr lang="en-US" sz="5400" dirty="0"/>
              <a:t>output</a:t>
            </a:r>
            <a:endParaRPr lang="en-US" sz="1600" dirty="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3165636" y="6432867"/>
            <a:ext cx="4267200" cy="1308100"/>
          </a:xfrm>
          <a:custGeom>
            <a:avLst/>
            <a:gdLst>
              <a:gd name="T0" fmla="*/ 2147483647 w 2688"/>
              <a:gd name="T1" fmla="*/ 2147483647 h 1056"/>
              <a:gd name="T2" fmla="*/ 2147483647 w 2688"/>
              <a:gd name="T3" fmla="*/ 2147483647 h 1056"/>
              <a:gd name="T4" fmla="*/ 2147483647 w 2688"/>
              <a:gd name="T5" fmla="*/ 2147483647 h 1056"/>
              <a:gd name="T6" fmla="*/ 0 w 268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056"/>
              <a:gd name="T14" fmla="*/ 2688 w 26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056">
                <a:moveTo>
                  <a:pt x="2688" y="1000"/>
                </a:moveTo>
                <a:cubicBezTo>
                  <a:pt x="2492" y="1028"/>
                  <a:pt x="2296" y="1056"/>
                  <a:pt x="2112" y="904"/>
                </a:cubicBezTo>
                <a:cubicBezTo>
                  <a:pt x="1928" y="752"/>
                  <a:pt x="1936" y="176"/>
                  <a:pt x="1584" y="88"/>
                </a:cubicBezTo>
                <a:cubicBezTo>
                  <a:pt x="1232" y="0"/>
                  <a:pt x="264" y="328"/>
                  <a:pt x="0" y="376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241836" y="5289867"/>
            <a:ext cx="812800" cy="1981200"/>
            <a:chOff x="1248" y="1248"/>
            <a:chExt cx="512" cy="124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344" y="2304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240 w 336"/>
                <a:gd name="T3" fmla="*/ 48 h 192"/>
                <a:gd name="T4" fmla="*/ 336 w 336"/>
                <a:gd name="T5" fmla="*/ 192 h 192"/>
                <a:gd name="T6" fmla="*/ 0 60000 65536"/>
                <a:gd name="T7" fmla="*/ 0 60000 65536"/>
                <a:gd name="T8" fmla="*/ 0 60000 65536"/>
                <a:gd name="T9" fmla="*/ 0 w 336"/>
                <a:gd name="T10" fmla="*/ 0 h 192"/>
                <a:gd name="T11" fmla="*/ 336 w 33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92">
                  <a:moveTo>
                    <a:pt x="0" y="0"/>
                  </a:moveTo>
                  <a:cubicBezTo>
                    <a:pt x="92" y="8"/>
                    <a:pt x="184" y="16"/>
                    <a:pt x="240" y="48"/>
                  </a:cubicBezTo>
                  <a:cubicBezTo>
                    <a:pt x="296" y="80"/>
                    <a:pt x="316" y="136"/>
                    <a:pt x="336" y="192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248" y="1248"/>
              <a:ext cx="512" cy="864"/>
            </a:xfrm>
            <a:custGeom>
              <a:avLst/>
              <a:gdLst>
                <a:gd name="T0" fmla="*/ 0 w 512"/>
                <a:gd name="T1" fmla="*/ 864 h 864"/>
                <a:gd name="T2" fmla="*/ 432 w 512"/>
                <a:gd name="T3" fmla="*/ 480 h 864"/>
                <a:gd name="T4" fmla="*/ 480 w 512"/>
                <a:gd name="T5" fmla="*/ 0 h 864"/>
                <a:gd name="T6" fmla="*/ 0 60000 65536"/>
                <a:gd name="T7" fmla="*/ 0 60000 65536"/>
                <a:gd name="T8" fmla="*/ 0 60000 65536"/>
                <a:gd name="T9" fmla="*/ 0 w 512"/>
                <a:gd name="T10" fmla="*/ 0 h 864"/>
                <a:gd name="T11" fmla="*/ 512 w 51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864">
                  <a:moveTo>
                    <a:pt x="0" y="864"/>
                  </a:moveTo>
                  <a:cubicBezTo>
                    <a:pt x="176" y="744"/>
                    <a:pt x="352" y="624"/>
                    <a:pt x="432" y="480"/>
                  </a:cubicBezTo>
                  <a:cubicBezTo>
                    <a:pt x="512" y="336"/>
                    <a:pt x="496" y="168"/>
                    <a:pt x="48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Freeform 19"/>
          <p:cNvSpPr>
            <a:spLocks/>
          </p:cNvSpPr>
          <p:nvPr/>
        </p:nvSpPr>
        <p:spPr bwMode="auto">
          <a:xfrm>
            <a:off x="14080036" y="5213667"/>
            <a:ext cx="4343400" cy="685800"/>
          </a:xfrm>
          <a:custGeom>
            <a:avLst/>
            <a:gdLst>
              <a:gd name="T0" fmla="*/ 0 w 2736"/>
              <a:gd name="T1" fmla="*/ 0 h 432"/>
              <a:gd name="T2" fmla="*/ 2147483647 w 2736"/>
              <a:gd name="T3" fmla="*/ 2147483647 h 432"/>
              <a:gd name="T4" fmla="*/ 2147483647 w 2736"/>
              <a:gd name="T5" fmla="*/ 2147483647 h 432"/>
              <a:gd name="T6" fmla="*/ 0 60000 65536"/>
              <a:gd name="T7" fmla="*/ 0 60000 65536"/>
              <a:gd name="T8" fmla="*/ 0 60000 65536"/>
              <a:gd name="T9" fmla="*/ 0 w 2736"/>
              <a:gd name="T10" fmla="*/ 0 h 432"/>
              <a:gd name="T11" fmla="*/ 2736 w 27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32">
                <a:moveTo>
                  <a:pt x="0" y="0"/>
                </a:moveTo>
                <a:cubicBezTo>
                  <a:pt x="324" y="108"/>
                  <a:pt x="648" y="216"/>
                  <a:pt x="1104" y="288"/>
                </a:cubicBezTo>
                <a:cubicBezTo>
                  <a:pt x="1560" y="360"/>
                  <a:pt x="2148" y="396"/>
                  <a:pt x="2736" y="432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18347236" y="5975667"/>
            <a:ext cx="228600" cy="762000"/>
          </a:xfrm>
          <a:custGeom>
            <a:avLst/>
            <a:gdLst>
              <a:gd name="T0" fmla="*/ 0 w 144"/>
              <a:gd name="T1" fmla="*/ 0 h 480"/>
              <a:gd name="T2" fmla="*/ 2147483647 w 144"/>
              <a:gd name="T3" fmla="*/ 2147483647 h 480"/>
              <a:gd name="T4" fmla="*/ 0 w 144"/>
              <a:gd name="T5" fmla="*/ 2147483647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0"/>
                </a:moveTo>
                <a:cubicBezTo>
                  <a:pt x="72" y="104"/>
                  <a:pt x="144" y="208"/>
                  <a:pt x="144" y="288"/>
                </a:cubicBezTo>
                <a:cubicBezTo>
                  <a:pt x="144" y="368"/>
                  <a:pt x="72" y="424"/>
                  <a:pt x="0" y="48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16518436" y="4832667"/>
            <a:ext cx="1676400" cy="2057400"/>
          </a:xfrm>
          <a:custGeom>
            <a:avLst/>
            <a:gdLst>
              <a:gd name="T0" fmla="*/ 2147483647 w 1056"/>
              <a:gd name="T1" fmla="*/ 2147483647 h 1296"/>
              <a:gd name="T2" fmla="*/ 2147483647 w 1056"/>
              <a:gd name="T3" fmla="*/ 2147483647 h 1296"/>
              <a:gd name="T4" fmla="*/ 0 w 1056"/>
              <a:gd name="T5" fmla="*/ 0 h 1296"/>
              <a:gd name="T6" fmla="*/ 0 60000 65536"/>
              <a:gd name="T7" fmla="*/ 0 60000 65536"/>
              <a:gd name="T8" fmla="*/ 0 60000 65536"/>
              <a:gd name="T9" fmla="*/ 0 w 1056"/>
              <a:gd name="T10" fmla="*/ 0 h 1296"/>
              <a:gd name="T11" fmla="*/ 1056 w 1056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296">
                <a:moveTo>
                  <a:pt x="1056" y="1296"/>
                </a:moveTo>
                <a:cubicBezTo>
                  <a:pt x="952" y="924"/>
                  <a:pt x="848" y="552"/>
                  <a:pt x="672" y="336"/>
                </a:cubicBezTo>
                <a:cubicBezTo>
                  <a:pt x="496" y="120"/>
                  <a:pt x="248" y="60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5299236" y="4985067"/>
            <a:ext cx="1143000" cy="3810000"/>
          </a:xfrm>
          <a:custGeom>
            <a:avLst/>
            <a:gdLst>
              <a:gd name="T0" fmla="*/ 2147483647 w 720"/>
              <a:gd name="T1" fmla="*/ 0 h 2400"/>
              <a:gd name="T2" fmla="*/ 2147483647 w 720"/>
              <a:gd name="T3" fmla="*/ 2147483647 h 2400"/>
              <a:gd name="T4" fmla="*/ 0 w 720"/>
              <a:gd name="T5" fmla="*/ 2147483647 h 2400"/>
              <a:gd name="T6" fmla="*/ 0 60000 65536"/>
              <a:gd name="T7" fmla="*/ 0 60000 65536"/>
              <a:gd name="T8" fmla="*/ 0 60000 65536"/>
              <a:gd name="T9" fmla="*/ 0 w 720"/>
              <a:gd name="T10" fmla="*/ 0 h 2400"/>
              <a:gd name="T11" fmla="*/ 720 w 720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0">
                <a:moveTo>
                  <a:pt x="720" y="0"/>
                </a:moveTo>
                <a:cubicBezTo>
                  <a:pt x="564" y="208"/>
                  <a:pt x="408" y="416"/>
                  <a:pt x="288" y="816"/>
                </a:cubicBezTo>
                <a:cubicBezTo>
                  <a:pt x="168" y="1216"/>
                  <a:pt x="84" y="1808"/>
                  <a:pt x="0" y="240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2" name="Picture 3" descr="cajal1-n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287" y="4843897"/>
            <a:ext cx="6679518" cy="599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1808746" y="2849878"/>
            <a:ext cx="1007541" cy="92131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951747" y="2800667"/>
            <a:ext cx="654405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10 000 neurons</a:t>
            </a:r>
          </a:p>
          <a:p>
            <a:r>
              <a:rPr lang="en-US" dirty="0"/>
              <a:t>3 km </a:t>
            </a:r>
            <a:r>
              <a:rPr lang="en-US" dirty="0" smtClean="0"/>
              <a:t>wire</a:t>
            </a:r>
            <a:endParaRPr lang="en-US" dirty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32547" y="3459479"/>
            <a:ext cx="1035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/>
              <a:t>1mm</a:t>
            </a:r>
          </a:p>
        </p:txBody>
      </p:sp>
      <p:grpSp>
        <p:nvGrpSpPr>
          <p:cNvPr id="5" name="Group 42"/>
          <p:cNvGrpSpPr/>
          <p:nvPr/>
        </p:nvGrpSpPr>
        <p:grpSpPr>
          <a:xfrm>
            <a:off x="9495806" y="4985067"/>
            <a:ext cx="3746030" cy="5808930"/>
            <a:chOff x="9495806" y="4985067"/>
            <a:chExt cx="3746030" cy="5808930"/>
          </a:xfrm>
        </p:grpSpPr>
        <p:sp>
          <p:nvSpPr>
            <p:cNvPr id="36" name="Oval 35"/>
            <p:cNvSpPr/>
            <p:nvPr/>
          </p:nvSpPr>
          <p:spPr>
            <a:xfrm>
              <a:off x="12937036" y="5975667"/>
              <a:ext cx="304800" cy="35256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0"/>
            </p:cNvCxnSpPr>
            <p:nvPr/>
          </p:nvCxnSpPr>
          <p:spPr>
            <a:xfrm flipH="1" flipV="1">
              <a:off x="9495806" y="4985067"/>
              <a:ext cx="359363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</p:cNvCxnSpPr>
            <p:nvPr/>
          </p:nvCxnSpPr>
          <p:spPr>
            <a:xfrm flipH="1">
              <a:off x="9495806" y="6276598"/>
              <a:ext cx="3485867" cy="45173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9462" name="Line 18"/>
          <p:cNvSpPr>
            <a:spLocks noChangeShapeType="1"/>
          </p:cNvSpPr>
          <p:nvPr/>
        </p:nvSpPr>
        <p:spPr bwMode="auto">
          <a:xfrm>
            <a:off x="1275440" y="6844483"/>
            <a:ext cx="69774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9458" name="Object 19"/>
          <p:cNvGraphicFramePr>
            <a:graphicFrameLocks noChangeAspect="1"/>
          </p:cNvGraphicFramePr>
          <p:nvPr/>
        </p:nvGraphicFramePr>
        <p:xfrm>
          <a:off x="7495090" y="7100469"/>
          <a:ext cx="757762" cy="565421"/>
        </p:xfrm>
        <a:graphic>
          <a:graphicData uri="http://schemas.openxmlformats.org/presentationml/2006/ole">
            <p:oleObj spid="_x0000_s449538" name="Equation" r:id="rId4" imgW="126720" imgH="126720" progId="Equation.3">
              <p:embed/>
            </p:oleObj>
          </a:graphicData>
        </a:graphic>
      </p:graphicFrame>
      <p:sp>
        <p:nvSpPr>
          <p:cNvPr id="19463" name="Text Box 21"/>
          <p:cNvSpPr txBox="1">
            <a:spLocks noChangeArrowheads="1"/>
          </p:cNvSpPr>
          <p:nvPr/>
        </p:nvSpPr>
        <p:spPr bwMode="auto">
          <a:xfrm>
            <a:off x="889058" y="7137039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0</a:t>
            </a:r>
            <a:endParaRPr lang="fr-FR" sz="5100" dirty="0"/>
          </a:p>
        </p:txBody>
      </p:sp>
      <p:sp>
        <p:nvSpPr>
          <p:cNvPr id="19464" name="Line 22"/>
          <p:cNvSpPr>
            <a:spLocks noChangeShapeType="1"/>
          </p:cNvSpPr>
          <p:nvPr/>
        </p:nvSpPr>
        <p:spPr bwMode="auto">
          <a:xfrm flipV="1">
            <a:off x="1275441" y="2889356"/>
            <a:ext cx="0" cy="3955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5" name="Text Box 23"/>
          <p:cNvSpPr txBox="1">
            <a:spLocks noChangeArrowheads="1"/>
          </p:cNvSpPr>
          <p:nvPr/>
        </p:nvSpPr>
        <p:spPr bwMode="auto">
          <a:xfrm>
            <a:off x="375129" y="1778206"/>
            <a:ext cx="151650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rate</a:t>
            </a:r>
            <a:endParaRPr lang="fr-FR" sz="5100" dirty="0"/>
          </a:p>
        </p:txBody>
      </p:sp>
      <p:sp>
        <p:nvSpPr>
          <p:cNvPr id="19466" name="Freeform 25"/>
          <p:cNvSpPr>
            <a:spLocks/>
          </p:cNvSpPr>
          <p:nvPr/>
        </p:nvSpPr>
        <p:spPr bwMode="auto">
          <a:xfrm>
            <a:off x="1275440" y="3505409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7" name="Text Box 27"/>
          <p:cNvSpPr txBox="1">
            <a:spLocks noChangeArrowheads="1"/>
          </p:cNvSpPr>
          <p:nvPr/>
        </p:nvSpPr>
        <p:spPr bwMode="auto">
          <a:xfrm>
            <a:off x="2929764" y="2630557"/>
            <a:ext cx="2258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Cell 1</a:t>
            </a:r>
            <a:endParaRPr lang="fr-FR"/>
          </a:p>
        </p:txBody>
      </p:sp>
      <p:sp>
        <p:nvSpPr>
          <p:cNvPr id="19468" name="Freeform 28"/>
          <p:cNvSpPr>
            <a:spLocks/>
          </p:cNvSpPr>
          <p:nvPr/>
        </p:nvSpPr>
        <p:spPr bwMode="auto">
          <a:xfrm>
            <a:off x="3484955" y="352791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9" name="Text Box 29"/>
          <p:cNvSpPr txBox="1">
            <a:spLocks noChangeArrowheads="1"/>
          </p:cNvSpPr>
          <p:nvPr/>
        </p:nvSpPr>
        <p:spPr bwMode="auto">
          <a:xfrm>
            <a:off x="5345599" y="2698070"/>
            <a:ext cx="2258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Cell 5</a:t>
            </a:r>
            <a:endParaRPr lang="fr-FR"/>
          </a:p>
        </p:txBody>
      </p:sp>
      <p:sp>
        <p:nvSpPr>
          <p:cNvPr id="824350" name="Freeform 30"/>
          <p:cNvSpPr>
            <a:spLocks/>
          </p:cNvSpPr>
          <p:nvPr/>
        </p:nvSpPr>
        <p:spPr bwMode="auto">
          <a:xfrm>
            <a:off x="3995131" y="352791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4351" name="Freeform 31"/>
          <p:cNvSpPr>
            <a:spLocks/>
          </p:cNvSpPr>
          <p:nvPr/>
        </p:nvSpPr>
        <p:spPr bwMode="auto">
          <a:xfrm>
            <a:off x="2805969" y="352791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4352" name="Freeform 32"/>
          <p:cNvSpPr>
            <a:spLocks/>
          </p:cNvSpPr>
          <p:nvPr/>
        </p:nvSpPr>
        <p:spPr bwMode="auto">
          <a:xfrm>
            <a:off x="1954426" y="352791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4353" name="Freeform 33"/>
          <p:cNvSpPr>
            <a:spLocks/>
          </p:cNvSpPr>
          <p:nvPr/>
        </p:nvSpPr>
        <p:spPr bwMode="auto">
          <a:xfrm>
            <a:off x="765264" y="352791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4354" name="Freeform 34"/>
          <p:cNvSpPr>
            <a:spLocks/>
          </p:cNvSpPr>
          <p:nvPr/>
        </p:nvSpPr>
        <p:spPr bwMode="auto">
          <a:xfrm>
            <a:off x="4677867" y="352791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736852" y="6723522"/>
            <a:ext cx="5878280" cy="3001509"/>
            <a:chOff x="463" y="3160"/>
            <a:chExt cx="1567" cy="1067"/>
          </a:xfrm>
        </p:grpSpPr>
        <p:graphicFrame>
          <p:nvGraphicFramePr>
            <p:cNvPr id="19459" name="Object 20"/>
            <p:cNvGraphicFramePr>
              <a:graphicFrameLocks noChangeAspect="1"/>
            </p:cNvGraphicFramePr>
            <p:nvPr/>
          </p:nvGraphicFramePr>
          <p:xfrm>
            <a:off x="1181" y="3160"/>
            <a:ext cx="243" cy="542"/>
          </p:xfrm>
          <a:graphic>
            <a:graphicData uri="http://schemas.openxmlformats.org/presentationml/2006/ole">
              <p:oleObj spid="_x0000_s449539" name="Equation" r:id="rId5" imgW="152280" imgH="342720" progId="Equation.3">
                <p:embed/>
              </p:oleObj>
            </a:graphicData>
          </a:graphic>
        </p:graphicFrame>
        <p:sp>
          <p:nvSpPr>
            <p:cNvPr id="19478" name="Line 35"/>
            <p:cNvSpPr>
              <a:spLocks noChangeShapeType="1"/>
            </p:cNvSpPr>
            <p:nvPr/>
          </p:nvSpPr>
          <p:spPr bwMode="auto">
            <a:xfrm flipV="1">
              <a:off x="1066" y="3203"/>
              <a:ext cx="0" cy="68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Text Box 36"/>
            <p:cNvSpPr txBox="1">
              <a:spLocks noChangeArrowheads="1"/>
            </p:cNvSpPr>
            <p:nvPr/>
          </p:nvSpPr>
          <p:spPr bwMode="auto">
            <a:xfrm>
              <a:off x="463" y="3882"/>
              <a:ext cx="1567" cy="34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chemeClr val="accent2"/>
                  </a:solidFill>
                </a:rPr>
                <a:t>Oriented stimulus</a:t>
              </a: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824358" name="Text Box 38"/>
          <p:cNvSpPr txBox="1">
            <a:spLocks noChangeArrowheads="1"/>
          </p:cNvSpPr>
          <p:nvPr/>
        </p:nvSpPr>
        <p:spPr bwMode="auto">
          <a:xfrm>
            <a:off x="11145101" y="1456836"/>
            <a:ext cx="649382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dirty="0"/>
              <a:t>Course </a:t>
            </a:r>
            <a:r>
              <a:rPr lang="fr-CH" sz="6800" b="1" dirty="0" err="1"/>
              <a:t>coding</a:t>
            </a:r>
            <a:endParaRPr lang="fr-FR" sz="6800" b="1" dirty="0"/>
          </a:p>
        </p:txBody>
      </p:sp>
      <p:sp>
        <p:nvSpPr>
          <p:cNvPr id="824359" name="Text Box 39"/>
          <p:cNvSpPr txBox="1">
            <a:spLocks noChangeArrowheads="1"/>
          </p:cNvSpPr>
          <p:nvPr/>
        </p:nvSpPr>
        <p:spPr bwMode="auto">
          <a:xfrm>
            <a:off x="12003585" y="2889356"/>
            <a:ext cx="8960462" cy="37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/>
              <a:t>Many</a:t>
            </a:r>
            <a:r>
              <a:rPr lang="fr-CH" dirty="0"/>
              <a:t> </a:t>
            </a:r>
            <a:r>
              <a:rPr lang="fr-CH" dirty="0" err="1" smtClean="0"/>
              <a:t>cells</a:t>
            </a:r>
            <a:endParaRPr lang="fr-CH" dirty="0" smtClean="0"/>
          </a:p>
          <a:p>
            <a:r>
              <a:rPr lang="fr-CH" dirty="0" smtClean="0"/>
              <a:t>(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different</a:t>
            </a:r>
            <a:r>
              <a:rPr lang="fr-CH" dirty="0" smtClean="0"/>
              <a:t> </a:t>
            </a:r>
            <a:r>
              <a:rPr lang="fr-CH" dirty="0" err="1" smtClean="0"/>
              <a:t>columns</a:t>
            </a:r>
            <a:r>
              <a:rPr lang="fr-CH" dirty="0" smtClean="0"/>
              <a:t>) </a:t>
            </a:r>
          </a:p>
          <a:p>
            <a:r>
              <a:rPr lang="fr-CH" dirty="0" err="1" smtClean="0"/>
              <a:t>respond</a:t>
            </a:r>
            <a:r>
              <a:rPr lang="fr-CH" dirty="0" smtClean="0"/>
              <a:t> </a:t>
            </a:r>
            <a:r>
              <a:rPr lang="fr-CH" dirty="0"/>
              <a:t>to a single</a:t>
            </a:r>
          </a:p>
          <a:p>
            <a:r>
              <a:rPr lang="fr-CH" dirty="0" smtClean="0"/>
              <a:t>stimulus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different</a:t>
            </a:r>
            <a:r>
              <a:rPr lang="fr-CH" dirty="0"/>
              <a:t> rate</a:t>
            </a:r>
            <a:endParaRPr lang="fr-FR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Do populations / columns really exist?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50" grpId="0" animBg="1"/>
      <p:bldP spid="824351" grpId="0" animBg="1"/>
      <p:bldP spid="824352" grpId="0" animBg="1"/>
      <p:bldP spid="824353" grpId="0" animBg="1"/>
      <p:bldP spid="824354" grpId="0" animBg="1"/>
      <p:bldP spid="824358" grpId="0"/>
      <p:bldP spid="8243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5360602" y="78766"/>
            <a:ext cx="3842458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 smtClean="0">
                <a:solidFill>
                  <a:srgbClr val="FF0000"/>
                </a:solidFill>
              </a:rPr>
              <a:t>Quiz 1</a:t>
            </a:r>
            <a:r>
              <a:rPr lang="en-US" sz="5100" dirty="0">
                <a:solidFill>
                  <a:srgbClr val="FF0000"/>
                </a:solidFill>
              </a:rPr>
              <a:t>, now</a:t>
            </a:r>
            <a:endParaRPr lang="en-US" sz="3000" dirty="0"/>
          </a:p>
        </p:txBody>
      </p:sp>
      <p:sp>
        <p:nvSpPr>
          <p:cNvPr id="7176" name="Rectangle 32"/>
          <p:cNvSpPr>
            <a:spLocks noChangeArrowheads="1"/>
          </p:cNvSpPr>
          <p:nvPr/>
        </p:nvSpPr>
        <p:spPr bwMode="auto">
          <a:xfrm>
            <a:off x="192504" y="1419731"/>
            <a:ext cx="21101037" cy="10925830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6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579" y="1419731"/>
            <a:ext cx="171768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The receptive field of a visual neuron refers to</a:t>
            </a:r>
          </a:p>
          <a:p>
            <a:r>
              <a:rPr lang="en-US" sz="5400" dirty="0" smtClean="0"/>
              <a:t>[ ] The localized region of space to which it is sensitive</a:t>
            </a:r>
          </a:p>
          <a:p>
            <a:r>
              <a:rPr lang="en-US" sz="5400" dirty="0" smtClean="0"/>
              <a:t>[ ] The orientation of a light bar to which it is sensitive</a:t>
            </a:r>
          </a:p>
          <a:p>
            <a:r>
              <a:rPr lang="en-US" sz="5400" dirty="0" smtClean="0"/>
              <a:t>[ ] The set of all stimulus features to which it is sensitive</a:t>
            </a:r>
            <a:endParaRPr lang="en-US" sz="5400" dirty="0"/>
          </a:p>
        </p:txBody>
      </p:sp>
      <p:sp>
        <p:nvSpPr>
          <p:cNvPr id="37" name="TextBox 36"/>
          <p:cNvSpPr txBox="1"/>
          <p:nvPr/>
        </p:nvSpPr>
        <p:spPr>
          <a:xfrm>
            <a:off x="601579" y="5663335"/>
            <a:ext cx="1717681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The receptive field of a auditory neuron refers to</a:t>
            </a:r>
          </a:p>
          <a:p>
            <a:r>
              <a:rPr lang="en-US" sz="5400" dirty="0" smtClean="0"/>
              <a:t>[ ] The set of all stimulus features to which it is sensitive</a:t>
            </a:r>
          </a:p>
          <a:p>
            <a:r>
              <a:rPr lang="en-US" sz="5400" dirty="0" smtClean="0"/>
              <a:t>[ ] The range of frequencies to which it is sensitive</a:t>
            </a:r>
            <a:endParaRPr lang="en-US" sz="5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1579" y="8539558"/>
            <a:ext cx="1717681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The receptive field of a </a:t>
            </a:r>
            <a:r>
              <a:rPr lang="en-US" sz="5400" dirty="0" err="1" smtClean="0"/>
              <a:t>somatosensory</a:t>
            </a:r>
            <a:r>
              <a:rPr lang="en-US" sz="5400" dirty="0" smtClean="0"/>
              <a:t> neuron refers to</a:t>
            </a:r>
          </a:p>
          <a:p>
            <a:r>
              <a:rPr lang="en-US" sz="5400" dirty="0" smtClean="0"/>
              <a:t>[ ] The set of all stimulus features to which it is sensitive</a:t>
            </a:r>
          </a:p>
          <a:p>
            <a:r>
              <a:rPr lang="en-US" sz="5400" dirty="0" smtClean="0"/>
              <a:t>[ ] The region of body surface to which it is sensitive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10 – Neuronal Populations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Cortical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Populations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columns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receptive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fields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Connectivity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cortical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model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schemes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Mean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argument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asynchronous</a:t>
            </a:r>
            <a:r>
              <a:rPr lang="fr-CH" sz="4400" dirty="0" smtClean="0">
                <a:latin typeface="Arial Narrow" pitchFamily="34" charset="0"/>
              </a:rPr>
              <a:t> state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Balanced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state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10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2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Connectivity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006136" y="4996099"/>
            <a:ext cx="10265694" cy="21747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63"/>
          <p:cNvGrpSpPr/>
          <p:nvPr/>
        </p:nvGrpSpPr>
        <p:grpSpPr>
          <a:xfrm>
            <a:off x="2389578" y="1735645"/>
            <a:ext cx="11805418" cy="9825930"/>
            <a:chOff x="2389577" y="1735645"/>
            <a:chExt cx="14708828" cy="982593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418468" y="2888988"/>
              <a:ext cx="2682175" cy="1946621"/>
              <a:chOff x="4611" y="3499"/>
              <a:chExt cx="715" cy="692"/>
            </a:xfrm>
          </p:grpSpPr>
          <p:sp>
            <p:nvSpPr>
              <p:cNvPr id="15690" name="Oval 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1" name="Oval 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2" name="Oval 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3" name="Oval 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4" name="Oval 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5" name="Oval 1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6" name="Oval 1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7" name="Oval 1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8" name="Oval 1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9" name="Oval 1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0" name="Oval 1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1" name="Oval 1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2" name="Oval 1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3" name="Oval 1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4" name="Oval 1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5" name="Line 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6" name="Line 2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7" name="Line 2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8" name="Line 2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9" name="Line 2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0" name="Line 2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1" name="Line 2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2" name="Line 2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3" name="Line 2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4" name="Line 2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5" name="Line 3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6" name="Line 3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7" name="Line 3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8" name="Line 3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9" name="Line 3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20" name="Line 3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21" name="Line 3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22" name="Line 3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23" name="Line 3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6" name="Freeform 39"/>
            <p:cNvSpPr>
              <a:spLocks/>
            </p:cNvSpPr>
            <p:nvPr/>
          </p:nvSpPr>
          <p:spPr bwMode="auto">
            <a:xfrm>
              <a:off x="2389577" y="3634443"/>
              <a:ext cx="2798467" cy="739829"/>
            </a:xfrm>
            <a:custGeom>
              <a:avLst/>
              <a:gdLst>
                <a:gd name="T0" fmla="*/ 0 w 1003"/>
                <a:gd name="T1" fmla="*/ 2147483647 h 263"/>
                <a:gd name="T2" fmla="*/ 2147483647 w 1003"/>
                <a:gd name="T3" fmla="*/ 2147483647 h 263"/>
                <a:gd name="T4" fmla="*/ 2147483647 w 1003"/>
                <a:gd name="T5" fmla="*/ 2147483647 h 263"/>
                <a:gd name="T6" fmla="*/ 2147483647 w 1003"/>
                <a:gd name="T7" fmla="*/ 2147483647 h 263"/>
                <a:gd name="T8" fmla="*/ 2147483647 w 1003"/>
                <a:gd name="T9" fmla="*/ 2147483647 h 263"/>
                <a:gd name="T10" fmla="*/ 2147483647 w 1003"/>
                <a:gd name="T11" fmla="*/ 2147483647 h 263"/>
                <a:gd name="T12" fmla="*/ 2147483647 w 1003"/>
                <a:gd name="T13" fmla="*/ 2147483647 h 263"/>
                <a:gd name="T14" fmla="*/ 2147483647 w 1003"/>
                <a:gd name="T15" fmla="*/ 2147483647 h 263"/>
                <a:gd name="T16" fmla="*/ 2147483647 w 1003"/>
                <a:gd name="T17" fmla="*/ 2147483647 h 263"/>
                <a:gd name="T18" fmla="*/ 2147483647 w 1003"/>
                <a:gd name="T19" fmla="*/ 2147483647 h 263"/>
                <a:gd name="T20" fmla="*/ 2147483647 w 1003"/>
                <a:gd name="T21" fmla="*/ 2147483647 h 263"/>
                <a:gd name="T22" fmla="*/ 2147483647 w 1003"/>
                <a:gd name="T23" fmla="*/ 0 h 263"/>
                <a:gd name="T24" fmla="*/ 2147483647 w 1003"/>
                <a:gd name="T25" fmla="*/ 2147483647 h 263"/>
                <a:gd name="T26" fmla="*/ 2147483647 w 1003"/>
                <a:gd name="T27" fmla="*/ 2147483647 h 263"/>
                <a:gd name="T28" fmla="*/ 2147483647 w 1003"/>
                <a:gd name="T29" fmla="*/ 2147483647 h 263"/>
                <a:gd name="T30" fmla="*/ 2147483647 w 1003"/>
                <a:gd name="T31" fmla="*/ 2147483647 h 263"/>
                <a:gd name="T32" fmla="*/ 2147483647 w 1003"/>
                <a:gd name="T33" fmla="*/ 2147483647 h 263"/>
                <a:gd name="T34" fmla="*/ 2147483647 w 1003"/>
                <a:gd name="T35" fmla="*/ 2147483647 h 263"/>
                <a:gd name="T36" fmla="*/ 2147483647 w 1003"/>
                <a:gd name="T37" fmla="*/ 2147483647 h 263"/>
                <a:gd name="T38" fmla="*/ 2147483647 w 1003"/>
                <a:gd name="T39" fmla="*/ 2147483647 h 263"/>
                <a:gd name="T40" fmla="*/ 2147483647 w 1003"/>
                <a:gd name="T41" fmla="*/ 2147483647 h 263"/>
                <a:gd name="T42" fmla="*/ 2147483647 w 1003"/>
                <a:gd name="T43" fmla="*/ 2147483647 h 263"/>
                <a:gd name="T44" fmla="*/ 2147483647 w 1003"/>
                <a:gd name="T45" fmla="*/ 2147483647 h 263"/>
                <a:gd name="T46" fmla="*/ 2147483647 w 1003"/>
                <a:gd name="T47" fmla="*/ 2147483647 h 263"/>
                <a:gd name="T48" fmla="*/ 2147483647 w 1003"/>
                <a:gd name="T49" fmla="*/ 2147483647 h 263"/>
                <a:gd name="T50" fmla="*/ 2147483647 w 1003"/>
                <a:gd name="T51" fmla="*/ 2147483647 h 263"/>
                <a:gd name="T52" fmla="*/ 2147483647 w 1003"/>
                <a:gd name="T53" fmla="*/ 2147483647 h 263"/>
                <a:gd name="T54" fmla="*/ 2147483647 w 1003"/>
                <a:gd name="T55" fmla="*/ 2147483647 h 263"/>
                <a:gd name="T56" fmla="*/ 2147483647 w 1003"/>
                <a:gd name="T57" fmla="*/ 2147483647 h 263"/>
                <a:gd name="T58" fmla="*/ 2147483647 w 1003"/>
                <a:gd name="T59" fmla="*/ 2147483647 h 263"/>
                <a:gd name="T60" fmla="*/ 2147483647 w 1003"/>
                <a:gd name="T61" fmla="*/ 2147483647 h 263"/>
                <a:gd name="T62" fmla="*/ 2147483647 w 1003"/>
                <a:gd name="T63" fmla="*/ 2147483647 h 263"/>
                <a:gd name="T64" fmla="*/ 2147483647 w 1003"/>
                <a:gd name="T65" fmla="*/ 2147483647 h 263"/>
                <a:gd name="T66" fmla="*/ 2147483647 w 1003"/>
                <a:gd name="T67" fmla="*/ 2147483647 h 263"/>
                <a:gd name="T68" fmla="*/ 2147483647 w 1003"/>
                <a:gd name="T69" fmla="*/ 2147483647 h 263"/>
                <a:gd name="T70" fmla="*/ 2147483647 w 1003"/>
                <a:gd name="T71" fmla="*/ 2147483647 h 263"/>
                <a:gd name="T72" fmla="*/ 2147483647 w 1003"/>
                <a:gd name="T73" fmla="*/ 2147483647 h 263"/>
                <a:gd name="T74" fmla="*/ 2147483647 w 1003"/>
                <a:gd name="T75" fmla="*/ 2147483647 h 263"/>
                <a:gd name="T76" fmla="*/ 2147483647 w 1003"/>
                <a:gd name="T77" fmla="*/ 2147483647 h 263"/>
                <a:gd name="T78" fmla="*/ 2147483647 w 1003"/>
                <a:gd name="T79" fmla="*/ 2147483647 h 263"/>
                <a:gd name="T80" fmla="*/ 2147483647 w 1003"/>
                <a:gd name="T81" fmla="*/ 2147483647 h 263"/>
                <a:gd name="T82" fmla="*/ 2147483647 w 1003"/>
                <a:gd name="T83" fmla="*/ 2147483647 h 2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03"/>
                <a:gd name="T127" fmla="*/ 0 h 263"/>
                <a:gd name="T128" fmla="*/ 1003 w 1003"/>
                <a:gd name="T129" fmla="*/ 263 h 2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03" h="263">
                  <a:moveTo>
                    <a:pt x="0" y="192"/>
                  </a:moveTo>
                  <a:cubicBezTo>
                    <a:pt x="7" y="179"/>
                    <a:pt x="11" y="164"/>
                    <a:pt x="20" y="152"/>
                  </a:cubicBezTo>
                  <a:cubicBezTo>
                    <a:pt x="28" y="140"/>
                    <a:pt x="42" y="134"/>
                    <a:pt x="50" y="122"/>
                  </a:cubicBezTo>
                  <a:cubicBezTo>
                    <a:pt x="56" y="113"/>
                    <a:pt x="55" y="101"/>
                    <a:pt x="60" y="91"/>
                  </a:cubicBezTo>
                  <a:cubicBezTo>
                    <a:pt x="73" y="65"/>
                    <a:pt x="81" y="60"/>
                    <a:pt x="101" y="41"/>
                  </a:cubicBezTo>
                  <a:cubicBezTo>
                    <a:pt x="107" y="106"/>
                    <a:pt x="111" y="162"/>
                    <a:pt x="131" y="223"/>
                  </a:cubicBezTo>
                  <a:cubicBezTo>
                    <a:pt x="149" y="186"/>
                    <a:pt x="158" y="151"/>
                    <a:pt x="171" y="112"/>
                  </a:cubicBezTo>
                  <a:cubicBezTo>
                    <a:pt x="175" y="122"/>
                    <a:pt x="179" y="132"/>
                    <a:pt x="182" y="142"/>
                  </a:cubicBezTo>
                  <a:cubicBezTo>
                    <a:pt x="186" y="155"/>
                    <a:pt x="181" y="190"/>
                    <a:pt x="192" y="182"/>
                  </a:cubicBezTo>
                  <a:cubicBezTo>
                    <a:pt x="210" y="170"/>
                    <a:pt x="212" y="122"/>
                    <a:pt x="212" y="122"/>
                  </a:cubicBezTo>
                  <a:cubicBezTo>
                    <a:pt x="225" y="142"/>
                    <a:pt x="246" y="205"/>
                    <a:pt x="252" y="182"/>
                  </a:cubicBezTo>
                  <a:cubicBezTo>
                    <a:pt x="267" y="122"/>
                    <a:pt x="278" y="61"/>
                    <a:pt x="293" y="0"/>
                  </a:cubicBezTo>
                  <a:cubicBezTo>
                    <a:pt x="300" y="54"/>
                    <a:pt x="300" y="109"/>
                    <a:pt x="313" y="162"/>
                  </a:cubicBezTo>
                  <a:cubicBezTo>
                    <a:pt x="316" y="176"/>
                    <a:pt x="319" y="190"/>
                    <a:pt x="323" y="203"/>
                  </a:cubicBezTo>
                  <a:cubicBezTo>
                    <a:pt x="329" y="223"/>
                    <a:pt x="343" y="263"/>
                    <a:pt x="343" y="263"/>
                  </a:cubicBezTo>
                  <a:cubicBezTo>
                    <a:pt x="354" y="229"/>
                    <a:pt x="345" y="121"/>
                    <a:pt x="374" y="203"/>
                  </a:cubicBezTo>
                  <a:cubicBezTo>
                    <a:pt x="412" y="164"/>
                    <a:pt x="419" y="185"/>
                    <a:pt x="444" y="223"/>
                  </a:cubicBezTo>
                  <a:cubicBezTo>
                    <a:pt x="454" y="207"/>
                    <a:pt x="480" y="169"/>
                    <a:pt x="485" y="152"/>
                  </a:cubicBezTo>
                  <a:cubicBezTo>
                    <a:pt x="491" y="129"/>
                    <a:pt x="490" y="104"/>
                    <a:pt x="495" y="81"/>
                  </a:cubicBezTo>
                  <a:cubicBezTo>
                    <a:pt x="497" y="71"/>
                    <a:pt x="502" y="61"/>
                    <a:pt x="505" y="51"/>
                  </a:cubicBezTo>
                  <a:cubicBezTo>
                    <a:pt x="507" y="57"/>
                    <a:pt x="523" y="114"/>
                    <a:pt x="535" y="112"/>
                  </a:cubicBezTo>
                  <a:cubicBezTo>
                    <a:pt x="552" y="109"/>
                    <a:pt x="556" y="85"/>
                    <a:pt x="566" y="71"/>
                  </a:cubicBezTo>
                  <a:cubicBezTo>
                    <a:pt x="569" y="61"/>
                    <a:pt x="566" y="38"/>
                    <a:pt x="576" y="41"/>
                  </a:cubicBezTo>
                  <a:cubicBezTo>
                    <a:pt x="590" y="46"/>
                    <a:pt x="589" y="68"/>
                    <a:pt x="596" y="81"/>
                  </a:cubicBezTo>
                  <a:cubicBezTo>
                    <a:pt x="616" y="116"/>
                    <a:pt x="617" y="113"/>
                    <a:pt x="646" y="142"/>
                  </a:cubicBezTo>
                  <a:cubicBezTo>
                    <a:pt x="670" y="235"/>
                    <a:pt x="652" y="200"/>
                    <a:pt x="687" y="253"/>
                  </a:cubicBezTo>
                  <a:cubicBezTo>
                    <a:pt x="697" y="224"/>
                    <a:pt x="689" y="187"/>
                    <a:pt x="707" y="162"/>
                  </a:cubicBezTo>
                  <a:cubicBezTo>
                    <a:pt x="715" y="151"/>
                    <a:pt x="734" y="155"/>
                    <a:pt x="747" y="152"/>
                  </a:cubicBezTo>
                  <a:cubicBezTo>
                    <a:pt x="754" y="122"/>
                    <a:pt x="761" y="91"/>
                    <a:pt x="768" y="61"/>
                  </a:cubicBezTo>
                  <a:cubicBezTo>
                    <a:pt x="777" y="21"/>
                    <a:pt x="816" y="146"/>
                    <a:pt x="818" y="152"/>
                  </a:cubicBezTo>
                  <a:cubicBezTo>
                    <a:pt x="825" y="142"/>
                    <a:pt x="827" y="118"/>
                    <a:pt x="838" y="122"/>
                  </a:cubicBezTo>
                  <a:cubicBezTo>
                    <a:pt x="851" y="126"/>
                    <a:pt x="844" y="149"/>
                    <a:pt x="848" y="162"/>
                  </a:cubicBezTo>
                  <a:cubicBezTo>
                    <a:pt x="851" y="172"/>
                    <a:pt x="855" y="182"/>
                    <a:pt x="859" y="192"/>
                  </a:cubicBezTo>
                  <a:cubicBezTo>
                    <a:pt x="866" y="182"/>
                    <a:pt x="874" y="173"/>
                    <a:pt x="879" y="162"/>
                  </a:cubicBezTo>
                  <a:cubicBezTo>
                    <a:pt x="884" y="153"/>
                    <a:pt x="882" y="125"/>
                    <a:pt x="889" y="132"/>
                  </a:cubicBezTo>
                  <a:cubicBezTo>
                    <a:pt x="901" y="144"/>
                    <a:pt x="892" y="166"/>
                    <a:pt x="899" y="182"/>
                  </a:cubicBezTo>
                  <a:cubicBezTo>
                    <a:pt x="903" y="191"/>
                    <a:pt x="912" y="196"/>
                    <a:pt x="919" y="203"/>
                  </a:cubicBezTo>
                  <a:cubicBezTo>
                    <a:pt x="922" y="183"/>
                    <a:pt x="914" y="157"/>
                    <a:pt x="929" y="142"/>
                  </a:cubicBezTo>
                  <a:cubicBezTo>
                    <a:pt x="938" y="133"/>
                    <a:pt x="944" y="161"/>
                    <a:pt x="950" y="172"/>
                  </a:cubicBezTo>
                  <a:cubicBezTo>
                    <a:pt x="955" y="182"/>
                    <a:pt x="957" y="193"/>
                    <a:pt x="960" y="203"/>
                  </a:cubicBezTo>
                  <a:cubicBezTo>
                    <a:pt x="969" y="158"/>
                    <a:pt x="980" y="102"/>
                    <a:pt x="1000" y="61"/>
                  </a:cubicBezTo>
                  <a:cubicBezTo>
                    <a:pt x="1003" y="55"/>
                    <a:pt x="1000" y="74"/>
                    <a:pt x="1000" y="81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67" name="Line 40"/>
            <p:cNvSpPr>
              <a:spLocks noChangeShapeType="1"/>
            </p:cNvSpPr>
            <p:nvPr/>
          </p:nvSpPr>
          <p:spPr bwMode="auto">
            <a:xfrm>
              <a:off x="5360604" y="3943876"/>
              <a:ext cx="84779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68" name="Text Box 41"/>
            <p:cNvSpPr txBox="1">
              <a:spLocks noChangeArrowheads="1"/>
            </p:cNvSpPr>
            <p:nvPr/>
          </p:nvSpPr>
          <p:spPr bwMode="auto">
            <a:xfrm>
              <a:off x="2757204" y="2703328"/>
              <a:ext cx="1187885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dirty="0">
                  <a:solidFill>
                    <a:srgbClr val="FF0000"/>
                  </a:solidFill>
                </a:rPr>
                <a:t>I(t)</a:t>
              </a:r>
              <a:endParaRPr lang="fr-FR" sz="5100" dirty="0">
                <a:solidFill>
                  <a:srgbClr val="FF0000"/>
                </a:solidFill>
              </a:endParaRPr>
            </a:p>
          </p:txBody>
        </p:sp>
        <p:sp>
          <p:nvSpPr>
            <p:cNvPr id="15369" name="Line 42"/>
            <p:cNvSpPr>
              <a:spLocks noChangeShapeType="1"/>
            </p:cNvSpPr>
            <p:nvPr/>
          </p:nvSpPr>
          <p:spPr bwMode="auto">
            <a:xfrm>
              <a:off x="9442014" y="3175918"/>
              <a:ext cx="221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0" name="Line 43"/>
            <p:cNvSpPr>
              <a:spLocks noChangeShapeType="1"/>
            </p:cNvSpPr>
            <p:nvPr/>
          </p:nvSpPr>
          <p:spPr bwMode="auto">
            <a:xfrm>
              <a:off x="9442014" y="3687890"/>
              <a:ext cx="221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1" name="Line 44"/>
            <p:cNvSpPr>
              <a:spLocks noChangeShapeType="1"/>
            </p:cNvSpPr>
            <p:nvPr/>
          </p:nvSpPr>
          <p:spPr bwMode="auto">
            <a:xfrm>
              <a:off x="9442014" y="4197049"/>
              <a:ext cx="221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2" name="Line 45"/>
            <p:cNvSpPr>
              <a:spLocks noChangeShapeType="1"/>
            </p:cNvSpPr>
            <p:nvPr/>
          </p:nvSpPr>
          <p:spPr bwMode="auto">
            <a:xfrm>
              <a:off x="9442014" y="4709021"/>
              <a:ext cx="221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3" name="Line 46"/>
            <p:cNvSpPr>
              <a:spLocks noChangeShapeType="1"/>
            </p:cNvSpPr>
            <p:nvPr/>
          </p:nvSpPr>
          <p:spPr bwMode="auto">
            <a:xfrm>
              <a:off x="9783379" y="2793345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4" name="Line 47"/>
            <p:cNvSpPr>
              <a:spLocks noChangeShapeType="1"/>
            </p:cNvSpPr>
            <p:nvPr/>
          </p:nvSpPr>
          <p:spPr bwMode="auto">
            <a:xfrm>
              <a:off x="10293555" y="2793345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5" name="Line 48"/>
            <p:cNvSpPr>
              <a:spLocks noChangeShapeType="1"/>
            </p:cNvSpPr>
            <p:nvPr/>
          </p:nvSpPr>
          <p:spPr bwMode="auto">
            <a:xfrm>
              <a:off x="11313908" y="2793345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6" name="Line 49"/>
            <p:cNvSpPr>
              <a:spLocks noChangeShapeType="1"/>
            </p:cNvSpPr>
            <p:nvPr/>
          </p:nvSpPr>
          <p:spPr bwMode="auto">
            <a:xfrm>
              <a:off x="11482717" y="3305317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7" name="Line 50"/>
            <p:cNvSpPr>
              <a:spLocks noChangeShapeType="1"/>
            </p:cNvSpPr>
            <p:nvPr/>
          </p:nvSpPr>
          <p:spPr bwMode="auto">
            <a:xfrm>
              <a:off x="11145101" y="3305317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8" name="Line 51"/>
            <p:cNvSpPr>
              <a:spLocks noChangeShapeType="1"/>
            </p:cNvSpPr>
            <p:nvPr/>
          </p:nvSpPr>
          <p:spPr bwMode="auto">
            <a:xfrm>
              <a:off x="9610819" y="3305317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79" name="Line 52"/>
            <p:cNvSpPr>
              <a:spLocks noChangeShapeType="1"/>
            </p:cNvSpPr>
            <p:nvPr/>
          </p:nvSpPr>
          <p:spPr bwMode="auto">
            <a:xfrm>
              <a:off x="10120996" y="3814476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0" name="Line 53"/>
            <p:cNvSpPr>
              <a:spLocks noChangeShapeType="1"/>
            </p:cNvSpPr>
            <p:nvPr/>
          </p:nvSpPr>
          <p:spPr bwMode="auto">
            <a:xfrm>
              <a:off x="10293555" y="3814476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1" name="Line 54"/>
            <p:cNvSpPr>
              <a:spLocks noChangeShapeType="1"/>
            </p:cNvSpPr>
            <p:nvPr/>
          </p:nvSpPr>
          <p:spPr bwMode="auto">
            <a:xfrm>
              <a:off x="10972541" y="3814476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2" name="Line 55"/>
            <p:cNvSpPr>
              <a:spLocks noChangeShapeType="1"/>
            </p:cNvSpPr>
            <p:nvPr/>
          </p:nvSpPr>
          <p:spPr bwMode="auto">
            <a:xfrm>
              <a:off x="9610819" y="4326448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3" name="Line 56"/>
            <p:cNvSpPr>
              <a:spLocks noChangeShapeType="1"/>
            </p:cNvSpPr>
            <p:nvPr/>
          </p:nvSpPr>
          <p:spPr bwMode="auto">
            <a:xfrm>
              <a:off x="10634924" y="4326448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4" name="Line 57"/>
            <p:cNvSpPr>
              <a:spLocks noChangeShapeType="1"/>
            </p:cNvSpPr>
            <p:nvPr/>
          </p:nvSpPr>
          <p:spPr bwMode="auto">
            <a:xfrm>
              <a:off x="11145101" y="4326448"/>
              <a:ext cx="0" cy="382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5" name="Line 58"/>
            <p:cNvSpPr>
              <a:spLocks noChangeShapeType="1"/>
            </p:cNvSpPr>
            <p:nvPr/>
          </p:nvSpPr>
          <p:spPr bwMode="auto">
            <a:xfrm>
              <a:off x="11996645" y="3142162"/>
              <a:ext cx="1868145" cy="7679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6" name="Line 59"/>
            <p:cNvSpPr>
              <a:spLocks noChangeShapeType="1"/>
            </p:cNvSpPr>
            <p:nvPr/>
          </p:nvSpPr>
          <p:spPr bwMode="auto">
            <a:xfrm>
              <a:off x="11996645" y="3524735"/>
              <a:ext cx="1868145" cy="385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7" name="Line 60"/>
            <p:cNvSpPr>
              <a:spLocks noChangeShapeType="1"/>
            </p:cNvSpPr>
            <p:nvPr/>
          </p:nvSpPr>
          <p:spPr bwMode="auto">
            <a:xfrm flipV="1">
              <a:off x="11996645" y="3910119"/>
              <a:ext cx="1868145" cy="123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88" name="Line 61"/>
            <p:cNvSpPr>
              <a:spLocks noChangeShapeType="1"/>
            </p:cNvSpPr>
            <p:nvPr/>
          </p:nvSpPr>
          <p:spPr bwMode="auto">
            <a:xfrm flipV="1">
              <a:off x="11996645" y="3910119"/>
              <a:ext cx="1868145" cy="506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13354614" y="2630189"/>
              <a:ext cx="2682178" cy="1946621"/>
              <a:chOff x="4611" y="3499"/>
              <a:chExt cx="715" cy="692"/>
            </a:xfrm>
          </p:grpSpPr>
          <p:sp>
            <p:nvSpPr>
              <p:cNvPr id="15656" name="Oval 63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57" name="Oval 64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58" name="Oval 65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59" name="Oval 66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0" name="Oval 67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1" name="Oval 68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2" name="Oval 69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3" name="Oval 70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4" name="Oval 71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5" name="Oval 72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6" name="Oval 73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7" name="Oval 74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8" name="Oval 75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9" name="Oval 76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0" name="Oval 77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1" name="Line 78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2" name="Line 79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3" name="Line 80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4" name="Line 81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5" name="Line 82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6" name="Line 83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7" name="Line 84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8" name="Line 85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9" name="Line 86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0" name="Line 87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1" name="Line 88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2" name="Line 89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3" name="Line 90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4" name="Line 91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5" name="Line 92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6" name="Line 93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7" name="Line 94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8" name="Line 95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9" name="Line 96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90" name="Freeform 97"/>
            <p:cNvSpPr>
              <a:spLocks/>
            </p:cNvSpPr>
            <p:nvPr/>
          </p:nvSpPr>
          <p:spPr bwMode="auto">
            <a:xfrm>
              <a:off x="8590467" y="2101338"/>
              <a:ext cx="5105515" cy="784836"/>
            </a:xfrm>
            <a:custGeom>
              <a:avLst/>
              <a:gdLst>
                <a:gd name="T0" fmla="*/ 0 w 2314"/>
                <a:gd name="T1" fmla="*/ 2147483647 h 279"/>
                <a:gd name="T2" fmla="*/ 2147483647 w 2314"/>
                <a:gd name="T3" fmla="*/ 2147483647 h 279"/>
                <a:gd name="T4" fmla="*/ 2147483647 w 2314"/>
                <a:gd name="T5" fmla="*/ 2147483647 h 279"/>
                <a:gd name="T6" fmla="*/ 0 60000 65536"/>
                <a:gd name="T7" fmla="*/ 0 60000 65536"/>
                <a:gd name="T8" fmla="*/ 0 60000 65536"/>
                <a:gd name="T9" fmla="*/ 0 w 2314"/>
                <a:gd name="T10" fmla="*/ 0 h 279"/>
                <a:gd name="T11" fmla="*/ 2314 w 23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4" h="279">
                  <a:moveTo>
                    <a:pt x="0" y="234"/>
                  </a:moveTo>
                  <a:cubicBezTo>
                    <a:pt x="306" y="117"/>
                    <a:pt x="612" y="0"/>
                    <a:pt x="998" y="7"/>
                  </a:cubicBezTo>
                  <a:cubicBezTo>
                    <a:pt x="1384" y="14"/>
                    <a:pt x="1849" y="146"/>
                    <a:pt x="2314" y="279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775266" name="Freeform 98"/>
            <p:cNvSpPr>
              <a:spLocks/>
            </p:cNvSpPr>
            <p:nvPr/>
          </p:nvSpPr>
          <p:spPr bwMode="auto">
            <a:xfrm rot="-5400000" flipH="1" flipV="1">
              <a:off x="8245438" y="4582392"/>
              <a:ext cx="1147718" cy="562694"/>
            </a:xfrm>
            <a:custGeom>
              <a:avLst/>
              <a:gdLst>
                <a:gd name="T0" fmla="*/ 0 w 771"/>
                <a:gd name="T1" fmla="*/ 2147483647 h 196"/>
                <a:gd name="T2" fmla="*/ 2147483647 w 771"/>
                <a:gd name="T3" fmla="*/ 2147483647 h 196"/>
                <a:gd name="T4" fmla="*/ 2147483647 w 77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775267" name="Freeform 99"/>
            <p:cNvSpPr>
              <a:spLocks/>
            </p:cNvSpPr>
            <p:nvPr/>
          </p:nvSpPr>
          <p:spPr bwMode="auto">
            <a:xfrm rot="-5400000">
              <a:off x="6549375" y="5014210"/>
              <a:ext cx="1021131" cy="337617"/>
            </a:xfrm>
            <a:custGeom>
              <a:avLst/>
              <a:gdLst>
                <a:gd name="T0" fmla="*/ 0 w 771"/>
                <a:gd name="T1" fmla="*/ 2147483647 h 196"/>
                <a:gd name="T2" fmla="*/ 2147483647 w 771"/>
                <a:gd name="T3" fmla="*/ 2147483647 h 196"/>
                <a:gd name="T4" fmla="*/ 2147483647 w 77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pSp>
          <p:nvGrpSpPr>
            <p:cNvPr id="5" name="Group 100"/>
            <p:cNvGrpSpPr>
              <a:grpSpLocks/>
            </p:cNvGrpSpPr>
            <p:nvPr/>
          </p:nvGrpSpPr>
          <p:grpSpPr bwMode="auto">
            <a:xfrm>
              <a:off x="6549762" y="5181611"/>
              <a:ext cx="10548643" cy="6379964"/>
              <a:chOff x="1746" y="1842"/>
              <a:chExt cx="2812" cy="2268"/>
            </a:xfrm>
          </p:grpSpPr>
          <p:grpSp>
            <p:nvGrpSpPr>
              <p:cNvPr id="6" name="Group 101"/>
              <p:cNvGrpSpPr>
                <a:grpSpLocks/>
              </p:cNvGrpSpPr>
              <p:nvPr/>
            </p:nvGrpSpPr>
            <p:grpSpPr bwMode="auto">
              <a:xfrm>
                <a:off x="1847" y="1922"/>
                <a:ext cx="715" cy="692"/>
                <a:chOff x="4611" y="3499"/>
                <a:chExt cx="715" cy="692"/>
              </a:xfrm>
            </p:grpSpPr>
            <p:sp>
              <p:nvSpPr>
                <p:cNvPr id="15622" name="Oval 102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3" name="Oval 103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4" name="Oval 104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5" name="Oval 105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6" name="Oval 106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7" name="Oval 107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8" name="Oval 108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9" name="Oval 109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0" name="Oval 110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1" name="Oval 111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2" name="Oval 112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3" name="Oval 113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4" name="Oval 114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5" name="Oval 115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6" name="Oval 116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7" name="Line 117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8" name="Line 118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39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0" name="Line 120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1" name="Line 121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2" name="Line 122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3" name="Line 123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4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5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6" name="Line 126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7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8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49" name="Line 129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0" name="Line 130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1" name="Line 131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3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4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55" name="Line 135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36"/>
              <p:cNvGrpSpPr>
                <a:grpSpLocks/>
              </p:cNvGrpSpPr>
              <p:nvPr/>
            </p:nvGrpSpPr>
            <p:grpSpPr bwMode="auto">
              <a:xfrm>
                <a:off x="1746" y="2738"/>
                <a:ext cx="715" cy="692"/>
                <a:chOff x="4611" y="3499"/>
                <a:chExt cx="715" cy="692"/>
              </a:xfrm>
            </p:grpSpPr>
            <p:sp>
              <p:nvSpPr>
                <p:cNvPr id="15588" name="Oval 137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9" name="Oval 138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0" name="Oval 139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1" name="Oval 140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2" name="Oval 141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3" name="Oval 142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4" name="Oval 143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5" name="Oval 144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6" name="Oval 145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7" name="Oval 146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8" name="Oval 147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99" name="Oval 148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0" name="Oval 149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1" name="Oval 150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2" name="Oval 151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3" name="Line 152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4" name="Line 153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5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6" name="Line 155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7" name="Line 156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8" name="Line 157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09" name="Line 158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1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2" name="Line 161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3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4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5" name="Line 164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6" name="Line 165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7" name="Line 166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8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19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0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21" name="Line 170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1"/>
              <p:cNvGrpSpPr>
                <a:grpSpLocks/>
              </p:cNvGrpSpPr>
              <p:nvPr/>
            </p:nvGrpSpPr>
            <p:grpSpPr bwMode="auto">
              <a:xfrm>
                <a:off x="2664" y="2704"/>
                <a:ext cx="715" cy="692"/>
                <a:chOff x="4611" y="3499"/>
                <a:chExt cx="715" cy="692"/>
              </a:xfrm>
            </p:grpSpPr>
            <p:sp>
              <p:nvSpPr>
                <p:cNvPr id="15554" name="Oval 172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5" name="Oval 173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6" name="Oval 174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7" name="Oval 175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8" name="Oval 176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9" name="Oval 177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0" name="Oval 178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1" name="Oval 179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2" name="Oval 180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3" name="Oval 181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4" name="Oval 182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5" name="Oval 183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6" name="Oval 184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7" name="Oval 185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" name="Oval 186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9" name="Line 187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0" name="Line 188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2" name="Line 190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3" name="Line 191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4" name="Line 192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5" name="Line 193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8" name="Line 196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1" name="Line 199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2" name="Line 200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3" name="Line 201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4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5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87" name="Line 205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6"/>
              <p:cNvGrpSpPr>
                <a:grpSpLocks/>
              </p:cNvGrpSpPr>
              <p:nvPr/>
            </p:nvGrpSpPr>
            <p:grpSpPr bwMode="auto">
              <a:xfrm>
                <a:off x="2789" y="1933"/>
                <a:ext cx="715" cy="692"/>
                <a:chOff x="4611" y="3499"/>
                <a:chExt cx="715" cy="692"/>
              </a:xfrm>
            </p:grpSpPr>
            <p:sp>
              <p:nvSpPr>
                <p:cNvPr id="15520" name="Oval 207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1" name="Oval 208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2" name="Oval 209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3" name="Oval 210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4" name="Oval 211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5" name="Oval 212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6" name="Oval 213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7" name="Oval 214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8" name="Oval 215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9" name="Oval 216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0" name="Oval 217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1" name="Oval 218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2" name="Oval 219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3" name="Oval 220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4" name="Oval 221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5" name="Line 222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6" name="Line 223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7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8" name="Line 225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9" name="Line 226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0" name="Line 227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1" name="Line 228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2" name="Line 229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3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4" name="Line 231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5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6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7" name="Line 234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8" name="Line 235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9" name="Line 236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0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1" name="Line 238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2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3" name="Line 240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41"/>
              <p:cNvGrpSpPr>
                <a:grpSpLocks/>
              </p:cNvGrpSpPr>
              <p:nvPr/>
            </p:nvGrpSpPr>
            <p:grpSpPr bwMode="auto">
              <a:xfrm>
                <a:off x="3526" y="2693"/>
                <a:ext cx="715" cy="692"/>
                <a:chOff x="4611" y="3499"/>
                <a:chExt cx="715" cy="692"/>
              </a:xfrm>
            </p:grpSpPr>
            <p:sp>
              <p:nvSpPr>
                <p:cNvPr id="15486" name="Oval 242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7" name="Oval 243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8" name="Oval 244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9" name="Oval 245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0" name="Oval 246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1" name="Oval 247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2" name="Oval 248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Oval 249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Oval 250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Oval 251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Oval 252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Oval 253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Oval 254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9" name="Oval 255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0" name="Oval 256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1" name="Line 257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2" name="Line 258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3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4" name="Line 260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5" name="Line 261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6" name="Line 262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7" name="Line 263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8" name="Line 264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9" name="Line 265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0" name="Line 266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1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2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3" name="Line 269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4" name="Line 270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5" name="Line 271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6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7" name="Line 273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8" name="Line 274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9" name="Line 275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76"/>
              <p:cNvGrpSpPr>
                <a:grpSpLocks/>
              </p:cNvGrpSpPr>
              <p:nvPr/>
            </p:nvGrpSpPr>
            <p:grpSpPr bwMode="auto">
              <a:xfrm>
                <a:off x="3061" y="3418"/>
                <a:ext cx="715" cy="692"/>
                <a:chOff x="4611" y="3499"/>
                <a:chExt cx="715" cy="692"/>
              </a:xfrm>
            </p:grpSpPr>
            <p:sp>
              <p:nvSpPr>
                <p:cNvPr id="15452" name="Oval 277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3" name="Oval 278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4" name="Oval 279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5" name="Oval 280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6" name="Oval 281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7" name="Oval 282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8" name="Oval 283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9" name="Oval 284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0" name="Oval 285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1" name="Oval 286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2" name="Oval 287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" name="Oval 288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" name="Oval 289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5" name="Oval 290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6" name="Oval 291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7" name="Line 292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8" name="Line 293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9" name="Line 294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0" name="Line 295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1" name="Line 296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2" name="Line 297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3" name="Line 298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4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5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6" name="Line 301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7" name="Line 302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8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9" name="Line 304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0" name="Line 305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1" name="Line 306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2" name="Line 307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3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4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5" name="Line 310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1"/>
              <p:cNvGrpSpPr>
                <a:grpSpLocks/>
              </p:cNvGrpSpPr>
              <p:nvPr/>
            </p:nvGrpSpPr>
            <p:grpSpPr bwMode="auto">
              <a:xfrm>
                <a:off x="3843" y="1842"/>
                <a:ext cx="715" cy="692"/>
                <a:chOff x="4611" y="3499"/>
                <a:chExt cx="715" cy="692"/>
              </a:xfrm>
            </p:grpSpPr>
            <p:sp>
              <p:nvSpPr>
                <p:cNvPr id="15418" name="Oval 312"/>
                <p:cNvSpPr>
                  <a:spLocks noChangeArrowheads="1"/>
                </p:cNvSpPr>
                <p:nvPr/>
              </p:nvSpPr>
              <p:spPr bwMode="auto">
                <a:xfrm>
                  <a:off x="4825" y="3572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9" name="Oval 313"/>
                <p:cNvSpPr>
                  <a:spLocks noChangeArrowheads="1"/>
                </p:cNvSpPr>
                <p:nvPr/>
              </p:nvSpPr>
              <p:spPr bwMode="auto">
                <a:xfrm>
                  <a:off x="4897" y="3645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0" name="Oval 314"/>
                <p:cNvSpPr>
                  <a:spLocks noChangeArrowheads="1"/>
                </p:cNvSpPr>
                <p:nvPr/>
              </p:nvSpPr>
              <p:spPr bwMode="auto">
                <a:xfrm>
                  <a:off x="4968" y="3609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1" name="Oval 315"/>
                <p:cNvSpPr>
                  <a:spLocks noChangeArrowheads="1"/>
                </p:cNvSpPr>
                <p:nvPr/>
              </p:nvSpPr>
              <p:spPr bwMode="auto">
                <a:xfrm>
                  <a:off x="4933" y="4082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2" name="Oval 316"/>
                <p:cNvSpPr>
                  <a:spLocks noChangeArrowheads="1"/>
                </p:cNvSpPr>
                <p:nvPr/>
              </p:nvSpPr>
              <p:spPr bwMode="auto">
                <a:xfrm>
                  <a:off x="5183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3" name="Oval 317"/>
                <p:cNvSpPr>
                  <a:spLocks noChangeArrowheads="1"/>
                </p:cNvSpPr>
                <p:nvPr/>
              </p:nvSpPr>
              <p:spPr bwMode="auto">
                <a:xfrm>
                  <a:off x="5075" y="3718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4" name="Oval 318"/>
                <p:cNvSpPr>
                  <a:spLocks noChangeArrowheads="1"/>
                </p:cNvSpPr>
                <p:nvPr/>
              </p:nvSpPr>
              <p:spPr bwMode="auto">
                <a:xfrm>
                  <a:off x="4897" y="3827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5" name="Oval 319"/>
                <p:cNvSpPr>
                  <a:spLocks noChangeArrowheads="1"/>
                </p:cNvSpPr>
                <p:nvPr/>
              </p:nvSpPr>
              <p:spPr bwMode="auto">
                <a:xfrm>
                  <a:off x="4968" y="3754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6" name="Oval 320"/>
                <p:cNvSpPr>
                  <a:spLocks noChangeArrowheads="1"/>
                </p:cNvSpPr>
                <p:nvPr/>
              </p:nvSpPr>
              <p:spPr bwMode="auto">
                <a:xfrm>
                  <a:off x="5040" y="4009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7" name="Oval 321"/>
                <p:cNvSpPr>
                  <a:spLocks noChangeArrowheads="1"/>
                </p:cNvSpPr>
                <p:nvPr/>
              </p:nvSpPr>
              <p:spPr bwMode="auto">
                <a:xfrm>
                  <a:off x="5111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8" name="Oval 322"/>
                <p:cNvSpPr>
                  <a:spLocks noChangeArrowheads="1"/>
                </p:cNvSpPr>
                <p:nvPr/>
              </p:nvSpPr>
              <p:spPr bwMode="auto">
                <a:xfrm>
                  <a:off x="4718" y="3900"/>
                  <a:ext cx="72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9" name="Oval 323"/>
                <p:cNvSpPr>
                  <a:spLocks noChangeArrowheads="1"/>
                </p:cNvSpPr>
                <p:nvPr/>
              </p:nvSpPr>
              <p:spPr bwMode="auto">
                <a:xfrm>
                  <a:off x="4683" y="3718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0" name="Oval 324"/>
                <p:cNvSpPr>
                  <a:spLocks noChangeArrowheads="1"/>
                </p:cNvSpPr>
                <p:nvPr/>
              </p:nvSpPr>
              <p:spPr bwMode="auto">
                <a:xfrm>
                  <a:off x="4611" y="3499"/>
                  <a:ext cx="715" cy="6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1" name="Oval 325"/>
                <p:cNvSpPr>
                  <a:spLocks noChangeArrowheads="1"/>
                </p:cNvSpPr>
                <p:nvPr/>
              </p:nvSpPr>
              <p:spPr bwMode="auto">
                <a:xfrm>
                  <a:off x="4790" y="3973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2" name="Oval 326"/>
                <p:cNvSpPr>
                  <a:spLocks noChangeArrowheads="1"/>
                </p:cNvSpPr>
                <p:nvPr/>
              </p:nvSpPr>
              <p:spPr bwMode="auto">
                <a:xfrm>
                  <a:off x="4754" y="3791"/>
                  <a:ext cx="71" cy="7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3" name="Line 327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35" cy="18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4" name="Line 328"/>
                <p:cNvSpPr>
                  <a:spLocks noChangeShapeType="1"/>
                </p:cNvSpPr>
                <p:nvPr/>
              </p:nvSpPr>
              <p:spPr bwMode="auto">
                <a:xfrm>
                  <a:off x="5040" y="3827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5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4825" y="3936"/>
                  <a:ext cx="286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6" name="Line 330"/>
                <p:cNvSpPr>
                  <a:spLocks noChangeShapeType="1"/>
                </p:cNvSpPr>
                <p:nvPr/>
              </p:nvSpPr>
              <p:spPr bwMode="auto">
                <a:xfrm>
                  <a:off x="4933" y="3900"/>
                  <a:ext cx="142" cy="14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7" name="Line 331"/>
                <p:cNvSpPr>
                  <a:spLocks noChangeShapeType="1"/>
                </p:cNvSpPr>
                <p:nvPr/>
              </p:nvSpPr>
              <p:spPr bwMode="auto">
                <a:xfrm>
                  <a:off x="4790" y="3864"/>
                  <a:ext cx="35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8" name="Line 332"/>
                <p:cNvSpPr>
                  <a:spLocks noChangeShapeType="1"/>
                </p:cNvSpPr>
                <p:nvPr/>
              </p:nvSpPr>
              <p:spPr bwMode="auto">
                <a:xfrm>
                  <a:off x="5111" y="3791"/>
                  <a:ext cx="36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9" name="Line 333"/>
                <p:cNvSpPr>
                  <a:spLocks noChangeShapeType="1"/>
                </p:cNvSpPr>
                <p:nvPr/>
              </p:nvSpPr>
              <p:spPr bwMode="auto">
                <a:xfrm>
                  <a:off x="5004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0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4825" y="3718"/>
                  <a:ext cx="108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1" name="Line 335"/>
                <p:cNvSpPr>
                  <a:spLocks noChangeShapeType="1"/>
                </p:cNvSpPr>
                <p:nvPr/>
              </p:nvSpPr>
              <p:spPr bwMode="auto">
                <a:xfrm flipH="1">
                  <a:off x="4718" y="3645"/>
                  <a:ext cx="107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2" name="Line 336"/>
                <p:cNvSpPr>
                  <a:spLocks noChangeShapeType="1"/>
                </p:cNvSpPr>
                <p:nvPr/>
              </p:nvSpPr>
              <p:spPr bwMode="auto">
                <a:xfrm>
                  <a:off x="4718" y="3791"/>
                  <a:ext cx="36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3" name="Line 337"/>
                <p:cNvSpPr>
                  <a:spLocks noChangeShapeType="1"/>
                </p:cNvSpPr>
                <p:nvPr/>
              </p:nvSpPr>
              <p:spPr bwMode="auto">
                <a:xfrm flipV="1">
                  <a:off x="4825" y="3791"/>
                  <a:ext cx="143" cy="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4" name="Line 338"/>
                <p:cNvSpPr>
                  <a:spLocks noChangeShapeType="1"/>
                </p:cNvSpPr>
                <p:nvPr/>
              </p:nvSpPr>
              <p:spPr bwMode="auto">
                <a:xfrm flipH="1">
                  <a:off x="4968" y="3827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5" name="Line 339"/>
                <p:cNvSpPr>
                  <a:spLocks noChangeShapeType="1"/>
                </p:cNvSpPr>
                <p:nvPr/>
              </p:nvSpPr>
              <p:spPr bwMode="auto">
                <a:xfrm>
                  <a:off x="4825" y="4009"/>
                  <a:ext cx="143" cy="7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6" name="Line 340"/>
                <p:cNvSpPr>
                  <a:spLocks noChangeShapeType="1"/>
                </p:cNvSpPr>
                <p:nvPr/>
              </p:nvSpPr>
              <p:spPr bwMode="auto">
                <a:xfrm>
                  <a:off x="4861" y="3645"/>
                  <a:ext cx="72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7" name="Line 341"/>
                <p:cNvSpPr>
                  <a:spLocks noChangeShapeType="1"/>
                </p:cNvSpPr>
                <p:nvPr/>
              </p:nvSpPr>
              <p:spPr bwMode="auto">
                <a:xfrm>
                  <a:off x="4718" y="3754"/>
                  <a:ext cx="250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8" name="Line 342"/>
                <p:cNvSpPr>
                  <a:spLocks noChangeShapeType="1"/>
                </p:cNvSpPr>
                <p:nvPr/>
              </p:nvSpPr>
              <p:spPr bwMode="auto">
                <a:xfrm flipV="1">
                  <a:off x="4825" y="3864"/>
                  <a:ext cx="108" cy="14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9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4754" y="3864"/>
                  <a:ext cx="179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0" name="Line 344"/>
                <p:cNvSpPr>
                  <a:spLocks noChangeShapeType="1"/>
                </p:cNvSpPr>
                <p:nvPr/>
              </p:nvSpPr>
              <p:spPr bwMode="auto">
                <a:xfrm flipH="1">
                  <a:off x="5147" y="3827"/>
                  <a:ext cx="71" cy="10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1" name="Line 345"/>
                <p:cNvSpPr>
                  <a:spLocks noChangeShapeType="1"/>
                </p:cNvSpPr>
                <p:nvPr/>
              </p:nvSpPr>
              <p:spPr bwMode="auto">
                <a:xfrm>
                  <a:off x="4933" y="3864"/>
                  <a:ext cx="250" cy="7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2" name="Freeform 346"/>
              <p:cNvSpPr>
                <a:spLocks/>
              </p:cNvSpPr>
              <p:nvPr/>
            </p:nvSpPr>
            <p:spPr bwMode="auto">
              <a:xfrm flipH="1" flipV="1">
                <a:off x="2245" y="3385"/>
                <a:ext cx="816" cy="513"/>
              </a:xfrm>
              <a:custGeom>
                <a:avLst/>
                <a:gdLst>
                  <a:gd name="T0" fmla="*/ 0 w 771"/>
                  <a:gd name="T1" fmla="*/ 13003 h 196"/>
                  <a:gd name="T2" fmla="*/ 482 w 771"/>
                  <a:gd name="T3" fmla="*/ 1830 h 196"/>
                  <a:gd name="T4" fmla="*/ 1023 w 771"/>
                  <a:gd name="T5" fmla="*/ 24080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Freeform 347"/>
              <p:cNvSpPr>
                <a:spLocks/>
              </p:cNvSpPr>
              <p:nvPr/>
            </p:nvSpPr>
            <p:spPr bwMode="auto">
              <a:xfrm rot="-5400000" flipH="1" flipV="1">
                <a:off x="3213" y="2629"/>
                <a:ext cx="408" cy="196"/>
              </a:xfrm>
              <a:custGeom>
                <a:avLst/>
                <a:gdLst>
                  <a:gd name="T0" fmla="*/ 0 w 771"/>
                  <a:gd name="T1" fmla="*/ 106 h 196"/>
                  <a:gd name="T2" fmla="*/ 15 w 771"/>
                  <a:gd name="T3" fmla="*/ 15 h 196"/>
                  <a:gd name="T4" fmla="*/ 32 w 771"/>
                  <a:gd name="T5" fmla="*/ 196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Freeform 348"/>
              <p:cNvSpPr>
                <a:spLocks/>
              </p:cNvSpPr>
              <p:nvPr/>
            </p:nvSpPr>
            <p:spPr bwMode="auto">
              <a:xfrm rot="-5400000">
                <a:off x="2351" y="2584"/>
                <a:ext cx="635" cy="241"/>
              </a:xfrm>
              <a:custGeom>
                <a:avLst/>
                <a:gdLst>
                  <a:gd name="T0" fmla="*/ 0 w 771"/>
                  <a:gd name="T1" fmla="*/ 298 h 196"/>
                  <a:gd name="T2" fmla="*/ 138 w 771"/>
                  <a:gd name="T3" fmla="*/ 41 h 196"/>
                  <a:gd name="T4" fmla="*/ 292 w 771"/>
                  <a:gd name="T5" fmla="*/ 55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349"/>
              <p:cNvSpPr>
                <a:spLocks/>
              </p:cNvSpPr>
              <p:nvPr/>
            </p:nvSpPr>
            <p:spPr bwMode="auto">
              <a:xfrm>
                <a:off x="2427" y="1888"/>
                <a:ext cx="498" cy="136"/>
              </a:xfrm>
              <a:custGeom>
                <a:avLst/>
                <a:gdLst>
                  <a:gd name="T0" fmla="*/ 0 w 771"/>
                  <a:gd name="T1" fmla="*/ 17 h 196"/>
                  <a:gd name="T2" fmla="*/ 41 w 771"/>
                  <a:gd name="T3" fmla="*/ 2 h 196"/>
                  <a:gd name="T4" fmla="*/ 87 w 771"/>
                  <a:gd name="T5" fmla="*/ 3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Freeform 350"/>
              <p:cNvSpPr>
                <a:spLocks/>
              </p:cNvSpPr>
              <p:nvPr/>
            </p:nvSpPr>
            <p:spPr bwMode="auto">
              <a:xfrm>
                <a:off x="3380" y="1933"/>
                <a:ext cx="498" cy="136"/>
              </a:xfrm>
              <a:custGeom>
                <a:avLst/>
                <a:gdLst>
                  <a:gd name="T0" fmla="*/ 0 w 771"/>
                  <a:gd name="T1" fmla="*/ 17 h 196"/>
                  <a:gd name="T2" fmla="*/ 41 w 771"/>
                  <a:gd name="T3" fmla="*/ 2 h 196"/>
                  <a:gd name="T4" fmla="*/ 87 w 771"/>
                  <a:gd name="T5" fmla="*/ 3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351"/>
              <p:cNvSpPr>
                <a:spLocks/>
              </p:cNvSpPr>
              <p:nvPr/>
            </p:nvSpPr>
            <p:spPr bwMode="auto">
              <a:xfrm>
                <a:off x="3198" y="2659"/>
                <a:ext cx="498" cy="136"/>
              </a:xfrm>
              <a:custGeom>
                <a:avLst/>
                <a:gdLst>
                  <a:gd name="T0" fmla="*/ 0 w 771"/>
                  <a:gd name="T1" fmla="*/ 17 h 196"/>
                  <a:gd name="T2" fmla="*/ 41 w 771"/>
                  <a:gd name="T3" fmla="*/ 2 h 196"/>
                  <a:gd name="T4" fmla="*/ 87 w 771"/>
                  <a:gd name="T5" fmla="*/ 3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Freeform 352"/>
              <p:cNvSpPr>
                <a:spLocks/>
              </p:cNvSpPr>
              <p:nvPr/>
            </p:nvSpPr>
            <p:spPr bwMode="auto">
              <a:xfrm>
                <a:off x="2245" y="2704"/>
                <a:ext cx="498" cy="136"/>
              </a:xfrm>
              <a:custGeom>
                <a:avLst/>
                <a:gdLst>
                  <a:gd name="T0" fmla="*/ 0 w 771"/>
                  <a:gd name="T1" fmla="*/ 17 h 196"/>
                  <a:gd name="T2" fmla="*/ 41 w 771"/>
                  <a:gd name="T3" fmla="*/ 2 h 196"/>
                  <a:gd name="T4" fmla="*/ 87 w 771"/>
                  <a:gd name="T5" fmla="*/ 31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Freeform 353"/>
              <p:cNvSpPr>
                <a:spLocks/>
              </p:cNvSpPr>
              <p:nvPr/>
            </p:nvSpPr>
            <p:spPr bwMode="auto">
              <a:xfrm flipH="1" flipV="1">
                <a:off x="3424" y="2432"/>
                <a:ext cx="544" cy="105"/>
              </a:xfrm>
              <a:custGeom>
                <a:avLst/>
                <a:gdLst>
                  <a:gd name="T0" fmla="*/ 0 w 771"/>
                  <a:gd name="T1" fmla="*/ 5 h 196"/>
                  <a:gd name="T2" fmla="*/ 64 w 771"/>
                  <a:gd name="T3" fmla="*/ 1 h 196"/>
                  <a:gd name="T4" fmla="*/ 135 w 771"/>
                  <a:gd name="T5" fmla="*/ 9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Freeform 354"/>
              <p:cNvSpPr>
                <a:spLocks/>
              </p:cNvSpPr>
              <p:nvPr/>
            </p:nvSpPr>
            <p:spPr bwMode="auto">
              <a:xfrm flipH="1" flipV="1">
                <a:off x="2426" y="2509"/>
                <a:ext cx="544" cy="105"/>
              </a:xfrm>
              <a:custGeom>
                <a:avLst/>
                <a:gdLst>
                  <a:gd name="T0" fmla="*/ 0 w 771"/>
                  <a:gd name="T1" fmla="*/ 5 h 196"/>
                  <a:gd name="T2" fmla="*/ 64 w 771"/>
                  <a:gd name="T3" fmla="*/ 1 h 196"/>
                  <a:gd name="T4" fmla="*/ 135 w 771"/>
                  <a:gd name="T5" fmla="*/ 9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Freeform 355"/>
              <p:cNvSpPr>
                <a:spLocks/>
              </p:cNvSpPr>
              <p:nvPr/>
            </p:nvSpPr>
            <p:spPr bwMode="auto">
              <a:xfrm rot="-5400000">
                <a:off x="1700" y="2569"/>
                <a:ext cx="363" cy="90"/>
              </a:xfrm>
              <a:custGeom>
                <a:avLst/>
                <a:gdLst>
                  <a:gd name="T0" fmla="*/ 0 w 771"/>
                  <a:gd name="T1" fmla="*/ 2 h 196"/>
                  <a:gd name="T2" fmla="*/ 8 w 771"/>
                  <a:gd name="T3" fmla="*/ 0 h 196"/>
                  <a:gd name="T4" fmla="*/ 18 w 771"/>
                  <a:gd name="T5" fmla="*/ 4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Freeform 356"/>
              <p:cNvSpPr>
                <a:spLocks/>
              </p:cNvSpPr>
              <p:nvPr/>
            </p:nvSpPr>
            <p:spPr bwMode="auto">
              <a:xfrm rot="5400000" flipH="1">
                <a:off x="4082" y="2636"/>
                <a:ext cx="317" cy="91"/>
              </a:xfrm>
              <a:custGeom>
                <a:avLst/>
                <a:gdLst>
                  <a:gd name="T0" fmla="*/ 0 w 771"/>
                  <a:gd name="T1" fmla="*/ 2 h 196"/>
                  <a:gd name="T2" fmla="*/ 4 w 771"/>
                  <a:gd name="T3" fmla="*/ 0 h 196"/>
                  <a:gd name="T4" fmla="*/ 9 w 771"/>
                  <a:gd name="T5" fmla="*/ 4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Freeform 357"/>
              <p:cNvSpPr>
                <a:spLocks/>
              </p:cNvSpPr>
              <p:nvPr/>
            </p:nvSpPr>
            <p:spPr bwMode="auto">
              <a:xfrm rot="-5400000">
                <a:off x="3924" y="2613"/>
                <a:ext cx="272" cy="91"/>
              </a:xfrm>
              <a:custGeom>
                <a:avLst/>
                <a:gdLst>
                  <a:gd name="T0" fmla="*/ 0 w 771"/>
                  <a:gd name="T1" fmla="*/ 2 h 196"/>
                  <a:gd name="T2" fmla="*/ 2 w 771"/>
                  <a:gd name="T3" fmla="*/ 0 h 196"/>
                  <a:gd name="T4" fmla="*/ 4 w 771"/>
                  <a:gd name="T5" fmla="*/ 4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Freeform 358"/>
              <p:cNvSpPr>
                <a:spLocks/>
              </p:cNvSpPr>
              <p:nvPr/>
            </p:nvSpPr>
            <p:spPr bwMode="auto">
              <a:xfrm rot="-5400000" flipH="1" flipV="1">
                <a:off x="2880" y="2704"/>
                <a:ext cx="1225" cy="227"/>
              </a:xfrm>
              <a:custGeom>
                <a:avLst/>
                <a:gdLst>
                  <a:gd name="T0" fmla="*/ 0 w 771"/>
                  <a:gd name="T1" fmla="*/ 220 h 196"/>
                  <a:gd name="T2" fmla="*/ 3678 w 771"/>
                  <a:gd name="T3" fmla="*/ 31 h 196"/>
                  <a:gd name="T4" fmla="*/ 7806 w 771"/>
                  <a:gd name="T5" fmla="*/ 409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5" name="Freeform 359"/>
              <p:cNvSpPr>
                <a:spLocks/>
              </p:cNvSpPr>
              <p:nvPr/>
            </p:nvSpPr>
            <p:spPr bwMode="auto">
              <a:xfrm>
                <a:off x="2381" y="3294"/>
                <a:ext cx="726" cy="317"/>
              </a:xfrm>
              <a:custGeom>
                <a:avLst/>
                <a:gdLst>
                  <a:gd name="T0" fmla="*/ 0 w 726"/>
                  <a:gd name="T1" fmla="*/ 0 h 317"/>
                  <a:gd name="T2" fmla="*/ 318 w 726"/>
                  <a:gd name="T3" fmla="*/ 272 h 317"/>
                  <a:gd name="T4" fmla="*/ 726 w 726"/>
                  <a:gd name="T5" fmla="*/ 272 h 317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317"/>
                  <a:gd name="T11" fmla="*/ 726 w 726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317">
                    <a:moveTo>
                      <a:pt x="0" y="0"/>
                    </a:moveTo>
                    <a:cubicBezTo>
                      <a:pt x="98" y="113"/>
                      <a:pt x="197" y="227"/>
                      <a:pt x="318" y="272"/>
                    </a:cubicBezTo>
                    <a:cubicBezTo>
                      <a:pt x="439" y="317"/>
                      <a:pt x="582" y="294"/>
                      <a:pt x="726" y="272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Freeform 360"/>
              <p:cNvSpPr>
                <a:spLocks/>
              </p:cNvSpPr>
              <p:nvPr/>
            </p:nvSpPr>
            <p:spPr bwMode="auto">
              <a:xfrm flipH="1" flipV="1">
                <a:off x="3288" y="3294"/>
                <a:ext cx="363" cy="45"/>
              </a:xfrm>
              <a:custGeom>
                <a:avLst/>
                <a:gdLst>
                  <a:gd name="T0" fmla="*/ 0 w 771"/>
                  <a:gd name="T1" fmla="*/ 0 h 196"/>
                  <a:gd name="T2" fmla="*/ 8 w 771"/>
                  <a:gd name="T3" fmla="*/ 0 h 196"/>
                  <a:gd name="T4" fmla="*/ 18 w 771"/>
                  <a:gd name="T5" fmla="*/ 0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Freeform 361"/>
              <p:cNvSpPr>
                <a:spLocks/>
              </p:cNvSpPr>
              <p:nvPr/>
            </p:nvSpPr>
            <p:spPr bwMode="auto">
              <a:xfrm flipH="1" flipV="1">
                <a:off x="2426" y="3249"/>
                <a:ext cx="363" cy="45"/>
              </a:xfrm>
              <a:custGeom>
                <a:avLst/>
                <a:gdLst>
                  <a:gd name="T0" fmla="*/ 0 w 771"/>
                  <a:gd name="T1" fmla="*/ 0 h 196"/>
                  <a:gd name="T2" fmla="*/ 8 w 771"/>
                  <a:gd name="T3" fmla="*/ 0 h 196"/>
                  <a:gd name="T4" fmla="*/ 18 w 771"/>
                  <a:gd name="T5" fmla="*/ 0 h 196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96"/>
                  <a:gd name="T11" fmla="*/ 771 w 771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96">
                    <a:moveTo>
                      <a:pt x="0" y="106"/>
                    </a:moveTo>
                    <a:cubicBezTo>
                      <a:pt x="117" y="53"/>
                      <a:pt x="235" y="0"/>
                      <a:pt x="363" y="15"/>
                    </a:cubicBezTo>
                    <a:cubicBezTo>
                      <a:pt x="491" y="30"/>
                      <a:pt x="631" y="113"/>
                      <a:pt x="771" y="1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5530" name="Freeform 362"/>
            <p:cNvSpPr>
              <a:spLocks/>
            </p:cNvSpPr>
            <p:nvPr/>
          </p:nvSpPr>
          <p:spPr bwMode="auto">
            <a:xfrm rot="-5400000" flipH="1" flipV="1">
              <a:off x="15395408" y="4326405"/>
              <a:ext cx="1147718" cy="562694"/>
            </a:xfrm>
            <a:custGeom>
              <a:avLst/>
              <a:gdLst>
                <a:gd name="T0" fmla="*/ 0 w 771"/>
                <a:gd name="T1" fmla="*/ 2147483647 h 196"/>
                <a:gd name="T2" fmla="*/ 2147483647 w 771"/>
                <a:gd name="T3" fmla="*/ 2147483647 h 196"/>
                <a:gd name="T4" fmla="*/ 2147483647 w 77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5362" name="Object 363"/>
            <p:cNvGraphicFramePr>
              <a:graphicFrameLocks noChangeAspect="1"/>
            </p:cNvGraphicFramePr>
            <p:nvPr/>
          </p:nvGraphicFramePr>
          <p:xfrm>
            <a:off x="12675630" y="1735645"/>
            <a:ext cx="1714341" cy="767958"/>
          </p:xfrm>
          <a:graphic>
            <a:graphicData uri="http://schemas.openxmlformats.org/presentationml/2006/ole">
              <p:oleObj spid="_x0000_s450562" name="Equation" r:id="rId4" imgW="317160" imgH="190440" progId="Equation.3">
                <p:embed/>
              </p:oleObj>
            </a:graphicData>
          </a:graphic>
        </p:graphicFrame>
      </p:grpSp>
      <p:cxnSp>
        <p:nvCxnSpPr>
          <p:cNvPr id="367" name="Straight Connector 36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2: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Connectivity schemes    (models)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3102069" y="7780856"/>
            <a:ext cx="4802918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population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34686" y="1780674"/>
            <a:ext cx="9603651" cy="51807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 smtClean="0"/>
              <a:t>population = group of neurons</a:t>
            </a:r>
          </a:p>
          <a:p>
            <a:r>
              <a:rPr lang="en-US" sz="5400" dirty="0" smtClean="0"/>
              <a:t>with </a:t>
            </a:r>
          </a:p>
          <a:p>
            <a:r>
              <a:rPr lang="en-US" sz="5400" dirty="0" smtClean="0"/>
              <a:t> - similar neuronal properties</a:t>
            </a:r>
          </a:p>
          <a:p>
            <a:r>
              <a:rPr lang="en-US" sz="5400" dirty="0" smtClean="0"/>
              <a:t> - similar input</a:t>
            </a:r>
          </a:p>
          <a:p>
            <a:r>
              <a:rPr lang="en-US" sz="5400" dirty="0" smtClean="0"/>
              <a:t> - similar receptive field</a:t>
            </a:r>
          </a:p>
          <a:p>
            <a:r>
              <a:rPr lang="en-US" sz="5400" dirty="0" smtClean="0"/>
              <a:t> - similar connectivity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81663" y="8349916"/>
            <a:ext cx="3537284" cy="2406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76147" y="7889231"/>
            <a:ext cx="774763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this more precise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model population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2: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local cortical connectivity across layers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3655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1759" y="1789113"/>
            <a:ext cx="15078075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821" y="1789113"/>
            <a:ext cx="624401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Here:</a:t>
            </a:r>
          </a:p>
          <a:p>
            <a:r>
              <a:rPr lang="en-US" dirty="0" smtClean="0"/>
              <a:t>Excitatory neurons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58024" y="1171412"/>
            <a:ext cx="730360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4000" dirty="0" smtClean="0"/>
              <a:t>mouse </a:t>
            </a:r>
            <a:r>
              <a:rPr lang="en-US" sz="4000" dirty="0" err="1" smtClean="0"/>
              <a:t>somatosensory</a:t>
            </a:r>
            <a:r>
              <a:rPr lang="en-US" sz="4000" dirty="0" smtClean="0"/>
              <a:t> cortex)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3558024" y="10756232"/>
            <a:ext cx="782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/>
              <a:t>Lefort</a:t>
            </a:r>
            <a:r>
              <a:rPr lang="en-US" sz="4800" i="1" dirty="0" smtClean="0"/>
              <a:t> et al. NEURON, 2009</a:t>
            </a:r>
            <a:endParaRPr lang="en-US" sz="4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032409"/>
            <a:ext cx="9336210" cy="36009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population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 neurons of given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one layer of same column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(e.g. excitatory in layer 3)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544747" y="4283242"/>
            <a:ext cx="6778496" cy="288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2: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Connectivity schemes    (models)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28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4494" y="2060575"/>
            <a:ext cx="5534025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2625" y="2826834"/>
            <a:ext cx="500062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85921" y="2070100"/>
            <a:ext cx="4838700" cy="801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64848" y="1239103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full connectivity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893551" y="1239103"/>
            <a:ext cx="5840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random: </a:t>
            </a:r>
            <a:r>
              <a:rPr lang="en-US" sz="4800" dirty="0" err="1" smtClean="0"/>
              <a:t>prob</a:t>
            </a:r>
            <a:r>
              <a:rPr lang="en-US" sz="4800" dirty="0" smtClean="0"/>
              <a:t> p fixed</a:t>
            </a:r>
            <a:endParaRPr lang="en-US" sz="4800" dirty="0"/>
          </a:p>
        </p:txBody>
      </p:sp>
      <p:sp>
        <p:nvSpPr>
          <p:cNvPr id="12" name="Rectangle 11"/>
          <p:cNvSpPr/>
          <p:nvPr/>
        </p:nvSpPr>
        <p:spPr>
          <a:xfrm>
            <a:off x="1394494" y="2012449"/>
            <a:ext cx="21826453" cy="76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54614" y="10716091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125760" y="1280696"/>
            <a:ext cx="5633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random: number  K </a:t>
            </a:r>
          </a:p>
          <a:p>
            <a:r>
              <a:rPr lang="en-US" sz="4800" dirty="0" smtClean="0"/>
              <a:t> of inputs fixed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Random Connectivity: fixed p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857" y="2638845"/>
            <a:ext cx="1633537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075" y="2638845"/>
            <a:ext cx="3418124" cy="50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9075" y="1642076"/>
            <a:ext cx="1200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random: probability p=0.1,  fixed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318562" y="9127959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Random Connectivity: fixed p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590172" y="7639072"/>
            <a:ext cx="1633537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459580" y="2695074"/>
            <a:ext cx="120075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Can we mathematically predict</a:t>
            </a:r>
          </a:p>
          <a:p>
            <a:r>
              <a:rPr lang="en-US" sz="4800" b="1" dirty="0" smtClean="0"/>
              <a:t>   the population activity?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given</a:t>
            </a:r>
          </a:p>
          <a:p>
            <a:r>
              <a:rPr lang="en-US" sz="4800" b="1" dirty="0" smtClean="0"/>
              <a:t>  - connection probability p</a:t>
            </a:r>
          </a:p>
          <a:p>
            <a:r>
              <a:rPr lang="en-US" sz="4800" b="1" dirty="0" smtClean="0"/>
              <a:t>  - properties of individual neurons</a:t>
            </a:r>
          </a:p>
          <a:p>
            <a:r>
              <a:rPr lang="en-US" sz="4800" b="1" dirty="0" smtClean="0"/>
              <a:t>  - large population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9916" y="9023684"/>
            <a:ext cx="47404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asynchronous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activity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30968" y="9336505"/>
            <a:ext cx="5967663" cy="48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10 – Neuronal Populations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Cortical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Populations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columns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receptive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fields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Connectivity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cortical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model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schemes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Mean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argument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asynchronous</a:t>
            </a:r>
            <a:r>
              <a:rPr lang="fr-CH" sz="4400" dirty="0" smtClean="0">
                <a:latin typeface="Arial Narrow" pitchFamily="34" charset="0"/>
              </a:rPr>
              <a:t> state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Balanced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state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10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2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Connectivity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006136" y="7170822"/>
            <a:ext cx="10265694" cy="1371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4623" y="1145438"/>
            <a:ext cx="7237618" cy="1856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 smtClean="0"/>
              <a:t>population of neurons</a:t>
            </a:r>
          </a:p>
          <a:p>
            <a:r>
              <a:rPr lang="en-US" sz="5400" dirty="0" smtClean="0"/>
              <a:t>with similar properties</a:t>
            </a:r>
            <a:endParaRPr lang="en-US" sz="40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83172" y="10293543"/>
            <a:ext cx="4171441" cy="511972"/>
            <a:chOff x="528" y="2256"/>
            <a:chExt cx="1440" cy="192"/>
          </a:xfrm>
        </p:grpSpPr>
        <p:sp>
          <p:nvSpPr>
            <p:cNvPr id="44117" name="Line 11"/>
            <p:cNvSpPr>
              <a:spLocks noChangeShapeType="1"/>
            </p:cNvSpPr>
            <p:nvPr/>
          </p:nvSpPr>
          <p:spPr bwMode="auto">
            <a:xfrm>
              <a:off x="528" y="244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8" name="Line 12"/>
            <p:cNvSpPr>
              <a:spLocks noChangeShapeType="1"/>
            </p:cNvSpPr>
            <p:nvPr/>
          </p:nvSpPr>
          <p:spPr bwMode="auto">
            <a:xfrm flipV="1">
              <a:off x="768" y="225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9" name="Line 13"/>
            <p:cNvSpPr>
              <a:spLocks noChangeShapeType="1"/>
            </p:cNvSpPr>
            <p:nvPr/>
          </p:nvSpPr>
          <p:spPr bwMode="auto">
            <a:xfrm>
              <a:off x="768" y="2256"/>
              <a:ext cx="1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7" name="Text Box 17"/>
          <p:cNvSpPr txBox="1">
            <a:spLocks noChangeArrowheads="1"/>
          </p:cNvSpPr>
          <p:nvPr/>
        </p:nvSpPr>
        <p:spPr bwMode="auto">
          <a:xfrm>
            <a:off x="7644077" y="9851703"/>
            <a:ext cx="172970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stim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8282861" y="2055112"/>
            <a:ext cx="7382550" cy="810154"/>
            <a:chOff x="2208" y="799"/>
            <a:chExt cx="1968" cy="288"/>
          </a:xfrm>
        </p:grpSpPr>
        <p:sp>
          <p:nvSpPr>
            <p:cNvPr id="44110" name="Line 18"/>
            <p:cNvSpPr>
              <a:spLocks noChangeShapeType="1"/>
            </p:cNvSpPr>
            <p:nvPr/>
          </p:nvSpPr>
          <p:spPr bwMode="auto">
            <a:xfrm>
              <a:off x="2208" y="1087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1" name="Line 19"/>
            <p:cNvSpPr>
              <a:spLocks noChangeShapeType="1"/>
            </p:cNvSpPr>
            <p:nvPr/>
          </p:nvSpPr>
          <p:spPr bwMode="auto">
            <a:xfrm>
              <a:off x="2496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2" name="Line 20"/>
            <p:cNvSpPr>
              <a:spLocks noChangeShapeType="1"/>
            </p:cNvSpPr>
            <p:nvPr/>
          </p:nvSpPr>
          <p:spPr bwMode="auto">
            <a:xfrm>
              <a:off x="283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3" name="Line 21"/>
            <p:cNvSpPr>
              <a:spLocks noChangeShapeType="1"/>
            </p:cNvSpPr>
            <p:nvPr/>
          </p:nvSpPr>
          <p:spPr bwMode="auto">
            <a:xfrm>
              <a:off x="2976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4" name="Line 22"/>
            <p:cNvSpPr>
              <a:spLocks noChangeShapeType="1"/>
            </p:cNvSpPr>
            <p:nvPr/>
          </p:nvSpPr>
          <p:spPr bwMode="auto">
            <a:xfrm>
              <a:off x="307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5" name="Line 23"/>
            <p:cNvSpPr>
              <a:spLocks noChangeShapeType="1"/>
            </p:cNvSpPr>
            <p:nvPr/>
          </p:nvSpPr>
          <p:spPr bwMode="auto">
            <a:xfrm>
              <a:off x="3408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6" name="Line 24"/>
            <p:cNvSpPr>
              <a:spLocks noChangeShapeType="1"/>
            </p:cNvSpPr>
            <p:nvPr/>
          </p:nvSpPr>
          <p:spPr bwMode="auto">
            <a:xfrm>
              <a:off x="3600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15293" y="3486947"/>
            <a:ext cx="2169187" cy="1946621"/>
            <a:chOff x="4611" y="3499"/>
            <a:chExt cx="715" cy="692"/>
          </a:xfrm>
        </p:grpSpPr>
        <p:sp>
          <p:nvSpPr>
            <p:cNvPr id="44076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9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8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Line 69"/>
          <p:cNvSpPr>
            <a:spLocks noChangeShapeType="1"/>
          </p:cNvSpPr>
          <p:nvPr/>
        </p:nvSpPr>
        <p:spPr bwMode="auto">
          <a:xfrm>
            <a:off x="13354613" y="10293543"/>
            <a:ext cx="0" cy="5119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3" name="Line 70"/>
          <p:cNvSpPr>
            <a:spLocks noChangeShapeType="1"/>
          </p:cNvSpPr>
          <p:nvPr/>
        </p:nvSpPr>
        <p:spPr bwMode="auto">
          <a:xfrm>
            <a:off x="13354614" y="10805515"/>
            <a:ext cx="340242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5" name="Line 72"/>
          <p:cNvSpPr>
            <a:spLocks noChangeShapeType="1"/>
          </p:cNvSpPr>
          <p:nvPr/>
        </p:nvSpPr>
        <p:spPr bwMode="auto">
          <a:xfrm flipH="1">
            <a:off x="2592184" y="2865265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7" name="Line 74"/>
          <p:cNvSpPr>
            <a:spLocks noChangeShapeType="1"/>
          </p:cNvSpPr>
          <p:nvPr/>
        </p:nvSpPr>
        <p:spPr bwMode="auto">
          <a:xfrm flipH="1" flipV="1">
            <a:off x="5698219" y="9582796"/>
            <a:ext cx="1361719" cy="89454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8421660" y="3458816"/>
            <a:ext cx="7382550" cy="810154"/>
            <a:chOff x="2245" y="1298"/>
            <a:chExt cx="1968" cy="288"/>
          </a:xfrm>
        </p:grpSpPr>
        <p:sp>
          <p:nvSpPr>
            <p:cNvPr id="44069" name="Line 78"/>
            <p:cNvSpPr>
              <a:spLocks noChangeShapeType="1"/>
            </p:cNvSpPr>
            <p:nvPr/>
          </p:nvSpPr>
          <p:spPr bwMode="auto">
            <a:xfrm>
              <a:off x="2245" y="158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Line 79"/>
            <p:cNvSpPr>
              <a:spLocks noChangeShapeType="1"/>
            </p:cNvSpPr>
            <p:nvPr/>
          </p:nvSpPr>
          <p:spPr bwMode="auto">
            <a:xfrm>
              <a:off x="265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Line 80"/>
            <p:cNvSpPr>
              <a:spLocks noChangeShapeType="1"/>
            </p:cNvSpPr>
            <p:nvPr/>
          </p:nvSpPr>
          <p:spPr bwMode="auto">
            <a:xfrm>
              <a:off x="2789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1"/>
            <p:cNvSpPr>
              <a:spLocks noChangeShapeType="1"/>
            </p:cNvSpPr>
            <p:nvPr/>
          </p:nvSpPr>
          <p:spPr bwMode="auto">
            <a:xfrm>
              <a:off x="301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82"/>
            <p:cNvSpPr>
              <a:spLocks noChangeShapeType="1"/>
            </p:cNvSpPr>
            <p:nvPr/>
          </p:nvSpPr>
          <p:spPr bwMode="auto">
            <a:xfrm>
              <a:off x="3198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83"/>
            <p:cNvSpPr>
              <a:spLocks noChangeShapeType="1"/>
            </p:cNvSpPr>
            <p:nvPr/>
          </p:nvSpPr>
          <p:spPr bwMode="auto">
            <a:xfrm>
              <a:off x="3560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84"/>
            <p:cNvSpPr>
              <a:spLocks noChangeShapeType="1"/>
            </p:cNvSpPr>
            <p:nvPr/>
          </p:nvSpPr>
          <p:spPr bwMode="auto">
            <a:xfrm>
              <a:off x="383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8421660" y="4817513"/>
            <a:ext cx="7382550" cy="810154"/>
            <a:chOff x="2245" y="1781"/>
            <a:chExt cx="1968" cy="288"/>
          </a:xfrm>
        </p:grpSpPr>
        <p:sp>
          <p:nvSpPr>
            <p:cNvPr id="44065" name="Line 85"/>
            <p:cNvSpPr>
              <a:spLocks noChangeShapeType="1"/>
            </p:cNvSpPr>
            <p:nvPr/>
          </p:nvSpPr>
          <p:spPr bwMode="auto">
            <a:xfrm>
              <a:off x="2245" y="2069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Line 87"/>
            <p:cNvSpPr>
              <a:spLocks noChangeShapeType="1"/>
            </p:cNvSpPr>
            <p:nvPr/>
          </p:nvSpPr>
          <p:spPr bwMode="auto">
            <a:xfrm>
              <a:off x="2869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7" name="Line 89"/>
            <p:cNvSpPr>
              <a:spLocks noChangeShapeType="1"/>
            </p:cNvSpPr>
            <p:nvPr/>
          </p:nvSpPr>
          <p:spPr bwMode="auto">
            <a:xfrm>
              <a:off x="3109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Line 90"/>
            <p:cNvSpPr>
              <a:spLocks noChangeShapeType="1"/>
            </p:cNvSpPr>
            <p:nvPr/>
          </p:nvSpPr>
          <p:spPr bwMode="auto">
            <a:xfrm>
              <a:off x="3424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8421660" y="6221217"/>
            <a:ext cx="7382550" cy="810154"/>
            <a:chOff x="2245" y="2280"/>
            <a:chExt cx="1968" cy="288"/>
          </a:xfrm>
        </p:grpSpPr>
        <p:sp>
          <p:nvSpPr>
            <p:cNvPr id="44058" name="Line 92"/>
            <p:cNvSpPr>
              <a:spLocks noChangeShapeType="1"/>
            </p:cNvSpPr>
            <p:nvPr/>
          </p:nvSpPr>
          <p:spPr bwMode="auto">
            <a:xfrm>
              <a:off x="2245" y="256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Line 93"/>
            <p:cNvSpPr>
              <a:spLocks noChangeShapeType="1"/>
            </p:cNvSpPr>
            <p:nvPr/>
          </p:nvSpPr>
          <p:spPr bwMode="auto">
            <a:xfrm>
              <a:off x="2426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94"/>
            <p:cNvSpPr>
              <a:spLocks noChangeShapeType="1"/>
            </p:cNvSpPr>
            <p:nvPr/>
          </p:nvSpPr>
          <p:spPr bwMode="auto">
            <a:xfrm>
              <a:off x="2744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95"/>
            <p:cNvSpPr>
              <a:spLocks noChangeShapeType="1"/>
            </p:cNvSpPr>
            <p:nvPr/>
          </p:nvSpPr>
          <p:spPr bwMode="auto">
            <a:xfrm>
              <a:off x="2835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96"/>
            <p:cNvSpPr>
              <a:spLocks noChangeShapeType="1"/>
            </p:cNvSpPr>
            <p:nvPr/>
          </p:nvSpPr>
          <p:spPr bwMode="auto">
            <a:xfrm>
              <a:off x="3198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97"/>
            <p:cNvSpPr>
              <a:spLocks noChangeShapeType="1"/>
            </p:cNvSpPr>
            <p:nvPr/>
          </p:nvSpPr>
          <p:spPr bwMode="auto">
            <a:xfrm>
              <a:off x="3445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Line 98"/>
            <p:cNvSpPr>
              <a:spLocks noChangeShapeType="1"/>
            </p:cNvSpPr>
            <p:nvPr/>
          </p:nvSpPr>
          <p:spPr bwMode="auto">
            <a:xfrm>
              <a:off x="4014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5" name="Text Box 104"/>
          <p:cNvSpPr txBox="1">
            <a:spLocks noChangeArrowheads="1"/>
          </p:cNvSpPr>
          <p:nvPr/>
        </p:nvSpPr>
        <p:spPr bwMode="auto">
          <a:xfrm>
            <a:off x="16370654" y="1745678"/>
            <a:ext cx="327980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/>
              <a:t>1</a:t>
            </a:r>
            <a:endParaRPr lang="fr-FR" dirty="0"/>
          </a:p>
        </p:txBody>
      </p:sp>
      <p:sp>
        <p:nvSpPr>
          <p:cNvPr id="44056" name="Text Box 105"/>
          <p:cNvSpPr txBox="1">
            <a:spLocks noChangeArrowheads="1"/>
          </p:cNvSpPr>
          <p:nvPr/>
        </p:nvSpPr>
        <p:spPr bwMode="auto">
          <a:xfrm>
            <a:off x="16588230" y="3177514"/>
            <a:ext cx="327980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44057" name="Text Box 106"/>
          <p:cNvSpPr txBox="1">
            <a:spLocks noChangeArrowheads="1"/>
          </p:cNvSpPr>
          <p:nvPr/>
        </p:nvSpPr>
        <p:spPr bwMode="auto">
          <a:xfrm>
            <a:off x="16588229" y="6111509"/>
            <a:ext cx="368376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Neuron  </a:t>
            </a:r>
            <a:r>
              <a:rPr lang="en-US" i="1" dirty="0"/>
              <a:t>K</a:t>
            </a:r>
            <a:endParaRPr lang="fr-FR" i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084" y="7475831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298227" y="9460276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 rot="5400000">
            <a:off x="3580783" y="7496129"/>
            <a:ext cx="5167545" cy="3316144"/>
          </a:xfrm>
          <a:prstGeom prst="parallelogram">
            <a:avLst>
              <a:gd name="adj" fmla="val 4425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1444249" y="5025677"/>
            <a:ext cx="2121795" cy="277083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8" name="Line 75"/>
          <p:cNvSpPr>
            <a:spLocks noChangeShapeType="1"/>
          </p:cNvSpPr>
          <p:nvPr/>
        </p:nvSpPr>
        <p:spPr bwMode="auto">
          <a:xfrm flipH="1">
            <a:off x="1444251" y="4308354"/>
            <a:ext cx="171042" cy="336157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74899" y="9518095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Brain </a:t>
            </a:r>
          </a:p>
        </p:txBody>
      </p:sp>
      <p:grpSp>
        <p:nvGrpSpPr>
          <p:cNvPr id="8" name="Group 107"/>
          <p:cNvGrpSpPr/>
          <p:nvPr/>
        </p:nvGrpSpPr>
        <p:grpSpPr>
          <a:xfrm rot="840000">
            <a:off x="4716436" y="7926139"/>
            <a:ext cx="2608469" cy="2958918"/>
            <a:chOff x="681816" y="7709336"/>
            <a:chExt cx="3214066" cy="2958918"/>
          </a:xfrm>
        </p:grpSpPr>
        <p:sp>
          <p:nvSpPr>
            <p:cNvPr id="109" name="Rounded Rectangle 99"/>
            <p:cNvSpPr>
              <a:spLocks noChangeArrowheads="1"/>
            </p:cNvSpPr>
            <p:nvPr/>
          </p:nvSpPr>
          <p:spPr bwMode="auto">
            <a:xfrm>
              <a:off x="1325197" y="7709336"/>
              <a:ext cx="2570685" cy="157100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 sz="59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1580282" y="7709336"/>
              <a:ext cx="2315600" cy="1571009"/>
              <a:chOff x="1691680" y="4669809"/>
              <a:chExt cx="3024336" cy="2188191"/>
            </a:xfrm>
          </p:grpSpPr>
          <p:sp>
            <p:nvSpPr>
              <p:cNvPr id="112" name="Freeform 74"/>
              <p:cNvSpPr>
                <a:spLocks/>
              </p:cNvSpPr>
              <p:nvPr/>
            </p:nvSpPr>
            <p:spPr bwMode="auto">
              <a:xfrm>
                <a:off x="1701421" y="5318078"/>
                <a:ext cx="850710" cy="727880"/>
              </a:xfrm>
              <a:custGeom>
                <a:avLst/>
                <a:gdLst>
                  <a:gd name="T0" fmla="*/ 168322 w 850710"/>
                  <a:gd name="T1" fmla="*/ 700585 h 727880"/>
                  <a:gd name="T2" fmla="*/ 113731 w 850710"/>
                  <a:gd name="T3" fmla="*/ 4549 h 727880"/>
                  <a:gd name="T4" fmla="*/ 850710 w 850710"/>
                  <a:gd name="T5" fmla="*/ 727880 h 727880"/>
                  <a:gd name="T6" fmla="*/ 0 60000 65536"/>
                  <a:gd name="T7" fmla="*/ 0 60000 65536"/>
                  <a:gd name="T8" fmla="*/ 0 60000 65536"/>
                  <a:gd name="T9" fmla="*/ 0 w 850710"/>
                  <a:gd name="T10" fmla="*/ 0 h 727880"/>
                  <a:gd name="T11" fmla="*/ 850710 w 850710"/>
                  <a:gd name="T12" fmla="*/ 727880 h 727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0710" h="727880">
                    <a:moveTo>
                      <a:pt x="168322" y="700585"/>
                    </a:moveTo>
                    <a:cubicBezTo>
                      <a:pt x="84161" y="350292"/>
                      <a:pt x="0" y="0"/>
                      <a:pt x="113731" y="4549"/>
                    </a:cubicBezTo>
                    <a:cubicBezTo>
                      <a:pt x="227462" y="9098"/>
                      <a:pt x="539086" y="368489"/>
                      <a:pt x="850710" y="72788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5"/>
              <p:cNvSpPr>
                <a:spLocks/>
              </p:cNvSpPr>
              <p:nvPr/>
            </p:nvSpPr>
            <p:spPr bwMode="auto">
              <a:xfrm>
                <a:off x="2386084" y="5129283"/>
                <a:ext cx="698310" cy="998562"/>
              </a:xfrm>
              <a:custGeom>
                <a:avLst/>
                <a:gdLst>
                  <a:gd name="T0" fmla="*/ 15922 w 698310"/>
                  <a:gd name="T1" fmla="*/ 206992 h 998562"/>
                  <a:gd name="T2" fmla="*/ 70513 w 698310"/>
                  <a:gd name="T3" fmla="*/ 43218 h 998562"/>
                  <a:gd name="T4" fmla="*/ 439003 w 698310"/>
                  <a:gd name="T5" fmla="*/ 466299 h 998562"/>
                  <a:gd name="T6" fmla="*/ 698310 w 698310"/>
                  <a:gd name="T7" fmla="*/ 998562 h 9985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8310"/>
                  <a:gd name="T13" fmla="*/ 0 h 998562"/>
                  <a:gd name="T14" fmla="*/ 698310 w 698310"/>
                  <a:gd name="T15" fmla="*/ 998562 h 9985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8310" h="998562">
                    <a:moveTo>
                      <a:pt x="15922" y="206992"/>
                    </a:moveTo>
                    <a:cubicBezTo>
                      <a:pt x="7961" y="103496"/>
                      <a:pt x="0" y="0"/>
                      <a:pt x="70513" y="43218"/>
                    </a:cubicBezTo>
                    <a:cubicBezTo>
                      <a:pt x="141026" y="86436"/>
                      <a:pt x="334370" y="307075"/>
                      <a:pt x="439003" y="466299"/>
                    </a:cubicBezTo>
                    <a:cubicBezTo>
                      <a:pt x="543636" y="625523"/>
                      <a:pt x="620973" y="812042"/>
                      <a:pt x="698310" y="9985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2809164" y="4731224"/>
                <a:ext cx="725606" cy="1478507"/>
              </a:xfrm>
              <a:custGeom>
                <a:avLst/>
                <a:gdLst>
                  <a:gd name="T0" fmla="*/ 70514 w 725606"/>
                  <a:gd name="T1" fmla="*/ 454925 h 1478507"/>
                  <a:gd name="T2" fmla="*/ 43218 w 725606"/>
                  <a:gd name="T3" fmla="*/ 4549 h 1478507"/>
                  <a:gd name="T4" fmla="*/ 329821 w 725606"/>
                  <a:gd name="T5" fmla="*/ 427630 h 1478507"/>
                  <a:gd name="T6" fmla="*/ 602776 w 725606"/>
                  <a:gd name="T7" fmla="*/ 946245 h 1478507"/>
                  <a:gd name="T8" fmla="*/ 725606 w 725606"/>
                  <a:gd name="T9" fmla="*/ 1478507 h 1478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5606"/>
                  <a:gd name="T16" fmla="*/ 0 h 1478507"/>
                  <a:gd name="T17" fmla="*/ 725606 w 725606"/>
                  <a:gd name="T18" fmla="*/ 1478507 h 1478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5606" h="1478507">
                    <a:moveTo>
                      <a:pt x="70514" y="454925"/>
                    </a:moveTo>
                    <a:cubicBezTo>
                      <a:pt x="35257" y="232011"/>
                      <a:pt x="0" y="9098"/>
                      <a:pt x="43218" y="4549"/>
                    </a:cubicBezTo>
                    <a:cubicBezTo>
                      <a:pt x="86436" y="0"/>
                      <a:pt x="236561" y="270681"/>
                      <a:pt x="329821" y="427630"/>
                    </a:cubicBezTo>
                    <a:cubicBezTo>
                      <a:pt x="423081" y="584579"/>
                      <a:pt x="536812" y="771099"/>
                      <a:pt x="602776" y="946245"/>
                    </a:cubicBezTo>
                    <a:cubicBezTo>
                      <a:pt x="668740" y="1121391"/>
                      <a:pt x="697173" y="1299949"/>
                      <a:pt x="725606" y="1478507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50488" y="5921797"/>
                <a:ext cx="384983" cy="193185"/>
              </a:xfrm>
              <a:custGeom>
                <a:avLst/>
                <a:gdLst>
                  <a:gd name="connsiteX0" fmla="*/ 0 w 382138"/>
                  <a:gd name="connsiteY0" fmla="*/ 97809 h 193343"/>
                  <a:gd name="connsiteX1" fmla="*/ 163773 w 382138"/>
                  <a:gd name="connsiteY1" fmla="*/ 15922 h 193343"/>
                  <a:gd name="connsiteX2" fmla="*/ 382138 w 382138"/>
                  <a:gd name="connsiteY2" fmla="*/ 193343 h 19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138" h="193343">
                    <a:moveTo>
                      <a:pt x="0" y="97809"/>
                    </a:moveTo>
                    <a:cubicBezTo>
                      <a:pt x="50041" y="48904"/>
                      <a:pt x="100083" y="0"/>
                      <a:pt x="163773" y="15922"/>
                    </a:cubicBezTo>
                    <a:cubicBezTo>
                      <a:pt x="227463" y="31844"/>
                      <a:pt x="304800" y="112593"/>
                      <a:pt x="382138" y="193343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3113155" y="5999812"/>
                <a:ext cx="259123" cy="182041"/>
              </a:xfrm>
              <a:custGeom>
                <a:avLst/>
                <a:gdLst>
                  <a:gd name="connsiteX0" fmla="*/ 0 w 259306"/>
                  <a:gd name="connsiteY0" fmla="*/ 100083 h 181970"/>
                  <a:gd name="connsiteX1" fmla="*/ 81886 w 259306"/>
                  <a:gd name="connsiteY1" fmla="*/ 4549 h 181970"/>
                  <a:gd name="connsiteX2" fmla="*/ 232011 w 259306"/>
                  <a:gd name="connsiteY2" fmla="*/ 72788 h 181970"/>
                  <a:gd name="connsiteX3" fmla="*/ 245659 w 259306"/>
                  <a:gd name="connsiteY3" fmla="*/ 181970 h 18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06" h="181970">
                    <a:moveTo>
                      <a:pt x="0" y="100083"/>
                    </a:moveTo>
                    <a:cubicBezTo>
                      <a:pt x="21609" y="54590"/>
                      <a:pt x="43218" y="9098"/>
                      <a:pt x="81886" y="4549"/>
                    </a:cubicBezTo>
                    <a:cubicBezTo>
                      <a:pt x="120554" y="0"/>
                      <a:pt x="204716" y="43218"/>
                      <a:pt x="232011" y="72788"/>
                    </a:cubicBezTo>
                    <a:cubicBezTo>
                      <a:pt x="259306" y="102358"/>
                      <a:pt x="252482" y="142164"/>
                      <a:pt x="245659" y="18197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3575874" y="5970092"/>
                <a:ext cx="422001" cy="185755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4068209" y="5877215"/>
                <a:ext cx="288737" cy="144887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1828800" y="5288507"/>
                <a:ext cx="559558" cy="61415"/>
              </a:xfrm>
              <a:custGeom>
                <a:avLst/>
                <a:gdLst>
                  <a:gd name="T0" fmla="*/ 0 w 559558"/>
                  <a:gd name="T1" fmla="*/ 20472 h 61415"/>
                  <a:gd name="T2" fmla="*/ 327546 w 559558"/>
                  <a:gd name="T3" fmla="*/ 6824 h 61415"/>
                  <a:gd name="T4" fmla="*/ 559558 w 559558"/>
                  <a:gd name="T5" fmla="*/ 61415 h 61415"/>
                  <a:gd name="T6" fmla="*/ 0 60000 65536"/>
                  <a:gd name="T7" fmla="*/ 0 60000 65536"/>
                  <a:gd name="T8" fmla="*/ 0 60000 65536"/>
                  <a:gd name="T9" fmla="*/ 0 w 559558"/>
                  <a:gd name="T10" fmla="*/ 0 h 61415"/>
                  <a:gd name="T11" fmla="*/ 559558 w 559558"/>
                  <a:gd name="T12" fmla="*/ 61415 h 614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9558" h="61415">
                    <a:moveTo>
                      <a:pt x="0" y="20472"/>
                    </a:moveTo>
                    <a:cubicBezTo>
                      <a:pt x="117143" y="10236"/>
                      <a:pt x="234286" y="0"/>
                      <a:pt x="327546" y="6824"/>
                    </a:cubicBezTo>
                    <a:cubicBezTo>
                      <a:pt x="420806" y="13648"/>
                      <a:pt x="490182" y="37531"/>
                      <a:pt x="559558" y="6141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2456597" y="5088341"/>
                <a:ext cx="436728" cy="125104"/>
              </a:xfrm>
              <a:custGeom>
                <a:avLst/>
                <a:gdLst>
                  <a:gd name="T0" fmla="*/ 0 w 436728"/>
                  <a:gd name="T1" fmla="*/ 29569 h 125104"/>
                  <a:gd name="T2" fmla="*/ 259307 w 436728"/>
                  <a:gd name="T3" fmla="*/ 15922 h 125104"/>
                  <a:gd name="T4" fmla="*/ 436728 w 436728"/>
                  <a:gd name="T5" fmla="*/ 125104 h 125104"/>
                  <a:gd name="T6" fmla="*/ 0 60000 65536"/>
                  <a:gd name="T7" fmla="*/ 0 60000 65536"/>
                  <a:gd name="T8" fmla="*/ 0 60000 65536"/>
                  <a:gd name="T9" fmla="*/ 0 w 436728"/>
                  <a:gd name="T10" fmla="*/ 0 h 125104"/>
                  <a:gd name="T11" fmla="*/ 436728 w 436728"/>
                  <a:gd name="T12" fmla="*/ 125104 h 1251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6728" h="125104">
                    <a:moveTo>
                      <a:pt x="0" y="29569"/>
                    </a:moveTo>
                    <a:cubicBezTo>
                      <a:pt x="93259" y="14784"/>
                      <a:pt x="186519" y="0"/>
                      <a:pt x="259307" y="15922"/>
                    </a:cubicBezTo>
                    <a:cubicBezTo>
                      <a:pt x="332095" y="31844"/>
                      <a:pt x="384411" y="78474"/>
                      <a:pt x="436728" y="12510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2893325" y="4669809"/>
                <a:ext cx="941696" cy="775648"/>
              </a:xfrm>
              <a:custGeom>
                <a:avLst/>
                <a:gdLst>
                  <a:gd name="T0" fmla="*/ 0 w 941696"/>
                  <a:gd name="T1" fmla="*/ 38669 h 775648"/>
                  <a:gd name="T2" fmla="*/ 95535 w 941696"/>
                  <a:gd name="T3" fmla="*/ 38669 h 775648"/>
                  <a:gd name="T4" fmla="*/ 450376 w 941696"/>
                  <a:gd name="T5" fmla="*/ 270681 h 775648"/>
                  <a:gd name="T6" fmla="*/ 941696 w 941696"/>
                  <a:gd name="T7" fmla="*/ 775648 h 775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1696"/>
                  <a:gd name="T13" fmla="*/ 0 h 775648"/>
                  <a:gd name="T14" fmla="*/ 941696 w 941696"/>
                  <a:gd name="T15" fmla="*/ 775648 h 775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1696" h="775648">
                    <a:moveTo>
                      <a:pt x="0" y="38669"/>
                    </a:moveTo>
                    <a:cubicBezTo>
                      <a:pt x="10236" y="19334"/>
                      <a:pt x="20472" y="0"/>
                      <a:pt x="95535" y="38669"/>
                    </a:cubicBezTo>
                    <a:cubicBezTo>
                      <a:pt x="170598" y="77338"/>
                      <a:pt x="309349" y="147851"/>
                      <a:pt x="450376" y="270681"/>
                    </a:cubicBezTo>
                    <a:cubicBezTo>
                      <a:pt x="591403" y="393511"/>
                      <a:pt x="766549" y="584579"/>
                      <a:pt x="941696" y="77564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6"/>
              <p:cNvSpPr>
                <a:spLocks/>
              </p:cNvSpPr>
              <p:nvPr/>
            </p:nvSpPr>
            <p:spPr bwMode="auto">
              <a:xfrm>
                <a:off x="3464257" y="5254388"/>
                <a:ext cx="1135039" cy="896203"/>
              </a:xfrm>
              <a:custGeom>
                <a:avLst/>
                <a:gdLst>
                  <a:gd name="T0" fmla="*/ 43218 w 1135039"/>
                  <a:gd name="T1" fmla="*/ 873457 h 896203"/>
                  <a:gd name="T2" fmla="*/ 43218 w 1135039"/>
                  <a:gd name="T3" fmla="*/ 805218 h 896203"/>
                  <a:gd name="T4" fmla="*/ 302525 w 1135039"/>
                  <a:gd name="T5" fmla="*/ 327546 h 896203"/>
                  <a:gd name="T6" fmla="*/ 466298 w 1135039"/>
                  <a:gd name="T7" fmla="*/ 136478 h 896203"/>
                  <a:gd name="T8" fmla="*/ 780197 w 1135039"/>
                  <a:gd name="T9" fmla="*/ 13648 h 896203"/>
                  <a:gd name="T10" fmla="*/ 1135039 w 1135039"/>
                  <a:gd name="T11" fmla="*/ 54591 h 8962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5039"/>
                  <a:gd name="T19" fmla="*/ 0 h 896203"/>
                  <a:gd name="T20" fmla="*/ 1135039 w 1135039"/>
                  <a:gd name="T21" fmla="*/ 896203 h 8962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5039" h="896203">
                    <a:moveTo>
                      <a:pt x="43218" y="873457"/>
                    </a:moveTo>
                    <a:cubicBezTo>
                      <a:pt x="21609" y="884830"/>
                      <a:pt x="0" y="896203"/>
                      <a:pt x="43218" y="805218"/>
                    </a:cubicBezTo>
                    <a:cubicBezTo>
                      <a:pt x="86436" y="714233"/>
                      <a:pt x="232012" y="439003"/>
                      <a:pt x="302525" y="327546"/>
                    </a:cubicBezTo>
                    <a:cubicBezTo>
                      <a:pt x="373038" y="216089"/>
                      <a:pt x="386686" y="188794"/>
                      <a:pt x="466298" y="136478"/>
                    </a:cubicBezTo>
                    <a:cubicBezTo>
                      <a:pt x="545910" y="84162"/>
                      <a:pt x="668740" y="27296"/>
                      <a:pt x="780197" y="13648"/>
                    </a:cubicBezTo>
                    <a:cubicBezTo>
                      <a:pt x="891654" y="0"/>
                      <a:pt x="1013346" y="27295"/>
                      <a:pt x="1135039" y="5459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23" name="Straight Connector 88"/>
              <p:cNvCxnSpPr>
                <a:cxnSpLocks noChangeShapeType="1"/>
                <a:stCxn id="122" idx="5"/>
              </p:cNvCxnSpPr>
              <p:nvPr/>
            </p:nvCxnSpPr>
            <p:spPr bwMode="auto">
              <a:xfrm flipH="1">
                <a:off x="4427984" y="5308979"/>
                <a:ext cx="171312" cy="7123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24" name="Freeform 91"/>
              <p:cNvSpPr>
                <a:spLocks/>
              </p:cNvSpPr>
              <p:nvPr/>
            </p:nvSpPr>
            <p:spPr bwMode="auto">
              <a:xfrm>
                <a:off x="2402006" y="5377218"/>
                <a:ext cx="600500" cy="777922"/>
              </a:xfrm>
              <a:custGeom>
                <a:avLst/>
                <a:gdLst>
                  <a:gd name="T0" fmla="*/ 0 w 600501"/>
                  <a:gd name="T1" fmla="*/ 0 h 777922"/>
                  <a:gd name="T2" fmla="*/ 218364 w 600501"/>
                  <a:gd name="T3" fmla="*/ 150125 h 777922"/>
                  <a:gd name="T4" fmla="*/ 491319 w 600501"/>
                  <a:gd name="T5" fmla="*/ 491319 h 777922"/>
                  <a:gd name="T6" fmla="*/ 600501 w 600501"/>
                  <a:gd name="T7" fmla="*/ 777922 h 7779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0501"/>
                  <a:gd name="T13" fmla="*/ 0 h 777922"/>
                  <a:gd name="T14" fmla="*/ 600501 w 600501"/>
                  <a:gd name="T15" fmla="*/ 777922 h 7779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0501" h="777922">
                    <a:moveTo>
                      <a:pt x="0" y="0"/>
                    </a:moveTo>
                    <a:cubicBezTo>
                      <a:pt x="68239" y="34119"/>
                      <a:pt x="136478" y="68239"/>
                      <a:pt x="218364" y="150125"/>
                    </a:cubicBezTo>
                    <a:cubicBezTo>
                      <a:pt x="300250" y="232011"/>
                      <a:pt x="427630" y="386686"/>
                      <a:pt x="491319" y="491319"/>
                    </a:cubicBezTo>
                    <a:cubicBezTo>
                      <a:pt x="555009" y="595952"/>
                      <a:pt x="577755" y="686937"/>
                      <a:pt x="600501" y="77792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92"/>
              <p:cNvSpPr>
                <a:spLocks/>
              </p:cNvSpPr>
              <p:nvPr/>
            </p:nvSpPr>
            <p:spPr bwMode="auto">
              <a:xfrm>
                <a:off x="2866030" y="5199797"/>
                <a:ext cx="586854" cy="941696"/>
              </a:xfrm>
              <a:custGeom>
                <a:avLst/>
                <a:gdLst>
                  <a:gd name="T0" fmla="*/ 0 w 586854"/>
                  <a:gd name="T1" fmla="*/ 0 h 941696"/>
                  <a:gd name="T2" fmla="*/ 313898 w 586854"/>
                  <a:gd name="T3" fmla="*/ 327546 h 941696"/>
                  <a:gd name="T4" fmla="*/ 586854 w 586854"/>
                  <a:gd name="T5" fmla="*/ 941696 h 941696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941696"/>
                  <a:gd name="T11" fmla="*/ 586854 w 586854"/>
                  <a:gd name="T12" fmla="*/ 941696 h 9416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941696">
                    <a:moveTo>
                      <a:pt x="0" y="0"/>
                    </a:moveTo>
                    <a:cubicBezTo>
                      <a:pt x="108044" y="85298"/>
                      <a:pt x="216089" y="170597"/>
                      <a:pt x="313898" y="327546"/>
                    </a:cubicBezTo>
                    <a:cubicBezTo>
                      <a:pt x="411707" y="484495"/>
                      <a:pt x="499280" y="713095"/>
                      <a:pt x="586854" y="94169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1836047" y="5487129"/>
                <a:ext cx="647809" cy="627852"/>
              </a:xfrm>
              <a:custGeom>
                <a:avLst/>
                <a:gdLst>
                  <a:gd name="connsiteX0" fmla="*/ 184245 w 648269"/>
                  <a:gd name="connsiteY0" fmla="*/ 584579 h 625522"/>
                  <a:gd name="connsiteX1" fmla="*/ 197892 w 648269"/>
                  <a:gd name="connsiteY1" fmla="*/ 529988 h 625522"/>
                  <a:gd name="connsiteX2" fmla="*/ 75063 w 648269"/>
                  <a:gd name="connsiteY2" fmla="*/ 11373 h 625522"/>
                  <a:gd name="connsiteX3" fmla="*/ 648269 w 648269"/>
                  <a:gd name="connsiteY3" fmla="*/ 598226 h 62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269" h="625522">
                    <a:moveTo>
                      <a:pt x="184245" y="584579"/>
                    </a:moveTo>
                    <a:cubicBezTo>
                      <a:pt x="200167" y="605050"/>
                      <a:pt x="216089" y="625522"/>
                      <a:pt x="197892" y="529988"/>
                    </a:cubicBezTo>
                    <a:cubicBezTo>
                      <a:pt x="179695" y="434454"/>
                      <a:pt x="0" y="0"/>
                      <a:pt x="75063" y="11373"/>
                    </a:cubicBezTo>
                    <a:cubicBezTo>
                      <a:pt x="150126" y="22746"/>
                      <a:pt x="399197" y="310486"/>
                      <a:pt x="648269" y="59822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cxnSp>
            <p:nvCxnSpPr>
              <p:cNvPr id="127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1691680" y="6597352"/>
                <a:ext cx="3024336" cy="26064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8" name="Straight Connector 96"/>
              <p:cNvCxnSpPr>
                <a:cxnSpLocks noChangeShapeType="1"/>
              </p:cNvCxnSpPr>
              <p:nvPr/>
            </p:nvCxnSpPr>
            <p:spPr bwMode="auto">
              <a:xfrm flipV="1">
                <a:off x="1691680" y="6480720"/>
                <a:ext cx="3024336" cy="26064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11" name="TextBox 58"/>
            <p:cNvSpPr txBox="1">
              <a:spLocks noChangeArrowheads="1"/>
            </p:cNvSpPr>
            <p:nvPr/>
          </p:nvSpPr>
          <p:spPr bwMode="auto">
            <a:xfrm>
              <a:off x="681816" y="9827129"/>
              <a:ext cx="389654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sz="4200" i="1" dirty="0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>
            <a:off x="8421660" y="9024450"/>
            <a:ext cx="7382550" cy="0"/>
          </a:xfrm>
          <a:prstGeom prst="straightConnector1">
            <a:avLst/>
          </a:prstGeom>
          <a:ln>
            <a:solidFill>
              <a:srgbClr val="3550F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132"/>
          <p:cNvGrpSpPr/>
          <p:nvPr/>
        </p:nvGrpSpPr>
        <p:grpSpPr>
          <a:xfrm>
            <a:off x="9878412" y="1647407"/>
            <a:ext cx="272715" cy="7414008"/>
            <a:chOff x="9878412" y="1647407"/>
            <a:chExt cx="272715" cy="7414008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9878412" y="1647407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0151127" y="1679492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33"/>
          <p:cNvGrpSpPr/>
          <p:nvPr/>
        </p:nvGrpSpPr>
        <p:grpSpPr>
          <a:xfrm>
            <a:off x="10391757" y="1655429"/>
            <a:ext cx="272715" cy="7414008"/>
            <a:chOff x="9878412" y="1647407"/>
            <a:chExt cx="272715" cy="7414008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9878412" y="1647407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0151127" y="1679492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6"/>
          <p:cNvGrpSpPr/>
          <p:nvPr/>
        </p:nvGrpSpPr>
        <p:grpSpPr>
          <a:xfrm>
            <a:off x="10929165" y="1687514"/>
            <a:ext cx="272715" cy="7414008"/>
            <a:chOff x="9878412" y="1647407"/>
            <a:chExt cx="272715" cy="741400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9878412" y="1647407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0151127" y="1679492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Line 72"/>
          <p:cNvSpPr>
            <a:spLocks noChangeShapeType="1"/>
          </p:cNvSpPr>
          <p:nvPr/>
        </p:nvSpPr>
        <p:spPr bwMode="auto">
          <a:xfrm flipH="1">
            <a:off x="2698370" y="3275969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" name="Line 72"/>
          <p:cNvSpPr>
            <a:spLocks noChangeShapeType="1"/>
          </p:cNvSpPr>
          <p:nvPr/>
        </p:nvSpPr>
        <p:spPr bwMode="auto">
          <a:xfrm flipH="1">
            <a:off x="2698370" y="3796381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4" name="Line 72"/>
          <p:cNvSpPr>
            <a:spLocks noChangeShapeType="1"/>
          </p:cNvSpPr>
          <p:nvPr/>
        </p:nvSpPr>
        <p:spPr bwMode="auto">
          <a:xfrm flipH="1">
            <a:off x="2698370" y="4362297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7" name="Line 72"/>
          <p:cNvSpPr>
            <a:spLocks noChangeShapeType="1"/>
          </p:cNvSpPr>
          <p:nvPr/>
        </p:nvSpPr>
        <p:spPr bwMode="auto">
          <a:xfrm flipH="1">
            <a:off x="2916806" y="4046436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0" name="Line 72"/>
          <p:cNvSpPr>
            <a:spLocks noChangeShapeType="1"/>
          </p:cNvSpPr>
          <p:nvPr/>
        </p:nvSpPr>
        <p:spPr bwMode="auto">
          <a:xfrm flipH="1">
            <a:off x="2232244" y="3002226"/>
            <a:ext cx="5696568" cy="999508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1" name="Line 72"/>
          <p:cNvSpPr>
            <a:spLocks noChangeShapeType="1"/>
          </p:cNvSpPr>
          <p:nvPr/>
        </p:nvSpPr>
        <p:spPr bwMode="auto">
          <a:xfrm flipH="1">
            <a:off x="2562014" y="3500558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Biological Modeling of Neural Networks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Review from week 7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9878412" y="8083910"/>
            <a:ext cx="2791314" cy="713867"/>
            <a:chOff x="9878412" y="8083910"/>
            <a:chExt cx="2791314" cy="713867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9878412" y="8693504"/>
              <a:ext cx="272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0127064" y="8340581"/>
              <a:ext cx="272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0399779" y="8083910"/>
              <a:ext cx="272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0648431" y="8452877"/>
              <a:ext cx="272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0969272" y="8629340"/>
              <a:ext cx="272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 flipV="1">
              <a:off x="11306151" y="8340580"/>
              <a:ext cx="1363575" cy="457197"/>
              <a:chOff x="11306151" y="8188184"/>
              <a:chExt cx="1363575" cy="609594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11306151" y="8797778"/>
                <a:ext cx="27271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11554803" y="8444855"/>
                <a:ext cx="27271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1827518" y="8188184"/>
                <a:ext cx="27271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2076170" y="8557151"/>
                <a:ext cx="27271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2397011" y="8733614"/>
                <a:ext cx="27271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40187" y="8236568"/>
            <a:ext cx="7183116" cy="342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Population</a:t>
            </a:r>
          </a:p>
          <a:p>
            <a:r>
              <a:rPr lang="en-US" sz="5100" dirty="0"/>
              <a:t>- 50 000 neurons</a:t>
            </a:r>
          </a:p>
          <a:p>
            <a:r>
              <a:rPr lang="en-US" sz="5100" dirty="0"/>
              <a:t>- 20 percent inhibitory</a:t>
            </a:r>
          </a:p>
          <a:p>
            <a:r>
              <a:rPr lang="en-US" sz="5100" dirty="0"/>
              <a:t>- </a:t>
            </a:r>
            <a:r>
              <a:rPr lang="en-US" sz="5100" b="1" dirty="0"/>
              <a:t>randomly connected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0373" y="2025386"/>
            <a:ext cx="4555992" cy="2970565"/>
            <a:chOff x="288" y="720"/>
            <a:chExt cx="2064" cy="1392"/>
          </a:xfrm>
        </p:grpSpPr>
        <p:sp>
          <p:nvSpPr>
            <p:cNvPr id="23592" name="AutoShape 5"/>
            <p:cNvSpPr>
              <a:spLocks noChangeArrowheads="1"/>
            </p:cNvSpPr>
            <p:nvPr/>
          </p:nvSpPr>
          <p:spPr bwMode="auto">
            <a:xfrm>
              <a:off x="288" y="720"/>
              <a:ext cx="2064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Oval 7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Oval 8"/>
            <p:cNvSpPr>
              <a:spLocks noChangeArrowheads="1"/>
            </p:cNvSpPr>
            <p:nvPr/>
          </p:nvSpPr>
          <p:spPr bwMode="auto">
            <a:xfrm>
              <a:off x="144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Oval 9"/>
            <p:cNvSpPr>
              <a:spLocks noChangeArrowheads="1"/>
            </p:cNvSpPr>
            <p:nvPr/>
          </p:nvSpPr>
          <p:spPr bwMode="auto">
            <a:xfrm>
              <a:off x="1392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Oval 10"/>
            <p:cNvSpPr>
              <a:spLocks noChangeArrowheads="1"/>
            </p:cNvSpPr>
            <p:nvPr/>
          </p:nvSpPr>
          <p:spPr bwMode="auto">
            <a:xfrm>
              <a:off x="1728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Oval 11"/>
            <p:cNvSpPr>
              <a:spLocks noChangeArrowheads="1"/>
            </p:cNvSpPr>
            <p:nvPr/>
          </p:nvSpPr>
          <p:spPr bwMode="auto">
            <a:xfrm>
              <a:off x="1584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Oval 12"/>
            <p:cNvSpPr>
              <a:spLocks noChangeArrowheads="1"/>
            </p:cNvSpPr>
            <p:nvPr/>
          </p:nvSpPr>
          <p:spPr bwMode="auto">
            <a:xfrm>
              <a:off x="1344" y="144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Oval 13"/>
            <p:cNvSpPr>
              <a:spLocks noChangeArrowheads="1"/>
            </p:cNvSpPr>
            <p:nvPr/>
          </p:nvSpPr>
          <p:spPr bwMode="auto">
            <a:xfrm>
              <a:off x="1440" y="134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Oval 14"/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Oval 15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Oval 16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Oval 17"/>
            <p:cNvSpPr>
              <a:spLocks noChangeArrowheads="1"/>
            </p:cNvSpPr>
            <p:nvPr/>
          </p:nvSpPr>
          <p:spPr bwMode="auto">
            <a:xfrm>
              <a:off x="105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Oval 18"/>
            <p:cNvSpPr>
              <a:spLocks noChangeArrowheads="1"/>
            </p:cNvSpPr>
            <p:nvPr/>
          </p:nvSpPr>
          <p:spPr bwMode="auto">
            <a:xfrm>
              <a:off x="960" y="1008"/>
              <a:ext cx="96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Oval 19"/>
            <p:cNvSpPr>
              <a:spLocks noChangeArrowheads="1"/>
            </p:cNvSpPr>
            <p:nvPr/>
          </p:nvSpPr>
          <p:spPr bwMode="auto">
            <a:xfrm>
              <a:off x="1200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Oval 20"/>
            <p:cNvSpPr>
              <a:spLocks noChangeArrowheads="1"/>
            </p:cNvSpPr>
            <p:nvPr/>
          </p:nvSpPr>
          <p:spPr bwMode="auto">
            <a:xfrm>
              <a:off x="1152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Line 21"/>
            <p:cNvSpPr>
              <a:spLocks noChangeShapeType="1"/>
            </p:cNvSpPr>
            <p:nvPr/>
          </p:nvSpPr>
          <p:spPr bwMode="auto">
            <a:xfrm>
              <a:off x="384" y="11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Line 22"/>
            <p:cNvSpPr>
              <a:spLocks noChangeShapeType="1"/>
            </p:cNvSpPr>
            <p:nvPr/>
          </p:nvSpPr>
          <p:spPr bwMode="auto">
            <a:xfrm>
              <a:off x="384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Line 23"/>
            <p:cNvSpPr>
              <a:spLocks noChangeShapeType="1"/>
            </p:cNvSpPr>
            <p:nvPr/>
          </p:nvSpPr>
          <p:spPr bwMode="auto">
            <a:xfrm>
              <a:off x="3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Line 24"/>
            <p:cNvSpPr>
              <a:spLocks noChangeShapeType="1"/>
            </p:cNvSpPr>
            <p:nvPr/>
          </p:nvSpPr>
          <p:spPr bwMode="auto">
            <a:xfrm>
              <a:off x="38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Line 25"/>
            <p:cNvSpPr>
              <a:spLocks noChangeShapeType="1"/>
            </p:cNvSpPr>
            <p:nvPr/>
          </p:nvSpPr>
          <p:spPr bwMode="auto">
            <a:xfrm>
              <a:off x="480" y="96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Line 26"/>
            <p:cNvSpPr>
              <a:spLocks noChangeShapeType="1"/>
            </p:cNvSpPr>
            <p:nvPr/>
          </p:nvSpPr>
          <p:spPr bwMode="auto">
            <a:xfrm>
              <a:off x="576" y="120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Line 27"/>
            <p:cNvSpPr>
              <a:spLocks noChangeShapeType="1"/>
            </p:cNvSpPr>
            <p:nvPr/>
          </p:nvSpPr>
          <p:spPr bwMode="auto">
            <a:xfrm>
              <a:off x="432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Line 28"/>
            <p:cNvSpPr>
              <a:spLocks noChangeShapeType="1"/>
            </p:cNvSpPr>
            <p:nvPr/>
          </p:nvSpPr>
          <p:spPr bwMode="auto">
            <a:xfrm>
              <a:off x="528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Line 29"/>
            <p:cNvSpPr>
              <a:spLocks noChangeShapeType="1"/>
            </p:cNvSpPr>
            <p:nvPr/>
          </p:nvSpPr>
          <p:spPr bwMode="auto">
            <a:xfrm>
              <a:off x="672" y="168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Line 30"/>
            <p:cNvSpPr>
              <a:spLocks noChangeShapeType="1"/>
            </p:cNvSpPr>
            <p:nvPr/>
          </p:nvSpPr>
          <p:spPr bwMode="auto">
            <a:xfrm>
              <a:off x="816" y="105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Line 31"/>
            <p:cNvSpPr>
              <a:spLocks noChangeShapeType="1"/>
            </p:cNvSpPr>
            <p:nvPr/>
          </p:nvSpPr>
          <p:spPr bwMode="auto">
            <a:xfrm>
              <a:off x="768" y="12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Line 32"/>
            <p:cNvSpPr>
              <a:spLocks noChangeShapeType="1"/>
            </p:cNvSpPr>
            <p:nvPr/>
          </p:nvSpPr>
          <p:spPr bwMode="auto">
            <a:xfrm>
              <a:off x="768" y="14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Line 33"/>
            <p:cNvSpPr>
              <a:spLocks noChangeShapeType="1"/>
            </p:cNvSpPr>
            <p:nvPr/>
          </p:nvSpPr>
          <p:spPr bwMode="auto">
            <a:xfrm flipV="1">
              <a:off x="816" y="16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Line 34"/>
            <p:cNvSpPr>
              <a:spLocks noChangeShapeType="1"/>
            </p:cNvSpPr>
            <p:nvPr/>
          </p:nvSpPr>
          <p:spPr bwMode="auto">
            <a:xfrm>
              <a:off x="1392" y="1536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Line 35"/>
            <p:cNvSpPr>
              <a:spLocks noChangeShapeType="1"/>
            </p:cNvSpPr>
            <p:nvPr/>
          </p:nvSpPr>
          <p:spPr bwMode="auto">
            <a:xfrm>
              <a:off x="1536" y="144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Line 36"/>
            <p:cNvSpPr>
              <a:spLocks noChangeShapeType="1"/>
            </p:cNvSpPr>
            <p:nvPr/>
          </p:nvSpPr>
          <p:spPr bwMode="auto">
            <a:xfrm flipV="1">
              <a:off x="1248" y="15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Line 37"/>
            <p:cNvSpPr>
              <a:spLocks noChangeShapeType="1"/>
            </p:cNvSpPr>
            <p:nvPr/>
          </p:nvSpPr>
          <p:spPr bwMode="auto">
            <a:xfrm>
              <a:off x="1392" y="1536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Line 38"/>
            <p:cNvSpPr>
              <a:spLocks noChangeShapeType="1"/>
            </p:cNvSpPr>
            <p:nvPr/>
          </p:nvSpPr>
          <p:spPr bwMode="auto">
            <a:xfrm>
              <a:off x="1200" y="148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Line 39"/>
            <p:cNvSpPr>
              <a:spLocks noChangeShapeType="1"/>
            </p:cNvSpPr>
            <p:nvPr/>
          </p:nvSpPr>
          <p:spPr bwMode="auto">
            <a:xfrm>
              <a:off x="1632" y="1392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Line 40"/>
            <p:cNvSpPr>
              <a:spLocks noChangeShapeType="1"/>
            </p:cNvSpPr>
            <p:nvPr/>
          </p:nvSpPr>
          <p:spPr bwMode="auto">
            <a:xfrm>
              <a:off x="1488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Line 41"/>
            <p:cNvSpPr>
              <a:spLocks noChangeShapeType="1"/>
            </p:cNvSpPr>
            <p:nvPr/>
          </p:nvSpPr>
          <p:spPr bwMode="auto">
            <a:xfrm flipH="1">
              <a:off x="1248" y="1296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Line 42"/>
            <p:cNvSpPr>
              <a:spLocks noChangeShapeType="1"/>
            </p:cNvSpPr>
            <p:nvPr/>
          </p:nvSpPr>
          <p:spPr bwMode="auto">
            <a:xfrm flipH="1">
              <a:off x="1104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Line 43"/>
            <p:cNvSpPr>
              <a:spLocks noChangeShapeType="1"/>
            </p:cNvSpPr>
            <p:nvPr/>
          </p:nvSpPr>
          <p:spPr bwMode="auto">
            <a:xfrm>
              <a:off x="1104" y="1392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Line 44"/>
            <p:cNvSpPr>
              <a:spLocks noChangeShapeType="1"/>
            </p:cNvSpPr>
            <p:nvPr/>
          </p:nvSpPr>
          <p:spPr bwMode="auto">
            <a:xfrm flipV="1">
              <a:off x="1248" y="13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Line 45"/>
            <p:cNvSpPr>
              <a:spLocks noChangeShapeType="1"/>
            </p:cNvSpPr>
            <p:nvPr/>
          </p:nvSpPr>
          <p:spPr bwMode="auto">
            <a:xfrm flipH="1">
              <a:off x="1440" y="1440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Line 46"/>
            <p:cNvSpPr>
              <a:spLocks noChangeShapeType="1"/>
            </p:cNvSpPr>
            <p:nvPr/>
          </p:nvSpPr>
          <p:spPr bwMode="auto">
            <a:xfrm>
              <a:off x="1248" y="1680"/>
              <a:ext cx="192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Line 47"/>
            <p:cNvSpPr>
              <a:spLocks noChangeShapeType="1"/>
            </p:cNvSpPr>
            <p:nvPr/>
          </p:nvSpPr>
          <p:spPr bwMode="auto">
            <a:xfrm>
              <a:off x="1296" y="1200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Line 48"/>
            <p:cNvSpPr>
              <a:spLocks noChangeShapeType="1"/>
            </p:cNvSpPr>
            <p:nvPr/>
          </p:nvSpPr>
          <p:spPr bwMode="auto">
            <a:xfrm>
              <a:off x="1104" y="1344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Line 49"/>
            <p:cNvSpPr>
              <a:spLocks noChangeShapeType="1"/>
            </p:cNvSpPr>
            <p:nvPr/>
          </p:nvSpPr>
          <p:spPr bwMode="auto">
            <a:xfrm flipV="1">
              <a:off x="1248" y="1488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Line 50"/>
            <p:cNvSpPr>
              <a:spLocks noChangeShapeType="1"/>
            </p:cNvSpPr>
            <p:nvPr/>
          </p:nvSpPr>
          <p:spPr bwMode="auto">
            <a:xfrm flipV="1">
              <a:off x="1152" y="148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Line 51"/>
            <p:cNvSpPr>
              <a:spLocks noChangeShapeType="1"/>
            </p:cNvSpPr>
            <p:nvPr/>
          </p:nvSpPr>
          <p:spPr bwMode="auto">
            <a:xfrm flipH="1">
              <a:off x="1680" y="1440"/>
              <a:ext cx="9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Line 52"/>
            <p:cNvSpPr>
              <a:spLocks noChangeShapeType="1"/>
            </p:cNvSpPr>
            <p:nvPr/>
          </p:nvSpPr>
          <p:spPr bwMode="auto">
            <a:xfrm>
              <a:off x="1392" y="1488"/>
              <a:ext cx="33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53" descr="spike_brunel_r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3420" y="551355"/>
            <a:ext cx="11163856" cy="646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54"/>
          <p:cNvSpPr txBox="1">
            <a:spLocks noChangeArrowheads="1"/>
          </p:cNvSpPr>
          <p:nvPr/>
        </p:nvSpPr>
        <p:spPr bwMode="auto">
          <a:xfrm>
            <a:off x="720249" y="270051"/>
            <a:ext cx="18211776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Random firing  in a populations of neurons</a:t>
            </a:r>
            <a:endParaRPr lang="en-US" sz="4200" dirty="0"/>
          </a:p>
        </p:txBody>
      </p:sp>
      <p:pic>
        <p:nvPicPr>
          <p:cNvPr id="23559" name="Picture 55" descr="3spikes_rot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93452" y="6076157"/>
            <a:ext cx="11073825" cy="64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Text Box 56"/>
          <p:cNvSpPr txBox="1">
            <a:spLocks noChangeArrowheads="1"/>
          </p:cNvSpPr>
          <p:nvPr/>
        </p:nvSpPr>
        <p:spPr bwMode="auto">
          <a:xfrm>
            <a:off x="14044851" y="607615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23561" name="Text Box 57"/>
          <p:cNvSpPr txBox="1">
            <a:spLocks noChangeArrowheads="1"/>
          </p:cNvSpPr>
          <p:nvPr/>
        </p:nvSpPr>
        <p:spPr bwMode="auto">
          <a:xfrm>
            <a:off x="19191629" y="601989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200</a:t>
            </a:r>
            <a:endParaRPr lang="en-US" sz="5100" dirty="0"/>
          </a:p>
        </p:txBody>
      </p:sp>
      <p:sp>
        <p:nvSpPr>
          <p:cNvPr id="23562" name="Text Box 58"/>
          <p:cNvSpPr txBox="1">
            <a:spLocks noChangeArrowheads="1"/>
          </p:cNvSpPr>
          <p:nvPr/>
        </p:nvSpPr>
        <p:spPr bwMode="auto">
          <a:xfrm>
            <a:off x="15447835" y="6008645"/>
            <a:ext cx="236288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time [ms]</a:t>
            </a:r>
          </a:p>
        </p:txBody>
      </p:sp>
      <p:sp>
        <p:nvSpPr>
          <p:cNvPr id="23563" name="Text Box 59"/>
          <p:cNvSpPr txBox="1">
            <a:spLocks noChangeArrowheads="1"/>
          </p:cNvSpPr>
          <p:nvPr/>
        </p:nvSpPr>
        <p:spPr bwMode="auto">
          <a:xfrm>
            <a:off x="12206716" y="7046655"/>
            <a:ext cx="425443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Neuron # 32374</a:t>
            </a:r>
            <a:endParaRPr lang="en-US" sz="5100" dirty="0"/>
          </a:p>
        </p:txBody>
      </p:sp>
      <p:sp>
        <p:nvSpPr>
          <p:cNvPr id="23564" name="Text Box 60"/>
          <p:cNvSpPr txBox="1">
            <a:spLocks noChangeArrowheads="1"/>
          </p:cNvSpPr>
          <p:nvPr/>
        </p:nvSpPr>
        <p:spPr bwMode="auto">
          <a:xfrm>
            <a:off x="11523980" y="6076156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50</a:t>
            </a:r>
            <a:endParaRPr lang="en-US" sz="5100" dirty="0"/>
          </a:p>
        </p:txBody>
      </p:sp>
      <p:sp>
        <p:nvSpPr>
          <p:cNvPr id="23565" name="Rectangle 61"/>
          <p:cNvSpPr>
            <a:spLocks noChangeArrowheads="1"/>
          </p:cNvSpPr>
          <p:nvPr/>
        </p:nvSpPr>
        <p:spPr bwMode="auto">
          <a:xfrm>
            <a:off x="9723358" y="6751285"/>
            <a:ext cx="1440498" cy="59411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3566" name="Text Box 62"/>
          <p:cNvSpPr txBox="1">
            <a:spLocks noChangeArrowheads="1"/>
          </p:cNvSpPr>
          <p:nvPr/>
        </p:nvSpPr>
        <p:spPr bwMode="auto">
          <a:xfrm>
            <a:off x="9333224" y="7991835"/>
            <a:ext cx="179542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u [mV]</a:t>
            </a:r>
          </a:p>
        </p:txBody>
      </p:sp>
      <p:sp>
        <p:nvSpPr>
          <p:cNvPr id="23567" name="Text Box 63"/>
          <p:cNvSpPr txBox="1">
            <a:spLocks noChangeArrowheads="1"/>
          </p:cNvSpPr>
          <p:nvPr/>
        </p:nvSpPr>
        <p:spPr bwMode="auto">
          <a:xfrm>
            <a:off x="10083483" y="6751285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23568" name="Text Box 64"/>
          <p:cNvSpPr txBox="1">
            <a:spLocks noChangeArrowheads="1"/>
          </p:cNvSpPr>
          <p:nvPr/>
        </p:nvSpPr>
        <p:spPr bwMode="auto">
          <a:xfrm>
            <a:off x="10083483" y="10532004"/>
            <a:ext cx="631644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0</a:t>
            </a:r>
            <a:endParaRPr lang="en-US" sz="5100" dirty="0"/>
          </a:p>
        </p:txBody>
      </p:sp>
      <p:sp>
        <p:nvSpPr>
          <p:cNvPr id="23569" name="Rectangle 65"/>
          <p:cNvSpPr>
            <a:spLocks noChangeArrowheads="1"/>
          </p:cNvSpPr>
          <p:nvPr/>
        </p:nvSpPr>
        <p:spPr bwMode="auto">
          <a:xfrm>
            <a:off x="9723358" y="1350257"/>
            <a:ext cx="1440498" cy="486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3570" name="Text Box 66"/>
          <p:cNvSpPr txBox="1">
            <a:spLocks noChangeArrowheads="1"/>
          </p:cNvSpPr>
          <p:nvPr/>
        </p:nvSpPr>
        <p:spPr bwMode="auto">
          <a:xfrm>
            <a:off x="9903421" y="1969125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</a:t>
            </a:r>
            <a:endParaRPr lang="en-US" sz="5100" dirty="0"/>
          </a:p>
        </p:txBody>
      </p:sp>
      <p:sp>
        <p:nvSpPr>
          <p:cNvPr id="23571" name="Text Box 67"/>
          <p:cNvSpPr txBox="1">
            <a:spLocks noChangeArrowheads="1"/>
          </p:cNvSpPr>
          <p:nvPr/>
        </p:nvSpPr>
        <p:spPr bwMode="auto">
          <a:xfrm>
            <a:off x="9363234" y="1350258"/>
            <a:ext cx="16884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A [Hz]</a:t>
            </a:r>
          </a:p>
        </p:txBody>
      </p:sp>
      <p:sp>
        <p:nvSpPr>
          <p:cNvPr id="23572" name="Text Box 68"/>
          <p:cNvSpPr txBox="1">
            <a:spLocks noChangeArrowheads="1"/>
          </p:cNvSpPr>
          <p:nvPr/>
        </p:nvSpPr>
        <p:spPr bwMode="auto">
          <a:xfrm rot="-5400000">
            <a:off x="8323042" y="4116864"/>
            <a:ext cx="275562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Neuron # </a:t>
            </a:r>
            <a:endParaRPr lang="en-US" sz="5100" dirty="0"/>
          </a:p>
        </p:txBody>
      </p:sp>
      <p:sp>
        <p:nvSpPr>
          <p:cNvPr id="23573" name="Text Box 69"/>
          <p:cNvSpPr txBox="1">
            <a:spLocks noChangeArrowheads="1"/>
          </p:cNvSpPr>
          <p:nvPr/>
        </p:nvSpPr>
        <p:spPr bwMode="auto">
          <a:xfrm>
            <a:off x="9543296" y="5806105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32340</a:t>
            </a:r>
            <a:endParaRPr lang="en-US" sz="5100" dirty="0"/>
          </a:p>
        </p:txBody>
      </p:sp>
      <p:sp>
        <p:nvSpPr>
          <p:cNvPr id="23574" name="Text Box 70"/>
          <p:cNvSpPr txBox="1">
            <a:spLocks noChangeArrowheads="1"/>
          </p:cNvSpPr>
          <p:nvPr/>
        </p:nvSpPr>
        <p:spPr bwMode="auto">
          <a:xfrm>
            <a:off x="9543296" y="2430462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32440</a:t>
            </a:r>
            <a:endParaRPr lang="en-US" sz="5100" dirty="0"/>
          </a:p>
        </p:txBody>
      </p:sp>
      <p:sp>
        <p:nvSpPr>
          <p:cNvPr id="23575" name="Rectangle 71"/>
          <p:cNvSpPr>
            <a:spLocks noChangeArrowheads="1"/>
          </p:cNvSpPr>
          <p:nvPr/>
        </p:nvSpPr>
        <p:spPr bwMode="auto">
          <a:xfrm>
            <a:off x="11163856" y="11612210"/>
            <a:ext cx="9003110" cy="5401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3576" name="Text Box 72"/>
          <p:cNvSpPr txBox="1">
            <a:spLocks noChangeArrowheads="1"/>
          </p:cNvSpPr>
          <p:nvPr/>
        </p:nvSpPr>
        <p:spPr bwMode="auto">
          <a:xfrm>
            <a:off x="14044851" y="11555949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23577" name="Text Box 73"/>
          <p:cNvSpPr txBox="1">
            <a:spLocks noChangeArrowheads="1"/>
          </p:cNvSpPr>
          <p:nvPr/>
        </p:nvSpPr>
        <p:spPr bwMode="auto">
          <a:xfrm>
            <a:off x="19191629" y="11499689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200</a:t>
            </a:r>
            <a:endParaRPr lang="en-US" sz="5100" dirty="0"/>
          </a:p>
        </p:txBody>
      </p:sp>
      <p:sp>
        <p:nvSpPr>
          <p:cNvPr id="23578" name="Text Box 74"/>
          <p:cNvSpPr txBox="1">
            <a:spLocks noChangeArrowheads="1"/>
          </p:cNvSpPr>
          <p:nvPr/>
        </p:nvSpPr>
        <p:spPr bwMode="auto">
          <a:xfrm>
            <a:off x="15447835" y="11488438"/>
            <a:ext cx="236288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time [ms]</a:t>
            </a:r>
          </a:p>
        </p:txBody>
      </p:sp>
      <p:sp>
        <p:nvSpPr>
          <p:cNvPr id="23579" name="Text Box 75"/>
          <p:cNvSpPr txBox="1">
            <a:spLocks noChangeArrowheads="1"/>
          </p:cNvSpPr>
          <p:nvPr/>
        </p:nvSpPr>
        <p:spPr bwMode="auto">
          <a:xfrm>
            <a:off x="11523980" y="11555949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50</a:t>
            </a:r>
            <a:endParaRPr lang="en-US" sz="5100" dirty="0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2964478" y="2295437"/>
            <a:ext cx="180062" cy="3780720"/>
            <a:chOff x="3408" y="816"/>
            <a:chExt cx="48" cy="1344"/>
          </a:xfrm>
        </p:grpSpPr>
        <p:sp>
          <p:nvSpPr>
            <p:cNvPr id="23590" name="Line 77"/>
            <p:cNvSpPr>
              <a:spLocks noChangeShapeType="1"/>
            </p:cNvSpPr>
            <p:nvPr/>
          </p:nvSpPr>
          <p:spPr bwMode="auto">
            <a:xfrm>
              <a:off x="3408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Line 78"/>
            <p:cNvSpPr>
              <a:spLocks noChangeShapeType="1"/>
            </p:cNvSpPr>
            <p:nvPr/>
          </p:nvSpPr>
          <p:spPr bwMode="auto">
            <a:xfrm>
              <a:off x="3456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8223" name="Line 79"/>
          <p:cNvSpPr>
            <a:spLocks noChangeShapeType="1"/>
          </p:cNvSpPr>
          <p:nvPr/>
        </p:nvSpPr>
        <p:spPr bwMode="auto">
          <a:xfrm flipV="1">
            <a:off x="14585038" y="2700514"/>
            <a:ext cx="0" cy="10802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142549" y="5401027"/>
            <a:ext cx="4929202" cy="1662503"/>
            <a:chOff x="38" y="2160"/>
            <a:chExt cx="1314" cy="591"/>
          </a:xfrm>
        </p:grpSpPr>
        <p:sp>
          <p:nvSpPr>
            <p:cNvPr id="23587" name="Text Box 81"/>
            <p:cNvSpPr txBox="1">
              <a:spLocks noChangeArrowheads="1"/>
            </p:cNvSpPr>
            <p:nvPr/>
          </p:nvSpPr>
          <p:spPr bwMode="auto">
            <a:xfrm>
              <a:off x="566" y="2160"/>
              <a:ext cx="786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chemeClr val="accent2"/>
                  </a:solidFill>
                </a:rPr>
                <a:t>-low rate</a:t>
              </a:r>
            </a:p>
            <a:p>
              <a:r>
                <a:rPr lang="en-US" sz="5100" dirty="0">
                  <a:solidFill>
                    <a:schemeClr val="accent2"/>
                  </a:solidFill>
                </a:rPr>
                <a:t>-high rate</a:t>
              </a:r>
            </a:p>
          </p:txBody>
        </p:sp>
        <p:sp>
          <p:nvSpPr>
            <p:cNvPr id="23588" name="Text Box 82"/>
            <p:cNvSpPr txBox="1">
              <a:spLocks noChangeArrowheads="1"/>
            </p:cNvSpPr>
            <p:nvPr/>
          </p:nvSpPr>
          <p:spPr bwMode="auto">
            <a:xfrm>
              <a:off x="38" y="2234"/>
              <a:ext cx="475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b="1" dirty="0">
                  <a:solidFill>
                    <a:schemeClr val="accent2"/>
                  </a:solidFill>
                </a:rPr>
                <a:t>input</a:t>
              </a:r>
            </a:p>
          </p:txBody>
        </p:sp>
        <p:sp>
          <p:nvSpPr>
            <p:cNvPr id="23589" name="AutoShape 83"/>
            <p:cNvSpPr>
              <a:spLocks/>
            </p:cNvSpPr>
            <p:nvPr/>
          </p:nvSpPr>
          <p:spPr bwMode="auto">
            <a:xfrm>
              <a:off x="576" y="2208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540187" y="6886311"/>
            <a:ext cx="3241119" cy="810154"/>
            <a:chOff x="144" y="2688"/>
            <a:chExt cx="864" cy="288"/>
          </a:xfrm>
        </p:grpSpPr>
        <p:sp>
          <p:nvSpPr>
            <p:cNvPr id="23584" name="Line 85"/>
            <p:cNvSpPr>
              <a:spLocks noChangeShapeType="1"/>
            </p:cNvSpPr>
            <p:nvPr/>
          </p:nvSpPr>
          <p:spPr bwMode="auto">
            <a:xfrm>
              <a:off x="144" y="2976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86"/>
            <p:cNvSpPr>
              <a:spLocks noChangeShapeType="1"/>
            </p:cNvSpPr>
            <p:nvPr/>
          </p:nvSpPr>
          <p:spPr bwMode="auto">
            <a:xfrm>
              <a:off x="576" y="268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87"/>
            <p:cNvSpPr>
              <a:spLocks noChangeShapeType="1"/>
            </p:cNvSpPr>
            <p:nvPr/>
          </p:nvSpPr>
          <p:spPr bwMode="auto">
            <a:xfrm>
              <a:off x="576" y="2688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asynchronous firing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33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00" y="2874207"/>
            <a:ext cx="8714394" cy="509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04730" y="8466239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1694695" y="1828800"/>
            <a:ext cx="5633017" cy="3600986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Blackboard:</a:t>
            </a:r>
          </a:p>
          <a:p>
            <a:pPr>
              <a:buFontTx/>
              <a:buChar char="-"/>
            </a:pPr>
            <a:r>
              <a:rPr lang="en-US" dirty="0" smtClean="0"/>
              <a:t>Definition of A(t)</a:t>
            </a:r>
          </a:p>
          <a:p>
            <a:pPr>
              <a:buFontTx/>
              <a:buChar char="-"/>
            </a:pPr>
            <a:r>
              <a:rPr lang="en-US" dirty="0" smtClean="0"/>
              <a:t> filtered A(t)</a:t>
            </a:r>
          </a:p>
          <a:p>
            <a:pPr>
              <a:buFontTx/>
              <a:buChar char="-"/>
            </a:pPr>
            <a:r>
              <a:rPr lang="en-US" dirty="0" smtClean="0"/>
              <a:t> &lt;A(t)&gt;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89368" y="7146758"/>
            <a:ext cx="713984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Asynchronous state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 &lt;A(t)&gt; = A</a:t>
            </a:r>
            <a:r>
              <a:rPr lang="en-US" sz="3200" i="1" dirty="0" smtClean="0">
                <a:solidFill>
                  <a:srgbClr val="FF0000"/>
                </a:solidFill>
              </a:rPr>
              <a:t>0</a:t>
            </a:r>
            <a:r>
              <a:rPr lang="en-US" sz="5400" i="1" dirty="0" smtClean="0">
                <a:solidFill>
                  <a:srgbClr val="FF0000"/>
                </a:solidFill>
              </a:rPr>
              <a:t>= constant</a:t>
            </a:r>
            <a:endParaRPr lang="en-US" sz="8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4623" y="1145438"/>
            <a:ext cx="7237618" cy="1856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 smtClean="0"/>
              <a:t>population of neurons</a:t>
            </a:r>
          </a:p>
          <a:p>
            <a:r>
              <a:rPr lang="en-US" sz="5400" dirty="0" smtClean="0"/>
              <a:t>with similar properties</a:t>
            </a:r>
            <a:endParaRPr lang="en-US" sz="4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2241" y="7451768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6602775" y="9460276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8179198" y="10590052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Brain </a:t>
            </a:r>
          </a:p>
        </p:txBody>
      </p: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counter-example: A(t) not constant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36966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9673" y="3092294"/>
            <a:ext cx="158591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7964903" y="5678905"/>
            <a:ext cx="1612231" cy="259882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" name="Line 76"/>
          <p:cNvSpPr>
            <a:spLocks noChangeShapeType="1"/>
          </p:cNvSpPr>
          <p:nvPr/>
        </p:nvSpPr>
        <p:spPr bwMode="auto">
          <a:xfrm flipH="1">
            <a:off x="7964901" y="5245769"/>
            <a:ext cx="457203" cy="303195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536905" y="7748337"/>
            <a:ext cx="717536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 oscillation</a:t>
            </a:r>
          </a:p>
          <a:p>
            <a:r>
              <a:rPr lang="en-US" dirty="0" smtClean="0">
                <a:sym typeface="Wingdings" pitchFamily="2" charset="2"/>
              </a:rPr>
              <a:t> not ‘asynchronous’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620560" y="590738"/>
            <a:ext cx="15665411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FF00"/>
                </a:solidFill>
              </a:rPr>
              <a:t> </a:t>
            </a:r>
            <a:r>
              <a:rPr lang="en-US" sz="6800" dirty="0"/>
              <a:t>Populations of spiking neurons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0498" y="2121029"/>
            <a:ext cx="6084601" cy="3915745"/>
            <a:chOff x="384" y="1104"/>
            <a:chExt cx="2064" cy="1392"/>
          </a:xfrm>
        </p:grpSpPr>
        <p:sp>
          <p:nvSpPr>
            <p:cNvPr id="5163" name="AutoShape 5"/>
            <p:cNvSpPr>
              <a:spLocks noChangeArrowheads="1"/>
            </p:cNvSpPr>
            <p:nvPr/>
          </p:nvSpPr>
          <p:spPr bwMode="auto">
            <a:xfrm>
              <a:off x="384" y="1104"/>
              <a:ext cx="2064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Text Box 6"/>
            <p:cNvSpPr txBox="1">
              <a:spLocks noChangeArrowheads="1"/>
            </p:cNvSpPr>
            <p:nvPr/>
          </p:nvSpPr>
          <p:spPr bwMode="auto">
            <a:xfrm>
              <a:off x="566" y="1962"/>
              <a:ext cx="288" cy="3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I(t)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65" name="Text Box 7"/>
            <p:cNvSpPr txBox="1">
              <a:spLocks noChangeArrowheads="1"/>
            </p:cNvSpPr>
            <p:nvPr/>
          </p:nvSpPr>
          <p:spPr bwMode="auto">
            <a:xfrm>
              <a:off x="2006" y="1420"/>
              <a:ext cx="194" cy="4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600" dirty="0">
                  <a:solidFill>
                    <a:srgbClr val="FF0000"/>
                  </a:solidFill>
                </a:rPr>
                <a:t>?</a:t>
              </a:r>
              <a:endParaRPr lang="en-US" sz="6800" dirty="0"/>
            </a:p>
          </p:txBody>
        </p:sp>
        <p:sp>
          <p:nvSpPr>
            <p:cNvPr id="5166" name="Oval 8"/>
            <p:cNvSpPr>
              <a:spLocks noChangeArrowheads="1"/>
            </p:cNvSpPr>
            <p:nvPr/>
          </p:nvSpPr>
          <p:spPr bwMode="auto">
            <a:xfrm>
              <a:off x="1344" y="148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Oval 9"/>
            <p:cNvSpPr>
              <a:spLocks noChangeArrowheads="1"/>
            </p:cNvSpPr>
            <p:nvPr/>
          </p:nvSpPr>
          <p:spPr bwMode="auto">
            <a:xfrm>
              <a:off x="1440" y="158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Oval 10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Oval 11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Oval 12"/>
            <p:cNvSpPr>
              <a:spLocks noChangeArrowheads="1"/>
            </p:cNvSpPr>
            <p:nvPr/>
          </p:nvSpPr>
          <p:spPr bwMode="auto">
            <a:xfrm>
              <a:off x="1584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Oval 13"/>
            <p:cNvSpPr>
              <a:spLocks noChangeArrowheads="1"/>
            </p:cNvSpPr>
            <p:nvPr/>
          </p:nvSpPr>
          <p:spPr bwMode="auto">
            <a:xfrm>
              <a:off x="1680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Oval 14"/>
            <p:cNvSpPr>
              <a:spLocks noChangeArrowheads="1"/>
            </p:cNvSpPr>
            <p:nvPr/>
          </p:nvSpPr>
          <p:spPr bwMode="auto">
            <a:xfrm>
              <a:off x="1440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Oval 15"/>
            <p:cNvSpPr>
              <a:spLocks noChangeArrowheads="1"/>
            </p:cNvSpPr>
            <p:nvPr/>
          </p:nvSpPr>
          <p:spPr bwMode="auto">
            <a:xfrm>
              <a:off x="1344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Oval 16"/>
            <p:cNvSpPr>
              <a:spLocks noChangeArrowheads="1"/>
            </p:cNvSpPr>
            <p:nvPr/>
          </p:nvSpPr>
          <p:spPr bwMode="auto">
            <a:xfrm>
              <a:off x="1536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Oval 17"/>
            <p:cNvSpPr>
              <a:spLocks noChangeArrowheads="1"/>
            </p:cNvSpPr>
            <p:nvPr/>
          </p:nvSpPr>
          <p:spPr bwMode="auto">
            <a:xfrm>
              <a:off x="1680" y="18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Oval 18"/>
            <p:cNvSpPr>
              <a:spLocks noChangeArrowheads="1"/>
            </p:cNvSpPr>
            <p:nvPr/>
          </p:nvSpPr>
          <p:spPr bwMode="auto">
            <a:xfrm>
              <a:off x="1200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Oval 19"/>
            <p:cNvSpPr>
              <a:spLocks noChangeArrowheads="1"/>
            </p:cNvSpPr>
            <p:nvPr/>
          </p:nvSpPr>
          <p:spPr bwMode="auto">
            <a:xfrm>
              <a:off x="1152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Oval 20"/>
            <p:cNvSpPr>
              <a:spLocks noChangeArrowheads="1"/>
            </p:cNvSpPr>
            <p:nvPr/>
          </p:nvSpPr>
          <p:spPr bwMode="auto">
            <a:xfrm>
              <a:off x="1056" y="1392"/>
              <a:ext cx="816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Oval 21"/>
            <p:cNvSpPr>
              <a:spLocks noChangeArrowheads="1"/>
            </p:cNvSpPr>
            <p:nvPr/>
          </p:nvSpPr>
          <p:spPr bwMode="auto">
            <a:xfrm>
              <a:off x="129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Oval 22"/>
            <p:cNvSpPr>
              <a:spLocks noChangeArrowheads="1"/>
            </p:cNvSpPr>
            <p:nvPr/>
          </p:nvSpPr>
          <p:spPr bwMode="auto">
            <a:xfrm>
              <a:off x="124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Freeform 23"/>
            <p:cNvSpPr>
              <a:spLocks/>
            </p:cNvSpPr>
            <p:nvPr/>
          </p:nvSpPr>
          <p:spPr bwMode="auto">
            <a:xfrm>
              <a:off x="480" y="1608"/>
              <a:ext cx="480" cy="368"/>
            </a:xfrm>
            <a:custGeom>
              <a:avLst/>
              <a:gdLst>
                <a:gd name="T0" fmla="*/ 0 w 480"/>
                <a:gd name="T1" fmla="*/ 216 h 368"/>
                <a:gd name="T2" fmla="*/ 144 w 480"/>
                <a:gd name="T3" fmla="*/ 24 h 368"/>
                <a:gd name="T4" fmla="*/ 336 w 480"/>
                <a:gd name="T5" fmla="*/ 360 h 368"/>
                <a:gd name="T6" fmla="*/ 432 w 480"/>
                <a:gd name="T7" fmla="*/ 72 h 368"/>
                <a:gd name="T8" fmla="*/ 480 w 480"/>
                <a:gd name="T9" fmla="*/ 168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368"/>
                <a:gd name="T17" fmla="*/ 480 w 48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368">
                  <a:moveTo>
                    <a:pt x="0" y="216"/>
                  </a:moveTo>
                  <a:cubicBezTo>
                    <a:pt x="44" y="108"/>
                    <a:pt x="88" y="0"/>
                    <a:pt x="144" y="24"/>
                  </a:cubicBezTo>
                  <a:cubicBezTo>
                    <a:pt x="200" y="48"/>
                    <a:pt x="288" y="352"/>
                    <a:pt x="336" y="360"/>
                  </a:cubicBezTo>
                  <a:cubicBezTo>
                    <a:pt x="384" y="368"/>
                    <a:pt x="408" y="104"/>
                    <a:pt x="432" y="72"/>
                  </a:cubicBezTo>
                  <a:cubicBezTo>
                    <a:pt x="456" y="40"/>
                    <a:pt x="472" y="160"/>
                    <a:pt x="480" y="16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6" name="Text Box 24"/>
          <p:cNvSpPr txBox="1">
            <a:spLocks noChangeArrowheads="1"/>
          </p:cNvSpPr>
          <p:nvPr/>
        </p:nvSpPr>
        <p:spPr bwMode="auto">
          <a:xfrm>
            <a:off x="550138" y="6036774"/>
            <a:ext cx="11343919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FF00"/>
                </a:solidFill>
              </a:rPr>
              <a:t> </a:t>
            </a:r>
            <a:r>
              <a:rPr lang="en-US" sz="6800" b="1" dirty="0" smtClean="0"/>
              <a:t>population activity?</a:t>
            </a:r>
            <a:endParaRPr lang="en-US" sz="6800" b="1" dirty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2244230" y="3105592"/>
            <a:ext cx="7750178" cy="5063464"/>
            <a:chOff x="3264" y="1104"/>
            <a:chExt cx="2066" cy="1800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3264" y="1104"/>
              <a:ext cx="1872" cy="1584"/>
              <a:chOff x="3312" y="1104"/>
              <a:chExt cx="1872" cy="1584"/>
            </a:xfrm>
          </p:grpSpPr>
          <p:sp>
            <p:nvSpPr>
              <p:cNvPr id="5139" name="Line 27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" name="Line 28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Line 2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Line 30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Line 31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4" name="Line 32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Line 33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" name="Line 34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" name="Line 35"/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" name="Line 36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" name="Line 37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" name="Line 38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" name="Line 39"/>
              <p:cNvSpPr>
                <a:spLocks noChangeShapeType="1"/>
              </p:cNvSpPr>
              <p:nvPr/>
            </p:nvSpPr>
            <p:spPr bwMode="auto">
              <a:xfrm>
                <a:off x="3888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" name="Line 40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3" name="Line 41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4" name="Line 42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" name="Line 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6" name="Line 44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" name="Line 45"/>
              <p:cNvSpPr>
                <a:spLocks noChangeShapeType="1"/>
              </p:cNvSpPr>
              <p:nvPr/>
            </p:nvSpPr>
            <p:spPr bwMode="auto">
              <a:xfrm>
                <a:off x="4656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" name="Line 46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" name="Line 47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" name="Line 48"/>
              <p:cNvSpPr>
                <a:spLocks noChangeShapeType="1"/>
              </p:cNvSpPr>
              <p:nvPr/>
            </p:nvSpPr>
            <p:spPr bwMode="auto">
              <a:xfrm>
                <a:off x="4848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" name="Line 49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" name="Line 50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8" name="Text Box 51"/>
            <p:cNvSpPr txBox="1">
              <a:spLocks noChangeArrowheads="1"/>
            </p:cNvSpPr>
            <p:nvPr/>
          </p:nvSpPr>
          <p:spPr bwMode="auto">
            <a:xfrm>
              <a:off x="5232" y="2592"/>
              <a:ext cx="98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t</a:t>
              </a:r>
              <a:endParaRPr lang="en-US" sz="5100" dirty="0">
                <a:solidFill>
                  <a:srgbClr val="FFFF00"/>
                </a:solidFill>
              </a:endParaRPr>
            </a:p>
          </p:txBody>
        </p:sp>
      </p:grpSp>
      <p:sp>
        <p:nvSpPr>
          <p:cNvPr id="5128" name="Line 52"/>
          <p:cNvSpPr>
            <a:spLocks noChangeShapeType="1"/>
          </p:cNvSpPr>
          <p:nvPr/>
        </p:nvSpPr>
        <p:spPr bwMode="auto">
          <a:xfrm>
            <a:off x="15305286" y="2835540"/>
            <a:ext cx="0" cy="553605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29" name="Line 53"/>
          <p:cNvSpPr>
            <a:spLocks noChangeShapeType="1"/>
          </p:cNvSpPr>
          <p:nvPr/>
        </p:nvSpPr>
        <p:spPr bwMode="auto">
          <a:xfrm>
            <a:off x="15845473" y="2835540"/>
            <a:ext cx="0" cy="553605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0" name="Line 54"/>
          <p:cNvSpPr>
            <a:spLocks noChangeShapeType="1"/>
          </p:cNvSpPr>
          <p:nvPr/>
        </p:nvSpPr>
        <p:spPr bwMode="auto">
          <a:xfrm>
            <a:off x="15485348" y="7156362"/>
            <a:ext cx="0" cy="405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1" name="Text Box 55"/>
          <p:cNvSpPr txBox="1">
            <a:spLocks noChangeArrowheads="1"/>
          </p:cNvSpPr>
          <p:nvPr/>
        </p:nvSpPr>
        <p:spPr bwMode="auto">
          <a:xfrm>
            <a:off x="15485349" y="2295438"/>
            <a:ext cx="52424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</a:t>
            </a:r>
          </a:p>
        </p:txBody>
      </p:sp>
      <p:sp>
        <p:nvSpPr>
          <p:cNvPr id="5132" name="AutoShape 56"/>
          <p:cNvSpPr>
            <a:spLocks noChangeArrowheads="1"/>
          </p:cNvSpPr>
          <p:nvPr/>
        </p:nvSpPr>
        <p:spPr bwMode="auto">
          <a:xfrm flipH="1">
            <a:off x="15305286" y="2430463"/>
            <a:ext cx="360124" cy="270051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8931837" y="8627578"/>
            <a:ext cx="12082922" cy="2064390"/>
            <a:chOff x="2112" y="3072"/>
            <a:chExt cx="3216" cy="987"/>
          </a:xfrm>
        </p:grpSpPr>
        <p:sp>
          <p:nvSpPr>
            <p:cNvPr id="5135" name="Rectangle 58"/>
            <p:cNvSpPr>
              <a:spLocks noChangeArrowheads="1"/>
            </p:cNvSpPr>
            <p:nvPr/>
          </p:nvSpPr>
          <p:spPr bwMode="auto">
            <a:xfrm>
              <a:off x="3072" y="3072"/>
              <a:ext cx="2256" cy="8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59"/>
            <p:cNvGraphicFramePr>
              <a:graphicFrameLocks noChangeAspect="1"/>
            </p:cNvGraphicFramePr>
            <p:nvPr/>
          </p:nvGraphicFramePr>
          <p:xfrm>
            <a:off x="3264" y="3168"/>
            <a:ext cx="1873" cy="671"/>
          </p:xfrm>
          <a:graphic>
            <a:graphicData uri="http://schemas.openxmlformats.org/presentationml/2006/ole">
              <p:oleObj spid="_x0000_s335874" name="Equation" r:id="rId4" imgW="1091880" imgH="393480" progId="Equation.3">
                <p:embed/>
              </p:oleObj>
            </a:graphicData>
          </a:graphic>
        </p:graphicFrame>
        <p:sp>
          <p:nvSpPr>
            <p:cNvPr id="5136" name="Text Box 60"/>
            <p:cNvSpPr txBox="1">
              <a:spLocks noChangeArrowheads="1"/>
            </p:cNvSpPr>
            <p:nvPr/>
          </p:nvSpPr>
          <p:spPr bwMode="auto">
            <a:xfrm>
              <a:off x="2112" y="3264"/>
              <a:ext cx="936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5100" dirty="0"/>
                <a:t>population</a:t>
              </a:r>
            </a:p>
            <a:p>
              <a:r>
                <a:rPr lang="en-US" sz="5100" dirty="0"/>
                <a:t>activity</a:t>
              </a:r>
            </a:p>
          </p:txBody>
        </p:sp>
      </p:grpSp>
      <p:sp>
        <p:nvSpPr>
          <p:cNvPr id="526397" name="Text Box 61"/>
          <p:cNvSpPr txBox="1">
            <a:spLocks noChangeArrowheads="1"/>
          </p:cNvSpPr>
          <p:nvPr/>
        </p:nvSpPr>
        <p:spPr bwMode="auto">
          <a:xfrm>
            <a:off x="501103" y="7291389"/>
            <a:ext cx="8387897" cy="4534443"/>
          </a:xfrm>
          <a:prstGeom prst="rect">
            <a:avLst/>
          </a:prstGeom>
          <a:solidFill>
            <a:srgbClr val="FFFF99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 b="1" dirty="0" err="1"/>
              <a:t>Homogeneous</a:t>
            </a:r>
            <a:r>
              <a:rPr lang="fr-CH" b="1" dirty="0"/>
              <a:t> network:</a:t>
            </a:r>
          </a:p>
          <a:p>
            <a:pPr>
              <a:buFontTx/>
              <a:buChar char="-"/>
            </a:pPr>
            <a:r>
              <a:rPr lang="fr-CH" sz="4200" dirty="0" err="1"/>
              <a:t>each</a:t>
            </a:r>
            <a:r>
              <a:rPr lang="fr-CH" sz="4200" dirty="0"/>
              <a:t> </a:t>
            </a:r>
            <a:r>
              <a:rPr lang="fr-CH" sz="4200" dirty="0" err="1"/>
              <a:t>neuron</a:t>
            </a:r>
            <a:r>
              <a:rPr lang="fr-CH" sz="4200" dirty="0"/>
              <a:t> </a:t>
            </a:r>
            <a:r>
              <a:rPr lang="fr-CH" sz="4200" dirty="0" err="1"/>
              <a:t>receives</a:t>
            </a:r>
            <a:r>
              <a:rPr lang="fr-CH" sz="4200" dirty="0"/>
              <a:t> input</a:t>
            </a:r>
          </a:p>
          <a:p>
            <a:r>
              <a:rPr lang="fr-CH" sz="4200" dirty="0"/>
              <a:t>    </a:t>
            </a:r>
            <a:r>
              <a:rPr lang="fr-CH" sz="4200" dirty="0" err="1"/>
              <a:t>from</a:t>
            </a:r>
            <a:r>
              <a:rPr lang="fr-CH" sz="4200" dirty="0"/>
              <a:t> k </a:t>
            </a:r>
            <a:r>
              <a:rPr lang="fr-CH" sz="4200" dirty="0" err="1"/>
              <a:t>neurons</a:t>
            </a:r>
            <a:r>
              <a:rPr lang="fr-CH" sz="4200" dirty="0"/>
              <a:t> in network</a:t>
            </a:r>
          </a:p>
          <a:p>
            <a:r>
              <a:rPr lang="fr-CH" sz="4200" dirty="0"/>
              <a:t>-</a:t>
            </a:r>
            <a:r>
              <a:rPr lang="fr-CH" sz="4200" dirty="0" err="1"/>
              <a:t>each</a:t>
            </a:r>
            <a:r>
              <a:rPr lang="fr-CH" sz="4200" dirty="0"/>
              <a:t> </a:t>
            </a:r>
            <a:r>
              <a:rPr lang="fr-CH" sz="4200" dirty="0" err="1"/>
              <a:t>neuron</a:t>
            </a:r>
            <a:r>
              <a:rPr lang="fr-CH" sz="4200" dirty="0"/>
              <a:t> </a:t>
            </a:r>
            <a:r>
              <a:rPr lang="fr-CH" sz="4200" dirty="0" err="1"/>
              <a:t>receives</a:t>
            </a:r>
            <a:r>
              <a:rPr lang="fr-CH" sz="4200" dirty="0"/>
              <a:t> the </a:t>
            </a:r>
            <a:r>
              <a:rPr lang="fr-CH" sz="4200" dirty="0" err="1"/>
              <a:t>same</a:t>
            </a:r>
            <a:endParaRPr lang="fr-CH" sz="4200" dirty="0"/>
          </a:p>
          <a:p>
            <a:r>
              <a:rPr lang="fr-CH" sz="4200" dirty="0"/>
              <a:t>    (</a:t>
            </a:r>
            <a:r>
              <a:rPr lang="fr-CH" sz="4200" dirty="0" err="1"/>
              <a:t>mean</a:t>
            </a:r>
            <a:r>
              <a:rPr lang="fr-CH" sz="4200" dirty="0"/>
              <a:t>) </a:t>
            </a:r>
            <a:r>
              <a:rPr lang="fr-CH" sz="4200" dirty="0" err="1"/>
              <a:t>external</a:t>
            </a:r>
            <a:r>
              <a:rPr lang="fr-CH" sz="4200" dirty="0"/>
              <a:t> input</a:t>
            </a:r>
            <a:endParaRPr lang="fr-FR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mean-field arguments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5373" y="1834984"/>
            <a:ext cx="51244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1254" y="6321259"/>
            <a:ext cx="67913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511203" y="1473200"/>
            <a:ext cx="5476179" cy="1846659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Blackboard:</a:t>
            </a:r>
          </a:p>
          <a:p>
            <a:r>
              <a:rPr lang="en-US" dirty="0" smtClean="0"/>
              <a:t>Input to neuron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8504273" y="1633836"/>
            <a:ext cx="11919990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11400" b="1" dirty="0"/>
              <a:t>Full connectivity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53619" y="5317712"/>
            <a:ext cx="3444897" cy="3223739"/>
            <a:chOff x="4611" y="3499"/>
            <a:chExt cx="715" cy="692"/>
          </a:xfrm>
        </p:grpSpPr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3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mean-field arguments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937" y="2663231"/>
            <a:ext cx="5534025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104" name="Text Box 3"/>
          <p:cNvSpPr txBox="1">
            <a:spLocks noChangeArrowheads="1"/>
          </p:cNvSpPr>
          <p:nvPr/>
        </p:nvSpPr>
        <p:spPr bwMode="auto">
          <a:xfrm>
            <a:off x="3577716" y="1343972"/>
            <a:ext cx="1028332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Fully connected  network 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398674" y="6593756"/>
          <a:ext cx="3256125" cy="1164597"/>
        </p:xfrm>
        <a:graphic>
          <a:graphicData uri="http://schemas.openxmlformats.org/presentationml/2006/ole">
            <p:oleObj spid="_x0000_s347138" name="Equation" r:id="rId4" imgW="507960" imgH="241200" progId="Equation.DSMT4">
              <p:embed/>
            </p:oleObj>
          </a:graphicData>
        </a:graphic>
      </p:graphicFrame>
      <p:sp>
        <p:nvSpPr>
          <p:cNvPr id="4105" name="Text Box 28"/>
          <p:cNvSpPr txBox="1">
            <a:spLocks noChangeArrowheads="1"/>
          </p:cNvSpPr>
          <p:nvPr/>
        </p:nvSpPr>
        <p:spPr bwMode="auto">
          <a:xfrm>
            <a:off x="900312" y="5589502"/>
            <a:ext cx="551759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Synaptic coupling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336497" y="3038078"/>
            <a:ext cx="6084602" cy="2447340"/>
            <a:chOff x="3504" y="3045"/>
            <a:chExt cx="1622" cy="870"/>
          </a:xfrm>
        </p:grpSpPr>
        <p:sp>
          <p:nvSpPr>
            <p:cNvPr id="4117" name="Oval 29"/>
            <p:cNvSpPr>
              <a:spLocks noChangeArrowheads="1"/>
            </p:cNvSpPr>
            <p:nvPr/>
          </p:nvSpPr>
          <p:spPr bwMode="auto">
            <a:xfrm>
              <a:off x="3504" y="31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30"/>
            <p:cNvSpPr>
              <a:spLocks noChangeArrowheads="1"/>
            </p:cNvSpPr>
            <p:nvPr/>
          </p:nvSpPr>
          <p:spPr bwMode="auto">
            <a:xfrm>
              <a:off x="3744" y="328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31"/>
            <p:cNvSpPr>
              <a:spLocks noChangeArrowheads="1"/>
            </p:cNvSpPr>
            <p:nvPr/>
          </p:nvSpPr>
          <p:spPr bwMode="auto">
            <a:xfrm>
              <a:off x="3936" y="304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32"/>
            <p:cNvSpPr>
              <a:spLocks noChangeArrowheads="1"/>
            </p:cNvSpPr>
            <p:nvPr/>
          </p:nvSpPr>
          <p:spPr bwMode="auto">
            <a:xfrm>
              <a:off x="3552" y="3477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33"/>
            <p:cNvSpPr>
              <a:spLocks noChangeArrowheads="1"/>
            </p:cNvSpPr>
            <p:nvPr/>
          </p:nvSpPr>
          <p:spPr bwMode="auto">
            <a:xfrm>
              <a:off x="4128" y="3333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34"/>
            <p:cNvSpPr>
              <a:spLocks noChangeArrowheads="1"/>
            </p:cNvSpPr>
            <p:nvPr/>
          </p:nvSpPr>
          <p:spPr bwMode="auto">
            <a:xfrm>
              <a:off x="3936" y="352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23" name="AutoShape 35"/>
            <p:cNvCxnSpPr>
              <a:cxnSpLocks noChangeShapeType="1"/>
              <a:endCxn id="4118" idx="1"/>
            </p:cNvCxnSpPr>
            <p:nvPr/>
          </p:nvCxnSpPr>
          <p:spPr bwMode="auto">
            <a:xfrm>
              <a:off x="3552" y="3237"/>
              <a:ext cx="206" cy="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24" name="AutoShape 36"/>
            <p:cNvCxnSpPr>
              <a:cxnSpLocks noChangeShapeType="1"/>
              <a:stCxn id="4119" idx="2"/>
              <a:endCxn id="4118" idx="7"/>
            </p:cNvCxnSpPr>
            <p:nvPr/>
          </p:nvCxnSpPr>
          <p:spPr bwMode="auto">
            <a:xfrm flipH="1">
              <a:off x="3826" y="3093"/>
              <a:ext cx="110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25" name="AutoShape 37"/>
            <p:cNvCxnSpPr>
              <a:cxnSpLocks noChangeShapeType="1"/>
              <a:endCxn id="4117" idx="7"/>
            </p:cNvCxnSpPr>
            <p:nvPr/>
          </p:nvCxnSpPr>
          <p:spPr bwMode="auto">
            <a:xfrm flipH="1">
              <a:off x="3586" y="3093"/>
              <a:ext cx="412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26" name="AutoShape 38"/>
            <p:cNvCxnSpPr>
              <a:cxnSpLocks noChangeShapeType="1"/>
              <a:stCxn id="4119" idx="6"/>
              <a:endCxn id="4121" idx="0"/>
            </p:cNvCxnSpPr>
            <p:nvPr/>
          </p:nvCxnSpPr>
          <p:spPr bwMode="auto">
            <a:xfrm>
              <a:off x="4032" y="3093"/>
              <a:ext cx="144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27" name="AutoShape 39"/>
            <p:cNvCxnSpPr>
              <a:cxnSpLocks noChangeShapeType="1"/>
              <a:endCxn id="4122" idx="5"/>
            </p:cNvCxnSpPr>
            <p:nvPr/>
          </p:nvCxnSpPr>
          <p:spPr bwMode="auto">
            <a:xfrm flipH="1">
              <a:off x="4018" y="3429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28" name="AutoShape 40"/>
            <p:cNvCxnSpPr>
              <a:cxnSpLocks noChangeShapeType="1"/>
              <a:endCxn id="4122" idx="2"/>
            </p:cNvCxnSpPr>
            <p:nvPr/>
          </p:nvCxnSpPr>
          <p:spPr bwMode="auto">
            <a:xfrm>
              <a:off x="3614" y="3237"/>
              <a:ext cx="322" cy="3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29" name="AutoShape 41"/>
            <p:cNvCxnSpPr>
              <a:cxnSpLocks noChangeShapeType="1"/>
              <a:endCxn id="4120" idx="5"/>
            </p:cNvCxnSpPr>
            <p:nvPr/>
          </p:nvCxnSpPr>
          <p:spPr bwMode="auto">
            <a:xfrm flipH="1" flipV="1">
              <a:off x="3634" y="3559"/>
              <a:ext cx="364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30" name="AutoShape 42"/>
            <p:cNvCxnSpPr>
              <a:cxnSpLocks noChangeShapeType="1"/>
              <a:stCxn id="4121" idx="2"/>
              <a:endCxn id="4118" idx="5"/>
            </p:cNvCxnSpPr>
            <p:nvPr/>
          </p:nvCxnSpPr>
          <p:spPr bwMode="auto">
            <a:xfrm flipH="1" flipV="1">
              <a:off x="3826" y="3367"/>
              <a:ext cx="302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31" name="AutoShape 43"/>
            <p:cNvCxnSpPr>
              <a:cxnSpLocks noChangeShapeType="1"/>
              <a:stCxn id="4118" idx="7"/>
              <a:endCxn id="4122" idx="0"/>
            </p:cNvCxnSpPr>
            <p:nvPr/>
          </p:nvCxnSpPr>
          <p:spPr bwMode="auto">
            <a:xfrm>
              <a:off x="3826" y="3299"/>
              <a:ext cx="158" cy="2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32" name="AutoShape 44"/>
            <p:cNvCxnSpPr>
              <a:cxnSpLocks noChangeShapeType="1"/>
              <a:endCxn id="4120" idx="3"/>
            </p:cNvCxnSpPr>
            <p:nvPr/>
          </p:nvCxnSpPr>
          <p:spPr bwMode="auto">
            <a:xfrm>
              <a:off x="3566" y="3285"/>
              <a:ext cx="0" cy="2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33" name="AutoShape 45"/>
            <p:cNvCxnSpPr>
              <a:cxnSpLocks noChangeShapeType="1"/>
              <a:stCxn id="4119" idx="4"/>
              <a:endCxn id="4122" idx="0"/>
            </p:cNvCxnSpPr>
            <p:nvPr/>
          </p:nvCxnSpPr>
          <p:spPr bwMode="auto">
            <a:xfrm>
              <a:off x="3984" y="3141"/>
              <a:ext cx="0" cy="3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34" name="AutoShape 46"/>
            <p:cNvCxnSpPr>
              <a:cxnSpLocks noChangeShapeType="1"/>
              <a:endCxn id="4120" idx="6"/>
            </p:cNvCxnSpPr>
            <p:nvPr/>
          </p:nvCxnSpPr>
          <p:spPr bwMode="auto">
            <a:xfrm flipH="1">
              <a:off x="3648" y="3381"/>
              <a:ext cx="96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135" name="Text Box 48"/>
            <p:cNvSpPr txBox="1">
              <a:spLocks noChangeArrowheads="1"/>
            </p:cNvSpPr>
            <p:nvPr/>
          </p:nvSpPr>
          <p:spPr bwMode="auto">
            <a:xfrm>
              <a:off x="4272" y="3045"/>
              <a:ext cx="854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FF0000"/>
                  </a:solidFill>
                </a:rPr>
                <a:t>fully</a:t>
              </a:r>
              <a:endParaRPr lang="en-US" sz="5100" dirty="0"/>
            </a:p>
            <a:p>
              <a:r>
                <a:rPr lang="en-US" sz="5100" dirty="0">
                  <a:solidFill>
                    <a:srgbClr val="FF0000"/>
                  </a:solidFill>
                </a:rPr>
                <a:t>connected</a:t>
              </a:r>
            </a:p>
            <a:p>
              <a:r>
                <a:rPr lang="en-US" sz="5100" dirty="0">
                  <a:solidFill>
                    <a:srgbClr val="FF0000"/>
                  </a:solidFill>
                </a:rPr>
                <a:t>    N &gt;&gt; 1</a:t>
              </a:r>
            </a:p>
          </p:txBody>
        </p:sp>
      </p:grpSp>
      <p:graphicFrame>
        <p:nvGraphicFramePr>
          <p:cNvPr id="4101" name="Object 61"/>
          <p:cNvGraphicFramePr>
            <a:graphicFrameLocks noChangeAspect="1"/>
          </p:cNvGraphicFramePr>
          <p:nvPr/>
        </p:nvGraphicFramePr>
        <p:xfrm>
          <a:off x="13861040" y="4545865"/>
          <a:ext cx="5960808" cy="824220"/>
        </p:xfrm>
        <a:graphic>
          <a:graphicData uri="http://schemas.openxmlformats.org/presentationml/2006/ole">
            <p:oleObj spid="_x0000_s347140" name="Equation" r:id="rId5" imgW="1155600" imgH="215640" progId="Equation.3">
              <p:embed/>
            </p:oleObj>
          </a:graphicData>
        </a:graphic>
      </p:graphicFrame>
      <p:sp>
        <p:nvSpPr>
          <p:cNvPr id="732223" name="Text Box 63"/>
          <p:cNvSpPr txBox="1">
            <a:spLocks noChangeArrowheads="1"/>
          </p:cNvSpPr>
          <p:nvPr/>
        </p:nvSpPr>
        <p:spPr bwMode="auto">
          <a:xfrm>
            <a:off x="15549122" y="1482471"/>
            <a:ext cx="4427555" cy="1102735"/>
          </a:xfrm>
          <a:prstGeom prst="rect">
            <a:avLst/>
          </a:prstGeom>
          <a:solidFill>
            <a:srgbClr val="CCFFFF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 err="1"/>
              <a:t>blackboard</a:t>
            </a:r>
            <a:endParaRPr lang="fr-FR" sz="5900" b="1" dirty="0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655277" y="5311012"/>
            <a:ext cx="9489081" cy="4081715"/>
            <a:chOff x="4932363" y="2997200"/>
            <a:chExt cx="4015657" cy="2303463"/>
          </a:xfrm>
        </p:grpSpPr>
        <p:graphicFrame>
          <p:nvGraphicFramePr>
            <p:cNvPr id="4099" name="Object 11"/>
            <p:cNvGraphicFramePr>
              <a:graphicFrameLocks noChangeAspect="1"/>
            </p:cNvGraphicFramePr>
            <p:nvPr/>
          </p:nvGraphicFramePr>
          <p:xfrm>
            <a:off x="4932363" y="3403600"/>
            <a:ext cx="3873500" cy="817563"/>
          </p:xfrm>
          <a:graphic>
            <a:graphicData uri="http://schemas.openxmlformats.org/presentationml/2006/ole">
              <p:oleObj spid="_x0000_s347141" name="Equation" r:id="rId6" imgW="1676160" imgH="355320" progId="Equation.DSMT4">
                <p:embed/>
              </p:oleObj>
            </a:graphicData>
          </a:graphic>
        </p:graphicFrame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>
              <a:off x="7516813" y="3962400"/>
              <a:ext cx="9112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Text Box 16"/>
            <p:cNvSpPr txBox="1">
              <a:spLocks noChangeArrowheads="1"/>
            </p:cNvSpPr>
            <p:nvPr/>
          </p:nvSpPr>
          <p:spPr bwMode="auto">
            <a:xfrm>
              <a:off x="6875463" y="2997200"/>
              <a:ext cx="2072557" cy="382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All spikes, all neurons</a:t>
              </a:r>
              <a:endParaRPr lang="en-US" sz="5100" dirty="0"/>
            </a:p>
          </p:txBody>
        </p:sp>
        <p:sp>
          <p:nvSpPr>
            <p:cNvPr id="4111" name="Line 17"/>
            <p:cNvSpPr>
              <a:spLocks noChangeShapeType="1"/>
            </p:cNvSpPr>
            <p:nvPr/>
          </p:nvSpPr>
          <p:spPr bwMode="auto">
            <a:xfrm flipH="1">
              <a:off x="6804025" y="3284538"/>
              <a:ext cx="720725" cy="1444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Line 21"/>
            <p:cNvSpPr>
              <a:spLocks noChangeShapeType="1"/>
            </p:cNvSpPr>
            <p:nvPr/>
          </p:nvSpPr>
          <p:spPr bwMode="auto">
            <a:xfrm>
              <a:off x="6089650" y="5300663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22"/>
            <p:cNvSpPr>
              <a:spLocks noChangeShapeType="1"/>
            </p:cNvSpPr>
            <p:nvPr/>
          </p:nvSpPr>
          <p:spPr bwMode="auto">
            <a:xfrm flipV="1">
              <a:off x="6089650" y="4614863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49"/>
            <p:cNvSpPr>
              <a:spLocks noChangeArrowheads="1"/>
            </p:cNvSpPr>
            <p:nvPr/>
          </p:nvSpPr>
          <p:spPr bwMode="auto">
            <a:xfrm>
              <a:off x="5938838" y="3275013"/>
              <a:ext cx="1512887" cy="87471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54"/>
            <p:cNvSpPr>
              <a:spLocks noChangeShapeType="1"/>
            </p:cNvSpPr>
            <p:nvPr/>
          </p:nvSpPr>
          <p:spPr bwMode="auto">
            <a:xfrm flipV="1">
              <a:off x="6376988" y="4843463"/>
              <a:ext cx="0" cy="431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55"/>
            <p:cNvSpPr>
              <a:spLocks/>
            </p:cNvSpPr>
            <p:nvPr/>
          </p:nvSpPr>
          <p:spPr bwMode="auto">
            <a:xfrm>
              <a:off x="6376988" y="4843463"/>
              <a:ext cx="720725" cy="431800"/>
            </a:xfrm>
            <a:custGeom>
              <a:avLst/>
              <a:gdLst>
                <a:gd name="T0" fmla="*/ 0 w 454"/>
                <a:gd name="T1" fmla="*/ 0 h 272"/>
                <a:gd name="T2" fmla="*/ 2147483647 w 454"/>
                <a:gd name="T3" fmla="*/ 2147483647 h 272"/>
                <a:gd name="T4" fmla="*/ 2147483647 w 454"/>
                <a:gd name="T5" fmla="*/ 2147483647 h 272"/>
                <a:gd name="T6" fmla="*/ 0 60000 65536"/>
                <a:gd name="T7" fmla="*/ 0 60000 65536"/>
                <a:gd name="T8" fmla="*/ 0 60000 65536"/>
                <a:gd name="T9" fmla="*/ 0 w 454"/>
                <a:gd name="T10" fmla="*/ 0 h 272"/>
                <a:gd name="T11" fmla="*/ 454 w 454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4" h="272">
                  <a:moveTo>
                    <a:pt x="0" y="0"/>
                  </a:moveTo>
                  <a:cubicBezTo>
                    <a:pt x="7" y="45"/>
                    <a:pt x="15" y="91"/>
                    <a:pt x="91" y="136"/>
                  </a:cubicBezTo>
                  <a:cubicBezTo>
                    <a:pt x="167" y="181"/>
                    <a:pt x="310" y="226"/>
                    <a:pt x="454" y="2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102" name="Object 11"/>
            <p:cNvGraphicFramePr>
              <a:graphicFrameLocks noChangeAspect="1"/>
            </p:cNvGraphicFramePr>
            <p:nvPr/>
          </p:nvGraphicFramePr>
          <p:xfrm>
            <a:off x="6532563" y="4481513"/>
            <a:ext cx="1349375" cy="584200"/>
          </p:xfrm>
          <a:graphic>
            <a:graphicData uri="http://schemas.openxmlformats.org/presentationml/2006/ole">
              <p:oleObj spid="_x0000_s347142" name="Equation" r:id="rId7" imgW="583920" imgH="253800" progId="Equation.DSMT4">
                <p:embed/>
              </p:oleObj>
            </a:graphicData>
          </a:graphic>
        </p:graphicFrame>
      </p:grpSp>
      <p:cxnSp>
        <p:nvCxnSpPr>
          <p:cNvPr id="40" name="Straight Connector 3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mean-field arguments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2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0263545" y="6751286"/>
          <a:ext cx="2340808" cy="1299622"/>
        </p:xfrm>
        <a:graphic>
          <a:graphicData uri="http://schemas.openxmlformats.org/presentationml/2006/ole">
            <p:oleObj spid="_x0000_s348162" name="Equation" r:id="rId4" imgW="533160" imgH="393480" progId="Equation.3">
              <p:embed/>
            </p:oleObj>
          </a:graphicData>
        </a:graphic>
      </p:graphicFrame>
      <p:sp>
        <p:nvSpPr>
          <p:cNvPr id="734217" name="Line 9"/>
          <p:cNvSpPr>
            <a:spLocks noChangeShapeType="1"/>
          </p:cNvSpPr>
          <p:nvPr/>
        </p:nvSpPr>
        <p:spPr bwMode="auto">
          <a:xfrm>
            <a:off x="11343918" y="10464492"/>
            <a:ext cx="2700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10045970" y="8506620"/>
            <a:ext cx="510241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All spikes, all neurons</a:t>
            </a:r>
            <a:endParaRPr lang="en-US" sz="5100" dirty="0"/>
          </a:p>
        </p:txBody>
      </p:sp>
      <p:sp>
        <p:nvSpPr>
          <p:cNvPr id="734222" name="Line 14"/>
          <p:cNvSpPr>
            <a:spLocks noChangeShapeType="1"/>
          </p:cNvSpPr>
          <p:nvPr/>
        </p:nvSpPr>
        <p:spPr bwMode="auto">
          <a:xfrm>
            <a:off x="13144540" y="9114235"/>
            <a:ext cx="180062" cy="40507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34224" name="Oval 16"/>
          <p:cNvSpPr>
            <a:spLocks noChangeArrowheads="1"/>
          </p:cNvSpPr>
          <p:nvPr/>
        </p:nvSpPr>
        <p:spPr bwMode="auto">
          <a:xfrm>
            <a:off x="7022426" y="8911696"/>
            <a:ext cx="3961368" cy="22954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34229" name="Line 21"/>
          <p:cNvSpPr>
            <a:spLocks noChangeShapeType="1"/>
          </p:cNvSpPr>
          <p:nvPr/>
        </p:nvSpPr>
        <p:spPr bwMode="auto">
          <a:xfrm flipV="1">
            <a:off x="9003110" y="5820171"/>
            <a:ext cx="2820974" cy="28214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34231" name="Object 23"/>
          <p:cNvGraphicFramePr>
            <a:graphicFrameLocks noChangeAspect="1"/>
          </p:cNvGraphicFramePr>
          <p:nvPr/>
        </p:nvGraphicFramePr>
        <p:xfrm>
          <a:off x="15399070" y="4377084"/>
          <a:ext cx="3001037" cy="1189915"/>
        </p:xfrm>
        <a:graphic>
          <a:graphicData uri="http://schemas.openxmlformats.org/presentationml/2006/ole">
            <p:oleObj spid="_x0000_s348163" name="Equation" r:id="rId5" imgW="457200" imgH="241200" progId="Equation.3">
              <p:embed/>
            </p:oleObj>
          </a:graphicData>
        </a:graphic>
      </p:graphicFrame>
      <p:sp>
        <p:nvSpPr>
          <p:cNvPr id="734233" name="Line 25"/>
          <p:cNvSpPr>
            <a:spLocks noChangeShapeType="1"/>
          </p:cNvSpPr>
          <p:nvPr/>
        </p:nvSpPr>
        <p:spPr bwMode="auto">
          <a:xfrm>
            <a:off x="11313908" y="5566998"/>
            <a:ext cx="180062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34236" name="Object 28"/>
          <p:cNvGraphicFramePr>
            <a:graphicFrameLocks noChangeAspect="1"/>
          </p:cNvGraphicFramePr>
          <p:nvPr/>
        </p:nvGraphicFramePr>
        <p:xfrm>
          <a:off x="4152687" y="4289881"/>
          <a:ext cx="11171358" cy="1375573"/>
        </p:xfrm>
        <a:graphic>
          <a:graphicData uri="http://schemas.openxmlformats.org/presentationml/2006/ole">
            <p:oleObj spid="_x0000_s348164" name="Equation" r:id="rId6" imgW="1701720" imgH="279360" progId="Equation.DSMT4">
              <p:embed/>
            </p:oleObj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3144539" y="5671082"/>
            <a:ext cx="6084602" cy="1662504"/>
            <a:chOff x="3504" y="2016"/>
            <a:chExt cx="1622" cy="591"/>
          </a:xfrm>
        </p:grpSpPr>
        <p:sp>
          <p:nvSpPr>
            <p:cNvPr id="5140" name="Oval 41"/>
            <p:cNvSpPr>
              <a:spLocks noChangeArrowheads="1"/>
            </p:cNvSpPr>
            <p:nvPr/>
          </p:nvSpPr>
          <p:spPr bwMode="auto">
            <a:xfrm>
              <a:off x="3504" y="216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42"/>
            <p:cNvSpPr>
              <a:spLocks noChangeArrowheads="1"/>
            </p:cNvSpPr>
            <p:nvPr/>
          </p:nvSpPr>
          <p:spPr bwMode="auto">
            <a:xfrm>
              <a:off x="3744" y="225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43"/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44"/>
            <p:cNvSpPr>
              <a:spLocks noChangeArrowheads="1"/>
            </p:cNvSpPr>
            <p:nvPr/>
          </p:nvSpPr>
          <p:spPr bwMode="auto">
            <a:xfrm>
              <a:off x="4128" y="230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45"/>
            <p:cNvSpPr>
              <a:spLocks noChangeArrowheads="1"/>
            </p:cNvSpPr>
            <p:nvPr/>
          </p:nvSpPr>
          <p:spPr bwMode="auto">
            <a:xfrm>
              <a:off x="3936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45" name="AutoShape 46"/>
            <p:cNvCxnSpPr>
              <a:cxnSpLocks noChangeShapeType="1"/>
              <a:endCxn id="5141" idx="1"/>
            </p:cNvCxnSpPr>
            <p:nvPr/>
          </p:nvCxnSpPr>
          <p:spPr bwMode="auto">
            <a:xfrm>
              <a:off x="3552" y="2208"/>
              <a:ext cx="206" cy="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46" name="AutoShape 47"/>
            <p:cNvCxnSpPr>
              <a:cxnSpLocks noChangeShapeType="1"/>
              <a:stCxn id="5157" idx="2"/>
              <a:endCxn id="5141" idx="7"/>
            </p:cNvCxnSpPr>
            <p:nvPr/>
          </p:nvCxnSpPr>
          <p:spPr bwMode="auto">
            <a:xfrm flipH="1">
              <a:off x="3826" y="2064"/>
              <a:ext cx="110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47" name="AutoShape 48"/>
            <p:cNvCxnSpPr>
              <a:cxnSpLocks noChangeShapeType="1"/>
              <a:stCxn id="5157" idx="6"/>
              <a:endCxn id="5143" idx="0"/>
            </p:cNvCxnSpPr>
            <p:nvPr/>
          </p:nvCxnSpPr>
          <p:spPr bwMode="auto">
            <a:xfrm>
              <a:off x="4032" y="2064"/>
              <a:ext cx="144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48" name="AutoShape 49"/>
            <p:cNvCxnSpPr>
              <a:cxnSpLocks noChangeShapeType="1"/>
              <a:endCxn id="5144" idx="5"/>
            </p:cNvCxnSpPr>
            <p:nvPr/>
          </p:nvCxnSpPr>
          <p:spPr bwMode="auto">
            <a:xfrm flipH="1">
              <a:off x="4018" y="2400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49" name="AutoShape 50"/>
            <p:cNvCxnSpPr>
              <a:cxnSpLocks noChangeShapeType="1"/>
              <a:endCxn id="5144" idx="2"/>
            </p:cNvCxnSpPr>
            <p:nvPr/>
          </p:nvCxnSpPr>
          <p:spPr bwMode="auto">
            <a:xfrm>
              <a:off x="3614" y="2208"/>
              <a:ext cx="322" cy="3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0" name="AutoShape 51"/>
            <p:cNvCxnSpPr>
              <a:cxnSpLocks noChangeShapeType="1"/>
              <a:endCxn id="5142" idx="5"/>
            </p:cNvCxnSpPr>
            <p:nvPr/>
          </p:nvCxnSpPr>
          <p:spPr bwMode="auto">
            <a:xfrm flipH="1" flipV="1">
              <a:off x="3634" y="2530"/>
              <a:ext cx="364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1" name="AutoShape 52"/>
            <p:cNvCxnSpPr>
              <a:cxnSpLocks noChangeShapeType="1"/>
              <a:stCxn id="5143" idx="2"/>
              <a:endCxn id="5141" idx="5"/>
            </p:cNvCxnSpPr>
            <p:nvPr/>
          </p:nvCxnSpPr>
          <p:spPr bwMode="auto">
            <a:xfrm flipH="1" flipV="1">
              <a:off x="3826" y="2338"/>
              <a:ext cx="302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2" name="AutoShape 53"/>
            <p:cNvCxnSpPr>
              <a:cxnSpLocks noChangeShapeType="1"/>
              <a:stCxn id="5141" idx="7"/>
              <a:endCxn id="5144" idx="0"/>
            </p:cNvCxnSpPr>
            <p:nvPr/>
          </p:nvCxnSpPr>
          <p:spPr bwMode="auto">
            <a:xfrm>
              <a:off x="3826" y="2270"/>
              <a:ext cx="158" cy="2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3" name="AutoShape 54"/>
            <p:cNvCxnSpPr>
              <a:cxnSpLocks noChangeShapeType="1"/>
              <a:endCxn id="5142" idx="3"/>
            </p:cNvCxnSpPr>
            <p:nvPr/>
          </p:nvCxnSpPr>
          <p:spPr bwMode="auto">
            <a:xfrm>
              <a:off x="3566" y="2256"/>
              <a:ext cx="0" cy="2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4" name="AutoShape 55"/>
            <p:cNvCxnSpPr>
              <a:cxnSpLocks noChangeShapeType="1"/>
              <a:stCxn id="5157" idx="4"/>
              <a:endCxn id="5144" idx="0"/>
            </p:cNvCxnSpPr>
            <p:nvPr/>
          </p:nvCxnSpPr>
          <p:spPr bwMode="auto">
            <a:xfrm>
              <a:off x="3984" y="2112"/>
              <a:ext cx="0" cy="3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5" name="AutoShape 56"/>
            <p:cNvCxnSpPr>
              <a:cxnSpLocks noChangeShapeType="1"/>
              <a:endCxn id="5142" idx="6"/>
            </p:cNvCxnSpPr>
            <p:nvPr/>
          </p:nvCxnSpPr>
          <p:spPr bwMode="auto">
            <a:xfrm flipH="1">
              <a:off x="3648" y="2352"/>
              <a:ext cx="96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5156" name="Text Box 57"/>
            <p:cNvSpPr txBox="1">
              <a:spLocks noChangeArrowheads="1"/>
            </p:cNvSpPr>
            <p:nvPr/>
          </p:nvSpPr>
          <p:spPr bwMode="auto">
            <a:xfrm>
              <a:off x="4272" y="2016"/>
              <a:ext cx="854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FF0000"/>
                  </a:solidFill>
                </a:rPr>
                <a:t>fully</a:t>
              </a:r>
              <a:endParaRPr lang="en-US" sz="5100" dirty="0"/>
            </a:p>
            <a:p>
              <a:r>
                <a:rPr lang="en-US" sz="5100" dirty="0">
                  <a:solidFill>
                    <a:srgbClr val="FF0000"/>
                  </a:solidFill>
                </a:rPr>
                <a:t>connected</a:t>
              </a:r>
            </a:p>
          </p:txBody>
        </p:sp>
        <p:sp>
          <p:nvSpPr>
            <p:cNvPr id="5157" name="Oval 58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58" name="AutoShape 59"/>
            <p:cNvCxnSpPr>
              <a:cxnSpLocks noChangeShapeType="1"/>
            </p:cNvCxnSpPr>
            <p:nvPr/>
          </p:nvCxnSpPr>
          <p:spPr bwMode="auto">
            <a:xfrm flipH="1">
              <a:off x="3586" y="2064"/>
              <a:ext cx="412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5159" name="Oval 60"/>
            <p:cNvSpPr>
              <a:spLocks noChangeArrowheads="1"/>
            </p:cNvSpPr>
            <p:nvPr/>
          </p:nvSpPr>
          <p:spPr bwMode="auto">
            <a:xfrm>
              <a:off x="3936" y="2496"/>
              <a:ext cx="96" cy="9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4270" name="Text Box 62"/>
          <p:cNvSpPr txBox="1">
            <a:spLocks noChangeArrowheads="1"/>
          </p:cNvSpPr>
          <p:nvPr/>
        </p:nvSpPr>
        <p:spPr bwMode="auto">
          <a:xfrm>
            <a:off x="1860833" y="1828800"/>
            <a:ext cx="15683841" cy="1949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/>
              <a:t>All neurons receive the same total input current</a:t>
            </a:r>
          </a:p>
          <a:p>
            <a:r>
              <a:rPr lang="fr-CH" i="0"/>
              <a:t>                           (‘mean field’)</a:t>
            </a:r>
            <a:endParaRPr lang="fr-FR" i="0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716499" y="5311011"/>
            <a:ext cx="6124012" cy="1735642"/>
            <a:chOff x="191" y="1888"/>
            <a:chExt cx="2053" cy="617"/>
          </a:xfrm>
        </p:grpSpPr>
        <p:sp>
          <p:nvSpPr>
            <p:cNvPr id="5138" name="Line 64"/>
            <p:cNvSpPr>
              <a:spLocks noChangeShapeType="1"/>
            </p:cNvSpPr>
            <p:nvPr/>
          </p:nvSpPr>
          <p:spPr bwMode="auto">
            <a:xfrm flipV="1">
              <a:off x="1111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Text Box 65"/>
            <p:cNvSpPr txBox="1">
              <a:spLocks noChangeArrowheads="1"/>
            </p:cNvSpPr>
            <p:nvPr/>
          </p:nvSpPr>
          <p:spPr bwMode="auto">
            <a:xfrm>
              <a:off x="191" y="2160"/>
              <a:ext cx="205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Index i disappears</a:t>
              </a:r>
              <a:endParaRPr lang="fr-FR"/>
            </a:p>
          </p:txBody>
        </p:sp>
      </p:grp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rot="16200000" flipH="1">
            <a:off x="4634279" y="5098615"/>
            <a:ext cx="255985" cy="16880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5126" name="Object 11"/>
          <p:cNvGraphicFramePr>
            <a:graphicFrameLocks noChangeAspect="1"/>
          </p:cNvGraphicFramePr>
          <p:nvPr/>
        </p:nvGraphicFramePr>
        <p:xfrm>
          <a:off x="5022987" y="9266140"/>
          <a:ext cx="10886260" cy="1448714"/>
        </p:xfrm>
        <a:graphic>
          <a:graphicData uri="http://schemas.openxmlformats.org/presentationml/2006/ole">
            <p:oleObj spid="_x0000_s348166" name="Equation" r:id="rId7" imgW="1993680" imgH="355320" progId="Equation.DSMT4">
              <p:embed/>
            </p:oleObj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mean-field arguments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7" grpId="0" animBg="1"/>
      <p:bldP spid="734221" grpId="0" autoUpdateAnimBg="0"/>
      <p:bldP spid="734222" grpId="0" animBg="1"/>
      <p:bldP spid="734224" grpId="0" animBg="1"/>
      <p:bldP spid="734229" grpId="0" animBg="1"/>
      <p:bldP spid="734233" grpId="0" animBg="1"/>
      <p:bldP spid="73427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ChangeArrowheads="1"/>
          </p:cNvSpPr>
          <p:nvPr/>
        </p:nvSpPr>
        <p:spPr bwMode="auto">
          <a:xfrm>
            <a:off x="-82529" y="-47822"/>
            <a:ext cx="21607463" cy="1215231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6800" dirty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952190" y="9775299"/>
          <a:ext cx="2633410" cy="967684"/>
        </p:xfrm>
        <a:graphic>
          <a:graphicData uri="http://schemas.openxmlformats.org/presentationml/2006/ole">
            <p:oleObj spid="_x0000_s508930" name="Equation" r:id="rId4" imgW="482400" imgH="2538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79900" y="7432040"/>
            <a:ext cx="2277035" cy="1946621"/>
            <a:chOff x="4611" y="3499"/>
            <a:chExt cx="715" cy="692"/>
          </a:xfrm>
        </p:grpSpPr>
        <p:sp>
          <p:nvSpPr>
            <p:cNvPr id="9240" name="Oval 7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8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9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10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11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12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13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14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15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16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17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18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19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20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Oval 21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22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23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24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25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26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27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Line 28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29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30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31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32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Line 33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34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35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36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37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38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Line 39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40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9" name="Object 46"/>
          <p:cNvGraphicFramePr>
            <a:graphicFrameLocks noChangeAspect="1"/>
          </p:cNvGraphicFramePr>
          <p:nvPr/>
        </p:nvGraphicFramePr>
        <p:xfrm>
          <a:off x="12060417" y="9539004"/>
          <a:ext cx="6962405" cy="1620308"/>
        </p:xfrm>
        <a:graphic>
          <a:graphicData uri="http://schemas.openxmlformats.org/presentationml/2006/ole">
            <p:oleObj spid="_x0000_s508931" name="Equation" r:id="rId5" imgW="1434960" imgH="520560" progId="Equation.DSMT4">
              <p:embed/>
            </p:oleObj>
          </a:graphicData>
        </a:graphic>
      </p:graphicFrame>
      <p:graphicFrame>
        <p:nvGraphicFramePr>
          <p:cNvPr id="9220" name="Object 47"/>
          <p:cNvGraphicFramePr>
            <a:graphicFrameLocks noChangeAspect="1"/>
          </p:cNvGraphicFramePr>
          <p:nvPr/>
        </p:nvGraphicFramePr>
        <p:xfrm>
          <a:off x="18591422" y="10031285"/>
          <a:ext cx="2423337" cy="725763"/>
        </p:xfrm>
        <a:graphic>
          <a:graphicData uri="http://schemas.openxmlformats.org/presentationml/2006/ole">
            <p:oleObj spid="_x0000_s508932" name="Equation" r:id="rId6" imgW="444240" imgH="190440" progId="Equation.3">
              <p:embed/>
            </p:oleObj>
          </a:graphicData>
        </a:graphic>
      </p:graphicFrame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4547524" y="10796431"/>
            <a:ext cx="5615691" cy="638560"/>
            <a:chOff x="2018" y="3838"/>
            <a:chExt cx="1497" cy="227"/>
          </a:xfrm>
        </p:grpSpPr>
        <p:sp>
          <p:nvSpPr>
            <p:cNvPr id="9237" name="Line 54"/>
            <p:cNvSpPr>
              <a:spLocks noChangeShapeType="1"/>
            </p:cNvSpPr>
            <p:nvPr/>
          </p:nvSpPr>
          <p:spPr bwMode="auto">
            <a:xfrm>
              <a:off x="2018" y="3884"/>
              <a:ext cx="0" cy="1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55"/>
            <p:cNvSpPr>
              <a:spLocks noChangeShapeType="1"/>
            </p:cNvSpPr>
            <p:nvPr/>
          </p:nvSpPr>
          <p:spPr bwMode="auto">
            <a:xfrm>
              <a:off x="2018" y="4065"/>
              <a:ext cx="149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56"/>
            <p:cNvSpPr>
              <a:spLocks noChangeShapeType="1"/>
            </p:cNvSpPr>
            <p:nvPr/>
          </p:nvSpPr>
          <p:spPr bwMode="auto">
            <a:xfrm flipV="1">
              <a:off x="3515" y="3838"/>
              <a:ext cx="0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36313" name="Object 57"/>
          <p:cNvGraphicFramePr>
            <a:graphicFrameLocks noChangeAspect="1"/>
          </p:cNvGraphicFramePr>
          <p:nvPr/>
        </p:nvGraphicFramePr>
        <p:xfrm>
          <a:off x="6383490" y="1646311"/>
          <a:ext cx="7137400" cy="1103313"/>
        </p:xfrm>
        <a:graphic>
          <a:graphicData uri="http://schemas.openxmlformats.org/presentationml/2006/ole">
            <p:oleObj spid="_x0000_s508933" name="Equation" r:id="rId7" imgW="1168200" imgH="241200" progId="Equation.DSMT4">
              <p:embed/>
            </p:oleObj>
          </a:graphicData>
        </a:graphic>
      </p:graphicFrame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4716334" y="5693584"/>
            <a:ext cx="289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 flipV="1">
            <a:off x="14716334" y="4799039"/>
            <a:ext cx="0" cy="894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4716334" y="5437598"/>
            <a:ext cx="255088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0" name="Text Box 65"/>
          <p:cNvSpPr txBox="1">
            <a:spLocks noChangeArrowheads="1"/>
          </p:cNvSpPr>
          <p:nvPr/>
        </p:nvSpPr>
        <p:spPr bwMode="auto">
          <a:xfrm>
            <a:off x="1616811" y="9859690"/>
            <a:ext cx="780828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frequency</a:t>
            </a:r>
            <a:r>
              <a:rPr lang="fr-CH" sz="5100" dirty="0"/>
              <a:t> (single </a:t>
            </a:r>
            <a:r>
              <a:rPr lang="fr-CH" sz="5100" dirty="0" err="1"/>
              <a:t>neuron</a:t>
            </a:r>
            <a:r>
              <a:rPr lang="fr-CH" sz="5100" dirty="0"/>
              <a:t>)</a:t>
            </a:r>
            <a:endParaRPr lang="fr-FR" sz="5100" dirty="0"/>
          </a:p>
        </p:txBody>
      </p:sp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6718572" y="8371594"/>
            <a:ext cx="4427555" cy="1102735"/>
          </a:xfrm>
          <a:prstGeom prst="rect">
            <a:avLst/>
          </a:prstGeom>
          <a:solidFill>
            <a:srgbClr val="CCFFFF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 err="1"/>
              <a:t>blackboard</a:t>
            </a:r>
            <a:endParaRPr lang="fr-FR" sz="5900" b="1" dirty="0"/>
          </a:p>
        </p:txBody>
      </p:sp>
      <p:sp>
        <p:nvSpPr>
          <p:cNvPr id="9232" name="TextBox 71"/>
          <p:cNvSpPr txBox="1">
            <a:spLocks noChangeArrowheads="1"/>
          </p:cNvSpPr>
          <p:nvPr/>
        </p:nvSpPr>
        <p:spPr bwMode="auto">
          <a:xfrm>
            <a:off x="251226" y="2867301"/>
            <a:ext cx="12934691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Homogeneous network</a:t>
            </a:r>
          </a:p>
          <a:p>
            <a:r>
              <a:rPr lang="en-US" dirty="0"/>
              <a:t>All neurons are identical,</a:t>
            </a:r>
          </a:p>
          <a:p>
            <a:r>
              <a:rPr lang="en-US" b="1" dirty="0"/>
              <a:t>Single neuron rate = population rate</a:t>
            </a:r>
          </a:p>
        </p:txBody>
      </p:sp>
      <p:pic>
        <p:nvPicPr>
          <p:cNvPr id="9233" name="Picture 53" descr="spike_brunel_ro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165929" y="4033894"/>
            <a:ext cx="10822489" cy="549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4" name="Text Box 59"/>
          <p:cNvSpPr txBox="1">
            <a:spLocks noChangeArrowheads="1"/>
          </p:cNvSpPr>
          <p:nvPr/>
        </p:nvSpPr>
        <p:spPr bwMode="auto">
          <a:xfrm>
            <a:off x="14888894" y="4033894"/>
            <a:ext cx="671856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A(t)= A</a:t>
            </a:r>
            <a:r>
              <a:rPr lang="en-US" sz="3400" dirty="0">
                <a:solidFill>
                  <a:srgbClr val="FF0000"/>
                </a:solidFill>
              </a:rPr>
              <a:t>0</a:t>
            </a:r>
            <a:r>
              <a:rPr lang="en-US" sz="5100" dirty="0">
                <a:solidFill>
                  <a:srgbClr val="FF0000"/>
                </a:solidFill>
              </a:rPr>
              <a:t>= const</a:t>
            </a:r>
            <a:endParaRPr lang="en-US" sz="5100" dirty="0"/>
          </a:p>
        </p:txBody>
      </p:sp>
      <p:cxnSp>
        <p:nvCxnSpPr>
          <p:cNvPr id="9235" name="Straight Arrow Connector 73"/>
          <p:cNvCxnSpPr>
            <a:cxnSpLocks noChangeShapeType="1"/>
          </p:cNvCxnSpPr>
          <p:nvPr/>
        </p:nvCxnSpPr>
        <p:spPr bwMode="auto">
          <a:xfrm>
            <a:off x="15736687" y="7094475"/>
            <a:ext cx="2896000" cy="2814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9236" name="TextBox 75"/>
          <p:cNvSpPr txBox="1">
            <a:spLocks noChangeArrowheads="1"/>
          </p:cNvSpPr>
          <p:nvPr/>
        </p:nvSpPr>
        <p:spPr bwMode="auto">
          <a:xfrm>
            <a:off x="13864790" y="6585318"/>
            <a:ext cx="374379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Single neuron</a:t>
            </a:r>
          </a:p>
        </p:txBody>
      </p:sp>
      <p:graphicFrame>
        <p:nvGraphicFramePr>
          <p:cNvPr id="9222" name="Object 7"/>
          <p:cNvGraphicFramePr>
            <a:graphicFrameLocks noChangeAspect="1"/>
          </p:cNvGraphicFramePr>
          <p:nvPr/>
        </p:nvGraphicFramePr>
        <p:xfrm>
          <a:off x="2085722" y="5628884"/>
          <a:ext cx="7866468" cy="1291184"/>
        </p:xfrm>
        <a:graphic>
          <a:graphicData uri="http://schemas.openxmlformats.org/presentationml/2006/ole">
            <p:oleObj spid="_x0000_s508934" name="Equation" r:id="rId9" imgW="901440" imgH="228600" progId="Equation.DSMT4">
              <p:embed/>
            </p:oleObj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stationary state/asynchronous activity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316147" y="590737"/>
            <a:ext cx="6620463" cy="11027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>
                <a:solidFill>
                  <a:srgbClr val="FF0000"/>
                </a:solidFill>
              </a:rPr>
              <a:t>Stationary solution</a:t>
            </a:r>
            <a:endParaRPr lang="en-US" sz="3400" dirty="0"/>
          </a:p>
        </p:txBody>
      </p:sp>
      <p:sp>
        <p:nvSpPr>
          <p:cNvPr id="6155" name="Line 42"/>
          <p:cNvSpPr>
            <a:spLocks noChangeShapeType="1"/>
          </p:cNvSpPr>
          <p:nvPr/>
        </p:nvSpPr>
        <p:spPr bwMode="auto">
          <a:xfrm flipV="1">
            <a:off x="12690634" y="1085416"/>
            <a:ext cx="0" cy="3074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6" name="Line 43"/>
          <p:cNvSpPr>
            <a:spLocks noChangeShapeType="1"/>
          </p:cNvSpPr>
          <p:nvPr/>
        </p:nvSpPr>
        <p:spPr bwMode="auto">
          <a:xfrm>
            <a:off x="12690635" y="2829499"/>
            <a:ext cx="66439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7" name="Freeform 44"/>
          <p:cNvSpPr>
            <a:spLocks/>
          </p:cNvSpPr>
          <p:nvPr/>
        </p:nvSpPr>
        <p:spPr bwMode="auto">
          <a:xfrm>
            <a:off x="12796311" y="379530"/>
            <a:ext cx="6261710" cy="2410122"/>
          </a:xfrm>
          <a:custGeom>
            <a:avLst/>
            <a:gdLst>
              <a:gd name="T0" fmla="*/ 0 w 1496"/>
              <a:gd name="T1" fmla="*/ 2147483647 h 454"/>
              <a:gd name="T2" fmla="*/ 2147483647 w 1496"/>
              <a:gd name="T3" fmla="*/ 2147483647 h 454"/>
              <a:gd name="T4" fmla="*/ 2147483647 w 1496"/>
              <a:gd name="T5" fmla="*/ 2147483647 h 454"/>
              <a:gd name="T6" fmla="*/ 2147483647 w 1496"/>
              <a:gd name="T7" fmla="*/ 0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1496"/>
              <a:gd name="T13" fmla="*/ 0 h 454"/>
              <a:gd name="T14" fmla="*/ 1496 w 1496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6" h="454">
                <a:moveTo>
                  <a:pt x="0" y="454"/>
                </a:moveTo>
                <a:cubicBezTo>
                  <a:pt x="279" y="439"/>
                  <a:pt x="559" y="424"/>
                  <a:pt x="725" y="363"/>
                </a:cubicBezTo>
                <a:cubicBezTo>
                  <a:pt x="891" y="302"/>
                  <a:pt x="869" y="151"/>
                  <a:pt x="997" y="91"/>
                </a:cubicBezTo>
                <a:cubicBezTo>
                  <a:pt x="1125" y="31"/>
                  <a:pt x="1310" y="15"/>
                  <a:pt x="14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9806841" y="2657848"/>
          <a:ext cx="985615" cy="1214639"/>
        </p:xfrm>
        <a:graphic>
          <a:graphicData uri="http://schemas.openxmlformats.org/presentationml/2006/ole">
            <p:oleObj spid="_x0000_s349187" name="Equation" r:id="rId4" imgW="152280" imgH="228600" progId="Equation.DSMT4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1197619" y="771035"/>
          <a:ext cx="1301332" cy="1095730"/>
        </p:xfrm>
        <a:graphic>
          <a:graphicData uri="http://schemas.openxmlformats.org/presentationml/2006/ole">
            <p:oleObj spid="_x0000_s349188" name="Equation" r:id="rId5" imgW="177480" imgH="190440" progId="Equation.3">
              <p:embed/>
            </p:oleObj>
          </a:graphicData>
        </a:graphic>
      </p:graphicFrame>
      <p:sp>
        <p:nvSpPr>
          <p:cNvPr id="6158" name="Line 48"/>
          <p:cNvSpPr>
            <a:spLocks noChangeShapeType="1"/>
          </p:cNvSpPr>
          <p:nvPr/>
        </p:nvSpPr>
        <p:spPr bwMode="auto">
          <a:xfrm flipH="1">
            <a:off x="12498951" y="379530"/>
            <a:ext cx="3227587" cy="3605263"/>
          </a:xfrm>
          <a:prstGeom prst="line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89554" name="Line 50"/>
          <p:cNvSpPr>
            <a:spLocks noChangeShapeType="1"/>
          </p:cNvSpPr>
          <p:nvPr/>
        </p:nvSpPr>
        <p:spPr bwMode="auto">
          <a:xfrm flipH="1">
            <a:off x="14194903" y="379530"/>
            <a:ext cx="3227587" cy="3605263"/>
          </a:xfrm>
          <a:prstGeom prst="line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082742" y="7718971"/>
            <a:ext cx="5166617" cy="2447340"/>
            <a:chOff x="3504" y="3045"/>
            <a:chExt cx="1622" cy="870"/>
          </a:xfrm>
        </p:grpSpPr>
        <p:sp>
          <p:nvSpPr>
            <p:cNvPr id="6162" name="Oval 29"/>
            <p:cNvSpPr>
              <a:spLocks noChangeArrowheads="1"/>
            </p:cNvSpPr>
            <p:nvPr/>
          </p:nvSpPr>
          <p:spPr bwMode="auto">
            <a:xfrm>
              <a:off x="3504" y="31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30"/>
            <p:cNvSpPr>
              <a:spLocks noChangeArrowheads="1"/>
            </p:cNvSpPr>
            <p:nvPr/>
          </p:nvSpPr>
          <p:spPr bwMode="auto">
            <a:xfrm>
              <a:off x="3744" y="328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31"/>
            <p:cNvSpPr>
              <a:spLocks noChangeArrowheads="1"/>
            </p:cNvSpPr>
            <p:nvPr/>
          </p:nvSpPr>
          <p:spPr bwMode="auto">
            <a:xfrm>
              <a:off x="3936" y="304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32"/>
            <p:cNvSpPr>
              <a:spLocks noChangeArrowheads="1"/>
            </p:cNvSpPr>
            <p:nvPr/>
          </p:nvSpPr>
          <p:spPr bwMode="auto">
            <a:xfrm>
              <a:off x="3552" y="3477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33"/>
            <p:cNvSpPr>
              <a:spLocks noChangeArrowheads="1"/>
            </p:cNvSpPr>
            <p:nvPr/>
          </p:nvSpPr>
          <p:spPr bwMode="auto">
            <a:xfrm>
              <a:off x="4128" y="3333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34"/>
            <p:cNvSpPr>
              <a:spLocks noChangeArrowheads="1"/>
            </p:cNvSpPr>
            <p:nvPr/>
          </p:nvSpPr>
          <p:spPr bwMode="auto">
            <a:xfrm>
              <a:off x="3936" y="352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68" name="AutoShape 35"/>
            <p:cNvCxnSpPr>
              <a:cxnSpLocks noChangeShapeType="1"/>
              <a:endCxn id="6163" idx="1"/>
            </p:cNvCxnSpPr>
            <p:nvPr/>
          </p:nvCxnSpPr>
          <p:spPr bwMode="auto">
            <a:xfrm>
              <a:off x="3552" y="3237"/>
              <a:ext cx="206" cy="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69" name="AutoShape 36"/>
            <p:cNvCxnSpPr>
              <a:cxnSpLocks noChangeShapeType="1"/>
              <a:stCxn id="6164" idx="2"/>
              <a:endCxn id="6163" idx="7"/>
            </p:cNvCxnSpPr>
            <p:nvPr/>
          </p:nvCxnSpPr>
          <p:spPr bwMode="auto">
            <a:xfrm flipH="1">
              <a:off x="3826" y="3093"/>
              <a:ext cx="110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0" name="AutoShape 37"/>
            <p:cNvCxnSpPr>
              <a:cxnSpLocks noChangeShapeType="1"/>
              <a:endCxn id="6162" idx="7"/>
            </p:cNvCxnSpPr>
            <p:nvPr/>
          </p:nvCxnSpPr>
          <p:spPr bwMode="auto">
            <a:xfrm flipH="1">
              <a:off x="3586" y="3093"/>
              <a:ext cx="412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1" name="AutoShape 38"/>
            <p:cNvCxnSpPr>
              <a:cxnSpLocks noChangeShapeType="1"/>
              <a:stCxn id="6164" idx="6"/>
              <a:endCxn id="6166" idx="0"/>
            </p:cNvCxnSpPr>
            <p:nvPr/>
          </p:nvCxnSpPr>
          <p:spPr bwMode="auto">
            <a:xfrm>
              <a:off x="4032" y="3093"/>
              <a:ext cx="144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2" name="AutoShape 39"/>
            <p:cNvCxnSpPr>
              <a:cxnSpLocks noChangeShapeType="1"/>
              <a:endCxn id="6167" idx="5"/>
            </p:cNvCxnSpPr>
            <p:nvPr/>
          </p:nvCxnSpPr>
          <p:spPr bwMode="auto">
            <a:xfrm flipH="1">
              <a:off x="4018" y="3429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3" name="AutoShape 40"/>
            <p:cNvCxnSpPr>
              <a:cxnSpLocks noChangeShapeType="1"/>
              <a:endCxn id="6167" idx="2"/>
            </p:cNvCxnSpPr>
            <p:nvPr/>
          </p:nvCxnSpPr>
          <p:spPr bwMode="auto">
            <a:xfrm>
              <a:off x="3614" y="3237"/>
              <a:ext cx="322" cy="3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4" name="AutoShape 41"/>
            <p:cNvCxnSpPr>
              <a:cxnSpLocks noChangeShapeType="1"/>
              <a:endCxn id="6165" idx="5"/>
            </p:cNvCxnSpPr>
            <p:nvPr/>
          </p:nvCxnSpPr>
          <p:spPr bwMode="auto">
            <a:xfrm flipH="1" flipV="1">
              <a:off x="3634" y="3559"/>
              <a:ext cx="364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5" name="AutoShape 42"/>
            <p:cNvCxnSpPr>
              <a:cxnSpLocks noChangeShapeType="1"/>
              <a:stCxn id="6166" idx="2"/>
              <a:endCxn id="6163" idx="5"/>
            </p:cNvCxnSpPr>
            <p:nvPr/>
          </p:nvCxnSpPr>
          <p:spPr bwMode="auto">
            <a:xfrm flipH="1" flipV="1">
              <a:off x="3826" y="3367"/>
              <a:ext cx="302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6" name="AutoShape 43"/>
            <p:cNvCxnSpPr>
              <a:cxnSpLocks noChangeShapeType="1"/>
              <a:stCxn id="6163" idx="7"/>
              <a:endCxn id="6167" idx="0"/>
            </p:cNvCxnSpPr>
            <p:nvPr/>
          </p:nvCxnSpPr>
          <p:spPr bwMode="auto">
            <a:xfrm>
              <a:off x="3826" y="3299"/>
              <a:ext cx="158" cy="2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7" name="AutoShape 44"/>
            <p:cNvCxnSpPr>
              <a:cxnSpLocks noChangeShapeType="1"/>
              <a:endCxn id="6165" idx="3"/>
            </p:cNvCxnSpPr>
            <p:nvPr/>
          </p:nvCxnSpPr>
          <p:spPr bwMode="auto">
            <a:xfrm>
              <a:off x="3566" y="3285"/>
              <a:ext cx="0" cy="2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8" name="AutoShape 45"/>
            <p:cNvCxnSpPr>
              <a:cxnSpLocks noChangeShapeType="1"/>
              <a:stCxn id="6164" idx="4"/>
              <a:endCxn id="6167" idx="0"/>
            </p:cNvCxnSpPr>
            <p:nvPr/>
          </p:nvCxnSpPr>
          <p:spPr bwMode="auto">
            <a:xfrm>
              <a:off x="3984" y="3141"/>
              <a:ext cx="0" cy="3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9" name="AutoShape 46"/>
            <p:cNvCxnSpPr>
              <a:cxnSpLocks noChangeShapeType="1"/>
              <a:endCxn id="6165" idx="6"/>
            </p:cNvCxnSpPr>
            <p:nvPr/>
          </p:nvCxnSpPr>
          <p:spPr bwMode="auto">
            <a:xfrm flipH="1">
              <a:off x="3648" y="3381"/>
              <a:ext cx="96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6180" name="Text Box 48"/>
            <p:cNvSpPr txBox="1">
              <a:spLocks noChangeArrowheads="1"/>
            </p:cNvSpPr>
            <p:nvPr/>
          </p:nvSpPr>
          <p:spPr bwMode="auto">
            <a:xfrm>
              <a:off x="4272" y="3045"/>
              <a:ext cx="854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FF0000"/>
                  </a:solidFill>
                </a:rPr>
                <a:t>fully</a:t>
              </a:r>
              <a:endParaRPr lang="en-US" sz="5100" dirty="0"/>
            </a:p>
            <a:p>
              <a:r>
                <a:rPr lang="en-US" sz="5100" dirty="0">
                  <a:solidFill>
                    <a:srgbClr val="FF0000"/>
                  </a:solidFill>
                </a:rPr>
                <a:t>connected</a:t>
              </a:r>
            </a:p>
            <a:p>
              <a:r>
                <a:rPr lang="en-US" sz="5100" dirty="0">
                  <a:solidFill>
                    <a:srgbClr val="FF0000"/>
                  </a:solidFill>
                </a:rPr>
                <a:t>    N &gt;&gt; 1</a:t>
              </a:r>
            </a:p>
          </p:txBody>
        </p:sp>
      </p:grpSp>
      <p:sp>
        <p:nvSpPr>
          <p:cNvPr id="6161" name="TextBox 61"/>
          <p:cNvSpPr txBox="1">
            <a:spLocks noChangeArrowheads="1"/>
          </p:cNvSpPr>
          <p:nvPr/>
        </p:nvSpPr>
        <p:spPr bwMode="auto">
          <a:xfrm>
            <a:off x="7727557" y="7656085"/>
            <a:ext cx="12934691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Homogeneous network, stationary,</a:t>
            </a:r>
          </a:p>
          <a:p>
            <a:r>
              <a:rPr lang="en-US"/>
              <a:t>All neurons are identical,</a:t>
            </a:r>
          </a:p>
          <a:p>
            <a:r>
              <a:rPr lang="en-US" b="1"/>
              <a:t>Single neuron rate = population rate</a:t>
            </a:r>
          </a:p>
        </p:txBody>
      </p:sp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9936610" y="10482368"/>
          <a:ext cx="7112918" cy="1291182"/>
        </p:xfrm>
        <a:graphic>
          <a:graphicData uri="http://schemas.openxmlformats.org/presentationml/2006/ole">
            <p:oleObj spid="_x0000_s349189" name="Equation" r:id="rId6" imgW="901440" imgH="228600" progId="Equation.DSMT4">
              <p:embed/>
            </p:oleObj>
          </a:graphicData>
        </a:graphic>
      </p:graphicFrame>
      <p:graphicFrame>
        <p:nvGraphicFramePr>
          <p:cNvPr id="349194" name="Object 7"/>
          <p:cNvGraphicFramePr>
            <a:graphicFrameLocks noChangeAspect="1"/>
          </p:cNvGraphicFramePr>
          <p:nvPr/>
        </p:nvGraphicFramePr>
        <p:xfrm>
          <a:off x="17049528" y="440097"/>
          <a:ext cx="4557935" cy="1290638"/>
        </p:xfrm>
        <a:graphic>
          <a:graphicData uri="http://schemas.openxmlformats.org/presentationml/2006/ole">
            <p:oleObj spid="_x0000_s349194" name="Equation" r:id="rId7" imgW="609480" imgH="228600" progId="Equation.DSMT4">
              <p:embed/>
            </p:oleObj>
          </a:graphicData>
        </a:graphic>
      </p:graphicFrame>
      <p:graphicFrame>
        <p:nvGraphicFramePr>
          <p:cNvPr id="349195" name="Object 7"/>
          <p:cNvGraphicFramePr>
            <a:graphicFrameLocks noChangeAspect="1"/>
          </p:cNvGraphicFramePr>
          <p:nvPr/>
        </p:nvGraphicFramePr>
        <p:xfrm>
          <a:off x="1891817" y="2012529"/>
          <a:ext cx="4810125" cy="1290638"/>
        </p:xfrm>
        <a:graphic>
          <a:graphicData uri="http://schemas.openxmlformats.org/presentationml/2006/ole">
            <p:oleObj spid="_x0000_s349195" name="Equation" r:id="rId8" imgW="609480" imgH="228600" progId="Equation.DSMT4">
              <p:embed/>
            </p:oleObj>
          </a:graphicData>
        </a:graphic>
      </p:graphicFrame>
      <p:graphicFrame>
        <p:nvGraphicFramePr>
          <p:cNvPr id="349196" name="Object 7"/>
          <p:cNvGraphicFramePr>
            <a:graphicFrameLocks noChangeAspect="1"/>
          </p:cNvGraphicFramePr>
          <p:nvPr/>
        </p:nvGraphicFramePr>
        <p:xfrm>
          <a:off x="1849109" y="3514725"/>
          <a:ext cx="3306762" cy="1290638"/>
        </p:xfrm>
        <a:graphic>
          <a:graphicData uri="http://schemas.openxmlformats.org/presentationml/2006/ole">
            <p:oleObj spid="_x0000_s349196" name="Equation" r:id="rId9" imgW="419040" imgH="228600" progId="Equation.DSMT4">
              <p:embed/>
            </p:oleObj>
          </a:graphicData>
        </a:graphic>
      </p:graphicFrame>
      <p:graphicFrame>
        <p:nvGraphicFramePr>
          <p:cNvPr id="736313" name="Object 57"/>
          <p:cNvGraphicFramePr>
            <a:graphicFrameLocks noChangeAspect="1"/>
          </p:cNvGraphicFramePr>
          <p:nvPr/>
        </p:nvGraphicFramePr>
        <p:xfrm>
          <a:off x="1847223" y="5166310"/>
          <a:ext cx="10418390" cy="1610493"/>
        </p:xfrm>
        <a:graphic>
          <a:graphicData uri="http://schemas.openxmlformats.org/presentationml/2006/ole">
            <p:oleObj spid="_x0000_s349197" name="Equation" r:id="rId10" imgW="116820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54" grpId="0" animBg="1"/>
      <p:bldP spid="78955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97827" y="1358506"/>
            <a:ext cx="19986903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population </a:t>
            </a:r>
            <a:r>
              <a:rPr lang="en-US" dirty="0">
                <a:solidFill>
                  <a:srgbClr val="FF0000"/>
                </a:solidFill>
              </a:rPr>
              <a:t>activity - rate defined by population average</a:t>
            </a:r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2244230" y="3105592"/>
            <a:ext cx="7750178" cy="5063464"/>
            <a:chOff x="3264" y="1104"/>
            <a:chExt cx="2066" cy="1800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3264" y="1104"/>
              <a:ext cx="1872" cy="1584"/>
              <a:chOff x="3312" y="1104"/>
              <a:chExt cx="1872" cy="1584"/>
            </a:xfrm>
          </p:grpSpPr>
          <p:sp>
            <p:nvSpPr>
              <p:cNvPr id="15379" name="Line 27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Line 28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Line 2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Line 30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31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Line 32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33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Line 34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Line 35"/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8" name="Line 36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9" name="Line 37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Line 38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39"/>
              <p:cNvSpPr>
                <a:spLocks noChangeShapeType="1"/>
              </p:cNvSpPr>
              <p:nvPr/>
            </p:nvSpPr>
            <p:spPr bwMode="auto">
              <a:xfrm>
                <a:off x="3888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40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41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Line 42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Line 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44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45"/>
              <p:cNvSpPr>
                <a:spLocks noChangeShapeType="1"/>
              </p:cNvSpPr>
              <p:nvPr/>
            </p:nvSpPr>
            <p:spPr bwMode="auto">
              <a:xfrm>
                <a:off x="4656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46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9" name="Line 47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Line 48"/>
              <p:cNvSpPr>
                <a:spLocks noChangeShapeType="1"/>
              </p:cNvSpPr>
              <p:nvPr/>
            </p:nvSpPr>
            <p:spPr bwMode="auto">
              <a:xfrm>
                <a:off x="4848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1" name="Line 49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50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78" name="Text Box 51"/>
            <p:cNvSpPr txBox="1">
              <a:spLocks noChangeArrowheads="1"/>
            </p:cNvSpPr>
            <p:nvPr/>
          </p:nvSpPr>
          <p:spPr bwMode="auto">
            <a:xfrm>
              <a:off x="5232" y="2592"/>
              <a:ext cx="98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t</a:t>
              </a:r>
              <a:endParaRPr lang="en-US" sz="51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60500" name="Line 52"/>
          <p:cNvSpPr>
            <a:spLocks noChangeShapeType="1"/>
          </p:cNvSpPr>
          <p:nvPr/>
        </p:nvSpPr>
        <p:spPr bwMode="auto">
          <a:xfrm>
            <a:off x="15305286" y="2835540"/>
            <a:ext cx="0" cy="5536054"/>
          </a:xfrm>
          <a:prstGeom prst="line">
            <a:avLst/>
          </a:prstGeom>
          <a:noFill/>
          <a:ln w="9525">
            <a:solidFill>
              <a:srgbClr val="3550FE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0501" name="Line 53"/>
          <p:cNvSpPr>
            <a:spLocks noChangeShapeType="1"/>
          </p:cNvSpPr>
          <p:nvPr/>
        </p:nvSpPr>
        <p:spPr bwMode="auto">
          <a:xfrm>
            <a:off x="15845473" y="2835540"/>
            <a:ext cx="0" cy="5536054"/>
          </a:xfrm>
          <a:prstGeom prst="line">
            <a:avLst/>
          </a:prstGeom>
          <a:noFill/>
          <a:ln w="9525">
            <a:solidFill>
              <a:srgbClr val="3550FE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0502" name="Line 54"/>
          <p:cNvSpPr>
            <a:spLocks noChangeShapeType="1"/>
          </p:cNvSpPr>
          <p:nvPr/>
        </p:nvSpPr>
        <p:spPr bwMode="auto">
          <a:xfrm>
            <a:off x="15485348" y="7156362"/>
            <a:ext cx="0" cy="405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0503" name="Text Box 55"/>
          <p:cNvSpPr txBox="1">
            <a:spLocks noChangeArrowheads="1"/>
          </p:cNvSpPr>
          <p:nvPr/>
        </p:nvSpPr>
        <p:spPr bwMode="auto">
          <a:xfrm>
            <a:off x="15485349" y="2295438"/>
            <a:ext cx="52424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</a:t>
            </a:r>
          </a:p>
        </p:txBody>
      </p:sp>
      <p:sp>
        <p:nvSpPr>
          <p:cNvPr id="360504" name="AutoShape 56"/>
          <p:cNvSpPr>
            <a:spLocks noChangeArrowheads="1"/>
          </p:cNvSpPr>
          <p:nvPr/>
        </p:nvSpPr>
        <p:spPr bwMode="auto">
          <a:xfrm flipH="1">
            <a:off x="15305286" y="2430463"/>
            <a:ext cx="360124" cy="270051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911484" y="7989020"/>
            <a:ext cx="12064167" cy="2430463"/>
            <a:chOff x="2112" y="3072"/>
            <a:chExt cx="3216" cy="864"/>
          </a:xfrm>
        </p:grpSpPr>
        <p:sp>
          <p:nvSpPr>
            <p:cNvPr id="15375" name="Rectangle 58"/>
            <p:cNvSpPr>
              <a:spLocks noChangeArrowheads="1"/>
            </p:cNvSpPr>
            <p:nvPr/>
          </p:nvSpPr>
          <p:spPr bwMode="auto">
            <a:xfrm>
              <a:off x="3072" y="3072"/>
              <a:ext cx="2256" cy="8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2" name="Object 59"/>
            <p:cNvGraphicFramePr>
              <a:graphicFrameLocks noChangeAspect="1"/>
            </p:cNvGraphicFramePr>
            <p:nvPr/>
          </p:nvGraphicFramePr>
          <p:xfrm>
            <a:off x="3264" y="3168"/>
            <a:ext cx="1873" cy="671"/>
          </p:xfrm>
          <a:graphic>
            <a:graphicData uri="http://schemas.openxmlformats.org/presentationml/2006/ole">
              <p:oleObj spid="_x0000_s334850" name="Equation" r:id="rId4" imgW="1091880" imgH="393480" progId="Equation.3">
                <p:embed/>
              </p:oleObj>
            </a:graphicData>
          </a:graphic>
        </p:graphicFrame>
        <p:sp>
          <p:nvSpPr>
            <p:cNvPr id="15376" name="Text Box 60"/>
            <p:cNvSpPr txBox="1">
              <a:spLocks noChangeArrowheads="1"/>
            </p:cNvSpPr>
            <p:nvPr/>
          </p:nvSpPr>
          <p:spPr bwMode="auto">
            <a:xfrm>
              <a:off x="2112" y="3264"/>
              <a:ext cx="854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population</a:t>
              </a:r>
            </a:p>
            <a:p>
              <a:r>
                <a:rPr lang="en-US" sz="5100" dirty="0"/>
                <a:t>activity</a:t>
              </a: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5855" y="2700514"/>
            <a:ext cx="6921945" cy="518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775510" y="8584021"/>
            <a:ext cx="5432898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‘natural readout’</a:t>
            </a: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Biological Modeling of Neural Networks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Review from week 7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5360602" y="78766"/>
            <a:ext cx="5006238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Exercise 1, now</a:t>
            </a:r>
            <a:endParaRPr lang="en-US" sz="3000" dirty="0"/>
          </a:p>
        </p:txBody>
      </p:sp>
      <p:sp>
        <p:nvSpPr>
          <p:cNvPr id="7176" name="Rectangle 32"/>
          <p:cNvSpPr>
            <a:spLocks noChangeArrowheads="1"/>
          </p:cNvSpPr>
          <p:nvPr/>
        </p:nvSpPr>
        <p:spPr bwMode="auto">
          <a:xfrm>
            <a:off x="423899" y="2149812"/>
            <a:ext cx="21101037" cy="10002501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6800" b="1" dirty="0"/>
          </a:p>
        </p:txBody>
      </p:sp>
      <p:sp>
        <p:nvSpPr>
          <p:cNvPr id="7177" name="Text Box 33"/>
          <p:cNvSpPr txBox="1">
            <a:spLocks noChangeArrowheads="1"/>
          </p:cNvSpPr>
          <p:nvPr/>
        </p:nvSpPr>
        <p:spPr bwMode="auto">
          <a:xfrm>
            <a:off x="716499" y="2115403"/>
            <a:ext cx="1495126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Exercise 1: homogeneous stationary solution</a:t>
            </a:r>
            <a:endParaRPr lang="fr-FR"/>
          </a:p>
        </p:txBody>
      </p:sp>
      <p:sp>
        <p:nvSpPr>
          <p:cNvPr id="7178" name="Line 42"/>
          <p:cNvSpPr>
            <a:spLocks noChangeShapeType="1"/>
          </p:cNvSpPr>
          <p:nvPr/>
        </p:nvSpPr>
        <p:spPr bwMode="auto">
          <a:xfrm flipV="1">
            <a:off x="7926489" y="2908679"/>
            <a:ext cx="0" cy="1744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79" name="Line 43"/>
          <p:cNvSpPr>
            <a:spLocks noChangeShapeType="1"/>
          </p:cNvSpPr>
          <p:nvPr/>
        </p:nvSpPr>
        <p:spPr bwMode="auto">
          <a:xfrm>
            <a:off x="7926489" y="4652761"/>
            <a:ext cx="52818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3497162" y="3007136"/>
          <a:ext cx="2580891" cy="430394"/>
        </p:xfrm>
        <a:graphic>
          <a:graphicData uri="http://schemas.openxmlformats.org/presentationml/2006/ole">
            <p:oleObj spid="_x0000_s350210" name="Equation" r:id="rId4" imgW="533160" imgH="19044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851939" y="4672453"/>
          <a:ext cx="810280" cy="509159"/>
        </p:xfrm>
        <a:graphic>
          <a:graphicData uri="http://schemas.openxmlformats.org/presentationml/2006/ole">
            <p:oleObj spid="_x0000_s350211" name="Equation" r:id="rId5" imgW="152280" imgH="19044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718573" y="2886174"/>
          <a:ext cx="1027855" cy="551355"/>
        </p:xfrm>
        <a:graphic>
          <a:graphicData uri="http://schemas.openxmlformats.org/presentationml/2006/ole">
            <p:oleObj spid="_x0000_s350212" name="Equation" r:id="rId6" imgW="177480" imgH="190440" progId="Equation.3">
              <p:embed/>
            </p:oleObj>
          </a:graphicData>
        </a:graphic>
      </p:graphicFrame>
      <p:sp>
        <p:nvSpPr>
          <p:cNvPr id="7181" name="Line 48"/>
          <p:cNvSpPr>
            <a:spLocks noChangeShapeType="1"/>
          </p:cNvSpPr>
          <p:nvPr/>
        </p:nvSpPr>
        <p:spPr bwMode="auto">
          <a:xfrm flipH="1">
            <a:off x="8230343" y="3136535"/>
            <a:ext cx="2565886" cy="2045076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89554" name="Line 50"/>
          <p:cNvSpPr>
            <a:spLocks noChangeShapeType="1"/>
          </p:cNvSpPr>
          <p:nvPr/>
        </p:nvSpPr>
        <p:spPr bwMode="auto">
          <a:xfrm flipH="1">
            <a:off x="9430757" y="3142161"/>
            <a:ext cx="2565886" cy="2045076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584441" y="4355432"/>
            <a:ext cx="5383185" cy="2447340"/>
            <a:chOff x="3504" y="3045"/>
            <a:chExt cx="1622" cy="870"/>
          </a:xfrm>
        </p:grpSpPr>
        <p:sp>
          <p:nvSpPr>
            <p:cNvPr id="7185" name="Oval 29"/>
            <p:cNvSpPr>
              <a:spLocks noChangeArrowheads="1"/>
            </p:cNvSpPr>
            <p:nvPr/>
          </p:nvSpPr>
          <p:spPr bwMode="auto">
            <a:xfrm>
              <a:off x="3504" y="31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30"/>
            <p:cNvSpPr>
              <a:spLocks noChangeArrowheads="1"/>
            </p:cNvSpPr>
            <p:nvPr/>
          </p:nvSpPr>
          <p:spPr bwMode="auto">
            <a:xfrm>
              <a:off x="3744" y="328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31"/>
            <p:cNvSpPr>
              <a:spLocks noChangeArrowheads="1"/>
            </p:cNvSpPr>
            <p:nvPr/>
          </p:nvSpPr>
          <p:spPr bwMode="auto">
            <a:xfrm>
              <a:off x="3936" y="304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Oval 32"/>
            <p:cNvSpPr>
              <a:spLocks noChangeArrowheads="1"/>
            </p:cNvSpPr>
            <p:nvPr/>
          </p:nvSpPr>
          <p:spPr bwMode="auto">
            <a:xfrm>
              <a:off x="3552" y="3477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33"/>
            <p:cNvSpPr>
              <a:spLocks noChangeArrowheads="1"/>
            </p:cNvSpPr>
            <p:nvPr/>
          </p:nvSpPr>
          <p:spPr bwMode="auto">
            <a:xfrm>
              <a:off x="4128" y="3333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Oval 34"/>
            <p:cNvSpPr>
              <a:spLocks noChangeArrowheads="1"/>
            </p:cNvSpPr>
            <p:nvPr/>
          </p:nvSpPr>
          <p:spPr bwMode="auto">
            <a:xfrm>
              <a:off x="3936" y="352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91" name="AutoShape 35"/>
            <p:cNvCxnSpPr>
              <a:cxnSpLocks noChangeShapeType="1"/>
              <a:endCxn id="7186" idx="1"/>
            </p:cNvCxnSpPr>
            <p:nvPr/>
          </p:nvCxnSpPr>
          <p:spPr bwMode="auto">
            <a:xfrm>
              <a:off x="3552" y="3237"/>
              <a:ext cx="206" cy="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2" name="AutoShape 36"/>
            <p:cNvCxnSpPr>
              <a:cxnSpLocks noChangeShapeType="1"/>
              <a:stCxn id="7187" idx="2"/>
              <a:endCxn id="7186" idx="7"/>
            </p:cNvCxnSpPr>
            <p:nvPr/>
          </p:nvCxnSpPr>
          <p:spPr bwMode="auto">
            <a:xfrm flipH="1">
              <a:off x="3826" y="3093"/>
              <a:ext cx="110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3" name="AutoShape 37"/>
            <p:cNvCxnSpPr>
              <a:cxnSpLocks noChangeShapeType="1"/>
              <a:endCxn id="7185" idx="7"/>
            </p:cNvCxnSpPr>
            <p:nvPr/>
          </p:nvCxnSpPr>
          <p:spPr bwMode="auto">
            <a:xfrm flipH="1">
              <a:off x="3586" y="3093"/>
              <a:ext cx="412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4" name="AutoShape 38"/>
            <p:cNvCxnSpPr>
              <a:cxnSpLocks noChangeShapeType="1"/>
              <a:stCxn id="7187" idx="6"/>
              <a:endCxn id="7189" idx="0"/>
            </p:cNvCxnSpPr>
            <p:nvPr/>
          </p:nvCxnSpPr>
          <p:spPr bwMode="auto">
            <a:xfrm>
              <a:off x="4032" y="3093"/>
              <a:ext cx="144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5" name="AutoShape 39"/>
            <p:cNvCxnSpPr>
              <a:cxnSpLocks noChangeShapeType="1"/>
              <a:endCxn id="7190" idx="5"/>
            </p:cNvCxnSpPr>
            <p:nvPr/>
          </p:nvCxnSpPr>
          <p:spPr bwMode="auto">
            <a:xfrm flipH="1">
              <a:off x="4018" y="3429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6" name="AutoShape 40"/>
            <p:cNvCxnSpPr>
              <a:cxnSpLocks noChangeShapeType="1"/>
              <a:endCxn id="7190" idx="2"/>
            </p:cNvCxnSpPr>
            <p:nvPr/>
          </p:nvCxnSpPr>
          <p:spPr bwMode="auto">
            <a:xfrm>
              <a:off x="3614" y="3237"/>
              <a:ext cx="322" cy="3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7" name="AutoShape 41"/>
            <p:cNvCxnSpPr>
              <a:cxnSpLocks noChangeShapeType="1"/>
              <a:endCxn id="7188" idx="5"/>
            </p:cNvCxnSpPr>
            <p:nvPr/>
          </p:nvCxnSpPr>
          <p:spPr bwMode="auto">
            <a:xfrm flipH="1" flipV="1">
              <a:off x="3634" y="3559"/>
              <a:ext cx="364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8" name="AutoShape 42"/>
            <p:cNvCxnSpPr>
              <a:cxnSpLocks noChangeShapeType="1"/>
              <a:stCxn id="7189" idx="2"/>
              <a:endCxn id="7186" idx="5"/>
            </p:cNvCxnSpPr>
            <p:nvPr/>
          </p:nvCxnSpPr>
          <p:spPr bwMode="auto">
            <a:xfrm flipH="1" flipV="1">
              <a:off x="3826" y="3367"/>
              <a:ext cx="302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9" name="AutoShape 43"/>
            <p:cNvCxnSpPr>
              <a:cxnSpLocks noChangeShapeType="1"/>
              <a:stCxn id="7186" idx="7"/>
              <a:endCxn id="7190" idx="0"/>
            </p:cNvCxnSpPr>
            <p:nvPr/>
          </p:nvCxnSpPr>
          <p:spPr bwMode="auto">
            <a:xfrm>
              <a:off x="3826" y="3299"/>
              <a:ext cx="158" cy="2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200" name="AutoShape 44"/>
            <p:cNvCxnSpPr>
              <a:cxnSpLocks noChangeShapeType="1"/>
              <a:endCxn id="7188" idx="3"/>
            </p:cNvCxnSpPr>
            <p:nvPr/>
          </p:nvCxnSpPr>
          <p:spPr bwMode="auto">
            <a:xfrm>
              <a:off x="3566" y="3285"/>
              <a:ext cx="0" cy="2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201" name="AutoShape 45"/>
            <p:cNvCxnSpPr>
              <a:cxnSpLocks noChangeShapeType="1"/>
              <a:stCxn id="7187" idx="4"/>
              <a:endCxn id="7190" idx="0"/>
            </p:cNvCxnSpPr>
            <p:nvPr/>
          </p:nvCxnSpPr>
          <p:spPr bwMode="auto">
            <a:xfrm>
              <a:off x="3984" y="3141"/>
              <a:ext cx="0" cy="3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202" name="AutoShape 46"/>
            <p:cNvCxnSpPr>
              <a:cxnSpLocks noChangeShapeType="1"/>
              <a:endCxn id="7188" idx="6"/>
            </p:cNvCxnSpPr>
            <p:nvPr/>
          </p:nvCxnSpPr>
          <p:spPr bwMode="auto">
            <a:xfrm flipH="1">
              <a:off x="3648" y="3381"/>
              <a:ext cx="96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7203" name="Text Box 48"/>
            <p:cNvSpPr txBox="1">
              <a:spLocks noChangeArrowheads="1"/>
            </p:cNvSpPr>
            <p:nvPr/>
          </p:nvSpPr>
          <p:spPr bwMode="auto">
            <a:xfrm>
              <a:off x="4272" y="3045"/>
              <a:ext cx="854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FF0000"/>
                  </a:solidFill>
                </a:rPr>
                <a:t>fully</a:t>
              </a:r>
              <a:endParaRPr lang="en-US" sz="5100" dirty="0"/>
            </a:p>
            <a:p>
              <a:r>
                <a:rPr lang="en-US" sz="5100" dirty="0">
                  <a:solidFill>
                    <a:srgbClr val="FF0000"/>
                  </a:solidFill>
                </a:rPr>
                <a:t>connected</a:t>
              </a:r>
            </a:p>
            <a:p>
              <a:r>
                <a:rPr lang="en-US" sz="5100" dirty="0">
                  <a:solidFill>
                    <a:srgbClr val="FF0000"/>
                  </a:solidFill>
                </a:rPr>
                <a:t>    N &gt;&gt; 1</a:t>
              </a:r>
            </a:p>
          </p:txBody>
        </p:sp>
      </p:grpSp>
      <p:sp>
        <p:nvSpPr>
          <p:cNvPr id="7184" name="TextBox 61"/>
          <p:cNvSpPr txBox="1">
            <a:spLocks noChangeArrowheads="1"/>
          </p:cNvSpPr>
          <p:nvPr/>
        </p:nvSpPr>
        <p:spPr bwMode="auto">
          <a:xfrm>
            <a:off x="7194873" y="5941950"/>
            <a:ext cx="12934691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Homogeneous network</a:t>
            </a:r>
          </a:p>
          <a:p>
            <a:r>
              <a:rPr lang="en-US" dirty="0"/>
              <a:t>All neurons are identical,</a:t>
            </a:r>
          </a:p>
          <a:p>
            <a:r>
              <a:rPr lang="en-US" b="1" dirty="0"/>
              <a:t>Single neuron rate = population rate</a:t>
            </a:r>
          </a:p>
        </p:txBody>
      </p:sp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10160000" y="8964613"/>
          <a:ext cx="4538663" cy="1339850"/>
        </p:xfrm>
        <a:graphic>
          <a:graphicData uri="http://schemas.openxmlformats.org/presentationml/2006/ole">
            <p:oleObj spid="_x0000_s350213" name="Equation" r:id="rId7" imgW="419040" imgH="22860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5667767" y="303153"/>
            <a:ext cx="4291559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Next lecture:</a:t>
            </a:r>
          </a:p>
          <a:p>
            <a:r>
              <a:rPr lang="en-US" dirty="0" smtClean="0"/>
              <a:t>11h15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9430757" y="3187360"/>
            <a:ext cx="603580" cy="1438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034337" y="3136535"/>
            <a:ext cx="28176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18573" y="4652761"/>
            <a:ext cx="28176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38"/>
          <p:cNvSpPr txBox="1">
            <a:spLocks noChangeArrowheads="1"/>
          </p:cNvSpPr>
          <p:nvPr/>
        </p:nvSpPr>
        <p:spPr bwMode="auto">
          <a:xfrm>
            <a:off x="1954427" y="843911"/>
            <a:ext cx="13430019" cy="333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b="1" dirty="0" smtClean="0"/>
              <a:t>Single </a:t>
            </a:r>
            <a:r>
              <a:rPr lang="en-US" sz="5100" b="1" dirty="0"/>
              <a:t>Population</a:t>
            </a:r>
          </a:p>
          <a:p>
            <a:r>
              <a:rPr lang="en-US" sz="5100" dirty="0"/>
              <a:t>             - </a:t>
            </a:r>
            <a:r>
              <a:rPr lang="en-US" sz="5100" dirty="0" smtClean="0"/>
              <a:t>population </a:t>
            </a:r>
            <a:r>
              <a:rPr lang="en-US" sz="5100" dirty="0"/>
              <a:t>a</a:t>
            </a:r>
            <a:r>
              <a:rPr lang="en-US" sz="5100" dirty="0" smtClean="0"/>
              <a:t>ctivity</a:t>
            </a:r>
            <a:r>
              <a:rPr lang="en-US" sz="5100" dirty="0"/>
              <a:t>, </a:t>
            </a:r>
            <a:r>
              <a:rPr lang="en-US" sz="5100" dirty="0" smtClean="0"/>
              <a:t>definition</a:t>
            </a:r>
            <a:endParaRPr lang="en-US" sz="5100" dirty="0"/>
          </a:p>
          <a:p>
            <a:r>
              <a:rPr lang="en-US" sz="5100" dirty="0"/>
              <a:t>             - full connectivity</a:t>
            </a:r>
          </a:p>
          <a:p>
            <a:r>
              <a:rPr lang="en-US" sz="5100" dirty="0"/>
              <a:t>             - stationary </a:t>
            </a:r>
            <a:r>
              <a:rPr lang="en-US" sz="5100" dirty="0" smtClean="0"/>
              <a:t>state/asynchronous state</a:t>
            </a:r>
            <a:endParaRPr lang="en-US" sz="5100" dirty="0"/>
          </a:p>
        </p:txBody>
      </p:sp>
      <p:sp>
        <p:nvSpPr>
          <p:cNvPr id="8197" name="Text Box 50"/>
          <p:cNvSpPr txBox="1">
            <a:spLocks noChangeArrowheads="1"/>
          </p:cNvSpPr>
          <p:nvPr/>
        </p:nvSpPr>
        <p:spPr bwMode="auto">
          <a:xfrm>
            <a:off x="3262477" y="8049449"/>
            <a:ext cx="1026729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dirty="0" err="1"/>
              <a:t>What</a:t>
            </a:r>
            <a:r>
              <a:rPr lang="fr-CH" sz="6800" b="1" dirty="0"/>
              <a:t> </a:t>
            </a:r>
            <a:r>
              <a:rPr lang="fr-CH" sz="6800" b="1" dirty="0" err="1"/>
              <a:t>is</a:t>
            </a:r>
            <a:r>
              <a:rPr lang="fr-CH" sz="6800" b="1" dirty="0"/>
              <a:t> </a:t>
            </a:r>
            <a:r>
              <a:rPr lang="fr-CH" sz="6800" b="1" dirty="0" err="1"/>
              <a:t>this</a:t>
            </a:r>
            <a:r>
              <a:rPr lang="fr-CH" sz="6800" b="1" dirty="0"/>
              <a:t> </a:t>
            </a:r>
            <a:r>
              <a:rPr lang="fr-CH" sz="6800" b="1" dirty="0" err="1"/>
              <a:t>function</a:t>
            </a:r>
            <a:r>
              <a:rPr lang="fr-CH" sz="6800" b="1" dirty="0"/>
              <a:t> g?</a:t>
            </a:r>
            <a:endParaRPr lang="fr-FR" sz="6800" b="1" dirty="0"/>
          </a:p>
        </p:txBody>
      </p:sp>
      <p:cxnSp>
        <p:nvCxnSpPr>
          <p:cNvPr id="8198" name="Straight Arrow Connector 43"/>
          <p:cNvCxnSpPr>
            <a:cxnSpLocks noChangeShapeType="1"/>
          </p:cNvCxnSpPr>
          <p:nvPr/>
        </p:nvCxnSpPr>
        <p:spPr bwMode="auto">
          <a:xfrm>
            <a:off x="422748" y="8524854"/>
            <a:ext cx="2213264" cy="2812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</p:spPr>
      </p:cxn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62477" y="4967878"/>
            <a:ext cx="12729761" cy="2322001"/>
            <a:chOff x="4714875" y="4718769"/>
            <a:chExt cx="5895167" cy="1310391"/>
          </a:xfrm>
        </p:grpSpPr>
        <p:sp>
          <p:nvSpPr>
            <p:cNvPr id="8201" name="TextBox 61"/>
            <p:cNvSpPr txBox="1">
              <a:spLocks noChangeArrowheads="1"/>
            </p:cNvSpPr>
            <p:nvPr/>
          </p:nvSpPr>
          <p:spPr bwMode="auto">
            <a:xfrm>
              <a:off x="4714875" y="4718769"/>
              <a:ext cx="5895167" cy="547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Single </a:t>
              </a:r>
              <a:r>
                <a:rPr lang="en-US" b="1" dirty="0"/>
                <a:t>neuron rate = population rate</a:t>
              </a:r>
            </a:p>
          </p:txBody>
        </p:sp>
        <p:graphicFrame>
          <p:nvGraphicFramePr>
            <p:cNvPr id="8195" name="Object 7"/>
            <p:cNvGraphicFramePr>
              <a:graphicFrameLocks noChangeAspect="1"/>
            </p:cNvGraphicFramePr>
            <p:nvPr/>
          </p:nvGraphicFramePr>
          <p:xfrm>
            <a:off x="5710975" y="5300498"/>
            <a:ext cx="3012195" cy="728662"/>
          </p:xfrm>
          <a:graphic>
            <a:graphicData uri="http://schemas.openxmlformats.org/presentationml/2006/ole">
              <p:oleObj spid="_x0000_s351235" name="Equation" r:id="rId4" imgW="901440" imgH="228600" progId="Equation.DSMT4">
                <p:embed/>
              </p:oleObj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2885723" y="9290683"/>
            <a:ext cx="18064176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Examples: - leaky integrate-and-fire with diffusive noise</a:t>
            </a:r>
          </a:p>
          <a:p>
            <a:r>
              <a:rPr lang="en-US" dirty="0" smtClean="0"/>
              <a:t>                  - Spike Response Model with escape noise</a:t>
            </a:r>
          </a:p>
          <a:p>
            <a:r>
              <a:rPr lang="en-US" dirty="0" smtClean="0"/>
              <a:t>                  - Hodgkin-Huxley model (see week 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mean-field, leaky integrate-and-fire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341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859" y="4374649"/>
            <a:ext cx="73247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87425" name="Object 7"/>
          <p:cNvGraphicFramePr>
            <a:graphicFrameLocks noChangeAspect="1"/>
          </p:cNvGraphicFramePr>
          <p:nvPr/>
        </p:nvGraphicFramePr>
        <p:xfrm>
          <a:off x="10860088" y="5005388"/>
          <a:ext cx="5126037" cy="1290637"/>
        </p:xfrm>
        <a:graphic>
          <a:graphicData uri="http://schemas.openxmlformats.org/presentationml/2006/ole">
            <p:oleObj spid="_x0000_s487425" name="Equation" r:id="rId5" imgW="685800" imgH="228600" progId="Equation.DSMT4">
              <p:embed/>
            </p:oleObj>
          </a:graphicData>
        </a:graphic>
      </p:graphicFrame>
      <p:graphicFrame>
        <p:nvGraphicFramePr>
          <p:cNvPr id="736313" name="Object 57"/>
          <p:cNvGraphicFramePr>
            <a:graphicFrameLocks noChangeAspect="1"/>
          </p:cNvGraphicFramePr>
          <p:nvPr/>
        </p:nvGraphicFramePr>
        <p:xfrm>
          <a:off x="7825832" y="2221914"/>
          <a:ext cx="5263731" cy="2152735"/>
        </p:xfrm>
        <a:graphic>
          <a:graphicData uri="http://schemas.openxmlformats.org/presentationml/2006/ole">
            <p:oleObj spid="_x0000_s487426" name="Equation" r:id="rId6" imgW="1218960" imgH="482400" progId="Equation.DSMT4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13643811" y="6296025"/>
            <a:ext cx="240631" cy="1596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88779" y="7892716"/>
            <a:ext cx="684155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50FE"/>
                </a:solidFill>
              </a:rPr>
              <a:t>different noise levels</a:t>
            </a:r>
            <a:endParaRPr lang="en-US" dirty="0">
              <a:solidFill>
                <a:srgbClr val="3550FE"/>
              </a:solidFill>
            </a:endParaRPr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H="1">
            <a:off x="7301309" y="4374649"/>
            <a:ext cx="1914880" cy="4799683"/>
          </a:xfrm>
          <a:prstGeom prst="line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702567" y="8355724"/>
            <a:ext cx="2442017" cy="158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29013" y="9938276"/>
            <a:ext cx="925766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50FE"/>
                </a:solidFill>
              </a:rPr>
              <a:t>function </a:t>
            </a:r>
            <a:r>
              <a:rPr lang="en-US" i="1" dirty="0" smtClean="0">
                <a:solidFill>
                  <a:srgbClr val="3550FE"/>
                </a:solidFill>
              </a:rPr>
              <a:t>g</a:t>
            </a:r>
            <a:r>
              <a:rPr lang="en-US" dirty="0" smtClean="0">
                <a:solidFill>
                  <a:srgbClr val="3550FE"/>
                </a:solidFill>
              </a:rPr>
              <a:t> can be calculated</a:t>
            </a:r>
            <a:endParaRPr lang="en-US" dirty="0">
              <a:solidFill>
                <a:srgbClr val="3550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8823048" y="2970566"/>
          <a:ext cx="1072871" cy="1220857"/>
        </p:xfrm>
        <a:graphic>
          <a:graphicData uri="http://schemas.openxmlformats.org/presentationml/2006/ole">
            <p:oleObj spid="_x0000_s353282" name="Equation" r:id="rId4" imgW="152280" imgH="228600" progId="Equation.3">
              <p:embed/>
            </p:oleObj>
          </a:graphicData>
        </a:graphic>
      </p:graphicFrame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501555" y="1080205"/>
            <a:ext cx="8282861" cy="1485283"/>
            <a:chOff x="672" y="384"/>
            <a:chExt cx="2208" cy="528"/>
          </a:xfrm>
        </p:grpSpPr>
        <p:sp>
          <p:nvSpPr>
            <p:cNvPr id="10313" name="Oval 6"/>
            <p:cNvSpPr>
              <a:spLocks noChangeArrowheads="1"/>
            </p:cNvSpPr>
            <p:nvPr/>
          </p:nvSpPr>
          <p:spPr bwMode="auto">
            <a:xfrm>
              <a:off x="1344" y="672"/>
              <a:ext cx="240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Freeform 7"/>
            <p:cNvSpPr>
              <a:spLocks/>
            </p:cNvSpPr>
            <p:nvPr/>
          </p:nvSpPr>
          <p:spPr bwMode="auto">
            <a:xfrm flipV="1">
              <a:off x="1536" y="720"/>
              <a:ext cx="1344" cy="144"/>
            </a:xfrm>
            <a:custGeom>
              <a:avLst/>
              <a:gdLst>
                <a:gd name="T0" fmla="*/ 0 w 1344"/>
                <a:gd name="T1" fmla="*/ 1 h 472"/>
                <a:gd name="T2" fmla="*/ 384 w 1344"/>
                <a:gd name="T3" fmla="*/ 1 h 472"/>
                <a:gd name="T4" fmla="*/ 672 w 1344"/>
                <a:gd name="T5" fmla="*/ 1 h 472"/>
                <a:gd name="T6" fmla="*/ 1152 w 1344"/>
                <a:gd name="T7" fmla="*/ 0 h 472"/>
                <a:gd name="T8" fmla="*/ 1344 w 1344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472"/>
                <a:gd name="T17" fmla="*/ 1344 w 1344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472">
                  <a:moveTo>
                    <a:pt x="0" y="288"/>
                  </a:moveTo>
                  <a:cubicBezTo>
                    <a:pt x="136" y="300"/>
                    <a:pt x="272" y="312"/>
                    <a:pt x="384" y="336"/>
                  </a:cubicBezTo>
                  <a:cubicBezTo>
                    <a:pt x="496" y="360"/>
                    <a:pt x="544" y="472"/>
                    <a:pt x="672" y="432"/>
                  </a:cubicBezTo>
                  <a:cubicBezTo>
                    <a:pt x="800" y="392"/>
                    <a:pt x="1040" y="168"/>
                    <a:pt x="1152" y="96"/>
                  </a:cubicBezTo>
                  <a:cubicBezTo>
                    <a:pt x="1264" y="24"/>
                    <a:pt x="1304" y="12"/>
                    <a:pt x="134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5" name="Freeform 8"/>
            <p:cNvSpPr>
              <a:spLocks/>
            </p:cNvSpPr>
            <p:nvPr/>
          </p:nvSpPr>
          <p:spPr bwMode="auto">
            <a:xfrm>
              <a:off x="672" y="528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336 w 768"/>
                <a:gd name="T3" fmla="*/ 192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cubicBezTo>
                    <a:pt x="616" y="236"/>
                    <a:pt x="464" y="232"/>
                    <a:pt x="336" y="192"/>
                  </a:cubicBezTo>
                  <a:cubicBezTo>
                    <a:pt x="208" y="152"/>
                    <a:pt x="56" y="32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Freeform 9"/>
            <p:cNvSpPr>
              <a:spLocks/>
            </p:cNvSpPr>
            <p:nvPr/>
          </p:nvSpPr>
          <p:spPr bwMode="auto">
            <a:xfrm>
              <a:off x="720" y="768"/>
              <a:ext cx="528" cy="144"/>
            </a:xfrm>
            <a:custGeom>
              <a:avLst/>
              <a:gdLst>
                <a:gd name="T0" fmla="*/ 1177 w 432"/>
                <a:gd name="T1" fmla="*/ 0 h 144"/>
                <a:gd name="T2" fmla="*/ 786 w 432"/>
                <a:gd name="T3" fmla="*/ 96 h 144"/>
                <a:gd name="T4" fmla="*/ 0 w 432"/>
                <a:gd name="T5" fmla="*/ 144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0"/>
                  </a:moveTo>
                  <a:cubicBezTo>
                    <a:pt x="396" y="36"/>
                    <a:pt x="360" y="72"/>
                    <a:pt x="288" y="96"/>
                  </a:cubicBezTo>
                  <a:cubicBezTo>
                    <a:pt x="216" y="120"/>
                    <a:pt x="108" y="132"/>
                    <a:pt x="0" y="144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Freeform 10"/>
            <p:cNvSpPr>
              <a:spLocks/>
            </p:cNvSpPr>
            <p:nvPr/>
          </p:nvSpPr>
          <p:spPr bwMode="auto">
            <a:xfrm>
              <a:off x="816" y="384"/>
              <a:ext cx="432" cy="384"/>
            </a:xfrm>
            <a:custGeom>
              <a:avLst/>
              <a:gdLst>
                <a:gd name="T0" fmla="*/ 432 w 432"/>
                <a:gd name="T1" fmla="*/ 384 h 384"/>
                <a:gd name="T2" fmla="*/ 288 w 432"/>
                <a:gd name="T3" fmla="*/ 14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384"/>
                  </a:moveTo>
                  <a:cubicBezTo>
                    <a:pt x="396" y="296"/>
                    <a:pt x="360" y="208"/>
                    <a:pt x="288" y="144"/>
                  </a:cubicBezTo>
                  <a:cubicBezTo>
                    <a:pt x="216" y="80"/>
                    <a:pt x="48" y="24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7" name="Freeform 11"/>
          <p:cNvSpPr>
            <a:spLocks/>
          </p:cNvSpPr>
          <p:nvPr/>
        </p:nvSpPr>
        <p:spPr bwMode="auto">
          <a:xfrm>
            <a:off x="1080373" y="1755334"/>
            <a:ext cx="3961368" cy="472590"/>
          </a:xfrm>
          <a:custGeom>
            <a:avLst/>
            <a:gdLst>
              <a:gd name="T0" fmla="*/ 0 w 1056"/>
              <a:gd name="T1" fmla="*/ 2147483647 h 168"/>
              <a:gd name="T2" fmla="*/ 2147483647 w 1056"/>
              <a:gd name="T3" fmla="*/ 2147483647 h 168"/>
              <a:gd name="T4" fmla="*/ 2147483647 w 1056"/>
              <a:gd name="T5" fmla="*/ 0 h 168"/>
              <a:gd name="T6" fmla="*/ 0 60000 65536"/>
              <a:gd name="T7" fmla="*/ 0 60000 65536"/>
              <a:gd name="T8" fmla="*/ 0 60000 65536"/>
              <a:gd name="T9" fmla="*/ 0 w 1056"/>
              <a:gd name="T10" fmla="*/ 0 h 168"/>
              <a:gd name="T11" fmla="*/ 1056 w 1056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68">
                <a:moveTo>
                  <a:pt x="0" y="144"/>
                </a:moveTo>
                <a:cubicBezTo>
                  <a:pt x="224" y="156"/>
                  <a:pt x="448" y="168"/>
                  <a:pt x="624" y="144"/>
                </a:cubicBezTo>
                <a:cubicBezTo>
                  <a:pt x="800" y="120"/>
                  <a:pt x="984" y="24"/>
                  <a:pt x="1056" y="0"/>
                </a:cubicBezTo>
              </a:path>
            </a:pathLst>
          </a:custGeom>
          <a:noFill/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8" name="Text Box 12"/>
          <p:cNvSpPr txBox="1">
            <a:spLocks noChangeArrowheads="1"/>
          </p:cNvSpPr>
          <p:nvPr/>
        </p:nvSpPr>
        <p:spPr bwMode="auto">
          <a:xfrm>
            <a:off x="6842363" y="2430463"/>
            <a:ext cx="53546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 err="1">
                <a:solidFill>
                  <a:srgbClr val="FF0000"/>
                </a:solidFill>
              </a:rPr>
              <a:t>i</a:t>
            </a:r>
            <a:endParaRPr lang="en-US" sz="5100" dirty="0">
              <a:solidFill>
                <a:srgbClr val="FF0000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080373" y="1485283"/>
            <a:ext cx="2520871" cy="1552796"/>
            <a:chOff x="288" y="528"/>
            <a:chExt cx="672" cy="552"/>
          </a:xfrm>
        </p:grpSpPr>
        <p:sp>
          <p:nvSpPr>
            <p:cNvPr id="10309" name="Line 14"/>
            <p:cNvSpPr>
              <a:spLocks noChangeShapeType="1"/>
            </p:cNvSpPr>
            <p:nvPr/>
          </p:nvSpPr>
          <p:spPr bwMode="auto">
            <a:xfrm>
              <a:off x="672" y="6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Line 15"/>
            <p:cNvSpPr>
              <a:spLocks noChangeShapeType="1"/>
            </p:cNvSpPr>
            <p:nvPr/>
          </p:nvSpPr>
          <p:spPr bwMode="auto">
            <a:xfrm>
              <a:off x="288" y="6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Line 16"/>
            <p:cNvSpPr>
              <a:spLocks noChangeShapeType="1"/>
            </p:cNvSpPr>
            <p:nvPr/>
          </p:nvSpPr>
          <p:spPr bwMode="auto">
            <a:xfrm>
              <a:off x="384" y="5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Text Box 17"/>
            <p:cNvSpPr txBox="1">
              <a:spLocks noChangeArrowheads="1"/>
            </p:cNvSpPr>
            <p:nvPr/>
          </p:nvSpPr>
          <p:spPr bwMode="auto">
            <a:xfrm>
              <a:off x="288" y="768"/>
              <a:ext cx="88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j</a:t>
              </a:r>
            </a:p>
          </p:txBody>
        </p:sp>
      </p:grpSp>
      <p:sp>
        <p:nvSpPr>
          <p:cNvPr id="10260" name="Line 18"/>
          <p:cNvSpPr>
            <a:spLocks noChangeShapeType="1"/>
          </p:cNvSpPr>
          <p:nvPr/>
        </p:nvSpPr>
        <p:spPr bwMode="auto">
          <a:xfrm flipH="1" flipV="1">
            <a:off x="7382550" y="2160411"/>
            <a:ext cx="2520871" cy="1485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1" name="Line 19"/>
          <p:cNvSpPr>
            <a:spLocks noChangeShapeType="1"/>
          </p:cNvSpPr>
          <p:nvPr/>
        </p:nvSpPr>
        <p:spPr bwMode="auto">
          <a:xfrm flipH="1" flipV="1">
            <a:off x="7382550" y="2160411"/>
            <a:ext cx="2340808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3620" name="Line 20"/>
          <p:cNvSpPr>
            <a:spLocks noChangeShapeType="1"/>
          </p:cNvSpPr>
          <p:nvPr/>
        </p:nvSpPr>
        <p:spPr bwMode="auto">
          <a:xfrm>
            <a:off x="10083483" y="6616259"/>
            <a:ext cx="9903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3621" name="Line 21"/>
          <p:cNvSpPr>
            <a:spLocks noChangeShapeType="1"/>
          </p:cNvSpPr>
          <p:nvPr/>
        </p:nvSpPr>
        <p:spPr bwMode="auto">
          <a:xfrm flipV="1">
            <a:off x="10083483" y="2970565"/>
            <a:ext cx="0" cy="3645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3622" name="Line 22"/>
          <p:cNvSpPr>
            <a:spLocks noChangeShapeType="1"/>
          </p:cNvSpPr>
          <p:nvPr/>
        </p:nvSpPr>
        <p:spPr bwMode="auto">
          <a:xfrm flipV="1">
            <a:off x="10803732" y="6751285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3623" name="Freeform 23"/>
          <p:cNvSpPr>
            <a:spLocks/>
          </p:cNvSpPr>
          <p:nvPr/>
        </p:nvSpPr>
        <p:spPr bwMode="auto">
          <a:xfrm>
            <a:off x="10803731" y="5581062"/>
            <a:ext cx="3421182" cy="1035197"/>
          </a:xfrm>
          <a:custGeom>
            <a:avLst/>
            <a:gdLst>
              <a:gd name="T0" fmla="*/ 0 w 768"/>
              <a:gd name="T1" fmla="*/ 2147483647 h 368"/>
              <a:gd name="T2" fmla="*/ 2147483647 w 768"/>
              <a:gd name="T3" fmla="*/ 2147483647 h 368"/>
              <a:gd name="T4" fmla="*/ 2147483647 w 768"/>
              <a:gd name="T5" fmla="*/ 2147483647 h 368"/>
              <a:gd name="T6" fmla="*/ 2147483647 w 768"/>
              <a:gd name="T7" fmla="*/ 2147483647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368"/>
              <a:gd name="T14" fmla="*/ 768 w 768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368">
                <a:moveTo>
                  <a:pt x="0" y="368"/>
                </a:moveTo>
                <a:cubicBezTo>
                  <a:pt x="44" y="216"/>
                  <a:pt x="88" y="64"/>
                  <a:pt x="144" y="32"/>
                </a:cubicBezTo>
                <a:cubicBezTo>
                  <a:pt x="200" y="0"/>
                  <a:pt x="232" y="120"/>
                  <a:pt x="336" y="176"/>
                </a:cubicBezTo>
                <a:cubicBezTo>
                  <a:pt x="440" y="232"/>
                  <a:pt x="604" y="300"/>
                  <a:pt x="768" y="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540187" y="3105591"/>
            <a:ext cx="700518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Spike reception: EPSP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0083484" y="3645694"/>
            <a:ext cx="9640830" cy="945180"/>
            <a:chOff x="2688" y="1296"/>
            <a:chExt cx="2570" cy="336"/>
          </a:xfrm>
        </p:grpSpPr>
        <p:graphicFrame>
          <p:nvGraphicFramePr>
            <p:cNvPr id="10253" name="Object 31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353293" name="Equation" r:id="rId5" imgW="139680" imgH="177480" progId="Equation.3">
                <p:embed/>
              </p:oleObj>
            </a:graphicData>
          </a:graphic>
        </p:graphicFrame>
        <p:sp>
          <p:nvSpPr>
            <p:cNvPr id="10308" name="Line 32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3144540" y="6616259"/>
            <a:ext cx="1260435" cy="675129"/>
            <a:chOff x="3504" y="2352"/>
            <a:chExt cx="336" cy="240"/>
          </a:xfrm>
        </p:grpSpPr>
        <p:sp>
          <p:nvSpPr>
            <p:cNvPr id="10305" name="Line 34"/>
            <p:cNvSpPr>
              <a:spLocks noChangeShapeType="1"/>
            </p:cNvSpPr>
            <p:nvPr/>
          </p:nvSpPr>
          <p:spPr bwMode="auto">
            <a:xfrm flipV="1">
              <a:off x="3504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Line 35"/>
            <p:cNvSpPr>
              <a:spLocks noChangeShapeType="1"/>
            </p:cNvSpPr>
            <p:nvPr/>
          </p:nvSpPr>
          <p:spPr bwMode="auto">
            <a:xfrm flipV="1">
              <a:off x="3696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36"/>
            <p:cNvSpPr>
              <a:spLocks noChangeShapeType="1"/>
            </p:cNvSpPr>
            <p:nvPr/>
          </p:nvSpPr>
          <p:spPr bwMode="auto">
            <a:xfrm flipV="1">
              <a:off x="3840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3144540" y="4185797"/>
            <a:ext cx="1800622" cy="2160411"/>
            <a:chOff x="3504" y="1488"/>
            <a:chExt cx="480" cy="768"/>
          </a:xfrm>
        </p:grpSpPr>
        <p:sp>
          <p:nvSpPr>
            <p:cNvPr id="10302" name="Freeform 38"/>
            <p:cNvSpPr>
              <a:spLocks/>
            </p:cNvSpPr>
            <p:nvPr/>
          </p:nvSpPr>
          <p:spPr bwMode="auto">
            <a:xfrm>
              <a:off x="3504" y="1928"/>
              <a:ext cx="192" cy="328"/>
            </a:xfrm>
            <a:custGeom>
              <a:avLst/>
              <a:gdLst>
                <a:gd name="T0" fmla="*/ 0 w 192"/>
                <a:gd name="T1" fmla="*/ 328 h 328"/>
                <a:gd name="T2" fmla="*/ 96 w 192"/>
                <a:gd name="T3" fmla="*/ 40 h 328"/>
                <a:gd name="T4" fmla="*/ 192 w 192"/>
                <a:gd name="T5" fmla="*/ 88 h 328"/>
                <a:gd name="T6" fmla="*/ 0 60000 65536"/>
                <a:gd name="T7" fmla="*/ 0 60000 65536"/>
                <a:gd name="T8" fmla="*/ 0 60000 65536"/>
                <a:gd name="T9" fmla="*/ 0 w 192"/>
                <a:gd name="T10" fmla="*/ 0 h 328"/>
                <a:gd name="T11" fmla="*/ 192 w 192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28">
                  <a:moveTo>
                    <a:pt x="0" y="328"/>
                  </a:moveTo>
                  <a:cubicBezTo>
                    <a:pt x="32" y="204"/>
                    <a:pt x="64" y="80"/>
                    <a:pt x="96" y="40"/>
                  </a:cubicBezTo>
                  <a:cubicBezTo>
                    <a:pt x="128" y="0"/>
                    <a:pt x="176" y="80"/>
                    <a:pt x="192" y="8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Freeform 39"/>
            <p:cNvSpPr>
              <a:spLocks/>
            </p:cNvSpPr>
            <p:nvPr/>
          </p:nvSpPr>
          <p:spPr bwMode="auto">
            <a:xfrm>
              <a:off x="3696" y="1680"/>
              <a:ext cx="144" cy="328"/>
            </a:xfrm>
            <a:custGeom>
              <a:avLst/>
              <a:gdLst>
                <a:gd name="T0" fmla="*/ 0 w 192"/>
                <a:gd name="T1" fmla="*/ 328 h 328"/>
                <a:gd name="T2" fmla="*/ 22 w 192"/>
                <a:gd name="T3" fmla="*/ 40 h 328"/>
                <a:gd name="T4" fmla="*/ 46 w 192"/>
                <a:gd name="T5" fmla="*/ 88 h 328"/>
                <a:gd name="T6" fmla="*/ 0 60000 65536"/>
                <a:gd name="T7" fmla="*/ 0 60000 65536"/>
                <a:gd name="T8" fmla="*/ 0 60000 65536"/>
                <a:gd name="T9" fmla="*/ 0 w 192"/>
                <a:gd name="T10" fmla="*/ 0 h 328"/>
                <a:gd name="T11" fmla="*/ 192 w 192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28">
                  <a:moveTo>
                    <a:pt x="0" y="328"/>
                  </a:moveTo>
                  <a:cubicBezTo>
                    <a:pt x="32" y="204"/>
                    <a:pt x="64" y="80"/>
                    <a:pt x="96" y="40"/>
                  </a:cubicBezTo>
                  <a:cubicBezTo>
                    <a:pt x="128" y="0"/>
                    <a:pt x="176" y="80"/>
                    <a:pt x="192" y="8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Freeform 40"/>
            <p:cNvSpPr>
              <a:spLocks/>
            </p:cNvSpPr>
            <p:nvPr/>
          </p:nvSpPr>
          <p:spPr bwMode="auto">
            <a:xfrm>
              <a:off x="3840" y="1488"/>
              <a:ext cx="144" cy="280"/>
            </a:xfrm>
            <a:custGeom>
              <a:avLst/>
              <a:gdLst>
                <a:gd name="T0" fmla="*/ 0 w 192"/>
                <a:gd name="T1" fmla="*/ 149 h 328"/>
                <a:gd name="T2" fmla="*/ 22 w 192"/>
                <a:gd name="T3" fmla="*/ 18 h 328"/>
                <a:gd name="T4" fmla="*/ 46 w 192"/>
                <a:gd name="T5" fmla="*/ 40 h 328"/>
                <a:gd name="T6" fmla="*/ 0 60000 65536"/>
                <a:gd name="T7" fmla="*/ 0 60000 65536"/>
                <a:gd name="T8" fmla="*/ 0 60000 65536"/>
                <a:gd name="T9" fmla="*/ 0 w 192"/>
                <a:gd name="T10" fmla="*/ 0 h 328"/>
                <a:gd name="T11" fmla="*/ 192 w 192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28">
                  <a:moveTo>
                    <a:pt x="0" y="328"/>
                  </a:moveTo>
                  <a:cubicBezTo>
                    <a:pt x="32" y="204"/>
                    <a:pt x="64" y="80"/>
                    <a:pt x="96" y="40"/>
                  </a:cubicBezTo>
                  <a:cubicBezTo>
                    <a:pt x="128" y="0"/>
                    <a:pt x="176" y="80"/>
                    <a:pt x="192" y="8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3641" name="Freeform 41"/>
          <p:cNvSpPr>
            <a:spLocks/>
          </p:cNvSpPr>
          <p:nvPr/>
        </p:nvSpPr>
        <p:spPr bwMode="auto">
          <a:xfrm>
            <a:off x="14945162" y="4320822"/>
            <a:ext cx="4321493" cy="2295437"/>
          </a:xfrm>
          <a:custGeom>
            <a:avLst/>
            <a:gdLst>
              <a:gd name="T0" fmla="*/ 0 w 1152"/>
              <a:gd name="T1" fmla="*/ 0 h 816"/>
              <a:gd name="T2" fmla="*/ 2147483647 w 1152"/>
              <a:gd name="T3" fmla="*/ 2147483647 h 816"/>
              <a:gd name="T4" fmla="*/ 2147483647 w 1152"/>
              <a:gd name="T5" fmla="*/ 2147483647 h 816"/>
              <a:gd name="T6" fmla="*/ 2147483647 w 1152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816"/>
              <a:gd name="T14" fmla="*/ 1152 w 1152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816">
                <a:moveTo>
                  <a:pt x="0" y="0"/>
                </a:moveTo>
                <a:cubicBezTo>
                  <a:pt x="68" y="112"/>
                  <a:pt x="136" y="224"/>
                  <a:pt x="240" y="336"/>
                </a:cubicBezTo>
                <a:cubicBezTo>
                  <a:pt x="344" y="448"/>
                  <a:pt x="472" y="592"/>
                  <a:pt x="624" y="672"/>
                </a:cubicBezTo>
                <a:cubicBezTo>
                  <a:pt x="776" y="752"/>
                  <a:pt x="964" y="784"/>
                  <a:pt x="1152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14945162" y="973310"/>
            <a:ext cx="1474260" cy="6233686"/>
            <a:chOff x="3984" y="392"/>
            <a:chExt cx="1200" cy="2216"/>
          </a:xfrm>
        </p:grpSpPr>
        <p:sp>
          <p:nvSpPr>
            <p:cNvPr id="10299" name="Line 44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Line 45"/>
            <p:cNvSpPr>
              <a:spLocks noChangeShapeType="1"/>
            </p:cNvSpPr>
            <p:nvPr/>
          </p:nvSpPr>
          <p:spPr bwMode="auto">
            <a:xfrm flipV="1">
              <a:off x="3984" y="1440"/>
              <a:ext cx="4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Freeform 46"/>
            <p:cNvSpPr>
              <a:spLocks/>
            </p:cNvSpPr>
            <p:nvPr/>
          </p:nvSpPr>
          <p:spPr bwMode="auto">
            <a:xfrm>
              <a:off x="4032" y="392"/>
              <a:ext cx="1152" cy="2216"/>
            </a:xfrm>
            <a:custGeom>
              <a:avLst/>
              <a:gdLst>
                <a:gd name="T0" fmla="*/ 0 w 1152"/>
                <a:gd name="T1" fmla="*/ 1048 h 2216"/>
                <a:gd name="T2" fmla="*/ 144 w 1152"/>
                <a:gd name="T3" fmla="*/ 136 h 2216"/>
                <a:gd name="T4" fmla="*/ 192 w 1152"/>
                <a:gd name="T5" fmla="*/ 232 h 2216"/>
                <a:gd name="T6" fmla="*/ 192 w 1152"/>
                <a:gd name="T7" fmla="*/ 520 h 2216"/>
                <a:gd name="T8" fmla="*/ 288 w 1152"/>
                <a:gd name="T9" fmla="*/ 1864 h 2216"/>
                <a:gd name="T10" fmla="*/ 480 w 1152"/>
                <a:gd name="T11" fmla="*/ 2200 h 2216"/>
                <a:gd name="T12" fmla="*/ 1152 w 1152"/>
                <a:gd name="T13" fmla="*/ 1960 h 2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2"/>
                <a:gd name="T22" fmla="*/ 0 h 2216"/>
                <a:gd name="T23" fmla="*/ 1152 w 1152"/>
                <a:gd name="T24" fmla="*/ 2216 h 2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2" h="2216">
                  <a:moveTo>
                    <a:pt x="0" y="1048"/>
                  </a:moveTo>
                  <a:cubicBezTo>
                    <a:pt x="56" y="660"/>
                    <a:pt x="112" y="272"/>
                    <a:pt x="144" y="136"/>
                  </a:cubicBezTo>
                  <a:cubicBezTo>
                    <a:pt x="176" y="0"/>
                    <a:pt x="184" y="168"/>
                    <a:pt x="192" y="232"/>
                  </a:cubicBezTo>
                  <a:cubicBezTo>
                    <a:pt x="200" y="296"/>
                    <a:pt x="176" y="248"/>
                    <a:pt x="192" y="520"/>
                  </a:cubicBezTo>
                  <a:cubicBezTo>
                    <a:pt x="208" y="792"/>
                    <a:pt x="240" y="1584"/>
                    <a:pt x="288" y="1864"/>
                  </a:cubicBezTo>
                  <a:cubicBezTo>
                    <a:pt x="336" y="2144"/>
                    <a:pt x="336" y="2184"/>
                    <a:pt x="480" y="2200"/>
                  </a:cubicBezTo>
                  <a:cubicBezTo>
                    <a:pt x="624" y="2216"/>
                    <a:pt x="1040" y="2000"/>
                    <a:pt x="1152" y="1960"/>
                  </a:cubicBezTo>
                </a:path>
              </a:pathLst>
            </a:custGeom>
            <a:noFill/>
            <a:ln w="28575" cmpd="sng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3648" name="Text Box 48"/>
          <p:cNvSpPr txBox="1">
            <a:spLocks noChangeArrowheads="1"/>
          </p:cNvSpPr>
          <p:nvPr/>
        </p:nvSpPr>
        <p:spPr bwMode="auto">
          <a:xfrm>
            <a:off x="502675" y="5474167"/>
            <a:ext cx="598804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Spike emission: AP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6419422" y="5476981"/>
            <a:ext cx="1440498" cy="1620308"/>
            <a:chOff x="4848" y="2160"/>
            <a:chExt cx="384" cy="576"/>
          </a:xfrm>
        </p:grpSpPr>
        <p:sp>
          <p:nvSpPr>
            <p:cNvPr id="10297" name="Line 50"/>
            <p:cNvSpPr>
              <a:spLocks noChangeShapeType="1"/>
            </p:cNvSpPr>
            <p:nvPr/>
          </p:nvSpPr>
          <p:spPr bwMode="auto">
            <a:xfrm flipV="1">
              <a:off x="4848" y="249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Freeform 51"/>
            <p:cNvSpPr>
              <a:spLocks/>
            </p:cNvSpPr>
            <p:nvPr/>
          </p:nvSpPr>
          <p:spPr bwMode="auto">
            <a:xfrm>
              <a:off x="4848" y="2160"/>
              <a:ext cx="384" cy="336"/>
            </a:xfrm>
            <a:custGeom>
              <a:avLst/>
              <a:gdLst>
                <a:gd name="T0" fmla="*/ 0 w 384"/>
                <a:gd name="T1" fmla="*/ 336 h 336"/>
                <a:gd name="T2" fmla="*/ 96 w 384"/>
                <a:gd name="T3" fmla="*/ 48 h 336"/>
                <a:gd name="T4" fmla="*/ 288 w 384"/>
                <a:gd name="T5" fmla="*/ 48 h 336"/>
                <a:gd name="T6" fmla="*/ 384 w 384"/>
                <a:gd name="T7" fmla="*/ 48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336"/>
                <a:gd name="T14" fmla="*/ 384 w 38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336">
                  <a:moveTo>
                    <a:pt x="0" y="336"/>
                  </a:moveTo>
                  <a:cubicBezTo>
                    <a:pt x="24" y="216"/>
                    <a:pt x="48" y="96"/>
                    <a:pt x="96" y="48"/>
                  </a:cubicBezTo>
                  <a:cubicBezTo>
                    <a:pt x="144" y="0"/>
                    <a:pt x="240" y="48"/>
                    <a:pt x="288" y="48"/>
                  </a:cubicBezTo>
                  <a:cubicBezTo>
                    <a:pt x="336" y="48"/>
                    <a:pt x="376" y="56"/>
                    <a:pt x="384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93655" name="Object 55"/>
          <p:cNvGraphicFramePr>
            <a:graphicFrameLocks noChangeAspect="1"/>
          </p:cNvGraphicFramePr>
          <p:nvPr/>
        </p:nvGraphicFramePr>
        <p:xfrm>
          <a:off x="9003109" y="8506620"/>
          <a:ext cx="3916353" cy="1817221"/>
        </p:xfrm>
        <a:graphic>
          <a:graphicData uri="http://schemas.openxmlformats.org/presentationml/2006/ole">
            <p:oleObj spid="_x0000_s353283" name="Equation" r:id="rId6" imgW="571320" imgH="355320" progId="Equation.3">
              <p:embed/>
            </p:oleObj>
          </a:graphicData>
        </a:graphic>
      </p:graphicFrame>
      <p:sp>
        <p:nvSpPr>
          <p:cNvPr id="793662" name="Text Box 62"/>
          <p:cNvSpPr txBox="1">
            <a:spLocks noChangeArrowheads="1"/>
          </p:cNvSpPr>
          <p:nvPr/>
        </p:nvSpPr>
        <p:spPr bwMode="auto">
          <a:xfrm>
            <a:off x="15807961" y="1423396"/>
            <a:ext cx="478983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Spike emission</a:t>
            </a:r>
          </a:p>
        </p:txBody>
      </p:sp>
      <p:sp>
        <p:nvSpPr>
          <p:cNvPr id="793663" name="Line 63"/>
          <p:cNvSpPr>
            <a:spLocks noChangeShapeType="1"/>
          </p:cNvSpPr>
          <p:nvPr/>
        </p:nvSpPr>
        <p:spPr bwMode="auto">
          <a:xfrm>
            <a:off x="13144540" y="9721850"/>
            <a:ext cx="2700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3664" name="Line 64"/>
          <p:cNvSpPr>
            <a:spLocks noChangeShapeType="1"/>
          </p:cNvSpPr>
          <p:nvPr/>
        </p:nvSpPr>
        <p:spPr bwMode="auto">
          <a:xfrm>
            <a:off x="5188043" y="9648711"/>
            <a:ext cx="270093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1620560" y="1215231"/>
            <a:ext cx="3961368" cy="2025386"/>
            <a:chOff x="432" y="432"/>
            <a:chExt cx="1056" cy="720"/>
          </a:xfrm>
        </p:grpSpPr>
        <p:sp>
          <p:nvSpPr>
            <p:cNvPr id="10293" name="Freeform 66"/>
            <p:cNvSpPr>
              <a:spLocks/>
            </p:cNvSpPr>
            <p:nvPr/>
          </p:nvSpPr>
          <p:spPr bwMode="auto">
            <a:xfrm>
              <a:off x="432" y="432"/>
              <a:ext cx="1056" cy="96"/>
            </a:xfrm>
            <a:custGeom>
              <a:avLst/>
              <a:gdLst>
                <a:gd name="T0" fmla="*/ 0 w 1056"/>
                <a:gd name="T1" fmla="*/ 9 h 168"/>
                <a:gd name="T2" fmla="*/ 624 w 1056"/>
                <a:gd name="T3" fmla="*/ 9 h 168"/>
                <a:gd name="T4" fmla="*/ 1056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0" y="144"/>
                  </a:moveTo>
                  <a:cubicBezTo>
                    <a:pt x="224" y="156"/>
                    <a:pt x="448" y="168"/>
                    <a:pt x="624" y="144"/>
                  </a:cubicBezTo>
                  <a:cubicBezTo>
                    <a:pt x="800" y="120"/>
                    <a:pt x="984" y="24"/>
                    <a:pt x="1056" y="0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Freeform 67"/>
            <p:cNvSpPr>
              <a:spLocks/>
            </p:cNvSpPr>
            <p:nvPr/>
          </p:nvSpPr>
          <p:spPr bwMode="auto">
            <a:xfrm>
              <a:off x="528" y="864"/>
              <a:ext cx="960" cy="288"/>
            </a:xfrm>
            <a:custGeom>
              <a:avLst/>
              <a:gdLst>
                <a:gd name="T0" fmla="*/ 0 w 1056"/>
                <a:gd name="T1" fmla="*/ 2131 h 168"/>
                <a:gd name="T2" fmla="*/ 386 w 1056"/>
                <a:gd name="T3" fmla="*/ 2131 h 168"/>
                <a:gd name="T4" fmla="*/ 656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0" y="144"/>
                  </a:moveTo>
                  <a:cubicBezTo>
                    <a:pt x="224" y="156"/>
                    <a:pt x="448" y="168"/>
                    <a:pt x="624" y="144"/>
                  </a:cubicBezTo>
                  <a:cubicBezTo>
                    <a:pt x="800" y="120"/>
                    <a:pt x="984" y="24"/>
                    <a:pt x="1056" y="0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Line 68"/>
            <p:cNvSpPr>
              <a:spLocks noChangeShapeType="1"/>
            </p:cNvSpPr>
            <p:nvPr/>
          </p:nvSpPr>
          <p:spPr bwMode="auto">
            <a:xfrm>
              <a:off x="960" y="10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Line 69"/>
            <p:cNvSpPr>
              <a:spLocks noChangeShapeType="1"/>
            </p:cNvSpPr>
            <p:nvPr/>
          </p:nvSpPr>
          <p:spPr bwMode="auto">
            <a:xfrm>
              <a:off x="1056" y="4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14945162" y="3915745"/>
            <a:ext cx="180062" cy="3375643"/>
            <a:chOff x="3984" y="1392"/>
            <a:chExt cx="48" cy="1200"/>
          </a:xfrm>
        </p:grpSpPr>
        <p:sp>
          <p:nvSpPr>
            <p:cNvPr id="10291" name="Line 71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Line 72"/>
            <p:cNvSpPr>
              <a:spLocks noChangeShapeType="1"/>
            </p:cNvSpPr>
            <p:nvPr/>
          </p:nvSpPr>
          <p:spPr bwMode="auto">
            <a:xfrm flipH="1">
              <a:off x="3984" y="1392"/>
              <a:ext cx="48" cy="144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3673" name="Text Box 73"/>
          <p:cNvSpPr txBox="1">
            <a:spLocks noChangeArrowheads="1"/>
          </p:cNvSpPr>
          <p:nvPr/>
        </p:nvSpPr>
        <p:spPr bwMode="auto">
          <a:xfrm>
            <a:off x="5401866" y="7831492"/>
            <a:ext cx="336636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Last spike of </a:t>
            </a:r>
            <a:r>
              <a:rPr lang="en-US" sz="3800" dirty="0" err="1">
                <a:solidFill>
                  <a:srgbClr val="006600"/>
                </a:solidFill>
              </a:rPr>
              <a:t>i</a:t>
            </a:r>
            <a:endParaRPr lang="en-US" sz="5100" dirty="0"/>
          </a:p>
        </p:txBody>
      </p:sp>
      <p:sp>
        <p:nvSpPr>
          <p:cNvPr id="793674" name="Line 74"/>
          <p:cNvSpPr>
            <a:spLocks noChangeShapeType="1"/>
          </p:cNvSpPr>
          <p:nvPr/>
        </p:nvSpPr>
        <p:spPr bwMode="auto">
          <a:xfrm>
            <a:off x="7022426" y="8371593"/>
            <a:ext cx="180062" cy="40507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3675" name="Text Box 75"/>
          <p:cNvSpPr txBox="1">
            <a:spLocks noChangeArrowheads="1"/>
          </p:cNvSpPr>
          <p:nvPr/>
        </p:nvSpPr>
        <p:spPr bwMode="auto">
          <a:xfrm>
            <a:off x="11846592" y="7763979"/>
            <a:ext cx="510241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All spikes, all neurons</a:t>
            </a:r>
            <a:endParaRPr lang="en-US" sz="5100" dirty="0"/>
          </a:p>
        </p:txBody>
      </p:sp>
      <p:sp>
        <p:nvSpPr>
          <p:cNvPr id="793676" name="Line 76"/>
          <p:cNvSpPr>
            <a:spLocks noChangeShapeType="1"/>
          </p:cNvSpPr>
          <p:nvPr/>
        </p:nvSpPr>
        <p:spPr bwMode="auto">
          <a:xfrm>
            <a:off x="14945162" y="8371593"/>
            <a:ext cx="180062" cy="40507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3677" name="Oval 77"/>
          <p:cNvSpPr>
            <a:spLocks noChangeArrowheads="1"/>
          </p:cNvSpPr>
          <p:nvPr/>
        </p:nvSpPr>
        <p:spPr bwMode="auto">
          <a:xfrm>
            <a:off x="8763028" y="7862435"/>
            <a:ext cx="7825203" cy="267801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342" name="Object 41"/>
          <p:cNvGraphicFramePr>
            <a:graphicFrameLocks noChangeAspect="1"/>
          </p:cNvGraphicFramePr>
          <p:nvPr/>
        </p:nvGraphicFramePr>
        <p:xfrm>
          <a:off x="2295793" y="6076157"/>
          <a:ext cx="2989784" cy="1035197"/>
        </p:xfrm>
        <a:graphic>
          <a:graphicData uri="http://schemas.openxmlformats.org/presentationml/2006/ole">
            <p:oleObj spid="_x0000_s353285" name="Equation" r:id="rId7" imgW="495000" imgH="228600" progId="Equation.DSMT4">
              <p:embed/>
            </p:oleObj>
          </a:graphicData>
        </a:graphic>
      </p:graphicFrame>
      <p:graphicFrame>
        <p:nvGraphicFramePr>
          <p:cNvPr id="11343" name="Object 41"/>
          <p:cNvGraphicFramePr>
            <a:graphicFrameLocks noChangeAspect="1"/>
          </p:cNvGraphicFramePr>
          <p:nvPr/>
        </p:nvGraphicFramePr>
        <p:xfrm>
          <a:off x="1665575" y="3690703"/>
          <a:ext cx="7622633" cy="1620308"/>
        </p:xfrm>
        <a:graphic>
          <a:graphicData uri="http://schemas.openxmlformats.org/presentationml/2006/ole">
            <p:oleObj spid="_x0000_s353286" name="Equation" r:id="rId8" imgW="1523880" imgH="431640" progId="Equation.DSMT4">
              <p:embed/>
            </p:oleObj>
          </a:graphicData>
        </a:graphic>
      </p:graphicFrame>
      <p:graphicFrame>
        <p:nvGraphicFramePr>
          <p:cNvPr id="11344" name="Object 41"/>
          <p:cNvGraphicFramePr>
            <a:graphicFrameLocks noChangeAspect="1"/>
          </p:cNvGraphicFramePr>
          <p:nvPr/>
        </p:nvGraphicFramePr>
        <p:xfrm>
          <a:off x="10462365" y="4672453"/>
          <a:ext cx="3372414" cy="1150531"/>
        </p:xfrm>
        <a:graphic>
          <a:graphicData uri="http://schemas.openxmlformats.org/presentationml/2006/ole">
            <p:oleObj spid="_x0000_s353287" name="Equation" r:id="rId9" imgW="558720" imgH="253800" progId="Equation.DSMT4">
              <p:embed/>
            </p:oleObj>
          </a:graphicData>
        </a:graphic>
      </p:graphicFrame>
      <p:graphicFrame>
        <p:nvGraphicFramePr>
          <p:cNvPr id="11345" name="Object 41"/>
          <p:cNvGraphicFramePr>
            <a:graphicFrameLocks noChangeAspect="1"/>
          </p:cNvGraphicFramePr>
          <p:nvPr/>
        </p:nvGraphicFramePr>
        <p:xfrm>
          <a:off x="16078053" y="2377016"/>
          <a:ext cx="2989784" cy="1035197"/>
        </p:xfrm>
        <a:graphic>
          <a:graphicData uri="http://schemas.openxmlformats.org/presentationml/2006/ole">
            <p:oleObj spid="_x0000_s353288" name="Equation" r:id="rId10" imgW="495000" imgH="228600" progId="Equation.DSMT4">
              <p:embed/>
            </p:oleObj>
          </a:graphicData>
        </a:graphic>
      </p:graphicFrame>
      <p:graphicFrame>
        <p:nvGraphicFramePr>
          <p:cNvPr id="11346" name="Object 41"/>
          <p:cNvGraphicFramePr>
            <a:graphicFrameLocks noChangeAspect="1"/>
          </p:cNvGraphicFramePr>
          <p:nvPr/>
        </p:nvGraphicFramePr>
        <p:xfrm>
          <a:off x="4929204" y="8599451"/>
          <a:ext cx="3833824" cy="1094270"/>
        </p:xfrm>
        <a:graphic>
          <a:graphicData uri="http://schemas.openxmlformats.org/presentationml/2006/ole">
            <p:oleObj spid="_x0000_s353289" name="Equation" r:id="rId11" imgW="634680" imgH="241200" progId="Equation.DSMT4">
              <p:embed/>
            </p:oleObj>
          </a:graphicData>
        </a:graphic>
      </p:graphicFrame>
      <p:graphicFrame>
        <p:nvGraphicFramePr>
          <p:cNvPr id="11347" name="Object 41"/>
          <p:cNvGraphicFramePr>
            <a:graphicFrameLocks noChangeAspect="1"/>
          </p:cNvGraphicFramePr>
          <p:nvPr/>
        </p:nvGraphicFramePr>
        <p:xfrm>
          <a:off x="12844438" y="8500993"/>
          <a:ext cx="3372416" cy="1150532"/>
        </p:xfrm>
        <a:graphic>
          <a:graphicData uri="http://schemas.openxmlformats.org/presentationml/2006/ole">
            <p:oleObj spid="_x0000_s353290" name="Equation" r:id="rId12" imgW="558720" imgH="253800" progId="Equation.DSMT4">
              <p:embed/>
            </p:oleObj>
          </a:graphicData>
        </a:graphic>
      </p:graphicFrame>
      <p:graphicFrame>
        <p:nvGraphicFramePr>
          <p:cNvPr id="10251" name="Object 57"/>
          <p:cNvGraphicFramePr>
            <a:graphicFrameLocks noChangeAspect="1"/>
          </p:cNvGraphicFramePr>
          <p:nvPr/>
        </p:nvGraphicFramePr>
        <p:xfrm>
          <a:off x="1785618" y="8672589"/>
          <a:ext cx="3263627" cy="1102710"/>
        </p:xfrm>
        <a:graphic>
          <a:graphicData uri="http://schemas.openxmlformats.org/presentationml/2006/ole">
            <p:oleObj spid="_x0000_s353291" name="Equation" r:id="rId13" imgW="507960" imgH="228600" progId="Equation.DSMT4">
              <p:embed/>
            </p:oleObj>
          </a:graphicData>
        </a:graphic>
      </p:graphicFrame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423897" y="9648711"/>
            <a:ext cx="7243751" cy="1814409"/>
            <a:chOff x="179512" y="5445224"/>
            <a:chExt cx="3065016" cy="1023169"/>
          </a:xfrm>
        </p:grpSpPr>
        <p:sp>
          <p:nvSpPr>
            <p:cNvPr id="10290" name="Text Box 48"/>
            <p:cNvSpPr txBox="1">
              <a:spLocks noChangeArrowheads="1"/>
            </p:cNvSpPr>
            <p:nvPr/>
          </p:nvSpPr>
          <p:spPr bwMode="auto">
            <a:xfrm>
              <a:off x="179512" y="5445224"/>
              <a:ext cx="1862669" cy="494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006600"/>
                  </a:solidFill>
                </a:rPr>
                <a:t>Firing intensity</a:t>
              </a:r>
            </a:p>
          </p:txBody>
        </p:sp>
        <p:graphicFrame>
          <p:nvGraphicFramePr>
            <p:cNvPr id="2" name="Object 41"/>
            <p:cNvGraphicFramePr>
              <a:graphicFrameLocks noChangeAspect="1"/>
            </p:cNvGraphicFramePr>
            <p:nvPr/>
          </p:nvGraphicFramePr>
          <p:xfrm>
            <a:off x="323528" y="5949280"/>
            <a:ext cx="2921000" cy="519113"/>
          </p:xfrm>
          <a:graphic>
            <a:graphicData uri="http://schemas.openxmlformats.org/presentationml/2006/ole">
              <p:oleObj spid="_x0000_s353292" name="Equation" r:id="rId14" imgW="1143000" imgH="203040" progId="Equation.DSMT4">
                <p:embed/>
              </p:oleObj>
            </a:graphicData>
          </a:graphic>
        </p:graphicFrame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1444250" y="6332144"/>
            <a:ext cx="4321493" cy="1755334"/>
            <a:chOff x="3216" y="576"/>
            <a:chExt cx="1152" cy="624"/>
          </a:xfrm>
        </p:grpSpPr>
        <p:sp>
          <p:nvSpPr>
            <p:cNvPr id="10287" name="Line 25"/>
            <p:cNvSpPr>
              <a:spLocks noChangeShapeType="1"/>
            </p:cNvSpPr>
            <p:nvPr/>
          </p:nvSpPr>
          <p:spPr bwMode="auto">
            <a:xfrm>
              <a:off x="3216" y="86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Line 26"/>
            <p:cNvSpPr>
              <a:spLocks noChangeShapeType="1"/>
            </p:cNvSpPr>
            <p:nvPr/>
          </p:nvSpPr>
          <p:spPr bwMode="auto">
            <a:xfrm flipH="1">
              <a:off x="3360" y="576"/>
              <a:ext cx="0" cy="62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Freeform 27"/>
            <p:cNvSpPr>
              <a:spLocks/>
            </p:cNvSpPr>
            <p:nvPr/>
          </p:nvSpPr>
          <p:spPr bwMode="auto">
            <a:xfrm>
              <a:off x="3360" y="864"/>
              <a:ext cx="763" cy="288"/>
            </a:xfrm>
            <a:custGeom>
              <a:avLst/>
              <a:gdLst>
                <a:gd name="T0" fmla="*/ 0 w 528"/>
                <a:gd name="T1" fmla="*/ 288 h 288"/>
                <a:gd name="T2" fmla="*/ 301 w 528"/>
                <a:gd name="T3" fmla="*/ 96 h 288"/>
                <a:gd name="T4" fmla="*/ 1103 w 528"/>
                <a:gd name="T5" fmla="*/ 0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288"/>
                  </a:moveTo>
                  <a:cubicBezTo>
                    <a:pt x="28" y="216"/>
                    <a:pt x="56" y="144"/>
                    <a:pt x="144" y="96"/>
                  </a:cubicBezTo>
                  <a:cubicBezTo>
                    <a:pt x="232" y="48"/>
                    <a:pt x="380" y="24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Review: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Spike Response Model with Escape Noise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3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0" grpId="0" animBg="1"/>
      <p:bldP spid="793621" grpId="0" animBg="1"/>
      <p:bldP spid="793622" grpId="0" animBg="1"/>
      <p:bldP spid="793623" grpId="0" animBg="1"/>
      <p:bldP spid="793641" grpId="0" animBg="1"/>
      <p:bldP spid="793648" grpId="0" autoUpdateAnimBg="0"/>
      <p:bldP spid="793662" grpId="0" autoUpdateAnimBg="0"/>
      <p:bldP spid="793663" grpId="0" animBg="1"/>
      <p:bldP spid="793664" grpId="0" animBg="1"/>
      <p:bldP spid="793673" grpId="0" autoUpdateAnimBg="0"/>
      <p:bldP spid="793674" grpId="0" animBg="1"/>
      <p:bldP spid="793675" grpId="0" autoUpdateAnimBg="0"/>
      <p:bldP spid="793676" grpId="0" animBg="1"/>
      <p:bldP spid="79367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7421" name="Text Box 4"/>
          <p:cNvSpPr txBox="1">
            <a:spLocks noChangeArrowheads="1"/>
          </p:cNvSpPr>
          <p:nvPr/>
        </p:nvSpPr>
        <p:spPr bwMode="auto">
          <a:xfrm>
            <a:off x="720249" y="3645694"/>
            <a:ext cx="820583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Response to current pulse </a:t>
            </a:r>
          </a:p>
        </p:txBody>
      </p:sp>
      <p:sp>
        <p:nvSpPr>
          <p:cNvPr id="17422" name="Text Box 5"/>
          <p:cNvSpPr txBox="1">
            <a:spLocks noChangeArrowheads="1"/>
          </p:cNvSpPr>
          <p:nvPr/>
        </p:nvSpPr>
        <p:spPr bwMode="auto">
          <a:xfrm>
            <a:off x="720250" y="2025386"/>
            <a:ext cx="635032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Spike emission:   AP</a:t>
            </a:r>
          </a:p>
        </p:txBody>
      </p:sp>
      <p:sp>
        <p:nvSpPr>
          <p:cNvPr id="17423" name="Line 7"/>
          <p:cNvSpPr>
            <a:spLocks noChangeShapeType="1"/>
          </p:cNvSpPr>
          <p:nvPr/>
        </p:nvSpPr>
        <p:spPr bwMode="auto">
          <a:xfrm>
            <a:off x="10803731" y="4590874"/>
            <a:ext cx="43214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4" name="Line 8"/>
          <p:cNvSpPr>
            <a:spLocks noChangeShapeType="1"/>
          </p:cNvSpPr>
          <p:nvPr/>
        </p:nvSpPr>
        <p:spPr bwMode="auto">
          <a:xfrm flipV="1">
            <a:off x="10803732" y="3375643"/>
            <a:ext cx="0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003111" y="1620309"/>
            <a:ext cx="4321494" cy="1755334"/>
            <a:chOff x="3216" y="576"/>
            <a:chExt cx="1152" cy="624"/>
          </a:xfrm>
        </p:grpSpPr>
        <p:sp>
          <p:nvSpPr>
            <p:cNvPr id="17448" name="Line 11"/>
            <p:cNvSpPr>
              <a:spLocks noChangeShapeType="1"/>
            </p:cNvSpPr>
            <p:nvPr/>
          </p:nvSpPr>
          <p:spPr bwMode="auto">
            <a:xfrm>
              <a:off x="3216" y="86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Line 12"/>
            <p:cNvSpPr>
              <a:spLocks noChangeShapeType="1"/>
            </p:cNvSpPr>
            <p:nvPr/>
          </p:nvSpPr>
          <p:spPr bwMode="auto">
            <a:xfrm flipH="1">
              <a:off x="3360" y="576"/>
              <a:ext cx="0" cy="62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Freeform 13"/>
            <p:cNvSpPr>
              <a:spLocks/>
            </p:cNvSpPr>
            <p:nvPr/>
          </p:nvSpPr>
          <p:spPr bwMode="auto">
            <a:xfrm>
              <a:off x="3360" y="864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96 h 288"/>
                <a:gd name="T4" fmla="*/ 528 w 528"/>
                <a:gd name="T5" fmla="*/ 0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288"/>
                  </a:moveTo>
                  <a:cubicBezTo>
                    <a:pt x="28" y="216"/>
                    <a:pt x="56" y="144"/>
                    <a:pt x="144" y="96"/>
                  </a:cubicBezTo>
                  <a:cubicBezTo>
                    <a:pt x="232" y="48"/>
                    <a:pt x="380" y="24"/>
                    <a:pt x="528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6425" y="6953825"/>
            <a:ext cx="13718488" cy="2987445"/>
            <a:chOff x="135" y="2472"/>
            <a:chExt cx="3657" cy="1062"/>
          </a:xfrm>
        </p:grpSpPr>
        <p:sp>
          <p:nvSpPr>
            <p:cNvPr id="17440" name="Line 15"/>
            <p:cNvSpPr>
              <a:spLocks noChangeShapeType="1"/>
            </p:cNvSpPr>
            <p:nvPr/>
          </p:nvSpPr>
          <p:spPr bwMode="auto">
            <a:xfrm>
              <a:off x="1069" y="2472"/>
              <a:ext cx="72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Text Box 16"/>
            <p:cNvSpPr txBox="1">
              <a:spLocks noChangeArrowheads="1"/>
            </p:cNvSpPr>
            <p:nvPr/>
          </p:nvSpPr>
          <p:spPr bwMode="auto">
            <a:xfrm>
              <a:off x="192" y="2736"/>
              <a:ext cx="70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potential</a:t>
              </a:r>
            </a:p>
          </p:txBody>
        </p:sp>
        <p:graphicFrame>
          <p:nvGraphicFramePr>
            <p:cNvPr id="17415" name="Object 18"/>
            <p:cNvGraphicFramePr>
              <a:graphicFrameLocks noChangeAspect="1"/>
            </p:cNvGraphicFramePr>
            <p:nvPr/>
          </p:nvGraphicFramePr>
          <p:xfrm>
            <a:off x="135" y="3053"/>
            <a:ext cx="1026" cy="481"/>
          </p:xfrm>
          <a:graphic>
            <a:graphicData uri="http://schemas.openxmlformats.org/presentationml/2006/ole">
              <p:oleObj spid="_x0000_s345096" name="Equation" r:id="rId4" imgW="596880" imgH="279360" progId="Equation.DSMT4">
                <p:embed/>
              </p:oleObj>
            </a:graphicData>
          </a:graphic>
        </p:graphicFrame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10800000">
              <a:off x="2112" y="2544"/>
              <a:ext cx="1680" cy="288"/>
              <a:chOff x="2104" y="3744"/>
              <a:chExt cx="3656" cy="288"/>
            </a:xfrm>
          </p:grpSpPr>
          <p:sp>
            <p:nvSpPr>
              <p:cNvPr id="17446" name="Freeform 20"/>
              <p:cNvSpPr>
                <a:spLocks/>
              </p:cNvSpPr>
              <p:nvPr/>
            </p:nvSpPr>
            <p:spPr bwMode="auto">
              <a:xfrm>
                <a:off x="2104" y="3744"/>
                <a:ext cx="1928" cy="288"/>
              </a:xfrm>
              <a:custGeom>
                <a:avLst/>
                <a:gdLst>
                  <a:gd name="T0" fmla="*/ 8 w 1928"/>
                  <a:gd name="T1" fmla="*/ 288 h 288"/>
                  <a:gd name="T2" fmla="*/ 56 w 1928"/>
                  <a:gd name="T3" fmla="*/ 192 h 288"/>
                  <a:gd name="T4" fmla="*/ 248 w 1928"/>
                  <a:gd name="T5" fmla="*/ 192 h 288"/>
                  <a:gd name="T6" fmla="*/ 1544 w 1928"/>
                  <a:gd name="T7" fmla="*/ 192 h 288"/>
                  <a:gd name="T8" fmla="*/ 1928 w 1928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8"/>
                  <a:gd name="T16" fmla="*/ 0 h 288"/>
                  <a:gd name="T17" fmla="*/ 1928 w 19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8" h="288">
                    <a:moveTo>
                      <a:pt x="8" y="288"/>
                    </a:moveTo>
                    <a:cubicBezTo>
                      <a:pt x="12" y="248"/>
                      <a:pt x="16" y="208"/>
                      <a:pt x="56" y="192"/>
                    </a:cubicBezTo>
                    <a:cubicBezTo>
                      <a:pt x="96" y="176"/>
                      <a:pt x="0" y="192"/>
                      <a:pt x="248" y="192"/>
                    </a:cubicBezTo>
                    <a:cubicBezTo>
                      <a:pt x="496" y="192"/>
                      <a:pt x="1264" y="224"/>
                      <a:pt x="1544" y="192"/>
                    </a:cubicBezTo>
                    <a:cubicBezTo>
                      <a:pt x="1824" y="160"/>
                      <a:pt x="1876" y="80"/>
                      <a:pt x="1928" y="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Freeform 21"/>
              <p:cNvSpPr>
                <a:spLocks/>
              </p:cNvSpPr>
              <p:nvPr/>
            </p:nvSpPr>
            <p:spPr bwMode="auto">
              <a:xfrm>
                <a:off x="4032" y="3744"/>
                <a:ext cx="1728" cy="288"/>
              </a:xfrm>
              <a:custGeom>
                <a:avLst/>
                <a:gdLst>
                  <a:gd name="T0" fmla="*/ 0 w 1704"/>
                  <a:gd name="T1" fmla="*/ 0 h 384"/>
                  <a:gd name="T2" fmla="*/ 213 w 1704"/>
                  <a:gd name="T3" fmla="*/ 26 h 384"/>
                  <a:gd name="T4" fmla="*/ 741 w 1704"/>
                  <a:gd name="T5" fmla="*/ 32 h 384"/>
                  <a:gd name="T6" fmla="*/ 1695 w 1704"/>
                  <a:gd name="T7" fmla="*/ 32 h 384"/>
                  <a:gd name="T8" fmla="*/ 1853 w 1704"/>
                  <a:gd name="T9" fmla="*/ 5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4"/>
                  <a:gd name="T16" fmla="*/ 0 h 384"/>
                  <a:gd name="T17" fmla="*/ 1704 w 1704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4" h="384">
                    <a:moveTo>
                      <a:pt x="0" y="0"/>
                    </a:moveTo>
                    <a:cubicBezTo>
                      <a:pt x="40" y="76"/>
                      <a:pt x="80" y="152"/>
                      <a:pt x="192" y="192"/>
                    </a:cubicBezTo>
                    <a:cubicBezTo>
                      <a:pt x="304" y="232"/>
                      <a:pt x="448" y="232"/>
                      <a:pt x="672" y="240"/>
                    </a:cubicBezTo>
                    <a:cubicBezTo>
                      <a:pt x="896" y="248"/>
                      <a:pt x="1368" y="216"/>
                      <a:pt x="1536" y="240"/>
                    </a:cubicBezTo>
                    <a:cubicBezTo>
                      <a:pt x="1704" y="264"/>
                      <a:pt x="1656" y="368"/>
                      <a:pt x="1680" y="384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7416" name="Object 22"/>
            <p:cNvGraphicFramePr>
              <a:graphicFrameLocks noChangeAspect="1"/>
            </p:cNvGraphicFramePr>
            <p:nvPr/>
          </p:nvGraphicFramePr>
          <p:xfrm>
            <a:off x="2425" y="3150"/>
            <a:ext cx="449" cy="324"/>
          </p:xfrm>
          <a:graphic>
            <a:graphicData uri="http://schemas.openxmlformats.org/presentationml/2006/ole">
              <p:oleObj spid="_x0000_s345097" name="Equation" r:id="rId5" imgW="279360" imgH="203040" progId="Equation.3">
                <p:embed/>
              </p:oleObj>
            </a:graphicData>
          </a:graphic>
        </p:graphicFrame>
        <p:sp>
          <p:nvSpPr>
            <p:cNvPr id="17444" name="Line 24"/>
            <p:cNvSpPr>
              <a:spLocks noChangeShapeType="1"/>
            </p:cNvSpPr>
            <p:nvPr/>
          </p:nvSpPr>
          <p:spPr bwMode="auto">
            <a:xfrm>
              <a:off x="2256" y="3504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Text Box 25"/>
            <p:cNvSpPr txBox="1">
              <a:spLocks noChangeArrowheads="1"/>
            </p:cNvSpPr>
            <p:nvPr/>
          </p:nvSpPr>
          <p:spPr bwMode="auto">
            <a:xfrm>
              <a:off x="2294" y="2904"/>
              <a:ext cx="8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chemeClr val="accent2"/>
                  </a:solidFill>
                </a:rPr>
                <a:t>input potential</a:t>
              </a:r>
              <a:endParaRPr lang="en-US" sz="3800" dirty="0"/>
            </a:p>
          </p:txBody>
        </p:sp>
      </p:grpSp>
      <p:sp>
        <p:nvSpPr>
          <p:cNvPr id="17427" name="Line 26"/>
          <p:cNvSpPr>
            <a:spLocks noChangeShapeType="1"/>
          </p:cNvSpPr>
          <p:nvPr/>
        </p:nvSpPr>
        <p:spPr bwMode="auto">
          <a:xfrm flipV="1">
            <a:off x="10803732" y="3780720"/>
            <a:ext cx="0" cy="81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8" name="Freeform 27"/>
          <p:cNvSpPr>
            <a:spLocks/>
          </p:cNvSpPr>
          <p:nvPr/>
        </p:nvSpPr>
        <p:spPr bwMode="auto">
          <a:xfrm>
            <a:off x="10803732" y="3780719"/>
            <a:ext cx="3961368" cy="675129"/>
          </a:xfrm>
          <a:custGeom>
            <a:avLst/>
            <a:gdLst>
              <a:gd name="T0" fmla="*/ 0 w 1056"/>
              <a:gd name="T1" fmla="*/ 0 h 240"/>
              <a:gd name="T2" fmla="*/ 2147483647 w 1056"/>
              <a:gd name="T3" fmla="*/ 2147483647 h 240"/>
              <a:gd name="T4" fmla="*/ 2147483647 w 1056"/>
              <a:gd name="T5" fmla="*/ 2147483647 h 240"/>
              <a:gd name="T6" fmla="*/ 0 60000 65536"/>
              <a:gd name="T7" fmla="*/ 0 60000 65536"/>
              <a:gd name="T8" fmla="*/ 0 60000 65536"/>
              <a:gd name="T9" fmla="*/ 0 w 1056"/>
              <a:gd name="T10" fmla="*/ 0 h 240"/>
              <a:gd name="T11" fmla="*/ 1056 w 105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0">
                <a:moveTo>
                  <a:pt x="0" y="0"/>
                </a:moveTo>
                <a:cubicBezTo>
                  <a:pt x="80" y="52"/>
                  <a:pt x="160" y="104"/>
                  <a:pt x="336" y="144"/>
                </a:cubicBezTo>
                <a:cubicBezTo>
                  <a:pt x="512" y="184"/>
                  <a:pt x="784" y="212"/>
                  <a:pt x="1056" y="24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129142" y="4860926"/>
            <a:ext cx="13264581" cy="2256054"/>
            <a:chOff x="301" y="1728"/>
            <a:chExt cx="3536" cy="802"/>
          </a:xfrm>
        </p:grpSpPr>
        <p:sp>
          <p:nvSpPr>
            <p:cNvPr id="17433" name="Text Box 31"/>
            <p:cNvSpPr txBox="1">
              <a:spLocks noChangeArrowheads="1"/>
            </p:cNvSpPr>
            <p:nvPr/>
          </p:nvSpPr>
          <p:spPr bwMode="auto">
            <a:xfrm>
              <a:off x="1021" y="1800"/>
              <a:ext cx="84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Last spike of </a:t>
              </a:r>
              <a:r>
                <a:rPr lang="en-US" sz="3800" dirty="0" err="1">
                  <a:solidFill>
                    <a:srgbClr val="006600"/>
                  </a:solidFill>
                </a:rPr>
                <a:t>i</a:t>
              </a:r>
              <a:endParaRPr lang="en-US" sz="5100" dirty="0"/>
            </a:p>
          </p:txBody>
        </p:sp>
        <p:sp>
          <p:nvSpPr>
            <p:cNvPr id="17434" name="Line 32"/>
            <p:cNvSpPr>
              <a:spLocks noChangeShapeType="1"/>
            </p:cNvSpPr>
            <p:nvPr/>
          </p:nvSpPr>
          <p:spPr bwMode="auto">
            <a:xfrm>
              <a:off x="1453" y="1992"/>
              <a:ext cx="48" cy="144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Text Box 33"/>
            <p:cNvSpPr txBox="1">
              <a:spLocks noChangeArrowheads="1"/>
            </p:cNvSpPr>
            <p:nvPr/>
          </p:nvSpPr>
          <p:spPr bwMode="auto">
            <a:xfrm>
              <a:off x="301" y="1728"/>
              <a:ext cx="70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potential</a:t>
              </a:r>
            </a:p>
          </p:txBody>
        </p: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1946" y="1824"/>
              <a:ext cx="1891" cy="706"/>
              <a:chOff x="3831" y="3024"/>
              <a:chExt cx="1891" cy="706"/>
            </a:xfrm>
          </p:grpSpPr>
          <p:graphicFrame>
            <p:nvGraphicFramePr>
              <p:cNvPr id="17413" name="Object 35"/>
              <p:cNvGraphicFramePr>
                <a:graphicFrameLocks noChangeAspect="1"/>
              </p:cNvGraphicFramePr>
              <p:nvPr/>
            </p:nvGraphicFramePr>
            <p:xfrm>
              <a:off x="3831" y="3241"/>
              <a:ext cx="1891" cy="489"/>
            </p:xfrm>
            <a:graphic>
              <a:graphicData uri="http://schemas.openxmlformats.org/presentationml/2006/ole">
                <p:oleObj spid="_x0000_s345094" name="Equation" r:id="rId6" imgW="1079280" imgH="279360" progId="Equation.DSMT4">
                  <p:embed/>
                </p:oleObj>
              </a:graphicData>
            </a:graphic>
          </p:graphicFrame>
          <p:sp>
            <p:nvSpPr>
              <p:cNvPr id="17438" name="Text Box 36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82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external input</a:t>
                </a:r>
              </a:p>
            </p:txBody>
          </p:sp>
          <p:sp>
            <p:nvSpPr>
              <p:cNvPr id="17439" name="Line 37"/>
              <p:cNvSpPr>
                <a:spLocks noChangeShapeType="1"/>
              </p:cNvSpPr>
              <p:nvPr/>
            </p:nvSpPr>
            <p:spPr bwMode="auto">
              <a:xfrm flipH="1">
                <a:off x="4752" y="3216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37" name="Line 38"/>
            <p:cNvSpPr>
              <a:spLocks noChangeShapeType="1"/>
            </p:cNvSpPr>
            <p:nvPr/>
          </p:nvSpPr>
          <p:spPr bwMode="auto">
            <a:xfrm>
              <a:off x="2304" y="2448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423898" y="10140994"/>
            <a:ext cx="11820331" cy="2011319"/>
            <a:chOff x="-233" y="2225"/>
            <a:chExt cx="2569" cy="501"/>
          </a:xfrm>
        </p:grpSpPr>
        <p:graphicFrame>
          <p:nvGraphicFramePr>
            <p:cNvPr id="17418" name="Object 74"/>
            <p:cNvGraphicFramePr>
              <a:graphicFrameLocks noChangeAspect="1"/>
            </p:cNvGraphicFramePr>
            <p:nvPr/>
          </p:nvGraphicFramePr>
          <p:xfrm>
            <a:off x="-233" y="2233"/>
            <a:ext cx="2569" cy="493"/>
          </p:xfrm>
          <a:graphic>
            <a:graphicData uri="http://schemas.openxmlformats.org/presentationml/2006/ole">
              <p:oleObj spid="_x0000_s345091" name="Equation" r:id="rId7" imgW="2031840" imgH="393480" progId="Equation.DSMT4">
                <p:embed/>
              </p:oleObj>
            </a:graphicData>
          </a:graphic>
        </p:graphicFrame>
        <p:sp>
          <p:nvSpPr>
            <p:cNvPr id="17432" name="Text Box 75"/>
            <p:cNvSpPr txBox="1">
              <a:spLocks noChangeArrowheads="1"/>
            </p:cNvSpPr>
            <p:nvPr/>
          </p:nvSpPr>
          <p:spPr bwMode="auto">
            <a:xfrm>
              <a:off x="-196" y="2225"/>
              <a:ext cx="911" cy="169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instantaneous rate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15125224" y="4777848"/>
            <a:ext cx="6317495" cy="2918616"/>
          </a:xfrm>
          <a:prstGeom prst="rect">
            <a:avLst/>
          </a:prstGeom>
          <a:solidFill>
            <a:srgbClr val="87D4F7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 err="1" smtClean="0"/>
              <a:t>Blackboard</a:t>
            </a:r>
            <a:endParaRPr lang="fr-CH" sz="5900" b="1" dirty="0" smtClean="0"/>
          </a:p>
          <a:p>
            <a:pPr>
              <a:buFontTx/>
              <a:buChar char="-"/>
            </a:pPr>
            <a:r>
              <a:rPr lang="fr-CH" sz="5900" b="1" dirty="0" err="1" smtClean="0"/>
              <a:t>Renewal</a:t>
            </a:r>
            <a:r>
              <a:rPr lang="fr-CH" sz="5900" b="1" dirty="0" smtClean="0"/>
              <a:t> model</a:t>
            </a:r>
          </a:p>
          <a:p>
            <a:pPr>
              <a:buFontTx/>
              <a:buChar char="-"/>
            </a:pPr>
            <a:r>
              <a:rPr lang="fr-CH" sz="5900" b="1" dirty="0" err="1" smtClean="0"/>
              <a:t>Interval</a:t>
            </a:r>
            <a:r>
              <a:rPr lang="fr-CH" sz="5900" b="1" dirty="0" smtClean="0"/>
              <a:t> </a:t>
            </a:r>
            <a:r>
              <a:rPr lang="fr-CH" sz="5900" b="1" dirty="0" err="1" smtClean="0"/>
              <a:t>distrib</a:t>
            </a:r>
            <a:r>
              <a:rPr lang="fr-CH" sz="5900" b="1" dirty="0" smtClean="0"/>
              <a:t>.</a:t>
            </a:r>
            <a:endParaRPr lang="fr-FR" sz="5900" b="1" dirty="0"/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Review: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Spike Response Model with Escape Noise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4462830" y="9774835"/>
            <a:ext cx="270093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" name="Text Box 73"/>
          <p:cNvSpPr txBox="1">
            <a:spLocks noChangeArrowheads="1"/>
          </p:cNvSpPr>
          <p:nvPr/>
        </p:nvSpPr>
        <p:spPr bwMode="auto">
          <a:xfrm>
            <a:off x="4676653" y="7957616"/>
            <a:ext cx="336636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Last spike of </a:t>
            </a:r>
            <a:r>
              <a:rPr lang="en-US" sz="3800" dirty="0" err="1">
                <a:solidFill>
                  <a:srgbClr val="006600"/>
                </a:solidFill>
              </a:rPr>
              <a:t>i</a:t>
            </a:r>
            <a:endParaRPr lang="en-US" sz="5100" dirty="0"/>
          </a:p>
        </p:txBody>
      </p:sp>
      <p:sp>
        <p:nvSpPr>
          <p:cNvPr id="47" name="Line 74"/>
          <p:cNvSpPr>
            <a:spLocks noChangeShapeType="1"/>
          </p:cNvSpPr>
          <p:nvPr/>
        </p:nvSpPr>
        <p:spPr bwMode="auto">
          <a:xfrm>
            <a:off x="6297213" y="8497717"/>
            <a:ext cx="180062" cy="40507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346" name="Object 13"/>
          <p:cNvGraphicFramePr>
            <a:graphicFrameLocks noChangeAspect="1"/>
          </p:cNvGraphicFramePr>
          <p:nvPr/>
        </p:nvGraphicFramePr>
        <p:xfrm>
          <a:off x="3334025" y="5918877"/>
          <a:ext cx="3143250" cy="1093788"/>
        </p:xfrm>
        <a:graphic>
          <a:graphicData uri="http://schemas.openxmlformats.org/presentationml/2006/ole">
            <p:oleObj spid="_x0000_s345101" name="Equation" r:id="rId8" imgW="520560" imgH="241200" progId="Equation.DSMT4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117975" y="8678863"/>
          <a:ext cx="3833813" cy="1093787"/>
        </p:xfrm>
        <a:graphic>
          <a:graphicData uri="http://schemas.openxmlformats.org/presentationml/2006/ole">
            <p:oleObj spid="_x0000_s345102" name="Equation" r:id="rId9" imgW="634680" imgH="241200" progId="Equation.DSMT4">
              <p:embed/>
            </p:oleObj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46038" y="5891213"/>
          <a:ext cx="3527425" cy="1266825"/>
        </p:xfrm>
        <a:graphic>
          <a:graphicData uri="http://schemas.openxmlformats.org/presentationml/2006/ole">
            <p:oleObj spid="_x0000_s345103" name="Equation" r:id="rId10" imgW="583920" imgH="279360" progId="Equation.DSMT4">
              <p:embed/>
            </p:oleObj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11081663" y="1336675"/>
          <a:ext cx="3143250" cy="1093788"/>
        </p:xfrm>
        <a:graphic>
          <a:graphicData uri="http://schemas.openxmlformats.org/presentationml/2006/ole">
            <p:oleObj spid="_x0000_s345104" name="Equation" r:id="rId11" imgW="520560" imgH="241200" progId="Equation.DSMT4">
              <p:embed/>
            </p:oleObj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12244229" y="3240617"/>
          <a:ext cx="1993900" cy="920750"/>
        </p:xfrm>
        <a:graphic>
          <a:graphicData uri="http://schemas.openxmlformats.org/presentationml/2006/ole">
            <p:oleObj spid="_x0000_s345105" name="Equation" r:id="rId12" imgW="330120" imgH="203040" progId="Equation.DSMT4">
              <p:embed/>
            </p:oleObj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8462923" y="5891213"/>
          <a:ext cx="1993900" cy="920750"/>
        </p:xfrm>
        <a:graphic>
          <a:graphicData uri="http://schemas.openxmlformats.org/presentationml/2006/ole">
            <p:oleObj spid="_x0000_s345106" name="Equation" r:id="rId13" imgW="3301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utoUpdateAnimBg="0"/>
      <p:bldP spid="45" grpId="0" animBg="1"/>
      <p:bldP spid="46" grpId="0" autoUpdateAnimBg="0"/>
      <p:bldP spid="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ChangeArrowheads="1"/>
          </p:cNvSpPr>
          <p:nvPr/>
        </p:nvSpPr>
        <p:spPr bwMode="auto">
          <a:xfrm>
            <a:off x="-82529" y="-47822"/>
            <a:ext cx="21607463" cy="1215231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6800" dirty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952190" y="9775299"/>
          <a:ext cx="2633410" cy="967684"/>
        </p:xfrm>
        <a:graphic>
          <a:graphicData uri="http://schemas.openxmlformats.org/presentationml/2006/ole">
            <p:oleObj spid="_x0000_s555010" name="Equation" r:id="rId4" imgW="482400" imgH="2538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79900" y="7432040"/>
            <a:ext cx="2277035" cy="1946621"/>
            <a:chOff x="4611" y="3499"/>
            <a:chExt cx="715" cy="692"/>
          </a:xfrm>
        </p:grpSpPr>
        <p:sp>
          <p:nvSpPr>
            <p:cNvPr id="9240" name="Oval 7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8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9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10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11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12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13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14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15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16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17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18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19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20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Oval 21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22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23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24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25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26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27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Line 28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29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30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31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32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Line 33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34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35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36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37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38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Line 39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40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9" name="Object 46"/>
          <p:cNvGraphicFramePr>
            <a:graphicFrameLocks noChangeAspect="1"/>
          </p:cNvGraphicFramePr>
          <p:nvPr/>
        </p:nvGraphicFramePr>
        <p:xfrm>
          <a:off x="12060417" y="9539004"/>
          <a:ext cx="6962405" cy="1620308"/>
        </p:xfrm>
        <a:graphic>
          <a:graphicData uri="http://schemas.openxmlformats.org/presentationml/2006/ole">
            <p:oleObj spid="_x0000_s555011" name="Equation" r:id="rId5" imgW="1434960" imgH="520560" progId="Equation.DSMT4">
              <p:embed/>
            </p:oleObj>
          </a:graphicData>
        </a:graphic>
      </p:graphicFrame>
      <p:graphicFrame>
        <p:nvGraphicFramePr>
          <p:cNvPr id="9220" name="Object 47"/>
          <p:cNvGraphicFramePr>
            <a:graphicFrameLocks noChangeAspect="1"/>
          </p:cNvGraphicFramePr>
          <p:nvPr/>
        </p:nvGraphicFramePr>
        <p:xfrm>
          <a:off x="18453100" y="9959975"/>
          <a:ext cx="2701925" cy="869950"/>
        </p:xfrm>
        <a:graphic>
          <a:graphicData uri="http://schemas.openxmlformats.org/presentationml/2006/ole">
            <p:oleObj spid="_x0000_s555012" name="Equation" r:id="rId6" imgW="495000" imgH="228600" progId="Equation.DSMT4">
              <p:embed/>
            </p:oleObj>
          </a:graphicData>
        </a:graphic>
      </p:graphicFrame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4547524" y="10796431"/>
            <a:ext cx="5615691" cy="638560"/>
            <a:chOff x="2018" y="3838"/>
            <a:chExt cx="1497" cy="227"/>
          </a:xfrm>
        </p:grpSpPr>
        <p:sp>
          <p:nvSpPr>
            <p:cNvPr id="9237" name="Line 54"/>
            <p:cNvSpPr>
              <a:spLocks noChangeShapeType="1"/>
            </p:cNvSpPr>
            <p:nvPr/>
          </p:nvSpPr>
          <p:spPr bwMode="auto">
            <a:xfrm>
              <a:off x="2018" y="3884"/>
              <a:ext cx="0" cy="1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55"/>
            <p:cNvSpPr>
              <a:spLocks noChangeShapeType="1"/>
            </p:cNvSpPr>
            <p:nvPr/>
          </p:nvSpPr>
          <p:spPr bwMode="auto">
            <a:xfrm>
              <a:off x="2018" y="4065"/>
              <a:ext cx="149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56"/>
            <p:cNvSpPr>
              <a:spLocks noChangeShapeType="1"/>
            </p:cNvSpPr>
            <p:nvPr/>
          </p:nvSpPr>
          <p:spPr bwMode="auto">
            <a:xfrm flipV="1">
              <a:off x="3515" y="3838"/>
              <a:ext cx="0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36313" name="Object 57"/>
          <p:cNvGraphicFramePr>
            <a:graphicFrameLocks noChangeAspect="1"/>
          </p:cNvGraphicFramePr>
          <p:nvPr/>
        </p:nvGraphicFramePr>
        <p:xfrm>
          <a:off x="5019235" y="1994443"/>
          <a:ext cx="10394841" cy="1102710"/>
        </p:xfrm>
        <a:graphic>
          <a:graphicData uri="http://schemas.openxmlformats.org/presentationml/2006/ole">
            <p:oleObj spid="_x0000_s555013" name="Equation" r:id="rId7" imgW="1701720" imgH="241200" progId="Equation.DSMT4">
              <p:embed/>
            </p:oleObj>
          </a:graphicData>
        </a:graphic>
      </p:graphicFrame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4716334" y="5693584"/>
            <a:ext cx="289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 flipV="1">
            <a:off x="14716334" y="4799039"/>
            <a:ext cx="0" cy="894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4716334" y="5437598"/>
            <a:ext cx="255088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0" name="Text Box 65"/>
          <p:cNvSpPr txBox="1">
            <a:spLocks noChangeArrowheads="1"/>
          </p:cNvSpPr>
          <p:nvPr/>
        </p:nvSpPr>
        <p:spPr bwMode="auto">
          <a:xfrm>
            <a:off x="1616811" y="9859690"/>
            <a:ext cx="780828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frequency</a:t>
            </a:r>
            <a:r>
              <a:rPr lang="fr-CH" sz="5100" dirty="0"/>
              <a:t> (single </a:t>
            </a:r>
            <a:r>
              <a:rPr lang="fr-CH" sz="5100" dirty="0" err="1"/>
              <a:t>neuron</a:t>
            </a:r>
            <a:r>
              <a:rPr lang="fr-CH" sz="5100" dirty="0"/>
              <a:t>)</a:t>
            </a:r>
            <a:endParaRPr lang="fr-FR" sz="5100" dirty="0"/>
          </a:p>
        </p:txBody>
      </p:sp>
      <p:sp>
        <p:nvSpPr>
          <p:cNvPr id="9232" name="TextBox 71"/>
          <p:cNvSpPr txBox="1">
            <a:spLocks noChangeArrowheads="1"/>
          </p:cNvSpPr>
          <p:nvPr/>
        </p:nvSpPr>
        <p:spPr bwMode="auto">
          <a:xfrm>
            <a:off x="251226" y="2867301"/>
            <a:ext cx="12934691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Homogeneous network</a:t>
            </a:r>
          </a:p>
          <a:p>
            <a:r>
              <a:rPr lang="en-US" dirty="0"/>
              <a:t>All neurons are identical,</a:t>
            </a:r>
          </a:p>
          <a:p>
            <a:r>
              <a:rPr lang="en-US" b="1" dirty="0"/>
              <a:t>Single neuron rate = population rate</a:t>
            </a:r>
          </a:p>
        </p:txBody>
      </p:sp>
      <p:pic>
        <p:nvPicPr>
          <p:cNvPr id="9233" name="Picture 53" descr="spike_brunel_ro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165929" y="4033894"/>
            <a:ext cx="10822489" cy="549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4" name="Text Box 59"/>
          <p:cNvSpPr txBox="1">
            <a:spLocks noChangeArrowheads="1"/>
          </p:cNvSpPr>
          <p:nvPr/>
        </p:nvSpPr>
        <p:spPr bwMode="auto">
          <a:xfrm>
            <a:off x="14888894" y="4033894"/>
            <a:ext cx="671856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A(t)= A</a:t>
            </a:r>
            <a:r>
              <a:rPr lang="en-US" sz="3400" dirty="0">
                <a:solidFill>
                  <a:srgbClr val="FF0000"/>
                </a:solidFill>
              </a:rPr>
              <a:t>0</a:t>
            </a:r>
            <a:r>
              <a:rPr lang="en-US" sz="5100" dirty="0">
                <a:solidFill>
                  <a:srgbClr val="FF0000"/>
                </a:solidFill>
              </a:rPr>
              <a:t>= const</a:t>
            </a:r>
            <a:endParaRPr lang="en-US" sz="5100" dirty="0"/>
          </a:p>
        </p:txBody>
      </p:sp>
      <p:cxnSp>
        <p:nvCxnSpPr>
          <p:cNvPr id="9235" name="Straight Arrow Connector 73"/>
          <p:cNvCxnSpPr>
            <a:cxnSpLocks noChangeShapeType="1"/>
          </p:cNvCxnSpPr>
          <p:nvPr/>
        </p:nvCxnSpPr>
        <p:spPr bwMode="auto">
          <a:xfrm>
            <a:off x="15736687" y="7094475"/>
            <a:ext cx="2896000" cy="2814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9236" name="TextBox 75"/>
          <p:cNvSpPr txBox="1">
            <a:spLocks noChangeArrowheads="1"/>
          </p:cNvSpPr>
          <p:nvPr/>
        </p:nvSpPr>
        <p:spPr bwMode="auto">
          <a:xfrm>
            <a:off x="13864790" y="6585318"/>
            <a:ext cx="374379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Single neuron</a:t>
            </a:r>
          </a:p>
        </p:txBody>
      </p:sp>
      <p:graphicFrame>
        <p:nvGraphicFramePr>
          <p:cNvPr id="9222" name="Object 7"/>
          <p:cNvGraphicFramePr>
            <a:graphicFrameLocks noChangeAspect="1"/>
          </p:cNvGraphicFramePr>
          <p:nvPr/>
        </p:nvGraphicFramePr>
        <p:xfrm>
          <a:off x="1779901" y="5628884"/>
          <a:ext cx="6717350" cy="1803156"/>
        </p:xfrm>
        <a:graphic>
          <a:graphicData uri="http://schemas.openxmlformats.org/presentationml/2006/ole">
            <p:oleObj spid="_x0000_s555014" name="Equation" r:id="rId9" imgW="901440" imgH="228600" progId="Equation.DSMT4">
              <p:embed/>
            </p:oleObj>
          </a:graphicData>
        </a:graphic>
      </p:graphicFrame>
      <p:sp>
        <p:nvSpPr>
          <p:cNvPr id="5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Example - 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Asynchronous state in SRM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0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2"/>
          <p:cNvSpPr>
            <a:spLocks noChangeArrowheads="1"/>
          </p:cNvSpPr>
          <p:nvPr/>
        </p:nvSpPr>
        <p:spPr bwMode="auto">
          <a:xfrm>
            <a:off x="-82529" y="0"/>
            <a:ext cx="21607463" cy="12152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6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9952190" y="9775299"/>
          <a:ext cx="2633410" cy="967684"/>
        </p:xfrm>
        <a:graphic>
          <a:graphicData uri="http://schemas.openxmlformats.org/presentationml/2006/ole">
            <p:oleObj spid="_x0000_s355330" name="Equation" r:id="rId4" imgW="482400" imgH="253800" progId="Equation.3">
              <p:embed/>
            </p:oleObj>
          </a:graphicData>
        </a:graphic>
      </p:graphicFrame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14716334" y="3395335"/>
            <a:ext cx="55819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fully</a:t>
            </a:r>
            <a:r>
              <a:rPr lang="en-US" i="0"/>
              <a:t> </a:t>
            </a:r>
            <a:r>
              <a:rPr lang="en-US" i="0">
                <a:solidFill>
                  <a:srgbClr val="FF0000"/>
                </a:solidFill>
              </a:rPr>
              <a:t>connected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206159" y="1355883"/>
            <a:ext cx="2010694" cy="1946621"/>
            <a:chOff x="4611" y="3499"/>
            <a:chExt cx="715" cy="692"/>
          </a:xfrm>
        </p:grpSpPr>
        <p:sp>
          <p:nvSpPr>
            <p:cNvPr id="12324" name="Oval 7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8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9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10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Oval 11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Oval 12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Oval 13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Oval 14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Oval 15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Oval 16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Oval 17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18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Oval 19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Oval 20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Oval 21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Line 22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Line 23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24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25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26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27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Line 28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Line 29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Line 30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Line 31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Line 32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Line 33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1" name="Line 34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2" name="Line 35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3" name="Line 36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Line 37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Line 38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6" name="Line 39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7" name="Line 40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291" name="Object 43"/>
          <p:cNvGraphicFramePr>
            <a:graphicFrameLocks noChangeAspect="1"/>
          </p:cNvGraphicFramePr>
          <p:nvPr/>
        </p:nvGraphicFramePr>
        <p:xfrm>
          <a:off x="7401308" y="1738456"/>
          <a:ext cx="1526776" cy="1023945"/>
        </p:xfrm>
        <a:graphic>
          <a:graphicData uri="http://schemas.openxmlformats.org/presentationml/2006/ole">
            <p:oleObj spid="_x0000_s355331" name="Equation" r:id="rId5" imgW="253800" imgH="228600" progId="Equation.DSMT4">
              <p:embed/>
            </p:oleObj>
          </a:graphicData>
        </a:graphic>
      </p:graphicFrame>
      <p:sp>
        <p:nvSpPr>
          <p:cNvPr id="12306" name="Line 44"/>
          <p:cNvSpPr>
            <a:spLocks noChangeShapeType="1"/>
          </p:cNvSpPr>
          <p:nvPr/>
        </p:nvSpPr>
        <p:spPr bwMode="auto">
          <a:xfrm>
            <a:off x="8080291" y="2759589"/>
            <a:ext cx="115915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7" name="Text Box 45"/>
          <p:cNvSpPr txBox="1">
            <a:spLocks noChangeArrowheads="1"/>
          </p:cNvSpPr>
          <p:nvPr/>
        </p:nvSpPr>
        <p:spPr bwMode="auto">
          <a:xfrm>
            <a:off x="8425410" y="1243363"/>
            <a:ext cx="342247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chemeClr val="accent2"/>
                </a:solidFill>
              </a:rPr>
              <a:t>input potential</a:t>
            </a:r>
            <a:endParaRPr lang="en-US" sz="3800" dirty="0"/>
          </a:p>
        </p:txBody>
      </p:sp>
      <p:graphicFrame>
        <p:nvGraphicFramePr>
          <p:cNvPr id="12292" name="Object 46"/>
          <p:cNvGraphicFramePr>
            <a:graphicFrameLocks noChangeAspect="1"/>
          </p:cNvGraphicFramePr>
          <p:nvPr/>
        </p:nvGraphicFramePr>
        <p:xfrm>
          <a:off x="12060417" y="9539004"/>
          <a:ext cx="6962405" cy="1620308"/>
        </p:xfrm>
        <a:graphic>
          <a:graphicData uri="http://schemas.openxmlformats.org/presentationml/2006/ole">
            <p:oleObj spid="_x0000_s355332" name="Equation" r:id="rId6" imgW="1434960" imgH="520560" progId="Equation.DSMT4">
              <p:embed/>
            </p:oleObj>
          </a:graphicData>
        </a:graphic>
      </p:graphicFrame>
      <p:graphicFrame>
        <p:nvGraphicFramePr>
          <p:cNvPr id="12293" name="Object 47"/>
          <p:cNvGraphicFramePr>
            <a:graphicFrameLocks noChangeAspect="1"/>
          </p:cNvGraphicFramePr>
          <p:nvPr/>
        </p:nvGraphicFramePr>
        <p:xfrm>
          <a:off x="18453100" y="9959975"/>
          <a:ext cx="2701925" cy="869950"/>
        </p:xfrm>
        <a:graphic>
          <a:graphicData uri="http://schemas.openxmlformats.org/presentationml/2006/ole">
            <p:oleObj spid="_x0000_s355333" name="Equation" r:id="rId7" imgW="495000" imgH="228600" progId="Equation.DSMT4">
              <p:embed/>
            </p:oleObj>
          </a:graphicData>
        </a:graphic>
      </p:graphicFrame>
      <p:sp>
        <p:nvSpPr>
          <p:cNvPr id="12308" name="Line 48"/>
          <p:cNvSpPr>
            <a:spLocks noChangeShapeType="1"/>
          </p:cNvSpPr>
          <p:nvPr/>
        </p:nvSpPr>
        <p:spPr bwMode="auto">
          <a:xfrm flipV="1">
            <a:off x="7570115" y="5566998"/>
            <a:ext cx="0" cy="29339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9" name="Line 49"/>
          <p:cNvSpPr>
            <a:spLocks noChangeShapeType="1"/>
          </p:cNvSpPr>
          <p:nvPr/>
        </p:nvSpPr>
        <p:spPr bwMode="auto">
          <a:xfrm>
            <a:off x="7570114" y="8500993"/>
            <a:ext cx="59570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0" name="Freeform 50"/>
          <p:cNvSpPr>
            <a:spLocks/>
          </p:cNvSpPr>
          <p:nvPr/>
        </p:nvSpPr>
        <p:spPr bwMode="auto">
          <a:xfrm>
            <a:off x="7742674" y="6202745"/>
            <a:ext cx="5611938" cy="2298249"/>
          </a:xfrm>
          <a:custGeom>
            <a:avLst/>
            <a:gdLst>
              <a:gd name="T0" fmla="*/ 0 w 1496"/>
              <a:gd name="T1" fmla="*/ 2147483647 h 454"/>
              <a:gd name="T2" fmla="*/ 2147483647 w 1496"/>
              <a:gd name="T3" fmla="*/ 2147483647 h 454"/>
              <a:gd name="T4" fmla="*/ 2147483647 w 1496"/>
              <a:gd name="T5" fmla="*/ 2147483647 h 454"/>
              <a:gd name="T6" fmla="*/ 2147483647 w 1496"/>
              <a:gd name="T7" fmla="*/ 0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1496"/>
              <a:gd name="T13" fmla="*/ 0 h 454"/>
              <a:gd name="T14" fmla="*/ 1496 w 1496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6" h="454">
                <a:moveTo>
                  <a:pt x="0" y="454"/>
                </a:moveTo>
                <a:cubicBezTo>
                  <a:pt x="279" y="439"/>
                  <a:pt x="559" y="424"/>
                  <a:pt x="725" y="363"/>
                </a:cubicBezTo>
                <a:cubicBezTo>
                  <a:pt x="891" y="302"/>
                  <a:pt x="869" y="151"/>
                  <a:pt x="997" y="91"/>
                </a:cubicBezTo>
                <a:cubicBezTo>
                  <a:pt x="1125" y="31"/>
                  <a:pt x="1310" y="15"/>
                  <a:pt x="14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2294" name="Object 51"/>
          <p:cNvGraphicFramePr>
            <a:graphicFrameLocks noChangeAspect="1"/>
          </p:cNvGraphicFramePr>
          <p:nvPr/>
        </p:nvGraphicFramePr>
        <p:xfrm>
          <a:off x="13641388" y="5659438"/>
          <a:ext cx="3327400" cy="871537"/>
        </p:xfrm>
        <a:graphic>
          <a:graphicData uri="http://schemas.openxmlformats.org/presentationml/2006/ole">
            <p:oleObj spid="_x0000_s355334" name="Equation" r:id="rId8" imgW="609480" imgH="228600" progId="Equation.DSMT4">
              <p:embed/>
            </p:oleObj>
          </a:graphicData>
        </a:graphic>
      </p:graphicFrame>
      <p:graphicFrame>
        <p:nvGraphicFramePr>
          <p:cNvPr id="12295" name="Object 52"/>
          <p:cNvGraphicFramePr>
            <a:graphicFrameLocks noChangeAspect="1"/>
          </p:cNvGraphicFramePr>
          <p:nvPr/>
        </p:nvGraphicFramePr>
        <p:xfrm>
          <a:off x="13122032" y="8537563"/>
          <a:ext cx="915316" cy="855163"/>
        </p:xfrm>
        <a:graphic>
          <a:graphicData uri="http://schemas.openxmlformats.org/presentationml/2006/ole">
            <p:oleObj spid="_x0000_s355335" name="Equation" r:id="rId9" imgW="152280" imgH="190440" progId="Equation.3">
              <p:embed/>
            </p:oleObj>
          </a:graphicData>
        </a:graphic>
      </p:graphicFrame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547524" y="10796431"/>
            <a:ext cx="5615691" cy="638560"/>
            <a:chOff x="2018" y="3838"/>
            <a:chExt cx="1497" cy="227"/>
          </a:xfrm>
        </p:grpSpPr>
        <p:sp>
          <p:nvSpPr>
            <p:cNvPr id="12321" name="Line 54"/>
            <p:cNvSpPr>
              <a:spLocks noChangeShapeType="1"/>
            </p:cNvSpPr>
            <p:nvPr/>
          </p:nvSpPr>
          <p:spPr bwMode="auto">
            <a:xfrm>
              <a:off x="2018" y="3884"/>
              <a:ext cx="0" cy="1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55"/>
            <p:cNvSpPr>
              <a:spLocks noChangeShapeType="1"/>
            </p:cNvSpPr>
            <p:nvPr/>
          </p:nvSpPr>
          <p:spPr bwMode="auto">
            <a:xfrm>
              <a:off x="2018" y="4065"/>
              <a:ext cx="149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56"/>
            <p:cNvSpPr>
              <a:spLocks noChangeShapeType="1"/>
            </p:cNvSpPr>
            <p:nvPr/>
          </p:nvSpPr>
          <p:spPr bwMode="auto">
            <a:xfrm flipV="1">
              <a:off x="3515" y="3838"/>
              <a:ext cx="0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36313" name="Object 57"/>
          <p:cNvGraphicFramePr>
            <a:graphicFrameLocks noChangeAspect="1"/>
          </p:cNvGraphicFramePr>
          <p:nvPr/>
        </p:nvGraphicFramePr>
        <p:xfrm>
          <a:off x="4344000" y="2770841"/>
          <a:ext cx="10158509" cy="1102710"/>
        </p:xfrm>
        <a:graphic>
          <a:graphicData uri="http://schemas.openxmlformats.org/presentationml/2006/ole">
            <p:oleObj spid="_x0000_s355336" name="Equation" r:id="rId10" imgW="1663560" imgH="241200" progId="Equation.DSMT4">
              <p:embed/>
            </p:oleObj>
          </a:graphicData>
        </a:graphic>
      </p:graphicFrame>
      <p:graphicFrame>
        <p:nvGraphicFramePr>
          <p:cNvPr id="12297" name="Object 58"/>
          <p:cNvGraphicFramePr>
            <a:graphicFrameLocks noChangeAspect="1"/>
          </p:cNvGraphicFramePr>
          <p:nvPr/>
        </p:nvGraphicFramePr>
        <p:xfrm>
          <a:off x="6208397" y="5530428"/>
          <a:ext cx="1159149" cy="928302"/>
        </p:xfrm>
        <a:graphic>
          <a:graphicData uri="http://schemas.openxmlformats.org/presentationml/2006/ole">
            <p:oleObj spid="_x0000_s355337" name="Equation" r:id="rId11" imgW="177480" imgH="190440" progId="Equation.3">
              <p:embed/>
            </p:oleObj>
          </a:graphicData>
        </a:graphic>
      </p:graphicFrame>
      <p:sp>
        <p:nvSpPr>
          <p:cNvPr id="12312" name="Text Box 59"/>
          <p:cNvSpPr txBox="1">
            <a:spLocks noChangeArrowheads="1"/>
          </p:cNvSpPr>
          <p:nvPr/>
        </p:nvSpPr>
        <p:spPr bwMode="auto">
          <a:xfrm>
            <a:off x="17781143" y="1298935"/>
            <a:ext cx="382632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A(t)=const</a:t>
            </a:r>
            <a:endParaRPr lang="en-US" sz="5100" dirty="0"/>
          </a:p>
        </p:txBody>
      </p:sp>
      <p:sp>
        <p:nvSpPr>
          <p:cNvPr id="12313" name="Line 60"/>
          <p:cNvSpPr>
            <a:spLocks noChangeShapeType="1"/>
          </p:cNvSpPr>
          <p:nvPr/>
        </p:nvSpPr>
        <p:spPr bwMode="auto">
          <a:xfrm>
            <a:off x="17781143" y="2759589"/>
            <a:ext cx="289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4" name="Line 61"/>
          <p:cNvSpPr>
            <a:spLocks noChangeShapeType="1"/>
          </p:cNvSpPr>
          <p:nvPr/>
        </p:nvSpPr>
        <p:spPr bwMode="auto">
          <a:xfrm flipV="1">
            <a:off x="17781141" y="1865044"/>
            <a:ext cx="0" cy="894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5" name="Line 62"/>
          <p:cNvSpPr>
            <a:spLocks noChangeShapeType="1"/>
          </p:cNvSpPr>
          <p:nvPr/>
        </p:nvSpPr>
        <p:spPr bwMode="auto">
          <a:xfrm>
            <a:off x="17781141" y="2377016"/>
            <a:ext cx="255088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36320" name="Line 64"/>
          <p:cNvSpPr>
            <a:spLocks noChangeShapeType="1"/>
          </p:cNvSpPr>
          <p:nvPr/>
        </p:nvSpPr>
        <p:spPr bwMode="auto">
          <a:xfrm flipH="1">
            <a:off x="7911484" y="5949571"/>
            <a:ext cx="2892248" cy="344315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7" name="Text Box 65"/>
          <p:cNvSpPr txBox="1">
            <a:spLocks noChangeArrowheads="1"/>
          </p:cNvSpPr>
          <p:nvPr/>
        </p:nvSpPr>
        <p:spPr bwMode="auto">
          <a:xfrm>
            <a:off x="1616811" y="9859690"/>
            <a:ext cx="780828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frequency</a:t>
            </a:r>
            <a:r>
              <a:rPr lang="fr-CH" sz="5100" dirty="0"/>
              <a:t> (single </a:t>
            </a:r>
            <a:r>
              <a:rPr lang="fr-CH" sz="5100" dirty="0" err="1"/>
              <a:t>neuron</a:t>
            </a:r>
            <a:r>
              <a:rPr lang="fr-CH" sz="5100" dirty="0"/>
              <a:t>)</a:t>
            </a:r>
            <a:endParaRPr lang="fr-FR" sz="5100" dirty="0"/>
          </a:p>
        </p:txBody>
      </p:sp>
      <p:sp>
        <p:nvSpPr>
          <p:cNvPr id="736322" name="Text Box 66"/>
          <p:cNvSpPr txBox="1">
            <a:spLocks noChangeArrowheads="1"/>
          </p:cNvSpPr>
          <p:nvPr/>
        </p:nvSpPr>
        <p:spPr bwMode="auto">
          <a:xfrm>
            <a:off x="1399234" y="6368713"/>
            <a:ext cx="5443859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typical</a:t>
            </a:r>
            <a:r>
              <a:rPr lang="fr-CH" sz="5100" dirty="0"/>
              <a:t> </a:t>
            </a:r>
            <a:r>
              <a:rPr lang="fr-CH" sz="5100" dirty="0" err="1"/>
              <a:t>mean</a:t>
            </a:r>
            <a:r>
              <a:rPr lang="fr-CH" sz="5100" dirty="0"/>
              <a:t> </a:t>
            </a:r>
            <a:r>
              <a:rPr lang="fr-CH" sz="5100" dirty="0" err="1"/>
              <a:t>field</a:t>
            </a:r>
            <a:endParaRPr lang="fr-CH" sz="5100" dirty="0"/>
          </a:p>
          <a:p>
            <a:r>
              <a:rPr lang="fr-CH" sz="5100" dirty="0"/>
              <a:t>   (Curie Weiss)</a:t>
            </a:r>
            <a:endParaRPr lang="fr-FR" sz="5100" dirty="0"/>
          </a:p>
        </p:txBody>
      </p:sp>
      <p:sp>
        <p:nvSpPr>
          <p:cNvPr id="736323" name="Line 67"/>
          <p:cNvSpPr>
            <a:spLocks noChangeShapeType="1"/>
          </p:cNvSpPr>
          <p:nvPr/>
        </p:nvSpPr>
        <p:spPr bwMode="auto">
          <a:xfrm flipH="1">
            <a:off x="9100643" y="5949572"/>
            <a:ext cx="3064810" cy="357255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0" name="TextBox 71"/>
          <p:cNvSpPr txBox="1">
            <a:spLocks noChangeArrowheads="1"/>
          </p:cNvSpPr>
          <p:nvPr/>
        </p:nvSpPr>
        <p:spPr bwMode="auto">
          <a:xfrm>
            <a:off x="12585600" y="6712721"/>
            <a:ext cx="84013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Homogeneous network</a:t>
            </a:r>
          </a:p>
          <a:p>
            <a:r>
              <a:rPr lang="en-US" dirty="0"/>
              <a:t>All neurons are identical</a:t>
            </a:r>
            <a:r>
              <a:rPr lang="en-US" dirty="0" smtClean="0"/>
              <a:t>,</a:t>
            </a:r>
            <a:endParaRPr lang="en-US" dirty="0"/>
          </a:p>
        </p:txBody>
      </p:sp>
      <p:graphicFrame>
        <p:nvGraphicFramePr>
          <p:cNvPr id="12299" name="Object 42"/>
          <p:cNvGraphicFramePr>
            <a:graphicFrameLocks noChangeAspect="1"/>
          </p:cNvGraphicFramePr>
          <p:nvPr/>
        </p:nvGraphicFramePr>
        <p:xfrm>
          <a:off x="450157" y="1738456"/>
          <a:ext cx="3237369" cy="1215231"/>
        </p:xfrm>
        <a:graphic>
          <a:graphicData uri="http://schemas.openxmlformats.org/presentationml/2006/ole">
            <p:oleObj spid="_x0000_s355339" name="Equation" r:id="rId12" imgW="558720" imgH="279360" progId="Equation.DSMT4">
              <p:embed/>
            </p:oleObj>
          </a:graphicData>
        </a:graphic>
      </p:graphicFrame>
      <p:graphicFrame>
        <p:nvGraphicFramePr>
          <p:cNvPr id="12300" name="Object 41"/>
          <p:cNvGraphicFramePr>
            <a:graphicFrameLocks noChangeAspect="1"/>
          </p:cNvGraphicFramePr>
          <p:nvPr/>
        </p:nvGraphicFramePr>
        <p:xfrm>
          <a:off x="4167692" y="1738456"/>
          <a:ext cx="2989781" cy="1035197"/>
        </p:xfrm>
        <a:graphic>
          <a:graphicData uri="http://schemas.openxmlformats.org/presentationml/2006/ole">
            <p:oleObj spid="_x0000_s355340" name="Equation" r:id="rId13" imgW="495000" imgH="228600" progId="Equation.DSMT4">
              <p:embed/>
            </p:oleObj>
          </a:graphicData>
        </a:graphic>
      </p:graphicFrame>
      <p:graphicFrame>
        <p:nvGraphicFramePr>
          <p:cNvPr id="2" name="Object 68"/>
          <p:cNvGraphicFramePr>
            <a:graphicFrameLocks noChangeAspect="1"/>
          </p:cNvGraphicFramePr>
          <p:nvPr/>
        </p:nvGraphicFramePr>
        <p:xfrm>
          <a:off x="17098405" y="4545866"/>
          <a:ext cx="3950116" cy="1009881"/>
        </p:xfrm>
        <a:graphic>
          <a:graphicData uri="http://schemas.openxmlformats.org/presentationml/2006/ole">
            <p:oleObj spid="_x0000_s355341" name="Equation" r:id="rId14" imgW="812520" imgH="279360" progId="Equation.DSMT4">
              <p:embed/>
            </p:oleObj>
          </a:graphicData>
        </a:graphic>
      </p:graphicFrame>
      <p:sp>
        <p:nvSpPr>
          <p:cNvPr id="70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Example - 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Asynchronous state in SRM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0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7"/>
          <p:cNvGraphicFramePr>
            <a:graphicFrameLocks noChangeAspect="1"/>
          </p:cNvGraphicFramePr>
          <p:nvPr/>
        </p:nvGraphicFramePr>
        <p:xfrm>
          <a:off x="3290888" y="3654425"/>
          <a:ext cx="8220075" cy="1973263"/>
        </p:xfrm>
        <a:graphic>
          <a:graphicData uri="http://schemas.openxmlformats.org/presentationml/2006/ole">
            <p:oleObj spid="_x0000_s355342" name="Equation" r:id="rId15" imgW="1346040" imgH="431640" progId="Equation.DSMT4">
              <p:embed/>
            </p:oleObj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2900855" y="3810489"/>
            <a:ext cx="8947026" cy="1785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320" grpId="0" animBg="1"/>
      <p:bldP spid="736320" grpId="1" animBg="1"/>
      <p:bldP spid="736322" grpId="0"/>
      <p:bldP spid="7363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10 – Neuronal Populations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Cortical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Populations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columns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receptive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fields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Connectivity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cortical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model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schemes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Mean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argument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asynchronous</a:t>
            </a:r>
            <a:r>
              <a:rPr lang="fr-CH" sz="4400" dirty="0" smtClean="0">
                <a:latin typeface="Arial Narrow" pitchFamily="34" charset="0"/>
              </a:rPr>
              <a:t> state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Random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networks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kumimoji="0" lang="fr-CH" sz="4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balanced</a:t>
            </a: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state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10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4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Random networks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185358" y="8286752"/>
            <a:ext cx="10265694" cy="18679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7064733" y="1075160"/>
            <a:ext cx="14683567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11400" b="1" dirty="0" smtClean="0">
                <a:solidFill>
                  <a:srgbClr val="FF0000"/>
                </a:solidFill>
              </a:rPr>
              <a:t>random </a:t>
            </a:r>
            <a:r>
              <a:rPr lang="en-US" sz="11400" b="1" dirty="0">
                <a:solidFill>
                  <a:srgbClr val="FF0000"/>
                </a:solidFill>
              </a:rPr>
              <a:t>connectivity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mean-field arguments – random connectivity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053" y="4061329"/>
            <a:ext cx="5534025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2625" y="4740861"/>
            <a:ext cx="500062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85921" y="3984127"/>
            <a:ext cx="4838700" cy="801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7893551" y="3153130"/>
            <a:ext cx="5840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random: </a:t>
            </a:r>
            <a:r>
              <a:rPr lang="en-US" sz="4800" dirty="0" err="1" smtClean="0"/>
              <a:t>prob</a:t>
            </a:r>
            <a:r>
              <a:rPr lang="en-US" sz="4800" dirty="0" smtClean="0"/>
              <a:t> p fixed</a:t>
            </a:r>
            <a:endParaRPr lang="en-US" sz="4800" dirty="0"/>
          </a:p>
        </p:txBody>
      </p:sp>
      <p:sp>
        <p:nvSpPr>
          <p:cNvPr id="45" name="TextBox 44"/>
          <p:cNvSpPr txBox="1"/>
          <p:nvPr/>
        </p:nvSpPr>
        <p:spPr>
          <a:xfrm>
            <a:off x="15154614" y="12630118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5125760" y="3194723"/>
            <a:ext cx="5633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random: number  K </a:t>
            </a:r>
          </a:p>
          <a:p>
            <a:r>
              <a:rPr lang="en-US" sz="4800" dirty="0" smtClean="0"/>
              <a:t> of inputs fixed</a:t>
            </a:r>
            <a:endParaRPr lang="en-US" sz="4800" dirty="0"/>
          </a:p>
        </p:txBody>
      </p:sp>
      <p:sp>
        <p:nvSpPr>
          <p:cNvPr id="47" name="TextBox 46"/>
          <p:cNvSpPr txBox="1"/>
          <p:nvPr/>
        </p:nvSpPr>
        <p:spPr>
          <a:xfrm>
            <a:off x="866274" y="3290975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full connectivity</a:t>
            </a:r>
            <a:endParaRPr lang="en-US" sz="4800" dirty="0"/>
          </a:p>
        </p:txBody>
      </p:sp>
      <p:sp>
        <p:nvSpPr>
          <p:cNvPr id="49" name="Rectangle 48"/>
          <p:cNvSpPr/>
          <p:nvPr/>
        </p:nvSpPr>
        <p:spPr>
          <a:xfrm>
            <a:off x="7064733" y="1376948"/>
            <a:ext cx="14378782" cy="106791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683621" y="2200632"/>
            <a:ext cx="8234686" cy="19491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I&amp;F </a:t>
            </a:r>
            <a:r>
              <a:rPr lang="fr-CH" dirty="0" err="1" smtClean="0">
                <a:solidFill>
                  <a:srgbClr val="FF0000"/>
                </a:solidFill>
              </a:rPr>
              <a:t>with</a:t>
            </a:r>
            <a:r>
              <a:rPr lang="fr-CH" dirty="0" smtClean="0">
                <a:solidFill>
                  <a:srgbClr val="FF0000"/>
                </a:solidFill>
              </a:rPr>
              <a:t> diffusive </a:t>
            </a:r>
            <a:r>
              <a:rPr lang="fr-CH" dirty="0">
                <a:solidFill>
                  <a:srgbClr val="FF0000"/>
                </a:solidFill>
              </a:rPr>
              <a:t>noise </a:t>
            </a:r>
            <a:endParaRPr lang="fr-CH" dirty="0" smtClean="0">
              <a:solidFill>
                <a:srgbClr val="FF0000"/>
              </a:solidFill>
            </a:endParaRPr>
          </a:p>
          <a:p>
            <a:r>
              <a:rPr lang="fr-CH" dirty="0" smtClean="0">
                <a:solidFill>
                  <a:srgbClr val="FF0000"/>
                </a:solidFill>
              </a:rPr>
              <a:t>(</a:t>
            </a:r>
            <a:r>
              <a:rPr lang="fr-CH" dirty="0" err="1">
                <a:solidFill>
                  <a:srgbClr val="FF0000"/>
                </a:solidFill>
              </a:rPr>
              <a:t>stochastic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spike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arrival</a:t>
            </a:r>
            <a:r>
              <a:rPr lang="fr-CH" dirty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175" name="Line 37"/>
          <p:cNvSpPr>
            <a:spLocks noChangeShapeType="1"/>
          </p:cNvSpPr>
          <p:nvPr/>
        </p:nvSpPr>
        <p:spPr bwMode="auto">
          <a:xfrm>
            <a:off x="5684690" y="7685213"/>
            <a:ext cx="32336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76" name="Line 38"/>
          <p:cNvSpPr>
            <a:spLocks noChangeShapeType="1"/>
          </p:cNvSpPr>
          <p:nvPr/>
        </p:nvSpPr>
        <p:spPr bwMode="auto">
          <a:xfrm>
            <a:off x="11358925" y="7685213"/>
            <a:ext cx="2213264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77" name="Text Box 39"/>
          <p:cNvSpPr txBox="1">
            <a:spLocks noChangeArrowheads="1"/>
          </p:cNvSpPr>
          <p:nvPr/>
        </p:nvSpPr>
        <p:spPr bwMode="auto">
          <a:xfrm>
            <a:off x="6322449" y="7903943"/>
            <a:ext cx="217052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EPSC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7178" name="Text Box 40"/>
          <p:cNvSpPr txBox="1">
            <a:spLocks noChangeArrowheads="1"/>
          </p:cNvSpPr>
          <p:nvPr/>
        </p:nvSpPr>
        <p:spPr bwMode="auto">
          <a:xfrm>
            <a:off x="11700294" y="8067786"/>
            <a:ext cx="191564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1"/>
                </a:solidFill>
              </a:rPr>
              <a:t>IPSC</a:t>
            </a:r>
            <a:endParaRPr lang="fr-FR" sz="5100" dirty="0">
              <a:solidFill>
                <a:schemeClr val="accent1"/>
              </a:solidFill>
            </a:endParaRPr>
          </a:p>
        </p:txBody>
      </p:sp>
      <p:sp>
        <p:nvSpPr>
          <p:cNvPr id="7179" name="Text Box 42"/>
          <p:cNvSpPr txBox="1">
            <a:spLocks noChangeArrowheads="1"/>
          </p:cNvSpPr>
          <p:nvPr/>
        </p:nvSpPr>
        <p:spPr bwMode="auto">
          <a:xfrm>
            <a:off x="82529" y="4697770"/>
            <a:ext cx="1381634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For any arbitrary neuron in the population</a:t>
            </a:r>
            <a:endParaRPr lang="fr-FR"/>
          </a:p>
        </p:txBody>
      </p:sp>
      <p:sp>
        <p:nvSpPr>
          <p:cNvPr id="7180" name="Text Box 43"/>
          <p:cNvSpPr txBox="1">
            <a:spLocks noChangeArrowheads="1"/>
          </p:cNvSpPr>
          <p:nvPr/>
        </p:nvSpPr>
        <p:spPr bwMode="auto">
          <a:xfrm>
            <a:off x="11996645" y="1724392"/>
            <a:ext cx="6155592" cy="2287675"/>
          </a:xfrm>
          <a:prstGeom prst="rect">
            <a:avLst/>
          </a:prstGeom>
          <a:solidFill>
            <a:srgbClr val="87D4F7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i="1" dirty="0" err="1">
                <a:solidFill>
                  <a:srgbClr val="000099"/>
                </a:solidFill>
              </a:rPr>
              <a:t>Blackboard</a:t>
            </a:r>
            <a:r>
              <a:rPr lang="fr-CH" sz="6800" b="1" i="1" dirty="0" smtClean="0">
                <a:solidFill>
                  <a:srgbClr val="000099"/>
                </a:solidFill>
              </a:rPr>
              <a:t>:</a:t>
            </a:r>
          </a:p>
          <a:p>
            <a:r>
              <a:rPr lang="fr-CH" sz="6800" b="1" i="1" dirty="0" err="1" smtClean="0">
                <a:solidFill>
                  <a:srgbClr val="000099"/>
                </a:solidFill>
              </a:rPr>
              <a:t>excit</a:t>
            </a:r>
            <a:r>
              <a:rPr lang="fr-CH" sz="6800" b="1" i="1" dirty="0" smtClean="0">
                <a:solidFill>
                  <a:srgbClr val="000099"/>
                </a:solidFill>
              </a:rPr>
              <a:t>. – </a:t>
            </a:r>
            <a:r>
              <a:rPr lang="fr-CH" sz="6800" b="1" i="1" dirty="0" err="1" smtClean="0">
                <a:solidFill>
                  <a:srgbClr val="000099"/>
                </a:solidFill>
              </a:rPr>
              <a:t>inhib</a:t>
            </a:r>
            <a:r>
              <a:rPr lang="fr-CH" sz="6800" b="1" i="1" dirty="0" smtClean="0">
                <a:solidFill>
                  <a:srgbClr val="000099"/>
                </a:solidFill>
              </a:rPr>
              <a:t>. </a:t>
            </a:r>
            <a:endParaRPr lang="fr-FR" sz="6800" b="1" i="1" dirty="0">
              <a:solidFill>
                <a:srgbClr val="000099"/>
              </a:solidFill>
            </a:endParaRPr>
          </a:p>
        </p:txBody>
      </p:sp>
      <p:graphicFrame>
        <p:nvGraphicFramePr>
          <p:cNvPr id="7171" name="Object 45"/>
          <p:cNvGraphicFramePr>
            <a:graphicFrameLocks noChangeAspect="1"/>
          </p:cNvGraphicFramePr>
          <p:nvPr/>
        </p:nvGraphicFramePr>
        <p:xfrm>
          <a:off x="1423988" y="5661025"/>
          <a:ext cx="13403262" cy="1704975"/>
        </p:xfrm>
        <a:graphic>
          <a:graphicData uri="http://schemas.openxmlformats.org/presentationml/2006/ole">
            <p:oleObj spid="_x0000_s346114" name="Equation" r:id="rId4" imgW="3047760" imgH="431640" progId="Equation.DSMT4">
              <p:embed/>
            </p:oleObj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734897" y="7365964"/>
            <a:ext cx="7382149" cy="2793465"/>
            <a:chOff x="1156423" y="4156660"/>
            <a:chExt cx="3124471" cy="1576596"/>
          </a:xfrm>
        </p:grpSpPr>
        <p:sp>
          <p:nvSpPr>
            <p:cNvPr id="7203" name="TextBox 35"/>
            <p:cNvSpPr txBox="1">
              <a:spLocks noChangeArrowheads="1"/>
            </p:cNvSpPr>
            <p:nvPr/>
          </p:nvSpPr>
          <p:spPr bwMode="auto">
            <a:xfrm>
              <a:off x="1156423" y="5186085"/>
              <a:ext cx="3124471" cy="54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excitatory input spikes</a:t>
              </a:r>
            </a:p>
          </p:txBody>
        </p:sp>
        <p:cxnSp>
          <p:nvCxnSpPr>
            <p:cNvPr id="7204" name="Straight Arrow Connector 39"/>
            <p:cNvCxnSpPr>
              <a:cxnSpLocks noChangeShapeType="1"/>
            </p:cNvCxnSpPr>
            <p:nvPr/>
          </p:nvCxnSpPr>
          <p:spPr bwMode="auto">
            <a:xfrm flipH="1" flipV="1">
              <a:off x="3593511" y="4156660"/>
              <a:ext cx="180020" cy="9489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18" name="Straight Connector 1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mean-field arguments – random connectivity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4623" y="1145438"/>
            <a:ext cx="7237618" cy="1856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 smtClean="0"/>
              <a:t>population of neurons</a:t>
            </a:r>
          </a:p>
          <a:p>
            <a:r>
              <a:rPr lang="en-US" sz="5400" dirty="0" smtClean="0"/>
              <a:t>with similar properties</a:t>
            </a:r>
            <a:endParaRPr lang="en-US" sz="4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2241" y="7451768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6602775" y="9460276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8179198" y="10590052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Brain </a:t>
            </a:r>
          </a:p>
        </p:txBody>
      </p: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Population activity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36966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9673" y="3092294"/>
            <a:ext cx="158591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7964903" y="5678905"/>
            <a:ext cx="1612231" cy="259882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" name="Line 76"/>
          <p:cNvSpPr>
            <a:spLocks noChangeShapeType="1"/>
          </p:cNvSpPr>
          <p:nvPr/>
        </p:nvSpPr>
        <p:spPr bwMode="auto">
          <a:xfrm flipH="1">
            <a:off x="7964901" y="5245769"/>
            <a:ext cx="457203" cy="303195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10-Exercise 2.1/2.2 now: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Poisson/random network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37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428" y="2045368"/>
            <a:ext cx="13338038" cy="262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712" y="4167806"/>
            <a:ext cx="13206754" cy="1392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0" y="1226483"/>
            <a:ext cx="21524936" cy="10925830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6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0722" y="2382253"/>
            <a:ext cx="79541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006" y="8446168"/>
            <a:ext cx="79541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10079" y="4167806"/>
            <a:ext cx="500062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4510084" y="2382253"/>
            <a:ext cx="5840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random: </a:t>
            </a:r>
            <a:r>
              <a:rPr lang="en-US" sz="4800" dirty="0" err="1" smtClean="0"/>
              <a:t>prob</a:t>
            </a:r>
            <a:r>
              <a:rPr lang="en-US" sz="4800" dirty="0" smtClean="0"/>
              <a:t> p fixed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67767" y="303153"/>
            <a:ext cx="4291559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Next lecture:</a:t>
            </a:r>
          </a:p>
          <a:p>
            <a:r>
              <a:rPr lang="en-US" dirty="0" smtClean="0"/>
              <a:t>11h40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Random Connectivity: fixed p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6857" y="2638845"/>
            <a:ext cx="1633537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075" y="2638845"/>
            <a:ext cx="3418124" cy="50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9075" y="1642076"/>
            <a:ext cx="1200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random: probability p=0.1,  fixed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318562" y="9127959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9075" y="9127959"/>
            <a:ext cx="11616202" cy="2445335"/>
            <a:chOff x="409075" y="9127959"/>
            <a:chExt cx="11616202" cy="244533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515979" y="10603798"/>
              <a:ext cx="129941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27199" y="9481902"/>
              <a:ext cx="8198078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fluctations</a:t>
              </a:r>
              <a:r>
                <a:rPr lang="en-US" dirty="0" smtClean="0">
                  <a:solidFill>
                    <a:srgbClr val="FF0000"/>
                  </a:solidFill>
                </a:rPr>
                <a:t> of </a:t>
              </a:r>
              <a:r>
                <a:rPr lang="en-US" i="1" dirty="0" smtClean="0">
                  <a:solidFill>
                    <a:srgbClr val="FF0000"/>
                  </a:solidFill>
                </a:rPr>
                <a:t>A</a:t>
              </a:r>
              <a:r>
                <a:rPr lang="en-US" dirty="0" smtClean="0">
                  <a:solidFill>
                    <a:srgbClr val="FF0000"/>
                  </a:solidFill>
                </a:rPr>
                <a:t> decrease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9599" y="10603798"/>
              <a:ext cx="7914346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fluctations</a:t>
              </a:r>
              <a:r>
                <a:rPr lang="en-US" dirty="0" smtClean="0">
                  <a:solidFill>
                    <a:srgbClr val="FF0000"/>
                  </a:solidFill>
                </a:rPr>
                <a:t> of </a:t>
              </a:r>
              <a:r>
                <a:rPr lang="en-US" i="1" dirty="0" smtClean="0">
                  <a:solidFill>
                    <a:srgbClr val="FF0000"/>
                  </a:solidFill>
                </a:rPr>
                <a:t>I</a:t>
              </a:r>
              <a:r>
                <a:rPr lang="en-US" dirty="0" smtClean="0">
                  <a:solidFill>
                    <a:srgbClr val="FF0000"/>
                  </a:solidFill>
                </a:rPr>
                <a:t> decrease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9075" y="9127959"/>
              <a:ext cx="11616202" cy="244533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571621" y="2449990"/>
            <a:ext cx="5936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Network N=10 000</a:t>
            </a:r>
            <a:endParaRPr lang="en-US" sz="5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89037" y="2449990"/>
            <a:ext cx="555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Network N=5 000</a:t>
            </a:r>
            <a:endParaRPr lang="en-US" sz="5400" dirty="0"/>
          </a:p>
        </p:txBody>
      </p:sp>
      <p:graphicFrame>
        <p:nvGraphicFramePr>
          <p:cNvPr id="537601" name="Object 1"/>
          <p:cNvGraphicFramePr>
            <a:graphicFrameLocks noChangeAspect="1"/>
          </p:cNvGraphicFramePr>
          <p:nvPr/>
        </p:nvGraphicFramePr>
        <p:xfrm>
          <a:off x="10688383" y="1107619"/>
          <a:ext cx="2736850" cy="1657350"/>
        </p:xfrm>
        <a:graphic>
          <a:graphicData uri="http://schemas.openxmlformats.org/presentationml/2006/ole">
            <p:oleObj spid="_x0000_s537601" name="Equation" r:id="rId6" imgW="6220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Random connectivity – fixed number of inputs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38" y="2580871"/>
            <a:ext cx="1639252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487" y="2304197"/>
            <a:ext cx="4446653" cy="736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6355" y="1171412"/>
            <a:ext cx="11811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random: number of inputs K=500,  fixed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318562" y="9127959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09075" y="9127959"/>
            <a:ext cx="11616202" cy="2445335"/>
            <a:chOff x="409075" y="9127959"/>
            <a:chExt cx="11616202" cy="244533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515979" y="10603798"/>
              <a:ext cx="129941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27199" y="9481902"/>
              <a:ext cx="8198078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fluctations</a:t>
              </a:r>
              <a:r>
                <a:rPr lang="en-US" dirty="0" smtClean="0">
                  <a:solidFill>
                    <a:srgbClr val="FF0000"/>
                  </a:solidFill>
                </a:rPr>
                <a:t> of </a:t>
              </a:r>
              <a:r>
                <a:rPr lang="en-US" i="1" dirty="0" smtClean="0">
                  <a:solidFill>
                    <a:srgbClr val="FF0000"/>
                  </a:solidFill>
                </a:rPr>
                <a:t>A</a:t>
              </a:r>
              <a:r>
                <a:rPr lang="en-US" dirty="0" smtClean="0">
                  <a:solidFill>
                    <a:srgbClr val="FF0000"/>
                  </a:solidFill>
                </a:rPr>
                <a:t> decrease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9599" y="10603798"/>
              <a:ext cx="7343677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fluctations</a:t>
              </a:r>
              <a:r>
                <a:rPr lang="en-US" dirty="0" smtClean="0">
                  <a:solidFill>
                    <a:srgbClr val="FF0000"/>
                  </a:solidFill>
                </a:rPr>
                <a:t> of </a:t>
              </a:r>
              <a:r>
                <a:rPr lang="en-US" i="1" dirty="0" smtClean="0">
                  <a:solidFill>
                    <a:srgbClr val="FF0000"/>
                  </a:solidFill>
                </a:rPr>
                <a:t>I</a:t>
              </a:r>
              <a:r>
                <a:rPr lang="en-US" dirty="0" smtClean="0">
                  <a:solidFill>
                    <a:srgbClr val="FF0000"/>
                  </a:solidFill>
                </a:rPr>
                <a:t>  remain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9075" y="9127959"/>
              <a:ext cx="11616202" cy="244533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397775" y="1988325"/>
            <a:ext cx="5936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Network N=10 000</a:t>
            </a:r>
            <a:endParaRPr 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73757" y="1988325"/>
            <a:ext cx="555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Network N=5 000</a:t>
            </a:r>
            <a:endParaRPr lang="en-US" sz="5400" dirty="0"/>
          </a:p>
        </p:txBody>
      </p:sp>
      <p:graphicFrame>
        <p:nvGraphicFramePr>
          <p:cNvPr id="535553" name="Object 1"/>
          <p:cNvGraphicFramePr>
            <a:graphicFrameLocks noChangeAspect="1"/>
          </p:cNvGraphicFramePr>
          <p:nvPr/>
        </p:nvGraphicFramePr>
        <p:xfrm>
          <a:off x="12025277" y="1023533"/>
          <a:ext cx="2400300" cy="1557338"/>
        </p:xfrm>
        <a:graphic>
          <a:graphicData uri="http://schemas.openxmlformats.org/presentationml/2006/ole">
            <p:oleObj spid="_x0000_s535553" name="Equation" r:id="rId6" imgW="5457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Connectivity schemes – fixed p, but balanced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510978" name="Object 45"/>
          <p:cNvGraphicFramePr>
            <a:graphicFrameLocks noChangeAspect="1"/>
          </p:cNvGraphicFramePr>
          <p:nvPr/>
        </p:nvGraphicFramePr>
        <p:xfrm>
          <a:off x="1726102" y="5666435"/>
          <a:ext cx="15805150" cy="1704975"/>
        </p:xfrm>
        <a:graphic>
          <a:graphicData uri="http://schemas.openxmlformats.org/presentationml/2006/ole">
            <p:oleObj spid="_x0000_s510978" name="Equation" r:id="rId4" imgW="3593880" imgH="431640" progId="Equation.DSMT4">
              <p:embed/>
            </p:oleObj>
          </a:graphicData>
        </a:graphic>
      </p:graphicFrame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530678" y="2442696"/>
            <a:ext cx="3444897" cy="3223739"/>
            <a:chOff x="4611" y="3499"/>
            <a:chExt cx="715" cy="692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"/>
          <p:cNvGrpSpPr>
            <a:grpSpLocks/>
          </p:cNvGrpSpPr>
          <p:nvPr/>
        </p:nvGrpSpPr>
        <p:grpSpPr bwMode="auto">
          <a:xfrm rot="16200000">
            <a:off x="12410760" y="2440599"/>
            <a:ext cx="2998555" cy="3223739"/>
            <a:chOff x="4611" y="3499"/>
            <a:chExt cx="715" cy="692"/>
          </a:xfrm>
        </p:grpSpPr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7" name="Straight Connector 76"/>
          <p:cNvCxnSpPr>
            <a:stCxn id="30" idx="0"/>
          </p:cNvCxnSpPr>
          <p:nvPr/>
        </p:nvCxnSpPr>
        <p:spPr>
          <a:xfrm>
            <a:off x="8424167" y="3122849"/>
            <a:ext cx="4554154" cy="780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597616" y="3903589"/>
            <a:ext cx="4380705" cy="1048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750016" y="4818573"/>
            <a:ext cx="5076168" cy="2858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58" idx="3"/>
          </p:cNvCxnSpPr>
          <p:nvPr/>
        </p:nvCxnSpPr>
        <p:spPr>
          <a:xfrm>
            <a:off x="7393107" y="3903589"/>
            <a:ext cx="6555641" cy="1004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7" idx="3"/>
          </p:cNvCxnSpPr>
          <p:nvPr/>
        </p:nvCxnSpPr>
        <p:spPr>
          <a:xfrm flipV="1">
            <a:off x="7561738" y="4157742"/>
            <a:ext cx="7742657" cy="6608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4" idx="0"/>
          </p:cNvCxnSpPr>
          <p:nvPr/>
        </p:nvCxnSpPr>
        <p:spPr>
          <a:xfrm flipV="1">
            <a:off x="7219657" y="3006119"/>
            <a:ext cx="6606526" cy="456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77577" y="1717270"/>
            <a:ext cx="132279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exc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3150689" y="1473200"/>
            <a:ext cx="11608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inh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51819" y="7356357"/>
            <a:ext cx="1019221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network bigger, but</a:t>
            </a:r>
          </a:p>
          <a:p>
            <a:pPr>
              <a:buFontTx/>
              <a:buChar char="-"/>
            </a:pPr>
            <a:r>
              <a:rPr lang="en-US" dirty="0" smtClean="0"/>
              <a:t>keep mean input close to zero</a:t>
            </a:r>
          </a:p>
          <a:p>
            <a:r>
              <a:rPr lang="en-US" dirty="0" smtClean="0"/>
              <a:t>           </a:t>
            </a:r>
          </a:p>
          <a:p>
            <a:pPr>
              <a:buFontTx/>
              <a:buChar char="-"/>
            </a:pPr>
            <a:r>
              <a:rPr lang="en-US" dirty="0" smtClean="0"/>
              <a:t>keep variance of input </a:t>
            </a:r>
            <a:endParaRPr lang="en-US" dirty="0"/>
          </a:p>
        </p:txBody>
      </p:sp>
      <p:graphicFrame>
        <p:nvGraphicFramePr>
          <p:cNvPr id="510979" name="Object 45"/>
          <p:cNvGraphicFramePr>
            <a:graphicFrameLocks noChangeAspect="1"/>
          </p:cNvGraphicFramePr>
          <p:nvPr/>
        </p:nvGraphicFramePr>
        <p:xfrm>
          <a:off x="12150725" y="8199438"/>
          <a:ext cx="3462338" cy="1806575"/>
        </p:xfrm>
        <a:graphic>
          <a:graphicData uri="http://schemas.openxmlformats.org/presentationml/2006/ole">
            <p:oleObj spid="_x0000_s510979" name="Equation" r:id="rId5" imgW="787320" imgH="457200" progId="Equation.DSMT4">
              <p:embed/>
            </p:oleObj>
          </a:graphicData>
        </a:graphic>
      </p:graphicFrame>
      <p:graphicFrame>
        <p:nvGraphicFramePr>
          <p:cNvPr id="510981" name="Object 45"/>
          <p:cNvGraphicFramePr>
            <a:graphicFrameLocks noChangeAspect="1"/>
          </p:cNvGraphicFramePr>
          <p:nvPr/>
        </p:nvGraphicFramePr>
        <p:xfrm>
          <a:off x="16155247" y="8654256"/>
          <a:ext cx="3963987" cy="903287"/>
        </p:xfrm>
        <a:graphic>
          <a:graphicData uri="http://schemas.openxmlformats.org/presentationml/2006/ole">
            <p:oleObj spid="_x0000_s510981" name="Equation" r:id="rId6" imgW="901440" imgH="228600" progId="Equation.DSMT4">
              <p:embed/>
            </p:oleObj>
          </a:graphicData>
        </a:graphic>
      </p:graphicFrame>
      <p:graphicFrame>
        <p:nvGraphicFramePr>
          <p:cNvPr id="510982" name="Object 45"/>
          <p:cNvGraphicFramePr>
            <a:graphicFrameLocks noChangeAspect="1"/>
          </p:cNvGraphicFramePr>
          <p:nvPr/>
        </p:nvGraphicFramePr>
        <p:xfrm>
          <a:off x="12226925" y="9855200"/>
          <a:ext cx="3408363" cy="1806575"/>
        </p:xfrm>
        <a:graphic>
          <a:graphicData uri="http://schemas.openxmlformats.org/presentationml/2006/ole">
            <p:oleObj spid="_x0000_s510982" name="Equation" r:id="rId7" imgW="774360" imgH="457200" progId="Equation.DSMT4">
              <p:embed/>
            </p:oleObj>
          </a:graphicData>
        </a:graphic>
      </p:graphicFrame>
      <p:graphicFrame>
        <p:nvGraphicFramePr>
          <p:cNvPr id="510983" name="Object 45"/>
          <p:cNvGraphicFramePr>
            <a:graphicFrameLocks noChangeAspect="1"/>
          </p:cNvGraphicFramePr>
          <p:nvPr/>
        </p:nvGraphicFramePr>
        <p:xfrm>
          <a:off x="16184563" y="10082212"/>
          <a:ext cx="3906837" cy="901700"/>
        </p:xfrm>
        <a:graphic>
          <a:graphicData uri="http://schemas.openxmlformats.org/presentationml/2006/ole">
            <p:oleObj spid="_x0000_s510983" name="Equation" r:id="rId8" imgW="888840" imgH="228600" progId="Equation.DSMT4">
              <p:embed/>
            </p:oleObj>
          </a:graphicData>
        </a:graphic>
      </p:graphicFrame>
      <p:graphicFrame>
        <p:nvGraphicFramePr>
          <p:cNvPr id="510984" name="Object 45"/>
          <p:cNvGraphicFramePr>
            <a:graphicFrameLocks noChangeAspect="1"/>
          </p:cNvGraphicFramePr>
          <p:nvPr/>
        </p:nvGraphicFramePr>
        <p:xfrm>
          <a:off x="3636963" y="9105900"/>
          <a:ext cx="4803775" cy="903288"/>
        </p:xfrm>
        <a:graphic>
          <a:graphicData uri="http://schemas.openxmlformats.org/presentationml/2006/ole">
            <p:oleObj spid="_x0000_s510984" name="Equation" r:id="rId9" imgW="1091880" imgH="228600" progId="Equation.DSMT4">
              <p:embed/>
            </p:oleObj>
          </a:graphicData>
        </a:graphic>
      </p:graphicFrame>
      <p:graphicFrame>
        <p:nvGraphicFramePr>
          <p:cNvPr id="510985" name="Object 45"/>
          <p:cNvGraphicFramePr>
            <a:graphicFrameLocks noChangeAspect="1"/>
          </p:cNvGraphicFramePr>
          <p:nvPr/>
        </p:nvGraphicFramePr>
        <p:xfrm>
          <a:off x="5983815" y="2391930"/>
          <a:ext cx="893762" cy="903287"/>
        </p:xfrm>
        <a:graphic>
          <a:graphicData uri="http://schemas.openxmlformats.org/presentationml/2006/ole">
            <p:oleObj spid="_x0000_s510985" name="Equation" r:id="rId10" imgW="203040" imgH="228600" progId="Equation.DSMT4">
              <p:embed/>
            </p:oleObj>
          </a:graphicData>
        </a:graphic>
      </p:graphicFrame>
      <p:graphicFrame>
        <p:nvGraphicFramePr>
          <p:cNvPr id="510986" name="Object 45"/>
          <p:cNvGraphicFramePr>
            <a:graphicFrameLocks noChangeAspect="1"/>
          </p:cNvGraphicFramePr>
          <p:nvPr/>
        </p:nvGraphicFramePr>
        <p:xfrm>
          <a:off x="15103475" y="2103438"/>
          <a:ext cx="836613" cy="903287"/>
        </p:xfrm>
        <a:graphic>
          <a:graphicData uri="http://schemas.openxmlformats.org/presentationml/2006/ole">
            <p:oleObj spid="_x0000_s510986" name="Equation" r:id="rId11" imgW="1904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Connectivity schemes - balanced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0023" y="1194805"/>
            <a:ext cx="16402050" cy="903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572725" y="1171412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601913" y="9481902"/>
            <a:ext cx="16624550" cy="2445335"/>
            <a:chOff x="409075" y="9127959"/>
            <a:chExt cx="16624550" cy="244533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515979" y="10603798"/>
              <a:ext cx="129941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27199" y="9481902"/>
              <a:ext cx="8198078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fluctations</a:t>
              </a:r>
              <a:r>
                <a:rPr lang="en-US" dirty="0" smtClean="0">
                  <a:solidFill>
                    <a:srgbClr val="FF0000"/>
                  </a:solidFill>
                </a:rPr>
                <a:t> of </a:t>
              </a:r>
              <a:r>
                <a:rPr lang="en-US" i="1" dirty="0" smtClean="0">
                  <a:solidFill>
                    <a:srgbClr val="FF0000"/>
                  </a:solidFill>
                </a:rPr>
                <a:t>A</a:t>
              </a:r>
              <a:r>
                <a:rPr lang="en-US" dirty="0" smtClean="0">
                  <a:solidFill>
                    <a:srgbClr val="FF0000"/>
                  </a:solidFill>
                </a:rPr>
                <a:t> decrease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9599" y="10603798"/>
              <a:ext cx="12244057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fluctations</a:t>
              </a:r>
              <a:r>
                <a:rPr lang="en-US" dirty="0" smtClean="0">
                  <a:solidFill>
                    <a:srgbClr val="FF0000"/>
                  </a:solidFill>
                </a:rPr>
                <a:t> of </a:t>
              </a:r>
              <a:r>
                <a:rPr lang="en-US" i="1" dirty="0" smtClean="0">
                  <a:solidFill>
                    <a:srgbClr val="FF0000"/>
                  </a:solidFill>
                </a:rPr>
                <a:t>I</a:t>
              </a:r>
              <a:r>
                <a:rPr lang="en-US" dirty="0" smtClean="0">
                  <a:solidFill>
                    <a:srgbClr val="FF0000"/>
                  </a:solidFill>
                </a:rPr>
                <a:t> decrease, but ‘smooth’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9075" y="9127959"/>
              <a:ext cx="16624550" cy="244533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4: </a:t>
            </a:r>
            <a:r>
              <a:rPr lang="en-US" sz="5400" dirty="0" smtClean="0">
                <a:latin typeface="Impact" charset="0"/>
                <a:ea typeface="ＭＳ Ｐゴシック" charset="0"/>
                <a:cs typeface="Impact" charset="0"/>
              </a:rPr>
              <a:t>leaky integrate-and-fire, balanced random network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4672" y="2261937"/>
            <a:ext cx="13786954" cy="553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572725" y="9119972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0187" y="8236568"/>
            <a:ext cx="14173812" cy="342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Network with balanced excitation-inhibition</a:t>
            </a:r>
            <a:endParaRPr lang="en-US" dirty="0"/>
          </a:p>
          <a:p>
            <a:r>
              <a:rPr lang="en-US" sz="5100" dirty="0"/>
              <a:t>- </a:t>
            </a:r>
            <a:r>
              <a:rPr lang="en-US" sz="5100" dirty="0" smtClean="0"/>
              <a:t>10 </a:t>
            </a:r>
            <a:r>
              <a:rPr lang="en-US" sz="5100" dirty="0"/>
              <a:t>000 neurons</a:t>
            </a:r>
          </a:p>
          <a:p>
            <a:r>
              <a:rPr lang="en-US" sz="5100" dirty="0"/>
              <a:t>- 20 percent inhibitory</a:t>
            </a:r>
          </a:p>
          <a:p>
            <a:r>
              <a:rPr lang="en-US" sz="5100" dirty="0"/>
              <a:t>- </a:t>
            </a:r>
            <a:r>
              <a:rPr lang="en-US" sz="5100" b="1" dirty="0"/>
              <a:t>randomly connected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080373" y="2025386"/>
            <a:ext cx="4555992" cy="2970565"/>
            <a:chOff x="288" y="720"/>
            <a:chExt cx="2064" cy="139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288" y="720"/>
              <a:ext cx="2064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44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392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728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584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1344" y="144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440" y="134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105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960" y="1008"/>
              <a:ext cx="96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1200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1152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84" y="11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84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8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80" y="96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76" y="120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32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528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72" y="168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816" y="105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768" y="12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768" y="14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816" y="16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1392" y="1536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536" y="144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V="1">
              <a:off x="1248" y="15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1392" y="1536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200" y="148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1632" y="1392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1488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 flipH="1">
              <a:off x="1248" y="1296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H="1">
              <a:off x="1104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104" y="1392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V="1">
              <a:off x="1248" y="13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 flipH="1">
              <a:off x="1440" y="1440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1248" y="1680"/>
              <a:ext cx="192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1296" y="1200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1104" y="1344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 flipV="1">
              <a:off x="1248" y="1488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V="1">
              <a:off x="1152" y="148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flipH="1">
              <a:off x="1680" y="1440"/>
              <a:ext cx="9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1392" y="1488"/>
              <a:ext cx="33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4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5400" dirty="0" smtClean="0">
                <a:latin typeface="Impact" charset="0"/>
                <a:ea typeface="ＭＳ Ｐゴシック" charset="0"/>
                <a:cs typeface="Impact" charset="0"/>
              </a:rPr>
              <a:t> leaky integrate-and-fire, balanced random network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36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9525" y="2017713"/>
            <a:ext cx="16506825" cy="81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572725" y="1171412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Cortical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Populations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columns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receptive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fields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Connectivity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cortical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model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schemes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Mean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argument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asynchronous</a:t>
            </a:r>
            <a:r>
              <a:rPr lang="fr-CH" sz="4400" dirty="0" smtClean="0">
                <a:latin typeface="Arial Narrow" pitchFamily="34" charset="0"/>
              </a:rPr>
              <a:t> state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Random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Networks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Balanced</a:t>
            </a: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state</a:t>
            </a:r>
            <a:endParaRPr kumimoji="0" lang="fr-CH" sz="4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10 –  Introduction to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Neuronal Populations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006136" y="2806367"/>
            <a:ext cx="10265694" cy="18679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674269"/>
            <a:ext cx="10817385" cy="31547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solidFill>
                  <a:srgbClr val="FF0000"/>
                </a:solidFill>
              </a:rPr>
              <a:t>The END</a:t>
            </a:r>
            <a:endParaRPr lang="en-US" sz="199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8898639"/>
            <a:ext cx="11538736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Course evaluations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724450" y="1171412"/>
            <a:ext cx="7237618" cy="1856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 smtClean="0"/>
              <a:t>population of neurons</a:t>
            </a:r>
          </a:p>
          <a:p>
            <a:r>
              <a:rPr lang="en-US" sz="5400" dirty="0" smtClean="0"/>
              <a:t>with similar properties</a:t>
            </a:r>
            <a:endParaRPr lang="en-US" sz="4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2241" y="7451768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6602775" y="9460276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8179198" y="10590052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Brain </a:t>
            </a:r>
          </a:p>
        </p:txBody>
      </p: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Population activity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7964903" y="5678905"/>
            <a:ext cx="1612231" cy="259882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" name="Line 76"/>
          <p:cNvSpPr>
            <a:spLocks noChangeShapeType="1"/>
          </p:cNvSpPr>
          <p:nvPr/>
        </p:nvSpPr>
        <p:spPr bwMode="auto">
          <a:xfrm flipH="1">
            <a:off x="7964901" y="5245769"/>
            <a:ext cx="457203" cy="303195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7962068" y="3897651"/>
            <a:ext cx="2169187" cy="1946621"/>
            <a:chOff x="4611" y="3499"/>
            <a:chExt cx="715" cy="692"/>
          </a:xfrm>
        </p:grpSpPr>
        <p:sp>
          <p:nvSpPr>
            <p:cNvPr id="13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10924268" y="4719057"/>
            <a:ext cx="3898637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822905" y="2058703"/>
            <a:ext cx="600036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activity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448548" y="4103003"/>
            <a:ext cx="13628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A(t)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-900000">
            <a:off x="214187" y="6967020"/>
            <a:ext cx="9297738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Are there such populations?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4623" y="1145438"/>
            <a:ext cx="7237618" cy="1856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 smtClean="0"/>
              <a:t>population of neurons</a:t>
            </a:r>
          </a:p>
          <a:p>
            <a:r>
              <a:rPr lang="en-US" sz="5400" dirty="0" smtClean="0"/>
              <a:t>with similar properties</a:t>
            </a:r>
            <a:endParaRPr lang="en-US" sz="4000" dirty="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15293" y="3486947"/>
            <a:ext cx="2169187" cy="1946621"/>
            <a:chOff x="4611" y="3499"/>
            <a:chExt cx="715" cy="692"/>
          </a:xfrm>
        </p:grpSpPr>
        <p:sp>
          <p:nvSpPr>
            <p:cNvPr id="44076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9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8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5" name="Line 72"/>
          <p:cNvSpPr>
            <a:spLocks noChangeShapeType="1"/>
          </p:cNvSpPr>
          <p:nvPr/>
        </p:nvSpPr>
        <p:spPr bwMode="auto">
          <a:xfrm flipH="1">
            <a:off x="2592184" y="2865265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7" name="Line 74"/>
          <p:cNvSpPr>
            <a:spLocks noChangeShapeType="1"/>
          </p:cNvSpPr>
          <p:nvPr/>
        </p:nvSpPr>
        <p:spPr bwMode="auto">
          <a:xfrm flipH="1" flipV="1">
            <a:off x="5698219" y="9582796"/>
            <a:ext cx="1361719" cy="89454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084" y="7475831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298227" y="9460276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 rot="5400000">
            <a:off x="3580783" y="7496129"/>
            <a:ext cx="5167545" cy="3316144"/>
          </a:xfrm>
          <a:prstGeom prst="parallelogram">
            <a:avLst>
              <a:gd name="adj" fmla="val 4425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1444249" y="5025677"/>
            <a:ext cx="2121795" cy="277083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8" name="Line 75"/>
          <p:cNvSpPr>
            <a:spLocks noChangeShapeType="1"/>
          </p:cNvSpPr>
          <p:nvPr/>
        </p:nvSpPr>
        <p:spPr bwMode="auto">
          <a:xfrm flipH="1">
            <a:off x="1444251" y="4308354"/>
            <a:ext cx="171042" cy="336157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74899" y="9518095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Brain </a:t>
            </a:r>
          </a:p>
        </p:txBody>
      </p:sp>
      <p:grpSp>
        <p:nvGrpSpPr>
          <p:cNvPr id="8" name="Group 107"/>
          <p:cNvGrpSpPr/>
          <p:nvPr/>
        </p:nvGrpSpPr>
        <p:grpSpPr>
          <a:xfrm rot="840000">
            <a:off x="4716436" y="7926139"/>
            <a:ext cx="2608469" cy="2958918"/>
            <a:chOff x="681816" y="7709336"/>
            <a:chExt cx="3214066" cy="2958918"/>
          </a:xfrm>
        </p:grpSpPr>
        <p:sp>
          <p:nvSpPr>
            <p:cNvPr id="109" name="Rounded Rectangle 99"/>
            <p:cNvSpPr>
              <a:spLocks noChangeArrowheads="1"/>
            </p:cNvSpPr>
            <p:nvPr/>
          </p:nvSpPr>
          <p:spPr bwMode="auto">
            <a:xfrm>
              <a:off x="1325197" y="7709336"/>
              <a:ext cx="2570685" cy="157100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 sz="59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1580282" y="7709336"/>
              <a:ext cx="2315600" cy="1571009"/>
              <a:chOff x="1691680" y="4669809"/>
              <a:chExt cx="3024336" cy="2188191"/>
            </a:xfrm>
          </p:grpSpPr>
          <p:sp>
            <p:nvSpPr>
              <p:cNvPr id="112" name="Freeform 74"/>
              <p:cNvSpPr>
                <a:spLocks/>
              </p:cNvSpPr>
              <p:nvPr/>
            </p:nvSpPr>
            <p:spPr bwMode="auto">
              <a:xfrm>
                <a:off x="1701421" y="5318078"/>
                <a:ext cx="850710" cy="727880"/>
              </a:xfrm>
              <a:custGeom>
                <a:avLst/>
                <a:gdLst>
                  <a:gd name="T0" fmla="*/ 168322 w 850710"/>
                  <a:gd name="T1" fmla="*/ 700585 h 727880"/>
                  <a:gd name="T2" fmla="*/ 113731 w 850710"/>
                  <a:gd name="T3" fmla="*/ 4549 h 727880"/>
                  <a:gd name="T4" fmla="*/ 850710 w 850710"/>
                  <a:gd name="T5" fmla="*/ 727880 h 727880"/>
                  <a:gd name="T6" fmla="*/ 0 60000 65536"/>
                  <a:gd name="T7" fmla="*/ 0 60000 65536"/>
                  <a:gd name="T8" fmla="*/ 0 60000 65536"/>
                  <a:gd name="T9" fmla="*/ 0 w 850710"/>
                  <a:gd name="T10" fmla="*/ 0 h 727880"/>
                  <a:gd name="T11" fmla="*/ 850710 w 850710"/>
                  <a:gd name="T12" fmla="*/ 727880 h 727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0710" h="727880">
                    <a:moveTo>
                      <a:pt x="168322" y="700585"/>
                    </a:moveTo>
                    <a:cubicBezTo>
                      <a:pt x="84161" y="350292"/>
                      <a:pt x="0" y="0"/>
                      <a:pt x="113731" y="4549"/>
                    </a:cubicBezTo>
                    <a:cubicBezTo>
                      <a:pt x="227462" y="9098"/>
                      <a:pt x="539086" y="368489"/>
                      <a:pt x="850710" y="72788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5"/>
              <p:cNvSpPr>
                <a:spLocks/>
              </p:cNvSpPr>
              <p:nvPr/>
            </p:nvSpPr>
            <p:spPr bwMode="auto">
              <a:xfrm>
                <a:off x="2386084" y="5129283"/>
                <a:ext cx="698310" cy="998562"/>
              </a:xfrm>
              <a:custGeom>
                <a:avLst/>
                <a:gdLst>
                  <a:gd name="T0" fmla="*/ 15922 w 698310"/>
                  <a:gd name="T1" fmla="*/ 206992 h 998562"/>
                  <a:gd name="T2" fmla="*/ 70513 w 698310"/>
                  <a:gd name="T3" fmla="*/ 43218 h 998562"/>
                  <a:gd name="T4" fmla="*/ 439003 w 698310"/>
                  <a:gd name="T5" fmla="*/ 466299 h 998562"/>
                  <a:gd name="T6" fmla="*/ 698310 w 698310"/>
                  <a:gd name="T7" fmla="*/ 998562 h 9985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8310"/>
                  <a:gd name="T13" fmla="*/ 0 h 998562"/>
                  <a:gd name="T14" fmla="*/ 698310 w 698310"/>
                  <a:gd name="T15" fmla="*/ 998562 h 9985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8310" h="998562">
                    <a:moveTo>
                      <a:pt x="15922" y="206992"/>
                    </a:moveTo>
                    <a:cubicBezTo>
                      <a:pt x="7961" y="103496"/>
                      <a:pt x="0" y="0"/>
                      <a:pt x="70513" y="43218"/>
                    </a:cubicBezTo>
                    <a:cubicBezTo>
                      <a:pt x="141026" y="86436"/>
                      <a:pt x="334370" y="307075"/>
                      <a:pt x="439003" y="466299"/>
                    </a:cubicBezTo>
                    <a:cubicBezTo>
                      <a:pt x="543636" y="625523"/>
                      <a:pt x="620973" y="812042"/>
                      <a:pt x="698310" y="9985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2809164" y="4731224"/>
                <a:ext cx="725606" cy="1478507"/>
              </a:xfrm>
              <a:custGeom>
                <a:avLst/>
                <a:gdLst>
                  <a:gd name="T0" fmla="*/ 70514 w 725606"/>
                  <a:gd name="T1" fmla="*/ 454925 h 1478507"/>
                  <a:gd name="T2" fmla="*/ 43218 w 725606"/>
                  <a:gd name="T3" fmla="*/ 4549 h 1478507"/>
                  <a:gd name="T4" fmla="*/ 329821 w 725606"/>
                  <a:gd name="T5" fmla="*/ 427630 h 1478507"/>
                  <a:gd name="T6" fmla="*/ 602776 w 725606"/>
                  <a:gd name="T7" fmla="*/ 946245 h 1478507"/>
                  <a:gd name="T8" fmla="*/ 725606 w 725606"/>
                  <a:gd name="T9" fmla="*/ 1478507 h 1478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5606"/>
                  <a:gd name="T16" fmla="*/ 0 h 1478507"/>
                  <a:gd name="T17" fmla="*/ 725606 w 725606"/>
                  <a:gd name="T18" fmla="*/ 1478507 h 1478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5606" h="1478507">
                    <a:moveTo>
                      <a:pt x="70514" y="454925"/>
                    </a:moveTo>
                    <a:cubicBezTo>
                      <a:pt x="35257" y="232011"/>
                      <a:pt x="0" y="9098"/>
                      <a:pt x="43218" y="4549"/>
                    </a:cubicBezTo>
                    <a:cubicBezTo>
                      <a:pt x="86436" y="0"/>
                      <a:pt x="236561" y="270681"/>
                      <a:pt x="329821" y="427630"/>
                    </a:cubicBezTo>
                    <a:cubicBezTo>
                      <a:pt x="423081" y="584579"/>
                      <a:pt x="536812" y="771099"/>
                      <a:pt x="602776" y="946245"/>
                    </a:cubicBezTo>
                    <a:cubicBezTo>
                      <a:pt x="668740" y="1121391"/>
                      <a:pt x="697173" y="1299949"/>
                      <a:pt x="725606" y="1478507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50488" y="5921797"/>
                <a:ext cx="384983" cy="193185"/>
              </a:xfrm>
              <a:custGeom>
                <a:avLst/>
                <a:gdLst>
                  <a:gd name="connsiteX0" fmla="*/ 0 w 382138"/>
                  <a:gd name="connsiteY0" fmla="*/ 97809 h 193343"/>
                  <a:gd name="connsiteX1" fmla="*/ 163773 w 382138"/>
                  <a:gd name="connsiteY1" fmla="*/ 15922 h 193343"/>
                  <a:gd name="connsiteX2" fmla="*/ 382138 w 382138"/>
                  <a:gd name="connsiteY2" fmla="*/ 193343 h 19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138" h="193343">
                    <a:moveTo>
                      <a:pt x="0" y="97809"/>
                    </a:moveTo>
                    <a:cubicBezTo>
                      <a:pt x="50041" y="48904"/>
                      <a:pt x="100083" y="0"/>
                      <a:pt x="163773" y="15922"/>
                    </a:cubicBezTo>
                    <a:cubicBezTo>
                      <a:pt x="227463" y="31844"/>
                      <a:pt x="304800" y="112593"/>
                      <a:pt x="382138" y="193343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3113155" y="5999812"/>
                <a:ext cx="259123" cy="182041"/>
              </a:xfrm>
              <a:custGeom>
                <a:avLst/>
                <a:gdLst>
                  <a:gd name="connsiteX0" fmla="*/ 0 w 259306"/>
                  <a:gd name="connsiteY0" fmla="*/ 100083 h 181970"/>
                  <a:gd name="connsiteX1" fmla="*/ 81886 w 259306"/>
                  <a:gd name="connsiteY1" fmla="*/ 4549 h 181970"/>
                  <a:gd name="connsiteX2" fmla="*/ 232011 w 259306"/>
                  <a:gd name="connsiteY2" fmla="*/ 72788 h 181970"/>
                  <a:gd name="connsiteX3" fmla="*/ 245659 w 259306"/>
                  <a:gd name="connsiteY3" fmla="*/ 181970 h 18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06" h="181970">
                    <a:moveTo>
                      <a:pt x="0" y="100083"/>
                    </a:moveTo>
                    <a:cubicBezTo>
                      <a:pt x="21609" y="54590"/>
                      <a:pt x="43218" y="9098"/>
                      <a:pt x="81886" y="4549"/>
                    </a:cubicBezTo>
                    <a:cubicBezTo>
                      <a:pt x="120554" y="0"/>
                      <a:pt x="204716" y="43218"/>
                      <a:pt x="232011" y="72788"/>
                    </a:cubicBezTo>
                    <a:cubicBezTo>
                      <a:pt x="259306" y="102358"/>
                      <a:pt x="252482" y="142164"/>
                      <a:pt x="245659" y="18197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3575874" y="5970092"/>
                <a:ext cx="422001" cy="185755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4068209" y="5877215"/>
                <a:ext cx="288737" cy="144887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1828800" y="5288507"/>
                <a:ext cx="559558" cy="61415"/>
              </a:xfrm>
              <a:custGeom>
                <a:avLst/>
                <a:gdLst>
                  <a:gd name="T0" fmla="*/ 0 w 559558"/>
                  <a:gd name="T1" fmla="*/ 20472 h 61415"/>
                  <a:gd name="T2" fmla="*/ 327546 w 559558"/>
                  <a:gd name="T3" fmla="*/ 6824 h 61415"/>
                  <a:gd name="T4" fmla="*/ 559558 w 559558"/>
                  <a:gd name="T5" fmla="*/ 61415 h 61415"/>
                  <a:gd name="T6" fmla="*/ 0 60000 65536"/>
                  <a:gd name="T7" fmla="*/ 0 60000 65536"/>
                  <a:gd name="T8" fmla="*/ 0 60000 65536"/>
                  <a:gd name="T9" fmla="*/ 0 w 559558"/>
                  <a:gd name="T10" fmla="*/ 0 h 61415"/>
                  <a:gd name="T11" fmla="*/ 559558 w 559558"/>
                  <a:gd name="T12" fmla="*/ 61415 h 614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9558" h="61415">
                    <a:moveTo>
                      <a:pt x="0" y="20472"/>
                    </a:moveTo>
                    <a:cubicBezTo>
                      <a:pt x="117143" y="10236"/>
                      <a:pt x="234286" y="0"/>
                      <a:pt x="327546" y="6824"/>
                    </a:cubicBezTo>
                    <a:cubicBezTo>
                      <a:pt x="420806" y="13648"/>
                      <a:pt x="490182" y="37531"/>
                      <a:pt x="559558" y="6141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2456597" y="5088341"/>
                <a:ext cx="436728" cy="125104"/>
              </a:xfrm>
              <a:custGeom>
                <a:avLst/>
                <a:gdLst>
                  <a:gd name="T0" fmla="*/ 0 w 436728"/>
                  <a:gd name="T1" fmla="*/ 29569 h 125104"/>
                  <a:gd name="T2" fmla="*/ 259307 w 436728"/>
                  <a:gd name="T3" fmla="*/ 15922 h 125104"/>
                  <a:gd name="T4" fmla="*/ 436728 w 436728"/>
                  <a:gd name="T5" fmla="*/ 125104 h 125104"/>
                  <a:gd name="T6" fmla="*/ 0 60000 65536"/>
                  <a:gd name="T7" fmla="*/ 0 60000 65536"/>
                  <a:gd name="T8" fmla="*/ 0 60000 65536"/>
                  <a:gd name="T9" fmla="*/ 0 w 436728"/>
                  <a:gd name="T10" fmla="*/ 0 h 125104"/>
                  <a:gd name="T11" fmla="*/ 436728 w 436728"/>
                  <a:gd name="T12" fmla="*/ 125104 h 1251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6728" h="125104">
                    <a:moveTo>
                      <a:pt x="0" y="29569"/>
                    </a:moveTo>
                    <a:cubicBezTo>
                      <a:pt x="93259" y="14784"/>
                      <a:pt x="186519" y="0"/>
                      <a:pt x="259307" y="15922"/>
                    </a:cubicBezTo>
                    <a:cubicBezTo>
                      <a:pt x="332095" y="31844"/>
                      <a:pt x="384411" y="78474"/>
                      <a:pt x="436728" y="12510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2893325" y="4669809"/>
                <a:ext cx="941696" cy="775648"/>
              </a:xfrm>
              <a:custGeom>
                <a:avLst/>
                <a:gdLst>
                  <a:gd name="T0" fmla="*/ 0 w 941696"/>
                  <a:gd name="T1" fmla="*/ 38669 h 775648"/>
                  <a:gd name="T2" fmla="*/ 95535 w 941696"/>
                  <a:gd name="T3" fmla="*/ 38669 h 775648"/>
                  <a:gd name="T4" fmla="*/ 450376 w 941696"/>
                  <a:gd name="T5" fmla="*/ 270681 h 775648"/>
                  <a:gd name="T6" fmla="*/ 941696 w 941696"/>
                  <a:gd name="T7" fmla="*/ 775648 h 775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1696"/>
                  <a:gd name="T13" fmla="*/ 0 h 775648"/>
                  <a:gd name="T14" fmla="*/ 941696 w 941696"/>
                  <a:gd name="T15" fmla="*/ 775648 h 775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1696" h="775648">
                    <a:moveTo>
                      <a:pt x="0" y="38669"/>
                    </a:moveTo>
                    <a:cubicBezTo>
                      <a:pt x="10236" y="19334"/>
                      <a:pt x="20472" y="0"/>
                      <a:pt x="95535" y="38669"/>
                    </a:cubicBezTo>
                    <a:cubicBezTo>
                      <a:pt x="170598" y="77338"/>
                      <a:pt x="309349" y="147851"/>
                      <a:pt x="450376" y="270681"/>
                    </a:cubicBezTo>
                    <a:cubicBezTo>
                      <a:pt x="591403" y="393511"/>
                      <a:pt x="766549" y="584579"/>
                      <a:pt x="941696" y="77564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6"/>
              <p:cNvSpPr>
                <a:spLocks/>
              </p:cNvSpPr>
              <p:nvPr/>
            </p:nvSpPr>
            <p:spPr bwMode="auto">
              <a:xfrm>
                <a:off x="3464257" y="5254388"/>
                <a:ext cx="1135039" cy="896203"/>
              </a:xfrm>
              <a:custGeom>
                <a:avLst/>
                <a:gdLst>
                  <a:gd name="T0" fmla="*/ 43218 w 1135039"/>
                  <a:gd name="T1" fmla="*/ 873457 h 896203"/>
                  <a:gd name="T2" fmla="*/ 43218 w 1135039"/>
                  <a:gd name="T3" fmla="*/ 805218 h 896203"/>
                  <a:gd name="T4" fmla="*/ 302525 w 1135039"/>
                  <a:gd name="T5" fmla="*/ 327546 h 896203"/>
                  <a:gd name="T6" fmla="*/ 466298 w 1135039"/>
                  <a:gd name="T7" fmla="*/ 136478 h 896203"/>
                  <a:gd name="T8" fmla="*/ 780197 w 1135039"/>
                  <a:gd name="T9" fmla="*/ 13648 h 896203"/>
                  <a:gd name="T10" fmla="*/ 1135039 w 1135039"/>
                  <a:gd name="T11" fmla="*/ 54591 h 8962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5039"/>
                  <a:gd name="T19" fmla="*/ 0 h 896203"/>
                  <a:gd name="T20" fmla="*/ 1135039 w 1135039"/>
                  <a:gd name="T21" fmla="*/ 896203 h 8962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5039" h="896203">
                    <a:moveTo>
                      <a:pt x="43218" y="873457"/>
                    </a:moveTo>
                    <a:cubicBezTo>
                      <a:pt x="21609" y="884830"/>
                      <a:pt x="0" y="896203"/>
                      <a:pt x="43218" y="805218"/>
                    </a:cubicBezTo>
                    <a:cubicBezTo>
                      <a:pt x="86436" y="714233"/>
                      <a:pt x="232012" y="439003"/>
                      <a:pt x="302525" y="327546"/>
                    </a:cubicBezTo>
                    <a:cubicBezTo>
                      <a:pt x="373038" y="216089"/>
                      <a:pt x="386686" y="188794"/>
                      <a:pt x="466298" y="136478"/>
                    </a:cubicBezTo>
                    <a:cubicBezTo>
                      <a:pt x="545910" y="84162"/>
                      <a:pt x="668740" y="27296"/>
                      <a:pt x="780197" y="13648"/>
                    </a:cubicBezTo>
                    <a:cubicBezTo>
                      <a:pt x="891654" y="0"/>
                      <a:pt x="1013346" y="27295"/>
                      <a:pt x="1135039" y="5459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23" name="Straight Connector 88"/>
              <p:cNvCxnSpPr>
                <a:cxnSpLocks noChangeShapeType="1"/>
                <a:stCxn id="122" idx="5"/>
              </p:cNvCxnSpPr>
              <p:nvPr/>
            </p:nvCxnSpPr>
            <p:spPr bwMode="auto">
              <a:xfrm flipH="1">
                <a:off x="4427984" y="5308979"/>
                <a:ext cx="171312" cy="7123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24" name="Freeform 91"/>
              <p:cNvSpPr>
                <a:spLocks/>
              </p:cNvSpPr>
              <p:nvPr/>
            </p:nvSpPr>
            <p:spPr bwMode="auto">
              <a:xfrm>
                <a:off x="2402006" y="5377218"/>
                <a:ext cx="600500" cy="777922"/>
              </a:xfrm>
              <a:custGeom>
                <a:avLst/>
                <a:gdLst>
                  <a:gd name="T0" fmla="*/ 0 w 600501"/>
                  <a:gd name="T1" fmla="*/ 0 h 777922"/>
                  <a:gd name="T2" fmla="*/ 218364 w 600501"/>
                  <a:gd name="T3" fmla="*/ 150125 h 777922"/>
                  <a:gd name="T4" fmla="*/ 491319 w 600501"/>
                  <a:gd name="T5" fmla="*/ 491319 h 777922"/>
                  <a:gd name="T6" fmla="*/ 600501 w 600501"/>
                  <a:gd name="T7" fmla="*/ 777922 h 7779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0501"/>
                  <a:gd name="T13" fmla="*/ 0 h 777922"/>
                  <a:gd name="T14" fmla="*/ 600501 w 600501"/>
                  <a:gd name="T15" fmla="*/ 777922 h 7779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0501" h="777922">
                    <a:moveTo>
                      <a:pt x="0" y="0"/>
                    </a:moveTo>
                    <a:cubicBezTo>
                      <a:pt x="68239" y="34119"/>
                      <a:pt x="136478" y="68239"/>
                      <a:pt x="218364" y="150125"/>
                    </a:cubicBezTo>
                    <a:cubicBezTo>
                      <a:pt x="300250" y="232011"/>
                      <a:pt x="427630" y="386686"/>
                      <a:pt x="491319" y="491319"/>
                    </a:cubicBezTo>
                    <a:cubicBezTo>
                      <a:pt x="555009" y="595952"/>
                      <a:pt x="577755" y="686937"/>
                      <a:pt x="600501" y="77792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92"/>
              <p:cNvSpPr>
                <a:spLocks/>
              </p:cNvSpPr>
              <p:nvPr/>
            </p:nvSpPr>
            <p:spPr bwMode="auto">
              <a:xfrm>
                <a:off x="2866030" y="5199797"/>
                <a:ext cx="586854" cy="941696"/>
              </a:xfrm>
              <a:custGeom>
                <a:avLst/>
                <a:gdLst>
                  <a:gd name="T0" fmla="*/ 0 w 586854"/>
                  <a:gd name="T1" fmla="*/ 0 h 941696"/>
                  <a:gd name="T2" fmla="*/ 313898 w 586854"/>
                  <a:gd name="T3" fmla="*/ 327546 h 941696"/>
                  <a:gd name="T4" fmla="*/ 586854 w 586854"/>
                  <a:gd name="T5" fmla="*/ 941696 h 941696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941696"/>
                  <a:gd name="T11" fmla="*/ 586854 w 586854"/>
                  <a:gd name="T12" fmla="*/ 941696 h 9416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941696">
                    <a:moveTo>
                      <a:pt x="0" y="0"/>
                    </a:moveTo>
                    <a:cubicBezTo>
                      <a:pt x="108044" y="85298"/>
                      <a:pt x="216089" y="170597"/>
                      <a:pt x="313898" y="327546"/>
                    </a:cubicBezTo>
                    <a:cubicBezTo>
                      <a:pt x="411707" y="484495"/>
                      <a:pt x="499280" y="713095"/>
                      <a:pt x="586854" y="94169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1836047" y="5487129"/>
                <a:ext cx="647809" cy="627852"/>
              </a:xfrm>
              <a:custGeom>
                <a:avLst/>
                <a:gdLst>
                  <a:gd name="connsiteX0" fmla="*/ 184245 w 648269"/>
                  <a:gd name="connsiteY0" fmla="*/ 584579 h 625522"/>
                  <a:gd name="connsiteX1" fmla="*/ 197892 w 648269"/>
                  <a:gd name="connsiteY1" fmla="*/ 529988 h 625522"/>
                  <a:gd name="connsiteX2" fmla="*/ 75063 w 648269"/>
                  <a:gd name="connsiteY2" fmla="*/ 11373 h 625522"/>
                  <a:gd name="connsiteX3" fmla="*/ 648269 w 648269"/>
                  <a:gd name="connsiteY3" fmla="*/ 598226 h 62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269" h="625522">
                    <a:moveTo>
                      <a:pt x="184245" y="584579"/>
                    </a:moveTo>
                    <a:cubicBezTo>
                      <a:pt x="200167" y="605050"/>
                      <a:pt x="216089" y="625522"/>
                      <a:pt x="197892" y="529988"/>
                    </a:cubicBezTo>
                    <a:cubicBezTo>
                      <a:pt x="179695" y="434454"/>
                      <a:pt x="0" y="0"/>
                      <a:pt x="75063" y="11373"/>
                    </a:cubicBezTo>
                    <a:cubicBezTo>
                      <a:pt x="150126" y="22746"/>
                      <a:pt x="399197" y="310486"/>
                      <a:pt x="648269" y="59822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cxnSp>
            <p:nvCxnSpPr>
              <p:cNvPr id="127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1691680" y="6597352"/>
                <a:ext cx="3024336" cy="26064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8" name="Straight Connector 96"/>
              <p:cNvCxnSpPr>
                <a:cxnSpLocks noChangeShapeType="1"/>
              </p:cNvCxnSpPr>
              <p:nvPr/>
            </p:nvCxnSpPr>
            <p:spPr bwMode="auto">
              <a:xfrm flipV="1">
                <a:off x="1691680" y="6480720"/>
                <a:ext cx="3024336" cy="26064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11" name="TextBox 58"/>
            <p:cNvSpPr txBox="1">
              <a:spLocks noChangeArrowheads="1"/>
            </p:cNvSpPr>
            <p:nvPr/>
          </p:nvSpPr>
          <p:spPr bwMode="auto">
            <a:xfrm>
              <a:off x="681816" y="9827129"/>
              <a:ext cx="389654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sz="4200" i="1" dirty="0"/>
            </a:p>
          </p:txBody>
        </p:sp>
      </p:grpSp>
      <p:sp>
        <p:nvSpPr>
          <p:cNvPr id="129" name="Line 72"/>
          <p:cNvSpPr>
            <a:spLocks noChangeShapeType="1"/>
          </p:cNvSpPr>
          <p:nvPr/>
        </p:nvSpPr>
        <p:spPr bwMode="auto">
          <a:xfrm flipH="1">
            <a:off x="2698370" y="3275969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" name="Line 72"/>
          <p:cNvSpPr>
            <a:spLocks noChangeShapeType="1"/>
          </p:cNvSpPr>
          <p:nvPr/>
        </p:nvSpPr>
        <p:spPr bwMode="auto">
          <a:xfrm flipH="1">
            <a:off x="2698370" y="3796381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4" name="Line 72"/>
          <p:cNvSpPr>
            <a:spLocks noChangeShapeType="1"/>
          </p:cNvSpPr>
          <p:nvPr/>
        </p:nvSpPr>
        <p:spPr bwMode="auto">
          <a:xfrm flipH="1">
            <a:off x="2698370" y="4362297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7" name="Line 72"/>
          <p:cNvSpPr>
            <a:spLocks noChangeShapeType="1"/>
          </p:cNvSpPr>
          <p:nvPr/>
        </p:nvSpPr>
        <p:spPr bwMode="auto">
          <a:xfrm flipH="1">
            <a:off x="2916806" y="4046436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0" name="Line 72"/>
          <p:cNvSpPr>
            <a:spLocks noChangeShapeType="1"/>
          </p:cNvSpPr>
          <p:nvPr/>
        </p:nvSpPr>
        <p:spPr bwMode="auto">
          <a:xfrm flipH="1">
            <a:off x="2232244" y="3002226"/>
            <a:ext cx="5696568" cy="999508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1" name="Line 72"/>
          <p:cNvSpPr>
            <a:spLocks noChangeShapeType="1"/>
          </p:cNvSpPr>
          <p:nvPr/>
        </p:nvSpPr>
        <p:spPr bwMode="auto">
          <a:xfrm flipH="1">
            <a:off x="2562014" y="3500558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Scales of neuronal processes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3717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63038" y="1579563"/>
            <a:ext cx="12544425" cy="1057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10 – Neuronal Populations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Cortical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Populations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columns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receptive</a:t>
            </a:r>
            <a:r>
              <a:rPr lang="fr-CH" sz="4800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fields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Connectivity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cortical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model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schemes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Mean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argument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asynchronous</a:t>
            </a:r>
            <a:r>
              <a:rPr lang="fr-CH" sz="4400" dirty="0" smtClean="0">
                <a:latin typeface="Arial Narrow" pitchFamily="34" charset="0"/>
              </a:rPr>
              <a:t> state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10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Random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networks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952341" y="368884"/>
            <a:ext cx="20319490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indent="-685800" eaLnBrk="0" hangingPunct="0">
              <a:spcBef>
                <a:spcPts val="1413"/>
              </a:spcBef>
              <a:buClr>
                <a:srgbClr val="FF0000"/>
              </a:buClr>
              <a:buSzPct val="150000"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10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1b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Cortical Populations – columns and receptive fields</a:t>
            </a:r>
          </a:p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245517" y="4162925"/>
            <a:ext cx="10265694" cy="8482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 rot="16200000" flipH="1">
            <a:off x="1073682" y="393846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9442014" y="7223876"/>
            <a:ext cx="9265700" cy="16625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9274158" y="3012763"/>
            <a:ext cx="2244265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visual </a:t>
            </a:r>
          </a:p>
          <a:p>
            <a:r>
              <a:rPr lang="en-US" sz="5100" dirty="0"/>
              <a:t>cortex</a:t>
            </a:r>
            <a:endParaRPr lang="en-US" sz="38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10563726" y="1738457"/>
            <a:ext cx="8234378" cy="6340582"/>
            <a:chOff x="1056" y="768"/>
            <a:chExt cx="4272" cy="3006"/>
          </a:xfrm>
        </p:grpSpPr>
        <p:pic>
          <p:nvPicPr>
            <p:cNvPr id="45078" name="Picture 8" descr="pipe_cervel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6" y="768"/>
              <a:ext cx="3696" cy="3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88" y="2496"/>
              <a:ext cx="624" cy="624"/>
              <a:chOff x="3888" y="2592"/>
              <a:chExt cx="624" cy="624"/>
            </a:xfrm>
          </p:grpSpPr>
          <p:sp>
            <p:nvSpPr>
              <p:cNvPr id="45090" name="Oval 1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1" name="Line 1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Line 1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3" name="Freeform 1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80" name="Freeform 14"/>
            <p:cNvSpPr>
              <a:spLocks/>
            </p:cNvSpPr>
            <p:nvPr/>
          </p:nvSpPr>
          <p:spPr bwMode="auto">
            <a:xfrm>
              <a:off x="1200" y="1968"/>
              <a:ext cx="2688" cy="824"/>
            </a:xfrm>
            <a:custGeom>
              <a:avLst/>
              <a:gdLst>
                <a:gd name="T0" fmla="*/ 2688 w 2688"/>
                <a:gd name="T1" fmla="*/ 289 h 1056"/>
                <a:gd name="T2" fmla="*/ 2112 w 2688"/>
                <a:gd name="T3" fmla="*/ 261 h 1056"/>
                <a:gd name="T4" fmla="*/ 1584 w 2688"/>
                <a:gd name="T5" fmla="*/ 26 h 1056"/>
                <a:gd name="T6" fmla="*/ 0 w 2688"/>
                <a:gd name="T7" fmla="*/ 109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8"/>
                <a:gd name="T13" fmla="*/ 0 h 1056"/>
                <a:gd name="T14" fmla="*/ 2688 w 268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8" h="1056">
                  <a:moveTo>
                    <a:pt x="2688" y="1000"/>
                  </a:moveTo>
                  <a:cubicBezTo>
                    <a:pt x="2492" y="1028"/>
                    <a:pt x="2296" y="1056"/>
                    <a:pt x="2112" y="904"/>
                  </a:cubicBezTo>
                  <a:cubicBezTo>
                    <a:pt x="1928" y="752"/>
                    <a:pt x="1936" y="176"/>
                    <a:pt x="1584" y="88"/>
                  </a:cubicBezTo>
                  <a:cubicBezTo>
                    <a:pt x="1232" y="0"/>
                    <a:pt x="264" y="328"/>
                    <a:pt x="0" y="376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48" y="1248"/>
              <a:ext cx="512" cy="1248"/>
              <a:chOff x="1248" y="1248"/>
              <a:chExt cx="512" cy="1248"/>
            </a:xfrm>
          </p:grpSpPr>
          <p:sp>
            <p:nvSpPr>
              <p:cNvPr id="45088" name="Freeform 16"/>
              <p:cNvSpPr>
                <a:spLocks/>
              </p:cNvSpPr>
              <p:nvPr/>
            </p:nvSpPr>
            <p:spPr bwMode="auto">
              <a:xfrm>
                <a:off x="1344" y="2304"/>
                <a:ext cx="336" cy="192"/>
              </a:xfrm>
              <a:custGeom>
                <a:avLst/>
                <a:gdLst>
                  <a:gd name="T0" fmla="*/ 0 w 336"/>
                  <a:gd name="T1" fmla="*/ 0 h 192"/>
                  <a:gd name="T2" fmla="*/ 240 w 336"/>
                  <a:gd name="T3" fmla="*/ 48 h 192"/>
                  <a:gd name="T4" fmla="*/ 336 w 33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92"/>
                  <a:gd name="T11" fmla="*/ 336 w 33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92">
                    <a:moveTo>
                      <a:pt x="0" y="0"/>
                    </a:moveTo>
                    <a:cubicBezTo>
                      <a:pt x="92" y="8"/>
                      <a:pt x="184" y="16"/>
                      <a:pt x="240" y="48"/>
                    </a:cubicBezTo>
                    <a:cubicBezTo>
                      <a:pt x="296" y="80"/>
                      <a:pt x="316" y="136"/>
                      <a:pt x="336" y="192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9" name="Freeform 17"/>
              <p:cNvSpPr>
                <a:spLocks/>
              </p:cNvSpPr>
              <p:nvPr/>
            </p:nvSpPr>
            <p:spPr bwMode="auto">
              <a:xfrm>
                <a:off x="1248" y="1248"/>
                <a:ext cx="512" cy="864"/>
              </a:xfrm>
              <a:custGeom>
                <a:avLst/>
                <a:gdLst>
                  <a:gd name="T0" fmla="*/ 0 w 512"/>
                  <a:gd name="T1" fmla="*/ 864 h 864"/>
                  <a:gd name="T2" fmla="*/ 432 w 512"/>
                  <a:gd name="T3" fmla="*/ 480 h 864"/>
                  <a:gd name="T4" fmla="*/ 480 w 512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512"/>
                  <a:gd name="T10" fmla="*/ 0 h 864"/>
                  <a:gd name="T11" fmla="*/ 512 w 51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2" h="864">
                    <a:moveTo>
                      <a:pt x="0" y="864"/>
                    </a:moveTo>
                    <a:cubicBezTo>
                      <a:pt x="176" y="744"/>
                      <a:pt x="352" y="624"/>
                      <a:pt x="432" y="480"/>
                    </a:cubicBezTo>
                    <a:cubicBezTo>
                      <a:pt x="512" y="336"/>
                      <a:pt x="496" y="168"/>
                      <a:pt x="480" y="0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82" name="Freeform 18"/>
            <p:cNvSpPr>
              <a:spLocks/>
            </p:cNvSpPr>
            <p:nvPr/>
          </p:nvSpPr>
          <p:spPr bwMode="auto">
            <a:xfrm>
              <a:off x="2736" y="2304"/>
              <a:ext cx="2592" cy="1336"/>
            </a:xfrm>
            <a:custGeom>
              <a:avLst/>
              <a:gdLst>
                <a:gd name="T0" fmla="*/ 64 w 2592"/>
                <a:gd name="T1" fmla="*/ 1240 h 1336"/>
                <a:gd name="T2" fmla="*/ 112 w 2592"/>
                <a:gd name="T3" fmla="*/ 712 h 1336"/>
                <a:gd name="T4" fmla="*/ 736 w 2592"/>
                <a:gd name="T5" fmla="*/ 472 h 1336"/>
                <a:gd name="T6" fmla="*/ 1312 w 2592"/>
                <a:gd name="T7" fmla="*/ 232 h 1336"/>
                <a:gd name="T8" fmla="*/ 2320 w 2592"/>
                <a:gd name="T9" fmla="*/ 136 h 1336"/>
                <a:gd name="T10" fmla="*/ 2368 w 2592"/>
                <a:gd name="T11" fmla="*/ 1048 h 1336"/>
                <a:gd name="T12" fmla="*/ 976 w 2592"/>
                <a:gd name="T13" fmla="*/ 1336 h 1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2"/>
                <a:gd name="T22" fmla="*/ 0 h 1336"/>
                <a:gd name="T23" fmla="*/ 2592 w 2592"/>
                <a:gd name="T24" fmla="*/ 1336 h 1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2" h="1336">
                  <a:moveTo>
                    <a:pt x="64" y="1240"/>
                  </a:moveTo>
                  <a:cubicBezTo>
                    <a:pt x="32" y="1040"/>
                    <a:pt x="0" y="840"/>
                    <a:pt x="112" y="712"/>
                  </a:cubicBezTo>
                  <a:cubicBezTo>
                    <a:pt x="224" y="584"/>
                    <a:pt x="536" y="552"/>
                    <a:pt x="736" y="472"/>
                  </a:cubicBezTo>
                  <a:cubicBezTo>
                    <a:pt x="936" y="392"/>
                    <a:pt x="1048" y="288"/>
                    <a:pt x="1312" y="232"/>
                  </a:cubicBezTo>
                  <a:cubicBezTo>
                    <a:pt x="1576" y="176"/>
                    <a:pt x="2144" y="0"/>
                    <a:pt x="2320" y="136"/>
                  </a:cubicBezTo>
                  <a:cubicBezTo>
                    <a:pt x="2496" y="272"/>
                    <a:pt x="2592" y="848"/>
                    <a:pt x="2368" y="1048"/>
                  </a:cubicBezTo>
                  <a:cubicBezTo>
                    <a:pt x="2144" y="1248"/>
                    <a:pt x="1560" y="1292"/>
                    <a:pt x="976" y="13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024" y="2632"/>
              <a:ext cx="624" cy="624"/>
              <a:chOff x="3888" y="2592"/>
              <a:chExt cx="624" cy="624"/>
            </a:xfrm>
          </p:grpSpPr>
          <p:sp>
            <p:nvSpPr>
              <p:cNvPr id="45084" name="Oval 2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5" name="Line 2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6" name="Line 2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7" name="Freeform 2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064" name="Rectangle 24"/>
          <p:cNvSpPr>
            <a:spLocks noChangeArrowheads="1"/>
          </p:cNvSpPr>
          <p:nvPr/>
        </p:nvSpPr>
        <p:spPr bwMode="auto">
          <a:xfrm>
            <a:off x="9442013" y="7097289"/>
            <a:ext cx="9700851" cy="1662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3865" name="Oval 25"/>
          <p:cNvSpPr>
            <a:spLocks noChangeArrowheads="1"/>
          </p:cNvSpPr>
          <p:nvPr/>
        </p:nvSpPr>
        <p:spPr bwMode="auto">
          <a:xfrm>
            <a:off x="2295793" y="5055026"/>
            <a:ext cx="168809" cy="25598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3866" name="Oval 26"/>
          <p:cNvSpPr>
            <a:spLocks noChangeArrowheads="1"/>
          </p:cNvSpPr>
          <p:nvPr/>
        </p:nvSpPr>
        <p:spPr bwMode="auto">
          <a:xfrm>
            <a:off x="2805969" y="5181612"/>
            <a:ext cx="168809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3867" name="Oval 27"/>
          <p:cNvSpPr>
            <a:spLocks noChangeArrowheads="1"/>
          </p:cNvSpPr>
          <p:nvPr/>
        </p:nvSpPr>
        <p:spPr bwMode="auto">
          <a:xfrm>
            <a:off x="3316146" y="6329331"/>
            <a:ext cx="168809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3868" name="Oval 28"/>
          <p:cNvSpPr>
            <a:spLocks noChangeArrowheads="1"/>
          </p:cNvSpPr>
          <p:nvPr/>
        </p:nvSpPr>
        <p:spPr bwMode="auto">
          <a:xfrm>
            <a:off x="3826322" y="6076157"/>
            <a:ext cx="168809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3869" name="Oval 29"/>
          <p:cNvSpPr>
            <a:spLocks noChangeArrowheads="1"/>
          </p:cNvSpPr>
          <p:nvPr/>
        </p:nvSpPr>
        <p:spPr bwMode="auto">
          <a:xfrm>
            <a:off x="4336498" y="6458730"/>
            <a:ext cx="168809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3870" name="Oval 30"/>
          <p:cNvSpPr>
            <a:spLocks noChangeArrowheads="1"/>
          </p:cNvSpPr>
          <p:nvPr/>
        </p:nvSpPr>
        <p:spPr bwMode="auto">
          <a:xfrm>
            <a:off x="4167692" y="4799039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3871" name="Oval 31"/>
          <p:cNvSpPr>
            <a:spLocks noChangeArrowheads="1"/>
          </p:cNvSpPr>
          <p:nvPr/>
        </p:nvSpPr>
        <p:spPr bwMode="auto">
          <a:xfrm>
            <a:off x="4677868" y="518161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803872" name="Oval 32"/>
          <p:cNvSpPr>
            <a:spLocks noChangeArrowheads="1"/>
          </p:cNvSpPr>
          <p:nvPr/>
        </p:nvSpPr>
        <p:spPr bwMode="auto">
          <a:xfrm>
            <a:off x="2805969" y="4672453"/>
            <a:ext cx="168809" cy="25598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3873" name="Oval 33"/>
          <p:cNvSpPr>
            <a:spLocks noChangeArrowheads="1"/>
          </p:cNvSpPr>
          <p:nvPr/>
        </p:nvSpPr>
        <p:spPr bwMode="auto">
          <a:xfrm>
            <a:off x="3316146" y="5181612"/>
            <a:ext cx="168809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8440180" y="5055022"/>
            <a:ext cx="3117326" cy="956431"/>
            <a:chOff x="4967" y="1797"/>
            <a:chExt cx="831" cy="340"/>
          </a:xfrm>
        </p:grpSpPr>
        <p:sp>
          <p:nvSpPr>
            <p:cNvPr id="45076" name="Line 35"/>
            <p:cNvSpPr>
              <a:spLocks noChangeShapeType="1"/>
            </p:cNvSpPr>
            <p:nvPr/>
          </p:nvSpPr>
          <p:spPr bwMode="auto">
            <a:xfrm flipH="1" flipV="1">
              <a:off x="4967" y="1797"/>
              <a:ext cx="362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Text Box 36"/>
            <p:cNvSpPr txBox="1">
              <a:spLocks noChangeArrowheads="1"/>
            </p:cNvSpPr>
            <p:nvPr/>
          </p:nvSpPr>
          <p:spPr bwMode="auto">
            <a:xfrm>
              <a:off x="5073" y="1842"/>
              <a:ext cx="725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800" dirty="0" err="1">
                  <a:solidFill>
                    <a:srgbClr val="FF0000"/>
                  </a:solidFill>
                </a:rPr>
                <a:t>electrode</a:t>
              </a:r>
              <a:endParaRPr lang="fr-FR" sz="4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1b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Receptive fields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65" grpId="0" animBg="1"/>
      <p:bldP spid="803865" grpId="1" animBg="1"/>
      <p:bldP spid="803866" grpId="0" animBg="1"/>
      <p:bldP spid="803866" grpId="1" animBg="1"/>
      <p:bldP spid="803867" grpId="0" animBg="1"/>
      <p:bldP spid="803867" grpId="1" animBg="1"/>
      <p:bldP spid="803868" grpId="0" animBg="1"/>
      <p:bldP spid="803868" grpId="1" animBg="1"/>
      <p:bldP spid="803869" grpId="0" animBg="1"/>
      <p:bldP spid="803869" grpId="1" animBg="1"/>
      <p:bldP spid="803870" grpId="0" animBg="1"/>
      <p:bldP spid="803870" grpId="1" animBg="1"/>
      <p:bldP spid="803871" grpId="0" animBg="1"/>
      <p:bldP spid="803871" grpId="1" animBg="1"/>
      <p:bldP spid="803872" grpId="0" animBg="1"/>
      <p:bldP spid="803872" grpId="1" animBg="1"/>
      <p:bldP spid="803873" grpId="0" animBg="1"/>
      <p:bldP spid="803873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71016</TotalTime>
  <Words>1952</Words>
  <Application>Microsoft Office PowerPoint</Application>
  <PresentationFormat>Custom</PresentationFormat>
  <Paragraphs>517</Paragraphs>
  <Slides>57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Thème Office</vt:lpstr>
      <vt:lpstr>Equation</vt:lpstr>
      <vt:lpstr>Acrobat Document</vt:lpstr>
      <vt:lpstr>MathType 6.0 Equation</vt:lpstr>
      <vt:lpstr>Biological Modeling  of Neural Networks: </vt:lpstr>
      <vt:lpstr>Biological Modeling of Neural Networks – Review from week 1</vt:lpstr>
      <vt:lpstr>Slide 3</vt:lpstr>
      <vt:lpstr>Slide 4</vt:lpstr>
      <vt:lpstr>Slide 5</vt:lpstr>
      <vt:lpstr>Slide 6</vt:lpstr>
      <vt:lpstr>Slide 7</vt:lpstr>
      <vt:lpstr>Biological Modeling  of Neural Networks: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Biological Modeling  of Neural Networks: </vt:lpstr>
      <vt:lpstr>Slide 23</vt:lpstr>
      <vt:lpstr>Slide 24</vt:lpstr>
      <vt:lpstr>Slide 25</vt:lpstr>
      <vt:lpstr>Slide 26</vt:lpstr>
      <vt:lpstr>Slide 27</vt:lpstr>
      <vt:lpstr>Slide 28</vt:lpstr>
      <vt:lpstr>Biological Modeling  of Neural Networks: 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Biological Modeling  of Neural Networks: 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1234</cp:revision>
  <cp:lastPrinted>2013-05-07T08:05:56Z</cp:lastPrinted>
  <dcterms:created xsi:type="dcterms:W3CDTF">2011-05-09T14:50:50Z</dcterms:created>
  <dcterms:modified xsi:type="dcterms:W3CDTF">2014-07-30T11:05:20Z</dcterms:modified>
</cp:coreProperties>
</file>