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507" r:id="rId2"/>
    <p:sldId id="555" r:id="rId3"/>
    <p:sldId id="558" r:id="rId4"/>
    <p:sldId id="557" r:id="rId5"/>
    <p:sldId id="508" r:id="rId6"/>
    <p:sldId id="509" r:id="rId7"/>
    <p:sldId id="510" r:id="rId8"/>
    <p:sldId id="511" r:id="rId9"/>
    <p:sldId id="512" r:id="rId10"/>
    <p:sldId id="524" r:id="rId11"/>
    <p:sldId id="556" r:id="rId12"/>
    <p:sldId id="561" r:id="rId13"/>
    <p:sldId id="560" r:id="rId14"/>
    <p:sldId id="538" r:id="rId15"/>
    <p:sldId id="567" r:id="rId16"/>
    <p:sldId id="575" r:id="rId17"/>
    <p:sldId id="568" r:id="rId18"/>
    <p:sldId id="569" r:id="rId19"/>
    <p:sldId id="562" r:id="rId20"/>
    <p:sldId id="570" r:id="rId21"/>
    <p:sldId id="540" r:id="rId22"/>
    <p:sldId id="541" r:id="rId23"/>
    <p:sldId id="566" r:id="rId24"/>
    <p:sldId id="576" r:id="rId25"/>
    <p:sldId id="571" r:id="rId26"/>
    <p:sldId id="563" r:id="rId27"/>
    <p:sldId id="543" r:id="rId28"/>
    <p:sldId id="545" r:id="rId29"/>
    <p:sldId id="544" r:id="rId30"/>
    <p:sldId id="572" r:id="rId31"/>
    <p:sldId id="573" r:id="rId32"/>
    <p:sldId id="574" r:id="rId33"/>
    <p:sldId id="564" r:id="rId34"/>
    <p:sldId id="547" r:id="rId35"/>
    <p:sldId id="549" r:id="rId36"/>
    <p:sldId id="550" r:id="rId37"/>
    <p:sldId id="551" r:id="rId38"/>
    <p:sldId id="552" r:id="rId39"/>
    <p:sldId id="553" r:id="rId40"/>
    <p:sldId id="565" r:id="rId41"/>
  </p:sldIdLst>
  <p:sldSz cx="21607463" cy="12152313"/>
  <p:notesSz cx="6858000" cy="9144000"/>
  <p:defaultTextStyle>
    <a:defPPr>
      <a:defRPr lang="fr-FR"/>
    </a:defPPr>
    <a:lvl1pPr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1079500" indent="-6223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2159000" indent="-1244600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3240088" indent="-18684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4319588" indent="-2490788" algn="l" defTabSz="1079500" rtl="0" fontAlgn="base">
      <a:spcBef>
        <a:spcPct val="0"/>
      </a:spcBef>
      <a:spcAft>
        <a:spcPct val="0"/>
      </a:spcAft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57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</p:showPr>
  <p:clrMru>
    <a:srgbClr val="87D4F7"/>
    <a:srgbClr val="3550FE"/>
    <a:srgbClr val="0076FF"/>
    <a:srgbClr val="C30000"/>
    <a:srgbClr val="29ABE2"/>
    <a:srgbClr val="0049FF"/>
    <a:srgbClr val="E346FF"/>
    <a:srgbClr val="AE4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7" autoAdjust="0"/>
    <p:restoredTop sz="90990" autoAdjust="0"/>
  </p:normalViewPr>
  <p:slideViewPr>
    <p:cSldViewPr snapToGrid="0" snapToObjects="1">
      <p:cViewPr>
        <p:scale>
          <a:sx n="30" d="100"/>
          <a:sy n="30" d="100"/>
        </p:scale>
        <p:origin x="-408" y="-378"/>
      </p:cViewPr>
      <p:guideLst>
        <p:guide orient="horz" pos="3828"/>
        <p:guide pos="68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300"/>
    </p:cViewPr>
  </p:notesTextViewPr>
  <p:sorterViewPr>
    <p:cViewPr>
      <p:scale>
        <a:sx n="50" d="100"/>
        <a:sy n="50" d="100"/>
      </p:scale>
      <p:origin x="0" y="5910"/>
    </p:cViewPr>
  </p:sorterViewPr>
  <p:notesViewPr>
    <p:cSldViewPr snapToGrid="0" snapToObjects="1">
      <p:cViewPr varScale="1">
        <p:scale>
          <a:sx n="117" d="100"/>
          <a:sy n="117" d="100"/>
        </p:scale>
        <p:origin x="-4544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5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5ED38CE-B7FF-41BF-9500-CEA2940B906C}" type="datetimeFigureOut">
              <a:rPr lang="fr-FR"/>
              <a:pPr>
                <a:defRPr/>
              </a:pPr>
              <a:t>05/05/2014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963DFED-6B98-4188-846F-160B8DB02AA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CAAF0B-5226-4044-84AE-4C4A53D6F843}" type="datetimeFigureOut">
              <a:rPr lang="fr-FR"/>
              <a:pPr>
                <a:defRPr/>
              </a:pPr>
              <a:t>05/05/2014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 smtClean="0"/>
              <a:t>Cliquez pour modifier les styles du texte du masque</a:t>
            </a:r>
          </a:p>
          <a:p>
            <a:pPr lvl="1"/>
            <a:r>
              <a:rPr lang="fr-CH" noProof="0" smtClean="0"/>
              <a:t>Deuxième niveau</a:t>
            </a:r>
          </a:p>
          <a:p>
            <a:pPr lvl="2"/>
            <a:r>
              <a:rPr lang="fr-CH" noProof="0" smtClean="0"/>
              <a:t>Troisième niveau</a:t>
            </a:r>
          </a:p>
          <a:p>
            <a:pPr lvl="3"/>
            <a:r>
              <a:rPr lang="fr-CH" noProof="0" smtClean="0"/>
              <a:t>Quatrième niveau</a:t>
            </a:r>
          </a:p>
          <a:p>
            <a:pPr lvl="4"/>
            <a:r>
              <a:rPr lang="fr-CH" noProof="0" smtClean="0"/>
              <a:t>Cinquième niveau</a:t>
            </a:r>
            <a:endParaRPr lang="fr-FR" noProof="0" smtClean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8027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A590E4C-ABD9-406D-9257-D1132C217B2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0795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2159000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32400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319588" algn="l" defTabSz="1079500" rtl="0" eaLnBrk="0" fontAlgn="base" hangingPunct="0">
      <a:spcBef>
        <a:spcPct val="30000"/>
      </a:spcBef>
      <a:spcAft>
        <a:spcPct val="0"/>
      </a:spcAft>
      <a:defRPr sz="28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5401361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6481633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7561905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8642177" algn="l" defTabSz="108027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</a:t>
            </a:r>
            <a:r>
              <a:rPr lang="fr-FR" dirty="0" smtClean="0">
                <a:ea typeface="ＭＳ Ｐゴシック" pitchFamily="34" charset="-128"/>
              </a:rPr>
              <a:t>: Quiz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after</a:t>
            </a:r>
            <a:r>
              <a:rPr lang="fr-FR" baseline="0" dirty="0" smtClean="0">
                <a:ea typeface="ＭＳ Ｐゴシック" pitchFamily="34" charset="-128"/>
              </a:rPr>
              <a:t> 35 minutes, </a:t>
            </a:r>
            <a:r>
              <a:rPr lang="fr-FR" baseline="0" dirty="0" err="1" smtClean="0">
                <a:ea typeface="ＭＳ Ｐゴシック" pitchFamily="34" charset="-128"/>
              </a:rPr>
              <a:t>then</a:t>
            </a:r>
            <a:r>
              <a:rPr lang="fr-FR" baseline="0" dirty="0" smtClean="0">
                <a:ea typeface="ＭＳ Ｐゴシック" pitchFamily="34" charset="-128"/>
              </a:rPr>
              <a:t> spatial continuum; 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                   </a:t>
            </a:r>
            <a:r>
              <a:rPr lang="fr-FR" baseline="0" dirty="0" err="1" smtClean="0">
                <a:ea typeface="ＭＳ Ｐゴシック" pitchFamily="34" charset="-128"/>
              </a:rPr>
              <a:t>blackboard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calculation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before</a:t>
            </a:r>
            <a:r>
              <a:rPr lang="fr-FR" baseline="0" dirty="0" smtClean="0">
                <a:ea typeface="ＭＳ Ｐゴシック" pitchFamily="34" charset="-128"/>
              </a:rPr>
              <a:t> the break to the point </a:t>
            </a:r>
            <a:r>
              <a:rPr lang="fr-FR" baseline="0" dirty="0" err="1" smtClean="0">
                <a:ea typeface="ＭＳ Ｐゴシック" pitchFamily="34" charset="-128"/>
              </a:rPr>
              <a:t>before</a:t>
            </a:r>
            <a:r>
              <a:rPr lang="fr-FR" baseline="0" dirty="0" smtClean="0">
                <a:ea typeface="ＭＳ Ｐゴシック" pitchFamily="34" charset="-128"/>
              </a:rPr>
              <a:t> the continuum </a:t>
            </a:r>
            <a:r>
              <a:rPr lang="fr-FR" baseline="0" dirty="0" err="1" smtClean="0">
                <a:ea typeface="ＭＳ Ｐゴシック" pitchFamily="34" charset="-128"/>
              </a:rPr>
              <a:t>limit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is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taken</a:t>
            </a:r>
            <a:r>
              <a:rPr lang="fr-FR" baseline="0" dirty="0" smtClean="0">
                <a:ea typeface="ＭＳ Ｐゴシック" pitchFamily="34" charset="-128"/>
              </a:rPr>
              <a:t>:</a:t>
            </a:r>
          </a:p>
          <a:p>
            <a:r>
              <a:rPr lang="fr-FR" baseline="0" dirty="0" smtClean="0">
                <a:ea typeface="ＭＳ Ｐゴシック" pitchFamily="34" charset="-128"/>
              </a:rPr>
              <a:t>Second lecture: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1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10:30-10:45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Third</a:t>
            </a:r>
            <a:r>
              <a:rPr lang="fr-FR" baseline="0" dirty="0" smtClean="0">
                <a:ea typeface="ＭＳ Ｐゴシック" pitchFamily="34" charset="-128"/>
              </a:rPr>
              <a:t> lecture : </a:t>
            </a:r>
            <a:r>
              <a:rPr lang="fr-FR" baseline="0" dirty="0" err="1" smtClean="0">
                <a:ea typeface="ＭＳ Ｐゴシック" pitchFamily="34" charset="-128"/>
              </a:rPr>
              <a:t>Exercise</a:t>
            </a:r>
            <a:r>
              <a:rPr lang="fr-FR" baseline="0" dirty="0" smtClean="0">
                <a:ea typeface="ＭＳ Ｐゴシック" pitchFamily="34" charset="-128"/>
              </a:rPr>
              <a:t> 2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dirty="0" smtClean="0">
                <a:ea typeface="ＭＳ Ｐゴシック" pitchFamily="34" charset="-128"/>
              </a:rPr>
              <a:t> 11:18-11:30</a:t>
            </a:r>
          </a:p>
          <a:p>
            <a:r>
              <a:rPr lang="fr-FR" baseline="0" dirty="0" err="1" smtClean="0">
                <a:ea typeface="ＭＳ Ｐゴシック" pitchFamily="34" charset="-128"/>
              </a:rPr>
              <a:t>Stopped</a:t>
            </a:r>
            <a:r>
              <a:rPr lang="fr-FR" baseline="0" dirty="0" smtClean="0">
                <a:ea typeface="ＭＳ Ｐゴシック" pitchFamily="34" charset="-128"/>
              </a:rPr>
              <a:t> </a:t>
            </a:r>
            <a:r>
              <a:rPr lang="fr-FR" baseline="0" dirty="0" err="1" smtClean="0">
                <a:ea typeface="ＭＳ Ｐゴシック" pitchFamily="34" charset="-128"/>
              </a:rPr>
              <a:t>at</a:t>
            </a:r>
            <a:r>
              <a:rPr lang="fr-FR" baseline="0" smtClean="0">
                <a:ea typeface="ＭＳ Ｐゴシック" pitchFamily="34" charset="-128"/>
              </a:rPr>
              <a:t> 11:45</a:t>
            </a:r>
            <a:endParaRPr lang="fr-FR" baseline="0" dirty="0" smtClean="0">
              <a:ea typeface="ＭＳ Ｐゴシック" pitchFamily="34" charset="-128"/>
            </a:endParaRP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C2859-1743-4953-92E4-4D1F5ED93198}" type="slidenum">
              <a:rPr lang="fr-FR" smtClean="0"/>
              <a:pPr/>
              <a:t>10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8ECBA-AEF2-4994-8FFC-8E21411B7A0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12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14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C2859-1743-4953-92E4-4D1F5ED93198}" type="slidenum">
              <a:rPr lang="fr-FR" smtClean="0"/>
              <a:pPr/>
              <a:t>15</a:t>
            </a:fld>
            <a:endParaRPr lang="fr-F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16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Start exercise</a:t>
            </a:r>
            <a:r>
              <a:rPr lang="en-US" baseline="0" dirty="0" smtClean="0"/>
              <a:t> at 10:30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17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18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19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365434-4E1D-4A1B-8049-E372543C36A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20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923B86-6963-4333-9019-BF0AF6F4C65F}" type="slidenum">
              <a:rPr lang="fr-FR" smtClean="0"/>
              <a:pPr/>
              <a:t>21</a:t>
            </a:fld>
            <a:endParaRPr lang="fr-FR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3E3B3-8EFE-4371-B755-401D98C6370C}" type="slidenum">
              <a:rPr lang="fr-FR" smtClean="0"/>
              <a:pPr/>
              <a:t>22</a:t>
            </a:fld>
            <a:endParaRPr lang="fr-FR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fr-FR" dirty="0" smtClean="0"/>
              <a:t>I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stopped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the end of the second lecture (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11:00)</a:t>
            </a:r>
            <a:endParaRPr lang="fr-FR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A182B-B80D-4360-800A-F3756BF7D311}" type="slidenum">
              <a:rPr lang="fr-FR" smtClean="0"/>
              <a:pPr/>
              <a:t>23</a:t>
            </a:fld>
            <a:endParaRPr lang="fr-FR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Start here at 11:18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7B3738-4900-42DD-8AEE-A8C96C49E241}" type="slidenum">
              <a:rPr lang="fr-FR" smtClean="0"/>
              <a:pPr/>
              <a:t>24</a:t>
            </a:fld>
            <a:endParaRPr lang="fr-FR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25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26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CF7AD-E480-43CF-B73C-06D2C632B5E9}" type="slidenum">
              <a:rPr lang="fr-FR" smtClean="0"/>
              <a:pPr/>
              <a:t>27</a:t>
            </a:fld>
            <a:endParaRPr lang="fr-FR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C44776-9A86-457B-8906-62AF6C55468E}" type="slidenum">
              <a:rPr lang="fr-FR" smtClean="0"/>
              <a:pPr/>
              <a:t>28</a:t>
            </a:fld>
            <a:endParaRPr lang="fr-FR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4A6B9-53AE-4414-98BF-DA1B968EABB2}" type="slidenum">
              <a:rPr lang="fr-FR" smtClean="0"/>
              <a:pPr/>
              <a:t>29</a:t>
            </a:fld>
            <a:endParaRPr lang="fr-FR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F3823-7513-476A-945C-54311CB0BD1F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30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31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6F9B23-D184-4463-8822-12BF99D07FFA}" type="slidenum">
              <a:rPr lang="fr-FR" smtClean="0"/>
              <a:pPr/>
              <a:t>32</a:t>
            </a:fld>
            <a:endParaRPr lang="fr-FR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33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90028-4E60-4EB7-B950-8B04B47CF12C}" type="slidenum">
              <a:rPr lang="fr-FR" smtClean="0"/>
              <a:pPr/>
              <a:t>34</a:t>
            </a:fld>
            <a:endParaRPr lang="fr-FR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24D68-F1AD-42C7-AD28-C4EA965D28C3}" type="slidenum">
              <a:rPr lang="fr-FR" smtClean="0"/>
              <a:pPr/>
              <a:t>39</a:t>
            </a:fld>
            <a:endParaRPr lang="fr-FR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fr-FR" dirty="0" smtClean="0">
                <a:ea typeface="ＭＳ Ｐゴシック" pitchFamily="34" charset="-128"/>
              </a:rPr>
              <a:t>Lecture 11:</a:t>
            </a:r>
          </a:p>
        </p:txBody>
      </p:sp>
      <p:sp>
        <p:nvSpPr>
          <p:cNvPr id="184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39691E-30CF-4C45-B51E-F01DFD22E254}" type="slidenum">
              <a:rPr lang="fr-FR">
                <a:cs typeface="Arial" charset="0"/>
              </a:rPr>
              <a:pPr/>
              <a:t>40</a:t>
            </a:fld>
            <a:endParaRPr lang="fr-FR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2909D-82F1-4EAE-9324-9CDE28595CAA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4CA2E7-F9E3-436F-AD06-CA8C5EB5545C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3EC45D-B3D3-47C5-8C46-286DF88FDB42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06A8E-15C8-4D48-B3C9-1B5395449967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0E182-0981-4776-BD0A-D540165DBC10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C4855-580D-4DC6-B24B-A1373DF6818E}" type="slidenum">
              <a:rPr lang="fr-FR" smtClean="0"/>
              <a:pPr/>
              <a:t>9</a:t>
            </a:fld>
            <a:endParaRPr lang="fr-F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C Vide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035175" y="1579563"/>
            <a:ext cx="2112963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4799" y="6126857"/>
            <a:ext cx="18624734" cy="1086925"/>
          </a:xfrm>
          <a:prstGeom prst="rect">
            <a:avLst/>
          </a:prstGeom>
        </p:spPr>
        <p:txBody>
          <a:bodyPr vert="horz"/>
          <a:lstStyle>
            <a:lvl1pPr>
              <a:defRPr lang="en-US" sz="6600" kern="1200" spc="236" dirty="0">
                <a:solidFill>
                  <a:srgbClr val="000000"/>
                </a:solidFill>
                <a:latin typeface="Impact"/>
                <a:ea typeface="ＭＳ Ｐゴシック" charset="0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2034797" y="7992177"/>
            <a:ext cx="13092127" cy="906462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b="1" dirty="0" smtClean="0">
                <a:solidFill>
                  <a:srgbClr val="C30000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2035248" y="8898639"/>
            <a:ext cx="13091676" cy="830014"/>
          </a:xfrm>
          <a:prstGeom prst="rect">
            <a:avLst/>
          </a:prstGeom>
        </p:spPr>
        <p:txBody>
          <a:bodyPr vert="horz"/>
          <a:lstStyle>
            <a:lvl1pPr marL="685800" indent="-685800">
              <a:buFontTx/>
              <a:buNone/>
              <a:defRPr lang="fr-CH" dirty="0" smtClean="0">
                <a:solidFill>
                  <a:schemeClr val="tx1"/>
                </a:solidFill>
                <a:latin typeface="Arial Narrow" charset="0"/>
                <a:cs typeface="Arial Narrow" charset="0"/>
              </a:defRPr>
            </a:lvl1pPr>
          </a:lstStyle>
          <a:p>
            <a:pPr lvl="0"/>
            <a:r>
              <a:rPr lang="fr-CH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20560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382550" y="11072108"/>
            <a:ext cx="6842363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5485348" y="11072108"/>
            <a:ext cx="4501555" cy="810154"/>
          </a:xfrm>
          <a:prstGeom prst="rect">
            <a:avLst/>
          </a:prstGeom>
          <a:ln/>
        </p:spPr>
        <p:txBody>
          <a:bodyPr lIns="192911" tIns="96455" rIns="192911" bIns="96455"/>
          <a:lstStyle>
            <a:lvl1pPr>
              <a:defRPr/>
            </a:lvl1pPr>
          </a:lstStyle>
          <a:p>
            <a:pPr>
              <a:defRPr/>
            </a:pPr>
            <a:fld id="{9B069C71-9E0B-43A8-A636-5C65C619C5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 et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8157C989-9683-4E93-85AD-6E8DADA6FB43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6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7" name="Rectangle 6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49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 sans fi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BB6EBC08-FAE3-4A34-B1F6-5261134B6DF6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4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71CC1C1A-7A90-44FD-A370-136E498F11FE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sp>
        <p:nvSpPr>
          <p:cNvPr id="5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8" name="Rectangle 7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4447" y="2347948"/>
            <a:ext cx="19965085" cy="8601480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smtClean="0"/>
              <a:t>Click to edit Master title style</a:t>
            </a:r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AE3ADD7F-FEC2-47ED-8F59-7EBA958F93FD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10" name="Rectangle 9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055" y="2347948"/>
            <a:ext cx="9915077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4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</p:txBody>
      </p:sp>
      <p:sp>
        <p:nvSpPr>
          <p:cNvPr id="12" name="Espace réservé du contenu 2"/>
          <p:cNvSpPr>
            <a:spLocks noGrp="1"/>
          </p:cNvSpPr>
          <p:nvPr>
            <p:ph idx="10"/>
          </p:nvPr>
        </p:nvSpPr>
        <p:spPr>
          <a:xfrm>
            <a:off x="10823113" y="2347948"/>
            <a:ext cx="9914400" cy="8545039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</p:txBody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73370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spcAft>
                <a:spcPts val="2835"/>
              </a:spcAft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01E3E9F-5ABA-40FE-AF79-C325AF3393E1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8" name="Espace réservé du contenu 2"/>
          <p:cNvSpPr>
            <a:spLocks noGrp="1"/>
          </p:cNvSpPr>
          <p:nvPr>
            <p:ph sz="half" idx="10"/>
          </p:nvPr>
        </p:nvSpPr>
        <p:spPr>
          <a:xfrm>
            <a:off x="8447918" y="1165851"/>
            <a:ext cx="12211615" cy="9463373"/>
          </a:xfrm>
          <a:prstGeom prst="rect">
            <a:avLst/>
          </a:prstGeom>
        </p:spPr>
        <p:txBody>
          <a:bodyPr lIns="0" tIns="0" rIns="0" bIns="0"/>
          <a:lstStyle>
            <a:lvl1pPr marL="1080272" indent="-518871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47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433810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5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2100529" indent="-348749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4pPr>
            <a:lvl5pPr marL="2265571" indent="-263688">
              <a:spcBef>
                <a:spcPts val="1418"/>
              </a:spcBef>
              <a:buClr>
                <a:srgbClr val="C30000"/>
              </a:buClr>
              <a:buSzPct val="159000"/>
              <a:buFont typeface="Arial"/>
              <a:buChar char="•"/>
              <a:defRPr sz="2800" b="0" i="0">
                <a:solidFill>
                  <a:srgbClr val="000000"/>
                </a:solidFill>
                <a:latin typeface="Arial Narrow"/>
                <a:cs typeface="Arial Narrow"/>
              </a:defRPr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fr-CH" dirty="0" smtClean="0"/>
              <a:t>Cliquez pour modifier les styles du texte du masque</a:t>
            </a:r>
          </a:p>
          <a:p>
            <a:pPr lvl="1"/>
            <a:r>
              <a:rPr lang="fr-CH" dirty="0" smtClean="0"/>
              <a:t>Deuxième niveau</a:t>
            </a:r>
          </a:p>
          <a:p>
            <a:pPr lvl="2"/>
            <a:r>
              <a:rPr lang="fr-CH" dirty="0" smtClean="0"/>
              <a:t>Troisième niveau</a:t>
            </a:r>
          </a:p>
          <a:p>
            <a:pPr lvl="3"/>
            <a:r>
              <a:rPr lang="fr-CH" dirty="0" smtClean="0"/>
              <a:t>Quatrième niveau</a:t>
            </a:r>
          </a:p>
          <a:p>
            <a:pPr lvl="4"/>
            <a:r>
              <a:rPr lang="fr-CH" dirty="0" smtClean="0"/>
              <a:t>Cinquième niveau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4" y="3806314"/>
            <a:ext cx="7626383" cy="6822910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821537" y="1040642"/>
            <a:ext cx="7626381" cy="2588834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5700" b="0" i="0" spc="236">
                <a:latin typeface="Impact"/>
                <a:cs typeface="Impact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CH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F6F8D0E-813B-4B9D-B824-22D92184D584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6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  <p:grpSp>
        <p:nvGrpSpPr>
          <p:cNvPr id="8" name="Grouper 4"/>
          <p:cNvGrpSpPr>
            <a:grpSpLocks/>
          </p:cNvGrpSpPr>
          <p:nvPr userDrawn="1"/>
        </p:nvGrpSpPr>
        <p:grpSpPr bwMode="auto">
          <a:xfrm>
            <a:off x="1588" y="1563688"/>
            <a:ext cx="21607462" cy="225425"/>
            <a:chOff x="891" y="1433935"/>
            <a:chExt cx="19805650" cy="206338"/>
          </a:xfrm>
        </p:grpSpPr>
        <p:sp>
          <p:nvSpPr>
            <p:cNvPr id="9" name="Rectangle 8"/>
            <p:cNvSpPr/>
            <p:nvPr userDrawn="1"/>
          </p:nvSpPr>
          <p:spPr>
            <a:xfrm>
              <a:off x="891" y="1433935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891" y="1553088"/>
              <a:ext cx="19805650" cy="87185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98013" tIns="99007" rIns="198013" bIns="99007" anchor="ctr"/>
            <a:lstStyle/>
            <a:p>
              <a:pPr algn="ctr" defTabSz="10801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sz="4300"/>
            </a:p>
          </p:txBody>
        </p:sp>
      </p:grp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821536" y="2683443"/>
            <a:ext cx="5303013" cy="3439233"/>
          </a:xfrm>
          <a:prstGeom prst="rect">
            <a:avLst/>
          </a:prstGeom>
        </p:spPr>
        <p:txBody>
          <a:bodyPr lIns="216054" tIns="108027" rIns="216054" bIns="108027">
            <a:noAutofit/>
          </a:bodyPr>
          <a:lstStyle>
            <a:lvl1pPr marL="0" indent="0" algn="l">
              <a:buNone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08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1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1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1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1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dirty="0" smtClean="0"/>
              <a:t>Cliquez pour modifier le style des sous-titres du masque</a:t>
            </a:r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1"/>
          </p:nvPr>
        </p:nvSpPr>
        <p:spPr>
          <a:xfrm>
            <a:off x="5776328" y="2347948"/>
            <a:ext cx="14883204" cy="8242436"/>
          </a:xfrm>
          <a:prstGeom prst="rect">
            <a:avLst/>
          </a:prstGeom>
        </p:spPr>
        <p:txBody>
          <a:bodyPr lIns="0" tIns="0" rIns="0" bIns="0"/>
          <a:lstStyle>
            <a:lvl1pPr marL="1080272" indent="-56990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0000"/>
              </a:buClr>
              <a:buSzPct val="159000"/>
              <a:defRPr sz="5200" b="0" i="0">
                <a:solidFill>
                  <a:srgbClr val="000000"/>
                </a:solidFill>
                <a:latin typeface="Arial Narrow"/>
                <a:cs typeface="Arial Narrow"/>
              </a:defRPr>
            </a:lvl1pPr>
            <a:lvl2pPr marL="1511632" indent="-569907">
              <a:spcBef>
                <a:spcPts val="709"/>
              </a:spcBef>
              <a:buClr>
                <a:srgbClr val="C30000"/>
              </a:buClr>
              <a:buSzPct val="159000"/>
              <a:defRPr sz="3800" b="0" i="0">
                <a:solidFill>
                  <a:srgbClr val="000000"/>
                </a:solidFill>
                <a:latin typeface="Arial Narrow"/>
                <a:cs typeface="Arial Narrow"/>
              </a:defRPr>
            </a:lvl2pPr>
            <a:lvl3pPr marL="1834213" indent="-569907">
              <a:spcBef>
                <a:spcPts val="709"/>
              </a:spcBef>
              <a:buClr>
                <a:srgbClr val="C30000"/>
              </a:buClr>
              <a:buSzPct val="159000"/>
              <a:defRPr sz="3100" b="0" i="0">
                <a:solidFill>
                  <a:srgbClr val="000000"/>
                </a:solidFill>
                <a:latin typeface="Arial Narrow"/>
                <a:cs typeface="Arial Narrow"/>
              </a:defRPr>
            </a:lvl3pPr>
            <a:lvl4pPr marL="1238250" indent="0">
              <a:buNone/>
              <a:defRPr>
                <a:latin typeface="HelveticaNeueLT Pro 55 Roman" pitchFamily="34" charset="0"/>
              </a:defRPr>
            </a:lvl4pPr>
            <a:lvl5pPr>
              <a:defRPr>
                <a:latin typeface="HelveticaNeueLT Pro 55 Roman" pitchFamily="34" charset="0"/>
              </a:defRPr>
            </a:lvl5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</p:txBody>
      </p:sp>
      <p:sp>
        <p:nvSpPr>
          <p:cNvPr id="16" name="Titre 1"/>
          <p:cNvSpPr>
            <a:spLocks noGrp="1"/>
          </p:cNvSpPr>
          <p:nvPr>
            <p:ph type="title"/>
          </p:nvPr>
        </p:nvSpPr>
        <p:spPr>
          <a:xfrm>
            <a:off x="944727" y="323223"/>
            <a:ext cx="18298950" cy="1442679"/>
          </a:xfrm>
          <a:prstGeom prst="rect">
            <a:avLst/>
          </a:prstGeom>
        </p:spPr>
        <p:txBody>
          <a:bodyPr lIns="216054" tIns="108027" rIns="216054" bIns="108027"/>
          <a:lstStyle>
            <a:lvl1pPr>
              <a:defRPr sz="6100" b="0" i="0" spc="236" baseline="0">
                <a:latin typeface="Impact"/>
                <a:cs typeface="Impact"/>
              </a:defRPr>
            </a:lvl1pPr>
          </a:lstStyle>
          <a:p>
            <a:r>
              <a:rPr lang="fr-CH" dirty="0" smtClean="0"/>
              <a:t>Cliquez et modifiez le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/>
          </p:cNvSpPr>
          <p:nvPr userDrawn="1"/>
        </p:nvSpPr>
        <p:spPr>
          <a:xfrm>
            <a:off x="20391438" y="11296650"/>
            <a:ext cx="1238250" cy="566738"/>
          </a:xfrm>
          <a:prstGeom prst="rect">
            <a:avLst/>
          </a:prstGeom>
          <a:noFill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4B7E070D-A864-437B-B7D4-F263214A491C}" type="slidenum">
              <a:rPr lang="fr-FR" sz="1900" smtClean="0">
                <a:solidFill>
                  <a:srgbClr val="A6A6A6"/>
                </a:solidFill>
                <a:latin typeface="Arial Narrow" pitchFamily="34" charset="0"/>
              </a:rPr>
              <a:pPr algn="r" eaLnBrk="1" hangingPunct="1">
                <a:defRPr/>
              </a:pPr>
              <a:t>‹#›</a:t>
            </a:fld>
            <a:endParaRPr lang="fr-FR" sz="1900" smtClean="0">
              <a:solidFill>
                <a:srgbClr val="A6A6A6"/>
              </a:solidFill>
              <a:latin typeface="Arial Narrow" pitchFamily="34" charset="0"/>
            </a:endParaRPr>
          </a:p>
        </p:txBody>
      </p:sp>
      <p:pic>
        <p:nvPicPr>
          <p:cNvPr id="3" name="Image 28" descr="epfl2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9243675" y="536575"/>
            <a:ext cx="1493838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itre 1"/>
          <p:cNvSpPr txBox="1">
            <a:spLocks/>
          </p:cNvSpPr>
          <p:nvPr userDrawn="1"/>
        </p:nvSpPr>
        <p:spPr bwMode="auto">
          <a:xfrm>
            <a:off x="18154650" y="11253788"/>
            <a:ext cx="2708275" cy="565150"/>
          </a:xfrm>
          <a:prstGeom prst="rect">
            <a:avLst/>
          </a:prstGeom>
          <a:noFill/>
          <a:ln>
            <a:noFill/>
          </a:ln>
          <a:extLst/>
        </p:spPr>
        <p:txBody>
          <a:bodyPr lIns="216054" tIns="108027" rIns="216054" bIns="108027"/>
          <a:lstStyle>
            <a:lvl1pPr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7950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fr-CH" sz="1900" b="1" smtClean="0">
                <a:solidFill>
                  <a:srgbClr val="595959"/>
                </a:solidFill>
                <a:latin typeface="Arial Narrow" pitchFamily="34" charset="0"/>
              </a:rPr>
              <a:t>Mécanique</a:t>
            </a:r>
            <a:r>
              <a:rPr lang="fr-CH" sz="1900" b="1" smtClean="0">
                <a:solidFill>
                  <a:srgbClr val="7F7F7F"/>
                </a:solidFill>
                <a:latin typeface="Arial Narrow" pitchFamily="34" charset="0"/>
              </a:rPr>
              <a:t> </a:t>
            </a:r>
            <a:r>
              <a:rPr lang="fr-CH" sz="1900" smtClean="0">
                <a:solidFill>
                  <a:srgbClr val="7F7F7F"/>
                </a:solidFill>
                <a:latin typeface="Arial Narrow" pitchFamily="34" charset="0"/>
              </a:rPr>
              <a:t>| 2013</a:t>
            </a:r>
            <a:endParaRPr lang="fr-FR" sz="1900" smtClean="0">
              <a:solidFill>
                <a:srgbClr val="7F7F7F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12" r:id="rId1"/>
    <p:sldLayoutId id="2147484713" r:id="rId2"/>
    <p:sldLayoutId id="2147484714" r:id="rId3"/>
    <p:sldLayoutId id="2147484715" r:id="rId4"/>
    <p:sldLayoutId id="2147484716" r:id="rId5"/>
    <p:sldLayoutId id="2147484717" r:id="rId6"/>
    <p:sldLayoutId id="2147484718" r:id="rId7"/>
    <p:sldLayoutId id="2147484719" r:id="rId8"/>
    <p:sldLayoutId id="2147484711" r:id="rId9"/>
    <p:sldLayoutId id="2147484720" r:id="rId10"/>
  </p:sldLayoutIdLst>
  <p:timing>
    <p:tnLst>
      <p:par>
        <p:cTn id="1" dur="indefinite" restart="never" nodeType="tmRoot"/>
      </p:par>
    </p:tnLst>
  </p:timing>
  <p:txStyles>
    <p:titleStyle>
      <a:lvl1pPr algn="l" defTabSz="1079500" rtl="0" eaLnBrk="0" fontAlgn="base" hangingPunct="0">
        <a:spcBef>
          <a:spcPct val="0"/>
        </a:spcBef>
        <a:spcAft>
          <a:spcPct val="0"/>
        </a:spcAft>
        <a:defRPr sz="6600" kern="1200">
          <a:solidFill>
            <a:schemeClr val="tx1"/>
          </a:solidFill>
          <a:latin typeface="Verdana"/>
          <a:ea typeface="ＭＳ Ｐゴシック" charset="0"/>
          <a:cs typeface="ＭＳ Ｐゴシック" charset="0"/>
        </a:defRPr>
      </a:lvl1pPr>
      <a:lvl2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1079500" rtl="0" eaLnBrk="0" fontAlgn="base" hangingPunct="0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  <a:cs typeface="ＭＳ Ｐゴシック" charset="0"/>
        </a:defRPr>
      </a:lvl5pPr>
      <a:lvl6pPr marL="1080272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6pPr>
      <a:lvl7pPr marL="2160544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7pPr>
      <a:lvl8pPr marL="3240816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8pPr>
      <a:lvl9pPr marL="4321089" algn="l" defTabSz="1080272" rtl="0" fontAlgn="base">
        <a:spcBef>
          <a:spcPct val="0"/>
        </a:spcBef>
        <a:spcAft>
          <a:spcPct val="0"/>
        </a:spcAft>
        <a:defRPr sz="6600">
          <a:solidFill>
            <a:schemeClr val="tx1"/>
          </a:solidFill>
          <a:latin typeface="Verdana" charset="0"/>
          <a:ea typeface="ＭＳ Ｐゴシック" charset="0"/>
        </a:defRPr>
      </a:lvl9pPr>
    </p:titleStyle>
    <p:bodyStyle>
      <a:lvl1pPr marL="10795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4700" kern="1200">
          <a:solidFill>
            <a:srgbClr val="595959"/>
          </a:solidFill>
          <a:latin typeface="Verdana"/>
          <a:ea typeface="ＭＳ Ｐゴシック" charset="0"/>
          <a:cs typeface="ＭＳ Ｐゴシック" charset="0"/>
        </a:defRPr>
      </a:lvl1pPr>
      <a:lvl2pPr marL="1511300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800" kern="1200">
          <a:solidFill>
            <a:srgbClr val="595959"/>
          </a:solidFill>
          <a:latin typeface="Verdana"/>
          <a:ea typeface="ＭＳ Ｐゴシック" charset="0"/>
          <a:cs typeface="+mn-cs"/>
        </a:defRPr>
      </a:lvl2pPr>
      <a:lvl3pPr marL="18335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3300" kern="1200">
          <a:solidFill>
            <a:srgbClr val="595959"/>
          </a:solidFill>
          <a:latin typeface="Verdana"/>
          <a:ea typeface="ＭＳ Ｐゴシック" charset="0"/>
          <a:cs typeface="+mn-cs"/>
        </a:defRPr>
      </a:lvl3pPr>
      <a:lvl4pPr marL="21002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800" kern="1200">
          <a:solidFill>
            <a:srgbClr val="595959"/>
          </a:solidFill>
          <a:latin typeface="Verdana"/>
          <a:ea typeface="ＭＳ Ｐゴシック" charset="0"/>
          <a:cs typeface="+mn-cs"/>
        </a:defRPr>
      </a:lvl4pPr>
      <a:lvl5pPr marL="2265363" indent="-862013" algn="l" defTabSz="1079500" rtl="0" eaLnBrk="0" fontAlgn="base" hangingPunct="0">
        <a:spcBef>
          <a:spcPts val="1413"/>
        </a:spcBef>
        <a:spcAft>
          <a:spcPct val="0"/>
        </a:spcAft>
        <a:buClr>
          <a:srgbClr val="FF0000"/>
        </a:buClr>
        <a:buSzPct val="150000"/>
        <a:buFont typeface="Arial" charset="0"/>
        <a:buChar char="•"/>
        <a:defRPr sz="2400" kern="1200">
          <a:solidFill>
            <a:srgbClr val="595959"/>
          </a:solidFill>
          <a:latin typeface="Verdana"/>
          <a:ea typeface="ＭＳ Ｐゴシック" charset="0"/>
          <a:cs typeface="+mn-cs"/>
        </a:defRPr>
      </a:lvl5pPr>
      <a:lvl6pPr marL="5941497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021769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102041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82313" indent="-540136" algn="l" defTabSz="1080272" rtl="0" eaLnBrk="1" latinLnBrk="0" hangingPunct="1">
        <a:spcBef>
          <a:spcPct val="20000"/>
        </a:spcBef>
        <a:buFont typeface="Arial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272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544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816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21089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01361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81633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561905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42177" algn="l" defTabSz="1080272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png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8.jpe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1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11 – Continuum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Cortical fields and perception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model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11 –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Continuum models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–Part 1: Transients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06136" y="1515079"/>
            <a:ext cx="10265694" cy="18679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23982" y="1099898"/>
            <a:ext cx="9547047" cy="8574132"/>
            <a:chOff x="3072" y="768"/>
            <a:chExt cx="2545" cy="3048"/>
          </a:xfrm>
        </p:grpSpPr>
        <p:sp>
          <p:nvSpPr>
            <p:cNvPr id="14353" name="Text Box 5"/>
            <p:cNvSpPr txBox="1">
              <a:spLocks noChangeArrowheads="1"/>
            </p:cNvSpPr>
            <p:nvPr/>
          </p:nvSpPr>
          <p:spPr bwMode="auto">
            <a:xfrm>
              <a:off x="3648" y="768"/>
              <a:ext cx="136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</a:t>
              </a:r>
              <a:r>
                <a:rPr lang="en-US" sz="5900" dirty="0">
                  <a:solidFill>
                    <a:schemeClr val="accent2"/>
                  </a:solidFill>
                </a:rPr>
                <a:t>noise model A</a:t>
              </a:r>
              <a:endParaRPr lang="en-US" sz="5100" dirty="0"/>
            </a:p>
          </p:txBody>
        </p:sp>
        <p:sp>
          <p:nvSpPr>
            <p:cNvPr id="14354" name="Rectangle 6"/>
            <p:cNvSpPr>
              <a:spLocks noChangeArrowheads="1"/>
            </p:cNvSpPr>
            <p:nvPr/>
          </p:nvSpPr>
          <p:spPr bwMode="auto">
            <a:xfrm>
              <a:off x="4224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00" y="3072"/>
              <a:ext cx="2017" cy="721"/>
              <a:chOff x="720" y="3072"/>
              <a:chExt cx="2017" cy="721"/>
            </a:xfrm>
          </p:grpSpPr>
          <p:sp>
            <p:nvSpPr>
              <p:cNvPr id="14360" name="Line 8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1" name="Line 9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2" name="Line 10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3" name="Line 1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4" name="Line 12"/>
              <p:cNvSpPr>
                <a:spLocks noChangeShapeType="1"/>
              </p:cNvSpPr>
              <p:nvPr/>
            </p:nvSpPr>
            <p:spPr bwMode="auto">
              <a:xfrm flipV="1">
                <a:off x="720" y="3312"/>
                <a:ext cx="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5" name="Text Box 13"/>
              <p:cNvSpPr txBox="1">
                <a:spLocks noChangeArrowheads="1"/>
              </p:cNvSpPr>
              <p:nvPr/>
            </p:nvSpPr>
            <p:spPr bwMode="auto">
              <a:xfrm>
                <a:off x="1296" y="3072"/>
                <a:ext cx="207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I(t)</a:t>
                </a:r>
              </a:p>
            </p:txBody>
          </p:sp>
          <p:sp>
            <p:nvSpPr>
              <p:cNvPr id="14366" name="Line 14"/>
              <p:cNvSpPr>
                <a:spLocks noChangeShapeType="1"/>
              </p:cNvSpPr>
              <p:nvPr/>
            </p:nvSpPr>
            <p:spPr bwMode="auto">
              <a:xfrm flipV="1">
                <a:off x="720" y="336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7" name="Freeform 15"/>
              <p:cNvSpPr>
                <a:spLocks/>
              </p:cNvSpPr>
              <p:nvPr/>
            </p:nvSpPr>
            <p:spPr bwMode="auto">
              <a:xfrm>
                <a:off x="1584" y="3168"/>
                <a:ext cx="624" cy="192"/>
              </a:xfrm>
              <a:custGeom>
                <a:avLst/>
                <a:gdLst>
                  <a:gd name="T0" fmla="*/ 0 w 672"/>
                  <a:gd name="T1" fmla="*/ 192 h 192"/>
                  <a:gd name="T2" fmla="*/ 132 w 672"/>
                  <a:gd name="T3" fmla="*/ 48 h 192"/>
                  <a:gd name="T4" fmla="*/ 464 w 67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92"/>
                  <a:gd name="T11" fmla="*/ 672 w 67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92">
                    <a:moveTo>
                      <a:pt x="0" y="192"/>
                    </a:moveTo>
                    <a:cubicBezTo>
                      <a:pt x="40" y="136"/>
                      <a:pt x="80" y="80"/>
                      <a:pt x="192" y="48"/>
                    </a:cubicBezTo>
                    <a:cubicBezTo>
                      <a:pt x="304" y="16"/>
                      <a:pt x="488" y="8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68" name="Text Box 16"/>
              <p:cNvSpPr txBox="1">
                <a:spLocks noChangeArrowheads="1"/>
              </p:cNvSpPr>
              <p:nvPr/>
            </p:nvSpPr>
            <p:spPr bwMode="auto">
              <a:xfrm>
                <a:off x="2688" y="3552"/>
                <a:ext cx="4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3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369" name="Text Box 1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chemeClr val="accent2"/>
                    </a:solidFill>
                  </a:rPr>
                  <a:t>h(t)</a:t>
                </a:r>
              </a:p>
            </p:txBody>
          </p:sp>
        </p:grpSp>
        <p:sp>
          <p:nvSpPr>
            <p:cNvPr id="14356" name="Text Box 18"/>
            <p:cNvSpPr txBox="1">
              <a:spLocks noChangeArrowheads="1"/>
            </p:cNvSpPr>
            <p:nvPr/>
          </p:nvSpPr>
          <p:spPr bwMode="auto">
            <a:xfrm>
              <a:off x="3504" y="1008"/>
              <a:ext cx="203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(escape noise/fast noise)</a:t>
              </a:r>
            </a:p>
          </p:txBody>
        </p:sp>
        <p:pic>
          <p:nvPicPr>
            <p:cNvPr id="14357" name="Picture 19" descr="Aoft-A-slo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2" y="1392"/>
              <a:ext cx="2400" cy="1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3696" y="1536"/>
              <a:ext cx="84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high noise</a:t>
              </a:r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4320" y="3504"/>
              <a:ext cx="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5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14236168" y="8627581"/>
            <a:ext cx="457022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slow  transient</a:t>
            </a:r>
          </a:p>
        </p:txBody>
      </p:sp>
      <p:graphicFrame>
        <p:nvGraphicFramePr>
          <p:cNvPr id="14338" name="Object 23"/>
          <p:cNvGraphicFramePr>
            <a:graphicFrameLocks noChangeAspect="1"/>
          </p:cNvGraphicFramePr>
          <p:nvPr/>
        </p:nvGraphicFramePr>
        <p:xfrm>
          <a:off x="14236168" y="9745663"/>
          <a:ext cx="5980113" cy="971550"/>
        </p:xfrm>
        <a:graphic>
          <a:graphicData uri="http://schemas.openxmlformats.org/presentationml/2006/ole">
            <p:oleObj spid="_x0000_s586754" name="Equation" r:id="rId5" imgW="927000" imgH="203040" progId="Equation.DSMT4">
              <p:embed/>
            </p:oleObj>
          </a:graphicData>
        </a:graphic>
      </p:graphicFrame>
      <p:graphicFrame>
        <p:nvGraphicFramePr>
          <p:cNvPr id="14339" name="Object 24"/>
          <p:cNvGraphicFramePr>
            <a:graphicFrameLocks noChangeAspect="1"/>
          </p:cNvGraphicFramePr>
          <p:nvPr/>
        </p:nvGraphicFramePr>
        <p:xfrm>
          <a:off x="2959100" y="2603500"/>
          <a:ext cx="5976938" cy="971550"/>
        </p:xfrm>
        <a:graphic>
          <a:graphicData uri="http://schemas.openxmlformats.org/presentationml/2006/ole">
            <p:oleObj spid="_x0000_s586755" name="Equation" r:id="rId6" imgW="927000" imgH="203040" progId="Equation.DSMT4">
              <p:embed/>
            </p:oleObj>
          </a:graphicData>
        </a:graphic>
      </p:graphicFrame>
      <p:graphicFrame>
        <p:nvGraphicFramePr>
          <p:cNvPr id="14340" name="Object 25"/>
          <p:cNvGraphicFramePr>
            <a:graphicFrameLocks noChangeAspect="1"/>
          </p:cNvGraphicFramePr>
          <p:nvPr/>
        </p:nvGraphicFramePr>
        <p:xfrm>
          <a:off x="2532127" y="4396775"/>
          <a:ext cx="7420063" cy="1043635"/>
        </p:xfrm>
        <a:graphic>
          <a:graphicData uri="http://schemas.openxmlformats.org/presentationml/2006/ole">
            <p:oleObj spid="_x0000_s586756" name="Equation" r:id="rId7" imgW="1269720" imgH="241200" progId="Equation.3">
              <p:embed/>
            </p:oleObj>
          </a:graphicData>
        </a:graphic>
      </p:graphicFrame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716498" y="1609057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Population activity</a:t>
            </a:r>
            <a:endParaRPr lang="fr-FR"/>
          </a:p>
        </p:txBody>
      </p:sp>
      <p:sp>
        <p:nvSpPr>
          <p:cNvPr id="14350" name="Text Box 27"/>
          <p:cNvSpPr txBox="1">
            <a:spLocks noChangeArrowheads="1"/>
          </p:cNvSpPr>
          <p:nvPr/>
        </p:nvSpPr>
        <p:spPr bwMode="auto">
          <a:xfrm>
            <a:off x="765266" y="3589434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Membrane potential caused by input</a:t>
            </a:r>
            <a:endParaRPr lang="fr-FR"/>
          </a:p>
        </p:txBody>
      </p:sp>
      <p:graphicFrame>
        <p:nvGraphicFramePr>
          <p:cNvPr id="795681" name="Object 33"/>
          <p:cNvGraphicFramePr>
            <a:graphicFrameLocks noChangeAspect="1"/>
          </p:cNvGraphicFramePr>
          <p:nvPr/>
        </p:nvGraphicFramePr>
        <p:xfrm>
          <a:off x="5511800" y="6196013"/>
          <a:ext cx="7010400" cy="873125"/>
        </p:xfrm>
        <a:graphic>
          <a:graphicData uri="http://schemas.openxmlformats.org/presentationml/2006/ole">
            <p:oleObj spid="_x0000_s586757" name="Equation" r:id="rId8" imgW="1358640" imgH="228600" progId="Equation.DSMT4">
              <p:embed/>
            </p:oleObj>
          </a:graphicData>
        </a:graphic>
      </p:graphicFrame>
      <p:graphicFrame>
        <p:nvGraphicFramePr>
          <p:cNvPr id="795682" name="Object 34"/>
          <p:cNvGraphicFramePr>
            <a:graphicFrameLocks noChangeAspect="1"/>
          </p:cNvGraphicFramePr>
          <p:nvPr/>
        </p:nvGraphicFramePr>
        <p:xfrm>
          <a:off x="6062095" y="7100102"/>
          <a:ext cx="6613535" cy="824220"/>
        </p:xfrm>
        <a:graphic>
          <a:graphicData uri="http://schemas.openxmlformats.org/presentationml/2006/ole">
            <p:oleObj spid="_x0000_s586758" name="Equation" r:id="rId9" imgW="1282680" imgH="215640" progId="Equation.3">
              <p:embed/>
            </p:oleObj>
          </a:graphicData>
        </a:graphic>
      </p:graphicFrame>
      <p:graphicFrame>
        <p:nvGraphicFramePr>
          <p:cNvPr id="795683" name="Object 35"/>
          <p:cNvGraphicFramePr>
            <a:graphicFrameLocks noChangeAspect="1"/>
          </p:cNvGraphicFramePr>
          <p:nvPr/>
        </p:nvGraphicFramePr>
        <p:xfrm>
          <a:off x="5062538" y="8526463"/>
          <a:ext cx="8572500" cy="920750"/>
        </p:xfrm>
        <a:graphic>
          <a:graphicData uri="http://schemas.openxmlformats.org/presentationml/2006/ole">
            <p:oleObj spid="_x0000_s586759" name="Equation" r:id="rId10" imgW="1663560" imgH="241200" progId="Equation.DSMT4">
              <p:embed/>
            </p:oleObj>
          </a:graphicData>
        </a:graphic>
      </p:graphicFrame>
      <p:sp>
        <p:nvSpPr>
          <p:cNvPr id="14351" name="Line 36"/>
          <p:cNvSpPr>
            <a:spLocks noChangeShapeType="1"/>
          </p:cNvSpPr>
          <p:nvPr/>
        </p:nvSpPr>
        <p:spPr bwMode="auto">
          <a:xfrm>
            <a:off x="11655277" y="7865248"/>
            <a:ext cx="0" cy="63856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795685" name="Object 37"/>
          <p:cNvGraphicFramePr>
            <a:graphicFrameLocks noChangeAspect="1"/>
          </p:cNvGraphicFramePr>
          <p:nvPr/>
        </p:nvGraphicFramePr>
        <p:xfrm>
          <a:off x="444500" y="9648825"/>
          <a:ext cx="13281025" cy="1042988"/>
        </p:xfrm>
        <a:graphic>
          <a:graphicData uri="http://schemas.openxmlformats.org/presentationml/2006/ole">
            <p:oleObj spid="_x0000_s586760" name="Equation" r:id="rId11" imgW="2273040" imgH="241200" progId="Equation.DSMT4">
              <p:embed/>
            </p:oleObj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16811" y="10717213"/>
            <a:ext cx="16108637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chemeClr val="accent2"/>
                </a:solidFill>
              </a:rPr>
              <a:t>1 population = 1 differential equation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High-noise activity equation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2: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mean-field also works for random coupling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8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4494" y="2060575"/>
            <a:ext cx="5534025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02625" y="2826834"/>
            <a:ext cx="5000625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8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85921" y="2070100"/>
            <a:ext cx="4838700" cy="801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964848" y="1239103"/>
            <a:ext cx="4362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full connectivity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893551" y="1239103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</a:t>
            </a:r>
            <a:r>
              <a:rPr lang="en-US" sz="4800" dirty="0" err="1" smtClean="0"/>
              <a:t>prob</a:t>
            </a:r>
            <a:r>
              <a:rPr lang="en-US" sz="4800" dirty="0" smtClean="0"/>
              <a:t> p fixed</a:t>
            </a:r>
            <a:endParaRPr lang="en-US" sz="4800" dirty="0"/>
          </a:p>
        </p:txBody>
      </p:sp>
      <p:sp>
        <p:nvSpPr>
          <p:cNvPr id="12" name="Rectangle 11"/>
          <p:cNvSpPr/>
          <p:nvPr/>
        </p:nvSpPr>
        <p:spPr>
          <a:xfrm>
            <a:off x="1394494" y="2012449"/>
            <a:ext cx="21826453" cy="76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154614" y="10716091"/>
            <a:ext cx="62889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Image: Gerstner et al.</a:t>
            </a:r>
          </a:p>
          <a:p>
            <a:r>
              <a:rPr lang="en-US" sz="4000" i="1" dirty="0" smtClean="0"/>
              <a:t>Neuronal Dynamics (2014)</a:t>
            </a:r>
            <a:endParaRPr lang="en-US" sz="4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5125760" y="1280696"/>
            <a:ext cx="5633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random: number  K </a:t>
            </a:r>
          </a:p>
          <a:p>
            <a:r>
              <a:rPr lang="en-US" sz="4800" dirty="0" smtClean="0"/>
              <a:t> of inputs fixed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3842458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Quiz 1</a:t>
            </a:r>
            <a:r>
              <a:rPr lang="en-US" sz="5100" dirty="0">
                <a:solidFill>
                  <a:srgbClr val="FF0000"/>
                </a:solidFill>
              </a:rPr>
              <a:t>, now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0" y="1419731"/>
            <a:ext cx="21728636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14651" y="1419731"/>
            <a:ext cx="21113985" cy="10064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Population equations</a:t>
            </a:r>
          </a:p>
          <a:p>
            <a:r>
              <a:rPr lang="en-US" sz="5400" dirty="0" smtClean="0"/>
              <a:t>[ ] A single cortical model population can exhibit transient oscillations</a:t>
            </a:r>
          </a:p>
          <a:p>
            <a:r>
              <a:rPr lang="en-US" sz="5400" dirty="0" smtClean="0"/>
              <a:t>[ ] Transients are always sharp</a:t>
            </a:r>
          </a:p>
          <a:p>
            <a:r>
              <a:rPr lang="en-US" sz="5400" dirty="0" smtClean="0"/>
              <a:t>[ ] Transients are always slow</a:t>
            </a:r>
          </a:p>
          <a:p>
            <a:r>
              <a:rPr lang="en-US" sz="5400" dirty="0" smtClean="0"/>
              <a:t>[ ] in a certain limit transients can be slow</a:t>
            </a:r>
          </a:p>
          <a:p>
            <a:r>
              <a:rPr lang="en-US" sz="5400" dirty="0" smtClean="0"/>
              <a:t>[ ] An escape noise model  in the high-noise limit</a:t>
            </a:r>
          </a:p>
          <a:p>
            <a:r>
              <a:rPr lang="en-US" sz="5400" dirty="0" smtClean="0"/>
              <a:t>    has  transients which are always slow</a:t>
            </a:r>
          </a:p>
          <a:p>
            <a:r>
              <a:rPr lang="en-US" sz="5400" dirty="0" smtClean="0"/>
              <a:t>[ ] A single population described by a </a:t>
            </a:r>
            <a:endParaRPr lang="en-US" sz="5400" dirty="0" smtClean="0"/>
          </a:p>
          <a:p>
            <a:r>
              <a:rPr lang="en-US" sz="5400" dirty="0" smtClean="0"/>
              <a:t> </a:t>
            </a:r>
            <a:r>
              <a:rPr lang="en-US" sz="5400" dirty="0" smtClean="0"/>
              <a:t>   </a:t>
            </a:r>
            <a:r>
              <a:rPr lang="en-US" sz="5400" dirty="0" smtClean="0"/>
              <a:t>single first-order differential equation  </a:t>
            </a:r>
            <a:r>
              <a:rPr lang="en-US" sz="5400" dirty="0" smtClean="0"/>
              <a:t>(no integrals/no delays) </a:t>
            </a:r>
            <a:endParaRPr lang="en-US" sz="5400" dirty="0" smtClean="0"/>
          </a:p>
          <a:p>
            <a:r>
              <a:rPr lang="en-US" sz="5400" dirty="0" smtClean="0"/>
              <a:t> </a:t>
            </a:r>
            <a:r>
              <a:rPr lang="en-US" sz="5400" dirty="0" smtClean="0"/>
              <a:t>    </a:t>
            </a:r>
            <a:r>
              <a:rPr lang="en-US" sz="5400" dirty="0" smtClean="0"/>
              <a:t>can </a:t>
            </a:r>
            <a:r>
              <a:rPr lang="en-US" sz="5400" dirty="0" smtClean="0"/>
              <a:t>exhibit transient oscillations</a:t>
            </a:r>
          </a:p>
          <a:p>
            <a:endParaRPr lang="en-US" sz="5400" dirty="0" smtClean="0"/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11 – Continuum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Cortical fields and perception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from</a:t>
            </a:r>
            <a:r>
              <a:rPr lang="fr-CH" sz="4400" noProof="0" dirty="0" smtClean="0">
                <a:latin typeface="Arial Narrow" pitchFamily="34" charset="0"/>
              </a:rPr>
              <a:t> multiple to </a:t>
            </a:r>
            <a:r>
              <a:rPr lang="fr-CH" sz="4400" noProof="0" dirty="0" err="1" smtClean="0">
                <a:latin typeface="Arial Narrow" pitchFamily="34" charset="0"/>
              </a:rPr>
              <a:t>continuous</a:t>
            </a:r>
            <a:r>
              <a:rPr lang="fr-CH" sz="4400" noProof="0" dirty="0" smtClean="0">
                <a:latin typeface="Arial Narrow" pitchFamily="34" charset="0"/>
              </a:rPr>
              <a:t> populations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11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2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06136" y="3343876"/>
            <a:ext cx="10265694" cy="22686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55760" y="4185797"/>
            <a:ext cx="2520871" cy="2160411"/>
            <a:chOff x="768" y="1488"/>
            <a:chExt cx="816" cy="768"/>
          </a:xfrm>
        </p:grpSpPr>
        <p:sp>
          <p:nvSpPr>
            <p:cNvPr id="20640" name="Oval 4"/>
            <p:cNvSpPr>
              <a:spLocks noChangeArrowheads="1"/>
            </p:cNvSpPr>
            <p:nvPr/>
          </p:nvSpPr>
          <p:spPr bwMode="auto">
            <a:xfrm>
              <a:off x="105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1" name="Oval 5"/>
            <p:cNvSpPr>
              <a:spLocks noChangeArrowheads="1"/>
            </p:cNvSpPr>
            <p:nvPr/>
          </p:nvSpPr>
          <p:spPr bwMode="auto">
            <a:xfrm>
              <a:off x="1152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2" name="Oval 6"/>
            <p:cNvSpPr>
              <a:spLocks noChangeArrowheads="1"/>
            </p:cNvSpPr>
            <p:nvPr/>
          </p:nvSpPr>
          <p:spPr bwMode="auto">
            <a:xfrm>
              <a:off x="1248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3" name="Oval 7"/>
            <p:cNvSpPr>
              <a:spLocks noChangeArrowheads="1"/>
            </p:cNvSpPr>
            <p:nvPr/>
          </p:nvSpPr>
          <p:spPr bwMode="auto">
            <a:xfrm>
              <a:off x="1200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4" name="Oval 8"/>
            <p:cNvSpPr>
              <a:spLocks noChangeArrowheads="1"/>
            </p:cNvSpPr>
            <p:nvPr/>
          </p:nvSpPr>
          <p:spPr bwMode="auto">
            <a:xfrm>
              <a:off x="1296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5" name="Oval 9"/>
            <p:cNvSpPr>
              <a:spLocks noChangeArrowheads="1"/>
            </p:cNvSpPr>
            <p:nvPr/>
          </p:nvSpPr>
          <p:spPr bwMode="auto">
            <a:xfrm>
              <a:off x="13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6" name="Oval 10"/>
            <p:cNvSpPr>
              <a:spLocks noChangeArrowheads="1"/>
            </p:cNvSpPr>
            <p:nvPr/>
          </p:nvSpPr>
          <p:spPr bwMode="auto">
            <a:xfrm>
              <a:off x="1152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7" name="Oval 11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8" name="Oval 12"/>
            <p:cNvSpPr>
              <a:spLocks noChangeArrowheads="1"/>
            </p:cNvSpPr>
            <p:nvPr/>
          </p:nvSpPr>
          <p:spPr bwMode="auto">
            <a:xfrm>
              <a:off x="1248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9" name="Oval 13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0" name="Oval 14"/>
            <p:cNvSpPr>
              <a:spLocks noChangeArrowheads="1"/>
            </p:cNvSpPr>
            <p:nvPr/>
          </p:nvSpPr>
          <p:spPr bwMode="auto">
            <a:xfrm>
              <a:off x="912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1" name="Oval 15"/>
            <p:cNvSpPr>
              <a:spLocks noChangeArrowheads="1"/>
            </p:cNvSpPr>
            <p:nvPr/>
          </p:nvSpPr>
          <p:spPr bwMode="auto">
            <a:xfrm>
              <a:off x="864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2" name="Oval 16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3" name="Oval 17"/>
            <p:cNvSpPr>
              <a:spLocks noChangeArrowheads="1"/>
            </p:cNvSpPr>
            <p:nvPr/>
          </p:nvSpPr>
          <p:spPr bwMode="auto">
            <a:xfrm>
              <a:off x="96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4" name="AutoShape 18"/>
            <p:cNvSpPr>
              <a:spLocks noChangeArrowheads="1"/>
            </p:cNvSpPr>
            <p:nvPr/>
          </p:nvSpPr>
          <p:spPr bwMode="auto">
            <a:xfrm>
              <a:off x="768" y="1488"/>
              <a:ext cx="816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5" name="Oval 19"/>
            <p:cNvSpPr>
              <a:spLocks noChangeArrowheads="1"/>
            </p:cNvSpPr>
            <p:nvPr/>
          </p:nvSpPr>
          <p:spPr bwMode="auto">
            <a:xfrm>
              <a:off x="139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6290332" y="4185797"/>
            <a:ext cx="2372584" cy="2160411"/>
            <a:chOff x="4416" y="1488"/>
            <a:chExt cx="816" cy="768"/>
          </a:xfrm>
        </p:grpSpPr>
        <p:sp>
          <p:nvSpPr>
            <p:cNvPr id="20624" name="Oval 21"/>
            <p:cNvSpPr>
              <a:spLocks noChangeArrowheads="1"/>
            </p:cNvSpPr>
            <p:nvPr/>
          </p:nvSpPr>
          <p:spPr bwMode="auto">
            <a:xfrm>
              <a:off x="47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5" name="Oval 22"/>
            <p:cNvSpPr>
              <a:spLocks noChangeArrowheads="1"/>
            </p:cNvSpPr>
            <p:nvPr/>
          </p:nvSpPr>
          <p:spPr bwMode="auto">
            <a:xfrm>
              <a:off x="48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6" name="Oval 23"/>
            <p:cNvSpPr>
              <a:spLocks noChangeArrowheads="1"/>
            </p:cNvSpPr>
            <p:nvPr/>
          </p:nvSpPr>
          <p:spPr bwMode="auto">
            <a:xfrm>
              <a:off x="4656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7" name="Oval 24"/>
            <p:cNvSpPr>
              <a:spLocks noChangeArrowheads="1"/>
            </p:cNvSpPr>
            <p:nvPr/>
          </p:nvSpPr>
          <p:spPr bwMode="auto">
            <a:xfrm>
              <a:off x="5088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8" name="Oval 25"/>
            <p:cNvSpPr>
              <a:spLocks noChangeArrowheads="1"/>
            </p:cNvSpPr>
            <p:nvPr/>
          </p:nvSpPr>
          <p:spPr bwMode="auto">
            <a:xfrm>
              <a:off x="494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9" name="Oval 26"/>
            <p:cNvSpPr>
              <a:spLocks noChangeArrowheads="1"/>
            </p:cNvSpPr>
            <p:nvPr/>
          </p:nvSpPr>
          <p:spPr bwMode="auto">
            <a:xfrm>
              <a:off x="5040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0" name="Oval 27"/>
            <p:cNvSpPr>
              <a:spLocks noChangeArrowheads="1"/>
            </p:cNvSpPr>
            <p:nvPr/>
          </p:nvSpPr>
          <p:spPr bwMode="auto">
            <a:xfrm>
              <a:off x="4800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1" name="Oval 28"/>
            <p:cNvSpPr>
              <a:spLocks noChangeArrowheads="1"/>
            </p:cNvSpPr>
            <p:nvPr/>
          </p:nvSpPr>
          <p:spPr bwMode="auto">
            <a:xfrm>
              <a:off x="4704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2" name="Oval 29"/>
            <p:cNvSpPr>
              <a:spLocks noChangeArrowheads="1"/>
            </p:cNvSpPr>
            <p:nvPr/>
          </p:nvSpPr>
          <p:spPr bwMode="auto">
            <a:xfrm>
              <a:off x="446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3" name="Oval 30"/>
            <p:cNvSpPr>
              <a:spLocks noChangeArrowheads="1"/>
            </p:cNvSpPr>
            <p:nvPr/>
          </p:nvSpPr>
          <p:spPr bwMode="auto">
            <a:xfrm>
              <a:off x="4800" y="21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4" name="Oval 31"/>
            <p:cNvSpPr>
              <a:spLocks noChangeArrowheads="1"/>
            </p:cNvSpPr>
            <p:nvPr/>
          </p:nvSpPr>
          <p:spPr bwMode="auto">
            <a:xfrm>
              <a:off x="4560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5" name="Oval 32"/>
            <p:cNvSpPr>
              <a:spLocks noChangeArrowheads="1"/>
            </p:cNvSpPr>
            <p:nvPr/>
          </p:nvSpPr>
          <p:spPr bwMode="auto">
            <a:xfrm>
              <a:off x="451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6" name="Oval 33"/>
            <p:cNvSpPr>
              <a:spLocks noChangeArrowheads="1"/>
            </p:cNvSpPr>
            <p:nvPr/>
          </p:nvSpPr>
          <p:spPr bwMode="auto">
            <a:xfrm>
              <a:off x="4512" y="21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7" name="Oval 34"/>
            <p:cNvSpPr>
              <a:spLocks noChangeArrowheads="1"/>
            </p:cNvSpPr>
            <p:nvPr/>
          </p:nvSpPr>
          <p:spPr bwMode="auto">
            <a:xfrm>
              <a:off x="460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8" name="AutoShape 35"/>
            <p:cNvSpPr>
              <a:spLocks noChangeArrowheads="1"/>
            </p:cNvSpPr>
            <p:nvPr/>
          </p:nvSpPr>
          <p:spPr bwMode="auto">
            <a:xfrm>
              <a:off x="4416" y="1488"/>
              <a:ext cx="816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9" name="Oval 36"/>
            <p:cNvSpPr>
              <a:spLocks noChangeArrowheads="1"/>
            </p:cNvSpPr>
            <p:nvPr/>
          </p:nvSpPr>
          <p:spPr bwMode="auto">
            <a:xfrm>
              <a:off x="5040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3317115" y="4185797"/>
            <a:ext cx="2438326" cy="2160411"/>
            <a:chOff x="768" y="1488"/>
            <a:chExt cx="816" cy="768"/>
          </a:xfrm>
        </p:grpSpPr>
        <p:sp>
          <p:nvSpPr>
            <p:cNvPr id="20608" name="Oval 38"/>
            <p:cNvSpPr>
              <a:spLocks noChangeArrowheads="1"/>
            </p:cNvSpPr>
            <p:nvPr/>
          </p:nvSpPr>
          <p:spPr bwMode="auto">
            <a:xfrm>
              <a:off x="105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9" name="Oval 39"/>
            <p:cNvSpPr>
              <a:spLocks noChangeArrowheads="1"/>
            </p:cNvSpPr>
            <p:nvPr/>
          </p:nvSpPr>
          <p:spPr bwMode="auto">
            <a:xfrm>
              <a:off x="1152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0" name="Oval 40"/>
            <p:cNvSpPr>
              <a:spLocks noChangeArrowheads="1"/>
            </p:cNvSpPr>
            <p:nvPr/>
          </p:nvSpPr>
          <p:spPr bwMode="auto">
            <a:xfrm>
              <a:off x="1248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1" name="Oval 41"/>
            <p:cNvSpPr>
              <a:spLocks noChangeArrowheads="1"/>
            </p:cNvSpPr>
            <p:nvPr/>
          </p:nvSpPr>
          <p:spPr bwMode="auto">
            <a:xfrm>
              <a:off x="1200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2" name="Oval 42"/>
            <p:cNvSpPr>
              <a:spLocks noChangeArrowheads="1"/>
            </p:cNvSpPr>
            <p:nvPr/>
          </p:nvSpPr>
          <p:spPr bwMode="auto">
            <a:xfrm>
              <a:off x="1296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3" name="Oval 43"/>
            <p:cNvSpPr>
              <a:spLocks noChangeArrowheads="1"/>
            </p:cNvSpPr>
            <p:nvPr/>
          </p:nvSpPr>
          <p:spPr bwMode="auto">
            <a:xfrm>
              <a:off x="139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4" name="Oval 44"/>
            <p:cNvSpPr>
              <a:spLocks noChangeArrowheads="1"/>
            </p:cNvSpPr>
            <p:nvPr/>
          </p:nvSpPr>
          <p:spPr bwMode="auto">
            <a:xfrm>
              <a:off x="1152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5" name="Oval 45"/>
            <p:cNvSpPr>
              <a:spLocks noChangeArrowheads="1"/>
            </p:cNvSpPr>
            <p:nvPr/>
          </p:nvSpPr>
          <p:spPr bwMode="auto">
            <a:xfrm>
              <a:off x="1056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6" name="Oval 46"/>
            <p:cNvSpPr>
              <a:spLocks noChangeArrowheads="1"/>
            </p:cNvSpPr>
            <p:nvPr/>
          </p:nvSpPr>
          <p:spPr bwMode="auto">
            <a:xfrm>
              <a:off x="1248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7" name="Oval 47"/>
            <p:cNvSpPr>
              <a:spLocks noChangeArrowheads="1"/>
            </p:cNvSpPr>
            <p:nvPr/>
          </p:nvSpPr>
          <p:spPr bwMode="auto">
            <a:xfrm>
              <a:off x="1392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8" name="Oval 48"/>
            <p:cNvSpPr>
              <a:spLocks noChangeArrowheads="1"/>
            </p:cNvSpPr>
            <p:nvPr/>
          </p:nvSpPr>
          <p:spPr bwMode="auto">
            <a:xfrm>
              <a:off x="912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9" name="Oval 49"/>
            <p:cNvSpPr>
              <a:spLocks noChangeArrowheads="1"/>
            </p:cNvSpPr>
            <p:nvPr/>
          </p:nvSpPr>
          <p:spPr bwMode="auto">
            <a:xfrm>
              <a:off x="864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0" name="Oval 50"/>
            <p:cNvSpPr>
              <a:spLocks noChangeArrowheads="1"/>
            </p:cNvSpPr>
            <p:nvPr/>
          </p:nvSpPr>
          <p:spPr bwMode="auto">
            <a:xfrm>
              <a:off x="1008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1" name="Oval 51"/>
            <p:cNvSpPr>
              <a:spLocks noChangeArrowheads="1"/>
            </p:cNvSpPr>
            <p:nvPr/>
          </p:nvSpPr>
          <p:spPr bwMode="auto">
            <a:xfrm>
              <a:off x="96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2" name="AutoShape 52"/>
            <p:cNvSpPr>
              <a:spLocks noChangeArrowheads="1"/>
            </p:cNvSpPr>
            <p:nvPr/>
          </p:nvSpPr>
          <p:spPr bwMode="auto">
            <a:xfrm>
              <a:off x="768" y="1488"/>
              <a:ext cx="816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3" name="Oval 53"/>
            <p:cNvSpPr>
              <a:spLocks noChangeArrowheads="1"/>
            </p:cNvSpPr>
            <p:nvPr/>
          </p:nvSpPr>
          <p:spPr bwMode="auto">
            <a:xfrm>
              <a:off x="1392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7583796" y="4185797"/>
            <a:ext cx="2160746" cy="2160411"/>
            <a:chOff x="1680" y="1488"/>
            <a:chExt cx="816" cy="768"/>
          </a:xfrm>
        </p:grpSpPr>
        <p:sp>
          <p:nvSpPr>
            <p:cNvPr id="20592" name="Oval 55"/>
            <p:cNvSpPr>
              <a:spLocks noChangeArrowheads="1"/>
            </p:cNvSpPr>
            <p:nvPr/>
          </p:nvSpPr>
          <p:spPr bwMode="auto">
            <a:xfrm>
              <a:off x="1968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Oval 56"/>
            <p:cNvSpPr>
              <a:spLocks noChangeArrowheads="1"/>
            </p:cNvSpPr>
            <p:nvPr/>
          </p:nvSpPr>
          <p:spPr bwMode="auto">
            <a:xfrm>
              <a:off x="2064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Oval 57"/>
            <p:cNvSpPr>
              <a:spLocks noChangeArrowheads="1"/>
            </p:cNvSpPr>
            <p:nvPr/>
          </p:nvSpPr>
          <p:spPr bwMode="auto">
            <a:xfrm>
              <a:off x="2160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Oval 58"/>
            <p:cNvSpPr>
              <a:spLocks noChangeArrowheads="1"/>
            </p:cNvSpPr>
            <p:nvPr/>
          </p:nvSpPr>
          <p:spPr bwMode="auto">
            <a:xfrm>
              <a:off x="2112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6" name="Oval 59"/>
            <p:cNvSpPr>
              <a:spLocks noChangeArrowheads="1"/>
            </p:cNvSpPr>
            <p:nvPr/>
          </p:nvSpPr>
          <p:spPr bwMode="auto">
            <a:xfrm>
              <a:off x="2208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7" name="Oval 60"/>
            <p:cNvSpPr>
              <a:spLocks noChangeArrowheads="1"/>
            </p:cNvSpPr>
            <p:nvPr/>
          </p:nvSpPr>
          <p:spPr bwMode="auto">
            <a:xfrm>
              <a:off x="2304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8" name="Oval 61"/>
            <p:cNvSpPr>
              <a:spLocks noChangeArrowheads="1"/>
            </p:cNvSpPr>
            <p:nvPr/>
          </p:nvSpPr>
          <p:spPr bwMode="auto">
            <a:xfrm>
              <a:off x="2064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Oval 62"/>
            <p:cNvSpPr>
              <a:spLocks noChangeArrowheads="1"/>
            </p:cNvSpPr>
            <p:nvPr/>
          </p:nvSpPr>
          <p:spPr bwMode="auto">
            <a:xfrm>
              <a:off x="1968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Oval 63"/>
            <p:cNvSpPr>
              <a:spLocks noChangeArrowheads="1"/>
            </p:cNvSpPr>
            <p:nvPr/>
          </p:nvSpPr>
          <p:spPr bwMode="auto">
            <a:xfrm>
              <a:off x="2160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Oval 64"/>
            <p:cNvSpPr>
              <a:spLocks noChangeArrowheads="1"/>
            </p:cNvSpPr>
            <p:nvPr/>
          </p:nvSpPr>
          <p:spPr bwMode="auto">
            <a:xfrm>
              <a:off x="2352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Oval 65"/>
            <p:cNvSpPr>
              <a:spLocks noChangeArrowheads="1"/>
            </p:cNvSpPr>
            <p:nvPr/>
          </p:nvSpPr>
          <p:spPr bwMode="auto">
            <a:xfrm>
              <a:off x="1728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Oval 66"/>
            <p:cNvSpPr>
              <a:spLocks noChangeArrowheads="1"/>
            </p:cNvSpPr>
            <p:nvPr/>
          </p:nvSpPr>
          <p:spPr bwMode="auto">
            <a:xfrm>
              <a:off x="1776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Oval 67"/>
            <p:cNvSpPr>
              <a:spLocks noChangeArrowheads="1"/>
            </p:cNvSpPr>
            <p:nvPr/>
          </p:nvSpPr>
          <p:spPr bwMode="auto">
            <a:xfrm>
              <a:off x="1920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5" name="Oval 68"/>
            <p:cNvSpPr>
              <a:spLocks noChangeArrowheads="1"/>
            </p:cNvSpPr>
            <p:nvPr/>
          </p:nvSpPr>
          <p:spPr bwMode="auto">
            <a:xfrm>
              <a:off x="1872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6" name="AutoShape 69"/>
            <p:cNvSpPr>
              <a:spLocks noChangeArrowheads="1"/>
            </p:cNvSpPr>
            <p:nvPr/>
          </p:nvSpPr>
          <p:spPr bwMode="auto">
            <a:xfrm>
              <a:off x="1680" y="1488"/>
              <a:ext cx="816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7" name="Oval 70"/>
            <p:cNvSpPr>
              <a:spLocks noChangeArrowheads="1"/>
            </p:cNvSpPr>
            <p:nvPr/>
          </p:nvSpPr>
          <p:spPr bwMode="auto">
            <a:xfrm>
              <a:off x="2304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10313129" y="4185797"/>
            <a:ext cx="2471285" cy="2160411"/>
            <a:chOff x="2592" y="1488"/>
            <a:chExt cx="816" cy="768"/>
          </a:xfrm>
        </p:grpSpPr>
        <p:sp>
          <p:nvSpPr>
            <p:cNvPr id="20576" name="Oval 72"/>
            <p:cNvSpPr>
              <a:spLocks noChangeArrowheads="1"/>
            </p:cNvSpPr>
            <p:nvPr/>
          </p:nvSpPr>
          <p:spPr bwMode="auto">
            <a:xfrm>
              <a:off x="2880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7" name="Oval 73"/>
            <p:cNvSpPr>
              <a:spLocks noChangeArrowheads="1"/>
            </p:cNvSpPr>
            <p:nvPr/>
          </p:nvSpPr>
          <p:spPr bwMode="auto">
            <a:xfrm>
              <a:off x="2976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8" name="Oval 74"/>
            <p:cNvSpPr>
              <a:spLocks noChangeArrowheads="1"/>
            </p:cNvSpPr>
            <p:nvPr/>
          </p:nvSpPr>
          <p:spPr bwMode="auto">
            <a:xfrm>
              <a:off x="3072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9" name="Oval 75"/>
            <p:cNvSpPr>
              <a:spLocks noChangeArrowheads="1"/>
            </p:cNvSpPr>
            <p:nvPr/>
          </p:nvSpPr>
          <p:spPr bwMode="auto">
            <a:xfrm>
              <a:off x="2640" y="158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0" name="Oval 76"/>
            <p:cNvSpPr>
              <a:spLocks noChangeArrowheads="1"/>
            </p:cNvSpPr>
            <p:nvPr/>
          </p:nvSpPr>
          <p:spPr bwMode="auto">
            <a:xfrm>
              <a:off x="3120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1" name="Oval 77"/>
            <p:cNvSpPr>
              <a:spLocks noChangeArrowheads="1"/>
            </p:cNvSpPr>
            <p:nvPr/>
          </p:nvSpPr>
          <p:spPr bwMode="auto">
            <a:xfrm>
              <a:off x="3216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Oval 78"/>
            <p:cNvSpPr>
              <a:spLocks noChangeArrowheads="1"/>
            </p:cNvSpPr>
            <p:nvPr/>
          </p:nvSpPr>
          <p:spPr bwMode="auto">
            <a:xfrm>
              <a:off x="2976" y="18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Oval 79"/>
            <p:cNvSpPr>
              <a:spLocks noChangeArrowheads="1"/>
            </p:cNvSpPr>
            <p:nvPr/>
          </p:nvSpPr>
          <p:spPr bwMode="auto">
            <a:xfrm>
              <a:off x="2640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Oval 80"/>
            <p:cNvSpPr>
              <a:spLocks noChangeArrowheads="1"/>
            </p:cNvSpPr>
            <p:nvPr/>
          </p:nvSpPr>
          <p:spPr bwMode="auto">
            <a:xfrm>
              <a:off x="3072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Oval 81"/>
            <p:cNvSpPr>
              <a:spLocks noChangeArrowheads="1"/>
            </p:cNvSpPr>
            <p:nvPr/>
          </p:nvSpPr>
          <p:spPr bwMode="auto">
            <a:xfrm>
              <a:off x="3216" y="19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Oval 82"/>
            <p:cNvSpPr>
              <a:spLocks noChangeArrowheads="1"/>
            </p:cNvSpPr>
            <p:nvPr/>
          </p:nvSpPr>
          <p:spPr bwMode="auto">
            <a:xfrm>
              <a:off x="2736" y="19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Oval 83"/>
            <p:cNvSpPr>
              <a:spLocks noChangeArrowheads="1"/>
            </p:cNvSpPr>
            <p:nvPr/>
          </p:nvSpPr>
          <p:spPr bwMode="auto">
            <a:xfrm>
              <a:off x="2688" y="17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Oval 84"/>
            <p:cNvSpPr>
              <a:spLocks noChangeArrowheads="1"/>
            </p:cNvSpPr>
            <p:nvPr/>
          </p:nvSpPr>
          <p:spPr bwMode="auto">
            <a:xfrm>
              <a:off x="2928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Oval 85"/>
            <p:cNvSpPr>
              <a:spLocks noChangeArrowheads="1"/>
            </p:cNvSpPr>
            <p:nvPr/>
          </p:nvSpPr>
          <p:spPr bwMode="auto">
            <a:xfrm>
              <a:off x="278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AutoShape 86"/>
            <p:cNvSpPr>
              <a:spLocks noChangeArrowheads="1"/>
            </p:cNvSpPr>
            <p:nvPr/>
          </p:nvSpPr>
          <p:spPr bwMode="auto">
            <a:xfrm>
              <a:off x="2592" y="1488"/>
              <a:ext cx="816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Oval 87"/>
            <p:cNvSpPr>
              <a:spLocks noChangeArrowheads="1"/>
            </p:cNvSpPr>
            <p:nvPr/>
          </p:nvSpPr>
          <p:spPr bwMode="auto">
            <a:xfrm>
              <a:off x="3216" y="20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8"/>
          <p:cNvGrpSpPr>
            <a:grpSpLocks/>
          </p:cNvGrpSpPr>
          <p:nvPr/>
        </p:nvGrpSpPr>
        <p:grpSpPr bwMode="auto">
          <a:xfrm>
            <a:off x="4755760" y="7966516"/>
            <a:ext cx="14268925" cy="3668198"/>
            <a:chOff x="720" y="2832"/>
            <a:chExt cx="4560" cy="1304"/>
          </a:xfrm>
        </p:grpSpPr>
        <p:sp>
          <p:nvSpPr>
            <p:cNvPr id="20499" name="Oval 89"/>
            <p:cNvSpPr>
              <a:spLocks noChangeArrowheads="1"/>
            </p:cNvSpPr>
            <p:nvPr/>
          </p:nvSpPr>
          <p:spPr bwMode="auto">
            <a:xfrm>
              <a:off x="1008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90"/>
            <p:cNvSpPr>
              <a:spLocks noChangeArrowheads="1"/>
            </p:cNvSpPr>
            <p:nvPr/>
          </p:nvSpPr>
          <p:spPr bwMode="auto">
            <a:xfrm>
              <a:off x="1104" y="29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91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92"/>
            <p:cNvSpPr>
              <a:spLocks noChangeArrowheads="1"/>
            </p:cNvSpPr>
            <p:nvPr/>
          </p:nvSpPr>
          <p:spPr bwMode="auto">
            <a:xfrm>
              <a:off x="1680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Oval 93"/>
            <p:cNvSpPr>
              <a:spLocks noChangeArrowheads="1"/>
            </p:cNvSpPr>
            <p:nvPr/>
          </p:nvSpPr>
          <p:spPr bwMode="auto">
            <a:xfrm>
              <a:off x="1536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94"/>
            <p:cNvSpPr>
              <a:spLocks noChangeArrowheads="1"/>
            </p:cNvSpPr>
            <p:nvPr/>
          </p:nvSpPr>
          <p:spPr bwMode="auto">
            <a:xfrm>
              <a:off x="1344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95"/>
            <p:cNvSpPr>
              <a:spLocks noChangeArrowheads="1"/>
            </p:cNvSpPr>
            <p:nvPr/>
          </p:nvSpPr>
          <p:spPr bwMode="auto">
            <a:xfrm>
              <a:off x="1104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96"/>
            <p:cNvSpPr>
              <a:spLocks noChangeArrowheads="1"/>
            </p:cNvSpPr>
            <p:nvPr/>
          </p:nvSpPr>
          <p:spPr bwMode="auto">
            <a:xfrm>
              <a:off x="1008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97"/>
            <p:cNvSpPr>
              <a:spLocks noChangeArrowheads="1"/>
            </p:cNvSpPr>
            <p:nvPr/>
          </p:nvSpPr>
          <p:spPr bwMode="auto">
            <a:xfrm>
              <a:off x="1200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98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99"/>
            <p:cNvSpPr>
              <a:spLocks noChangeArrowheads="1"/>
            </p:cNvSpPr>
            <p:nvPr/>
          </p:nvSpPr>
          <p:spPr bwMode="auto">
            <a:xfrm>
              <a:off x="864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100"/>
            <p:cNvSpPr>
              <a:spLocks noChangeArrowheads="1"/>
            </p:cNvSpPr>
            <p:nvPr/>
          </p:nvSpPr>
          <p:spPr bwMode="auto">
            <a:xfrm>
              <a:off x="816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101"/>
            <p:cNvSpPr>
              <a:spLocks noChangeArrowheads="1"/>
            </p:cNvSpPr>
            <p:nvPr/>
          </p:nvSpPr>
          <p:spPr bwMode="auto">
            <a:xfrm>
              <a:off x="960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102"/>
            <p:cNvSpPr>
              <a:spLocks noChangeArrowheads="1"/>
            </p:cNvSpPr>
            <p:nvPr/>
          </p:nvSpPr>
          <p:spPr bwMode="auto">
            <a:xfrm>
              <a:off x="912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AutoShape 103"/>
            <p:cNvSpPr>
              <a:spLocks noChangeArrowheads="1"/>
            </p:cNvSpPr>
            <p:nvPr/>
          </p:nvSpPr>
          <p:spPr bwMode="auto">
            <a:xfrm>
              <a:off x="720" y="2832"/>
              <a:ext cx="4560" cy="76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104"/>
            <p:cNvSpPr>
              <a:spLocks noChangeArrowheads="1"/>
            </p:cNvSpPr>
            <p:nvPr/>
          </p:nvSpPr>
          <p:spPr bwMode="auto">
            <a:xfrm>
              <a:off x="1344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105"/>
            <p:cNvSpPr>
              <a:spLocks noChangeArrowheads="1"/>
            </p:cNvSpPr>
            <p:nvPr/>
          </p:nvSpPr>
          <p:spPr bwMode="auto">
            <a:xfrm>
              <a:off x="4656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106"/>
            <p:cNvSpPr>
              <a:spLocks noChangeArrowheads="1"/>
            </p:cNvSpPr>
            <p:nvPr/>
          </p:nvSpPr>
          <p:spPr bwMode="auto">
            <a:xfrm>
              <a:off x="4752" y="29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107"/>
            <p:cNvSpPr>
              <a:spLocks noChangeArrowheads="1"/>
            </p:cNvSpPr>
            <p:nvPr/>
          </p:nvSpPr>
          <p:spPr bwMode="auto">
            <a:xfrm>
              <a:off x="4608" y="29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108"/>
            <p:cNvSpPr>
              <a:spLocks noChangeArrowheads="1"/>
            </p:cNvSpPr>
            <p:nvPr/>
          </p:nvSpPr>
          <p:spPr bwMode="auto">
            <a:xfrm>
              <a:off x="5040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109"/>
            <p:cNvSpPr>
              <a:spLocks noChangeArrowheads="1"/>
            </p:cNvSpPr>
            <p:nvPr/>
          </p:nvSpPr>
          <p:spPr bwMode="auto">
            <a:xfrm>
              <a:off x="5088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110"/>
            <p:cNvSpPr>
              <a:spLocks noChangeArrowheads="1"/>
            </p:cNvSpPr>
            <p:nvPr/>
          </p:nvSpPr>
          <p:spPr bwMode="auto">
            <a:xfrm>
              <a:off x="4992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Oval 111"/>
            <p:cNvSpPr>
              <a:spLocks noChangeArrowheads="1"/>
            </p:cNvSpPr>
            <p:nvPr/>
          </p:nvSpPr>
          <p:spPr bwMode="auto">
            <a:xfrm>
              <a:off x="4752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112"/>
            <p:cNvSpPr>
              <a:spLocks noChangeArrowheads="1"/>
            </p:cNvSpPr>
            <p:nvPr/>
          </p:nvSpPr>
          <p:spPr bwMode="auto">
            <a:xfrm>
              <a:off x="4224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113"/>
            <p:cNvSpPr>
              <a:spLocks noChangeArrowheads="1"/>
            </p:cNvSpPr>
            <p:nvPr/>
          </p:nvSpPr>
          <p:spPr bwMode="auto">
            <a:xfrm>
              <a:off x="4416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114"/>
            <p:cNvSpPr>
              <a:spLocks noChangeArrowheads="1"/>
            </p:cNvSpPr>
            <p:nvPr/>
          </p:nvSpPr>
          <p:spPr bwMode="auto">
            <a:xfrm>
              <a:off x="4752" y="34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5" name="Oval 115"/>
            <p:cNvSpPr>
              <a:spLocks noChangeArrowheads="1"/>
            </p:cNvSpPr>
            <p:nvPr/>
          </p:nvSpPr>
          <p:spPr bwMode="auto">
            <a:xfrm>
              <a:off x="4512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6" name="Oval 116"/>
            <p:cNvSpPr>
              <a:spLocks noChangeArrowheads="1"/>
            </p:cNvSpPr>
            <p:nvPr/>
          </p:nvSpPr>
          <p:spPr bwMode="auto">
            <a:xfrm>
              <a:off x="4464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Oval 117"/>
            <p:cNvSpPr>
              <a:spLocks noChangeArrowheads="1"/>
            </p:cNvSpPr>
            <p:nvPr/>
          </p:nvSpPr>
          <p:spPr bwMode="auto">
            <a:xfrm>
              <a:off x="4464" y="34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8" name="Oval 118"/>
            <p:cNvSpPr>
              <a:spLocks noChangeArrowheads="1"/>
            </p:cNvSpPr>
            <p:nvPr/>
          </p:nvSpPr>
          <p:spPr bwMode="auto">
            <a:xfrm>
              <a:off x="4320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9" name="Oval 119"/>
            <p:cNvSpPr>
              <a:spLocks noChangeArrowheads="1"/>
            </p:cNvSpPr>
            <p:nvPr/>
          </p:nvSpPr>
          <p:spPr bwMode="auto">
            <a:xfrm>
              <a:off x="4992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Oval 120"/>
            <p:cNvSpPr>
              <a:spLocks noChangeArrowheads="1"/>
            </p:cNvSpPr>
            <p:nvPr/>
          </p:nvSpPr>
          <p:spPr bwMode="auto">
            <a:xfrm>
              <a:off x="3744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Oval 121"/>
            <p:cNvSpPr>
              <a:spLocks noChangeArrowheads="1"/>
            </p:cNvSpPr>
            <p:nvPr/>
          </p:nvSpPr>
          <p:spPr bwMode="auto">
            <a:xfrm>
              <a:off x="3504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Oval 122"/>
            <p:cNvSpPr>
              <a:spLocks noChangeArrowheads="1"/>
            </p:cNvSpPr>
            <p:nvPr/>
          </p:nvSpPr>
          <p:spPr bwMode="auto">
            <a:xfrm>
              <a:off x="3936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Oval 123"/>
            <p:cNvSpPr>
              <a:spLocks noChangeArrowheads="1"/>
            </p:cNvSpPr>
            <p:nvPr/>
          </p:nvSpPr>
          <p:spPr bwMode="auto">
            <a:xfrm>
              <a:off x="4320" y="29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Oval 124"/>
            <p:cNvSpPr>
              <a:spLocks noChangeArrowheads="1"/>
            </p:cNvSpPr>
            <p:nvPr/>
          </p:nvSpPr>
          <p:spPr bwMode="auto">
            <a:xfrm>
              <a:off x="3984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Oval 125"/>
            <p:cNvSpPr>
              <a:spLocks noChangeArrowheads="1"/>
            </p:cNvSpPr>
            <p:nvPr/>
          </p:nvSpPr>
          <p:spPr bwMode="auto">
            <a:xfrm>
              <a:off x="4080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Oval 126"/>
            <p:cNvSpPr>
              <a:spLocks noChangeArrowheads="1"/>
            </p:cNvSpPr>
            <p:nvPr/>
          </p:nvSpPr>
          <p:spPr bwMode="auto">
            <a:xfrm>
              <a:off x="3840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7" name="Oval 127"/>
            <p:cNvSpPr>
              <a:spLocks noChangeArrowheads="1"/>
            </p:cNvSpPr>
            <p:nvPr/>
          </p:nvSpPr>
          <p:spPr bwMode="auto">
            <a:xfrm>
              <a:off x="3744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8" name="Oval 128"/>
            <p:cNvSpPr>
              <a:spLocks noChangeArrowheads="1"/>
            </p:cNvSpPr>
            <p:nvPr/>
          </p:nvSpPr>
          <p:spPr bwMode="auto">
            <a:xfrm>
              <a:off x="3936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9" name="Oval 129"/>
            <p:cNvSpPr>
              <a:spLocks noChangeArrowheads="1"/>
            </p:cNvSpPr>
            <p:nvPr/>
          </p:nvSpPr>
          <p:spPr bwMode="auto">
            <a:xfrm>
              <a:off x="4080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0" name="Oval 130"/>
            <p:cNvSpPr>
              <a:spLocks noChangeArrowheads="1"/>
            </p:cNvSpPr>
            <p:nvPr/>
          </p:nvSpPr>
          <p:spPr bwMode="auto">
            <a:xfrm>
              <a:off x="3600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1" name="Oval 131"/>
            <p:cNvSpPr>
              <a:spLocks noChangeArrowheads="1"/>
            </p:cNvSpPr>
            <p:nvPr/>
          </p:nvSpPr>
          <p:spPr bwMode="auto">
            <a:xfrm>
              <a:off x="3552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Oval 132"/>
            <p:cNvSpPr>
              <a:spLocks noChangeArrowheads="1"/>
            </p:cNvSpPr>
            <p:nvPr/>
          </p:nvSpPr>
          <p:spPr bwMode="auto">
            <a:xfrm>
              <a:off x="3696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Oval 133"/>
            <p:cNvSpPr>
              <a:spLocks noChangeArrowheads="1"/>
            </p:cNvSpPr>
            <p:nvPr/>
          </p:nvSpPr>
          <p:spPr bwMode="auto">
            <a:xfrm>
              <a:off x="3456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Oval 134"/>
            <p:cNvSpPr>
              <a:spLocks noChangeArrowheads="1"/>
            </p:cNvSpPr>
            <p:nvPr/>
          </p:nvSpPr>
          <p:spPr bwMode="auto">
            <a:xfrm>
              <a:off x="4080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Oval 135"/>
            <p:cNvSpPr>
              <a:spLocks noChangeArrowheads="1"/>
            </p:cNvSpPr>
            <p:nvPr/>
          </p:nvSpPr>
          <p:spPr bwMode="auto">
            <a:xfrm>
              <a:off x="1920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Oval 136"/>
            <p:cNvSpPr>
              <a:spLocks noChangeArrowheads="1"/>
            </p:cNvSpPr>
            <p:nvPr/>
          </p:nvSpPr>
          <p:spPr bwMode="auto">
            <a:xfrm>
              <a:off x="2016" y="29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Oval 137"/>
            <p:cNvSpPr>
              <a:spLocks noChangeArrowheads="1"/>
            </p:cNvSpPr>
            <p:nvPr/>
          </p:nvSpPr>
          <p:spPr bwMode="auto">
            <a:xfrm>
              <a:off x="2112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Oval 138"/>
            <p:cNvSpPr>
              <a:spLocks noChangeArrowheads="1"/>
            </p:cNvSpPr>
            <p:nvPr/>
          </p:nvSpPr>
          <p:spPr bwMode="auto">
            <a:xfrm>
              <a:off x="2400" y="30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Oval 139"/>
            <p:cNvSpPr>
              <a:spLocks noChangeArrowheads="1"/>
            </p:cNvSpPr>
            <p:nvPr/>
          </p:nvSpPr>
          <p:spPr bwMode="auto">
            <a:xfrm>
              <a:off x="2160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Oval 140"/>
            <p:cNvSpPr>
              <a:spLocks noChangeArrowheads="1"/>
            </p:cNvSpPr>
            <p:nvPr/>
          </p:nvSpPr>
          <p:spPr bwMode="auto">
            <a:xfrm>
              <a:off x="2256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Oval 141"/>
            <p:cNvSpPr>
              <a:spLocks noChangeArrowheads="1"/>
            </p:cNvSpPr>
            <p:nvPr/>
          </p:nvSpPr>
          <p:spPr bwMode="auto">
            <a:xfrm>
              <a:off x="1536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Oval 142"/>
            <p:cNvSpPr>
              <a:spLocks noChangeArrowheads="1"/>
            </p:cNvSpPr>
            <p:nvPr/>
          </p:nvSpPr>
          <p:spPr bwMode="auto">
            <a:xfrm>
              <a:off x="1920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3" name="Oval 143"/>
            <p:cNvSpPr>
              <a:spLocks noChangeArrowheads="1"/>
            </p:cNvSpPr>
            <p:nvPr/>
          </p:nvSpPr>
          <p:spPr bwMode="auto">
            <a:xfrm>
              <a:off x="2112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Oval 145"/>
            <p:cNvSpPr>
              <a:spLocks noChangeArrowheads="1"/>
            </p:cNvSpPr>
            <p:nvPr/>
          </p:nvSpPr>
          <p:spPr bwMode="auto">
            <a:xfrm>
              <a:off x="1680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Oval 146"/>
            <p:cNvSpPr>
              <a:spLocks noChangeArrowheads="1"/>
            </p:cNvSpPr>
            <p:nvPr/>
          </p:nvSpPr>
          <p:spPr bwMode="auto">
            <a:xfrm>
              <a:off x="1728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Oval 147"/>
            <p:cNvSpPr>
              <a:spLocks noChangeArrowheads="1"/>
            </p:cNvSpPr>
            <p:nvPr/>
          </p:nvSpPr>
          <p:spPr bwMode="auto">
            <a:xfrm>
              <a:off x="1872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8" name="Oval 148"/>
            <p:cNvSpPr>
              <a:spLocks noChangeArrowheads="1"/>
            </p:cNvSpPr>
            <p:nvPr/>
          </p:nvSpPr>
          <p:spPr bwMode="auto">
            <a:xfrm>
              <a:off x="1824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Oval 149"/>
            <p:cNvSpPr>
              <a:spLocks noChangeArrowheads="1"/>
            </p:cNvSpPr>
            <p:nvPr/>
          </p:nvSpPr>
          <p:spPr bwMode="auto">
            <a:xfrm>
              <a:off x="2256" y="34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0" name="Oval 150"/>
            <p:cNvSpPr>
              <a:spLocks noChangeArrowheads="1"/>
            </p:cNvSpPr>
            <p:nvPr/>
          </p:nvSpPr>
          <p:spPr bwMode="auto">
            <a:xfrm>
              <a:off x="2832" y="28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Oval 151"/>
            <p:cNvSpPr>
              <a:spLocks noChangeArrowheads="1"/>
            </p:cNvSpPr>
            <p:nvPr/>
          </p:nvSpPr>
          <p:spPr bwMode="auto">
            <a:xfrm>
              <a:off x="3216" y="31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2" name="Oval 152"/>
            <p:cNvSpPr>
              <a:spLocks noChangeArrowheads="1"/>
            </p:cNvSpPr>
            <p:nvPr/>
          </p:nvSpPr>
          <p:spPr bwMode="auto">
            <a:xfrm>
              <a:off x="3024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Oval 153"/>
            <p:cNvSpPr>
              <a:spLocks noChangeArrowheads="1"/>
            </p:cNvSpPr>
            <p:nvPr/>
          </p:nvSpPr>
          <p:spPr bwMode="auto">
            <a:xfrm>
              <a:off x="2592" y="29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4" name="Oval 154"/>
            <p:cNvSpPr>
              <a:spLocks noChangeArrowheads="1"/>
            </p:cNvSpPr>
            <p:nvPr/>
          </p:nvSpPr>
          <p:spPr bwMode="auto">
            <a:xfrm>
              <a:off x="3360" y="34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Oval 155"/>
            <p:cNvSpPr>
              <a:spLocks noChangeArrowheads="1"/>
            </p:cNvSpPr>
            <p:nvPr/>
          </p:nvSpPr>
          <p:spPr bwMode="auto">
            <a:xfrm>
              <a:off x="3312" y="30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Oval 156"/>
            <p:cNvSpPr>
              <a:spLocks noChangeArrowheads="1"/>
            </p:cNvSpPr>
            <p:nvPr/>
          </p:nvSpPr>
          <p:spPr bwMode="auto">
            <a:xfrm>
              <a:off x="2928" y="32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Oval 157"/>
            <p:cNvSpPr>
              <a:spLocks noChangeArrowheads="1"/>
            </p:cNvSpPr>
            <p:nvPr/>
          </p:nvSpPr>
          <p:spPr bwMode="auto">
            <a:xfrm>
              <a:off x="2592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Oval 158"/>
            <p:cNvSpPr>
              <a:spLocks noChangeArrowheads="1"/>
            </p:cNvSpPr>
            <p:nvPr/>
          </p:nvSpPr>
          <p:spPr bwMode="auto">
            <a:xfrm>
              <a:off x="3024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Oval 159"/>
            <p:cNvSpPr>
              <a:spLocks noChangeArrowheads="1"/>
            </p:cNvSpPr>
            <p:nvPr/>
          </p:nvSpPr>
          <p:spPr bwMode="auto">
            <a:xfrm>
              <a:off x="3168" y="32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Oval 160"/>
            <p:cNvSpPr>
              <a:spLocks noChangeArrowheads="1"/>
            </p:cNvSpPr>
            <p:nvPr/>
          </p:nvSpPr>
          <p:spPr bwMode="auto">
            <a:xfrm>
              <a:off x="2688" y="33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Oval 161"/>
            <p:cNvSpPr>
              <a:spLocks noChangeArrowheads="1"/>
            </p:cNvSpPr>
            <p:nvPr/>
          </p:nvSpPr>
          <p:spPr bwMode="auto">
            <a:xfrm>
              <a:off x="2640" y="307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Oval 162"/>
            <p:cNvSpPr>
              <a:spLocks noChangeArrowheads="1"/>
            </p:cNvSpPr>
            <p:nvPr/>
          </p:nvSpPr>
          <p:spPr bwMode="auto">
            <a:xfrm>
              <a:off x="2880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Oval 163"/>
            <p:cNvSpPr>
              <a:spLocks noChangeArrowheads="1"/>
            </p:cNvSpPr>
            <p:nvPr/>
          </p:nvSpPr>
          <p:spPr bwMode="auto">
            <a:xfrm>
              <a:off x="2736" y="316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Oval 164"/>
            <p:cNvSpPr>
              <a:spLocks noChangeArrowheads="1"/>
            </p:cNvSpPr>
            <p:nvPr/>
          </p:nvSpPr>
          <p:spPr bwMode="auto">
            <a:xfrm>
              <a:off x="3168" y="34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Line 165"/>
            <p:cNvSpPr>
              <a:spLocks noChangeShapeType="1"/>
            </p:cNvSpPr>
            <p:nvPr/>
          </p:nvSpPr>
          <p:spPr bwMode="auto">
            <a:xfrm>
              <a:off x="720" y="3744"/>
              <a:ext cx="45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5" name="Object 166"/>
            <p:cNvGraphicFramePr>
              <a:graphicFrameLocks noChangeAspect="1"/>
            </p:cNvGraphicFramePr>
            <p:nvPr/>
          </p:nvGraphicFramePr>
          <p:xfrm>
            <a:off x="5040" y="3840"/>
            <a:ext cx="211" cy="296"/>
          </p:xfrm>
          <a:graphic>
            <a:graphicData uri="http://schemas.openxmlformats.org/presentationml/2006/ole">
              <p:oleObj spid="_x0000_s592901" name="Equation" r:id="rId4" imgW="126720" imgH="177480" progId="Equation.3">
                <p:embed/>
              </p:oleObj>
            </a:graphicData>
          </a:graphic>
        </p:graphicFrame>
      </p:grpSp>
      <p:graphicFrame>
        <p:nvGraphicFramePr>
          <p:cNvPr id="20482" name="Object 167"/>
          <p:cNvGraphicFramePr>
            <a:graphicFrameLocks noChangeAspect="1"/>
          </p:cNvGraphicFramePr>
          <p:nvPr/>
        </p:nvGraphicFramePr>
        <p:xfrm>
          <a:off x="8102798" y="1890361"/>
          <a:ext cx="2404582" cy="1133654"/>
        </p:xfrm>
        <a:graphic>
          <a:graphicData uri="http://schemas.openxmlformats.org/presentationml/2006/ole">
            <p:oleObj spid="_x0000_s592898" name="Equation" r:id="rId5" imgW="380880" imgH="241200" progId="Equation.3">
              <p:embed/>
            </p:oleObj>
          </a:graphicData>
        </a:graphic>
      </p:graphicFrame>
      <p:graphicFrame>
        <p:nvGraphicFramePr>
          <p:cNvPr id="20483" name="Object 169"/>
          <p:cNvGraphicFramePr>
            <a:graphicFrameLocks noChangeAspect="1"/>
          </p:cNvGraphicFramePr>
          <p:nvPr/>
        </p:nvGraphicFramePr>
        <p:xfrm>
          <a:off x="10623671" y="2970565"/>
          <a:ext cx="952829" cy="1080206"/>
        </p:xfrm>
        <a:graphic>
          <a:graphicData uri="http://schemas.openxmlformats.org/presentationml/2006/ole">
            <p:oleObj spid="_x0000_s592899" name="Equation" r:id="rId6" imgW="152280" imgH="228600" progId="Equation.3">
              <p:embed/>
            </p:oleObj>
          </a:graphicData>
        </a:graphic>
      </p:graphicFrame>
      <p:graphicFrame>
        <p:nvGraphicFramePr>
          <p:cNvPr id="20484" name="Object 170"/>
          <p:cNvGraphicFramePr>
            <a:graphicFrameLocks noChangeAspect="1"/>
          </p:cNvGraphicFramePr>
          <p:nvPr/>
        </p:nvGraphicFramePr>
        <p:xfrm>
          <a:off x="14003588" y="2970565"/>
          <a:ext cx="1035358" cy="1080206"/>
        </p:xfrm>
        <a:graphic>
          <a:graphicData uri="http://schemas.openxmlformats.org/presentationml/2006/ole">
            <p:oleObj spid="_x0000_s592900" name="Equation" r:id="rId7" imgW="164880" imgH="228600" progId="Equation.3">
              <p:embed/>
            </p:oleObj>
          </a:graphicData>
        </a:graphic>
      </p:graphicFrame>
      <p:sp>
        <p:nvSpPr>
          <p:cNvPr id="20494" name="Freeform 171"/>
          <p:cNvSpPr>
            <a:spLocks/>
          </p:cNvSpPr>
          <p:nvPr/>
        </p:nvSpPr>
        <p:spPr bwMode="auto">
          <a:xfrm>
            <a:off x="11343918" y="3645694"/>
            <a:ext cx="3781306" cy="675129"/>
          </a:xfrm>
          <a:custGeom>
            <a:avLst/>
            <a:gdLst>
              <a:gd name="T0" fmla="*/ 0 w 720"/>
              <a:gd name="T1" fmla="*/ 2147483647 h 240"/>
              <a:gd name="T2" fmla="*/ 2147483647 w 720"/>
              <a:gd name="T3" fmla="*/ 0 h 240"/>
              <a:gd name="T4" fmla="*/ 2147483647 w 720"/>
              <a:gd name="T5" fmla="*/ 2147483647 h 240"/>
              <a:gd name="T6" fmla="*/ 0 60000 65536"/>
              <a:gd name="T7" fmla="*/ 0 60000 65536"/>
              <a:gd name="T8" fmla="*/ 0 60000 65536"/>
              <a:gd name="T9" fmla="*/ 0 w 720"/>
              <a:gd name="T10" fmla="*/ 0 h 240"/>
              <a:gd name="T11" fmla="*/ 720 w 720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40">
                <a:moveTo>
                  <a:pt x="0" y="240"/>
                </a:moveTo>
                <a:cubicBezTo>
                  <a:pt x="108" y="120"/>
                  <a:pt x="216" y="0"/>
                  <a:pt x="336" y="0"/>
                </a:cubicBezTo>
                <a:cubicBezTo>
                  <a:pt x="456" y="0"/>
                  <a:pt x="656" y="200"/>
                  <a:pt x="720" y="24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36783" name="Text Box 175"/>
          <p:cNvSpPr txBox="1">
            <a:spLocks noChangeArrowheads="1"/>
          </p:cNvSpPr>
          <p:nvPr/>
        </p:nvSpPr>
        <p:spPr bwMode="auto">
          <a:xfrm>
            <a:off x="1226676" y="2194169"/>
            <a:ext cx="4512513" cy="1102735"/>
          </a:xfrm>
          <a:prstGeom prst="rect">
            <a:avLst/>
          </a:prstGeom>
          <a:solidFill>
            <a:srgbClr val="CCFFFF"/>
          </a:solidFill>
          <a:ln w="7620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b="1" dirty="0"/>
              <a:t>Blackboard</a:t>
            </a:r>
            <a:endParaRPr lang="fr-FR" sz="5900" b="1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 multiple populations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  <a:sym typeface="Wingdings" pitchFamily="2" charset="2"/>
              </a:rPr>
              <a:t> continuum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14339" name="Object 24"/>
          <p:cNvGraphicFramePr>
            <a:graphicFrameLocks noChangeAspect="1"/>
          </p:cNvGraphicFramePr>
          <p:nvPr/>
        </p:nvGraphicFramePr>
        <p:xfrm>
          <a:off x="2100263" y="2603500"/>
          <a:ext cx="7696200" cy="971550"/>
        </p:xfrm>
        <a:graphic>
          <a:graphicData uri="http://schemas.openxmlformats.org/presentationml/2006/ole">
            <p:oleObj spid="_x0000_s658435" name="Equation" r:id="rId4" imgW="1193760" imgH="203040" progId="Equation.DSMT4">
              <p:embed/>
            </p:oleObj>
          </a:graphicData>
        </a:graphic>
      </p:graphicFrame>
      <p:graphicFrame>
        <p:nvGraphicFramePr>
          <p:cNvPr id="14340" name="Object 25"/>
          <p:cNvGraphicFramePr>
            <a:graphicFrameLocks noChangeAspect="1"/>
          </p:cNvGraphicFramePr>
          <p:nvPr/>
        </p:nvGraphicFramePr>
        <p:xfrm>
          <a:off x="752475" y="4424363"/>
          <a:ext cx="10980738" cy="989012"/>
        </p:xfrm>
        <a:graphic>
          <a:graphicData uri="http://schemas.openxmlformats.org/presentationml/2006/ole">
            <p:oleObj spid="_x0000_s658436" name="Equation" r:id="rId5" imgW="1879560" imgH="228600" progId="Equation.DSMT4">
              <p:embed/>
            </p:oleObj>
          </a:graphicData>
        </a:graphic>
      </p:graphicFrame>
      <p:sp>
        <p:nvSpPr>
          <p:cNvPr id="14349" name="Text Box 26"/>
          <p:cNvSpPr txBox="1">
            <a:spLocks noChangeArrowheads="1"/>
          </p:cNvSpPr>
          <p:nvPr/>
        </p:nvSpPr>
        <p:spPr bwMode="auto">
          <a:xfrm>
            <a:off x="716498" y="1609057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Population activity</a:t>
            </a:r>
            <a:endParaRPr lang="fr-FR"/>
          </a:p>
        </p:txBody>
      </p:sp>
      <p:sp>
        <p:nvSpPr>
          <p:cNvPr id="14350" name="Text Box 27"/>
          <p:cNvSpPr txBox="1">
            <a:spLocks noChangeArrowheads="1"/>
          </p:cNvSpPr>
          <p:nvPr/>
        </p:nvSpPr>
        <p:spPr bwMode="auto">
          <a:xfrm>
            <a:off x="765266" y="3589434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Membrane potential caused by input</a:t>
            </a:r>
            <a:endParaRPr lang="fr-FR"/>
          </a:p>
        </p:txBody>
      </p:sp>
      <p:graphicFrame>
        <p:nvGraphicFramePr>
          <p:cNvPr id="795681" name="Object 33"/>
          <p:cNvGraphicFramePr>
            <a:graphicFrameLocks noChangeAspect="1"/>
          </p:cNvGraphicFramePr>
          <p:nvPr/>
        </p:nvGraphicFramePr>
        <p:xfrm>
          <a:off x="9164638" y="5413375"/>
          <a:ext cx="9783762" cy="1111250"/>
        </p:xfrm>
        <a:graphic>
          <a:graphicData uri="http://schemas.openxmlformats.org/presentationml/2006/ole">
            <p:oleObj spid="_x0000_s658437" name="Equation" r:id="rId6" imgW="1765080" imgH="228600" progId="Equation.DSMT4">
              <p:embed/>
            </p:oleObj>
          </a:graphicData>
        </a:graphic>
      </p:graphicFrame>
      <p:graphicFrame>
        <p:nvGraphicFramePr>
          <p:cNvPr id="795682" name="Object 34"/>
          <p:cNvGraphicFramePr>
            <a:graphicFrameLocks noChangeAspect="1"/>
          </p:cNvGraphicFramePr>
          <p:nvPr/>
        </p:nvGraphicFramePr>
        <p:xfrm>
          <a:off x="8190295" y="6524625"/>
          <a:ext cx="12339638" cy="2314575"/>
        </p:xfrm>
        <a:graphic>
          <a:graphicData uri="http://schemas.openxmlformats.org/presentationml/2006/ole">
            <p:oleObj spid="_x0000_s658438" name="Equation" r:id="rId7" imgW="2247840" imgH="457200" progId="Equation.DSMT4">
              <p:embed/>
            </p:oleObj>
          </a:graphicData>
        </a:graphic>
      </p:graphicFrame>
      <p:graphicFrame>
        <p:nvGraphicFramePr>
          <p:cNvPr id="795685" name="Object 37"/>
          <p:cNvGraphicFramePr>
            <a:graphicFrameLocks noChangeAspect="1"/>
          </p:cNvGraphicFramePr>
          <p:nvPr/>
        </p:nvGraphicFramePr>
        <p:xfrm>
          <a:off x="765266" y="8839200"/>
          <a:ext cx="19575370" cy="1497012"/>
        </p:xfrm>
        <a:graphic>
          <a:graphicData uri="http://schemas.openxmlformats.org/presentationml/2006/ole">
            <p:oleObj spid="_x0000_s658440" name="Equation" r:id="rId8" imgW="3657600" imgH="279360" progId="Equation.DSMT4">
              <p:embed/>
            </p:oleObj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1616811" y="10717213"/>
            <a:ext cx="16701748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 smtClean="0">
                <a:solidFill>
                  <a:schemeClr val="accent2"/>
                </a:solidFill>
              </a:rPr>
              <a:t>1 field </a:t>
            </a:r>
            <a:r>
              <a:rPr lang="en-US" sz="7600" dirty="0">
                <a:solidFill>
                  <a:schemeClr val="accent2"/>
                </a:solidFill>
              </a:rPr>
              <a:t>= 1 </a:t>
            </a:r>
            <a:r>
              <a:rPr lang="en-US" sz="7600" dirty="0" err="1" smtClean="0">
                <a:solidFill>
                  <a:schemeClr val="accent2"/>
                </a:solidFill>
              </a:rPr>
              <a:t>integro</a:t>
            </a:r>
            <a:r>
              <a:rPr lang="en-US" sz="7600" dirty="0" smtClean="0">
                <a:solidFill>
                  <a:schemeClr val="accent2"/>
                </a:solidFill>
              </a:rPr>
              <a:t>-differential </a:t>
            </a:r>
            <a:r>
              <a:rPr lang="en-US" sz="7600" dirty="0">
                <a:solidFill>
                  <a:schemeClr val="accent2"/>
                </a:solidFill>
              </a:rPr>
              <a:t>equation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Field equation (continuum model)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58441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799276" y="1473200"/>
            <a:ext cx="65722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14315090" y="2603500"/>
            <a:ext cx="1103586" cy="9859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58442" name="Object 24"/>
          <p:cNvGraphicFramePr>
            <a:graphicFrameLocks noChangeAspect="1"/>
          </p:cNvGraphicFramePr>
          <p:nvPr/>
        </p:nvGraphicFramePr>
        <p:xfrm>
          <a:off x="14315090" y="1171412"/>
          <a:ext cx="1103586" cy="1379032"/>
        </p:xfrm>
        <a:graphic>
          <a:graphicData uri="http://schemas.openxmlformats.org/presentationml/2006/ole">
            <p:oleObj spid="_x0000_s658442" name="Equation" r:id="rId10" imgW="35532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11683900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Exercise </a:t>
            </a:r>
            <a:r>
              <a:rPr lang="en-US" sz="5100" dirty="0" smtClean="0">
                <a:solidFill>
                  <a:srgbClr val="FF0000"/>
                </a:solidFill>
              </a:rPr>
              <a:t>1.1 </a:t>
            </a:r>
            <a:r>
              <a:rPr lang="en-US" sz="5100" dirty="0" smtClean="0">
                <a:solidFill>
                  <a:srgbClr val="FF0000"/>
                </a:solidFill>
              </a:rPr>
              <a:t>now (stationary solution)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0" y="1419731"/>
            <a:ext cx="21728636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6" y="3972910"/>
            <a:ext cx="12109662" cy="350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Consider a continuum model,</a:t>
            </a:r>
          </a:p>
          <a:p>
            <a:r>
              <a:rPr lang="en-US" sz="5400" dirty="0" smtClean="0"/>
              <a:t>Find analytical </a:t>
            </a:r>
            <a:r>
              <a:rPr lang="en-US" sz="5400" dirty="0" smtClean="0"/>
              <a:t>solutions:</a:t>
            </a:r>
          </a:p>
          <a:p>
            <a:endParaRPr lang="en-US" sz="5400" dirty="0" smtClean="0"/>
          </a:p>
          <a:p>
            <a:r>
              <a:rPr lang="en-US" sz="5400" dirty="0" smtClean="0"/>
              <a:t>  - spatially uniform solution  </a:t>
            </a:r>
            <a:r>
              <a:rPr lang="en-US" sz="5400" i="1" dirty="0" smtClean="0"/>
              <a:t>A(</a:t>
            </a:r>
            <a:r>
              <a:rPr lang="en-US" sz="5400" i="1" dirty="0" err="1" smtClean="0"/>
              <a:t>x,t</a:t>
            </a:r>
            <a:r>
              <a:rPr lang="en-US" sz="5400" i="1" dirty="0" smtClean="0"/>
              <a:t>)= </a:t>
            </a:r>
            <a:r>
              <a:rPr lang="en-US" sz="6000" i="1" dirty="0" smtClean="0"/>
              <a:t>A</a:t>
            </a:r>
            <a:r>
              <a:rPr lang="en-US" sz="4400" i="1" dirty="0" smtClean="0"/>
              <a:t>0</a:t>
            </a:r>
            <a:endParaRPr lang="en-US" sz="5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797158" y="8481848"/>
            <a:ext cx="4902304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Next lecture at</a:t>
            </a:r>
          </a:p>
          <a:p>
            <a:r>
              <a:rPr lang="en-US" dirty="0" smtClean="0"/>
              <a:t>10:45</a:t>
            </a:r>
            <a:endParaRPr lang="en-US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450711" y="10328507"/>
            <a:ext cx="15400109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If done: start with Exercise 1.2 now (spatial stability)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180" name="Group 179"/>
          <p:cNvGrpSpPr/>
          <p:nvPr/>
        </p:nvGrpSpPr>
        <p:grpSpPr>
          <a:xfrm>
            <a:off x="6887717" y="1664817"/>
            <a:ext cx="9381075" cy="2700514"/>
            <a:chOff x="4755760" y="2339945"/>
            <a:chExt cx="13907156" cy="337564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4755760" y="3555177"/>
              <a:ext cx="2520871" cy="2160411"/>
              <a:chOff x="768" y="1488"/>
              <a:chExt cx="816" cy="768"/>
            </a:xfrm>
          </p:grpSpPr>
          <p:sp>
            <p:nvSpPr>
              <p:cNvPr id="20640" name="Oval 4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1" name="Oval 5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2" name="Oval 6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3" name="Oval 7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4" name="Oval 8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5" name="Oval 9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6" name="Oval 10"/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7" name="Oval 11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Oval 12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Oval 13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Oval 14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Oval 15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Oval 16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Oval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AutoShape 18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Oval 19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6290332" y="3555177"/>
              <a:ext cx="2372584" cy="2160411"/>
              <a:chOff x="4416" y="1488"/>
              <a:chExt cx="816" cy="768"/>
            </a:xfrm>
          </p:grpSpPr>
          <p:sp>
            <p:nvSpPr>
              <p:cNvPr id="20624" name="Oval 21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Oval 22"/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Oval 23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Oval 24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Oval 25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Oval 26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Oval 2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Oval 28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Oval 29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Oval 30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Oval 31"/>
              <p:cNvSpPr>
                <a:spLocks noChangeArrowheads="1"/>
              </p:cNvSpPr>
              <p:nvPr/>
            </p:nvSpPr>
            <p:spPr bwMode="auto">
              <a:xfrm>
                <a:off x="4560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5" name="Oval 32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6" name="Oval 33"/>
              <p:cNvSpPr>
                <a:spLocks noChangeArrowheads="1"/>
              </p:cNvSpPr>
              <p:nvPr/>
            </p:nvSpPr>
            <p:spPr bwMode="auto">
              <a:xfrm>
                <a:off x="4512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7" name="Oval 34"/>
              <p:cNvSpPr>
                <a:spLocks noChangeArrowheads="1"/>
              </p:cNvSpPr>
              <p:nvPr/>
            </p:nvSpPr>
            <p:spPr bwMode="auto">
              <a:xfrm>
                <a:off x="4608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8" name="AutoShape 35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9" name="Oval 36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3317115" y="3555177"/>
              <a:ext cx="2438326" cy="2160411"/>
              <a:chOff x="768" y="1488"/>
              <a:chExt cx="816" cy="768"/>
            </a:xfrm>
          </p:grpSpPr>
          <p:sp>
            <p:nvSpPr>
              <p:cNvPr id="20608" name="Oval 38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9" name="Oval 3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0" name="Oval 40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1" name="Oval 41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2" name="Oval 42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Oval 4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Oval 44"/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Oval 4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Oval 46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Oval 47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Oval 48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Oval 49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Oval 5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Oval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AutoShape 52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3" name="Oval 53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54"/>
            <p:cNvGrpSpPr>
              <a:grpSpLocks/>
            </p:cNvGrpSpPr>
            <p:nvPr/>
          </p:nvGrpSpPr>
          <p:grpSpPr bwMode="auto">
            <a:xfrm>
              <a:off x="7583796" y="3555177"/>
              <a:ext cx="2160746" cy="2160411"/>
              <a:chOff x="1680" y="1488"/>
              <a:chExt cx="816" cy="768"/>
            </a:xfrm>
          </p:grpSpPr>
          <p:sp>
            <p:nvSpPr>
              <p:cNvPr id="20592" name="Oval 55"/>
              <p:cNvSpPr>
                <a:spLocks noChangeArrowheads="1"/>
              </p:cNvSpPr>
              <p:nvPr/>
            </p:nvSpPr>
            <p:spPr bwMode="auto">
              <a:xfrm>
                <a:off x="1968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3" name="Oval 56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4" name="Oval 5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5" name="Oval 5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6" name="Oval 59"/>
              <p:cNvSpPr>
                <a:spLocks noChangeArrowheads="1"/>
              </p:cNvSpPr>
              <p:nvPr/>
            </p:nvSpPr>
            <p:spPr bwMode="auto">
              <a:xfrm>
                <a:off x="2208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7" name="Oval 60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8" name="Oval 6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9" name="Oval 62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0" name="Oval 63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1" name="Oval 64"/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2" name="Oval 65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3" name="Oval 66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" name="Oval 67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5" name="Oval 68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6" name="AutoShape 69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7" name="Oval 7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10313129" y="3555177"/>
              <a:ext cx="2471285" cy="2160411"/>
              <a:chOff x="2592" y="1488"/>
              <a:chExt cx="816" cy="768"/>
            </a:xfrm>
          </p:grpSpPr>
          <p:sp>
            <p:nvSpPr>
              <p:cNvPr id="20576" name="Oval 72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7" name="Oval 73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8" name="Oval 74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9" name="Oval 75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0" name="Oval 76"/>
              <p:cNvSpPr>
                <a:spLocks noChangeArrowheads="1"/>
              </p:cNvSpPr>
              <p:nvPr/>
            </p:nvSpPr>
            <p:spPr bwMode="auto">
              <a:xfrm>
                <a:off x="312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1" name="Oval 77"/>
              <p:cNvSpPr>
                <a:spLocks noChangeArrowheads="1"/>
              </p:cNvSpPr>
              <p:nvPr/>
            </p:nvSpPr>
            <p:spPr bwMode="auto">
              <a:xfrm>
                <a:off x="321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2" name="Oval 78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3" name="Oval 79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4" name="Oval 80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5" name="Oval 8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6" name="Oval 8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7" name="Oval 83"/>
              <p:cNvSpPr>
                <a:spLocks noChangeArrowheads="1"/>
              </p:cNvSpPr>
              <p:nvPr/>
            </p:nvSpPr>
            <p:spPr bwMode="auto">
              <a:xfrm>
                <a:off x="2688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8" name="Oval 84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9" name="Oval 85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0" name="AutoShape 86"/>
              <p:cNvSpPr>
                <a:spLocks noChangeArrowheads="1"/>
              </p:cNvSpPr>
              <p:nvPr/>
            </p:nvSpPr>
            <p:spPr bwMode="auto">
              <a:xfrm>
                <a:off x="2592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1" name="Oval 87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483" name="Object 169"/>
            <p:cNvGraphicFramePr>
              <a:graphicFrameLocks noChangeAspect="1"/>
            </p:cNvGraphicFramePr>
            <p:nvPr/>
          </p:nvGraphicFramePr>
          <p:xfrm>
            <a:off x="10623671" y="2339945"/>
            <a:ext cx="952829" cy="1080206"/>
          </p:xfrm>
          <a:graphic>
            <a:graphicData uri="http://schemas.openxmlformats.org/presentationml/2006/ole">
              <p:oleObj spid="_x0000_s659459" name="Equation" r:id="rId4" imgW="152280" imgH="228600" progId="Equation.3">
                <p:embed/>
              </p:oleObj>
            </a:graphicData>
          </a:graphic>
        </p:graphicFrame>
        <p:graphicFrame>
          <p:nvGraphicFramePr>
            <p:cNvPr id="20484" name="Object 170"/>
            <p:cNvGraphicFramePr>
              <a:graphicFrameLocks noChangeAspect="1"/>
            </p:cNvGraphicFramePr>
            <p:nvPr/>
          </p:nvGraphicFramePr>
          <p:xfrm>
            <a:off x="14003588" y="2339945"/>
            <a:ext cx="1035358" cy="1080206"/>
          </p:xfrm>
          <a:graphic>
            <a:graphicData uri="http://schemas.openxmlformats.org/presentationml/2006/ole">
              <p:oleObj spid="_x0000_s659460" name="Equation" r:id="rId5" imgW="164880" imgH="228600" progId="Equation.3">
                <p:embed/>
              </p:oleObj>
            </a:graphicData>
          </a:graphic>
        </p:graphicFrame>
        <p:sp>
          <p:nvSpPr>
            <p:cNvPr id="20494" name="Freeform 171"/>
            <p:cNvSpPr>
              <a:spLocks/>
            </p:cNvSpPr>
            <p:nvPr/>
          </p:nvSpPr>
          <p:spPr bwMode="auto">
            <a:xfrm>
              <a:off x="11343918" y="3015074"/>
              <a:ext cx="3781306" cy="675129"/>
            </a:xfrm>
            <a:custGeom>
              <a:avLst/>
              <a:gdLst>
                <a:gd name="T0" fmla="*/ 0 w 720"/>
                <a:gd name="T1" fmla="*/ 2147483647 h 240"/>
                <a:gd name="T2" fmla="*/ 2147483647 w 720"/>
                <a:gd name="T3" fmla="*/ 0 h 240"/>
                <a:gd name="T4" fmla="*/ 2147483647 w 720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cubicBezTo>
                    <a:pt x="108" y="120"/>
                    <a:pt x="216" y="0"/>
                    <a:pt x="336" y="0"/>
                  </a:cubicBezTo>
                  <a:cubicBezTo>
                    <a:pt x="456" y="0"/>
                    <a:pt x="656" y="200"/>
                    <a:pt x="720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2: 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coupling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across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  <a:sym typeface="Wingdings" pitchFamily="2" charset="2"/>
              </a:rPr>
              <a:t>continuum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5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5409" y="5416160"/>
            <a:ext cx="9448974" cy="538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" name="TextBox 177"/>
          <p:cNvSpPr txBox="1"/>
          <p:nvPr/>
        </p:nvSpPr>
        <p:spPr>
          <a:xfrm>
            <a:off x="11185347" y="4829826"/>
            <a:ext cx="5501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x</a:t>
            </a:r>
            <a:endParaRPr lang="en-US" i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4177701" y="4829826"/>
            <a:ext cx="550151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88276" y="5799322"/>
            <a:ext cx="412965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Mexican hat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179"/>
          <p:cNvGrpSpPr/>
          <p:nvPr/>
        </p:nvGrpSpPr>
        <p:grpSpPr>
          <a:xfrm>
            <a:off x="6887717" y="1191852"/>
            <a:ext cx="9381075" cy="2700514"/>
            <a:chOff x="4755760" y="2339945"/>
            <a:chExt cx="13907156" cy="337564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755760" y="3555177"/>
              <a:ext cx="2520871" cy="2160411"/>
              <a:chOff x="768" y="1488"/>
              <a:chExt cx="816" cy="768"/>
            </a:xfrm>
          </p:grpSpPr>
          <p:sp>
            <p:nvSpPr>
              <p:cNvPr id="20640" name="Oval 4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1" name="Oval 5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2" name="Oval 6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3" name="Oval 7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4" name="Oval 8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5" name="Oval 9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6" name="Oval 10"/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7" name="Oval 11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8" name="Oval 12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9" name="Oval 13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0" name="Oval 14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1" name="Oval 15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2" name="Oval 16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3" name="Oval 17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4" name="AutoShape 18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5" name="Oval 19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16290332" y="3555177"/>
              <a:ext cx="2372584" cy="2160411"/>
              <a:chOff x="4416" y="1488"/>
              <a:chExt cx="816" cy="768"/>
            </a:xfrm>
          </p:grpSpPr>
          <p:sp>
            <p:nvSpPr>
              <p:cNvPr id="20624" name="Oval 21"/>
              <p:cNvSpPr>
                <a:spLocks noChangeArrowheads="1"/>
              </p:cNvSpPr>
              <p:nvPr/>
            </p:nvSpPr>
            <p:spPr bwMode="auto">
              <a:xfrm>
                <a:off x="4704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5" name="Oval 22"/>
              <p:cNvSpPr>
                <a:spLocks noChangeArrowheads="1"/>
              </p:cNvSpPr>
              <p:nvPr/>
            </p:nvSpPr>
            <p:spPr bwMode="auto">
              <a:xfrm>
                <a:off x="4800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6" name="Oval 23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7" name="Oval 24"/>
              <p:cNvSpPr>
                <a:spLocks noChangeArrowheads="1"/>
              </p:cNvSpPr>
              <p:nvPr/>
            </p:nvSpPr>
            <p:spPr bwMode="auto">
              <a:xfrm>
                <a:off x="5088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8" name="Oval 25"/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9" name="Oval 26"/>
              <p:cNvSpPr>
                <a:spLocks noChangeArrowheads="1"/>
              </p:cNvSpPr>
              <p:nvPr/>
            </p:nvSpPr>
            <p:spPr bwMode="auto">
              <a:xfrm>
                <a:off x="504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0" name="Oval 27"/>
              <p:cNvSpPr>
                <a:spLocks noChangeArrowheads="1"/>
              </p:cNvSpPr>
              <p:nvPr/>
            </p:nvSpPr>
            <p:spPr bwMode="auto">
              <a:xfrm>
                <a:off x="4800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1" name="Oval 28"/>
              <p:cNvSpPr>
                <a:spLocks noChangeArrowheads="1"/>
              </p:cNvSpPr>
              <p:nvPr/>
            </p:nvSpPr>
            <p:spPr bwMode="auto">
              <a:xfrm>
                <a:off x="470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2" name="Oval 29"/>
              <p:cNvSpPr>
                <a:spLocks noChangeArrowheads="1"/>
              </p:cNvSpPr>
              <p:nvPr/>
            </p:nvSpPr>
            <p:spPr bwMode="auto">
              <a:xfrm>
                <a:off x="446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3" name="Oval 30"/>
              <p:cNvSpPr>
                <a:spLocks noChangeArrowheads="1"/>
              </p:cNvSpPr>
              <p:nvPr/>
            </p:nvSpPr>
            <p:spPr bwMode="auto">
              <a:xfrm>
                <a:off x="4800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4" name="Oval 31"/>
              <p:cNvSpPr>
                <a:spLocks noChangeArrowheads="1"/>
              </p:cNvSpPr>
              <p:nvPr/>
            </p:nvSpPr>
            <p:spPr bwMode="auto">
              <a:xfrm>
                <a:off x="4560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5" name="Oval 32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6" name="Oval 33"/>
              <p:cNvSpPr>
                <a:spLocks noChangeArrowheads="1"/>
              </p:cNvSpPr>
              <p:nvPr/>
            </p:nvSpPr>
            <p:spPr bwMode="auto">
              <a:xfrm>
                <a:off x="4512" y="211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7" name="Oval 34"/>
              <p:cNvSpPr>
                <a:spLocks noChangeArrowheads="1"/>
              </p:cNvSpPr>
              <p:nvPr/>
            </p:nvSpPr>
            <p:spPr bwMode="auto">
              <a:xfrm>
                <a:off x="4608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8" name="AutoShape 35"/>
              <p:cNvSpPr>
                <a:spLocks noChangeArrowheads="1"/>
              </p:cNvSpPr>
              <p:nvPr/>
            </p:nvSpPr>
            <p:spPr bwMode="auto">
              <a:xfrm>
                <a:off x="4416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9" name="Oval 36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3317115" y="3555177"/>
              <a:ext cx="2438326" cy="2160411"/>
              <a:chOff x="768" y="1488"/>
              <a:chExt cx="816" cy="768"/>
            </a:xfrm>
          </p:grpSpPr>
          <p:sp>
            <p:nvSpPr>
              <p:cNvPr id="20608" name="Oval 38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9" name="Oval 39"/>
              <p:cNvSpPr>
                <a:spLocks noChangeArrowheads="1"/>
              </p:cNvSpPr>
              <p:nvPr/>
            </p:nvSpPr>
            <p:spPr bwMode="auto">
              <a:xfrm>
                <a:off x="1152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0" name="Oval 40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1" name="Oval 41"/>
              <p:cNvSpPr>
                <a:spLocks noChangeArrowheads="1"/>
              </p:cNvSpPr>
              <p:nvPr/>
            </p:nvSpPr>
            <p:spPr bwMode="auto">
              <a:xfrm>
                <a:off x="1200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2" name="Oval 42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3" name="Oval 43"/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4" name="Oval 44"/>
              <p:cNvSpPr>
                <a:spLocks noChangeArrowheads="1"/>
              </p:cNvSpPr>
              <p:nvPr/>
            </p:nvSpPr>
            <p:spPr bwMode="auto">
              <a:xfrm>
                <a:off x="11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5" name="Oval 45"/>
              <p:cNvSpPr>
                <a:spLocks noChangeArrowheads="1"/>
              </p:cNvSpPr>
              <p:nvPr/>
            </p:nvSpPr>
            <p:spPr bwMode="auto">
              <a:xfrm>
                <a:off x="105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6" name="Oval 46"/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7" name="Oval 47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8" name="Oval 48"/>
              <p:cNvSpPr>
                <a:spLocks noChangeArrowheads="1"/>
              </p:cNvSpPr>
              <p:nvPr/>
            </p:nvSpPr>
            <p:spPr bwMode="auto">
              <a:xfrm>
                <a:off x="91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19" name="Oval 49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0" name="Oval 50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1" name="Oval 5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2" name="AutoShape 52"/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23" name="Oval 53"/>
              <p:cNvSpPr>
                <a:spLocks noChangeArrowheads="1"/>
              </p:cNvSpPr>
              <p:nvPr/>
            </p:nvSpPr>
            <p:spPr bwMode="auto">
              <a:xfrm>
                <a:off x="1392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4"/>
            <p:cNvGrpSpPr>
              <a:grpSpLocks/>
            </p:cNvGrpSpPr>
            <p:nvPr/>
          </p:nvGrpSpPr>
          <p:grpSpPr bwMode="auto">
            <a:xfrm>
              <a:off x="7583796" y="3555177"/>
              <a:ext cx="2160746" cy="2160411"/>
              <a:chOff x="1680" y="1488"/>
              <a:chExt cx="816" cy="768"/>
            </a:xfrm>
          </p:grpSpPr>
          <p:sp>
            <p:nvSpPr>
              <p:cNvPr id="20592" name="Oval 55"/>
              <p:cNvSpPr>
                <a:spLocks noChangeArrowheads="1"/>
              </p:cNvSpPr>
              <p:nvPr/>
            </p:nvSpPr>
            <p:spPr bwMode="auto">
              <a:xfrm>
                <a:off x="1968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3" name="Oval 56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4" name="Oval 57"/>
              <p:cNvSpPr>
                <a:spLocks noChangeArrowheads="1"/>
              </p:cNvSpPr>
              <p:nvPr/>
            </p:nvSpPr>
            <p:spPr bwMode="auto">
              <a:xfrm>
                <a:off x="2160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5" name="Oval 58"/>
              <p:cNvSpPr>
                <a:spLocks noChangeArrowheads="1"/>
              </p:cNvSpPr>
              <p:nvPr/>
            </p:nvSpPr>
            <p:spPr bwMode="auto">
              <a:xfrm>
                <a:off x="2112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6" name="Oval 59"/>
              <p:cNvSpPr>
                <a:spLocks noChangeArrowheads="1"/>
              </p:cNvSpPr>
              <p:nvPr/>
            </p:nvSpPr>
            <p:spPr bwMode="auto">
              <a:xfrm>
                <a:off x="2208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7" name="Oval 60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8" name="Oval 6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9" name="Oval 62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0" name="Oval 63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1" name="Oval 64"/>
              <p:cNvSpPr>
                <a:spLocks noChangeArrowheads="1"/>
              </p:cNvSpPr>
              <p:nvPr/>
            </p:nvSpPr>
            <p:spPr bwMode="auto">
              <a:xfrm>
                <a:off x="2352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2" name="Oval 65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3" name="Oval 66"/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4" name="Oval 67"/>
              <p:cNvSpPr>
                <a:spLocks noChangeArrowheads="1"/>
              </p:cNvSpPr>
              <p:nvPr/>
            </p:nvSpPr>
            <p:spPr bwMode="auto">
              <a:xfrm>
                <a:off x="192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5" name="Oval 68"/>
              <p:cNvSpPr>
                <a:spLocks noChangeArrowheads="1"/>
              </p:cNvSpPr>
              <p:nvPr/>
            </p:nvSpPr>
            <p:spPr bwMode="auto">
              <a:xfrm>
                <a:off x="1872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6" name="AutoShape 69"/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07" name="Oval 70"/>
              <p:cNvSpPr>
                <a:spLocks noChangeArrowheads="1"/>
              </p:cNvSpPr>
              <p:nvPr/>
            </p:nvSpPr>
            <p:spPr bwMode="auto">
              <a:xfrm>
                <a:off x="2304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1"/>
            <p:cNvGrpSpPr>
              <a:grpSpLocks/>
            </p:cNvGrpSpPr>
            <p:nvPr/>
          </p:nvGrpSpPr>
          <p:grpSpPr bwMode="auto">
            <a:xfrm>
              <a:off x="10313129" y="3555177"/>
              <a:ext cx="2471285" cy="2160411"/>
              <a:chOff x="2592" y="1488"/>
              <a:chExt cx="816" cy="768"/>
            </a:xfrm>
          </p:grpSpPr>
          <p:sp>
            <p:nvSpPr>
              <p:cNvPr id="20576" name="Oval 72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7" name="Oval 73"/>
              <p:cNvSpPr>
                <a:spLocks noChangeArrowheads="1"/>
              </p:cNvSpPr>
              <p:nvPr/>
            </p:nvSpPr>
            <p:spPr bwMode="auto">
              <a:xfrm>
                <a:off x="2976" y="163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8" name="Oval 74"/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79" name="Oval 75"/>
              <p:cNvSpPr>
                <a:spLocks noChangeArrowheads="1"/>
              </p:cNvSpPr>
              <p:nvPr/>
            </p:nvSpPr>
            <p:spPr bwMode="auto">
              <a:xfrm>
                <a:off x="2640" y="158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0" name="Oval 76"/>
              <p:cNvSpPr>
                <a:spLocks noChangeArrowheads="1"/>
              </p:cNvSpPr>
              <p:nvPr/>
            </p:nvSpPr>
            <p:spPr bwMode="auto">
              <a:xfrm>
                <a:off x="3120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1" name="Oval 77"/>
              <p:cNvSpPr>
                <a:spLocks noChangeArrowheads="1"/>
              </p:cNvSpPr>
              <p:nvPr/>
            </p:nvSpPr>
            <p:spPr bwMode="auto">
              <a:xfrm>
                <a:off x="3216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2" name="Oval 78"/>
              <p:cNvSpPr>
                <a:spLocks noChangeArrowheads="1"/>
              </p:cNvSpPr>
              <p:nvPr/>
            </p:nvSpPr>
            <p:spPr bwMode="auto">
              <a:xfrm>
                <a:off x="2976" y="18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3" name="Oval 79"/>
              <p:cNvSpPr>
                <a:spLocks noChangeArrowheads="1"/>
              </p:cNvSpPr>
              <p:nvPr/>
            </p:nvSpPr>
            <p:spPr bwMode="auto">
              <a:xfrm>
                <a:off x="2640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4" name="Oval 80"/>
              <p:cNvSpPr>
                <a:spLocks noChangeArrowheads="1"/>
              </p:cNvSpPr>
              <p:nvPr/>
            </p:nvSpPr>
            <p:spPr bwMode="auto">
              <a:xfrm>
                <a:off x="3072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5" name="Oval 8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6" name="Oval 82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7" name="Oval 83"/>
              <p:cNvSpPr>
                <a:spLocks noChangeArrowheads="1"/>
              </p:cNvSpPr>
              <p:nvPr/>
            </p:nvSpPr>
            <p:spPr bwMode="auto">
              <a:xfrm>
                <a:off x="2688" y="172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8" name="Oval 84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9" name="Oval 85"/>
              <p:cNvSpPr>
                <a:spLocks noChangeArrowheads="1"/>
              </p:cNvSpPr>
              <p:nvPr/>
            </p:nvSpPr>
            <p:spPr bwMode="auto">
              <a:xfrm>
                <a:off x="2784" y="18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0" name="AutoShape 86"/>
              <p:cNvSpPr>
                <a:spLocks noChangeArrowheads="1"/>
              </p:cNvSpPr>
              <p:nvPr/>
            </p:nvSpPr>
            <p:spPr bwMode="auto">
              <a:xfrm>
                <a:off x="2592" y="1488"/>
                <a:ext cx="816" cy="76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1" name="Oval 87"/>
              <p:cNvSpPr>
                <a:spLocks noChangeArrowheads="1"/>
              </p:cNvSpPr>
              <p:nvPr/>
            </p:nvSpPr>
            <p:spPr bwMode="auto">
              <a:xfrm>
                <a:off x="3216" y="206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20483" name="Object 169"/>
            <p:cNvGraphicFramePr>
              <a:graphicFrameLocks noChangeAspect="1"/>
            </p:cNvGraphicFramePr>
            <p:nvPr/>
          </p:nvGraphicFramePr>
          <p:xfrm>
            <a:off x="10623671" y="2339945"/>
            <a:ext cx="952829" cy="1080206"/>
          </p:xfrm>
          <a:graphic>
            <a:graphicData uri="http://schemas.openxmlformats.org/presentationml/2006/ole">
              <p:oleObj spid="_x0000_s660482" name="Equation" r:id="rId4" imgW="152280" imgH="228600" progId="Equation.3">
                <p:embed/>
              </p:oleObj>
            </a:graphicData>
          </a:graphic>
        </p:graphicFrame>
        <p:graphicFrame>
          <p:nvGraphicFramePr>
            <p:cNvPr id="20484" name="Object 170"/>
            <p:cNvGraphicFramePr>
              <a:graphicFrameLocks noChangeAspect="1"/>
            </p:cNvGraphicFramePr>
            <p:nvPr/>
          </p:nvGraphicFramePr>
          <p:xfrm>
            <a:off x="14003588" y="2339945"/>
            <a:ext cx="1035358" cy="1080206"/>
          </p:xfrm>
          <a:graphic>
            <a:graphicData uri="http://schemas.openxmlformats.org/presentationml/2006/ole">
              <p:oleObj spid="_x0000_s660483" name="Equation" r:id="rId5" imgW="164880" imgH="228600" progId="Equation.3">
                <p:embed/>
              </p:oleObj>
            </a:graphicData>
          </a:graphic>
        </p:graphicFrame>
        <p:sp>
          <p:nvSpPr>
            <p:cNvPr id="20494" name="Freeform 171"/>
            <p:cNvSpPr>
              <a:spLocks/>
            </p:cNvSpPr>
            <p:nvPr/>
          </p:nvSpPr>
          <p:spPr bwMode="auto">
            <a:xfrm>
              <a:off x="11343918" y="3015074"/>
              <a:ext cx="3781306" cy="675129"/>
            </a:xfrm>
            <a:custGeom>
              <a:avLst/>
              <a:gdLst>
                <a:gd name="T0" fmla="*/ 0 w 720"/>
                <a:gd name="T1" fmla="*/ 2147483647 h 240"/>
                <a:gd name="T2" fmla="*/ 2147483647 w 720"/>
                <a:gd name="T3" fmla="*/ 0 h 240"/>
                <a:gd name="T4" fmla="*/ 2147483647 w 720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0" y="240"/>
                  </a:moveTo>
                  <a:cubicBezTo>
                    <a:pt x="108" y="120"/>
                    <a:pt x="216" y="0"/>
                    <a:pt x="336" y="0"/>
                  </a:cubicBezTo>
                  <a:cubicBezTo>
                    <a:pt x="456" y="0"/>
                    <a:pt x="656" y="200"/>
                    <a:pt x="720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2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:  cortical coupling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048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91535" y="5034181"/>
            <a:ext cx="12322732" cy="4551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11 – Continuum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Cortical fields and perception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noProof="0" dirty="0" err="1" smtClean="0">
                <a:latin typeface="Arial Narrow" pitchFamily="34" charset="0"/>
              </a:rPr>
              <a:t>from</a:t>
            </a:r>
            <a:r>
              <a:rPr lang="fr-CH" sz="4400" noProof="0" dirty="0" smtClean="0">
                <a:latin typeface="Arial Narrow" pitchFamily="34" charset="0"/>
              </a:rPr>
              <a:t> multiple to </a:t>
            </a:r>
            <a:r>
              <a:rPr lang="fr-CH" sz="4400" noProof="0" dirty="0" err="1" smtClean="0">
                <a:latin typeface="Arial Narrow" pitchFamily="34" charset="0"/>
              </a:rPr>
              <a:t>continuous</a:t>
            </a:r>
            <a:r>
              <a:rPr lang="fr-CH" sz="4400" noProof="0" dirty="0" smtClean="0">
                <a:latin typeface="Arial Narrow" pitchFamily="34" charset="0"/>
              </a:rPr>
              <a:t> populations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11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3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: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006136" y="5612523"/>
            <a:ext cx="10265694" cy="22686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8504273" y="1633836"/>
            <a:ext cx="12647754" cy="370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11400" b="1" dirty="0" smtClean="0"/>
              <a:t>Single population</a:t>
            </a:r>
            <a:endParaRPr lang="en-US" sz="11400" b="1" dirty="0"/>
          </a:p>
          <a:p>
            <a:r>
              <a:rPr lang="en-US" sz="11400" b="1" dirty="0" smtClean="0"/>
              <a:t>full </a:t>
            </a:r>
            <a:r>
              <a:rPr lang="en-US" sz="11400" b="1" dirty="0"/>
              <a:t>connectivity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71151" y="5573934"/>
            <a:ext cx="3444897" cy="3223739"/>
            <a:chOff x="4611" y="3499"/>
            <a:chExt cx="715" cy="692"/>
          </a:xfrm>
        </p:grpSpPr>
        <p:sp>
          <p:nvSpPr>
            <p:cNvPr id="41989" name="Oval 5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Oval 6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Oval 7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Oval 8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10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11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2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3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4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9" name="Oval 15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Oval 16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Oval 17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Oval 19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24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0" name="Line 26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27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8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29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31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Line 32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36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 review from 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937" y="2663231"/>
            <a:ext cx="5534025" cy="8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21964" y="4878779"/>
            <a:ext cx="67913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 Box 62"/>
          <p:cNvSpPr txBox="1">
            <a:spLocks noChangeArrowheads="1"/>
          </p:cNvSpPr>
          <p:nvPr/>
        </p:nvSpPr>
        <p:spPr bwMode="auto">
          <a:xfrm>
            <a:off x="8071151" y="9620849"/>
            <a:ext cx="10435610" cy="19491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 dirty="0"/>
              <a:t>All </a:t>
            </a:r>
            <a:r>
              <a:rPr lang="fr-CH" i="0" dirty="0" err="1"/>
              <a:t>neurons</a:t>
            </a:r>
            <a:r>
              <a:rPr lang="fr-CH" i="0" dirty="0"/>
              <a:t> </a:t>
            </a:r>
            <a:r>
              <a:rPr lang="fr-CH" i="0" dirty="0" err="1"/>
              <a:t>receive</a:t>
            </a:r>
            <a:r>
              <a:rPr lang="fr-CH" i="0" dirty="0"/>
              <a:t> the </a:t>
            </a:r>
            <a:r>
              <a:rPr lang="fr-CH" i="0" dirty="0" err="1"/>
              <a:t>same</a:t>
            </a:r>
            <a:r>
              <a:rPr lang="fr-CH" i="0" dirty="0"/>
              <a:t> </a:t>
            </a:r>
            <a:endParaRPr lang="fr-CH" i="0" dirty="0" smtClean="0"/>
          </a:p>
          <a:p>
            <a:r>
              <a:rPr lang="fr-CH" i="0" dirty="0" smtClean="0"/>
              <a:t>total </a:t>
            </a:r>
            <a:r>
              <a:rPr lang="fr-CH" i="0" dirty="0"/>
              <a:t>input </a:t>
            </a:r>
            <a:r>
              <a:rPr lang="fr-CH" i="0" dirty="0" err="1" smtClean="0"/>
              <a:t>current</a:t>
            </a:r>
            <a:r>
              <a:rPr lang="fr-CH" dirty="0"/>
              <a:t> </a:t>
            </a:r>
            <a:r>
              <a:rPr lang="fr-CH" i="0" dirty="0" smtClean="0"/>
              <a:t>(‘</a:t>
            </a:r>
            <a:r>
              <a:rPr lang="fr-CH" i="0" dirty="0" err="1"/>
              <a:t>mean</a:t>
            </a:r>
            <a:r>
              <a:rPr lang="fr-CH" i="0" dirty="0"/>
              <a:t> </a:t>
            </a:r>
            <a:r>
              <a:rPr lang="fr-CH" i="0" dirty="0" err="1"/>
              <a:t>field</a:t>
            </a:r>
            <a:r>
              <a:rPr lang="fr-CH" i="0" dirty="0"/>
              <a:t>’)</a:t>
            </a:r>
            <a:endParaRPr lang="fr-FR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3:  Solution types (ring model)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649" y="3484563"/>
            <a:ext cx="1584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TextBox 94"/>
          <p:cNvSpPr txBox="1"/>
          <p:nvPr/>
        </p:nvSpPr>
        <p:spPr>
          <a:xfrm>
            <a:off x="1954924" y="2711669"/>
            <a:ext cx="3275256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Coupling: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3938993" y="2515067"/>
            <a:ext cx="648927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Input-driven regime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14091393" y="8666163"/>
            <a:ext cx="7423827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Bump attractor regime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V="1">
            <a:off x="1275440" y="9010153"/>
            <a:ext cx="102072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1145102" y="9266139"/>
          <a:ext cx="682736" cy="565421"/>
        </p:xfrm>
        <a:graphic>
          <a:graphicData uri="http://schemas.openxmlformats.org/presentationml/2006/ole">
            <p:oleObj spid="_x0000_s594946" name="Equation" r:id="rId4" imgW="114120" imgH="126720" progId="Equation.3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75131" y="3943876"/>
            <a:ext cx="158863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A(x)</a:t>
            </a:r>
            <a:endParaRPr lang="fr-FR" sz="5100" dirty="0"/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9273203" y="3012763"/>
            <a:ext cx="91131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/>
              <a:t>I. </a:t>
            </a:r>
            <a:r>
              <a:rPr lang="fr-CH" sz="6800" b="1" dirty="0" err="1"/>
              <a:t>Edge</a:t>
            </a:r>
            <a:r>
              <a:rPr lang="fr-CH" sz="6800" b="1" dirty="0"/>
              <a:t> </a:t>
            </a:r>
            <a:r>
              <a:rPr lang="fr-CH" sz="6800" b="1" dirty="0" err="1"/>
              <a:t>enhancement</a:t>
            </a:r>
            <a:endParaRPr lang="fr-FR" sz="6800" b="1" dirty="0"/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10244790" y="4666827"/>
            <a:ext cx="911755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Weaker lateral connectivity</a:t>
            </a:r>
            <a:endParaRPr lang="fr-FR"/>
          </a:p>
        </p:txBody>
      </p:sp>
      <p:sp>
        <p:nvSpPr>
          <p:cNvPr id="22539" name="Freeform 15"/>
          <p:cNvSpPr>
            <a:spLocks/>
          </p:cNvSpPr>
          <p:nvPr/>
        </p:nvSpPr>
        <p:spPr bwMode="auto">
          <a:xfrm>
            <a:off x="1275442" y="7606448"/>
            <a:ext cx="4764145" cy="978936"/>
          </a:xfrm>
          <a:custGeom>
            <a:avLst/>
            <a:gdLst>
              <a:gd name="T0" fmla="*/ 0 w 1270"/>
              <a:gd name="T1" fmla="*/ 2147483647 h 348"/>
              <a:gd name="T2" fmla="*/ 2147483647 w 1270"/>
              <a:gd name="T3" fmla="*/ 2147483647 h 348"/>
              <a:gd name="T4" fmla="*/ 2147483647 w 1270"/>
              <a:gd name="T5" fmla="*/ 2147483647 h 348"/>
              <a:gd name="T6" fmla="*/ 2147483647 w 1270"/>
              <a:gd name="T7" fmla="*/ 2147483647 h 348"/>
              <a:gd name="T8" fmla="*/ 2147483647 w 1270"/>
              <a:gd name="T9" fmla="*/ 2147483647 h 348"/>
              <a:gd name="T10" fmla="*/ 2147483647 w 1270"/>
              <a:gd name="T11" fmla="*/ 2147483647 h 348"/>
              <a:gd name="T12" fmla="*/ 2147483647 w 1270"/>
              <a:gd name="T13" fmla="*/ 2147483647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348"/>
              <a:gd name="T23" fmla="*/ 1270 w 1270"/>
              <a:gd name="T24" fmla="*/ 348 h 3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348">
                <a:moveTo>
                  <a:pt x="0" y="333"/>
                </a:moveTo>
                <a:cubicBezTo>
                  <a:pt x="144" y="333"/>
                  <a:pt x="288" y="333"/>
                  <a:pt x="363" y="333"/>
                </a:cubicBezTo>
                <a:cubicBezTo>
                  <a:pt x="438" y="333"/>
                  <a:pt x="415" y="348"/>
                  <a:pt x="453" y="333"/>
                </a:cubicBezTo>
                <a:cubicBezTo>
                  <a:pt x="491" y="318"/>
                  <a:pt x="537" y="295"/>
                  <a:pt x="590" y="242"/>
                </a:cubicBezTo>
                <a:cubicBezTo>
                  <a:pt x="643" y="189"/>
                  <a:pt x="718" y="30"/>
                  <a:pt x="771" y="15"/>
                </a:cubicBezTo>
                <a:cubicBezTo>
                  <a:pt x="824" y="0"/>
                  <a:pt x="824" y="121"/>
                  <a:pt x="907" y="151"/>
                </a:cubicBezTo>
                <a:cubicBezTo>
                  <a:pt x="990" y="181"/>
                  <a:pt x="1130" y="189"/>
                  <a:pt x="1270" y="19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0" name="Freeform 16"/>
          <p:cNvSpPr>
            <a:spLocks/>
          </p:cNvSpPr>
          <p:nvPr/>
        </p:nvSpPr>
        <p:spPr bwMode="auto">
          <a:xfrm flipH="1">
            <a:off x="6039587" y="7606448"/>
            <a:ext cx="4764145" cy="978936"/>
          </a:xfrm>
          <a:custGeom>
            <a:avLst/>
            <a:gdLst>
              <a:gd name="T0" fmla="*/ 0 w 1270"/>
              <a:gd name="T1" fmla="*/ 2147483647 h 348"/>
              <a:gd name="T2" fmla="*/ 2147483647 w 1270"/>
              <a:gd name="T3" fmla="*/ 2147483647 h 348"/>
              <a:gd name="T4" fmla="*/ 2147483647 w 1270"/>
              <a:gd name="T5" fmla="*/ 2147483647 h 348"/>
              <a:gd name="T6" fmla="*/ 2147483647 w 1270"/>
              <a:gd name="T7" fmla="*/ 2147483647 h 348"/>
              <a:gd name="T8" fmla="*/ 2147483647 w 1270"/>
              <a:gd name="T9" fmla="*/ 2147483647 h 348"/>
              <a:gd name="T10" fmla="*/ 2147483647 w 1270"/>
              <a:gd name="T11" fmla="*/ 2147483647 h 348"/>
              <a:gd name="T12" fmla="*/ 2147483647 w 1270"/>
              <a:gd name="T13" fmla="*/ 2147483647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348"/>
              <a:gd name="T23" fmla="*/ 1270 w 1270"/>
              <a:gd name="T24" fmla="*/ 348 h 3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348">
                <a:moveTo>
                  <a:pt x="0" y="333"/>
                </a:moveTo>
                <a:cubicBezTo>
                  <a:pt x="144" y="333"/>
                  <a:pt x="288" y="333"/>
                  <a:pt x="363" y="333"/>
                </a:cubicBezTo>
                <a:cubicBezTo>
                  <a:pt x="438" y="333"/>
                  <a:pt x="415" y="348"/>
                  <a:pt x="453" y="333"/>
                </a:cubicBezTo>
                <a:cubicBezTo>
                  <a:pt x="491" y="318"/>
                  <a:pt x="537" y="295"/>
                  <a:pt x="590" y="242"/>
                </a:cubicBezTo>
                <a:cubicBezTo>
                  <a:pt x="643" y="189"/>
                  <a:pt x="718" y="30"/>
                  <a:pt x="771" y="15"/>
                </a:cubicBezTo>
                <a:cubicBezTo>
                  <a:pt x="824" y="0"/>
                  <a:pt x="824" y="121"/>
                  <a:pt x="907" y="151"/>
                </a:cubicBezTo>
                <a:cubicBezTo>
                  <a:pt x="990" y="181"/>
                  <a:pt x="1130" y="189"/>
                  <a:pt x="1270" y="19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1" name="Line 17"/>
          <p:cNvSpPr>
            <a:spLocks noChangeShapeType="1"/>
          </p:cNvSpPr>
          <p:nvPr/>
        </p:nvSpPr>
        <p:spPr bwMode="auto">
          <a:xfrm flipV="1">
            <a:off x="1275440" y="11308402"/>
            <a:ext cx="102072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2" name="Line 19"/>
          <p:cNvSpPr>
            <a:spLocks noChangeShapeType="1"/>
          </p:cNvSpPr>
          <p:nvPr/>
        </p:nvSpPr>
        <p:spPr bwMode="auto">
          <a:xfrm flipV="1">
            <a:off x="4167691" y="10669844"/>
            <a:ext cx="0" cy="63855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3" name="Line 20"/>
          <p:cNvSpPr>
            <a:spLocks noChangeShapeType="1"/>
          </p:cNvSpPr>
          <p:nvPr/>
        </p:nvSpPr>
        <p:spPr bwMode="auto">
          <a:xfrm flipV="1">
            <a:off x="8252850" y="10669844"/>
            <a:ext cx="0" cy="63855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4" name="Line 21"/>
          <p:cNvSpPr>
            <a:spLocks noChangeShapeType="1"/>
          </p:cNvSpPr>
          <p:nvPr/>
        </p:nvSpPr>
        <p:spPr bwMode="auto">
          <a:xfrm>
            <a:off x="4167692" y="10669844"/>
            <a:ext cx="408516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5" name="Line 22"/>
          <p:cNvSpPr>
            <a:spLocks noChangeShapeType="1"/>
          </p:cNvSpPr>
          <p:nvPr/>
        </p:nvSpPr>
        <p:spPr bwMode="auto">
          <a:xfrm flipV="1">
            <a:off x="1275441" y="10543257"/>
            <a:ext cx="0" cy="765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2546" name="Text Box 23"/>
          <p:cNvSpPr txBox="1">
            <a:spLocks noChangeArrowheads="1"/>
          </p:cNvSpPr>
          <p:nvPr/>
        </p:nvSpPr>
        <p:spPr bwMode="auto">
          <a:xfrm>
            <a:off x="375131" y="9899073"/>
            <a:ext cx="14459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I(x)</a:t>
            </a:r>
            <a:endParaRPr lang="fr-FR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9805532" y="5881408"/>
            <a:ext cx="11540078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Possible interpretation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of visual cortex  cells: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   </a:t>
            </a:r>
            <a:r>
              <a:rPr lang="en-US" sz="6800" dirty="0" smtClean="0">
                <a:solidFill>
                  <a:srgbClr val="FF0000"/>
                </a:solidFill>
              </a:rPr>
              <a:t> (see final part this week)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22548" name="TextBox 19"/>
          <p:cNvSpPr txBox="1">
            <a:spLocks noChangeArrowheads="1"/>
          </p:cNvSpPr>
          <p:nvPr/>
        </p:nvSpPr>
        <p:spPr bwMode="auto">
          <a:xfrm>
            <a:off x="11655277" y="843911"/>
            <a:ext cx="852322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Field Equations:</a:t>
            </a:r>
          </a:p>
          <a:p>
            <a:r>
              <a:rPr lang="en-US"/>
              <a:t>Wilson and Cowan, 1972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3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Solution types: input driven regime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275440" y="9010153"/>
            <a:ext cx="6977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7495090" y="9266139"/>
          <a:ext cx="757762" cy="565421"/>
        </p:xfrm>
        <a:graphic>
          <a:graphicData uri="http://schemas.openxmlformats.org/presentationml/2006/ole">
            <p:oleObj spid="_x0000_s595970" name="Equation" r:id="rId4" imgW="126720" imgH="126720" progId="Equation.3">
              <p:embed/>
            </p:oleObj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75131" y="3943877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A</a:t>
            </a:r>
            <a:endParaRPr lang="fr-FR" sz="5100" dirty="0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1275440" y="5671079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0" name="Freeform 14"/>
          <p:cNvSpPr>
            <a:spLocks/>
          </p:cNvSpPr>
          <p:nvPr/>
        </p:nvSpPr>
        <p:spPr bwMode="auto">
          <a:xfrm>
            <a:off x="2805969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1" name="Freeform 15"/>
          <p:cNvSpPr>
            <a:spLocks/>
          </p:cNvSpPr>
          <p:nvPr/>
        </p:nvSpPr>
        <p:spPr bwMode="auto">
          <a:xfrm>
            <a:off x="1954426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2" name="Freeform 16"/>
          <p:cNvSpPr>
            <a:spLocks/>
          </p:cNvSpPr>
          <p:nvPr/>
        </p:nvSpPr>
        <p:spPr bwMode="auto">
          <a:xfrm>
            <a:off x="765264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3565" name="Text Box 22"/>
          <p:cNvSpPr txBox="1">
            <a:spLocks noChangeArrowheads="1"/>
          </p:cNvSpPr>
          <p:nvPr/>
        </p:nvSpPr>
        <p:spPr bwMode="auto">
          <a:xfrm>
            <a:off x="3998882" y="2759590"/>
            <a:ext cx="16523815" cy="228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/>
              <a:t>II: </a:t>
            </a:r>
            <a:r>
              <a:rPr lang="fr-CH" sz="6800" b="1" dirty="0" err="1"/>
              <a:t>Bump</a:t>
            </a:r>
            <a:r>
              <a:rPr lang="fr-CH" sz="6800" b="1" dirty="0"/>
              <a:t> formation:</a:t>
            </a:r>
          </a:p>
          <a:p>
            <a:r>
              <a:rPr lang="fr-CH" sz="6800" b="1" dirty="0"/>
              <a:t>  </a:t>
            </a:r>
            <a:r>
              <a:rPr lang="fr-CH" sz="6800" b="1" dirty="0" err="1"/>
              <a:t>activity</a:t>
            </a:r>
            <a:r>
              <a:rPr lang="fr-CH" sz="6800" b="1" dirty="0"/>
              <a:t> profile in the absence of input</a:t>
            </a:r>
            <a:endParaRPr lang="fr-FR" sz="6800" b="1" dirty="0"/>
          </a:p>
        </p:txBody>
      </p:sp>
      <p:sp>
        <p:nvSpPr>
          <p:cNvPr id="23566" name="Text Box 24"/>
          <p:cNvSpPr txBox="1">
            <a:spLocks noChangeArrowheads="1"/>
          </p:cNvSpPr>
          <p:nvPr/>
        </p:nvSpPr>
        <p:spPr bwMode="auto">
          <a:xfrm>
            <a:off x="10244790" y="4666827"/>
            <a:ext cx="864505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strong lateral connectivity</a:t>
            </a:r>
            <a:endParaRPr lang="fr-FR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9110392" y="5738784"/>
            <a:ext cx="9557164" cy="3334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Possible interpretation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of head direction cells</a:t>
            </a:r>
            <a:r>
              <a:rPr lang="en-US" sz="6800" dirty="0" smtClean="0">
                <a:solidFill>
                  <a:srgbClr val="FF0000"/>
                </a:solidFill>
              </a:rPr>
              <a:t>:</a:t>
            </a:r>
            <a:endParaRPr lang="en-US" sz="6800" dirty="0">
              <a:solidFill>
                <a:srgbClr val="FF0000"/>
              </a:solidFill>
            </a:endParaRPr>
          </a:p>
          <a:p>
            <a:r>
              <a:rPr lang="en-US" sz="6800" dirty="0">
                <a:solidFill>
                  <a:srgbClr val="FF0000"/>
                </a:solidFill>
              </a:rPr>
              <a:t>   </a:t>
            </a:r>
            <a:r>
              <a:rPr lang="en-US" sz="68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68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6800" dirty="0">
                <a:solidFill>
                  <a:srgbClr val="FF0000"/>
                </a:solidFill>
                <a:sym typeface="Wingdings" pitchFamily="2" charset="2"/>
              </a:rPr>
              <a:t>(see later today)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23568" name="TextBox 15"/>
          <p:cNvSpPr txBox="1">
            <a:spLocks noChangeArrowheads="1"/>
          </p:cNvSpPr>
          <p:nvPr/>
        </p:nvSpPr>
        <p:spPr bwMode="auto">
          <a:xfrm>
            <a:off x="11655277" y="843911"/>
            <a:ext cx="852322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Field Equations:</a:t>
            </a:r>
          </a:p>
          <a:p>
            <a:r>
              <a:rPr lang="en-US"/>
              <a:t>Wilson and Cowan, 1972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3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Solution types: bump solution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0" grpId="0" animBg="1"/>
      <p:bldP spid="848911" grpId="0" animBg="1"/>
      <p:bldP spid="848912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7175" name="Text Box 10"/>
          <p:cNvSpPr txBox="1">
            <a:spLocks noChangeArrowheads="1"/>
          </p:cNvSpPr>
          <p:nvPr/>
        </p:nvSpPr>
        <p:spPr bwMode="auto">
          <a:xfrm>
            <a:off x="5360602" y="78766"/>
            <a:ext cx="14367775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 smtClean="0">
                <a:solidFill>
                  <a:srgbClr val="FF0000"/>
                </a:solidFill>
              </a:rPr>
              <a:t>Exercise </a:t>
            </a:r>
            <a:r>
              <a:rPr lang="en-US" sz="5100" dirty="0" smtClean="0">
                <a:solidFill>
                  <a:srgbClr val="FF0000"/>
                </a:solidFill>
              </a:rPr>
              <a:t>2.1+2.2 now </a:t>
            </a:r>
            <a:r>
              <a:rPr lang="en-US" sz="5100" dirty="0" smtClean="0">
                <a:solidFill>
                  <a:srgbClr val="FF0000"/>
                </a:solidFill>
              </a:rPr>
              <a:t>(stationary </a:t>
            </a:r>
            <a:r>
              <a:rPr lang="en-US" sz="5100" dirty="0" smtClean="0">
                <a:solidFill>
                  <a:srgbClr val="FF0000"/>
                </a:solidFill>
              </a:rPr>
              <a:t>bump solution</a:t>
            </a:r>
            <a:r>
              <a:rPr lang="en-US" sz="5100" dirty="0" smtClean="0">
                <a:solidFill>
                  <a:srgbClr val="FF0000"/>
                </a:solidFill>
              </a:rPr>
              <a:t>)</a:t>
            </a:r>
            <a:endParaRPr lang="en-US" sz="3000" dirty="0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0" y="1419731"/>
            <a:ext cx="21728636" cy="10925830"/>
          </a:xfrm>
          <a:prstGeom prst="rect">
            <a:avLst/>
          </a:prstGeom>
          <a:solidFill>
            <a:srgbClr val="FF9900">
              <a:alpha val="27843"/>
            </a:srgbClr>
          </a:solidFill>
          <a:ln w="762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/>
            <a:endParaRPr lang="fr-FR" sz="6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072056" y="3972910"/>
            <a:ext cx="11418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Consider a </a:t>
            </a:r>
            <a:r>
              <a:rPr lang="en-US" sz="5400" dirty="0" smtClean="0"/>
              <a:t> continuum </a:t>
            </a:r>
            <a:r>
              <a:rPr lang="en-US" sz="5400" dirty="0" smtClean="0"/>
              <a:t>model,</a:t>
            </a:r>
          </a:p>
          <a:p>
            <a:r>
              <a:rPr lang="en-US" sz="5400" dirty="0" smtClean="0"/>
              <a:t>Find </a:t>
            </a:r>
            <a:r>
              <a:rPr lang="en-US" sz="5400" dirty="0" smtClean="0"/>
              <a:t>analytically the bump </a:t>
            </a:r>
            <a:r>
              <a:rPr lang="en-US" sz="5400" dirty="0" smtClean="0"/>
              <a:t>solutions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V="1">
            <a:off x="3622031" y="7945820"/>
            <a:ext cx="102072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 flipH="1" flipV="1">
            <a:off x="6514281" y="7307262"/>
            <a:ext cx="1" cy="13007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" name="Line 20"/>
          <p:cNvSpPr>
            <a:spLocks noChangeShapeType="1"/>
          </p:cNvSpPr>
          <p:nvPr/>
        </p:nvSpPr>
        <p:spPr bwMode="auto">
          <a:xfrm flipH="1" flipV="1">
            <a:off x="10599441" y="7307262"/>
            <a:ext cx="2" cy="13007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>
            <a:off x="6514283" y="7307262"/>
            <a:ext cx="408516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8509337" y="7180675"/>
            <a:ext cx="0" cy="765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7319878" y="6000512"/>
            <a:ext cx="237891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1" dirty="0" smtClean="0"/>
              <a:t>w</a:t>
            </a:r>
            <a:r>
              <a:rPr lang="fr-CH" i="1" dirty="0" smtClean="0"/>
              <a:t>(x-y)</a:t>
            </a:r>
            <a:endParaRPr lang="fr-FR" i="1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2469474" y="8607972"/>
            <a:ext cx="408516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3" name="Line 21"/>
          <p:cNvSpPr>
            <a:spLocks noChangeShapeType="1"/>
          </p:cNvSpPr>
          <p:nvPr/>
        </p:nvSpPr>
        <p:spPr bwMode="auto">
          <a:xfrm>
            <a:off x="10599443" y="8607972"/>
            <a:ext cx="408516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829308" y="3049580"/>
            <a:ext cx="4902304" cy="184665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Next lecture at</a:t>
            </a:r>
          </a:p>
          <a:p>
            <a:r>
              <a:rPr lang="en-US" dirty="0" smtClean="0"/>
              <a:t>11:28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6500997" y="1980378"/>
          <a:ext cx="5611938" cy="953620"/>
        </p:xfrm>
        <a:graphic>
          <a:graphicData uri="http://schemas.openxmlformats.org/presentationml/2006/ole">
            <p:oleObj spid="_x0000_s666626" name="Equation" r:id="rId4" imgW="888840" imgH="203040" progId="Equation.3">
              <p:embed/>
            </p:oleObj>
          </a:graphicData>
        </a:graphic>
      </p:graphicFrame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31571" y="10228197"/>
            <a:ext cx="11738851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Continuum: stationary profile 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17608582" y="8897632"/>
          <a:ext cx="1035358" cy="1133652"/>
        </p:xfrm>
        <a:graphic>
          <a:graphicData uri="http://schemas.openxmlformats.org/presentationml/2006/ole">
            <p:oleObj spid="_x0000_s666627" name="Equation" r:id="rId5" imgW="164880" imgH="241200" progId="Equation.3">
              <p:embed/>
            </p:oleObj>
          </a:graphicData>
        </a:graphic>
      </p:graphicFrame>
      <p:pic>
        <p:nvPicPr>
          <p:cNvPr id="21510" name="Picture 6" descr="cont-profil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514" y="2886175"/>
            <a:ext cx="12874447" cy="734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15567877" y="9392726"/>
            <a:ext cx="19806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1077577" y="3395334"/>
            <a:ext cx="10316987" cy="1764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>
                <a:solidFill>
                  <a:srgbClr val="FF0000"/>
                </a:solidFill>
              </a:rPr>
              <a:t>Comparison</a:t>
            </a:r>
            <a:r>
              <a:rPr lang="fr-CH" sz="5100" dirty="0">
                <a:solidFill>
                  <a:srgbClr val="FF0000"/>
                </a:solidFill>
              </a:rPr>
              <a:t> simulation of </a:t>
            </a:r>
            <a:r>
              <a:rPr lang="fr-CH" sz="5100" dirty="0" err="1">
                <a:solidFill>
                  <a:srgbClr val="FF0000"/>
                </a:solidFill>
              </a:rPr>
              <a:t>neurons</a:t>
            </a:r>
            <a:endParaRPr lang="fr-CH" sz="5100" dirty="0">
              <a:solidFill>
                <a:srgbClr val="FF0000"/>
              </a:solidFill>
            </a:endParaRPr>
          </a:p>
          <a:p>
            <a:r>
              <a:rPr lang="fr-CH" sz="5100" dirty="0">
                <a:solidFill>
                  <a:srgbClr val="FF0000"/>
                </a:solidFill>
              </a:rPr>
              <a:t>   and </a:t>
            </a:r>
            <a:r>
              <a:rPr lang="fr-CH" sz="5100" dirty="0" err="1">
                <a:solidFill>
                  <a:srgbClr val="FF0000"/>
                </a:solidFill>
              </a:rPr>
              <a:t>macroscopic</a:t>
            </a:r>
            <a:r>
              <a:rPr lang="fr-CH" sz="5100" dirty="0">
                <a:solidFill>
                  <a:srgbClr val="FF0000"/>
                </a:solidFill>
              </a:rPr>
              <a:t> </a:t>
            </a:r>
            <a:r>
              <a:rPr lang="fr-CH" sz="5100" dirty="0" err="1">
                <a:solidFill>
                  <a:srgbClr val="FF0000"/>
                </a:solidFill>
              </a:rPr>
              <a:t>field</a:t>
            </a:r>
            <a:r>
              <a:rPr lang="fr-CH" sz="5100" dirty="0">
                <a:solidFill>
                  <a:srgbClr val="FF0000"/>
                </a:solidFill>
              </a:rPr>
              <a:t> </a:t>
            </a:r>
            <a:r>
              <a:rPr lang="fr-CH" sz="5100" dirty="0" err="1">
                <a:solidFill>
                  <a:srgbClr val="FF0000"/>
                </a:solidFill>
              </a:rPr>
              <a:t>equation</a:t>
            </a: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15909247" y="1482471"/>
            <a:ext cx="640726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Spiridon&amp;Gerstner</a:t>
            </a: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13185806" y="10157872"/>
            <a:ext cx="8737516" cy="222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4400" i="1" dirty="0"/>
              <a:t>See: Chapter 9, book:</a:t>
            </a:r>
          </a:p>
          <a:p>
            <a:r>
              <a:rPr lang="en-US" sz="4400" i="1" dirty="0"/>
              <a:t>Spiking Neuron Models,</a:t>
            </a:r>
          </a:p>
          <a:p>
            <a:r>
              <a:rPr lang="en-US" sz="4400" i="1" dirty="0"/>
              <a:t>W. Gerstner and W. </a:t>
            </a:r>
            <a:r>
              <a:rPr lang="en-US" sz="4400" i="1" dirty="0" err="1"/>
              <a:t>Kistler</a:t>
            </a:r>
            <a:r>
              <a:rPr lang="en-US" sz="4400" i="1" dirty="0"/>
              <a:t>, 2002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3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:  Solution types: bump solution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3:  Solution types (continuum model)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4651" y="2037584"/>
            <a:ext cx="11372850" cy="921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V="1">
            <a:off x="13747531" y="2869324"/>
            <a:ext cx="2270235" cy="3815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200" y="2869324"/>
            <a:ext cx="1566454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11 – Continuum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Cortical fields and perception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model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11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4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341769" y="7662040"/>
            <a:ext cx="10265694" cy="9676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264815" y="3012763"/>
            <a:ext cx="7008389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Basic phenomenology </a:t>
            </a:r>
          </a:p>
        </p:txBody>
      </p:sp>
      <p:sp>
        <p:nvSpPr>
          <p:cNvPr id="24581" name="Line 4"/>
          <p:cNvSpPr>
            <a:spLocks noChangeShapeType="1"/>
          </p:cNvSpPr>
          <p:nvPr/>
        </p:nvSpPr>
        <p:spPr bwMode="auto">
          <a:xfrm flipV="1">
            <a:off x="1275440" y="9010153"/>
            <a:ext cx="102072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11145102" y="9266139"/>
          <a:ext cx="682736" cy="565421"/>
        </p:xfrm>
        <a:graphic>
          <a:graphicData uri="http://schemas.openxmlformats.org/presentationml/2006/ole">
            <p:oleObj spid="_x0000_s596994" name="Equation" r:id="rId4" imgW="114120" imgH="126720" progId="Equation.3">
              <p:embed/>
            </p:oleObj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75131" y="3943876"/>
            <a:ext cx="158863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A(x)</a:t>
            </a:r>
            <a:endParaRPr lang="fr-FR" sz="5100" dirty="0"/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9273203" y="3012763"/>
            <a:ext cx="9113132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/>
              <a:t>I. </a:t>
            </a:r>
            <a:r>
              <a:rPr lang="fr-CH" sz="6800" b="1" dirty="0" err="1"/>
              <a:t>Edge</a:t>
            </a:r>
            <a:r>
              <a:rPr lang="fr-CH" sz="6800" b="1" dirty="0"/>
              <a:t> </a:t>
            </a:r>
            <a:r>
              <a:rPr lang="fr-CH" sz="6800" b="1" dirty="0" err="1"/>
              <a:t>enhancement</a:t>
            </a:r>
            <a:endParaRPr lang="fr-FR" sz="6800" b="1" dirty="0"/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10244790" y="4666827"/>
            <a:ext cx="9117557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Weaker lateral connectivity</a:t>
            </a:r>
            <a:endParaRPr lang="fr-FR"/>
          </a:p>
        </p:txBody>
      </p:sp>
      <p:sp>
        <p:nvSpPr>
          <p:cNvPr id="24587" name="Freeform 15"/>
          <p:cNvSpPr>
            <a:spLocks/>
          </p:cNvSpPr>
          <p:nvPr/>
        </p:nvSpPr>
        <p:spPr bwMode="auto">
          <a:xfrm>
            <a:off x="1275442" y="7606448"/>
            <a:ext cx="4764145" cy="978936"/>
          </a:xfrm>
          <a:custGeom>
            <a:avLst/>
            <a:gdLst>
              <a:gd name="T0" fmla="*/ 0 w 1270"/>
              <a:gd name="T1" fmla="*/ 2147483647 h 348"/>
              <a:gd name="T2" fmla="*/ 2147483647 w 1270"/>
              <a:gd name="T3" fmla="*/ 2147483647 h 348"/>
              <a:gd name="T4" fmla="*/ 2147483647 w 1270"/>
              <a:gd name="T5" fmla="*/ 2147483647 h 348"/>
              <a:gd name="T6" fmla="*/ 2147483647 w 1270"/>
              <a:gd name="T7" fmla="*/ 2147483647 h 348"/>
              <a:gd name="T8" fmla="*/ 2147483647 w 1270"/>
              <a:gd name="T9" fmla="*/ 2147483647 h 348"/>
              <a:gd name="T10" fmla="*/ 2147483647 w 1270"/>
              <a:gd name="T11" fmla="*/ 2147483647 h 348"/>
              <a:gd name="T12" fmla="*/ 2147483647 w 1270"/>
              <a:gd name="T13" fmla="*/ 2147483647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348"/>
              <a:gd name="T23" fmla="*/ 1270 w 1270"/>
              <a:gd name="T24" fmla="*/ 348 h 3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348">
                <a:moveTo>
                  <a:pt x="0" y="333"/>
                </a:moveTo>
                <a:cubicBezTo>
                  <a:pt x="144" y="333"/>
                  <a:pt x="288" y="333"/>
                  <a:pt x="363" y="333"/>
                </a:cubicBezTo>
                <a:cubicBezTo>
                  <a:pt x="438" y="333"/>
                  <a:pt x="415" y="348"/>
                  <a:pt x="453" y="333"/>
                </a:cubicBezTo>
                <a:cubicBezTo>
                  <a:pt x="491" y="318"/>
                  <a:pt x="537" y="295"/>
                  <a:pt x="590" y="242"/>
                </a:cubicBezTo>
                <a:cubicBezTo>
                  <a:pt x="643" y="189"/>
                  <a:pt x="718" y="30"/>
                  <a:pt x="771" y="15"/>
                </a:cubicBezTo>
                <a:cubicBezTo>
                  <a:pt x="824" y="0"/>
                  <a:pt x="824" y="121"/>
                  <a:pt x="907" y="151"/>
                </a:cubicBezTo>
                <a:cubicBezTo>
                  <a:pt x="990" y="181"/>
                  <a:pt x="1130" y="189"/>
                  <a:pt x="1270" y="19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88" name="Freeform 16"/>
          <p:cNvSpPr>
            <a:spLocks/>
          </p:cNvSpPr>
          <p:nvPr/>
        </p:nvSpPr>
        <p:spPr bwMode="auto">
          <a:xfrm flipH="1">
            <a:off x="6039587" y="7606448"/>
            <a:ext cx="4764145" cy="978936"/>
          </a:xfrm>
          <a:custGeom>
            <a:avLst/>
            <a:gdLst>
              <a:gd name="T0" fmla="*/ 0 w 1270"/>
              <a:gd name="T1" fmla="*/ 2147483647 h 348"/>
              <a:gd name="T2" fmla="*/ 2147483647 w 1270"/>
              <a:gd name="T3" fmla="*/ 2147483647 h 348"/>
              <a:gd name="T4" fmla="*/ 2147483647 w 1270"/>
              <a:gd name="T5" fmla="*/ 2147483647 h 348"/>
              <a:gd name="T6" fmla="*/ 2147483647 w 1270"/>
              <a:gd name="T7" fmla="*/ 2147483647 h 348"/>
              <a:gd name="T8" fmla="*/ 2147483647 w 1270"/>
              <a:gd name="T9" fmla="*/ 2147483647 h 348"/>
              <a:gd name="T10" fmla="*/ 2147483647 w 1270"/>
              <a:gd name="T11" fmla="*/ 2147483647 h 348"/>
              <a:gd name="T12" fmla="*/ 2147483647 w 1270"/>
              <a:gd name="T13" fmla="*/ 2147483647 h 3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0"/>
              <a:gd name="T22" fmla="*/ 0 h 348"/>
              <a:gd name="T23" fmla="*/ 1270 w 1270"/>
              <a:gd name="T24" fmla="*/ 348 h 3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0" h="348">
                <a:moveTo>
                  <a:pt x="0" y="333"/>
                </a:moveTo>
                <a:cubicBezTo>
                  <a:pt x="144" y="333"/>
                  <a:pt x="288" y="333"/>
                  <a:pt x="363" y="333"/>
                </a:cubicBezTo>
                <a:cubicBezTo>
                  <a:pt x="438" y="333"/>
                  <a:pt x="415" y="348"/>
                  <a:pt x="453" y="333"/>
                </a:cubicBezTo>
                <a:cubicBezTo>
                  <a:pt x="491" y="318"/>
                  <a:pt x="537" y="295"/>
                  <a:pt x="590" y="242"/>
                </a:cubicBezTo>
                <a:cubicBezTo>
                  <a:pt x="643" y="189"/>
                  <a:pt x="718" y="30"/>
                  <a:pt x="771" y="15"/>
                </a:cubicBezTo>
                <a:cubicBezTo>
                  <a:pt x="824" y="0"/>
                  <a:pt x="824" y="121"/>
                  <a:pt x="907" y="151"/>
                </a:cubicBezTo>
                <a:cubicBezTo>
                  <a:pt x="990" y="181"/>
                  <a:pt x="1130" y="189"/>
                  <a:pt x="1270" y="19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89" name="Line 17"/>
          <p:cNvSpPr>
            <a:spLocks noChangeShapeType="1"/>
          </p:cNvSpPr>
          <p:nvPr/>
        </p:nvSpPr>
        <p:spPr bwMode="auto">
          <a:xfrm flipV="1">
            <a:off x="1275440" y="11308402"/>
            <a:ext cx="1020727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90" name="Line 19"/>
          <p:cNvSpPr>
            <a:spLocks noChangeShapeType="1"/>
          </p:cNvSpPr>
          <p:nvPr/>
        </p:nvSpPr>
        <p:spPr bwMode="auto">
          <a:xfrm flipV="1">
            <a:off x="4167691" y="10669844"/>
            <a:ext cx="0" cy="63855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91" name="Line 20"/>
          <p:cNvSpPr>
            <a:spLocks noChangeShapeType="1"/>
          </p:cNvSpPr>
          <p:nvPr/>
        </p:nvSpPr>
        <p:spPr bwMode="auto">
          <a:xfrm flipV="1">
            <a:off x="8252850" y="10669844"/>
            <a:ext cx="0" cy="63855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92" name="Line 21"/>
          <p:cNvSpPr>
            <a:spLocks noChangeShapeType="1"/>
          </p:cNvSpPr>
          <p:nvPr/>
        </p:nvSpPr>
        <p:spPr bwMode="auto">
          <a:xfrm>
            <a:off x="4167692" y="10669844"/>
            <a:ext cx="408516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93" name="Line 22"/>
          <p:cNvSpPr>
            <a:spLocks noChangeShapeType="1"/>
          </p:cNvSpPr>
          <p:nvPr/>
        </p:nvSpPr>
        <p:spPr bwMode="auto">
          <a:xfrm flipV="1">
            <a:off x="1275441" y="10543257"/>
            <a:ext cx="0" cy="7651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4594" name="Text Box 23"/>
          <p:cNvSpPr txBox="1">
            <a:spLocks noChangeArrowheads="1"/>
          </p:cNvSpPr>
          <p:nvPr/>
        </p:nvSpPr>
        <p:spPr bwMode="auto">
          <a:xfrm>
            <a:off x="375131" y="9899073"/>
            <a:ext cx="1445969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I(x)</a:t>
            </a:r>
            <a:endParaRPr lang="fr-FR"/>
          </a:p>
        </p:txBody>
      </p:sp>
      <p:sp>
        <p:nvSpPr>
          <p:cNvPr id="24595" name="TextBox 18"/>
          <p:cNvSpPr txBox="1">
            <a:spLocks noChangeArrowheads="1"/>
          </p:cNvSpPr>
          <p:nvPr/>
        </p:nvSpPr>
        <p:spPr bwMode="auto">
          <a:xfrm>
            <a:off x="9273204" y="6458729"/>
            <a:ext cx="11399014" cy="5426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Possible interpretation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of visual cortex  cells: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   contrast enhancement in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       - orientation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       - location</a:t>
            </a:r>
          </a:p>
        </p:txBody>
      </p:sp>
      <p:sp>
        <p:nvSpPr>
          <p:cNvPr id="24596" name="TextBox 19"/>
          <p:cNvSpPr txBox="1">
            <a:spLocks noChangeArrowheads="1"/>
          </p:cNvSpPr>
          <p:nvPr/>
        </p:nvSpPr>
        <p:spPr bwMode="auto">
          <a:xfrm>
            <a:off x="11655277" y="843911"/>
            <a:ext cx="8523227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Field Equations:</a:t>
            </a:r>
          </a:p>
          <a:p>
            <a:r>
              <a:rPr lang="en-US"/>
              <a:t>Wilson and Cowan, 1972</a:t>
            </a:r>
          </a:p>
        </p:txBody>
      </p:sp>
      <p:sp>
        <p:nvSpPr>
          <p:cNvPr id="21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uniform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/input driven solution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40809" y="540103"/>
            <a:ext cx="12758360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Continuum models: grid illusion </a:t>
            </a: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592705" y="2121030"/>
          <a:ext cx="9723358" cy="7004458"/>
        </p:xfrm>
        <a:graphic>
          <a:graphicData uri="http://schemas.openxmlformats.org/presentationml/2006/ole">
            <p:oleObj spid="_x0000_s599042" name="Acrobat Document" r:id="rId4" imgW="4114800" imgH="3952494" progId="AcroExch.Document.11">
              <p:embed/>
            </p:oleObj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92706" y="1994444"/>
            <a:ext cx="7318779" cy="7780856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40809" y="540103"/>
            <a:ext cx="13242467" cy="12412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/>
              <a:t>Continuum models: Mach Bands </a:t>
            </a: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446882" y="1898801"/>
          <a:ext cx="10713700" cy="8354715"/>
        </p:xfrm>
        <a:graphic>
          <a:graphicData uri="http://schemas.openxmlformats.org/presentationml/2006/ole">
            <p:oleObj spid="_x0000_s598018" name="Acrobat Document" r:id="rId4" imgW="4533710" imgH="4714875" progId="AcroExch.Document.11">
              <p:embed/>
            </p:oleObj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88044" y="3907307"/>
            <a:ext cx="5784498" cy="67625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952190" y="9775299"/>
          <a:ext cx="2633410" cy="967684"/>
        </p:xfrm>
        <a:graphic>
          <a:graphicData uri="http://schemas.openxmlformats.org/presentationml/2006/ole">
            <p:oleObj spid="_x0000_s604162" name="Equation" r:id="rId4" imgW="482400" imgH="253800" progId="Equation.3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79900" y="7432040"/>
            <a:ext cx="2277035" cy="1946621"/>
            <a:chOff x="4611" y="3499"/>
            <a:chExt cx="715" cy="692"/>
          </a:xfrm>
        </p:grpSpPr>
        <p:sp>
          <p:nvSpPr>
            <p:cNvPr id="9240" name="Oval 7"/>
            <p:cNvSpPr>
              <a:spLocks noChangeArrowheads="1"/>
            </p:cNvSpPr>
            <p:nvPr/>
          </p:nvSpPr>
          <p:spPr bwMode="auto">
            <a:xfrm>
              <a:off x="4825" y="3572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Oval 8"/>
            <p:cNvSpPr>
              <a:spLocks noChangeArrowheads="1"/>
            </p:cNvSpPr>
            <p:nvPr/>
          </p:nvSpPr>
          <p:spPr bwMode="auto">
            <a:xfrm>
              <a:off x="4897" y="3645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Oval 9"/>
            <p:cNvSpPr>
              <a:spLocks noChangeArrowheads="1"/>
            </p:cNvSpPr>
            <p:nvPr/>
          </p:nvSpPr>
          <p:spPr bwMode="auto">
            <a:xfrm>
              <a:off x="4968" y="3609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Oval 10"/>
            <p:cNvSpPr>
              <a:spLocks noChangeArrowheads="1"/>
            </p:cNvSpPr>
            <p:nvPr/>
          </p:nvSpPr>
          <p:spPr bwMode="auto">
            <a:xfrm>
              <a:off x="4933" y="4082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5183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Oval 12"/>
            <p:cNvSpPr>
              <a:spLocks noChangeArrowheads="1"/>
            </p:cNvSpPr>
            <p:nvPr/>
          </p:nvSpPr>
          <p:spPr bwMode="auto">
            <a:xfrm>
              <a:off x="5075" y="3718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Oval 13"/>
            <p:cNvSpPr>
              <a:spLocks noChangeArrowheads="1"/>
            </p:cNvSpPr>
            <p:nvPr/>
          </p:nvSpPr>
          <p:spPr bwMode="auto">
            <a:xfrm>
              <a:off x="4897" y="3827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Oval 14"/>
            <p:cNvSpPr>
              <a:spLocks noChangeArrowheads="1"/>
            </p:cNvSpPr>
            <p:nvPr/>
          </p:nvSpPr>
          <p:spPr bwMode="auto">
            <a:xfrm>
              <a:off x="4968" y="3754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8" name="Oval 15"/>
            <p:cNvSpPr>
              <a:spLocks noChangeArrowheads="1"/>
            </p:cNvSpPr>
            <p:nvPr/>
          </p:nvSpPr>
          <p:spPr bwMode="auto">
            <a:xfrm>
              <a:off x="5040" y="4009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Oval 16"/>
            <p:cNvSpPr>
              <a:spLocks noChangeArrowheads="1"/>
            </p:cNvSpPr>
            <p:nvPr/>
          </p:nvSpPr>
          <p:spPr bwMode="auto">
            <a:xfrm>
              <a:off x="5111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Oval 17"/>
            <p:cNvSpPr>
              <a:spLocks noChangeArrowheads="1"/>
            </p:cNvSpPr>
            <p:nvPr/>
          </p:nvSpPr>
          <p:spPr bwMode="auto">
            <a:xfrm>
              <a:off x="4718" y="3900"/>
              <a:ext cx="72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Oval 18"/>
            <p:cNvSpPr>
              <a:spLocks noChangeArrowheads="1"/>
            </p:cNvSpPr>
            <p:nvPr/>
          </p:nvSpPr>
          <p:spPr bwMode="auto">
            <a:xfrm>
              <a:off x="4683" y="3718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Oval 19"/>
            <p:cNvSpPr>
              <a:spLocks noChangeArrowheads="1"/>
            </p:cNvSpPr>
            <p:nvPr/>
          </p:nvSpPr>
          <p:spPr bwMode="auto">
            <a:xfrm>
              <a:off x="4611" y="3499"/>
              <a:ext cx="715" cy="6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Oval 20"/>
            <p:cNvSpPr>
              <a:spLocks noChangeArrowheads="1"/>
            </p:cNvSpPr>
            <p:nvPr/>
          </p:nvSpPr>
          <p:spPr bwMode="auto">
            <a:xfrm>
              <a:off x="4790" y="3973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Oval 21"/>
            <p:cNvSpPr>
              <a:spLocks noChangeArrowheads="1"/>
            </p:cNvSpPr>
            <p:nvPr/>
          </p:nvSpPr>
          <p:spPr bwMode="auto">
            <a:xfrm>
              <a:off x="4754" y="3791"/>
              <a:ext cx="71" cy="7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22"/>
            <p:cNvSpPr>
              <a:spLocks noChangeShapeType="1"/>
            </p:cNvSpPr>
            <p:nvPr/>
          </p:nvSpPr>
          <p:spPr bwMode="auto">
            <a:xfrm>
              <a:off x="4933" y="3900"/>
              <a:ext cx="35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23"/>
            <p:cNvSpPr>
              <a:spLocks noChangeShapeType="1"/>
            </p:cNvSpPr>
            <p:nvPr/>
          </p:nvSpPr>
          <p:spPr bwMode="auto">
            <a:xfrm>
              <a:off x="5040" y="3827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Line 24"/>
            <p:cNvSpPr>
              <a:spLocks noChangeShapeType="1"/>
            </p:cNvSpPr>
            <p:nvPr/>
          </p:nvSpPr>
          <p:spPr bwMode="auto">
            <a:xfrm flipV="1">
              <a:off x="4825" y="3936"/>
              <a:ext cx="286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25"/>
            <p:cNvSpPr>
              <a:spLocks noChangeShapeType="1"/>
            </p:cNvSpPr>
            <p:nvPr/>
          </p:nvSpPr>
          <p:spPr bwMode="auto">
            <a:xfrm>
              <a:off x="4933" y="3900"/>
              <a:ext cx="142" cy="1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26"/>
            <p:cNvSpPr>
              <a:spLocks noChangeShapeType="1"/>
            </p:cNvSpPr>
            <p:nvPr/>
          </p:nvSpPr>
          <p:spPr bwMode="auto">
            <a:xfrm>
              <a:off x="4790" y="3864"/>
              <a:ext cx="35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0" name="Line 27"/>
            <p:cNvSpPr>
              <a:spLocks noChangeShapeType="1"/>
            </p:cNvSpPr>
            <p:nvPr/>
          </p:nvSpPr>
          <p:spPr bwMode="auto">
            <a:xfrm>
              <a:off x="5111" y="3791"/>
              <a:ext cx="36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1" name="Line 28"/>
            <p:cNvSpPr>
              <a:spLocks noChangeShapeType="1"/>
            </p:cNvSpPr>
            <p:nvPr/>
          </p:nvSpPr>
          <p:spPr bwMode="auto">
            <a:xfrm>
              <a:off x="5004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29"/>
            <p:cNvSpPr>
              <a:spLocks noChangeShapeType="1"/>
            </p:cNvSpPr>
            <p:nvPr/>
          </p:nvSpPr>
          <p:spPr bwMode="auto">
            <a:xfrm flipH="1">
              <a:off x="4825" y="3718"/>
              <a:ext cx="108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30"/>
            <p:cNvSpPr>
              <a:spLocks noChangeShapeType="1"/>
            </p:cNvSpPr>
            <p:nvPr/>
          </p:nvSpPr>
          <p:spPr bwMode="auto">
            <a:xfrm flipH="1">
              <a:off x="4718" y="3645"/>
              <a:ext cx="107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31"/>
            <p:cNvSpPr>
              <a:spLocks noChangeShapeType="1"/>
            </p:cNvSpPr>
            <p:nvPr/>
          </p:nvSpPr>
          <p:spPr bwMode="auto">
            <a:xfrm>
              <a:off x="4718" y="3791"/>
              <a:ext cx="36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32"/>
            <p:cNvSpPr>
              <a:spLocks noChangeShapeType="1"/>
            </p:cNvSpPr>
            <p:nvPr/>
          </p:nvSpPr>
          <p:spPr bwMode="auto">
            <a:xfrm flipV="1">
              <a:off x="4825" y="3791"/>
              <a:ext cx="143" cy="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33"/>
            <p:cNvSpPr>
              <a:spLocks noChangeShapeType="1"/>
            </p:cNvSpPr>
            <p:nvPr/>
          </p:nvSpPr>
          <p:spPr bwMode="auto">
            <a:xfrm flipH="1">
              <a:off x="4968" y="3827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34"/>
            <p:cNvSpPr>
              <a:spLocks noChangeShapeType="1"/>
            </p:cNvSpPr>
            <p:nvPr/>
          </p:nvSpPr>
          <p:spPr bwMode="auto">
            <a:xfrm>
              <a:off x="4825" y="4009"/>
              <a:ext cx="143" cy="7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35"/>
            <p:cNvSpPr>
              <a:spLocks noChangeShapeType="1"/>
            </p:cNvSpPr>
            <p:nvPr/>
          </p:nvSpPr>
          <p:spPr bwMode="auto">
            <a:xfrm>
              <a:off x="4861" y="3645"/>
              <a:ext cx="72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36"/>
            <p:cNvSpPr>
              <a:spLocks noChangeShapeType="1"/>
            </p:cNvSpPr>
            <p:nvPr/>
          </p:nvSpPr>
          <p:spPr bwMode="auto">
            <a:xfrm>
              <a:off x="4718" y="3754"/>
              <a:ext cx="250" cy="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37"/>
            <p:cNvSpPr>
              <a:spLocks noChangeShapeType="1"/>
            </p:cNvSpPr>
            <p:nvPr/>
          </p:nvSpPr>
          <p:spPr bwMode="auto">
            <a:xfrm flipV="1">
              <a:off x="4825" y="3864"/>
              <a:ext cx="108" cy="1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38"/>
            <p:cNvSpPr>
              <a:spLocks noChangeShapeType="1"/>
            </p:cNvSpPr>
            <p:nvPr/>
          </p:nvSpPr>
          <p:spPr bwMode="auto">
            <a:xfrm flipV="1">
              <a:off x="4754" y="3864"/>
              <a:ext cx="179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Line 39"/>
            <p:cNvSpPr>
              <a:spLocks noChangeShapeType="1"/>
            </p:cNvSpPr>
            <p:nvPr/>
          </p:nvSpPr>
          <p:spPr bwMode="auto">
            <a:xfrm flipH="1">
              <a:off x="5147" y="3827"/>
              <a:ext cx="71" cy="1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3" name="Line 40"/>
            <p:cNvSpPr>
              <a:spLocks noChangeShapeType="1"/>
            </p:cNvSpPr>
            <p:nvPr/>
          </p:nvSpPr>
          <p:spPr bwMode="auto">
            <a:xfrm>
              <a:off x="4933" y="3864"/>
              <a:ext cx="250" cy="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19" name="Object 46"/>
          <p:cNvGraphicFramePr>
            <a:graphicFrameLocks noChangeAspect="1"/>
          </p:cNvGraphicFramePr>
          <p:nvPr/>
        </p:nvGraphicFramePr>
        <p:xfrm>
          <a:off x="12060417" y="9539004"/>
          <a:ext cx="6962405" cy="1620308"/>
        </p:xfrm>
        <a:graphic>
          <a:graphicData uri="http://schemas.openxmlformats.org/presentationml/2006/ole">
            <p:oleObj spid="_x0000_s604163" name="Equation" r:id="rId5" imgW="1434960" imgH="520560" progId="Equation.DSMT4">
              <p:embed/>
            </p:oleObj>
          </a:graphicData>
        </a:graphic>
      </p:graphicFrame>
      <p:graphicFrame>
        <p:nvGraphicFramePr>
          <p:cNvPr id="9220" name="Object 47"/>
          <p:cNvGraphicFramePr>
            <a:graphicFrameLocks noChangeAspect="1"/>
          </p:cNvGraphicFramePr>
          <p:nvPr/>
        </p:nvGraphicFramePr>
        <p:xfrm>
          <a:off x="18591422" y="10031285"/>
          <a:ext cx="2423337" cy="725763"/>
        </p:xfrm>
        <a:graphic>
          <a:graphicData uri="http://schemas.openxmlformats.org/presentationml/2006/ole">
            <p:oleObj spid="_x0000_s604164" name="Equation" r:id="rId6" imgW="444240" imgH="190440" progId="Equation.3">
              <p:embed/>
            </p:oleObj>
          </a:graphicData>
        </a:graphic>
      </p:graphicFrame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14547524" y="10796431"/>
            <a:ext cx="5615691" cy="638560"/>
            <a:chOff x="2018" y="3838"/>
            <a:chExt cx="1497" cy="227"/>
          </a:xfrm>
        </p:grpSpPr>
        <p:sp>
          <p:nvSpPr>
            <p:cNvPr id="9237" name="Line 54"/>
            <p:cNvSpPr>
              <a:spLocks noChangeShapeType="1"/>
            </p:cNvSpPr>
            <p:nvPr/>
          </p:nvSpPr>
          <p:spPr bwMode="auto">
            <a:xfrm>
              <a:off x="2018" y="3884"/>
              <a:ext cx="0" cy="1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8" name="Line 55"/>
            <p:cNvSpPr>
              <a:spLocks noChangeShapeType="1"/>
            </p:cNvSpPr>
            <p:nvPr/>
          </p:nvSpPr>
          <p:spPr bwMode="auto">
            <a:xfrm>
              <a:off x="2018" y="4065"/>
              <a:ext cx="149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56"/>
            <p:cNvSpPr>
              <a:spLocks noChangeShapeType="1"/>
            </p:cNvSpPr>
            <p:nvPr/>
          </p:nvSpPr>
          <p:spPr bwMode="auto">
            <a:xfrm flipV="1">
              <a:off x="3515" y="3838"/>
              <a:ext cx="0" cy="2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7" name="Line 60"/>
          <p:cNvSpPr>
            <a:spLocks noChangeShapeType="1"/>
          </p:cNvSpPr>
          <p:nvPr/>
        </p:nvSpPr>
        <p:spPr bwMode="auto">
          <a:xfrm>
            <a:off x="14716334" y="5693584"/>
            <a:ext cx="289224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8" name="Line 61"/>
          <p:cNvSpPr>
            <a:spLocks noChangeShapeType="1"/>
          </p:cNvSpPr>
          <p:nvPr/>
        </p:nvSpPr>
        <p:spPr bwMode="auto">
          <a:xfrm flipV="1">
            <a:off x="14716334" y="4799039"/>
            <a:ext cx="0" cy="8945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29" name="Line 62"/>
          <p:cNvSpPr>
            <a:spLocks noChangeShapeType="1"/>
          </p:cNvSpPr>
          <p:nvPr/>
        </p:nvSpPr>
        <p:spPr bwMode="auto">
          <a:xfrm>
            <a:off x="14716334" y="5437598"/>
            <a:ext cx="2550881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9230" name="Text Box 65"/>
          <p:cNvSpPr txBox="1">
            <a:spLocks noChangeArrowheads="1"/>
          </p:cNvSpPr>
          <p:nvPr/>
        </p:nvSpPr>
        <p:spPr bwMode="auto">
          <a:xfrm>
            <a:off x="1616811" y="9859690"/>
            <a:ext cx="780828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 err="1"/>
              <a:t>frequency</a:t>
            </a:r>
            <a:r>
              <a:rPr lang="fr-CH" sz="5100" dirty="0"/>
              <a:t> (single </a:t>
            </a:r>
            <a:r>
              <a:rPr lang="fr-CH" sz="5100" dirty="0" err="1"/>
              <a:t>neuron</a:t>
            </a:r>
            <a:r>
              <a:rPr lang="fr-CH" sz="5100" dirty="0"/>
              <a:t>)</a:t>
            </a:r>
            <a:endParaRPr lang="fr-FR" sz="5100" dirty="0"/>
          </a:p>
        </p:txBody>
      </p:sp>
      <p:sp>
        <p:nvSpPr>
          <p:cNvPr id="9232" name="TextBox 71"/>
          <p:cNvSpPr txBox="1">
            <a:spLocks noChangeArrowheads="1"/>
          </p:cNvSpPr>
          <p:nvPr/>
        </p:nvSpPr>
        <p:spPr bwMode="auto">
          <a:xfrm>
            <a:off x="251226" y="2867301"/>
            <a:ext cx="12934691" cy="282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dirty="0"/>
              <a:t>Homogeneous network</a:t>
            </a:r>
          </a:p>
          <a:p>
            <a:r>
              <a:rPr lang="en-US" dirty="0"/>
              <a:t>All neurons are identical,</a:t>
            </a:r>
          </a:p>
          <a:p>
            <a:r>
              <a:rPr lang="en-US" b="1" dirty="0"/>
              <a:t>Single neuron rate = population rate</a:t>
            </a:r>
          </a:p>
        </p:txBody>
      </p:sp>
      <p:pic>
        <p:nvPicPr>
          <p:cNvPr id="9233" name="Picture 53" descr="spike_brunel_ro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165929" y="4033894"/>
            <a:ext cx="10822489" cy="5496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34" name="Text Box 59"/>
          <p:cNvSpPr txBox="1">
            <a:spLocks noChangeArrowheads="1"/>
          </p:cNvSpPr>
          <p:nvPr/>
        </p:nvSpPr>
        <p:spPr bwMode="auto">
          <a:xfrm>
            <a:off x="14888894" y="4033894"/>
            <a:ext cx="671856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A(t)= A</a:t>
            </a:r>
            <a:r>
              <a:rPr lang="en-US" sz="3400" dirty="0">
                <a:solidFill>
                  <a:srgbClr val="FF0000"/>
                </a:solidFill>
              </a:rPr>
              <a:t>0</a:t>
            </a:r>
            <a:r>
              <a:rPr lang="en-US" sz="5100" dirty="0">
                <a:solidFill>
                  <a:srgbClr val="FF0000"/>
                </a:solidFill>
              </a:rPr>
              <a:t>= const</a:t>
            </a:r>
            <a:endParaRPr lang="en-US" sz="5100" dirty="0"/>
          </a:p>
        </p:txBody>
      </p:sp>
      <p:cxnSp>
        <p:nvCxnSpPr>
          <p:cNvPr id="9235" name="Straight Arrow Connector 73"/>
          <p:cNvCxnSpPr>
            <a:cxnSpLocks noChangeShapeType="1"/>
          </p:cNvCxnSpPr>
          <p:nvPr/>
        </p:nvCxnSpPr>
        <p:spPr bwMode="auto">
          <a:xfrm>
            <a:off x="15736687" y="7094475"/>
            <a:ext cx="2896000" cy="2814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</p:spPr>
      </p:cxnSp>
      <p:sp>
        <p:nvSpPr>
          <p:cNvPr id="9236" name="TextBox 75"/>
          <p:cNvSpPr txBox="1">
            <a:spLocks noChangeArrowheads="1"/>
          </p:cNvSpPr>
          <p:nvPr/>
        </p:nvSpPr>
        <p:spPr bwMode="auto">
          <a:xfrm>
            <a:off x="13864790" y="6585318"/>
            <a:ext cx="3743793" cy="194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2911" tIns="96455" rIns="192911" bIns="96455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Single neuron</a:t>
            </a:r>
          </a:p>
        </p:txBody>
      </p:sp>
      <p:graphicFrame>
        <p:nvGraphicFramePr>
          <p:cNvPr id="9222" name="Object 7"/>
          <p:cNvGraphicFramePr>
            <a:graphicFrameLocks noChangeAspect="1"/>
          </p:cNvGraphicFramePr>
          <p:nvPr/>
        </p:nvGraphicFramePr>
        <p:xfrm>
          <a:off x="2085722" y="5628884"/>
          <a:ext cx="7866468" cy="1291184"/>
        </p:xfrm>
        <a:graphic>
          <a:graphicData uri="http://schemas.openxmlformats.org/presentationml/2006/ole">
            <p:oleObj spid="_x0000_s604166" name="Equation" r:id="rId8" imgW="901440" imgH="228600" progId="Equation.DSMT4">
              <p:embed/>
            </p:oleObj>
          </a:graphicData>
        </a:graphic>
      </p:graphicFrame>
      <p:cxnSp>
        <p:nvCxnSpPr>
          <p:cNvPr id="58" name="Straight Connector 5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Review from Week 10: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stationary state/asynchronous activity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4: Field models and Perception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5575" y="6006060"/>
            <a:ext cx="111347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4: Field models and Perception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1777" y="2681014"/>
            <a:ext cx="498157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21627" y="1419774"/>
            <a:ext cx="1584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7453" y="6003865"/>
            <a:ext cx="9448974" cy="538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cxnSp>
        <p:nvCxnSpPr>
          <p:cNvPr id="176" name="Straight Connector 17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11-part 4: Field models and Perception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pic>
        <p:nvPicPr>
          <p:cNvPr id="66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41151" y="2487065"/>
            <a:ext cx="11420475" cy="1007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3406" y="2487065"/>
            <a:ext cx="6438900" cy="700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340" y="3382981"/>
            <a:ext cx="9250439" cy="2921566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smtClean="0">
                <a:latin typeface="Impact" charset="0"/>
                <a:cs typeface="Impact" charset="0"/>
              </a:rPr>
              <a:t>Biological Modeling </a:t>
            </a:r>
            <a:br>
              <a:rPr lang="en-US" dirty="0" smtClean="0">
                <a:latin typeface="Impact" charset="0"/>
                <a:cs typeface="Impact" charset="0"/>
              </a:rPr>
            </a:br>
            <a:r>
              <a:rPr lang="en-US" dirty="0" smtClean="0">
                <a:latin typeface="Impact" charset="0"/>
                <a:cs typeface="Impact" charset="0"/>
              </a:rPr>
              <a:t>of Neural Networks:</a:t>
            </a:r>
            <a:br>
              <a:rPr lang="en-US" dirty="0" smtClean="0">
                <a:latin typeface="Impact" charset="0"/>
                <a:cs typeface="Impact" charset="0"/>
              </a:rPr>
            </a:br>
            <a:endParaRPr dirty="0">
              <a:latin typeface="Impact" charset="0"/>
              <a:cs typeface="Impact" charset="0"/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1024529" y="6761752"/>
            <a:ext cx="10160829" cy="2136186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Week 11 – Continuum models:</a:t>
            </a:r>
          </a:p>
          <a:p>
            <a:r>
              <a:rPr lang="en-US" sz="5400" dirty="0" smtClean="0">
                <a:latin typeface="Arial Narrow" pitchFamily="34" charset="0"/>
                <a:ea typeface="ＭＳ Ｐゴシック" pitchFamily="34" charset="-128"/>
              </a:rPr>
              <a:t>Cortical fields and perception</a:t>
            </a:r>
            <a:endParaRPr lang="en-US" sz="54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9220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120782" y="8897938"/>
            <a:ext cx="7638207" cy="190642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Arial Narrow" pitchFamily="34" charset="0"/>
                <a:ea typeface="ＭＳ Ｐゴシック" pitchFamily="34" charset="-128"/>
              </a:rPr>
              <a:t>Wulfram</a:t>
            </a:r>
            <a:r>
              <a:rPr lang="en-US" dirty="0" smtClean="0">
                <a:latin typeface="Arial Narrow" pitchFamily="34" charset="0"/>
                <a:ea typeface="ＭＳ Ｐゴシック" pitchFamily="34" charset="-128"/>
              </a:rPr>
              <a:t> Gerstner</a:t>
            </a:r>
          </a:p>
          <a:p>
            <a:r>
              <a:rPr lang="en-US" sz="4000" dirty="0" smtClean="0">
                <a:latin typeface="Arial Narrow" pitchFamily="34" charset="0"/>
                <a:ea typeface="ＭＳ Ｐゴシック" pitchFamily="34" charset="-128"/>
              </a:rPr>
              <a:t>EPFL, Lausanne, Switzerland</a:t>
            </a:r>
            <a:endParaRPr lang="en-US" sz="4000" dirty="0">
              <a:latin typeface="Arial Narrow" pitchFamily="34" charset="0"/>
              <a:ea typeface="ＭＳ Ｐゴシック" pitchFamily="34" charset="-128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model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 bwMode="auto">
          <a:xfrm>
            <a:off x="1925053" y="368884"/>
            <a:ext cx="19346777" cy="906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85800" marR="0" lvl="0" indent="-685800" algn="l" defTabSz="1079500" rtl="0" eaLnBrk="0" fontAlgn="base" latinLnBrk="0" hangingPunct="0">
              <a:lnSpc>
                <a:spcPct val="100000"/>
              </a:lnSpc>
              <a:spcBef>
                <a:spcPts val="1413"/>
              </a:spcBef>
              <a:spcAft>
                <a:spcPct val="0"/>
              </a:spcAft>
              <a:buClr>
                <a:srgbClr val="FF0000"/>
              </a:buClr>
              <a:buSzPct val="150000"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 Week 11 – part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 </a:t>
            </a:r>
            <a:r>
              <a:rPr lang="en-US" sz="5400" b="1" noProof="0" dirty="0" smtClean="0">
                <a:solidFill>
                  <a:srgbClr val="C30000"/>
                </a:solidFill>
                <a:latin typeface="Arial Narrow" pitchFamily="34" charset="0"/>
                <a:cs typeface="Arial Narrow" charset="0"/>
              </a:rPr>
              <a:t>5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30000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Arial Narrow" charset="0"/>
              </a:rPr>
              <a:t>: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245517" y="8629653"/>
            <a:ext cx="10265694" cy="96761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>
              <a:solidFill>
                <a:srgbClr val="FF0000"/>
              </a:solidFill>
            </a:endParaRP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160746" y="3012762"/>
            <a:ext cx="7008389" cy="9796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Basic phenomenology 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1275440" y="9010153"/>
            <a:ext cx="69774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7495090" y="9266139"/>
          <a:ext cx="757762" cy="565421"/>
        </p:xfrm>
        <a:graphic>
          <a:graphicData uri="http://schemas.openxmlformats.org/presentationml/2006/ole">
            <p:oleObj spid="_x0000_s600066" name="Equation" r:id="rId4" imgW="126720" imgH="126720" progId="Equation.3">
              <p:embed/>
            </p:oleObj>
          </a:graphicData>
        </a:graphic>
      </p:graphicFrame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89058" y="9302709"/>
            <a:ext cx="75347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0</a:t>
            </a:r>
            <a:endParaRPr lang="fr-FR" sz="5100" dirty="0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275441" y="5055026"/>
            <a:ext cx="0" cy="395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75131" y="3943877"/>
            <a:ext cx="825607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dirty="0"/>
              <a:t>A</a:t>
            </a:r>
            <a:endParaRPr lang="fr-FR" sz="5100" dirty="0"/>
          </a:p>
        </p:txBody>
      </p:sp>
      <p:sp>
        <p:nvSpPr>
          <p:cNvPr id="27657" name="Freeform 9"/>
          <p:cNvSpPr>
            <a:spLocks/>
          </p:cNvSpPr>
          <p:nvPr/>
        </p:nvSpPr>
        <p:spPr bwMode="auto">
          <a:xfrm>
            <a:off x="1275440" y="5671079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0" name="Freeform 14"/>
          <p:cNvSpPr>
            <a:spLocks/>
          </p:cNvSpPr>
          <p:nvPr/>
        </p:nvSpPr>
        <p:spPr bwMode="auto">
          <a:xfrm>
            <a:off x="2805969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1" name="Freeform 15"/>
          <p:cNvSpPr>
            <a:spLocks/>
          </p:cNvSpPr>
          <p:nvPr/>
        </p:nvSpPr>
        <p:spPr bwMode="auto">
          <a:xfrm>
            <a:off x="1954426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848912" name="Freeform 16"/>
          <p:cNvSpPr>
            <a:spLocks/>
          </p:cNvSpPr>
          <p:nvPr/>
        </p:nvSpPr>
        <p:spPr bwMode="auto">
          <a:xfrm>
            <a:off x="765264" y="5693583"/>
            <a:ext cx="6467234" cy="2512042"/>
          </a:xfrm>
          <a:custGeom>
            <a:avLst/>
            <a:gdLst>
              <a:gd name="T0" fmla="*/ 0 w 2268"/>
              <a:gd name="T1" fmla="*/ 2147483647 h 893"/>
              <a:gd name="T2" fmla="*/ 2147483647 w 2268"/>
              <a:gd name="T3" fmla="*/ 2147483647 h 893"/>
              <a:gd name="T4" fmla="*/ 2147483647 w 2268"/>
              <a:gd name="T5" fmla="*/ 2147483647 h 893"/>
              <a:gd name="T6" fmla="*/ 2147483647 w 2268"/>
              <a:gd name="T7" fmla="*/ 2147483647 h 893"/>
              <a:gd name="T8" fmla="*/ 2147483647 w 2268"/>
              <a:gd name="T9" fmla="*/ 2147483647 h 893"/>
              <a:gd name="T10" fmla="*/ 2147483647 w 2268"/>
              <a:gd name="T11" fmla="*/ 2147483647 h 893"/>
              <a:gd name="T12" fmla="*/ 2147483647 w 2268"/>
              <a:gd name="T13" fmla="*/ 2147483647 h 893"/>
              <a:gd name="T14" fmla="*/ 2147483647 w 2268"/>
              <a:gd name="T15" fmla="*/ 2147483647 h 893"/>
              <a:gd name="T16" fmla="*/ 2147483647 w 2268"/>
              <a:gd name="T17" fmla="*/ 2147483647 h 89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68"/>
              <a:gd name="T28" fmla="*/ 0 h 893"/>
              <a:gd name="T29" fmla="*/ 2268 w 2268"/>
              <a:gd name="T30" fmla="*/ 893 h 89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68" h="893">
                <a:moveTo>
                  <a:pt x="0" y="870"/>
                </a:moveTo>
                <a:cubicBezTo>
                  <a:pt x="83" y="874"/>
                  <a:pt x="167" y="878"/>
                  <a:pt x="227" y="870"/>
                </a:cubicBezTo>
                <a:cubicBezTo>
                  <a:pt x="287" y="862"/>
                  <a:pt x="295" y="892"/>
                  <a:pt x="363" y="824"/>
                </a:cubicBezTo>
                <a:cubicBezTo>
                  <a:pt x="431" y="756"/>
                  <a:pt x="544" y="598"/>
                  <a:pt x="635" y="462"/>
                </a:cubicBezTo>
                <a:cubicBezTo>
                  <a:pt x="726" y="326"/>
                  <a:pt x="831" y="16"/>
                  <a:pt x="907" y="8"/>
                </a:cubicBezTo>
                <a:cubicBezTo>
                  <a:pt x="983" y="0"/>
                  <a:pt x="1029" y="295"/>
                  <a:pt x="1089" y="416"/>
                </a:cubicBezTo>
                <a:cubicBezTo>
                  <a:pt x="1149" y="537"/>
                  <a:pt x="1195" y="658"/>
                  <a:pt x="1270" y="734"/>
                </a:cubicBezTo>
                <a:cubicBezTo>
                  <a:pt x="1345" y="810"/>
                  <a:pt x="1376" y="847"/>
                  <a:pt x="1542" y="870"/>
                </a:cubicBezTo>
                <a:cubicBezTo>
                  <a:pt x="1708" y="893"/>
                  <a:pt x="1988" y="881"/>
                  <a:pt x="2268" y="870"/>
                </a:cubicBezTo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lIns="192911" tIns="96455" rIns="192911" bIns="96455"/>
          <a:lstStyle/>
          <a:p>
            <a:endParaRPr lang="en-US"/>
          </a:p>
        </p:txBody>
      </p:sp>
      <p:sp>
        <p:nvSpPr>
          <p:cNvPr id="27661" name="Text Box 22"/>
          <p:cNvSpPr txBox="1">
            <a:spLocks noChangeArrowheads="1"/>
          </p:cNvSpPr>
          <p:nvPr/>
        </p:nvSpPr>
        <p:spPr bwMode="auto">
          <a:xfrm>
            <a:off x="9273203" y="3012762"/>
            <a:ext cx="8138506" cy="1241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6800" b="1" dirty="0"/>
              <a:t>II: </a:t>
            </a:r>
            <a:r>
              <a:rPr lang="fr-CH" sz="6800" b="1" dirty="0" err="1"/>
              <a:t>Bump</a:t>
            </a:r>
            <a:r>
              <a:rPr lang="fr-CH" sz="6800" b="1" dirty="0"/>
              <a:t> formation</a:t>
            </a:r>
            <a:endParaRPr lang="fr-FR" sz="6800" b="1" dirty="0"/>
          </a:p>
        </p:txBody>
      </p:sp>
      <p:sp>
        <p:nvSpPr>
          <p:cNvPr id="27662" name="Text Box 24"/>
          <p:cNvSpPr txBox="1">
            <a:spLocks noChangeArrowheads="1"/>
          </p:cNvSpPr>
          <p:nvPr/>
        </p:nvSpPr>
        <p:spPr bwMode="auto">
          <a:xfrm>
            <a:off x="10244790" y="4666827"/>
            <a:ext cx="864505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strong lateral connectivity</a:t>
            </a:r>
            <a:endParaRPr lang="fr-FR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748021" y="7097289"/>
            <a:ext cx="12497071" cy="4380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6800" dirty="0">
                <a:solidFill>
                  <a:srgbClr val="FF0000"/>
                </a:solidFill>
              </a:rPr>
              <a:t>Possible interpretation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of head direction cells: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always some cells active</a:t>
            </a:r>
          </a:p>
          <a:p>
            <a:r>
              <a:rPr lang="en-US" sz="6800" dirty="0">
                <a:solidFill>
                  <a:srgbClr val="FF0000"/>
                </a:solidFill>
              </a:rPr>
              <a:t>   </a:t>
            </a:r>
            <a:r>
              <a:rPr lang="en-US" sz="6800" dirty="0">
                <a:solidFill>
                  <a:srgbClr val="FF0000"/>
                </a:solidFill>
                <a:sym typeface="Wingdings" pitchFamily="2" charset="2"/>
              </a:rPr>
              <a:t> indicate current orientation</a:t>
            </a:r>
            <a:endParaRPr lang="en-US" sz="6800" dirty="0">
              <a:solidFill>
                <a:srgbClr val="FF0000"/>
              </a:solidFill>
            </a:endParaRPr>
          </a:p>
        </p:txBody>
      </p:sp>
      <p:sp>
        <p:nvSpPr>
          <p:cNvPr id="17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Bump solution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10" grpId="0" animBg="1"/>
      <p:bldP spid="848911" grpId="0" animBg="1"/>
      <p:bldP spid="848912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  <a:defRPr/>
            </a:pPr>
            <a:endParaRPr lang="fr-FR" sz="5100" dirty="0"/>
          </a:p>
        </p:txBody>
      </p:sp>
      <p:pic>
        <p:nvPicPr>
          <p:cNvPr id="54276" name="Picture 4" descr="hippo3db-2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249" y="1372137"/>
            <a:ext cx="5510655" cy="270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440497" y="4207676"/>
            <a:ext cx="300569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b="1" dirty="0"/>
              <a:t>rat brain</a:t>
            </a:r>
            <a:endParaRPr lang="en-US" sz="5100" dirty="0"/>
          </a:p>
        </p:txBody>
      </p:sp>
      <p:pic>
        <p:nvPicPr>
          <p:cNvPr id="840710" name="Picture 6" descr="hippo3db-1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9" y="1366511"/>
            <a:ext cx="5510655" cy="270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0711" name="Freeform 7"/>
          <p:cNvSpPr>
            <a:spLocks/>
          </p:cNvSpPr>
          <p:nvPr/>
        </p:nvSpPr>
        <p:spPr bwMode="auto">
          <a:xfrm>
            <a:off x="2160746" y="1372136"/>
            <a:ext cx="3421182" cy="2970565"/>
          </a:xfrm>
          <a:custGeom>
            <a:avLst/>
            <a:gdLst>
              <a:gd name="T0" fmla="*/ 0 w 960"/>
              <a:gd name="T1" fmla="*/ 2147483647 h 1008"/>
              <a:gd name="T2" fmla="*/ 0 w 960"/>
              <a:gd name="T3" fmla="*/ 0 h 1008"/>
              <a:gd name="T4" fmla="*/ 2147483647 w 960"/>
              <a:gd name="T5" fmla="*/ 2147483647 h 1008"/>
              <a:gd name="T6" fmla="*/ 2147483647 w 960"/>
              <a:gd name="T7" fmla="*/ 2147483647 h 1008"/>
              <a:gd name="T8" fmla="*/ 2147483647 w 96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0"/>
              <a:gd name="T16" fmla="*/ 0 h 1008"/>
              <a:gd name="T17" fmla="*/ 960 w 96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0" h="1008">
                <a:moveTo>
                  <a:pt x="0" y="336"/>
                </a:moveTo>
                <a:lnTo>
                  <a:pt x="0" y="0"/>
                </a:lnTo>
                <a:lnTo>
                  <a:pt x="960" y="624"/>
                </a:lnTo>
                <a:lnTo>
                  <a:pt x="960" y="1008"/>
                </a:lnTo>
                <a:lnTo>
                  <a:pt x="528" y="720"/>
                </a:lnTo>
              </a:path>
            </a:pathLst>
          </a:custGeom>
          <a:noFill/>
          <a:ln w="19050" cmpd="sng">
            <a:solidFill>
              <a:srgbClr val="CCFFFF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581928" y="1777214"/>
            <a:ext cx="8102799" cy="2953687"/>
            <a:chOff x="1488" y="1056"/>
            <a:chExt cx="2160" cy="1050"/>
          </a:xfrm>
        </p:grpSpPr>
        <p:pic>
          <p:nvPicPr>
            <p:cNvPr id="54325" name="Picture 9" descr="sechipB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040" y="1056"/>
              <a:ext cx="1608" cy="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26" name="Line 10"/>
            <p:cNvSpPr>
              <a:spLocks noChangeShapeType="1"/>
            </p:cNvSpPr>
            <p:nvPr/>
          </p:nvSpPr>
          <p:spPr bwMode="auto">
            <a:xfrm flipV="1">
              <a:off x="1488" y="1248"/>
              <a:ext cx="768" cy="336"/>
            </a:xfrm>
            <a:prstGeom prst="line">
              <a:avLst/>
            </a:prstGeom>
            <a:noFill/>
            <a:ln w="9525">
              <a:solidFill>
                <a:srgbClr val="CCE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7" name="Line 11"/>
            <p:cNvSpPr>
              <a:spLocks noChangeShapeType="1"/>
            </p:cNvSpPr>
            <p:nvPr/>
          </p:nvSpPr>
          <p:spPr bwMode="auto">
            <a:xfrm>
              <a:off x="1488" y="1968"/>
              <a:ext cx="816" cy="96"/>
            </a:xfrm>
            <a:prstGeom prst="line">
              <a:avLst/>
            </a:prstGeom>
            <a:noFill/>
            <a:ln w="9525">
              <a:solidFill>
                <a:srgbClr val="CCE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704044" y="1912240"/>
            <a:ext cx="9569556" cy="2973379"/>
            <a:chOff x="3120" y="1296"/>
            <a:chExt cx="2551" cy="1057"/>
          </a:xfrm>
        </p:grpSpPr>
        <p:pic>
          <p:nvPicPr>
            <p:cNvPr id="54319" name="Picture 13" descr="hippo-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980" y="1296"/>
              <a:ext cx="1691" cy="1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20" name="Text Box 14"/>
            <p:cNvSpPr txBox="1">
              <a:spLocks noChangeArrowheads="1"/>
            </p:cNvSpPr>
            <p:nvPr/>
          </p:nvSpPr>
          <p:spPr bwMode="auto">
            <a:xfrm>
              <a:off x="4220" y="1401"/>
              <a:ext cx="30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3800" b="1" dirty="0"/>
                <a:t>CA1</a:t>
              </a:r>
              <a:endParaRPr lang="fr-FR" sz="5100" dirty="0"/>
            </a:p>
          </p:txBody>
        </p:sp>
        <p:sp>
          <p:nvSpPr>
            <p:cNvPr id="54321" name="Text Box 15"/>
            <p:cNvSpPr txBox="1">
              <a:spLocks noChangeArrowheads="1"/>
            </p:cNvSpPr>
            <p:nvPr/>
          </p:nvSpPr>
          <p:spPr bwMode="auto">
            <a:xfrm>
              <a:off x="5184" y="1824"/>
              <a:ext cx="30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3800" b="1" dirty="0"/>
                <a:t>CA3</a:t>
              </a:r>
              <a:endParaRPr lang="fr-FR" sz="5100" dirty="0">
                <a:solidFill>
                  <a:srgbClr val="CCFFFF"/>
                </a:solidFill>
              </a:endParaRPr>
            </a:p>
          </p:txBody>
        </p:sp>
        <p:sp>
          <p:nvSpPr>
            <p:cNvPr id="54322" name="Text Box 16"/>
            <p:cNvSpPr txBox="1">
              <a:spLocks noChangeArrowheads="1"/>
            </p:cNvSpPr>
            <p:nvPr/>
          </p:nvSpPr>
          <p:spPr bwMode="auto">
            <a:xfrm>
              <a:off x="4132" y="2112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sz="3800" b="1" dirty="0"/>
                <a:t>DG</a:t>
              </a:r>
              <a:endParaRPr lang="fr-FR" sz="5100" dirty="0"/>
            </a:p>
          </p:txBody>
        </p:sp>
        <p:sp>
          <p:nvSpPr>
            <p:cNvPr id="54323" name="Line 17"/>
            <p:cNvSpPr>
              <a:spLocks noChangeShapeType="1"/>
            </p:cNvSpPr>
            <p:nvPr/>
          </p:nvSpPr>
          <p:spPr bwMode="auto">
            <a:xfrm flipV="1">
              <a:off x="3120" y="1296"/>
              <a:ext cx="864" cy="144"/>
            </a:xfrm>
            <a:prstGeom prst="line">
              <a:avLst/>
            </a:prstGeom>
            <a:noFill/>
            <a:ln w="9525">
              <a:solidFill>
                <a:srgbClr val="CCE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4" name="Line 18"/>
            <p:cNvSpPr>
              <a:spLocks noChangeShapeType="1"/>
            </p:cNvSpPr>
            <p:nvPr/>
          </p:nvSpPr>
          <p:spPr bwMode="auto">
            <a:xfrm>
              <a:off x="3120" y="1680"/>
              <a:ext cx="864" cy="624"/>
            </a:xfrm>
            <a:prstGeom prst="line">
              <a:avLst/>
            </a:prstGeom>
            <a:noFill/>
            <a:ln w="9525">
              <a:solidFill>
                <a:srgbClr val="CCEC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5485348" y="3937624"/>
            <a:ext cx="5401866" cy="7493927"/>
            <a:chOff x="4128" y="1680"/>
            <a:chExt cx="1440" cy="2664"/>
          </a:xfrm>
        </p:grpSpPr>
        <p:sp>
          <p:nvSpPr>
            <p:cNvPr id="54314" name="Oval 20"/>
            <p:cNvSpPr>
              <a:spLocks noChangeArrowheads="1"/>
            </p:cNvSpPr>
            <p:nvPr/>
          </p:nvSpPr>
          <p:spPr bwMode="auto">
            <a:xfrm>
              <a:off x="5280" y="168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5" name="Line 21"/>
            <p:cNvSpPr>
              <a:spLocks noChangeShapeType="1"/>
            </p:cNvSpPr>
            <p:nvPr/>
          </p:nvSpPr>
          <p:spPr bwMode="auto">
            <a:xfrm flipH="1">
              <a:off x="4128" y="1728"/>
              <a:ext cx="1152" cy="8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Line 22"/>
            <p:cNvSpPr>
              <a:spLocks noChangeShapeType="1"/>
            </p:cNvSpPr>
            <p:nvPr/>
          </p:nvSpPr>
          <p:spPr bwMode="auto">
            <a:xfrm>
              <a:off x="5472" y="1824"/>
              <a:ext cx="96" cy="7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4317" name="Picture 23" descr="Image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128" y="2592"/>
              <a:ext cx="1435" cy="1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18" name="Text Box 24"/>
            <p:cNvSpPr txBox="1">
              <a:spLocks noChangeArrowheads="1"/>
            </p:cNvSpPr>
            <p:nvPr/>
          </p:nvSpPr>
          <p:spPr bwMode="auto">
            <a:xfrm>
              <a:off x="4152" y="4032"/>
              <a:ext cx="13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/>
                <a:t>pyramidal cells</a:t>
              </a:r>
              <a:endParaRPr lang="en-US" sz="5100" dirty="0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42053" y="6233062"/>
            <a:ext cx="8823047" cy="4700583"/>
            <a:chOff x="768" y="2505"/>
            <a:chExt cx="2352" cy="1671"/>
          </a:xfrm>
        </p:grpSpPr>
        <p:pic>
          <p:nvPicPr>
            <p:cNvPr id="54309" name="Picture 26" descr="neuronA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68" y="2571"/>
              <a:ext cx="2352" cy="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310" name="Text Box 27"/>
            <p:cNvSpPr txBox="1">
              <a:spLocks noChangeArrowheads="1"/>
            </p:cNvSpPr>
            <p:nvPr/>
          </p:nvSpPr>
          <p:spPr bwMode="auto">
            <a:xfrm>
              <a:off x="1772" y="3513"/>
              <a:ext cx="38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b="1" dirty="0"/>
                <a:t>soma</a:t>
              </a:r>
              <a:endParaRPr lang="en-US" sz="5100" dirty="0"/>
            </a:p>
          </p:txBody>
        </p:sp>
        <p:sp>
          <p:nvSpPr>
            <p:cNvPr id="54311" name="Text Box 28"/>
            <p:cNvSpPr txBox="1">
              <a:spLocks noChangeArrowheads="1"/>
            </p:cNvSpPr>
            <p:nvPr/>
          </p:nvSpPr>
          <p:spPr bwMode="auto">
            <a:xfrm>
              <a:off x="2420" y="3264"/>
              <a:ext cx="353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b="1" dirty="0"/>
                <a:t>axon</a:t>
              </a:r>
              <a:endParaRPr lang="en-US" sz="5100" dirty="0"/>
            </a:p>
          </p:txBody>
        </p:sp>
        <p:sp>
          <p:nvSpPr>
            <p:cNvPr id="54312" name="Text Box 29"/>
            <p:cNvSpPr txBox="1">
              <a:spLocks noChangeArrowheads="1"/>
            </p:cNvSpPr>
            <p:nvPr/>
          </p:nvSpPr>
          <p:spPr bwMode="auto">
            <a:xfrm>
              <a:off x="1008" y="3705"/>
              <a:ext cx="63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b="1" dirty="0"/>
                <a:t>dendrites</a:t>
              </a:r>
              <a:endParaRPr lang="en-US" sz="5100" dirty="0"/>
            </a:p>
          </p:txBody>
        </p:sp>
        <p:sp>
          <p:nvSpPr>
            <p:cNvPr id="54313" name="Text Box 30"/>
            <p:cNvSpPr txBox="1">
              <a:spLocks noChangeArrowheads="1"/>
            </p:cNvSpPr>
            <p:nvPr/>
          </p:nvSpPr>
          <p:spPr bwMode="auto">
            <a:xfrm>
              <a:off x="1844" y="2505"/>
              <a:ext cx="64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b="1" dirty="0"/>
                <a:t>synapses</a:t>
              </a:r>
              <a:endParaRPr lang="en-US" sz="5100" dirty="0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7742676" y="5557933"/>
            <a:ext cx="4341118" cy="3645694"/>
            <a:chOff x="1296" y="2191"/>
            <a:chExt cx="1414" cy="1313"/>
          </a:xfrm>
        </p:grpSpPr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1296" y="2296"/>
              <a:ext cx="624" cy="1208"/>
              <a:chOff x="1296" y="2296"/>
              <a:chExt cx="624" cy="1208"/>
            </a:xfrm>
          </p:grpSpPr>
          <p:sp>
            <p:nvSpPr>
              <p:cNvPr id="54306" name="Freeform 33"/>
              <p:cNvSpPr>
                <a:spLocks/>
              </p:cNvSpPr>
              <p:nvPr/>
            </p:nvSpPr>
            <p:spPr bwMode="auto">
              <a:xfrm>
                <a:off x="1488" y="2400"/>
                <a:ext cx="432" cy="1104"/>
              </a:xfrm>
              <a:custGeom>
                <a:avLst/>
                <a:gdLst>
                  <a:gd name="T0" fmla="*/ 0 w 432"/>
                  <a:gd name="T1" fmla="*/ 0 h 1104"/>
                  <a:gd name="T2" fmla="*/ 432 w 432"/>
                  <a:gd name="T3" fmla="*/ 1104 h 1104"/>
                  <a:gd name="T4" fmla="*/ 144 w 432"/>
                  <a:gd name="T5" fmla="*/ 0 h 1104"/>
                  <a:gd name="T6" fmla="*/ 0 w 432"/>
                  <a:gd name="T7" fmla="*/ 0 h 1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1104"/>
                  <a:gd name="T14" fmla="*/ 432 w 432"/>
                  <a:gd name="T15" fmla="*/ 1104 h 1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1104">
                    <a:moveTo>
                      <a:pt x="0" y="0"/>
                    </a:moveTo>
                    <a:lnTo>
                      <a:pt x="432" y="1104"/>
                    </a:lnTo>
                    <a:lnTo>
                      <a:pt x="14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7" name="Oval 34"/>
              <p:cNvSpPr>
                <a:spLocks noChangeArrowheads="1"/>
              </p:cNvSpPr>
              <p:nvPr/>
            </p:nvSpPr>
            <p:spPr bwMode="auto">
              <a:xfrm>
                <a:off x="1488" y="2380"/>
                <a:ext cx="144" cy="48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8" name="Freeform 35"/>
              <p:cNvSpPr>
                <a:spLocks/>
              </p:cNvSpPr>
              <p:nvPr/>
            </p:nvSpPr>
            <p:spPr bwMode="auto">
              <a:xfrm>
                <a:off x="1296" y="2296"/>
                <a:ext cx="288" cy="104"/>
              </a:xfrm>
              <a:custGeom>
                <a:avLst/>
                <a:gdLst>
                  <a:gd name="T0" fmla="*/ 10 w 672"/>
                  <a:gd name="T1" fmla="*/ 104 h 104"/>
                  <a:gd name="T2" fmla="*/ 4 w 672"/>
                  <a:gd name="T3" fmla="*/ 8 h 104"/>
                  <a:gd name="T4" fmla="*/ 0 w 672"/>
                  <a:gd name="T5" fmla="*/ 56 h 10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04"/>
                  <a:gd name="T11" fmla="*/ 672 w 672"/>
                  <a:gd name="T12" fmla="*/ 104 h 10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04">
                    <a:moveTo>
                      <a:pt x="672" y="104"/>
                    </a:moveTo>
                    <a:cubicBezTo>
                      <a:pt x="536" y="60"/>
                      <a:pt x="400" y="16"/>
                      <a:pt x="288" y="8"/>
                    </a:cubicBezTo>
                    <a:cubicBezTo>
                      <a:pt x="176" y="0"/>
                      <a:pt x="88" y="28"/>
                      <a:pt x="0" y="56"/>
                    </a:cubicBezTo>
                  </a:path>
                </a:pathLst>
              </a:custGeom>
              <a:noFill/>
              <a:ln w="9525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05" name="Text Box 36"/>
            <p:cNvSpPr txBox="1">
              <a:spLocks noChangeArrowheads="1"/>
            </p:cNvSpPr>
            <p:nvPr/>
          </p:nvSpPr>
          <p:spPr bwMode="auto">
            <a:xfrm>
              <a:off x="1590" y="2191"/>
              <a:ext cx="112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>
                  <a:solidFill>
                    <a:schemeClr val="tx2"/>
                  </a:solidFill>
                </a:rPr>
                <a:t>electrode</a:t>
              </a:r>
              <a:endParaRPr lang="en-US" sz="51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0" y="5692959"/>
            <a:ext cx="7562612" cy="5266002"/>
            <a:chOff x="0" y="2304"/>
            <a:chExt cx="2016" cy="1872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 flipH="1">
              <a:off x="528" y="2688"/>
              <a:ext cx="480" cy="1152"/>
              <a:chOff x="1968" y="1248"/>
              <a:chExt cx="720" cy="1920"/>
            </a:xfrm>
          </p:grpSpPr>
          <p:sp>
            <p:nvSpPr>
              <p:cNvPr id="54299" name="Oval 39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192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0" name="Oval 40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720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fr-FR" sz="5100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54301" name="Line 41"/>
              <p:cNvSpPr>
                <a:spLocks noChangeShapeType="1"/>
              </p:cNvSpPr>
              <p:nvPr/>
            </p:nvSpPr>
            <p:spPr bwMode="auto">
              <a:xfrm>
                <a:off x="2304" y="1296"/>
                <a:ext cx="0" cy="17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2" name="Line 42"/>
              <p:cNvSpPr>
                <a:spLocks noChangeShapeType="1"/>
              </p:cNvSpPr>
              <p:nvPr/>
            </p:nvSpPr>
            <p:spPr bwMode="auto">
              <a:xfrm flipV="1">
                <a:off x="1968" y="1296"/>
                <a:ext cx="336" cy="17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03" name="Line 43"/>
              <p:cNvSpPr>
                <a:spLocks noChangeShapeType="1"/>
              </p:cNvSpPr>
              <p:nvPr/>
            </p:nvSpPr>
            <p:spPr bwMode="auto">
              <a:xfrm>
                <a:off x="2304" y="1296"/>
                <a:ext cx="384" cy="172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287" name="Line 44"/>
            <p:cNvSpPr>
              <a:spLocks noChangeShapeType="1"/>
            </p:cNvSpPr>
            <p:nvPr/>
          </p:nvSpPr>
          <p:spPr bwMode="auto">
            <a:xfrm>
              <a:off x="0" y="4176"/>
              <a:ext cx="137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Line 45"/>
            <p:cNvSpPr>
              <a:spLocks noChangeShapeType="1"/>
            </p:cNvSpPr>
            <p:nvPr/>
          </p:nvSpPr>
          <p:spPr bwMode="auto">
            <a:xfrm flipV="1">
              <a:off x="1376" y="3072"/>
              <a:ext cx="19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Line 46"/>
            <p:cNvSpPr>
              <a:spLocks noChangeShapeType="1"/>
            </p:cNvSpPr>
            <p:nvPr/>
          </p:nvSpPr>
          <p:spPr bwMode="auto">
            <a:xfrm flipH="1">
              <a:off x="344" y="3529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47"/>
            <p:cNvSpPr>
              <a:spLocks noChangeShapeType="1"/>
            </p:cNvSpPr>
            <p:nvPr/>
          </p:nvSpPr>
          <p:spPr bwMode="auto">
            <a:xfrm flipV="1">
              <a:off x="559" y="3529"/>
              <a:ext cx="65" cy="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Line 48"/>
            <p:cNvSpPr>
              <a:spLocks noChangeShapeType="1"/>
            </p:cNvSpPr>
            <p:nvPr/>
          </p:nvSpPr>
          <p:spPr bwMode="auto">
            <a:xfrm>
              <a:off x="559" y="3072"/>
              <a:ext cx="10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Line 49"/>
            <p:cNvSpPr>
              <a:spLocks noChangeShapeType="1"/>
            </p:cNvSpPr>
            <p:nvPr/>
          </p:nvSpPr>
          <p:spPr bwMode="auto">
            <a:xfrm flipV="1">
              <a:off x="0" y="3072"/>
              <a:ext cx="559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Line 50"/>
            <p:cNvSpPr>
              <a:spLocks noChangeShapeType="1"/>
            </p:cNvSpPr>
            <p:nvPr/>
          </p:nvSpPr>
          <p:spPr bwMode="auto">
            <a:xfrm flipV="1">
              <a:off x="1161" y="3529"/>
              <a:ext cx="43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Line 51"/>
            <p:cNvSpPr>
              <a:spLocks noChangeShapeType="1"/>
            </p:cNvSpPr>
            <p:nvPr/>
          </p:nvSpPr>
          <p:spPr bwMode="auto">
            <a:xfrm flipH="1">
              <a:off x="280" y="3643"/>
              <a:ext cx="2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Line 52"/>
            <p:cNvSpPr>
              <a:spLocks noChangeShapeType="1"/>
            </p:cNvSpPr>
            <p:nvPr/>
          </p:nvSpPr>
          <p:spPr bwMode="auto">
            <a:xfrm flipH="1">
              <a:off x="1204" y="3529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6" name="Line 53"/>
            <p:cNvSpPr>
              <a:spLocks noChangeShapeType="1"/>
            </p:cNvSpPr>
            <p:nvPr/>
          </p:nvSpPr>
          <p:spPr bwMode="auto">
            <a:xfrm flipH="1">
              <a:off x="1161" y="3681"/>
              <a:ext cx="3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7" name="Text Box 54"/>
            <p:cNvSpPr txBox="1">
              <a:spLocks noChangeArrowheads="1"/>
            </p:cNvSpPr>
            <p:nvPr/>
          </p:nvSpPr>
          <p:spPr bwMode="auto">
            <a:xfrm>
              <a:off x="528" y="2304"/>
              <a:ext cx="941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Place fields</a:t>
              </a:r>
            </a:p>
          </p:txBody>
        </p:sp>
        <p:sp>
          <p:nvSpPr>
            <p:cNvPr id="54298" name="Line 55"/>
            <p:cNvSpPr>
              <a:spLocks noChangeShapeType="1"/>
            </p:cNvSpPr>
            <p:nvPr/>
          </p:nvSpPr>
          <p:spPr bwMode="auto">
            <a:xfrm flipH="1">
              <a:off x="1536" y="2352"/>
              <a:ext cx="480" cy="96"/>
            </a:xfrm>
            <a:prstGeom prst="line">
              <a:avLst/>
            </a:prstGeom>
            <a:noFill/>
            <a:ln w="19050">
              <a:solidFill>
                <a:srgbClr val="99FF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Hippocampal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place cells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shade val="12157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  <a:defRPr/>
            </a:pPr>
            <a:endParaRPr lang="fr-FR" sz="5100" dirty="0"/>
          </a:p>
        </p:txBody>
      </p:sp>
      <p:sp>
        <p:nvSpPr>
          <p:cNvPr id="841731" name="Rectangle 3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  <a:defRPr/>
            </a:pPr>
            <a:endParaRPr lang="fr-FR" sz="5100" dirty="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1620560" y="1485283"/>
            <a:ext cx="18726468" cy="10802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718093" y="1620309"/>
            <a:ext cx="1481956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sz="5100" b="1" dirty="0">
                <a:solidFill>
                  <a:srgbClr val="000066"/>
                </a:solidFill>
              </a:rPr>
              <a:t>Main </a:t>
            </a:r>
            <a:r>
              <a:rPr lang="fr-FR" sz="5100" b="1" dirty="0" err="1">
                <a:solidFill>
                  <a:srgbClr val="000066"/>
                </a:solidFill>
              </a:rPr>
              <a:t>property</a:t>
            </a:r>
            <a:r>
              <a:rPr lang="fr-FR" sz="5100" b="1" dirty="0">
                <a:solidFill>
                  <a:srgbClr val="000066"/>
                </a:solidFill>
              </a:rPr>
              <a:t>: </a:t>
            </a:r>
            <a:r>
              <a:rPr lang="fr-FR" sz="5100" b="1" dirty="0" err="1">
                <a:solidFill>
                  <a:srgbClr val="000066"/>
                </a:solidFill>
              </a:rPr>
              <a:t>encoding</a:t>
            </a:r>
            <a:r>
              <a:rPr lang="fr-FR" sz="5100" b="1" dirty="0">
                <a:solidFill>
                  <a:srgbClr val="000066"/>
                </a:solidFill>
              </a:rPr>
              <a:t> the </a:t>
            </a:r>
            <a:r>
              <a:rPr lang="fr-FR" sz="5100" b="1" dirty="0" err="1">
                <a:solidFill>
                  <a:srgbClr val="000066"/>
                </a:solidFill>
              </a:rPr>
              <a:t>animal’s</a:t>
            </a:r>
            <a:r>
              <a:rPr lang="fr-FR" sz="5100" b="1" dirty="0">
                <a:solidFill>
                  <a:srgbClr val="000066"/>
                </a:solidFill>
              </a:rPr>
              <a:t>  location</a:t>
            </a:r>
          </a:p>
        </p:txBody>
      </p:sp>
      <p:pic>
        <p:nvPicPr>
          <p:cNvPr id="55303" name="Picture 7" descr="neuro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1679" y="9046723"/>
            <a:ext cx="3890095" cy="22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4" name="Freeform 8"/>
          <p:cNvSpPr>
            <a:spLocks/>
          </p:cNvSpPr>
          <p:nvPr/>
        </p:nvSpPr>
        <p:spPr bwMode="auto">
          <a:xfrm>
            <a:off x="6662302" y="10126928"/>
            <a:ext cx="2753451" cy="405077"/>
          </a:xfrm>
          <a:custGeom>
            <a:avLst/>
            <a:gdLst>
              <a:gd name="T0" fmla="*/ 0 w 816"/>
              <a:gd name="T1" fmla="*/ 2147483647 h 144"/>
              <a:gd name="T2" fmla="*/ 2147483647 w 816"/>
              <a:gd name="T3" fmla="*/ 0 h 144"/>
              <a:gd name="T4" fmla="*/ 2147483647 w 816"/>
              <a:gd name="T5" fmla="*/ 2147483647 h 144"/>
              <a:gd name="T6" fmla="*/ 0 w 81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44"/>
              <a:gd name="T14" fmla="*/ 816 w 81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44">
                <a:moveTo>
                  <a:pt x="0" y="96"/>
                </a:moveTo>
                <a:lnTo>
                  <a:pt x="816" y="0"/>
                </a:lnTo>
                <a:lnTo>
                  <a:pt x="816" y="144"/>
                </a:lnTo>
                <a:lnTo>
                  <a:pt x="0" y="96"/>
                </a:lnTo>
                <a:close/>
              </a:path>
            </a:pathLst>
          </a:cu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9644582" y="10126928"/>
            <a:ext cx="176310" cy="405077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6" name="Freeform 10"/>
          <p:cNvSpPr>
            <a:spLocks/>
          </p:cNvSpPr>
          <p:nvPr/>
        </p:nvSpPr>
        <p:spPr bwMode="auto">
          <a:xfrm>
            <a:off x="9723358" y="9128301"/>
            <a:ext cx="3890095" cy="1215231"/>
          </a:xfrm>
          <a:custGeom>
            <a:avLst/>
            <a:gdLst>
              <a:gd name="T0" fmla="*/ 0 w 1152"/>
              <a:gd name="T1" fmla="*/ 2147483647 h 480"/>
              <a:gd name="T2" fmla="*/ 2147483647 w 1152"/>
              <a:gd name="T3" fmla="*/ 2147483647 h 480"/>
              <a:gd name="T4" fmla="*/ 2147483647 w 1152"/>
              <a:gd name="T5" fmla="*/ 2147483647 h 480"/>
              <a:gd name="T6" fmla="*/ 2147483647 w 1152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480"/>
              <a:gd name="T14" fmla="*/ 1152 w 1152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480">
                <a:moveTo>
                  <a:pt x="0" y="480"/>
                </a:moveTo>
                <a:cubicBezTo>
                  <a:pt x="112" y="480"/>
                  <a:pt x="224" y="480"/>
                  <a:pt x="336" y="432"/>
                </a:cubicBezTo>
                <a:cubicBezTo>
                  <a:pt x="448" y="384"/>
                  <a:pt x="536" y="264"/>
                  <a:pt x="672" y="192"/>
                </a:cubicBezTo>
                <a:cubicBezTo>
                  <a:pt x="808" y="120"/>
                  <a:pt x="980" y="60"/>
                  <a:pt x="1152" y="0"/>
                </a:cubicBezTo>
              </a:path>
            </a:pathLst>
          </a:cu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12964478" y="9046722"/>
            <a:ext cx="4861679" cy="256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12964478" y="9586824"/>
            <a:ext cx="3752" cy="202538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12964479" y="11612210"/>
            <a:ext cx="4539068" cy="28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2604353" y="2970565"/>
            <a:ext cx="8102799" cy="5536054"/>
            <a:chOff x="3360" y="1056"/>
            <a:chExt cx="2160" cy="1968"/>
          </a:xfrm>
        </p:grpSpPr>
        <p:sp>
          <p:nvSpPr>
            <p:cNvPr id="55380" name="Rectangle 15"/>
            <p:cNvSpPr>
              <a:spLocks noChangeArrowheads="1"/>
            </p:cNvSpPr>
            <p:nvPr/>
          </p:nvSpPr>
          <p:spPr bwMode="auto">
            <a:xfrm>
              <a:off x="3360" y="1200"/>
              <a:ext cx="1968" cy="1824"/>
            </a:xfrm>
            <a:prstGeom prst="rect">
              <a:avLst/>
            </a:prstGeom>
            <a:solidFill>
              <a:srgbClr val="000066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1" name="Line 16"/>
            <p:cNvSpPr>
              <a:spLocks noChangeShapeType="1"/>
            </p:cNvSpPr>
            <p:nvPr/>
          </p:nvSpPr>
          <p:spPr bwMode="auto">
            <a:xfrm flipV="1">
              <a:off x="3360" y="3024"/>
              <a:ext cx="2160" cy="0"/>
            </a:xfrm>
            <a:prstGeom prst="line">
              <a:avLst/>
            </a:prstGeom>
            <a:noFill/>
            <a:ln w="19050">
              <a:solidFill>
                <a:srgbClr val="CC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82" name="Line 17"/>
            <p:cNvSpPr>
              <a:spLocks noChangeShapeType="1"/>
            </p:cNvSpPr>
            <p:nvPr/>
          </p:nvSpPr>
          <p:spPr bwMode="auto">
            <a:xfrm flipV="1">
              <a:off x="3360" y="1056"/>
              <a:ext cx="0" cy="1968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2964479" y="5401029"/>
            <a:ext cx="5844519" cy="5938319"/>
            <a:chOff x="3460" y="1776"/>
            <a:chExt cx="1558" cy="2111"/>
          </a:xfrm>
        </p:grpSpPr>
        <p:pic>
          <p:nvPicPr>
            <p:cNvPr id="55378" name="Picture 19" descr="rat-2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04" y="1776"/>
              <a:ext cx="31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79" name="Freeform 20"/>
            <p:cNvSpPr>
              <a:spLocks/>
            </p:cNvSpPr>
            <p:nvPr/>
          </p:nvSpPr>
          <p:spPr bwMode="auto">
            <a:xfrm>
              <a:off x="3460" y="3828"/>
              <a:ext cx="1289" cy="59"/>
            </a:xfrm>
            <a:custGeom>
              <a:avLst/>
              <a:gdLst>
                <a:gd name="T0" fmla="*/ 0 w 1289"/>
                <a:gd name="T1" fmla="*/ 20 h 59"/>
                <a:gd name="T2" fmla="*/ 40 w 1289"/>
                <a:gd name="T3" fmla="*/ 56 h 59"/>
                <a:gd name="T4" fmla="*/ 140 w 1289"/>
                <a:gd name="T5" fmla="*/ 52 h 59"/>
                <a:gd name="T6" fmla="*/ 164 w 1289"/>
                <a:gd name="T7" fmla="*/ 28 h 59"/>
                <a:gd name="T8" fmla="*/ 200 w 1289"/>
                <a:gd name="T9" fmla="*/ 20 h 59"/>
                <a:gd name="T10" fmla="*/ 224 w 1289"/>
                <a:gd name="T11" fmla="*/ 0 h 59"/>
                <a:gd name="T12" fmla="*/ 272 w 1289"/>
                <a:gd name="T13" fmla="*/ 20 h 59"/>
                <a:gd name="T14" fmla="*/ 316 w 1289"/>
                <a:gd name="T15" fmla="*/ 52 h 59"/>
                <a:gd name="T16" fmla="*/ 432 w 1289"/>
                <a:gd name="T17" fmla="*/ 20 h 59"/>
                <a:gd name="T18" fmla="*/ 536 w 1289"/>
                <a:gd name="T19" fmla="*/ 52 h 59"/>
                <a:gd name="T20" fmla="*/ 584 w 1289"/>
                <a:gd name="T21" fmla="*/ 48 h 59"/>
                <a:gd name="T22" fmla="*/ 628 w 1289"/>
                <a:gd name="T23" fmla="*/ 56 h 59"/>
                <a:gd name="T24" fmla="*/ 732 w 1289"/>
                <a:gd name="T25" fmla="*/ 52 h 59"/>
                <a:gd name="T26" fmla="*/ 744 w 1289"/>
                <a:gd name="T27" fmla="*/ 40 h 59"/>
                <a:gd name="T28" fmla="*/ 808 w 1289"/>
                <a:gd name="T29" fmla="*/ 20 h 59"/>
                <a:gd name="T30" fmla="*/ 856 w 1289"/>
                <a:gd name="T31" fmla="*/ 32 h 59"/>
                <a:gd name="T32" fmla="*/ 892 w 1289"/>
                <a:gd name="T33" fmla="*/ 52 h 59"/>
                <a:gd name="T34" fmla="*/ 904 w 1289"/>
                <a:gd name="T35" fmla="*/ 56 h 59"/>
                <a:gd name="T36" fmla="*/ 940 w 1289"/>
                <a:gd name="T37" fmla="*/ 36 h 59"/>
                <a:gd name="T38" fmla="*/ 988 w 1289"/>
                <a:gd name="T39" fmla="*/ 36 h 59"/>
                <a:gd name="T40" fmla="*/ 1032 w 1289"/>
                <a:gd name="T41" fmla="*/ 32 h 59"/>
                <a:gd name="T42" fmla="*/ 1096 w 1289"/>
                <a:gd name="T43" fmla="*/ 52 h 59"/>
                <a:gd name="T44" fmla="*/ 1172 w 1289"/>
                <a:gd name="T45" fmla="*/ 56 h 59"/>
                <a:gd name="T46" fmla="*/ 1260 w 1289"/>
                <a:gd name="T47" fmla="*/ 28 h 59"/>
                <a:gd name="T48" fmla="*/ 1288 w 1289"/>
                <a:gd name="T49" fmla="*/ 36 h 5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9"/>
                <a:gd name="T76" fmla="*/ 0 h 59"/>
                <a:gd name="T77" fmla="*/ 1289 w 1289"/>
                <a:gd name="T78" fmla="*/ 59 h 5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9" h="59">
                  <a:moveTo>
                    <a:pt x="0" y="20"/>
                  </a:moveTo>
                  <a:cubicBezTo>
                    <a:pt x="19" y="26"/>
                    <a:pt x="23" y="45"/>
                    <a:pt x="40" y="56"/>
                  </a:cubicBezTo>
                  <a:cubicBezTo>
                    <a:pt x="73" y="55"/>
                    <a:pt x="107" y="59"/>
                    <a:pt x="140" y="52"/>
                  </a:cubicBezTo>
                  <a:cubicBezTo>
                    <a:pt x="151" y="50"/>
                    <a:pt x="153" y="32"/>
                    <a:pt x="164" y="28"/>
                  </a:cubicBezTo>
                  <a:cubicBezTo>
                    <a:pt x="184" y="21"/>
                    <a:pt x="172" y="25"/>
                    <a:pt x="200" y="20"/>
                  </a:cubicBezTo>
                  <a:cubicBezTo>
                    <a:pt x="202" y="18"/>
                    <a:pt x="218" y="0"/>
                    <a:pt x="224" y="0"/>
                  </a:cubicBezTo>
                  <a:cubicBezTo>
                    <a:pt x="239" y="0"/>
                    <a:pt x="259" y="12"/>
                    <a:pt x="272" y="20"/>
                  </a:cubicBezTo>
                  <a:cubicBezTo>
                    <a:pt x="284" y="38"/>
                    <a:pt x="299" y="41"/>
                    <a:pt x="316" y="52"/>
                  </a:cubicBezTo>
                  <a:cubicBezTo>
                    <a:pt x="355" y="39"/>
                    <a:pt x="389" y="25"/>
                    <a:pt x="432" y="20"/>
                  </a:cubicBezTo>
                  <a:cubicBezTo>
                    <a:pt x="466" y="31"/>
                    <a:pt x="502" y="41"/>
                    <a:pt x="536" y="52"/>
                  </a:cubicBezTo>
                  <a:cubicBezTo>
                    <a:pt x="554" y="49"/>
                    <a:pt x="567" y="42"/>
                    <a:pt x="584" y="48"/>
                  </a:cubicBezTo>
                  <a:cubicBezTo>
                    <a:pt x="608" y="43"/>
                    <a:pt x="607" y="49"/>
                    <a:pt x="628" y="56"/>
                  </a:cubicBezTo>
                  <a:cubicBezTo>
                    <a:pt x="663" y="55"/>
                    <a:pt x="698" y="57"/>
                    <a:pt x="732" y="52"/>
                  </a:cubicBezTo>
                  <a:cubicBezTo>
                    <a:pt x="738" y="51"/>
                    <a:pt x="739" y="42"/>
                    <a:pt x="744" y="40"/>
                  </a:cubicBezTo>
                  <a:cubicBezTo>
                    <a:pt x="761" y="32"/>
                    <a:pt x="789" y="25"/>
                    <a:pt x="808" y="20"/>
                  </a:cubicBezTo>
                  <a:cubicBezTo>
                    <a:pt x="824" y="23"/>
                    <a:pt x="840" y="27"/>
                    <a:pt x="856" y="32"/>
                  </a:cubicBezTo>
                  <a:cubicBezTo>
                    <a:pt x="874" y="50"/>
                    <a:pt x="863" y="42"/>
                    <a:pt x="892" y="52"/>
                  </a:cubicBezTo>
                  <a:cubicBezTo>
                    <a:pt x="896" y="53"/>
                    <a:pt x="904" y="56"/>
                    <a:pt x="904" y="56"/>
                  </a:cubicBezTo>
                  <a:cubicBezTo>
                    <a:pt x="917" y="52"/>
                    <a:pt x="940" y="36"/>
                    <a:pt x="940" y="36"/>
                  </a:cubicBezTo>
                  <a:cubicBezTo>
                    <a:pt x="972" y="57"/>
                    <a:pt x="961" y="42"/>
                    <a:pt x="988" y="36"/>
                  </a:cubicBezTo>
                  <a:cubicBezTo>
                    <a:pt x="1002" y="33"/>
                    <a:pt x="1017" y="33"/>
                    <a:pt x="1032" y="32"/>
                  </a:cubicBezTo>
                  <a:cubicBezTo>
                    <a:pt x="1053" y="39"/>
                    <a:pt x="1075" y="45"/>
                    <a:pt x="1096" y="52"/>
                  </a:cubicBezTo>
                  <a:cubicBezTo>
                    <a:pt x="1127" y="48"/>
                    <a:pt x="1141" y="52"/>
                    <a:pt x="1172" y="56"/>
                  </a:cubicBezTo>
                  <a:cubicBezTo>
                    <a:pt x="1203" y="46"/>
                    <a:pt x="1228" y="33"/>
                    <a:pt x="1260" y="28"/>
                  </a:cubicBezTo>
                  <a:cubicBezTo>
                    <a:pt x="1289" y="32"/>
                    <a:pt x="1288" y="23"/>
                    <a:pt x="1288" y="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2964479" y="3884803"/>
            <a:ext cx="6219648" cy="7457356"/>
            <a:chOff x="3456" y="1296"/>
            <a:chExt cx="1658" cy="2651"/>
          </a:xfrm>
        </p:grpSpPr>
        <p:sp>
          <p:nvSpPr>
            <p:cNvPr id="55376" name="Freeform 22"/>
            <p:cNvSpPr>
              <a:spLocks/>
            </p:cNvSpPr>
            <p:nvPr/>
          </p:nvSpPr>
          <p:spPr bwMode="auto">
            <a:xfrm>
              <a:off x="3456" y="3888"/>
              <a:ext cx="1307" cy="59"/>
            </a:xfrm>
            <a:custGeom>
              <a:avLst/>
              <a:gdLst>
                <a:gd name="T0" fmla="*/ 0 w 1307"/>
                <a:gd name="T1" fmla="*/ 48 h 59"/>
                <a:gd name="T2" fmla="*/ 128 w 1307"/>
                <a:gd name="T3" fmla="*/ 28 h 59"/>
                <a:gd name="T4" fmla="*/ 164 w 1307"/>
                <a:gd name="T5" fmla="*/ 36 h 59"/>
                <a:gd name="T6" fmla="*/ 188 w 1307"/>
                <a:gd name="T7" fmla="*/ 44 h 59"/>
                <a:gd name="T8" fmla="*/ 228 w 1307"/>
                <a:gd name="T9" fmla="*/ 28 h 59"/>
                <a:gd name="T10" fmla="*/ 252 w 1307"/>
                <a:gd name="T11" fmla="*/ 20 h 59"/>
                <a:gd name="T12" fmla="*/ 304 w 1307"/>
                <a:gd name="T13" fmla="*/ 40 h 59"/>
                <a:gd name="T14" fmla="*/ 340 w 1307"/>
                <a:gd name="T15" fmla="*/ 36 h 59"/>
                <a:gd name="T16" fmla="*/ 364 w 1307"/>
                <a:gd name="T17" fmla="*/ 28 h 59"/>
                <a:gd name="T18" fmla="*/ 420 w 1307"/>
                <a:gd name="T19" fmla="*/ 48 h 59"/>
                <a:gd name="T20" fmla="*/ 508 w 1307"/>
                <a:gd name="T21" fmla="*/ 20 h 59"/>
                <a:gd name="T22" fmla="*/ 564 w 1307"/>
                <a:gd name="T23" fmla="*/ 44 h 59"/>
                <a:gd name="T24" fmla="*/ 588 w 1307"/>
                <a:gd name="T25" fmla="*/ 40 h 59"/>
                <a:gd name="T26" fmla="*/ 600 w 1307"/>
                <a:gd name="T27" fmla="*/ 32 h 59"/>
                <a:gd name="T28" fmla="*/ 624 w 1307"/>
                <a:gd name="T29" fmla="*/ 40 h 59"/>
                <a:gd name="T30" fmla="*/ 664 w 1307"/>
                <a:gd name="T31" fmla="*/ 48 h 59"/>
                <a:gd name="T32" fmla="*/ 708 w 1307"/>
                <a:gd name="T33" fmla="*/ 44 h 59"/>
                <a:gd name="T34" fmla="*/ 764 w 1307"/>
                <a:gd name="T35" fmla="*/ 48 h 59"/>
                <a:gd name="T36" fmla="*/ 928 w 1307"/>
                <a:gd name="T37" fmla="*/ 28 h 59"/>
                <a:gd name="T38" fmla="*/ 956 w 1307"/>
                <a:gd name="T39" fmla="*/ 8 h 59"/>
                <a:gd name="T40" fmla="*/ 992 w 1307"/>
                <a:gd name="T41" fmla="*/ 12 h 59"/>
                <a:gd name="T42" fmla="*/ 1044 w 1307"/>
                <a:gd name="T43" fmla="*/ 8 h 59"/>
                <a:gd name="T44" fmla="*/ 1172 w 1307"/>
                <a:gd name="T45" fmla="*/ 56 h 59"/>
                <a:gd name="T46" fmla="*/ 1200 w 1307"/>
                <a:gd name="T47" fmla="*/ 48 h 59"/>
                <a:gd name="T48" fmla="*/ 1224 w 1307"/>
                <a:gd name="T49" fmla="*/ 32 h 59"/>
                <a:gd name="T50" fmla="*/ 1260 w 1307"/>
                <a:gd name="T51" fmla="*/ 12 h 59"/>
                <a:gd name="T52" fmla="*/ 1300 w 1307"/>
                <a:gd name="T53" fmla="*/ 32 h 59"/>
                <a:gd name="T54" fmla="*/ 1304 w 1307"/>
                <a:gd name="T55" fmla="*/ 20 h 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307"/>
                <a:gd name="T85" fmla="*/ 0 h 59"/>
                <a:gd name="T86" fmla="*/ 1307 w 1307"/>
                <a:gd name="T87" fmla="*/ 59 h 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307" h="59">
                  <a:moveTo>
                    <a:pt x="0" y="48"/>
                  </a:moveTo>
                  <a:cubicBezTo>
                    <a:pt x="45" y="45"/>
                    <a:pt x="84" y="34"/>
                    <a:pt x="128" y="28"/>
                  </a:cubicBezTo>
                  <a:cubicBezTo>
                    <a:pt x="147" y="22"/>
                    <a:pt x="147" y="29"/>
                    <a:pt x="164" y="36"/>
                  </a:cubicBezTo>
                  <a:cubicBezTo>
                    <a:pt x="172" y="39"/>
                    <a:pt x="188" y="44"/>
                    <a:pt x="188" y="44"/>
                  </a:cubicBezTo>
                  <a:cubicBezTo>
                    <a:pt x="204" y="40"/>
                    <a:pt x="213" y="35"/>
                    <a:pt x="228" y="28"/>
                  </a:cubicBezTo>
                  <a:cubicBezTo>
                    <a:pt x="236" y="25"/>
                    <a:pt x="252" y="20"/>
                    <a:pt x="252" y="20"/>
                  </a:cubicBezTo>
                  <a:cubicBezTo>
                    <a:pt x="284" y="41"/>
                    <a:pt x="266" y="35"/>
                    <a:pt x="304" y="40"/>
                  </a:cubicBezTo>
                  <a:cubicBezTo>
                    <a:pt x="323" y="53"/>
                    <a:pt x="322" y="44"/>
                    <a:pt x="340" y="36"/>
                  </a:cubicBezTo>
                  <a:cubicBezTo>
                    <a:pt x="348" y="33"/>
                    <a:pt x="364" y="28"/>
                    <a:pt x="364" y="28"/>
                  </a:cubicBezTo>
                  <a:cubicBezTo>
                    <a:pt x="384" y="33"/>
                    <a:pt x="400" y="43"/>
                    <a:pt x="420" y="48"/>
                  </a:cubicBezTo>
                  <a:cubicBezTo>
                    <a:pt x="450" y="41"/>
                    <a:pt x="482" y="37"/>
                    <a:pt x="508" y="20"/>
                  </a:cubicBezTo>
                  <a:cubicBezTo>
                    <a:pt x="529" y="25"/>
                    <a:pt x="542" y="38"/>
                    <a:pt x="564" y="44"/>
                  </a:cubicBezTo>
                  <a:cubicBezTo>
                    <a:pt x="572" y="43"/>
                    <a:pt x="580" y="43"/>
                    <a:pt x="588" y="40"/>
                  </a:cubicBezTo>
                  <a:cubicBezTo>
                    <a:pt x="593" y="38"/>
                    <a:pt x="595" y="32"/>
                    <a:pt x="600" y="32"/>
                  </a:cubicBezTo>
                  <a:cubicBezTo>
                    <a:pt x="608" y="32"/>
                    <a:pt x="624" y="40"/>
                    <a:pt x="624" y="40"/>
                  </a:cubicBezTo>
                  <a:cubicBezTo>
                    <a:pt x="643" y="27"/>
                    <a:pt x="645" y="42"/>
                    <a:pt x="664" y="48"/>
                  </a:cubicBezTo>
                  <a:cubicBezTo>
                    <a:pt x="683" y="43"/>
                    <a:pt x="689" y="39"/>
                    <a:pt x="708" y="44"/>
                  </a:cubicBezTo>
                  <a:cubicBezTo>
                    <a:pt x="733" y="40"/>
                    <a:pt x="742" y="41"/>
                    <a:pt x="764" y="48"/>
                  </a:cubicBezTo>
                  <a:cubicBezTo>
                    <a:pt x="829" y="45"/>
                    <a:pt x="870" y="42"/>
                    <a:pt x="928" y="28"/>
                  </a:cubicBezTo>
                  <a:cubicBezTo>
                    <a:pt x="946" y="0"/>
                    <a:pt x="938" y="36"/>
                    <a:pt x="956" y="8"/>
                  </a:cubicBezTo>
                  <a:cubicBezTo>
                    <a:pt x="979" y="24"/>
                    <a:pt x="967" y="4"/>
                    <a:pt x="992" y="12"/>
                  </a:cubicBezTo>
                  <a:cubicBezTo>
                    <a:pt x="1010" y="7"/>
                    <a:pt x="1026" y="2"/>
                    <a:pt x="1044" y="8"/>
                  </a:cubicBezTo>
                  <a:cubicBezTo>
                    <a:pt x="1061" y="59"/>
                    <a:pt x="1128" y="51"/>
                    <a:pt x="1172" y="56"/>
                  </a:cubicBezTo>
                  <a:cubicBezTo>
                    <a:pt x="1176" y="55"/>
                    <a:pt x="1195" y="51"/>
                    <a:pt x="1200" y="48"/>
                  </a:cubicBezTo>
                  <a:cubicBezTo>
                    <a:pt x="1208" y="43"/>
                    <a:pt x="1224" y="32"/>
                    <a:pt x="1224" y="32"/>
                  </a:cubicBezTo>
                  <a:cubicBezTo>
                    <a:pt x="1235" y="16"/>
                    <a:pt x="1242" y="17"/>
                    <a:pt x="1260" y="12"/>
                  </a:cubicBezTo>
                  <a:cubicBezTo>
                    <a:pt x="1279" y="17"/>
                    <a:pt x="1286" y="18"/>
                    <a:pt x="1300" y="32"/>
                  </a:cubicBezTo>
                  <a:cubicBezTo>
                    <a:pt x="1307" y="52"/>
                    <a:pt x="1304" y="48"/>
                    <a:pt x="1304" y="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377" name="Picture 23" descr="rat-2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00" y="1296"/>
              <a:ext cx="31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3050760" y="7021337"/>
            <a:ext cx="4955460" cy="4388335"/>
            <a:chOff x="3456" y="2496"/>
            <a:chExt cx="1321" cy="1560"/>
          </a:xfrm>
        </p:grpSpPr>
        <p:pic>
          <p:nvPicPr>
            <p:cNvPr id="55374" name="Picture 25" descr="rat-2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68" y="2496"/>
              <a:ext cx="31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375" name="Freeform 26"/>
            <p:cNvSpPr>
              <a:spLocks/>
            </p:cNvSpPr>
            <p:nvPr/>
          </p:nvSpPr>
          <p:spPr bwMode="auto">
            <a:xfrm>
              <a:off x="3456" y="3934"/>
              <a:ext cx="1321" cy="122"/>
            </a:xfrm>
            <a:custGeom>
              <a:avLst/>
              <a:gdLst>
                <a:gd name="T0" fmla="*/ 0 w 1321"/>
                <a:gd name="T1" fmla="*/ 44 h 122"/>
                <a:gd name="T2" fmla="*/ 72 w 1321"/>
                <a:gd name="T3" fmla="*/ 80 h 122"/>
                <a:gd name="T4" fmla="*/ 162 w 1321"/>
                <a:gd name="T5" fmla="*/ 122 h 122"/>
                <a:gd name="T6" fmla="*/ 324 w 1321"/>
                <a:gd name="T7" fmla="*/ 104 h 122"/>
                <a:gd name="T8" fmla="*/ 438 w 1321"/>
                <a:gd name="T9" fmla="*/ 56 h 122"/>
                <a:gd name="T10" fmla="*/ 522 w 1321"/>
                <a:gd name="T11" fmla="*/ 86 h 122"/>
                <a:gd name="T12" fmla="*/ 648 w 1321"/>
                <a:gd name="T13" fmla="*/ 80 h 122"/>
                <a:gd name="T14" fmla="*/ 756 w 1321"/>
                <a:gd name="T15" fmla="*/ 74 h 122"/>
                <a:gd name="T16" fmla="*/ 810 w 1321"/>
                <a:gd name="T17" fmla="*/ 68 h 122"/>
                <a:gd name="T18" fmla="*/ 822 w 1321"/>
                <a:gd name="T19" fmla="*/ 86 h 122"/>
                <a:gd name="T20" fmla="*/ 828 w 1321"/>
                <a:gd name="T21" fmla="*/ 104 h 122"/>
                <a:gd name="T22" fmla="*/ 900 w 1321"/>
                <a:gd name="T23" fmla="*/ 74 h 122"/>
                <a:gd name="T24" fmla="*/ 990 w 1321"/>
                <a:gd name="T25" fmla="*/ 92 h 122"/>
                <a:gd name="T26" fmla="*/ 1062 w 1321"/>
                <a:gd name="T27" fmla="*/ 56 h 122"/>
                <a:gd name="T28" fmla="*/ 1122 w 1321"/>
                <a:gd name="T29" fmla="*/ 116 h 122"/>
                <a:gd name="T30" fmla="*/ 1218 w 1321"/>
                <a:gd name="T31" fmla="*/ 62 h 122"/>
                <a:gd name="T32" fmla="*/ 1230 w 1321"/>
                <a:gd name="T33" fmla="*/ 44 h 122"/>
                <a:gd name="T34" fmla="*/ 1248 w 1321"/>
                <a:gd name="T35" fmla="*/ 50 h 122"/>
                <a:gd name="T36" fmla="*/ 1296 w 1321"/>
                <a:gd name="T37" fmla="*/ 44 h 122"/>
                <a:gd name="T38" fmla="*/ 1314 w 1321"/>
                <a:gd name="T39" fmla="*/ 32 h 122"/>
                <a:gd name="T40" fmla="*/ 1320 w 1321"/>
                <a:gd name="T41" fmla="*/ 26 h 12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21"/>
                <a:gd name="T64" fmla="*/ 0 h 122"/>
                <a:gd name="T65" fmla="*/ 1321 w 1321"/>
                <a:gd name="T66" fmla="*/ 122 h 12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21" h="122">
                  <a:moveTo>
                    <a:pt x="0" y="44"/>
                  </a:moveTo>
                  <a:cubicBezTo>
                    <a:pt x="52" y="53"/>
                    <a:pt x="34" y="55"/>
                    <a:pt x="72" y="80"/>
                  </a:cubicBezTo>
                  <a:cubicBezTo>
                    <a:pt x="99" y="98"/>
                    <a:pt x="134" y="103"/>
                    <a:pt x="162" y="122"/>
                  </a:cubicBezTo>
                  <a:cubicBezTo>
                    <a:pt x="217" y="115"/>
                    <a:pt x="268" y="108"/>
                    <a:pt x="324" y="104"/>
                  </a:cubicBezTo>
                  <a:cubicBezTo>
                    <a:pt x="364" y="94"/>
                    <a:pt x="399" y="69"/>
                    <a:pt x="438" y="56"/>
                  </a:cubicBezTo>
                  <a:cubicBezTo>
                    <a:pt x="467" y="66"/>
                    <a:pt x="493" y="79"/>
                    <a:pt x="522" y="86"/>
                  </a:cubicBezTo>
                  <a:cubicBezTo>
                    <a:pt x="564" y="78"/>
                    <a:pt x="606" y="69"/>
                    <a:pt x="648" y="80"/>
                  </a:cubicBezTo>
                  <a:cubicBezTo>
                    <a:pt x="690" y="76"/>
                    <a:pt x="717" y="66"/>
                    <a:pt x="756" y="74"/>
                  </a:cubicBezTo>
                  <a:cubicBezTo>
                    <a:pt x="786" y="94"/>
                    <a:pt x="779" y="78"/>
                    <a:pt x="810" y="68"/>
                  </a:cubicBezTo>
                  <a:cubicBezTo>
                    <a:pt x="814" y="74"/>
                    <a:pt x="819" y="80"/>
                    <a:pt x="822" y="86"/>
                  </a:cubicBezTo>
                  <a:cubicBezTo>
                    <a:pt x="825" y="92"/>
                    <a:pt x="822" y="103"/>
                    <a:pt x="828" y="104"/>
                  </a:cubicBezTo>
                  <a:cubicBezTo>
                    <a:pt x="849" y="107"/>
                    <a:pt x="881" y="80"/>
                    <a:pt x="900" y="74"/>
                  </a:cubicBezTo>
                  <a:cubicBezTo>
                    <a:pt x="931" y="79"/>
                    <a:pt x="959" y="87"/>
                    <a:pt x="990" y="92"/>
                  </a:cubicBezTo>
                  <a:cubicBezTo>
                    <a:pt x="1015" y="84"/>
                    <a:pt x="1040" y="70"/>
                    <a:pt x="1062" y="56"/>
                  </a:cubicBezTo>
                  <a:cubicBezTo>
                    <a:pt x="1081" y="84"/>
                    <a:pt x="1090" y="105"/>
                    <a:pt x="1122" y="116"/>
                  </a:cubicBezTo>
                  <a:cubicBezTo>
                    <a:pt x="1153" y="95"/>
                    <a:pt x="1187" y="82"/>
                    <a:pt x="1218" y="62"/>
                  </a:cubicBezTo>
                  <a:cubicBezTo>
                    <a:pt x="1222" y="56"/>
                    <a:pt x="1223" y="47"/>
                    <a:pt x="1230" y="44"/>
                  </a:cubicBezTo>
                  <a:cubicBezTo>
                    <a:pt x="1236" y="42"/>
                    <a:pt x="1242" y="50"/>
                    <a:pt x="1248" y="50"/>
                  </a:cubicBezTo>
                  <a:cubicBezTo>
                    <a:pt x="1264" y="50"/>
                    <a:pt x="1280" y="46"/>
                    <a:pt x="1296" y="44"/>
                  </a:cubicBezTo>
                  <a:cubicBezTo>
                    <a:pt x="1302" y="40"/>
                    <a:pt x="1309" y="38"/>
                    <a:pt x="1314" y="32"/>
                  </a:cubicBezTo>
                  <a:cubicBezTo>
                    <a:pt x="1321" y="23"/>
                    <a:pt x="1320" y="0"/>
                    <a:pt x="1320" y="2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2986986" y="6953825"/>
            <a:ext cx="4951710" cy="4472726"/>
            <a:chOff x="3462" y="2472"/>
            <a:chExt cx="1320" cy="1590"/>
          </a:xfrm>
        </p:grpSpPr>
        <p:sp>
          <p:nvSpPr>
            <p:cNvPr id="55372" name="Freeform 28"/>
            <p:cNvSpPr>
              <a:spLocks/>
            </p:cNvSpPr>
            <p:nvPr/>
          </p:nvSpPr>
          <p:spPr bwMode="auto">
            <a:xfrm>
              <a:off x="3462" y="3930"/>
              <a:ext cx="1320" cy="132"/>
            </a:xfrm>
            <a:custGeom>
              <a:avLst/>
              <a:gdLst>
                <a:gd name="T0" fmla="*/ 0 w 1320"/>
                <a:gd name="T1" fmla="*/ 0 h 132"/>
                <a:gd name="T2" fmla="*/ 72 w 1320"/>
                <a:gd name="T3" fmla="*/ 72 h 132"/>
                <a:gd name="T4" fmla="*/ 126 w 1320"/>
                <a:gd name="T5" fmla="*/ 66 h 132"/>
                <a:gd name="T6" fmla="*/ 180 w 1320"/>
                <a:gd name="T7" fmla="*/ 42 h 132"/>
                <a:gd name="T8" fmla="*/ 270 w 1320"/>
                <a:gd name="T9" fmla="*/ 36 h 132"/>
                <a:gd name="T10" fmla="*/ 324 w 1320"/>
                <a:gd name="T11" fmla="*/ 48 h 132"/>
                <a:gd name="T12" fmla="*/ 354 w 1320"/>
                <a:gd name="T13" fmla="*/ 72 h 132"/>
                <a:gd name="T14" fmla="*/ 372 w 1320"/>
                <a:gd name="T15" fmla="*/ 60 h 132"/>
                <a:gd name="T16" fmla="*/ 408 w 1320"/>
                <a:gd name="T17" fmla="*/ 72 h 132"/>
                <a:gd name="T18" fmla="*/ 516 w 1320"/>
                <a:gd name="T19" fmla="*/ 78 h 132"/>
                <a:gd name="T20" fmla="*/ 570 w 1320"/>
                <a:gd name="T21" fmla="*/ 108 h 132"/>
                <a:gd name="T22" fmla="*/ 612 w 1320"/>
                <a:gd name="T23" fmla="*/ 60 h 132"/>
                <a:gd name="T24" fmla="*/ 618 w 1320"/>
                <a:gd name="T25" fmla="*/ 96 h 132"/>
                <a:gd name="T26" fmla="*/ 636 w 1320"/>
                <a:gd name="T27" fmla="*/ 78 h 132"/>
                <a:gd name="T28" fmla="*/ 642 w 1320"/>
                <a:gd name="T29" fmla="*/ 96 h 132"/>
                <a:gd name="T30" fmla="*/ 816 w 1320"/>
                <a:gd name="T31" fmla="*/ 84 h 132"/>
                <a:gd name="T32" fmla="*/ 882 w 1320"/>
                <a:gd name="T33" fmla="*/ 72 h 132"/>
                <a:gd name="T34" fmla="*/ 936 w 1320"/>
                <a:gd name="T35" fmla="*/ 54 h 132"/>
                <a:gd name="T36" fmla="*/ 966 w 1320"/>
                <a:gd name="T37" fmla="*/ 78 h 132"/>
                <a:gd name="T38" fmla="*/ 960 w 1320"/>
                <a:gd name="T39" fmla="*/ 96 h 132"/>
                <a:gd name="T40" fmla="*/ 996 w 1320"/>
                <a:gd name="T41" fmla="*/ 90 h 132"/>
                <a:gd name="T42" fmla="*/ 1032 w 1320"/>
                <a:gd name="T43" fmla="*/ 90 h 132"/>
                <a:gd name="T44" fmla="*/ 1068 w 1320"/>
                <a:gd name="T45" fmla="*/ 78 h 132"/>
                <a:gd name="T46" fmla="*/ 1086 w 1320"/>
                <a:gd name="T47" fmla="*/ 72 h 132"/>
                <a:gd name="T48" fmla="*/ 1128 w 1320"/>
                <a:gd name="T49" fmla="*/ 24 h 132"/>
                <a:gd name="T50" fmla="*/ 1164 w 1320"/>
                <a:gd name="T51" fmla="*/ 6 h 132"/>
                <a:gd name="T52" fmla="*/ 1170 w 1320"/>
                <a:gd name="T53" fmla="*/ 24 h 132"/>
                <a:gd name="T54" fmla="*/ 1182 w 1320"/>
                <a:gd name="T55" fmla="*/ 42 h 132"/>
                <a:gd name="T56" fmla="*/ 1212 w 1320"/>
                <a:gd name="T57" fmla="*/ 96 h 132"/>
                <a:gd name="T58" fmla="*/ 1260 w 1320"/>
                <a:gd name="T59" fmla="*/ 90 h 132"/>
                <a:gd name="T60" fmla="*/ 1320 w 1320"/>
                <a:gd name="T61" fmla="*/ 96 h 1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20"/>
                <a:gd name="T94" fmla="*/ 0 h 132"/>
                <a:gd name="T95" fmla="*/ 1320 w 1320"/>
                <a:gd name="T96" fmla="*/ 132 h 13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20" h="132">
                  <a:moveTo>
                    <a:pt x="0" y="0"/>
                  </a:moveTo>
                  <a:cubicBezTo>
                    <a:pt x="11" y="33"/>
                    <a:pt x="39" y="61"/>
                    <a:pt x="72" y="72"/>
                  </a:cubicBezTo>
                  <a:cubicBezTo>
                    <a:pt x="90" y="70"/>
                    <a:pt x="108" y="70"/>
                    <a:pt x="126" y="66"/>
                  </a:cubicBezTo>
                  <a:cubicBezTo>
                    <a:pt x="184" y="52"/>
                    <a:pt x="86" y="48"/>
                    <a:pt x="180" y="42"/>
                  </a:cubicBezTo>
                  <a:cubicBezTo>
                    <a:pt x="210" y="40"/>
                    <a:pt x="240" y="38"/>
                    <a:pt x="270" y="36"/>
                  </a:cubicBezTo>
                  <a:cubicBezTo>
                    <a:pt x="271" y="36"/>
                    <a:pt x="320" y="46"/>
                    <a:pt x="324" y="48"/>
                  </a:cubicBezTo>
                  <a:cubicBezTo>
                    <a:pt x="378" y="84"/>
                    <a:pt x="295" y="52"/>
                    <a:pt x="354" y="72"/>
                  </a:cubicBezTo>
                  <a:cubicBezTo>
                    <a:pt x="360" y="68"/>
                    <a:pt x="365" y="60"/>
                    <a:pt x="372" y="60"/>
                  </a:cubicBezTo>
                  <a:cubicBezTo>
                    <a:pt x="385" y="60"/>
                    <a:pt x="395" y="71"/>
                    <a:pt x="408" y="72"/>
                  </a:cubicBezTo>
                  <a:cubicBezTo>
                    <a:pt x="444" y="74"/>
                    <a:pt x="480" y="76"/>
                    <a:pt x="516" y="78"/>
                  </a:cubicBezTo>
                  <a:cubicBezTo>
                    <a:pt x="532" y="102"/>
                    <a:pt x="542" y="101"/>
                    <a:pt x="570" y="108"/>
                  </a:cubicBezTo>
                  <a:cubicBezTo>
                    <a:pt x="591" y="94"/>
                    <a:pt x="604" y="84"/>
                    <a:pt x="612" y="60"/>
                  </a:cubicBezTo>
                  <a:cubicBezTo>
                    <a:pt x="614" y="72"/>
                    <a:pt x="608" y="89"/>
                    <a:pt x="618" y="96"/>
                  </a:cubicBezTo>
                  <a:cubicBezTo>
                    <a:pt x="625" y="101"/>
                    <a:pt x="628" y="78"/>
                    <a:pt x="636" y="78"/>
                  </a:cubicBezTo>
                  <a:cubicBezTo>
                    <a:pt x="642" y="78"/>
                    <a:pt x="640" y="90"/>
                    <a:pt x="642" y="96"/>
                  </a:cubicBezTo>
                  <a:cubicBezTo>
                    <a:pt x="690" y="64"/>
                    <a:pt x="764" y="81"/>
                    <a:pt x="816" y="84"/>
                  </a:cubicBezTo>
                  <a:cubicBezTo>
                    <a:pt x="843" y="66"/>
                    <a:pt x="849" y="65"/>
                    <a:pt x="882" y="72"/>
                  </a:cubicBezTo>
                  <a:cubicBezTo>
                    <a:pt x="912" y="92"/>
                    <a:pt x="918" y="82"/>
                    <a:pt x="936" y="54"/>
                  </a:cubicBezTo>
                  <a:cubicBezTo>
                    <a:pt x="950" y="59"/>
                    <a:pt x="963" y="59"/>
                    <a:pt x="966" y="78"/>
                  </a:cubicBezTo>
                  <a:cubicBezTo>
                    <a:pt x="967" y="84"/>
                    <a:pt x="954" y="94"/>
                    <a:pt x="960" y="96"/>
                  </a:cubicBezTo>
                  <a:cubicBezTo>
                    <a:pt x="971" y="101"/>
                    <a:pt x="984" y="92"/>
                    <a:pt x="996" y="90"/>
                  </a:cubicBezTo>
                  <a:cubicBezTo>
                    <a:pt x="1044" y="58"/>
                    <a:pt x="984" y="90"/>
                    <a:pt x="1032" y="90"/>
                  </a:cubicBezTo>
                  <a:cubicBezTo>
                    <a:pt x="1045" y="90"/>
                    <a:pt x="1056" y="82"/>
                    <a:pt x="1068" y="78"/>
                  </a:cubicBezTo>
                  <a:cubicBezTo>
                    <a:pt x="1074" y="76"/>
                    <a:pt x="1086" y="72"/>
                    <a:pt x="1086" y="72"/>
                  </a:cubicBezTo>
                  <a:cubicBezTo>
                    <a:pt x="1100" y="50"/>
                    <a:pt x="1102" y="33"/>
                    <a:pt x="1128" y="24"/>
                  </a:cubicBezTo>
                  <a:cubicBezTo>
                    <a:pt x="1150" y="57"/>
                    <a:pt x="1134" y="36"/>
                    <a:pt x="1164" y="6"/>
                  </a:cubicBezTo>
                  <a:cubicBezTo>
                    <a:pt x="1166" y="12"/>
                    <a:pt x="1167" y="18"/>
                    <a:pt x="1170" y="24"/>
                  </a:cubicBezTo>
                  <a:cubicBezTo>
                    <a:pt x="1173" y="30"/>
                    <a:pt x="1180" y="35"/>
                    <a:pt x="1182" y="42"/>
                  </a:cubicBezTo>
                  <a:cubicBezTo>
                    <a:pt x="1203" y="98"/>
                    <a:pt x="1176" y="84"/>
                    <a:pt x="1212" y="96"/>
                  </a:cubicBezTo>
                  <a:cubicBezTo>
                    <a:pt x="1224" y="132"/>
                    <a:pt x="1237" y="105"/>
                    <a:pt x="1260" y="90"/>
                  </a:cubicBezTo>
                  <a:cubicBezTo>
                    <a:pt x="1296" y="99"/>
                    <a:pt x="1276" y="96"/>
                    <a:pt x="132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5373" name="Picture 29" descr="rat-2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4" y="2472"/>
              <a:ext cx="31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2964478" y="5873618"/>
            <a:ext cx="4966715" cy="5468541"/>
            <a:chOff x="3456" y="1992"/>
            <a:chExt cx="1324" cy="1944"/>
          </a:xfrm>
        </p:grpSpPr>
        <p:pic>
          <p:nvPicPr>
            <p:cNvPr id="55349" name="Picture 31" descr="rat-2b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56" y="1992"/>
              <a:ext cx="314" cy="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3456" y="3360"/>
              <a:ext cx="1324" cy="576"/>
              <a:chOff x="3456" y="3360"/>
              <a:chExt cx="1324" cy="576"/>
            </a:xfrm>
          </p:grpSpPr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3600" y="3360"/>
                <a:ext cx="185" cy="576"/>
                <a:chOff x="5870" y="3360"/>
                <a:chExt cx="185" cy="576"/>
              </a:xfrm>
            </p:grpSpPr>
            <p:sp>
              <p:nvSpPr>
                <p:cNvPr id="55370" name="Freeform 34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71" name="Rectangle 35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2" name="Freeform 36"/>
              <p:cNvSpPr>
                <a:spLocks/>
              </p:cNvSpPr>
              <p:nvPr/>
            </p:nvSpPr>
            <p:spPr bwMode="auto">
              <a:xfrm>
                <a:off x="3456" y="3888"/>
                <a:ext cx="144" cy="37"/>
              </a:xfrm>
              <a:custGeom>
                <a:avLst/>
                <a:gdLst>
                  <a:gd name="T0" fmla="*/ 0 w 144"/>
                  <a:gd name="T1" fmla="*/ 26 h 37"/>
                  <a:gd name="T2" fmla="*/ 24 w 144"/>
                  <a:gd name="T3" fmla="*/ 22 h 37"/>
                  <a:gd name="T4" fmla="*/ 44 w 144"/>
                  <a:gd name="T5" fmla="*/ 18 h 37"/>
                  <a:gd name="T6" fmla="*/ 64 w 144"/>
                  <a:gd name="T7" fmla="*/ 20 h 37"/>
                  <a:gd name="T8" fmla="*/ 80 w 144"/>
                  <a:gd name="T9" fmla="*/ 28 h 37"/>
                  <a:gd name="T10" fmla="*/ 98 w 144"/>
                  <a:gd name="T11" fmla="*/ 34 h 37"/>
                  <a:gd name="T12" fmla="*/ 110 w 144"/>
                  <a:gd name="T13" fmla="*/ 16 h 37"/>
                  <a:gd name="T14" fmla="*/ 114 w 144"/>
                  <a:gd name="T15" fmla="*/ 10 h 37"/>
                  <a:gd name="T16" fmla="*/ 134 w 144"/>
                  <a:gd name="T17" fmla="*/ 18 h 37"/>
                  <a:gd name="T18" fmla="*/ 142 w 144"/>
                  <a:gd name="T19" fmla="*/ 36 h 37"/>
                  <a:gd name="T20" fmla="*/ 144 w 144"/>
                  <a:gd name="T21" fmla="*/ 3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37"/>
                  <a:gd name="T35" fmla="*/ 144 w 144"/>
                  <a:gd name="T36" fmla="*/ 37 h 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37">
                    <a:moveTo>
                      <a:pt x="0" y="26"/>
                    </a:moveTo>
                    <a:cubicBezTo>
                      <a:pt x="9" y="29"/>
                      <a:pt x="16" y="27"/>
                      <a:pt x="24" y="22"/>
                    </a:cubicBezTo>
                    <a:cubicBezTo>
                      <a:pt x="38" y="0"/>
                      <a:pt x="30" y="13"/>
                      <a:pt x="44" y="18"/>
                    </a:cubicBezTo>
                    <a:cubicBezTo>
                      <a:pt x="48" y="31"/>
                      <a:pt x="55" y="23"/>
                      <a:pt x="64" y="20"/>
                    </a:cubicBezTo>
                    <a:cubicBezTo>
                      <a:pt x="69" y="27"/>
                      <a:pt x="71" y="31"/>
                      <a:pt x="80" y="28"/>
                    </a:cubicBezTo>
                    <a:cubicBezTo>
                      <a:pt x="90" y="30"/>
                      <a:pt x="89" y="37"/>
                      <a:pt x="98" y="34"/>
                    </a:cubicBezTo>
                    <a:cubicBezTo>
                      <a:pt x="102" y="28"/>
                      <a:pt x="106" y="22"/>
                      <a:pt x="110" y="16"/>
                    </a:cubicBezTo>
                    <a:cubicBezTo>
                      <a:pt x="111" y="14"/>
                      <a:pt x="114" y="10"/>
                      <a:pt x="114" y="10"/>
                    </a:cubicBezTo>
                    <a:cubicBezTo>
                      <a:pt x="121" y="12"/>
                      <a:pt x="127" y="14"/>
                      <a:pt x="134" y="18"/>
                    </a:cubicBezTo>
                    <a:cubicBezTo>
                      <a:pt x="131" y="27"/>
                      <a:pt x="137" y="29"/>
                      <a:pt x="142" y="36"/>
                    </a:cubicBezTo>
                    <a:cubicBezTo>
                      <a:pt x="143" y="34"/>
                      <a:pt x="144" y="30"/>
                      <a:pt x="144" y="3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37"/>
              <p:cNvGrpSpPr>
                <a:grpSpLocks/>
              </p:cNvGrpSpPr>
              <p:nvPr/>
            </p:nvGrpSpPr>
            <p:grpSpPr bwMode="auto">
              <a:xfrm>
                <a:off x="3744" y="3360"/>
                <a:ext cx="185" cy="576"/>
                <a:chOff x="5870" y="3360"/>
                <a:chExt cx="185" cy="576"/>
              </a:xfrm>
            </p:grpSpPr>
            <p:sp>
              <p:nvSpPr>
                <p:cNvPr id="55368" name="Freeform 38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9" name="Rectangle 39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0"/>
              <p:cNvGrpSpPr>
                <a:grpSpLocks/>
              </p:cNvGrpSpPr>
              <p:nvPr/>
            </p:nvGrpSpPr>
            <p:grpSpPr bwMode="auto">
              <a:xfrm>
                <a:off x="3888" y="3360"/>
                <a:ext cx="185" cy="576"/>
                <a:chOff x="5870" y="3360"/>
                <a:chExt cx="185" cy="576"/>
              </a:xfrm>
            </p:grpSpPr>
            <p:sp>
              <p:nvSpPr>
                <p:cNvPr id="55366" name="Freeform 41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7" name="Rectangle 42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5" name="Freeform 43"/>
              <p:cNvSpPr>
                <a:spLocks/>
              </p:cNvSpPr>
              <p:nvPr/>
            </p:nvSpPr>
            <p:spPr bwMode="auto">
              <a:xfrm>
                <a:off x="4024" y="3893"/>
                <a:ext cx="206" cy="31"/>
              </a:xfrm>
              <a:custGeom>
                <a:avLst/>
                <a:gdLst>
                  <a:gd name="T0" fmla="*/ 0 w 206"/>
                  <a:gd name="T1" fmla="*/ 31 h 31"/>
                  <a:gd name="T2" fmla="*/ 28 w 206"/>
                  <a:gd name="T3" fmla="*/ 19 h 31"/>
                  <a:gd name="T4" fmla="*/ 56 w 206"/>
                  <a:gd name="T5" fmla="*/ 27 h 31"/>
                  <a:gd name="T6" fmla="*/ 112 w 206"/>
                  <a:gd name="T7" fmla="*/ 9 h 31"/>
                  <a:gd name="T8" fmla="*/ 150 w 206"/>
                  <a:gd name="T9" fmla="*/ 21 h 31"/>
                  <a:gd name="T10" fmla="*/ 184 w 206"/>
                  <a:gd name="T11" fmla="*/ 15 h 31"/>
                  <a:gd name="T12" fmla="*/ 204 w 206"/>
                  <a:gd name="T13" fmla="*/ 27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"/>
                  <a:gd name="T22" fmla="*/ 0 h 31"/>
                  <a:gd name="T23" fmla="*/ 206 w 206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" h="31">
                    <a:moveTo>
                      <a:pt x="0" y="31"/>
                    </a:moveTo>
                    <a:cubicBezTo>
                      <a:pt x="7" y="21"/>
                      <a:pt x="17" y="23"/>
                      <a:pt x="28" y="19"/>
                    </a:cubicBezTo>
                    <a:cubicBezTo>
                      <a:pt x="37" y="22"/>
                      <a:pt x="47" y="24"/>
                      <a:pt x="56" y="27"/>
                    </a:cubicBezTo>
                    <a:cubicBezTo>
                      <a:pt x="75" y="21"/>
                      <a:pt x="94" y="21"/>
                      <a:pt x="112" y="9"/>
                    </a:cubicBezTo>
                    <a:cubicBezTo>
                      <a:pt x="129" y="11"/>
                      <a:pt x="134" y="17"/>
                      <a:pt x="150" y="21"/>
                    </a:cubicBezTo>
                    <a:cubicBezTo>
                      <a:pt x="161" y="18"/>
                      <a:pt x="173" y="17"/>
                      <a:pt x="184" y="15"/>
                    </a:cubicBezTo>
                    <a:cubicBezTo>
                      <a:pt x="206" y="0"/>
                      <a:pt x="191" y="14"/>
                      <a:pt x="204" y="2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44"/>
              <p:cNvGrpSpPr>
                <a:grpSpLocks/>
              </p:cNvGrpSpPr>
              <p:nvPr/>
            </p:nvGrpSpPr>
            <p:grpSpPr bwMode="auto">
              <a:xfrm>
                <a:off x="4231" y="3360"/>
                <a:ext cx="185" cy="576"/>
                <a:chOff x="5870" y="3360"/>
                <a:chExt cx="185" cy="576"/>
              </a:xfrm>
            </p:grpSpPr>
            <p:sp>
              <p:nvSpPr>
                <p:cNvPr id="55364" name="Freeform 45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5" name="Rectangle 46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47"/>
              <p:cNvGrpSpPr>
                <a:grpSpLocks/>
              </p:cNvGrpSpPr>
              <p:nvPr/>
            </p:nvGrpSpPr>
            <p:grpSpPr bwMode="auto">
              <a:xfrm>
                <a:off x="4368" y="3360"/>
                <a:ext cx="185" cy="576"/>
                <a:chOff x="5870" y="3360"/>
                <a:chExt cx="185" cy="576"/>
              </a:xfrm>
            </p:grpSpPr>
            <p:sp>
              <p:nvSpPr>
                <p:cNvPr id="55362" name="Freeform 48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3" name="Rectangle 49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0"/>
              <p:cNvGrpSpPr>
                <a:grpSpLocks/>
              </p:cNvGrpSpPr>
              <p:nvPr/>
            </p:nvGrpSpPr>
            <p:grpSpPr bwMode="auto">
              <a:xfrm>
                <a:off x="4512" y="3360"/>
                <a:ext cx="185" cy="576"/>
                <a:chOff x="5870" y="3360"/>
                <a:chExt cx="185" cy="576"/>
              </a:xfrm>
            </p:grpSpPr>
            <p:sp>
              <p:nvSpPr>
                <p:cNvPr id="55360" name="Freeform 51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61" name="Rectangle 52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5359" name="Freeform 53"/>
              <p:cNvSpPr>
                <a:spLocks/>
              </p:cNvSpPr>
              <p:nvPr/>
            </p:nvSpPr>
            <p:spPr bwMode="auto">
              <a:xfrm>
                <a:off x="4650" y="3894"/>
                <a:ext cx="130" cy="26"/>
              </a:xfrm>
              <a:custGeom>
                <a:avLst/>
                <a:gdLst>
                  <a:gd name="T0" fmla="*/ 0 w 130"/>
                  <a:gd name="T1" fmla="*/ 26 h 26"/>
                  <a:gd name="T2" fmla="*/ 46 w 130"/>
                  <a:gd name="T3" fmla="*/ 20 h 26"/>
                  <a:gd name="T4" fmla="*/ 64 w 130"/>
                  <a:gd name="T5" fmla="*/ 8 h 26"/>
                  <a:gd name="T6" fmla="*/ 76 w 130"/>
                  <a:gd name="T7" fmla="*/ 0 h 26"/>
                  <a:gd name="T8" fmla="*/ 128 w 130"/>
                  <a:gd name="T9" fmla="*/ 16 h 26"/>
                  <a:gd name="T10" fmla="*/ 130 w 130"/>
                  <a:gd name="T11" fmla="*/ 18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0"/>
                  <a:gd name="T19" fmla="*/ 0 h 26"/>
                  <a:gd name="T20" fmla="*/ 130 w 130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0" h="26">
                    <a:moveTo>
                      <a:pt x="0" y="26"/>
                    </a:moveTo>
                    <a:cubicBezTo>
                      <a:pt x="15" y="24"/>
                      <a:pt x="30" y="22"/>
                      <a:pt x="46" y="20"/>
                    </a:cubicBezTo>
                    <a:cubicBezTo>
                      <a:pt x="52" y="16"/>
                      <a:pt x="58" y="12"/>
                      <a:pt x="64" y="8"/>
                    </a:cubicBezTo>
                    <a:cubicBezTo>
                      <a:pt x="68" y="5"/>
                      <a:pt x="76" y="0"/>
                      <a:pt x="76" y="0"/>
                    </a:cubicBezTo>
                    <a:cubicBezTo>
                      <a:pt x="94" y="12"/>
                      <a:pt x="107" y="12"/>
                      <a:pt x="128" y="16"/>
                    </a:cubicBezTo>
                    <a:cubicBezTo>
                      <a:pt x="130" y="23"/>
                      <a:pt x="130" y="24"/>
                      <a:pt x="130" y="1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841782" name="Picture 54" descr="rat-2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64479" y="4860925"/>
            <a:ext cx="1177907" cy="141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 55"/>
          <p:cNvGrpSpPr>
            <a:grpSpLocks/>
          </p:cNvGrpSpPr>
          <p:nvPr/>
        </p:nvGrpSpPr>
        <p:grpSpPr bwMode="auto">
          <a:xfrm>
            <a:off x="12964478" y="9721851"/>
            <a:ext cx="4681617" cy="1620308"/>
            <a:chOff x="3456" y="3264"/>
            <a:chExt cx="1248" cy="576"/>
          </a:xfrm>
        </p:grpSpPr>
        <p:grpSp>
          <p:nvGrpSpPr>
            <p:cNvPr id="16" name="Group 56"/>
            <p:cNvGrpSpPr>
              <a:grpSpLocks/>
            </p:cNvGrpSpPr>
            <p:nvPr/>
          </p:nvGrpSpPr>
          <p:grpSpPr bwMode="auto">
            <a:xfrm>
              <a:off x="3456" y="3264"/>
              <a:ext cx="442" cy="576"/>
              <a:chOff x="5863" y="2880"/>
              <a:chExt cx="442" cy="576"/>
            </a:xfrm>
          </p:grpSpPr>
          <p:sp>
            <p:nvSpPr>
              <p:cNvPr id="55341" name="Freeform 57"/>
              <p:cNvSpPr>
                <a:spLocks/>
              </p:cNvSpPr>
              <p:nvPr/>
            </p:nvSpPr>
            <p:spPr bwMode="auto">
              <a:xfrm>
                <a:off x="5863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42" name="Freeform 58"/>
              <p:cNvSpPr>
                <a:spLocks/>
              </p:cNvSpPr>
              <p:nvPr/>
            </p:nvSpPr>
            <p:spPr bwMode="auto">
              <a:xfrm>
                <a:off x="5935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9"/>
              <p:cNvGrpSpPr>
                <a:grpSpLocks/>
              </p:cNvGrpSpPr>
              <p:nvPr/>
            </p:nvGrpSpPr>
            <p:grpSpPr bwMode="auto">
              <a:xfrm>
                <a:off x="6005" y="2880"/>
                <a:ext cx="161" cy="576"/>
                <a:chOff x="6000" y="2880"/>
                <a:chExt cx="161" cy="576"/>
              </a:xfrm>
            </p:grpSpPr>
            <p:sp>
              <p:nvSpPr>
                <p:cNvPr id="55347" name="Freeform 60"/>
                <p:cNvSpPr>
                  <a:spLocks/>
                </p:cNvSpPr>
                <p:nvPr/>
              </p:nvSpPr>
              <p:spPr bwMode="auto">
                <a:xfrm>
                  <a:off x="6000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48" name="Freeform 61"/>
                <p:cNvSpPr>
                  <a:spLocks/>
                </p:cNvSpPr>
                <p:nvPr/>
              </p:nvSpPr>
              <p:spPr bwMode="auto">
                <a:xfrm>
                  <a:off x="6072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62"/>
              <p:cNvGrpSpPr>
                <a:grpSpLocks/>
              </p:cNvGrpSpPr>
              <p:nvPr/>
            </p:nvGrpSpPr>
            <p:grpSpPr bwMode="auto">
              <a:xfrm>
                <a:off x="6144" y="2880"/>
                <a:ext cx="161" cy="576"/>
                <a:chOff x="6000" y="2880"/>
                <a:chExt cx="161" cy="576"/>
              </a:xfrm>
            </p:grpSpPr>
            <p:sp>
              <p:nvSpPr>
                <p:cNvPr id="55345" name="Freeform 63"/>
                <p:cNvSpPr>
                  <a:spLocks/>
                </p:cNvSpPr>
                <p:nvPr/>
              </p:nvSpPr>
              <p:spPr bwMode="auto">
                <a:xfrm>
                  <a:off x="6000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46" name="Freeform 64"/>
                <p:cNvSpPr>
                  <a:spLocks/>
                </p:cNvSpPr>
                <p:nvPr/>
              </p:nvSpPr>
              <p:spPr bwMode="auto">
                <a:xfrm>
                  <a:off x="6072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oup 65"/>
            <p:cNvGrpSpPr>
              <a:grpSpLocks/>
            </p:cNvGrpSpPr>
            <p:nvPr/>
          </p:nvGrpSpPr>
          <p:grpSpPr bwMode="auto">
            <a:xfrm>
              <a:off x="4022" y="3264"/>
              <a:ext cx="442" cy="576"/>
              <a:chOff x="5863" y="2880"/>
              <a:chExt cx="442" cy="576"/>
            </a:xfrm>
          </p:grpSpPr>
          <p:sp>
            <p:nvSpPr>
              <p:cNvPr id="55333" name="Freeform 66"/>
              <p:cNvSpPr>
                <a:spLocks/>
              </p:cNvSpPr>
              <p:nvPr/>
            </p:nvSpPr>
            <p:spPr bwMode="auto">
              <a:xfrm>
                <a:off x="5863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4" name="Freeform 67"/>
              <p:cNvSpPr>
                <a:spLocks/>
              </p:cNvSpPr>
              <p:nvPr/>
            </p:nvSpPr>
            <p:spPr bwMode="auto">
              <a:xfrm>
                <a:off x="5935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68"/>
              <p:cNvGrpSpPr>
                <a:grpSpLocks/>
              </p:cNvGrpSpPr>
              <p:nvPr/>
            </p:nvGrpSpPr>
            <p:grpSpPr bwMode="auto">
              <a:xfrm>
                <a:off x="6005" y="2880"/>
                <a:ext cx="161" cy="576"/>
                <a:chOff x="6000" y="2880"/>
                <a:chExt cx="161" cy="576"/>
              </a:xfrm>
            </p:grpSpPr>
            <p:sp>
              <p:nvSpPr>
                <p:cNvPr id="55339" name="Freeform 69"/>
                <p:cNvSpPr>
                  <a:spLocks/>
                </p:cNvSpPr>
                <p:nvPr/>
              </p:nvSpPr>
              <p:spPr bwMode="auto">
                <a:xfrm>
                  <a:off x="6000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40" name="Freeform 70"/>
                <p:cNvSpPr>
                  <a:spLocks/>
                </p:cNvSpPr>
                <p:nvPr/>
              </p:nvSpPr>
              <p:spPr bwMode="auto">
                <a:xfrm>
                  <a:off x="6072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71"/>
              <p:cNvGrpSpPr>
                <a:grpSpLocks/>
              </p:cNvGrpSpPr>
              <p:nvPr/>
            </p:nvGrpSpPr>
            <p:grpSpPr bwMode="auto">
              <a:xfrm>
                <a:off x="6144" y="2880"/>
                <a:ext cx="161" cy="576"/>
                <a:chOff x="6000" y="2880"/>
                <a:chExt cx="161" cy="576"/>
              </a:xfrm>
            </p:grpSpPr>
            <p:sp>
              <p:nvSpPr>
                <p:cNvPr id="55337" name="Freeform 72"/>
                <p:cNvSpPr>
                  <a:spLocks/>
                </p:cNvSpPr>
                <p:nvPr/>
              </p:nvSpPr>
              <p:spPr bwMode="auto">
                <a:xfrm>
                  <a:off x="6000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338" name="Freeform 73"/>
                <p:cNvSpPr>
                  <a:spLocks/>
                </p:cNvSpPr>
                <p:nvPr/>
              </p:nvSpPr>
              <p:spPr bwMode="auto">
                <a:xfrm>
                  <a:off x="6072" y="2880"/>
                  <a:ext cx="89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 w 178"/>
                    <a:gd name="T3" fmla="*/ 552 h 576"/>
                    <a:gd name="T4" fmla="*/ 1 w 178"/>
                    <a:gd name="T5" fmla="*/ 548 h 576"/>
                    <a:gd name="T6" fmla="*/ 1 w 178"/>
                    <a:gd name="T7" fmla="*/ 542 h 576"/>
                    <a:gd name="T8" fmla="*/ 1 w 178"/>
                    <a:gd name="T9" fmla="*/ 524 h 576"/>
                    <a:gd name="T10" fmla="*/ 3 w 178"/>
                    <a:gd name="T11" fmla="*/ 512 h 576"/>
                    <a:gd name="T12" fmla="*/ 3 w 178"/>
                    <a:gd name="T13" fmla="*/ 504 h 576"/>
                    <a:gd name="T14" fmla="*/ 3 w 178"/>
                    <a:gd name="T15" fmla="*/ 502 h 576"/>
                    <a:gd name="T16" fmla="*/ 3 w 178"/>
                    <a:gd name="T17" fmla="*/ 484 h 576"/>
                    <a:gd name="T18" fmla="*/ 3 w 178"/>
                    <a:gd name="T19" fmla="*/ 478 h 576"/>
                    <a:gd name="T20" fmla="*/ 4 w 178"/>
                    <a:gd name="T21" fmla="*/ 0 h 576"/>
                    <a:gd name="T22" fmla="*/ 4 w 178"/>
                    <a:gd name="T23" fmla="*/ 576 h 576"/>
                    <a:gd name="T24" fmla="*/ 5 w 178"/>
                    <a:gd name="T25" fmla="*/ 560 h 576"/>
                    <a:gd name="T26" fmla="*/ 5 w 178"/>
                    <a:gd name="T27" fmla="*/ 556 h 576"/>
                    <a:gd name="T28" fmla="*/ 6 w 178"/>
                    <a:gd name="T29" fmla="*/ 546 h 576"/>
                    <a:gd name="T30" fmla="*/ 6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5327" name="Freeform 74"/>
            <p:cNvSpPr>
              <a:spLocks/>
            </p:cNvSpPr>
            <p:nvPr/>
          </p:nvSpPr>
          <p:spPr bwMode="auto">
            <a:xfrm>
              <a:off x="3892" y="3802"/>
              <a:ext cx="136" cy="16"/>
            </a:xfrm>
            <a:custGeom>
              <a:avLst/>
              <a:gdLst>
                <a:gd name="T0" fmla="*/ 0 w 136"/>
                <a:gd name="T1" fmla="*/ 12 h 16"/>
                <a:gd name="T2" fmla="*/ 32 w 136"/>
                <a:gd name="T3" fmla="*/ 0 h 16"/>
                <a:gd name="T4" fmla="*/ 86 w 136"/>
                <a:gd name="T5" fmla="*/ 8 h 16"/>
                <a:gd name="T6" fmla="*/ 128 w 136"/>
                <a:gd name="T7" fmla="*/ 6 h 16"/>
                <a:gd name="T8" fmla="*/ 136 w 136"/>
                <a:gd name="T9" fmla="*/ 16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6"/>
                <a:gd name="T17" fmla="*/ 136 w 136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6">
                  <a:moveTo>
                    <a:pt x="0" y="12"/>
                  </a:moveTo>
                  <a:cubicBezTo>
                    <a:pt x="11" y="8"/>
                    <a:pt x="21" y="4"/>
                    <a:pt x="32" y="0"/>
                  </a:cubicBezTo>
                  <a:cubicBezTo>
                    <a:pt x="52" y="1"/>
                    <a:pt x="67" y="5"/>
                    <a:pt x="86" y="8"/>
                  </a:cubicBezTo>
                  <a:cubicBezTo>
                    <a:pt x="100" y="5"/>
                    <a:pt x="114" y="2"/>
                    <a:pt x="128" y="6"/>
                  </a:cubicBezTo>
                  <a:cubicBezTo>
                    <a:pt x="135" y="13"/>
                    <a:pt x="133" y="9"/>
                    <a:pt x="136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Freeform 75"/>
            <p:cNvSpPr>
              <a:spLocks/>
            </p:cNvSpPr>
            <p:nvPr/>
          </p:nvSpPr>
          <p:spPr bwMode="auto">
            <a:xfrm>
              <a:off x="4454" y="3794"/>
              <a:ext cx="78" cy="29"/>
            </a:xfrm>
            <a:custGeom>
              <a:avLst/>
              <a:gdLst>
                <a:gd name="T0" fmla="*/ 0 w 78"/>
                <a:gd name="T1" fmla="*/ 16 h 29"/>
                <a:gd name="T2" fmla="*/ 18 w 78"/>
                <a:gd name="T3" fmla="*/ 6 h 29"/>
                <a:gd name="T4" fmla="*/ 36 w 78"/>
                <a:gd name="T5" fmla="*/ 0 h 29"/>
                <a:gd name="T6" fmla="*/ 48 w 78"/>
                <a:gd name="T7" fmla="*/ 4 h 29"/>
                <a:gd name="T8" fmla="*/ 52 w 78"/>
                <a:gd name="T9" fmla="*/ 16 h 29"/>
                <a:gd name="T10" fmla="*/ 74 w 78"/>
                <a:gd name="T11" fmla="*/ 6 h 29"/>
                <a:gd name="T12" fmla="*/ 78 w 78"/>
                <a:gd name="T13" fmla="*/ 12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8"/>
                <a:gd name="T22" fmla="*/ 0 h 29"/>
                <a:gd name="T23" fmla="*/ 78 w 78"/>
                <a:gd name="T24" fmla="*/ 29 h 2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8" h="29">
                  <a:moveTo>
                    <a:pt x="0" y="16"/>
                  </a:moveTo>
                  <a:cubicBezTo>
                    <a:pt x="8" y="29"/>
                    <a:pt x="8" y="10"/>
                    <a:pt x="18" y="6"/>
                  </a:cubicBezTo>
                  <a:cubicBezTo>
                    <a:pt x="24" y="3"/>
                    <a:pt x="36" y="0"/>
                    <a:pt x="36" y="0"/>
                  </a:cubicBezTo>
                  <a:cubicBezTo>
                    <a:pt x="40" y="1"/>
                    <a:pt x="44" y="3"/>
                    <a:pt x="48" y="4"/>
                  </a:cubicBezTo>
                  <a:cubicBezTo>
                    <a:pt x="52" y="5"/>
                    <a:pt x="52" y="16"/>
                    <a:pt x="52" y="16"/>
                  </a:cubicBezTo>
                  <a:cubicBezTo>
                    <a:pt x="60" y="14"/>
                    <a:pt x="74" y="6"/>
                    <a:pt x="74" y="6"/>
                  </a:cubicBezTo>
                  <a:cubicBezTo>
                    <a:pt x="75" y="8"/>
                    <a:pt x="78" y="12"/>
                    <a:pt x="78" y="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oup 76"/>
            <p:cNvGrpSpPr>
              <a:grpSpLocks/>
            </p:cNvGrpSpPr>
            <p:nvPr/>
          </p:nvGrpSpPr>
          <p:grpSpPr bwMode="auto">
            <a:xfrm>
              <a:off x="4543" y="3264"/>
              <a:ext cx="161" cy="576"/>
              <a:chOff x="6000" y="2880"/>
              <a:chExt cx="161" cy="576"/>
            </a:xfrm>
          </p:grpSpPr>
          <p:sp>
            <p:nvSpPr>
              <p:cNvPr id="55331" name="Freeform 77"/>
              <p:cNvSpPr>
                <a:spLocks/>
              </p:cNvSpPr>
              <p:nvPr/>
            </p:nvSpPr>
            <p:spPr bwMode="auto">
              <a:xfrm>
                <a:off x="6000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32" name="Freeform 78"/>
              <p:cNvSpPr>
                <a:spLocks/>
              </p:cNvSpPr>
              <p:nvPr/>
            </p:nvSpPr>
            <p:spPr bwMode="auto">
              <a:xfrm>
                <a:off x="6072" y="2880"/>
                <a:ext cx="89" cy="576"/>
              </a:xfrm>
              <a:custGeom>
                <a:avLst/>
                <a:gdLst>
                  <a:gd name="T0" fmla="*/ 0 w 178"/>
                  <a:gd name="T1" fmla="*/ 556 h 576"/>
                  <a:gd name="T2" fmla="*/ 1 w 178"/>
                  <a:gd name="T3" fmla="*/ 552 h 576"/>
                  <a:gd name="T4" fmla="*/ 1 w 178"/>
                  <a:gd name="T5" fmla="*/ 548 h 576"/>
                  <a:gd name="T6" fmla="*/ 1 w 178"/>
                  <a:gd name="T7" fmla="*/ 542 h 576"/>
                  <a:gd name="T8" fmla="*/ 1 w 178"/>
                  <a:gd name="T9" fmla="*/ 524 h 576"/>
                  <a:gd name="T10" fmla="*/ 3 w 178"/>
                  <a:gd name="T11" fmla="*/ 512 h 576"/>
                  <a:gd name="T12" fmla="*/ 3 w 178"/>
                  <a:gd name="T13" fmla="*/ 504 h 576"/>
                  <a:gd name="T14" fmla="*/ 3 w 178"/>
                  <a:gd name="T15" fmla="*/ 502 h 576"/>
                  <a:gd name="T16" fmla="*/ 3 w 178"/>
                  <a:gd name="T17" fmla="*/ 484 h 576"/>
                  <a:gd name="T18" fmla="*/ 3 w 178"/>
                  <a:gd name="T19" fmla="*/ 478 h 576"/>
                  <a:gd name="T20" fmla="*/ 4 w 178"/>
                  <a:gd name="T21" fmla="*/ 0 h 576"/>
                  <a:gd name="T22" fmla="*/ 4 w 178"/>
                  <a:gd name="T23" fmla="*/ 576 h 576"/>
                  <a:gd name="T24" fmla="*/ 5 w 178"/>
                  <a:gd name="T25" fmla="*/ 560 h 576"/>
                  <a:gd name="T26" fmla="*/ 5 w 178"/>
                  <a:gd name="T27" fmla="*/ 556 h 576"/>
                  <a:gd name="T28" fmla="*/ 6 w 178"/>
                  <a:gd name="T29" fmla="*/ 546 h 576"/>
                  <a:gd name="T30" fmla="*/ 6 w 178"/>
                  <a:gd name="T31" fmla="*/ 538 h 57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8"/>
                  <a:gd name="T49" fmla="*/ 0 h 576"/>
                  <a:gd name="T50" fmla="*/ 178 w 178"/>
                  <a:gd name="T51" fmla="*/ 576 h 57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8" h="576">
                    <a:moveTo>
                      <a:pt x="0" y="556"/>
                    </a:moveTo>
                    <a:cubicBezTo>
                      <a:pt x="7" y="551"/>
                      <a:pt x="7" y="542"/>
                      <a:pt x="10" y="552"/>
                    </a:cubicBezTo>
                    <a:cubicBezTo>
                      <a:pt x="17" y="550"/>
                      <a:pt x="25" y="551"/>
                      <a:pt x="32" y="548"/>
                    </a:cubicBezTo>
                    <a:cubicBezTo>
                      <a:pt x="34" y="547"/>
                      <a:pt x="33" y="544"/>
                      <a:pt x="34" y="542"/>
                    </a:cubicBezTo>
                    <a:cubicBezTo>
                      <a:pt x="37" y="536"/>
                      <a:pt x="42" y="524"/>
                      <a:pt x="42" y="524"/>
                    </a:cubicBezTo>
                    <a:cubicBezTo>
                      <a:pt x="56" y="529"/>
                      <a:pt x="54" y="520"/>
                      <a:pt x="66" y="512"/>
                    </a:cubicBezTo>
                    <a:cubicBezTo>
                      <a:pt x="70" y="509"/>
                      <a:pt x="78" y="504"/>
                      <a:pt x="78" y="504"/>
                    </a:cubicBezTo>
                    <a:cubicBezTo>
                      <a:pt x="87" y="507"/>
                      <a:pt x="95" y="505"/>
                      <a:pt x="104" y="502"/>
                    </a:cubicBezTo>
                    <a:cubicBezTo>
                      <a:pt x="106" y="496"/>
                      <a:pt x="104" y="486"/>
                      <a:pt x="110" y="484"/>
                    </a:cubicBezTo>
                    <a:cubicBezTo>
                      <a:pt x="117" y="482"/>
                      <a:pt x="116" y="484"/>
                      <a:pt x="116" y="478"/>
                    </a:cubicBezTo>
                    <a:lnTo>
                      <a:pt x="128" y="0"/>
                    </a:lnTo>
                    <a:lnTo>
                      <a:pt x="128" y="576"/>
                    </a:lnTo>
                    <a:cubicBezTo>
                      <a:pt x="132" y="571"/>
                      <a:pt x="135" y="564"/>
                      <a:pt x="140" y="560"/>
                    </a:cubicBezTo>
                    <a:cubicBezTo>
                      <a:pt x="143" y="557"/>
                      <a:pt x="152" y="556"/>
                      <a:pt x="152" y="556"/>
                    </a:cubicBezTo>
                    <a:cubicBezTo>
                      <a:pt x="161" y="542"/>
                      <a:pt x="155" y="542"/>
                      <a:pt x="166" y="546"/>
                    </a:cubicBezTo>
                    <a:cubicBezTo>
                      <a:pt x="169" y="544"/>
                      <a:pt x="178" y="541"/>
                      <a:pt x="178" y="5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330" name="Freeform 79"/>
            <p:cNvSpPr>
              <a:spLocks/>
            </p:cNvSpPr>
            <p:nvPr/>
          </p:nvSpPr>
          <p:spPr bwMode="auto">
            <a:xfrm>
              <a:off x="4534" y="3806"/>
              <a:ext cx="17" cy="17"/>
            </a:xfrm>
            <a:custGeom>
              <a:avLst/>
              <a:gdLst>
                <a:gd name="T0" fmla="*/ 0 w 17"/>
                <a:gd name="T1" fmla="*/ 0 h 17"/>
                <a:gd name="T2" fmla="*/ 2 w 17"/>
                <a:gd name="T3" fmla="*/ 8 h 17"/>
                <a:gd name="T4" fmla="*/ 16 w 17"/>
                <a:gd name="T5" fmla="*/ 8 h 17"/>
                <a:gd name="T6" fmla="*/ 0 60000 65536"/>
                <a:gd name="T7" fmla="*/ 0 60000 65536"/>
                <a:gd name="T8" fmla="*/ 0 60000 65536"/>
                <a:gd name="T9" fmla="*/ 0 w 17"/>
                <a:gd name="T10" fmla="*/ 0 h 17"/>
                <a:gd name="T11" fmla="*/ 17 w 17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7">
                  <a:moveTo>
                    <a:pt x="0" y="0"/>
                  </a:moveTo>
                  <a:cubicBezTo>
                    <a:pt x="1" y="3"/>
                    <a:pt x="0" y="7"/>
                    <a:pt x="2" y="8"/>
                  </a:cubicBezTo>
                  <a:cubicBezTo>
                    <a:pt x="17" y="17"/>
                    <a:pt x="16" y="14"/>
                    <a:pt x="16" y="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841808" name="Picture 80" descr="pf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20560" y="3375642"/>
            <a:ext cx="7562612" cy="520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1809" name="Text Box 81"/>
          <p:cNvSpPr txBox="1">
            <a:spLocks noChangeArrowheads="1"/>
          </p:cNvSpPr>
          <p:nvPr/>
        </p:nvSpPr>
        <p:spPr bwMode="auto">
          <a:xfrm>
            <a:off x="5041741" y="3727273"/>
            <a:ext cx="374948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sz="5100" b="1" dirty="0">
                <a:solidFill>
                  <a:srgbClr val="66FFFF"/>
                </a:solidFill>
              </a:rPr>
              <a:t>place </a:t>
            </a:r>
            <a:r>
              <a:rPr lang="fr-FR" sz="5100" b="1" dirty="0" err="1">
                <a:solidFill>
                  <a:srgbClr val="66FFFF"/>
                </a:solidFill>
              </a:rPr>
              <a:t>field</a:t>
            </a:r>
            <a:r>
              <a:rPr lang="fr-FR" sz="5100" b="1" dirty="0">
                <a:solidFill>
                  <a:srgbClr val="66FFFF"/>
                </a:solidFill>
                <a:latin typeface="Symbol" pitchFamily="18" charset="2"/>
              </a:rPr>
              <a:t> </a:t>
            </a:r>
            <a:endParaRPr lang="fr-FR" sz="5100" dirty="0">
              <a:solidFill>
                <a:srgbClr val="66FFFF"/>
              </a:solidFill>
              <a:latin typeface="Symbol" pitchFamily="18" charset="2"/>
            </a:endParaRPr>
          </a:p>
        </p:txBody>
      </p:sp>
      <p:sp>
        <p:nvSpPr>
          <p:cNvPr id="841810" name="Line 82"/>
          <p:cNvSpPr>
            <a:spLocks noChangeShapeType="1"/>
          </p:cNvSpPr>
          <p:nvPr/>
        </p:nvSpPr>
        <p:spPr bwMode="auto">
          <a:xfrm flipH="1">
            <a:off x="3061057" y="4267377"/>
            <a:ext cx="1980684" cy="646998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pic>
        <p:nvPicPr>
          <p:cNvPr id="55321" name="Picture 83" descr="rat-2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9" y="9046722"/>
            <a:ext cx="2580891" cy="310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22" name="Line 84"/>
          <p:cNvSpPr>
            <a:spLocks noChangeShapeType="1"/>
          </p:cNvSpPr>
          <p:nvPr/>
        </p:nvSpPr>
        <p:spPr bwMode="auto">
          <a:xfrm flipV="1">
            <a:off x="2880995" y="9046722"/>
            <a:ext cx="1980684" cy="2565488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5323" name="Line 85"/>
          <p:cNvSpPr>
            <a:spLocks noChangeShapeType="1"/>
          </p:cNvSpPr>
          <p:nvPr/>
        </p:nvSpPr>
        <p:spPr bwMode="auto">
          <a:xfrm flipV="1">
            <a:off x="2880995" y="11342159"/>
            <a:ext cx="1980684" cy="270051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41814" name="Rectangle 86"/>
          <p:cNvSpPr>
            <a:spLocks noChangeArrowheads="1"/>
          </p:cNvSpPr>
          <p:nvPr/>
        </p:nvSpPr>
        <p:spPr bwMode="auto">
          <a:xfrm>
            <a:off x="12964478" y="4455848"/>
            <a:ext cx="1260435" cy="1890360"/>
          </a:xfrm>
          <a:prstGeom prst="rect">
            <a:avLst/>
          </a:prstGeom>
          <a:solidFill>
            <a:srgbClr val="000066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r>
              <a:rPr lang="en-US" sz="6000" dirty="0" err="1" smtClean="0">
                <a:latin typeface="Impact" charset="0"/>
                <a:ea typeface="ＭＳ Ｐゴシック" charset="0"/>
                <a:cs typeface="Impact" charset="0"/>
              </a:rPr>
              <a:t>Hippocampal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place cells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809" grpId="0" autoUpdateAnimBg="0"/>
      <p:bldP spid="841810" grpId="0" animBg="1"/>
      <p:bldP spid="8418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  <a:defRPr/>
            </a:pPr>
            <a:endParaRPr lang="fr-FR" sz="5100" dirty="0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440498" y="1564048"/>
            <a:ext cx="18726468" cy="9451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538031" y="1564048"/>
            <a:ext cx="15000706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sz="5100" b="1" dirty="0">
                <a:solidFill>
                  <a:srgbClr val="000066"/>
                </a:solidFill>
              </a:rPr>
              <a:t>Main </a:t>
            </a:r>
            <a:r>
              <a:rPr lang="fr-FR" sz="5100" b="1" dirty="0" err="1">
                <a:solidFill>
                  <a:srgbClr val="000066"/>
                </a:solidFill>
              </a:rPr>
              <a:t>property</a:t>
            </a:r>
            <a:r>
              <a:rPr lang="fr-FR" sz="5100" b="1" dirty="0">
                <a:solidFill>
                  <a:srgbClr val="000066"/>
                </a:solidFill>
              </a:rPr>
              <a:t>: </a:t>
            </a:r>
            <a:r>
              <a:rPr lang="fr-FR" sz="5100" b="1" dirty="0" err="1">
                <a:solidFill>
                  <a:srgbClr val="000066"/>
                </a:solidFill>
              </a:rPr>
              <a:t>encoding</a:t>
            </a:r>
            <a:r>
              <a:rPr lang="fr-FR" sz="5100" b="1" dirty="0">
                <a:solidFill>
                  <a:srgbClr val="000066"/>
                </a:solidFill>
              </a:rPr>
              <a:t> the animal ’s  </a:t>
            </a:r>
            <a:r>
              <a:rPr lang="fr-FR" sz="5100" b="1" dirty="0" err="1">
                <a:solidFill>
                  <a:srgbClr val="000066"/>
                </a:solidFill>
              </a:rPr>
              <a:t>heading</a:t>
            </a:r>
            <a:endParaRPr lang="fr-FR" sz="5100" dirty="0">
              <a:solidFill>
                <a:srgbClr val="000066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720249" y="3203510"/>
            <a:ext cx="7986510" cy="5018455"/>
            <a:chOff x="384" y="1776"/>
            <a:chExt cx="1776" cy="1488"/>
          </a:xfrm>
        </p:grpSpPr>
        <p:pic>
          <p:nvPicPr>
            <p:cNvPr id="56337" name="Picture 7" descr="rat-2b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4" y="1776"/>
              <a:ext cx="702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38" name="Line 8"/>
            <p:cNvSpPr>
              <a:spLocks noChangeAspect="1" noChangeShapeType="1"/>
            </p:cNvSpPr>
            <p:nvPr/>
          </p:nvSpPr>
          <p:spPr bwMode="auto">
            <a:xfrm>
              <a:off x="960" y="2784"/>
              <a:ext cx="768" cy="48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9"/>
            <p:cNvSpPr>
              <a:spLocks noChangeAspect="1" noChangeShapeType="1"/>
            </p:cNvSpPr>
            <p:nvPr/>
          </p:nvSpPr>
          <p:spPr bwMode="auto">
            <a:xfrm>
              <a:off x="960" y="2784"/>
              <a:ext cx="1200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Arc 10"/>
            <p:cNvSpPr>
              <a:spLocks noChangeAspect="1"/>
            </p:cNvSpPr>
            <p:nvPr/>
          </p:nvSpPr>
          <p:spPr bwMode="auto">
            <a:xfrm rot="2963923">
              <a:off x="1272" y="2808"/>
              <a:ext cx="144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Text Box 11"/>
            <p:cNvSpPr txBox="1">
              <a:spLocks noChangeAspect="1" noChangeArrowheads="1"/>
            </p:cNvSpPr>
            <p:nvPr/>
          </p:nvSpPr>
          <p:spPr bwMode="auto">
            <a:xfrm>
              <a:off x="1344" y="2784"/>
              <a:ext cx="16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b="1" i="0" dirty="0">
                  <a:latin typeface="Symbol" pitchFamily="18" charset="2"/>
                </a:rPr>
                <a:t>q</a:t>
              </a:r>
              <a:r>
                <a:rPr lang="fr-FR" b="1" dirty="0">
                  <a:latin typeface="Symbol" pitchFamily="18" charset="2"/>
                </a:rPr>
                <a:t> </a:t>
              </a:r>
              <a:endParaRPr lang="fr-FR" sz="5100" dirty="0">
                <a:latin typeface="Symbol" pitchFamily="18" charset="2"/>
              </a:endParaRPr>
            </a:p>
          </p:txBody>
        </p:sp>
        <p:sp>
          <p:nvSpPr>
            <p:cNvPr id="56342" name="Text Box 12"/>
            <p:cNvSpPr txBox="1">
              <a:spLocks noChangeAspect="1" noChangeArrowheads="1"/>
            </p:cNvSpPr>
            <p:nvPr/>
          </p:nvSpPr>
          <p:spPr bwMode="auto">
            <a:xfrm>
              <a:off x="1920" y="2544"/>
              <a:ext cx="206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b="1" i="0" dirty="0">
                  <a:latin typeface="Symbol" pitchFamily="18" charset="2"/>
                </a:rPr>
                <a:t>F</a:t>
              </a:r>
              <a:r>
                <a:rPr lang="fr-FR" b="1" dirty="0">
                  <a:latin typeface="Symbol" pitchFamily="18" charset="2"/>
                </a:rPr>
                <a:t> </a:t>
              </a:r>
              <a:endParaRPr lang="fr-FR" sz="5100" dirty="0">
                <a:latin typeface="Symbol" pitchFamily="18" charset="2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9543296" y="2393357"/>
            <a:ext cx="11914115" cy="8239381"/>
            <a:chOff x="2544" y="1344"/>
            <a:chExt cx="3176" cy="2929"/>
          </a:xfrm>
        </p:grpSpPr>
        <p:sp>
          <p:nvSpPr>
            <p:cNvPr id="56328" name="Text Box 14"/>
            <p:cNvSpPr txBox="1">
              <a:spLocks noChangeArrowheads="1"/>
            </p:cNvSpPr>
            <p:nvPr/>
          </p:nvSpPr>
          <p:spPr bwMode="auto">
            <a:xfrm>
              <a:off x="4085" y="4032"/>
              <a:ext cx="157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3800" b="1" dirty="0" err="1">
                  <a:solidFill>
                    <a:srgbClr val="FF0000"/>
                  </a:solidFill>
                </a:rPr>
                <a:t>Preferred</a:t>
              </a:r>
              <a:r>
                <a:rPr lang="fr-FR" sz="3800" b="1" dirty="0">
                  <a:solidFill>
                    <a:srgbClr val="FF0000"/>
                  </a:solidFill>
                </a:rPr>
                <a:t> </a:t>
              </a:r>
              <a:r>
                <a:rPr lang="fr-FR" sz="3800" b="1" dirty="0" err="1">
                  <a:solidFill>
                    <a:srgbClr val="FF0000"/>
                  </a:solidFill>
                </a:rPr>
                <a:t>firing</a:t>
              </a:r>
              <a:r>
                <a:rPr lang="fr-FR" sz="3800" b="1" dirty="0">
                  <a:solidFill>
                    <a:srgbClr val="FF0000"/>
                  </a:solidFill>
                </a:rPr>
                <a:t> direction</a:t>
              </a:r>
              <a:endParaRPr lang="fr-FR" sz="3000" dirty="0">
                <a:solidFill>
                  <a:srgbClr val="FF0000"/>
                </a:solidFill>
              </a:endParaRPr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544" y="1344"/>
              <a:ext cx="3176" cy="2861"/>
              <a:chOff x="2400" y="1344"/>
              <a:chExt cx="3176" cy="2861"/>
            </a:xfrm>
          </p:grpSpPr>
          <p:pic>
            <p:nvPicPr>
              <p:cNvPr id="56330" name="Picture 16" descr="psc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928" y="1392"/>
                <a:ext cx="2469" cy="2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6331" name="Line 17"/>
              <p:cNvSpPr>
                <a:spLocks noChangeShapeType="1"/>
              </p:cNvSpPr>
              <p:nvPr/>
            </p:nvSpPr>
            <p:spPr bwMode="auto">
              <a:xfrm>
                <a:off x="4992" y="1536"/>
                <a:ext cx="0" cy="225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32" name="Text Box 18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56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solidFill>
                      <a:srgbClr val="FFFF00"/>
                    </a:solidFill>
                  </a:rPr>
                  <a:t> </a:t>
                </a:r>
                <a:r>
                  <a:rPr lang="fr-FR" b="1" i="1" dirty="0"/>
                  <a:t>r  (</a:t>
                </a:r>
                <a:r>
                  <a:rPr lang="fr-FR" b="1" i="1" dirty="0">
                    <a:latin typeface="Symbol" pitchFamily="18" charset="2"/>
                  </a:rPr>
                  <a:t>q) </a:t>
                </a:r>
                <a:endParaRPr lang="fr-FR" sz="5100" i="1" dirty="0">
                  <a:latin typeface="Symbol" pitchFamily="18" charset="2"/>
                </a:endParaRPr>
              </a:p>
            </p:txBody>
          </p:sp>
          <p:sp>
            <p:nvSpPr>
              <p:cNvPr id="56333" name="Text Box 19"/>
              <p:cNvSpPr txBox="1">
                <a:spLocks noChangeArrowheads="1"/>
              </p:cNvSpPr>
              <p:nvPr/>
            </p:nvSpPr>
            <p:spPr bwMode="auto">
              <a:xfrm>
                <a:off x="2509" y="1392"/>
                <a:ext cx="127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3000" b="1" dirty="0"/>
                  <a:t>i</a:t>
                </a:r>
                <a:r>
                  <a:rPr lang="fr-FR" b="1" dirty="0">
                    <a:latin typeface="Symbol" pitchFamily="18" charset="2"/>
                  </a:rPr>
                  <a:t> </a:t>
                </a:r>
                <a:endParaRPr lang="fr-FR" sz="5100" dirty="0">
                  <a:latin typeface="Symbol" pitchFamily="18" charset="2"/>
                </a:endParaRPr>
              </a:p>
            </p:txBody>
          </p:sp>
          <p:sp>
            <p:nvSpPr>
              <p:cNvPr id="56334" name="Text Box 20"/>
              <p:cNvSpPr txBox="1">
                <a:spLocks noChangeArrowheads="1"/>
              </p:cNvSpPr>
              <p:nvPr/>
            </p:nvSpPr>
            <p:spPr bwMode="auto">
              <a:xfrm>
                <a:off x="5376" y="3552"/>
                <a:ext cx="200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latin typeface="Symbol" pitchFamily="18" charset="2"/>
                  </a:rPr>
                  <a:t>q</a:t>
                </a:r>
                <a:r>
                  <a:rPr lang="fr-FR" b="1" dirty="0">
                    <a:solidFill>
                      <a:srgbClr val="FFFF00"/>
                    </a:solidFill>
                    <a:latin typeface="Symbol" pitchFamily="18" charset="2"/>
                  </a:rPr>
                  <a:t> </a:t>
                </a:r>
                <a:endParaRPr lang="fr-FR" sz="5100" dirty="0">
                  <a:solidFill>
                    <a:srgbClr val="FFFF00"/>
                  </a:solidFill>
                  <a:latin typeface="Symbol" pitchFamily="18" charset="2"/>
                </a:endParaRPr>
              </a:p>
            </p:txBody>
          </p:sp>
          <p:sp>
            <p:nvSpPr>
              <p:cNvPr id="56335" name="Text Box 21"/>
              <p:cNvSpPr txBox="1">
                <a:spLocks noChangeArrowheads="1"/>
              </p:cNvSpPr>
              <p:nvPr/>
            </p:nvSpPr>
            <p:spPr bwMode="auto">
              <a:xfrm>
                <a:off x="4800" y="3744"/>
                <a:ext cx="219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6800" b="1" dirty="0">
                    <a:solidFill>
                      <a:srgbClr val="FF0000"/>
                    </a:solidFill>
                    <a:latin typeface="Symbol" pitchFamily="18" charset="2"/>
                  </a:rPr>
                  <a:t>q</a:t>
                </a:r>
                <a:r>
                  <a:rPr lang="fr-FR" b="1" dirty="0">
                    <a:solidFill>
                      <a:srgbClr val="FF0000"/>
                    </a:solidFill>
                    <a:latin typeface="Symbol" pitchFamily="18" charset="2"/>
                  </a:rPr>
                  <a:t> </a:t>
                </a:r>
                <a:endParaRPr lang="fr-FR" sz="5100" dirty="0">
                  <a:solidFill>
                    <a:srgbClr val="FF0000"/>
                  </a:solidFill>
                  <a:latin typeface="Symbol" pitchFamily="18" charset="2"/>
                </a:endParaRPr>
              </a:p>
            </p:txBody>
          </p:sp>
          <p:sp>
            <p:nvSpPr>
              <p:cNvPr id="56336" name="Text Box 22"/>
              <p:cNvSpPr txBox="1">
                <a:spLocks noChangeArrowheads="1"/>
              </p:cNvSpPr>
              <p:nvPr/>
            </p:nvSpPr>
            <p:spPr bwMode="auto">
              <a:xfrm>
                <a:off x="4943" y="3860"/>
                <a:ext cx="15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i</a:t>
                </a:r>
                <a:r>
                  <a:rPr lang="fr-FR" b="1" dirty="0">
                    <a:solidFill>
                      <a:srgbClr val="FFFF00"/>
                    </a:solidFill>
                    <a:latin typeface="Symbol" pitchFamily="18" charset="2"/>
                  </a:rPr>
                  <a:t> </a:t>
                </a:r>
                <a:endParaRPr lang="fr-FR" sz="5100" dirty="0">
                  <a:solidFill>
                    <a:srgbClr val="FFFF00"/>
                  </a:solidFill>
                  <a:latin typeface="Symbol" pitchFamily="18" charset="2"/>
                </a:endParaRPr>
              </a:p>
            </p:txBody>
          </p:sp>
        </p:grpSp>
      </p:grp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Head direction cells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  <a:defRPr/>
            </a:pPr>
            <a:endParaRPr lang="fr-FR" sz="51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440498" y="1564048"/>
            <a:ext cx="18726468" cy="94518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538032" y="1564048"/>
            <a:ext cx="1827083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sz="5100" b="1" dirty="0">
                <a:solidFill>
                  <a:srgbClr val="000066"/>
                </a:solidFill>
              </a:rPr>
              <a:t>Main </a:t>
            </a:r>
            <a:r>
              <a:rPr lang="fr-FR" sz="5100" b="1" dirty="0" err="1">
                <a:solidFill>
                  <a:srgbClr val="000066"/>
                </a:solidFill>
              </a:rPr>
              <a:t>property</a:t>
            </a:r>
            <a:r>
              <a:rPr lang="fr-FR" sz="5100" b="1" dirty="0">
                <a:solidFill>
                  <a:srgbClr val="000066"/>
                </a:solidFill>
              </a:rPr>
              <a:t>: </a:t>
            </a:r>
            <a:r>
              <a:rPr lang="fr-FR" sz="5100" b="1" dirty="0" err="1">
                <a:solidFill>
                  <a:srgbClr val="000066"/>
                </a:solidFill>
              </a:rPr>
              <a:t>encoding</a:t>
            </a:r>
            <a:r>
              <a:rPr lang="fr-FR" sz="5100" b="1" dirty="0">
                <a:solidFill>
                  <a:srgbClr val="000066"/>
                </a:solidFill>
              </a:rPr>
              <a:t> the animal ’s </a:t>
            </a:r>
            <a:r>
              <a:rPr lang="fr-FR" sz="5100" b="1" dirty="0" err="1">
                <a:solidFill>
                  <a:srgbClr val="000066"/>
                </a:solidFill>
              </a:rPr>
              <a:t>allocentric</a:t>
            </a:r>
            <a:r>
              <a:rPr lang="fr-FR" sz="5100" b="1" dirty="0">
                <a:solidFill>
                  <a:srgbClr val="000066"/>
                </a:solidFill>
              </a:rPr>
              <a:t> </a:t>
            </a:r>
            <a:r>
              <a:rPr lang="fr-FR" sz="5100" b="1" dirty="0" err="1">
                <a:solidFill>
                  <a:srgbClr val="000066"/>
                </a:solidFill>
              </a:rPr>
              <a:t>heading</a:t>
            </a:r>
            <a:endParaRPr lang="fr-FR" sz="5100" dirty="0">
              <a:solidFill>
                <a:srgbClr val="000066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543296" y="3780721"/>
            <a:ext cx="11914115" cy="8239381"/>
            <a:chOff x="2544" y="1344"/>
            <a:chExt cx="3176" cy="2929"/>
          </a:xfrm>
        </p:grpSpPr>
        <p:sp>
          <p:nvSpPr>
            <p:cNvPr id="57502" name="Text Box 7"/>
            <p:cNvSpPr txBox="1">
              <a:spLocks noChangeArrowheads="1"/>
            </p:cNvSpPr>
            <p:nvPr/>
          </p:nvSpPr>
          <p:spPr bwMode="auto">
            <a:xfrm>
              <a:off x="4085" y="4032"/>
              <a:ext cx="1571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fr-FR" sz="3800" b="1" dirty="0" err="1">
                  <a:solidFill>
                    <a:srgbClr val="FF0000"/>
                  </a:solidFill>
                </a:rPr>
                <a:t>Preferred</a:t>
              </a:r>
              <a:r>
                <a:rPr lang="fr-FR" sz="3800" b="1" dirty="0">
                  <a:solidFill>
                    <a:srgbClr val="FF0000"/>
                  </a:solidFill>
                </a:rPr>
                <a:t> </a:t>
              </a:r>
              <a:r>
                <a:rPr lang="fr-FR" sz="3800" b="1" dirty="0" err="1">
                  <a:solidFill>
                    <a:srgbClr val="FF0000"/>
                  </a:solidFill>
                </a:rPr>
                <a:t>firing</a:t>
              </a:r>
              <a:r>
                <a:rPr lang="fr-FR" sz="3800" b="1" dirty="0">
                  <a:solidFill>
                    <a:srgbClr val="FF0000"/>
                  </a:solidFill>
                </a:rPr>
                <a:t> direction</a:t>
              </a:r>
              <a:endParaRPr lang="fr-FR" sz="3000" dirty="0">
                <a:solidFill>
                  <a:srgbClr val="FF0000"/>
                </a:solidFill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44" y="1344"/>
              <a:ext cx="3176" cy="2887"/>
              <a:chOff x="2400" y="1344"/>
              <a:chExt cx="3176" cy="2887"/>
            </a:xfrm>
          </p:grpSpPr>
          <p:pic>
            <p:nvPicPr>
              <p:cNvPr id="57504" name="Picture 9" descr="psc2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28" y="1392"/>
                <a:ext cx="2469" cy="2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7505" name="Line 10"/>
              <p:cNvSpPr>
                <a:spLocks noChangeShapeType="1"/>
              </p:cNvSpPr>
              <p:nvPr/>
            </p:nvSpPr>
            <p:spPr bwMode="auto">
              <a:xfrm>
                <a:off x="4992" y="1536"/>
                <a:ext cx="0" cy="2256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506" name="Text Box 11"/>
              <p:cNvSpPr txBox="1">
                <a:spLocks noChangeArrowheads="1"/>
              </p:cNvSpPr>
              <p:nvPr/>
            </p:nvSpPr>
            <p:spPr bwMode="auto">
              <a:xfrm>
                <a:off x="2400" y="1344"/>
                <a:ext cx="568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solidFill>
                      <a:srgbClr val="FFFF00"/>
                    </a:solidFill>
                  </a:rPr>
                  <a:t> </a:t>
                </a:r>
                <a:r>
                  <a:rPr lang="fr-FR" b="1" dirty="0"/>
                  <a:t>r  (</a:t>
                </a:r>
                <a:r>
                  <a:rPr lang="fr-FR" b="1" dirty="0">
                    <a:latin typeface="Symbol" pitchFamily="18" charset="2"/>
                  </a:rPr>
                  <a:t>q) </a:t>
                </a:r>
                <a:endParaRPr lang="fr-FR" sz="5100" dirty="0">
                  <a:latin typeface="Symbol" pitchFamily="18" charset="2"/>
                </a:endParaRPr>
              </a:p>
            </p:txBody>
          </p:sp>
          <p:sp>
            <p:nvSpPr>
              <p:cNvPr id="57507" name="Text Box 12"/>
              <p:cNvSpPr txBox="1">
                <a:spLocks noChangeArrowheads="1"/>
              </p:cNvSpPr>
              <p:nvPr/>
            </p:nvSpPr>
            <p:spPr bwMode="auto">
              <a:xfrm>
                <a:off x="2509" y="1392"/>
                <a:ext cx="127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3000" b="1" dirty="0"/>
                  <a:t>i</a:t>
                </a:r>
                <a:r>
                  <a:rPr lang="fr-FR" b="1" dirty="0">
                    <a:latin typeface="Symbol" pitchFamily="18" charset="2"/>
                  </a:rPr>
                  <a:t> </a:t>
                </a:r>
                <a:endParaRPr lang="fr-FR" sz="5100" dirty="0">
                  <a:latin typeface="Symbol" pitchFamily="18" charset="2"/>
                </a:endParaRPr>
              </a:p>
            </p:txBody>
          </p:sp>
          <p:sp>
            <p:nvSpPr>
              <p:cNvPr id="57508" name="Text Box 13"/>
              <p:cNvSpPr txBox="1">
                <a:spLocks noChangeArrowheads="1"/>
              </p:cNvSpPr>
              <p:nvPr/>
            </p:nvSpPr>
            <p:spPr bwMode="auto">
              <a:xfrm>
                <a:off x="5376" y="3552"/>
                <a:ext cx="200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latin typeface="Symbol" pitchFamily="18" charset="2"/>
                  </a:rPr>
                  <a:t>q </a:t>
                </a:r>
                <a:endParaRPr lang="fr-FR" sz="5100" dirty="0">
                  <a:latin typeface="Symbol" pitchFamily="18" charset="2"/>
                </a:endParaRPr>
              </a:p>
            </p:txBody>
          </p:sp>
          <p:sp>
            <p:nvSpPr>
              <p:cNvPr id="57509" name="Text Box 14"/>
              <p:cNvSpPr txBox="1">
                <a:spLocks noChangeArrowheads="1"/>
              </p:cNvSpPr>
              <p:nvPr/>
            </p:nvSpPr>
            <p:spPr bwMode="auto">
              <a:xfrm>
                <a:off x="4800" y="3744"/>
                <a:ext cx="219" cy="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sz="6800" b="1" dirty="0">
                    <a:solidFill>
                      <a:srgbClr val="FF0000"/>
                    </a:solidFill>
                    <a:latin typeface="Symbol" pitchFamily="18" charset="2"/>
                  </a:rPr>
                  <a:t>q</a:t>
                </a:r>
                <a:r>
                  <a:rPr lang="fr-FR" b="1" dirty="0">
                    <a:solidFill>
                      <a:srgbClr val="FF0000"/>
                    </a:solidFill>
                    <a:latin typeface="Symbol" pitchFamily="18" charset="2"/>
                  </a:rPr>
                  <a:t> </a:t>
                </a:r>
                <a:endParaRPr lang="fr-FR" sz="5100" dirty="0">
                  <a:solidFill>
                    <a:srgbClr val="FF0000"/>
                  </a:solidFill>
                  <a:latin typeface="Symbol" pitchFamily="18" charset="2"/>
                </a:endParaRPr>
              </a:p>
            </p:txBody>
          </p:sp>
          <p:sp>
            <p:nvSpPr>
              <p:cNvPr id="57510" name="Text Box 15"/>
              <p:cNvSpPr txBox="1">
                <a:spLocks noChangeArrowheads="1"/>
              </p:cNvSpPr>
              <p:nvPr/>
            </p:nvSpPr>
            <p:spPr bwMode="auto">
              <a:xfrm>
                <a:off x="4989" y="3886"/>
                <a:ext cx="152" cy="3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b="1" dirty="0">
                    <a:solidFill>
                      <a:srgbClr val="FF0000"/>
                    </a:solidFill>
                  </a:rPr>
                  <a:t>i</a:t>
                </a:r>
                <a:r>
                  <a:rPr lang="fr-FR" b="1" dirty="0">
                    <a:solidFill>
                      <a:srgbClr val="FFFF00"/>
                    </a:solidFill>
                    <a:latin typeface="Symbol" pitchFamily="18" charset="2"/>
                  </a:rPr>
                  <a:t> </a:t>
                </a:r>
                <a:endParaRPr lang="fr-FR" sz="5100" dirty="0">
                  <a:solidFill>
                    <a:srgbClr val="FFFF00"/>
                  </a:solidFill>
                  <a:latin typeface="Symbol" pitchFamily="18" charset="2"/>
                </a:endParaRPr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080375" y="2942436"/>
            <a:ext cx="6677307" cy="8399724"/>
            <a:chOff x="3696" y="816"/>
            <a:chExt cx="1780" cy="2986"/>
          </a:xfrm>
        </p:grpSpPr>
        <p:sp>
          <p:nvSpPr>
            <p:cNvPr id="57489" name="Rectangle 17"/>
            <p:cNvSpPr>
              <a:spLocks noChangeArrowheads="1"/>
            </p:cNvSpPr>
            <p:nvPr/>
          </p:nvSpPr>
          <p:spPr bwMode="auto">
            <a:xfrm>
              <a:off x="3936" y="2890"/>
              <a:ext cx="144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0" name="Line 18"/>
            <p:cNvSpPr>
              <a:spLocks noChangeShapeType="1"/>
            </p:cNvSpPr>
            <p:nvPr/>
          </p:nvSpPr>
          <p:spPr bwMode="auto">
            <a:xfrm>
              <a:off x="3984" y="2986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1" name="Line 19"/>
            <p:cNvSpPr>
              <a:spLocks noChangeShapeType="1"/>
            </p:cNvSpPr>
            <p:nvPr/>
          </p:nvSpPr>
          <p:spPr bwMode="auto">
            <a:xfrm>
              <a:off x="3984" y="370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2" name="Oval 20"/>
            <p:cNvSpPr>
              <a:spLocks noChangeArrowheads="1"/>
            </p:cNvSpPr>
            <p:nvPr/>
          </p:nvSpPr>
          <p:spPr bwMode="auto">
            <a:xfrm>
              <a:off x="4080" y="1066"/>
              <a:ext cx="1200" cy="115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3" name="Line 21"/>
            <p:cNvSpPr>
              <a:spLocks noChangeShapeType="1"/>
            </p:cNvSpPr>
            <p:nvPr/>
          </p:nvSpPr>
          <p:spPr bwMode="auto">
            <a:xfrm>
              <a:off x="5232" y="164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4" name="Line 22"/>
            <p:cNvSpPr>
              <a:spLocks noChangeShapeType="1"/>
            </p:cNvSpPr>
            <p:nvPr/>
          </p:nvSpPr>
          <p:spPr bwMode="auto">
            <a:xfrm>
              <a:off x="4032" y="164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5" name="Line 23"/>
            <p:cNvSpPr>
              <a:spLocks noChangeShapeType="1"/>
            </p:cNvSpPr>
            <p:nvPr/>
          </p:nvSpPr>
          <p:spPr bwMode="auto">
            <a:xfrm rot="-5400000">
              <a:off x="4620" y="221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6" name="Line 24"/>
            <p:cNvSpPr>
              <a:spLocks noChangeShapeType="1"/>
            </p:cNvSpPr>
            <p:nvPr/>
          </p:nvSpPr>
          <p:spPr bwMode="auto">
            <a:xfrm rot="-5400000">
              <a:off x="4620" y="1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97" name="Text Box 25"/>
            <p:cNvSpPr txBox="1">
              <a:spLocks noChangeArrowheads="1"/>
            </p:cNvSpPr>
            <p:nvPr/>
          </p:nvSpPr>
          <p:spPr bwMode="auto">
            <a:xfrm>
              <a:off x="5318" y="1507"/>
              <a:ext cx="15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/>
                <a:t>0</a:t>
              </a:r>
              <a:endParaRPr lang="en-US" sz="5100" dirty="0"/>
            </a:p>
          </p:txBody>
        </p:sp>
        <p:sp>
          <p:nvSpPr>
            <p:cNvPr id="57498" name="Text Box 26"/>
            <p:cNvSpPr txBox="1">
              <a:spLocks noChangeArrowheads="1"/>
            </p:cNvSpPr>
            <p:nvPr/>
          </p:nvSpPr>
          <p:spPr bwMode="auto">
            <a:xfrm>
              <a:off x="4524" y="816"/>
              <a:ext cx="266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/>
                <a:t>90</a:t>
              </a:r>
              <a:endParaRPr lang="en-US" sz="5100" dirty="0"/>
            </a:p>
          </p:txBody>
        </p:sp>
        <p:sp>
          <p:nvSpPr>
            <p:cNvPr id="57499" name="Text Box 27"/>
            <p:cNvSpPr txBox="1">
              <a:spLocks noChangeArrowheads="1"/>
            </p:cNvSpPr>
            <p:nvPr/>
          </p:nvSpPr>
          <p:spPr bwMode="auto">
            <a:xfrm>
              <a:off x="3696" y="1488"/>
              <a:ext cx="37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/>
                <a:t>180</a:t>
              </a:r>
              <a:endParaRPr lang="en-US" sz="5100" dirty="0"/>
            </a:p>
          </p:txBody>
        </p:sp>
        <p:sp>
          <p:nvSpPr>
            <p:cNvPr id="57500" name="Text Box 28"/>
            <p:cNvSpPr txBox="1">
              <a:spLocks noChangeArrowheads="1"/>
            </p:cNvSpPr>
            <p:nvPr/>
          </p:nvSpPr>
          <p:spPr bwMode="auto">
            <a:xfrm>
              <a:off x="4492" y="2208"/>
              <a:ext cx="37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/>
                <a:t>270</a:t>
              </a:r>
              <a:endParaRPr lang="en-US" sz="5100" dirty="0"/>
            </a:p>
          </p:txBody>
        </p:sp>
        <p:sp>
          <p:nvSpPr>
            <p:cNvPr id="57501" name="Text Box 29"/>
            <p:cNvSpPr txBox="1">
              <a:spLocks noChangeArrowheads="1"/>
            </p:cNvSpPr>
            <p:nvPr/>
          </p:nvSpPr>
          <p:spPr bwMode="auto">
            <a:xfrm>
              <a:off x="5014" y="2094"/>
              <a:ext cx="375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0" dirty="0"/>
                <a:t>300</a:t>
              </a:r>
              <a:endParaRPr lang="en-US" sz="5100" dirty="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160746" y="4427719"/>
            <a:ext cx="4951710" cy="6669708"/>
            <a:chOff x="936" y="1613"/>
            <a:chExt cx="1320" cy="2371"/>
          </a:xfrm>
        </p:grpSpPr>
        <p:sp>
          <p:nvSpPr>
            <p:cNvPr id="57475" name="Oval 31"/>
            <p:cNvSpPr>
              <a:spLocks noChangeAspect="1" noChangeArrowheads="1"/>
            </p:cNvSpPr>
            <p:nvPr/>
          </p:nvSpPr>
          <p:spPr bwMode="auto">
            <a:xfrm rot="2418169">
              <a:off x="1539" y="1668"/>
              <a:ext cx="245" cy="3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6" name="Rectangle 32"/>
            <p:cNvSpPr>
              <a:spLocks noChangeAspect="1" noChangeArrowheads="1"/>
            </p:cNvSpPr>
            <p:nvPr/>
          </p:nvSpPr>
          <p:spPr bwMode="auto">
            <a:xfrm rot="2418169">
              <a:off x="1546" y="1613"/>
              <a:ext cx="429" cy="24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7" name="Line 33"/>
            <p:cNvSpPr>
              <a:spLocks noChangeAspect="1" noChangeShapeType="1"/>
            </p:cNvSpPr>
            <p:nvPr/>
          </p:nvSpPr>
          <p:spPr bwMode="auto">
            <a:xfrm rot="2418169">
              <a:off x="1595" y="2017"/>
              <a:ext cx="122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8" name="Line 34"/>
            <p:cNvSpPr>
              <a:spLocks noChangeAspect="1" noChangeShapeType="1"/>
            </p:cNvSpPr>
            <p:nvPr/>
          </p:nvSpPr>
          <p:spPr bwMode="auto">
            <a:xfrm rot="2418169">
              <a:off x="1582" y="2021"/>
              <a:ext cx="61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79" name="Line 35"/>
            <p:cNvSpPr>
              <a:spLocks noChangeAspect="1" noChangeShapeType="1"/>
            </p:cNvSpPr>
            <p:nvPr/>
          </p:nvSpPr>
          <p:spPr bwMode="auto">
            <a:xfrm rot="2418169">
              <a:off x="1634" y="2002"/>
              <a:ext cx="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0" name="Line 36"/>
            <p:cNvSpPr>
              <a:spLocks noChangeAspect="1" noChangeShapeType="1"/>
            </p:cNvSpPr>
            <p:nvPr/>
          </p:nvSpPr>
          <p:spPr bwMode="auto">
            <a:xfrm rot="2418169" flipH="1">
              <a:off x="1452" y="1906"/>
              <a:ext cx="61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1" name="Line 37"/>
            <p:cNvSpPr>
              <a:spLocks noChangeAspect="1" noChangeShapeType="1"/>
            </p:cNvSpPr>
            <p:nvPr/>
          </p:nvSpPr>
          <p:spPr bwMode="auto">
            <a:xfrm rot="2418169" flipH="1">
              <a:off x="1380" y="1849"/>
              <a:ext cx="153" cy="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2" name="Line 38"/>
            <p:cNvSpPr>
              <a:spLocks noChangeAspect="1" noChangeShapeType="1"/>
            </p:cNvSpPr>
            <p:nvPr/>
          </p:nvSpPr>
          <p:spPr bwMode="auto">
            <a:xfrm rot="2418169" flipH="1">
              <a:off x="1387" y="1810"/>
              <a:ext cx="153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3" name="Oval 39"/>
            <p:cNvSpPr>
              <a:spLocks noChangeAspect="1" noChangeArrowheads="1"/>
            </p:cNvSpPr>
            <p:nvPr/>
          </p:nvSpPr>
          <p:spPr bwMode="auto">
            <a:xfrm rot="2418169">
              <a:off x="1522" y="1966"/>
              <a:ext cx="61" cy="3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4" name="Oval 40"/>
            <p:cNvSpPr>
              <a:spLocks noChangeAspect="1" noChangeArrowheads="1"/>
            </p:cNvSpPr>
            <p:nvPr/>
          </p:nvSpPr>
          <p:spPr bwMode="auto">
            <a:xfrm rot="2418169">
              <a:off x="1577" y="1768"/>
              <a:ext cx="31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85" name="Oval 41"/>
            <p:cNvSpPr>
              <a:spLocks noChangeAspect="1" noChangeArrowheads="1"/>
            </p:cNvSpPr>
            <p:nvPr/>
          </p:nvSpPr>
          <p:spPr bwMode="auto">
            <a:xfrm rot="2418169">
              <a:off x="1695" y="1867"/>
              <a:ext cx="30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936" y="2106"/>
              <a:ext cx="1320" cy="1878"/>
              <a:chOff x="576" y="1632"/>
              <a:chExt cx="1320" cy="1878"/>
            </a:xfrm>
          </p:grpSpPr>
          <p:sp>
            <p:nvSpPr>
              <p:cNvPr id="57487" name="Freeform 43"/>
              <p:cNvSpPr>
                <a:spLocks/>
              </p:cNvSpPr>
              <p:nvPr/>
            </p:nvSpPr>
            <p:spPr bwMode="auto">
              <a:xfrm>
                <a:off x="576" y="3378"/>
                <a:ext cx="1320" cy="132"/>
              </a:xfrm>
              <a:custGeom>
                <a:avLst/>
                <a:gdLst>
                  <a:gd name="T0" fmla="*/ 0 w 1320"/>
                  <a:gd name="T1" fmla="*/ 0 h 132"/>
                  <a:gd name="T2" fmla="*/ 72 w 1320"/>
                  <a:gd name="T3" fmla="*/ 72 h 132"/>
                  <a:gd name="T4" fmla="*/ 126 w 1320"/>
                  <a:gd name="T5" fmla="*/ 66 h 132"/>
                  <a:gd name="T6" fmla="*/ 180 w 1320"/>
                  <a:gd name="T7" fmla="*/ 42 h 132"/>
                  <a:gd name="T8" fmla="*/ 270 w 1320"/>
                  <a:gd name="T9" fmla="*/ 36 h 132"/>
                  <a:gd name="T10" fmla="*/ 324 w 1320"/>
                  <a:gd name="T11" fmla="*/ 48 h 132"/>
                  <a:gd name="T12" fmla="*/ 354 w 1320"/>
                  <a:gd name="T13" fmla="*/ 72 h 132"/>
                  <a:gd name="T14" fmla="*/ 372 w 1320"/>
                  <a:gd name="T15" fmla="*/ 60 h 132"/>
                  <a:gd name="T16" fmla="*/ 408 w 1320"/>
                  <a:gd name="T17" fmla="*/ 72 h 132"/>
                  <a:gd name="T18" fmla="*/ 516 w 1320"/>
                  <a:gd name="T19" fmla="*/ 78 h 132"/>
                  <a:gd name="T20" fmla="*/ 570 w 1320"/>
                  <a:gd name="T21" fmla="*/ 108 h 132"/>
                  <a:gd name="T22" fmla="*/ 612 w 1320"/>
                  <a:gd name="T23" fmla="*/ 60 h 132"/>
                  <a:gd name="T24" fmla="*/ 618 w 1320"/>
                  <a:gd name="T25" fmla="*/ 96 h 132"/>
                  <a:gd name="T26" fmla="*/ 636 w 1320"/>
                  <a:gd name="T27" fmla="*/ 78 h 132"/>
                  <a:gd name="T28" fmla="*/ 642 w 1320"/>
                  <a:gd name="T29" fmla="*/ 96 h 132"/>
                  <a:gd name="T30" fmla="*/ 816 w 1320"/>
                  <a:gd name="T31" fmla="*/ 84 h 132"/>
                  <a:gd name="T32" fmla="*/ 882 w 1320"/>
                  <a:gd name="T33" fmla="*/ 72 h 132"/>
                  <a:gd name="T34" fmla="*/ 936 w 1320"/>
                  <a:gd name="T35" fmla="*/ 54 h 132"/>
                  <a:gd name="T36" fmla="*/ 966 w 1320"/>
                  <a:gd name="T37" fmla="*/ 78 h 132"/>
                  <a:gd name="T38" fmla="*/ 960 w 1320"/>
                  <a:gd name="T39" fmla="*/ 96 h 132"/>
                  <a:gd name="T40" fmla="*/ 996 w 1320"/>
                  <a:gd name="T41" fmla="*/ 90 h 132"/>
                  <a:gd name="T42" fmla="*/ 1032 w 1320"/>
                  <a:gd name="T43" fmla="*/ 90 h 132"/>
                  <a:gd name="T44" fmla="*/ 1068 w 1320"/>
                  <a:gd name="T45" fmla="*/ 78 h 132"/>
                  <a:gd name="T46" fmla="*/ 1086 w 1320"/>
                  <a:gd name="T47" fmla="*/ 72 h 132"/>
                  <a:gd name="T48" fmla="*/ 1128 w 1320"/>
                  <a:gd name="T49" fmla="*/ 24 h 132"/>
                  <a:gd name="T50" fmla="*/ 1164 w 1320"/>
                  <a:gd name="T51" fmla="*/ 6 h 132"/>
                  <a:gd name="T52" fmla="*/ 1170 w 1320"/>
                  <a:gd name="T53" fmla="*/ 24 h 132"/>
                  <a:gd name="T54" fmla="*/ 1182 w 1320"/>
                  <a:gd name="T55" fmla="*/ 42 h 132"/>
                  <a:gd name="T56" fmla="*/ 1212 w 1320"/>
                  <a:gd name="T57" fmla="*/ 96 h 132"/>
                  <a:gd name="T58" fmla="*/ 1260 w 1320"/>
                  <a:gd name="T59" fmla="*/ 90 h 132"/>
                  <a:gd name="T60" fmla="*/ 1320 w 1320"/>
                  <a:gd name="T61" fmla="*/ 96 h 132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1320"/>
                  <a:gd name="T94" fmla="*/ 0 h 132"/>
                  <a:gd name="T95" fmla="*/ 1320 w 1320"/>
                  <a:gd name="T96" fmla="*/ 132 h 132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1320" h="132">
                    <a:moveTo>
                      <a:pt x="0" y="0"/>
                    </a:moveTo>
                    <a:cubicBezTo>
                      <a:pt x="11" y="33"/>
                      <a:pt x="39" y="61"/>
                      <a:pt x="72" y="72"/>
                    </a:cubicBezTo>
                    <a:cubicBezTo>
                      <a:pt x="90" y="70"/>
                      <a:pt x="108" y="70"/>
                      <a:pt x="126" y="66"/>
                    </a:cubicBezTo>
                    <a:cubicBezTo>
                      <a:pt x="184" y="52"/>
                      <a:pt x="86" y="48"/>
                      <a:pt x="180" y="42"/>
                    </a:cubicBezTo>
                    <a:cubicBezTo>
                      <a:pt x="210" y="40"/>
                      <a:pt x="240" y="38"/>
                      <a:pt x="270" y="36"/>
                    </a:cubicBezTo>
                    <a:cubicBezTo>
                      <a:pt x="271" y="36"/>
                      <a:pt x="320" y="46"/>
                      <a:pt x="324" y="48"/>
                    </a:cubicBezTo>
                    <a:cubicBezTo>
                      <a:pt x="378" y="84"/>
                      <a:pt x="295" y="52"/>
                      <a:pt x="354" y="72"/>
                    </a:cubicBezTo>
                    <a:cubicBezTo>
                      <a:pt x="360" y="68"/>
                      <a:pt x="365" y="60"/>
                      <a:pt x="372" y="60"/>
                    </a:cubicBezTo>
                    <a:cubicBezTo>
                      <a:pt x="385" y="60"/>
                      <a:pt x="395" y="71"/>
                      <a:pt x="408" y="72"/>
                    </a:cubicBezTo>
                    <a:cubicBezTo>
                      <a:pt x="444" y="74"/>
                      <a:pt x="480" y="76"/>
                      <a:pt x="516" y="78"/>
                    </a:cubicBezTo>
                    <a:cubicBezTo>
                      <a:pt x="532" y="102"/>
                      <a:pt x="542" y="101"/>
                      <a:pt x="570" y="108"/>
                    </a:cubicBezTo>
                    <a:cubicBezTo>
                      <a:pt x="591" y="94"/>
                      <a:pt x="604" y="84"/>
                      <a:pt x="612" y="60"/>
                    </a:cubicBezTo>
                    <a:cubicBezTo>
                      <a:pt x="614" y="72"/>
                      <a:pt x="608" y="89"/>
                      <a:pt x="618" y="96"/>
                    </a:cubicBezTo>
                    <a:cubicBezTo>
                      <a:pt x="625" y="101"/>
                      <a:pt x="628" y="78"/>
                      <a:pt x="636" y="78"/>
                    </a:cubicBezTo>
                    <a:cubicBezTo>
                      <a:pt x="642" y="78"/>
                      <a:pt x="640" y="90"/>
                      <a:pt x="642" y="96"/>
                    </a:cubicBezTo>
                    <a:cubicBezTo>
                      <a:pt x="690" y="64"/>
                      <a:pt x="764" y="81"/>
                      <a:pt x="816" y="84"/>
                    </a:cubicBezTo>
                    <a:cubicBezTo>
                      <a:pt x="843" y="66"/>
                      <a:pt x="849" y="65"/>
                      <a:pt x="882" y="72"/>
                    </a:cubicBezTo>
                    <a:cubicBezTo>
                      <a:pt x="912" y="92"/>
                      <a:pt x="918" y="82"/>
                      <a:pt x="936" y="54"/>
                    </a:cubicBezTo>
                    <a:cubicBezTo>
                      <a:pt x="950" y="59"/>
                      <a:pt x="963" y="59"/>
                      <a:pt x="966" y="78"/>
                    </a:cubicBezTo>
                    <a:cubicBezTo>
                      <a:pt x="967" y="84"/>
                      <a:pt x="954" y="94"/>
                      <a:pt x="960" y="96"/>
                    </a:cubicBezTo>
                    <a:cubicBezTo>
                      <a:pt x="971" y="101"/>
                      <a:pt x="984" y="92"/>
                      <a:pt x="996" y="90"/>
                    </a:cubicBezTo>
                    <a:cubicBezTo>
                      <a:pt x="1044" y="58"/>
                      <a:pt x="984" y="90"/>
                      <a:pt x="1032" y="90"/>
                    </a:cubicBezTo>
                    <a:cubicBezTo>
                      <a:pt x="1045" y="90"/>
                      <a:pt x="1056" y="82"/>
                      <a:pt x="1068" y="78"/>
                    </a:cubicBezTo>
                    <a:cubicBezTo>
                      <a:pt x="1074" y="76"/>
                      <a:pt x="1086" y="72"/>
                      <a:pt x="1086" y="72"/>
                    </a:cubicBezTo>
                    <a:cubicBezTo>
                      <a:pt x="1100" y="50"/>
                      <a:pt x="1102" y="33"/>
                      <a:pt x="1128" y="24"/>
                    </a:cubicBezTo>
                    <a:cubicBezTo>
                      <a:pt x="1150" y="57"/>
                      <a:pt x="1134" y="36"/>
                      <a:pt x="1164" y="6"/>
                    </a:cubicBezTo>
                    <a:cubicBezTo>
                      <a:pt x="1166" y="12"/>
                      <a:pt x="1167" y="18"/>
                      <a:pt x="1170" y="24"/>
                    </a:cubicBezTo>
                    <a:cubicBezTo>
                      <a:pt x="1173" y="30"/>
                      <a:pt x="1180" y="35"/>
                      <a:pt x="1182" y="42"/>
                    </a:cubicBezTo>
                    <a:cubicBezTo>
                      <a:pt x="1203" y="98"/>
                      <a:pt x="1176" y="84"/>
                      <a:pt x="1212" y="96"/>
                    </a:cubicBezTo>
                    <a:cubicBezTo>
                      <a:pt x="1224" y="132"/>
                      <a:pt x="1237" y="105"/>
                      <a:pt x="1260" y="90"/>
                    </a:cubicBezTo>
                    <a:cubicBezTo>
                      <a:pt x="1296" y="99"/>
                      <a:pt x="1276" y="96"/>
                      <a:pt x="1320" y="9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88" name="Line 44"/>
              <p:cNvSpPr>
                <a:spLocks noChangeShapeType="1"/>
              </p:cNvSpPr>
              <p:nvPr/>
            </p:nvSpPr>
            <p:spPr bwMode="auto">
              <a:xfrm rot="2792889">
                <a:off x="1055" y="1345"/>
                <a:ext cx="1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160748" y="4323637"/>
            <a:ext cx="4839171" cy="6585315"/>
            <a:chOff x="582" y="1595"/>
            <a:chExt cx="1290" cy="2341"/>
          </a:xfrm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582" y="1890"/>
              <a:ext cx="1290" cy="2046"/>
              <a:chOff x="582" y="1392"/>
              <a:chExt cx="1290" cy="2046"/>
            </a:xfrm>
          </p:grpSpPr>
          <p:sp>
            <p:nvSpPr>
              <p:cNvPr id="57473" name="Line 47"/>
              <p:cNvSpPr>
                <a:spLocks noChangeShapeType="1"/>
              </p:cNvSpPr>
              <p:nvPr/>
            </p:nvSpPr>
            <p:spPr bwMode="auto">
              <a:xfrm flipH="1">
                <a:off x="1056" y="1392"/>
                <a:ext cx="19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4" name="Freeform 48"/>
              <p:cNvSpPr>
                <a:spLocks/>
              </p:cNvSpPr>
              <p:nvPr/>
            </p:nvSpPr>
            <p:spPr bwMode="auto">
              <a:xfrm>
                <a:off x="582" y="3306"/>
                <a:ext cx="1290" cy="132"/>
              </a:xfrm>
              <a:custGeom>
                <a:avLst/>
                <a:gdLst>
                  <a:gd name="T0" fmla="*/ 0 w 1290"/>
                  <a:gd name="T1" fmla="*/ 132 h 132"/>
                  <a:gd name="T2" fmla="*/ 90 w 1290"/>
                  <a:gd name="T3" fmla="*/ 114 h 132"/>
                  <a:gd name="T4" fmla="*/ 108 w 1290"/>
                  <a:gd name="T5" fmla="*/ 126 h 132"/>
                  <a:gd name="T6" fmla="*/ 144 w 1290"/>
                  <a:gd name="T7" fmla="*/ 114 h 132"/>
                  <a:gd name="T8" fmla="*/ 168 w 1290"/>
                  <a:gd name="T9" fmla="*/ 120 h 132"/>
                  <a:gd name="T10" fmla="*/ 204 w 1290"/>
                  <a:gd name="T11" fmla="*/ 132 h 132"/>
                  <a:gd name="T12" fmla="*/ 252 w 1290"/>
                  <a:gd name="T13" fmla="*/ 96 h 132"/>
                  <a:gd name="T14" fmla="*/ 288 w 1290"/>
                  <a:gd name="T15" fmla="*/ 84 h 132"/>
                  <a:gd name="T16" fmla="*/ 342 w 1290"/>
                  <a:gd name="T17" fmla="*/ 90 h 132"/>
                  <a:gd name="T18" fmla="*/ 366 w 1290"/>
                  <a:gd name="T19" fmla="*/ 126 h 132"/>
                  <a:gd name="T20" fmla="*/ 384 w 1290"/>
                  <a:gd name="T21" fmla="*/ 132 h 132"/>
                  <a:gd name="T22" fmla="*/ 402 w 1290"/>
                  <a:gd name="T23" fmla="*/ 90 h 132"/>
                  <a:gd name="T24" fmla="*/ 426 w 1290"/>
                  <a:gd name="T25" fmla="*/ 12 h 132"/>
                  <a:gd name="T26" fmla="*/ 498 w 1290"/>
                  <a:gd name="T27" fmla="*/ 90 h 132"/>
                  <a:gd name="T28" fmla="*/ 552 w 1290"/>
                  <a:gd name="T29" fmla="*/ 66 h 132"/>
                  <a:gd name="T30" fmla="*/ 606 w 1290"/>
                  <a:gd name="T31" fmla="*/ 84 h 132"/>
                  <a:gd name="T32" fmla="*/ 624 w 1290"/>
                  <a:gd name="T33" fmla="*/ 90 h 132"/>
                  <a:gd name="T34" fmla="*/ 660 w 1290"/>
                  <a:gd name="T35" fmla="*/ 72 h 132"/>
                  <a:gd name="T36" fmla="*/ 678 w 1290"/>
                  <a:gd name="T37" fmla="*/ 78 h 132"/>
                  <a:gd name="T38" fmla="*/ 732 w 1290"/>
                  <a:gd name="T39" fmla="*/ 84 h 132"/>
                  <a:gd name="T40" fmla="*/ 768 w 1290"/>
                  <a:gd name="T41" fmla="*/ 72 h 132"/>
                  <a:gd name="T42" fmla="*/ 804 w 1290"/>
                  <a:gd name="T43" fmla="*/ 84 h 132"/>
                  <a:gd name="T44" fmla="*/ 840 w 1290"/>
                  <a:gd name="T45" fmla="*/ 72 h 132"/>
                  <a:gd name="T46" fmla="*/ 876 w 1290"/>
                  <a:gd name="T47" fmla="*/ 84 h 132"/>
                  <a:gd name="T48" fmla="*/ 966 w 1290"/>
                  <a:gd name="T49" fmla="*/ 102 h 132"/>
                  <a:gd name="T50" fmla="*/ 1020 w 1290"/>
                  <a:gd name="T51" fmla="*/ 90 h 132"/>
                  <a:gd name="T52" fmla="*/ 1044 w 1290"/>
                  <a:gd name="T53" fmla="*/ 66 h 132"/>
                  <a:gd name="T54" fmla="*/ 1080 w 1290"/>
                  <a:gd name="T55" fmla="*/ 0 h 132"/>
                  <a:gd name="T56" fmla="*/ 1080 w 1290"/>
                  <a:gd name="T57" fmla="*/ 102 h 132"/>
                  <a:gd name="T58" fmla="*/ 1122 w 1290"/>
                  <a:gd name="T59" fmla="*/ 96 h 132"/>
                  <a:gd name="T60" fmla="*/ 1278 w 1290"/>
                  <a:gd name="T61" fmla="*/ 78 h 132"/>
                  <a:gd name="T62" fmla="*/ 1290 w 1290"/>
                  <a:gd name="T63" fmla="*/ 102 h 13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290"/>
                  <a:gd name="T97" fmla="*/ 0 h 132"/>
                  <a:gd name="T98" fmla="*/ 1290 w 1290"/>
                  <a:gd name="T99" fmla="*/ 132 h 13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290" h="132">
                    <a:moveTo>
                      <a:pt x="0" y="132"/>
                    </a:moveTo>
                    <a:cubicBezTo>
                      <a:pt x="14" y="91"/>
                      <a:pt x="49" y="110"/>
                      <a:pt x="90" y="114"/>
                    </a:cubicBezTo>
                    <a:cubicBezTo>
                      <a:pt x="96" y="118"/>
                      <a:pt x="101" y="126"/>
                      <a:pt x="108" y="126"/>
                    </a:cubicBezTo>
                    <a:cubicBezTo>
                      <a:pt x="121" y="126"/>
                      <a:pt x="144" y="114"/>
                      <a:pt x="144" y="114"/>
                    </a:cubicBezTo>
                    <a:cubicBezTo>
                      <a:pt x="152" y="116"/>
                      <a:pt x="160" y="118"/>
                      <a:pt x="168" y="120"/>
                    </a:cubicBezTo>
                    <a:cubicBezTo>
                      <a:pt x="180" y="124"/>
                      <a:pt x="204" y="132"/>
                      <a:pt x="204" y="132"/>
                    </a:cubicBezTo>
                    <a:cubicBezTo>
                      <a:pt x="216" y="114"/>
                      <a:pt x="231" y="105"/>
                      <a:pt x="252" y="96"/>
                    </a:cubicBezTo>
                    <a:cubicBezTo>
                      <a:pt x="264" y="91"/>
                      <a:pt x="288" y="84"/>
                      <a:pt x="288" y="84"/>
                    </a:cubicBezTo>
                    <a:cubicBezTo>
                      <a:pt x="306" y="86"/>
                      <a:pt x="326" y="81"/>
                      <a:pt x="342" y="90"/>
                    </a:cubicBezTo>
                    <a:cubicBezTo>
                      <a:pt x="355" y="97"/>
                      <a:pt x="352" y="121"/>
                      <a:pt x="366" y="126"/>
                    </a:cubicBezTo>
                    <a:cubicBezTo>
                      <a:pt x="372" y="128"/>
                      <a:pt x="378" y="130"/>
                      <a:pt x="384" y="132"/>
                    </a:cubicBezTo>
                    <a:cubicBezTo>
                      <a:pt x="389" y="118"/>
                      <a:pt x="398" y="105"/>
                      <a:pt x="402" y="90"/>
                    </a:cubicBezTo>
                    <a:cubicBezTo>
                      <a:pt x="411" y="59"/>
                      <a:pt x="408" y="39"/>
                      <a:pt x="426" y="12"/>
                    </a:cubicBezTo>
                    <a:cubicBezTo>
                      <a:pt x="456" y="32"/>
                      <a:pt x="460" y="65"/>
                      <a:pt x="498" y="90"/>
                    </a:cubicBezTo>
                    <a:cubicBezTo>
                      <a:pt x="518" y="83"/>
                      <a:pt x="532" y="73"/>
                      <a:pt x="552" y="66"/>
                    </a:cubicBezTo>
                    <a:cubicBezTo>
                      <a:pt x="570" y="72"/>
                      <a:pt x="588" y="78"/>
                      <a:pt x="606" y="84"/>
                    </a:cubicBezTo>
                    <a:cubicBezTo>
                      <a:pt x="612" y="86"/>
                      <a:pt x="624" y="90"/>
                      <a:pt x="624" y="90"/>
                    </a:cubicBezTo>
                    <a:cubicBezTo>
                      <a:pt x="637" y="86"/>
                      <a:pt x="647" y="74"/>
                      <a:pt x="660" y="72"/>
                    </a:cubicBezTo>
                    <a:cubicBezTo>
                      <a:pt x="666" y="71"/>
                      <a:pt x="672" y="77"/>
                      <a:pt x="678" y="78"/>
                    </a:cubicBezTo>
                    <a:cubicBezTo>
                      <a:pt x="696" y="81"/>
                      <a:pt x="714" y="82"/>
                      <a:pt x="732" y="84"/>
                    </a:cubicBezTo>
                    <a:cubicBezTo>
                      <a:pt x="744" y="80"/>
                      <a:pt x="756" y="68"/>
                      <a:pt x="768" y="72"/>
                    </a:cubicBezTo>
                    <a:cubicBezTo>
                      <a:pt x="780" y="76"/>
                      <a:pt x="804" y="84"/>
                      <a:pt x="804" y="84"/>
                    </a:cubicBezTo>
                    <a:cubicBezTo>
                      <a:pt x="816" y="80"/>
                      <a:pt x="828" y="68"/>
                      <a:pt x="840" y="72"/>
                    </a:cubicBezTo>
                    <a:cubicBezTo>
                      <a:pt x="852" y="76"/>
                      <a:pt x="876" y="84"/>
                      <a:pt x="876" y="84"/>
                    </a:cubicBezTo>
                    <a:cubicBezTo>
                      <a:pt x="901" y="76"/>
                      <a:pt x="939" y="96"/>
                      <a:pt x="966" y="102"/>
                    </a:cubicBezTo>
                    <a:cubicBezTo>
                      <a:pt x="984" y="99"/>
                      <a:pt x="1007" y="103"/>
                      <a:pt x="1020" y="90"/>
                    </a:cubicBezTo>
                    <a:cubicBezTo>
                      <a:pt x="1052" y="58"/>
                      <a:pt x="996" y="82"/>
                      <a:pt x="1044" y="66"/>
                    </a:cubicBezTo>
                    <a:cubicBezTo>
                      <a:pt x="1061" y="43"/>
                      <a:pt x="1065" y="23"/>
                      <a:pt x="1080" y="0"/>
                    </a:cubicBezTo>
                    <a:cubicBezTo>
                      <a:pt x="1088" y="33"/>
                      <a:pt x="1065" y="72"/>
                      <a:pt x="1080" y="102"/>
                    </a:cubicBezTo>
                    <a:cubicBezTo>
                      <a:pt x="1086" y="115"/>
                      <a:pt x="1108" y="98"/>
                      <a:pt x="1122" y="96"/>
                    </a:cubicBezTo>
                    <a:cubicBezTo>
                      <a:pt x="1174" y="89"/>
                      <a:pt x="1226" y="84"/>
                      <a:pt x="1278" y="78"/>
                    </a:cubicBezTo>
                    <a:cubicBezTo>
                      <a:pt x="1284" y="104"/>
                      <a:pt x="1276" y="102"/>
                      <a:pt x="1290" y="10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9"/>
            <p:cNvGrpSpPr>
              <a:grpSpLocks/>
            </p:cNvGrpSpPr>
            <p:nvPr/>
          </p:nvGrpSpPr>
          <p:grpSpPr bwMode="auto">
            <a:xfrm rot="-1204803">
              <a:off x="989" y="1595"/>
              <a:ext cx="595" cy="469"/>
              <a:chOff x="1044" y="567"/>
              <a:chExt cx="595" cy="469"/>
            </a:xfrm>
          </p:grpSpPr>
          <p:sp>
            <p:nvSpPr>
              <p:cNvPr id="57462" name="Oval 50"/>
              <p:cNvSpPr>
                <a:spLocks noChangeAspect="1" noChangeArrowheads="1"/>
              </p:cNvSpPr>
              <p:nvPr/>
            </p:nvSpPr>
            <p:spPr bwMode="auto">
              <a:xfrm rot="2418169">
                <a:off x="1203" y="622"/>
                <a:ext cx="245" cy="36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3" name="Rectangle 51"/>
              <p:cNvSpPr>
                <a:spLocks noChangeAspect="1" noChangeArrowheads="1"/>
              </p:cNvSpPr>
              <p:nvPr/>
            </p:nvSpPr>
            <p:spPr bwMode="auto">
              <a:xfrm rot="2418169">
                <a:off x="1210" y="567"/>
                <a:ext cx="429" cy="24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4" name="Line 52"/>
              <p:cNvSpPr>
                <a:spLocks noChangeAspect="1" noChangeShapeType="1"/>
              </p:cNvSpPr>
              <p:nvPr/>
            </p:nvSpPr>
            <p:spPr bwMode="auto">
              <a:xfrm rot="2418169">
                <a:off x="1259" y="971"/>
                <a:ext cx="122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5" name="Line 53"/>
              <p:cNvSpPr>
                <a:spLocks noChangeAspect="1" noChangeShapeType="1"/>
              </p:cNvSpPr>
              <p:nvPr/>
            </p:nvSpPr>
            <p:spPr bwMode="auto">
              <a:xfrm rot="2418169">
                <a:off x="1246" y="975"/>
                <a:ext cx="61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6" name="Line 54"/>
              <p:cNvSpPr>
                <a:spLocks noChangeAspect="1" noChangeShapeType="1"/>
              </p:cNvSpPr>
              <p:nvPr/>
            </p:nvSpPr>
            <p:spPr bwMode="auto">
              <a:xfrm rot="2418169">
                <a:off x="1298" y="956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7" name="Line 55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116" y="860"/>
                <a:ext cx="61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8" name="Line 56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44" y="803"/>
                <a:ext cx="153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69" name="Line 57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51" y="764"/>
                <a:ext cx="153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0" name="Oval 58"/>
              <p:cNvSpPr>
                <a:spLocks noChangeAspect="1" noChangeArrowheads="1"/>
              </p:cNvSpPr>
              <p:nvPr/>
            </p:nvSpPr>
            <p:spPr bwMode="auto">
              <a:xfrm rot="2418169">
                <a:off x="1186" y="920"/>
                <a:ext cx="6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1" name="Oval 59"/>
              <p:cNvSpPr>
                <a:spLocks noChangeAspect="1" noChangeArrowheads="1"/>
              </p:cNvSpPr>
              <p:nvPr/>
            </p:nvSpPr>
            <p:spPr bwMode="auto">
              <a:xfrm rot="2418169">
                <a:off x="1241" y="722"/>
                <a:ext cx="31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72" name="Oval 60"/>
              <p:cNvSpPr>
                <a:spLocks noChangeAspect="1" noChangeArrowheads="1"/>
              </p:cNvSpPr>
              <p:nvPr/>
            </p:nvSpPr>
            <p:spPr bwMode="auto">
              <a:xfrm rot="2418169">
                <a:off x="1359" y="821"/>
                <a:ext cx="30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2273287" y="4157666"/>
            <a:ext cx="4929202" cy="6638764"/>
            <a:chOff x="1152" y="1277"/>
            <a:chExt cx="1314" cy="2360"/>
          </a:xfrm>
        </p:grpSpPr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1152" y="1651"/>
              <a:ext cx="1314" cy="1986"/>
              <a:chOff x="582" y="1440"/>
              <a:chExt cx="1314" cy="1986"/>
            </a:xfrm>
          </p:grpSpPr>
          <p:sp>
            <p:nvSpPr>
              <p:cNvPr id="57444" name="Line 63"/>
              <p:cNvSpPr>
                <a:spLocks noChangeShapeType="1"/>
              </p:cNvSpPr>
              <p:nvPr/>
            </p:nvSpPr>
            <p:spPr bwMode="auto">
              <a:xfrm>
                <a:off x="1248" y="1440"/>
                <a:ext cx="14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5" name="Freeform 64"/>
              <p:cNvSpPr>
                <a:spLocks/>
              </p:cNvSpPr>
              <p:nvPr/>
            </p:nvSpPr>
            <p:spPr bwMode="auto">
              <a:xfrm>
                <a:off x="582" y="3378"/>
                <a:ext cx="318" cy="48"/>
              </a:xfrm>
              <a:custGeom>
                <a:avLst/>
                <a:gdLst>
                  <a:gd name="T0" fmla="*/ 0 w 318"/>
                  <a:gd name="T1" fmla="*/ 36 h 48"/>
                  <a:gd name="T2" fmla="*/ 120 w 318"/>
                  <a:gd name="T3" fmla="*/ 12 h 48"/>
                  <a:gd name="T4" fmla="*/ 168 w 318"/>
                  <a:gd name="T5" fmla="*/ 48 h 48"/>
                  <a:gd name="T6" fmla="*/ 186 w 318"/>
                  <a:gd name="T7" fmla="*/ 42 h 48"/>
                  <a:gd name="T8" fmla="*/ 198 w 318"/>
                  <a:gd name="T9" fmla="*/ 24 h 48"/>
                  <a:gd name="T10" fmla="*/ 234 w 318"/>
                  <a:gd name="T11" fmla="*/ 12 h 48"/>
                  <a:gd name="T12" fmla="*/ 252 w 318"/>
                  <a:gd name="T13" fmla="*/ 24 h 48"/>
                  <a:gd name="T14" fmla="*/ 318 w 318"/>
                  <a:gd name="T15" fmla="*/ 0 h 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8"/>
                  <a:gd name="T25" fmla="*/ 0 h 48"/>
                  <a:gd name="T26" fmla="*/ 318 w 318"/>
                  <a:gd name="T27" fmla="*/ 48 h 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8" h="48">
                    <a:moveTo>
                      <a:pt x="0" y="36"/>
                    </a:moveTo>
                    <a:cubicBezTo>
                      <a:pt x="87" y="30"/>
                      <a:pt x="65" y="30"/>
                      <a:pt x="120" y="12"/>
                    </a:cubicBezTo>
                    <a:cubicBezTo>
                      <a:pt x="134" y="33"/>
                      <a:pt x="144" y="40"/>
                      <a:pt x="168" y="48"/>
                    </a:cubicBezTo>
                    <a:cubicBezTo>
                      <a:pt x="174" y="46"/>
                      <a:pt x="181" y="46"/>
                      <a:pt x="186" y="42"/>
                    </a:cubicBezTo>
                    <a:cubicBezTo>
                      <a:pt x="192" y="37"/>
                      <a:pt x="192" y="28"/>
                      <a:pt x="198" y="24"/>
                    </a:cubicBezTo>
                    <a:cubicBezTo>
                      <a:pt x="209" y="17"/>
                      <a:pt x="234" y="12"/>
                      <a:pt x="234" y="12"/>
                    </a:cubicBezTo>
                    <a:cubicBezTo>
                      <a:pt x="240" y="16"/>
                      <a:pt x="245" y="23"/>
                      <a:pt x="252" y="24"/>
                    </a:cubicBezTo>
                    <a:cubicBezTo>
                      <a:pt x="277" y="28"/>
                      <a:pt x="296" y="0"/>
                      <a:pt x="31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" name="Group 65"/>
              <p:cNvGrpSpPr>
                <a:grpSpLocks/>
              </p:cNvGrpSpPr>
              <p:nvPr/>
            </p:nvGrpSpPr>
            <p:grpSpPr bwMode="auto">
              <a:xfrm>
                <a:off x="864" y="2832"/>
                <a:ext cx="185" cy="576"/>
                <a:chOff x="5870" y="3360"/>
                <a:chExt cx="185" cy="576"/>
              </a:xfrm>
            </p:grpSpPr>
            <p:sp>
              <p:nvSpPr>
                <p:cNvPr id="57458" name="Freeform 66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59" name="Rectangle 67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68"/>
              <p:cNvGrpSpPr>
                <a:grpSpLocks/>
              </p:cNvGrpSpPr>
              <p:nvPr/>
            </p:nvGrpSpPr>
            <p:grpSpPr bwMode="auto">
              <a:xfrm>
                <a:off x="1015" y="2832"/>
                <a:ext cx="185" cy="576"/>
                <a:chOff x="5870" y="3360"/>
                <a:chExt cx="185" cy="576"/>
              </a:xfrm>
            </p:grpSpPr>
            <p:sp>
              <p:nvSpPr>
                <p:cNvPr id="57456" name="Freeform 69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57" name="Rectangle 70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48" name="Freeform 71"/>
              <p:cNvSpPr>
                <a:spLocks/>
              </p:cNvSpPr>
              <p:nvPr/>
            </p:nvSpPr>
            <p:spPr bwMode="auto">
              <a:xfrm>
                <a:off x="1146" y="3312"/>
                <a:ext cx="270" cy="90"/>
              </a:xfrm>
              <a:custGeom>
                <a:avLst/>
                <a:gdLst>
                  <a:gd name="T0" fmla="*/ 0 w 270"/>
                  <a:gd name="T1" fmla="*/ 90 h 90"/>
                  <a:gd name="T2" fmla="*/ 72 w 270"/>
                  <a:gd name="T3" fmla="*/ 60 h 90"/>
                  <a:gd name="T4" fmla="*/ 126 w 270"/>
                  <a:gd name="T5" fmla="*/ 54 h 90"/>
                  <a:gd name="T6" fmla="*/ 144 w 270"/>
                  <a:gd name="T7" fmla="*/ 48 h 90"/>
                  <a:gd name="T8" fmla="*/ 156 w 270"/>
                  <a:gd name="T9" fmla="*/ 66 h 90"/>
                  <a:gd name="T10" fmla="*/ 192 w 270"/>
                  <a:gd name="T11" fmla="*/ 18 h 90"/>
                  <a:gd name="T12" fmla="*/ 204 w 270"/>
                  <a:gd name="T13" fmla="*/ 0 h 90"/>
                  <a:gd name="T14" fmla="*/ 216 w 270"/>
                  <a:gd name="T15" fmla="*/ 18 h 90"/>
                  <a:gd name="T16" fmla="*/ 252 w 270"/>
                  <a:gd name="T17" fmla="*/ 30 h 90"/>
                  <a:gd name="T18" fmla="*/ 270 w 270"/>
                  <a:gd name="T19" fmla="*/ 90 h 9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0"/>
                  <a:gd name="T31" fmla="*/ 0 h 90"/>
                  <a:gd name="T32" fmla="*/ 270 w 270"/>
                  <a:gd name="T33" fmla="*/ 90 h 9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0" h="90">
                    <a:moveTo>
                      <a:pt x="0" y="90"/>
                    </a:moveTo>
                    <a:cubicBezTo>
                      <a:pt x="26" y="81"/>
                      <a:pt x="46" y="69"/>
                      <a:pt x="72" y="60"/>
                    </a:cubicBezTo>
                    <a:cubicBezTo>
                      <a:pt x="102" y="70"/>
                      <a:pt x="84" y="68"/>
                      <a:pt x="126" y="54"/>
                    </a:cubicBezTo>
                    <a:cubicBezTo>
                      <a:pt x="132" y="52"/>
                      <a:pt x="144" y="48"/>
                      <a:pt x="144" y="48"/>
                    </a:cubicBezTo>
                    <a:cubicBezTo>
                      <a:pt x="148" y="54"/>
                      <a:pt x="149" y="64"/>
                      <a:pt x="156" y="66"/>
                    </a:cubicBezTo>
                    <a:cubicBezTo>
                      <a:pt x="189" y="77"/>
                      <a:pt x="185" y="34"/>
                      <a:pt x="192" y="18"/>
                    </a:cubicBezTo>
                    <a:cubicBezTo>
                      <a:pt x="195" y="11"/>
                      <a:pt x="200" y="6"/>
                      <a:pt x="204" y="0"/>
                    </a:cubicBezTo>
                    <a:cubicBezTo>
                      <a:pt x="208" y="6"/>
                      <a:pt x="210" y="14"/>
                      <a:pt x="216" y="18"/>
                    </a:cubicBezTo>
                    <a:cubicBezTo>
                      <a:pt x="227" y="25"/>
                      <a:pt x="252" y="30"/>
                      <a:pt x="252" y="30"/>
                    </a:cubicBezTo>
                    <a:cubicBezTo>
                      <a:pt x="257" y="46"/>
                      <a:pt x="270" y="71"/>
                      <a:pt x="270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72"/>
              <p:cNvGrpSpPr>
                <a:grpSpLocks/>
              </p:cNvGrpSpPr>
              <p:nvPr/>
            </p:nvGrpSpPr>
            <p:grpSpPr bwMode="auto">
              <a:xfrm>
                <a:off x="1440" y="2832"/>
                <a:ext cx="185" cy="576"/>
                <a:chOff x="5870" y="3360"/>
                <a:chExt cx="185" cy="576"/>
              </a:xfrm>
            </p:grpSpPr>
            <p:sp>
              <p:nvSpPr>
                <p:cNvPr id="57454" name="Freeform 73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55" name="Rectangle 74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75"/>
              <p:cNvGrpSpPr>
                <a:grpSpLocks/>
              </p:cNvGrpSpPr>
              <p:nvPr/>
            </p:nvGrpSpPr>
            <p:grpSpPr bwMode="auto">
              <a:xfrm>
                <a:off x="1591" y="2832"/>
                <a:ext cx="185" cy="576"/>
                <a:chOff x="5870" y="3360"/>
                <a:chExt cx="185" cy="576"/>
              </a:xfrm>
            </p:grpSpPr>
            <p:sp>
              <p:nvSpPr>
                <p:cNvPr id="57452" name="Freeform 76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53" name="Rectangle 77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51" name="Freeform 78"/>
              <p:cNvSpPr>
                <a:spLocks/>
              </p:cNvSpPr>
              <p:nvPr/>
            </p:nvSpPr>
            <p:spPr bwMode="auto">
              <a:xfrm>
                <a:off x="1734" y="3345"/>
                <a:ext cx="162" cy="51"/>
              </a:xfrm>
              <a:custGeom>
                <a:avLst/>
                <a:gdLst>
                  <a:gd name="T0" fmla="*/ 0 w 162"/>
                  <a:gd name="T1" fmla="*/ 51 h 51"/>
                  <a:gd name="T2" fmla="*/ 12 w 162"/>
                  <a:gd name="T3" fmla="*/ 33 h 51"/>
                  <a:gd name="T4" fmla="*/ 30 w 162"/>
                  <a:gd name="T5" fmla="*/ 45 h 51"/>
                  <a:gd name="T6" fmla="*/ 48 w 162"/>
                  <a:gd name="T7" fmla="*/ 39 h 51"/>
                  <a:gd name="T8" fmla="*/ 108 w 162"/>
                  <a:gd name="T9" fmla="*/ 33 h 51"/>
                  <a:gd name="T10" fmla="*/ 126 w 162"/>
                  <a:gd name="T11" fmla="*/ 21 h 51"/>
                  <a:gd name="T12" fmla="*/ 138 w 162"/>
                  <a:gd name="T13" fmla="*/ 3 h 51"/>
                  <a:gd name="T14" fmla="*/ 162 w 162"/>
                  <a:gd name="T15" fmla="*/ 9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2"/>
                  <a:gd name="T25" fmla="*/ 0 h 51"/>
                  <a:gd name="T26" fmla="*/ 162 w 162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2" h="51">
                    <a:moveTo>
                      <a:pt x="0" y="51"/>
                    </a:moveTo>
                    <a:cubicBezTo>
                      <a:pt x="4" y="45"/>
                      <a:pt x="5" y="34"/>
                      <a:pt x="12" y="33"/>
                    </a:cubicBezTo>
                    <a:cubicBezTo>
                      <a:pt x="19" y="32"/>
                      <a:pt x="23" y="44"/>
                      <a:pt x="30" y="45"/>
                    </a:cubicBezTo>
                    <a:cubicBezTo>
                      <a:pt x="36" y="46"/>
                      <a:pt x="42" y="40"/>
                      <a:pt x="48" y="39"/>
                    </a:cubicBezTo>
                    <a:cubicBezTo>
                      <a:pt x="68" y="36"/>
                      <a:pt x="88" y="35"/>
                      <a:pt x="108" y="33"/>
                    </a:cubicBezTo>
                    <a:cubicBezTo>
                      <a:pt x="114" y="29"/>
                      <a:pt x="121" y="26"/>
                      <a:pt x="126" y="21"/>
                    </a:cubicBezTo>
                    <a:cubicBezTo>
                      <a:pt x="131" y="16"/>
                      <a:pt x="131" y="5"/>
                      <a:pt x="138" y="3"/>
                    </a:cubicBezTo>
                    <a:cubicBezTo>
                      <a:pt x="146" y="0"/>
                      <a:pt x="162" y="9"/>
                      <a:pt x="162" y="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79"/>
            <p:cNvGrpSpPr>
              <a:grpSpLocks/>
            </p:cNvGrpSpPr>
            <p:nvPr/>
          </p:nvGrpSpPr>
          <p:grpSpPr bwMode="auto">
            <a:xfrm rot="-3175240">
              <a:off x="1521" y="1340"/>
              <a:ext cx="595" cy="469"/>
              <a:chOff x="1044" y="567"/>
              <a:chExt cx="595" cy="469"/>
            </a:xfrm>
          </p:grpSpPr>
          <p:sp>
            <p:nvSpPr>
              <p:cNvPr id="57433" name="Oval 80"/>
              <p:cNvSpPr>
                <a:spLocks noChangeAspect="1" noChangeArrowheads="1"/>
              </p:cNvSpPr>
              <p:nvPr/>
            </p:nvSpPr>
            <p:spPr bwMode="auto">
              <a:xfrm rot="2418169">
                <a:off x="1203" y="622"/>
                <a:ext cx="245" cy="36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4" name="Rectangle 81"/>
              <p:cNvSpPr>
                <a:spLocks noChangeAspect="1" noChangeArrowheads="1"/>
              </p:cNvSpPr>
              <p:nvPr/>
            </p:nvSpPr>
            <p:spPr bwMode="auto">
              <a:xfrm rot="2418169">
                <a:off x="1210" y="567"/>
                <a:ext cx="429" cy="24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5" name="Line 82"/>
              <p:cNvSpPr>
                <a:spLocks noChangeAspect="1" noChangeShapeType="1"/>
              </p:cNvSpPr>
              <p:nvPr/>
            </p:nvSpPr>
            <p:spPr bwMode="auto">
              <a:xfrm rot="2418169">
                <a:off x="1259" y="971"/>
                <a:ext cx="122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6" name="Line 83"/>
              <p:cNvSpPr>
                <a:spLocks noChangeAspect="1" noChangeShapeType="1"/>
              </p:cNvSpPr>
              <p:nvPr/>
            </p:nvSpPr>
            <p:spPr bwMode="auto">
              <a:xfrm rot="2418169">
                <a:off x="1246" y="975"/>
                <a:ext cx="61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7" name="Line 84"/>
              <p:cNvSpPr>
                <a:spLocks noChangeAspect="1" noChangeShapeType="1"/>
              </p:cNvSpPr>
              <p:nvPr/>
            </p:nvSpPr>
            <p:spPr bwMode="auto">
              <a:xfrm rot="2418169">
                <a:off x="1298" y="956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8" name="Line 85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116" y="860"/>
                <a:ext cx="61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39" name="Line 86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44" y="803"/>
                <a:ext cx="153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0" name="Line 87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51" y="764"/>
                <a:ext cx="153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1" name="Oval 88"/>
              <p:cNvSpPr>
                <a:spLocks noChangeAspect="1" noChangeArrowheads="1"/>
              </p:cNvSpPr>
              <p:nvPr/>
            </p:nvSpPr>
            <p:spPr bwMode="auto">
              <a:xfrm rot="2418169">
                <a:off x="1186" y="920"/>
                <a:ext cx="6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2" name="Oval 89"/>
              <p:cNvSpPr>
                <a:spLocks noChangeAspect="1" noChangeArrowheads="1"/>
              </p:cNvSpPr>
              <p:nvPr/>
            </p:nvSpPr>
            <p:spPr bwMode="auto">
              <a:xfrm rot="2418169">
                <a:off x="1241" y="722"/>
                <a:ext cx="31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43" name="Oval 90"/>
              <p:cNvSpPr>
                <a:spLocks noChangeAspect="1" noChangeArrowheads="1"/>
              </p:cNvSpPr>
              <p:nvPr/>
            </p:nvSpPr>
            <p:spPr bwMode="auto">
              <a:xfrm rot="2418169">
                <a:off x="1359" y="821"/>
                <a:ext cx="30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7" name="Group 91"/>
          <p:cNvGrpSpPr>
            <a:grpSpLocks/>
          </p:cNvGrpSpPr>
          <p:nvPr/>
        </p:nvGrpSpPr>
        <p:grpSpPr bwMode="auto">
          <a:xfrm>
            <a:off x="2235772" y="4281440"/>
            <a:ext cx="4966715" cy="6627511"/>
            <a:chOff x="576" y="1580"/>
            <a:chExt cx="1324" cy="2356"/>
          </a:xfrm>
        </p:grpSpPr>
        <p:grpSp>
          <p:nvGrpSpPr>
            <p:cNvPr id="18" name="Group 92"/>
            <p:cNvGrpSpPr>
              <a:grpSpLocks/>
            </p:cNvGrpSpPr>
            <p:nvPr/>
          </p:nvGrpSpPr>
          <p:grpSpPr bwMode="auto">
            <a:xfrm>
              <a:off x="576" y="1920"/>
              <a:ext cx="1324" cy="2016"/>
              <a:chOff x="576" y="1440"/>
              <a:chExt cx="1324" cy="2016"/>
            </a:xfrm>
          </p:grpSpPr>
          <p:grpSp>
            <p:nvGrpSpPr>
              <p:cNvPr id="19" name="Group 93"/>
              <p:cNvGrpSpPr>
                <a:grpSpLocks/>
              </p:cNvGrpSpPr>
              <p:nvPr/>
            </p:nvGrpSpPr>
            <p:grpSpPr bwMode="auto">
              <a:xfrm>
                <a:off x="720" y="2880"/>
                <a:ext cx="185" cy="576"/>
                <a:chOff x="5870" y="3360"/>
                <a:chExt cx="185" cy="576"/>
              </a:xfrm>
            </p:grpSpPr>
            <p:sp>
              <p:nvSpPr>
                <p:cNvPr id="57429" name="Freeform 94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30" name="Rectangle 95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10" name="Freeform 96"/>
              <p:cNvSpPr>
                <a:spLocks/>
              </p:cNvSpPr>
              <p:nvPr/>
            </p:nvSpPr>
            <p:spPr bwMode="auto">
              <a:xfrm>
                <a:off x="576" y="3408"/>
                <a:ext cx="144" cy="37"/>
              </a:xfrm>
              <a:custGeom>
                <a:avLst/>
                <a:gdLst>
                  <a:gd name="T0" fmla="*/ 0 w 144"/>
                  <a:gd name="T1" fmla="*/ 26 h 37"/>
                  <a:gd name="T2" fmla="*/ 24 w 144"/>
                  <a:gd name="T3" fmla="*/ 22 h 37"/>
                  <a:gd name="T4" fmla="*/ 44 w 144"/>
                  <a:gd name="T5" fmla="*/ 18 h 37"/>
                  <a:gd name="T6" fmla="*/ 64 w 144"/>
                  <a:gd name="T7" fmla="*/ 20 h 37"/>
                  <a:gd name="T8" fmla="*/ 80 w 144"/>
                  <a:gd name="T9" fmla="*/ 28 h 37"/>
                  <a:gd name="T10" fmla="*/ 98 w 144"/>
                  <a:gd name="T11" fmla="*/ 34 h 37"/>
                  <a:gd name="T12" fmla="*/ 110 w 144"/>
                  <a:gd name="T13" fmla="*/ 16 h 37"/>
                  <a:gd name="T14" fmla="*/ 114 w 144"/>
                  <a:gd name="T15" fmla="*/ 10 h 37"/>
                  <a:gd name="T16" fmla="*/ 134 w 144"/>
                  <a:gd name="T17" fmla="*/ 18 h 37"/>
                  <a:gd name="T18" fmla="*/ 142 w 144"/>
                  <a:gd name="T19" fmla="*/ 36 h 37"/>
                  <a:gd name="T20" fmla="*/ 144 w 144"/>
                  <a:gd name="T21" fmla="*/ 30 h 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44"/>
                  <a:gd name="T34" fmla="*/ 0 h 37"/>
                  <a:gd name="T35" fmla="*/ 144 w 144"/>
                  <a:gd name="T36" fmla="*/ 37 h 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44" h="37">
                    <a:moveTo>
                      <a:pt x="0" y="26"/>
                    </a:moveTo>
                    <a:cubicBezTo>
                      <a:pt x="9" y="29"/>
                      <a:pt x="16" y="27"/>
                      <a:pt x="24" y="22"/>
                    </a:cubicBezTo>
                    <a:cubicBezTo>
                      <a:pt x="38" y="0"/>
                      <a:pt x="30" y="13"/>
                      <a:pt x="44" y="18"/>
                    </a:cubicBezTo>
                    <a:cubicBezTo>
                      <a:pt x="48" y="31"/>
                      <a:pt x="55" y="23"/>
                      <a:pt x="64" y="20"/>
                    </a:cubicBezTo>
                    <a:cubicBezTo>
                      <a:pt x="69" y="27"/>
                      <a:pt x="71" y="31"/>
                      <a:pt x="80" y="28"/>
                    </a:cubicBezTo>
                    <a:cubicBezTo>
                      <a:pt x="90" y="30"/>
                      <a:pt x="89" y="37"/>
                      <a:pt x="98" y="34"/>
                    </a:cubicBezTo>
                    <a:cubicBezTo>
                      <a:pt x="102" y="28"/>
                      <a:pt x="106" y="22"/>
                      <a:pt x="110" y="16"/>
                    </a:cubicBezTo>
                    <a:cubicBezTo>
                      <a:pt x="111" y="14"/>
                      <a:pt x="114" y="10"/>
                      <a:pt x="114" y="10"/>
                    </a:cubicBezTo>
                    <a:cubicBezTo>
                      <a:pt x="121" y="12"/>
                      <a:pt x="127" y="14"/>
                      <a:pt x="134" y="18"/>
                    </a:cubicBezTo>
                    <a:cubicBezTo>
                      <a:pt x="131" y="27"/>
                      <a:pt x="137" y="29"/>
                      <a:pt x="142" y="36"/>
                    </a:cubicBezTo>
                    <a:cubicBezTo>
                      <a:pt x="143" y="34"/>
                      <a:pt x="144" y="30"/>
                      <a:pt x="144" y="3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" name="Group 97"/>
              <p:cNvGrpSpPr>
                <a:grpSpLocks/>
              </p:cNvGrpSpPr>
              <p:nvPr/>
            </p:nvGrpSpPr>
            <p:grpSpPr bwMode="auto">
              <a:xfrm>
                <a:off x="864" y="2880"/>
                <a:ext cx="185" cy="576"/>
                <a:chOff x="5870" y="3360"/>
                <a:chExt cx="185" cy="576"/>
              </a:xfrm>
            </p:grpSpPr>
            <p:sp>
              <p:nvSpPr>
                <p:cNvPr id="57427" name="Freeform 98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8" name="Rectangle 99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00"/>
              <p:cNvGrpSpPr>
                <a:grpSpLocks/>
              </p:cNvGrpSpPr>
              <p:nvPr/>
            </p:nvGrpSpPr>
            <p:grpSpPr bwMode="auto">
              <a:xfrm>
                <a:off x="1008" y="2880"/>
                <a:ext cx="185" cy="576"/>
                <a:chOff x="5870" y="3360"/>
                <a:chExt cx="185" cy="576"/>
              </a:xfrm>
            </p:grpSpPr>
            <p:sp>
              <p:nvSpPr>
                <p:cNvPr id="57425" name="Freeform 101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6" name="Rectangle 102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13" name="Freeform 103"/>
              <p:cNvSpPr>
                <a:spLocks/>
              </p:cNvSpPr>
              <p:nvPr/>
            </p:nvSpPr>
            <p:spPr bwMode="auto">
              <a:xfrm>
                <a:off x="1144" y="3413"/>
                <a:ext cx="206" cy="31"/>
              </a:xfrm>
              <a:custGeom>
                <a:avLst/>
                <a:gdLst>
                  <a:gd name="T0" fmla="*/ 0 w 206"/>
                  <a:gd name="T1" fmla="*/ 31 h 31"/>
                  <a:gd name="T2" fmla="*/ 28 w 206"/>
                  <a:gd name="T3" fmla="*/ 19 h 31"/>
                  <a:gd name="T4" fmla="*/ 56 w 206"/>
                  <a:gd name="T5" fmla="*/ 27 h 31"/>
                  <a:gd name="T6" fmla="*/ 112 w 206"/>
                  <a:gd name="T7" fmla="*/ 9 h 31"/>
                  <a:gd name="T8" fmla="*/ 150 w 206"/>
                  <a:gd name="T9" fmla="*/ 21 h 31"/>
                  <a:gd name="T10" fmla="*/ 184 w 206"/>
                  <a:gd name="T11" fmla="*/ 15 h 31"/>
                  <a:gd name="T12" fmla="*/ 204 w 206"/>
                  <a:gd name="T13" fmla="*/ 27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6"/>
                  <a:gd name="T22" fmla="*/ 0 h 31"/>
                  <a:gd name="T23" fmla="*/ 206 w 206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6" h="31">
                    <a:moveTo>
                      <a:pt x="0" y="31"/>
                    </a:moveTo>
                    <a:cubicBezTo>
                      <a:pt x="7" y="21"/>
                      <a:pt x="17" y="23"/>
                      <a:pt x="28" y="19"/>
                    </a:cubicBezTo>
                    <a:cubicBezTo>
                      <a:pt x="37" y="22"/>
                      <a:pt x="47" y="24"/>
                      <a:pt x="56" y="27"/>
                    </a:cubicBezTo>
                    <a:cubicBezTo>
                      <a:pt x="75" y="21"/>
                      <a:pt x="94" y="21"/>
                      <a:pt x="112" y="9"/>
                    </a:cubicBezTo>
                    <a:cubicBezTo>
                      <a:pt x="129" y="11"/>
                      <a:pt x="134" y="17"/>
                      <a:pt x="150" y="21"/>
                    </a:cubicBezTo>
                    <a:cubicBezTo>
                      <a:pt x="161" y="18"/>
                      <a:pt x="173" y="17"/>
                      <a:pt x="184" y="15"/>
                    </a:cubicBezTo>
                    <a:cubicBezTo>
                      <a:pt x="206" y="0"/>
                      <a:pt x="191" y="14"/>
                      <a:pt x="204" y="2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104"/>
              <p:cNvGrpSpPr>
                <a:grpSpLocks/>
              </p:cNvGrpSpPr>
              <p:nvPr/>
            </p:nvGrpSpPr>
            <p:grpSpPr bwMode="auto">
              <a:xfrm>
                <a:off x="1351" y="2880"/>
                <a:ext cx="185" cy="576"/>
                <a:chOff x="5870" y="3360"/>
                <a:chExt cx="185" cy="576"/>
              </a:xfrm>
            </p:grpSpPr>
            <p:sp>
              <p:nvSpPr>
                <p:cNvPr id="57423" name="Freeform 105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4" name="Rectangle 106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107"/>
              <p:cNvGrpSpPr>
                <a:grpSpLocks/>
              </p:cNvGrpSpPr>
              <p:nvPr/>
            </p:nvGrpSpPr>
            <p:grpSpPr bwMode="auto">
              <a:xfrm>
                <a:off x="1488" y="2880"/>
                <a:ext cx="185" cy="576"/>
                <a:chOff x="5870" y="3360"/>
                <a:chExt cx="185" cy="576"/>
              </a:xfrm>
            </p:grpSpPr>
            <p:sp>
              <p:nvSpPr>
                <p:cNvPr id="57421" name="Freeform 108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2" name="Rectangle 109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10"/>
              <p:cNvGrpSpPr>
                <a:grpSpLocks/>
              </p:cNvGrpSpPr>
              <p:nvPr/>
            </p:nvGrpSpPr>
            <p:grpSpPr bwMode="auto">
              <a:xfrm>
                <a:off x="1632" y="2880"/>
                <a:ext cx="185" cy="576"/>
                <a:chOff x="5870" y="3360"/>
                <a:chExt cx="185" cy="576"/>
              </a:xfrm>
            </p:grpSpPr>
            <p:sp>
              <p:nvSpPr>
                <p:cNvPr id="57419" name="Freeform 111"/>
                <p:cNvSpPr>
                  <a:spLocks/>
                </p:cNvSpPr>
                <p:nvPr/>
              </p:nvSpPr>
              <p:spPr bwMode="auto">
                <a:xfrm>
                  <a:off x="5870" y="3360"/>
                  <a:ext cx="178" cy="576"/>
                </a:xfrm>
                <a:custGeom>
                  <a:avLst/>
                  <a:gdLst>
                    <a:gd name="T0" fmla="*/ 0 w 178"/>
                    <a:gd name="T1" fmla="*/ 556 h 576"/>
                    <a:gd name="T2" fmla="*/ 10 w 178"/>
                    <a:gd name="T3" fmla="*/ 552 h 576"/>
                    <a:gd name="T4" fmla="*/ 32 w 178"/>
                    <a:gd name="T5" fmla="*/ 548 h 576"/>
                    <a:gd name="T6" fmla="*/ 34 w 178"/>
                    <a:gd name="T7" fmla="*/ 542 h 576"/>
                    <a:gd name="T8" fmla="*/ 42 w 178"/>
                    <a:gd name="T9" fmla="*/ 524 h 576"/>
                    <a:gd name="T10" fmla="*/ 66 w 178"/>
                    <a:gd name="T11" fmla="*/ 512 h 576"/>
                    <a:gd name="T12" fmla="*/ 78 w 178"/>
                    <a:gd name="T13" fmla="*/ 504 h 576"/>
                    <a:gd name="T14" fmla="*/ 104 w 178"/>
                    <a:gd name="T15" fmla="*/ 502 h 576"/>
                    <a:gd name="T16" fmla="*/ 110 w 178"/>
                    <a:gd name="T17" fmla="*/ 484 h 576"/>
                    <a:gd name="T18" fmla="*/ 116 w 178"/>
                    <a:gd name="T19" fmla="*/ 478 h 576"/>
                    <a:gd name="T20" fmla="*/ 128 w 178"/>
                    <a:gd name="T21" fmla="*/ 0 h 576"/>
                    <a:gd name="T22" fmla="*/ 128 w 178"/>
                    <a:gd name="T23" fmla="*/ 576 h 576"/>
                    <a:gd name="T24" fmla="*/ 140 w 178"/>
                    <a:gd name="T25" fmla="*/ 560 h 576"/>
                    <a:gd name="T26" fmla="*/ 152 w 178"/>
                    <a:gd name="T27" fmla="*/ 556 h 576"/>
                    <a:gd name="T28" fmla="*/ 166 w 178"/>
                    <a:gd name="T29" fmla="*/ 546 h 576"/>
                    <a:gd name="T30" fmla="*/ 178 w 178"/>
                    <a:gd name="T31" fmla="*/ 538 h 57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8"/>
                    <a:gd name="T49" fmla="*/ 0 h 576"/>
                    <a:gd name="T50" fmla="*/ 178 w 178"/>
                    <a:gd name="T51" fmla="*/ 576 h 57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8" h="576">
                      <a:moveTo>
                        <a:pt x="0" y="556"/>
                      </a:moveTo>
                      <a:cubicBezTo>
                        <a:pt x="7" y="551"/>
                        <a:pt x="7" y="542"/>
                        <a:pt x="10" y="552"/>
                      </a:cubicBezTo>
                      <a:cubicBezTo>
                        <a:pt x="17" y="550"/>
                        <a:pt x="25" y="551"/>
                        <a:pt x="32" y="548"/>
                      </a:cubicBezTo>
                      <a:cubicBezTo>
                        <a:pt x="34" y="547"/>
                        <a:pt x="33" y="544"/>
                        <a:pt x="34" y="542"/>
                      </a:cubicBezTo>
                      <a:cubicBezTo>
                        <a:pt x="37" y="536"/>
                        <a:pt x="42" y="524"/>
                        <a:pt x="42" y="524"/>
                      </a:cubicBezTo>
                      <a:cubicBezTo>
                        <a:pt x="56" y="529"/>
                        <a:pt x="54" y="520"/>
                        <a:pt x="66" y="512"/>
                      </a:cubicBezTo>
                      <a:cubicBezTo>
                        <a:pt x="70" y="509"/>
                        <a:pt x="78" y="504"/>
                        <a:pt x="78" y="504"/>
                      </a:cubicBezTo>
                      <a:cubicBezTo>
                        <a:pt x="87" y="507"/>
                        <a:pt x="95" y="505"/>
                        <a:pt x="104" y="502"/>
                      </a:cubicBezTo>
                      <a:cubicBezTo>
                        <a:pt x="106" y="496"/>
                        <a:pt x="104" y="486"/>
                        <a:pt x="110" y="484"/>
                      </a:cubicBezTo>
                      <a:cubicBezTo>
                        <a:pt x="117" y="482"/>
                        <a:pt x="116" y="484"/>
                        <a:pt x="116" y="478"/>
                      </a:cubicBezTo>
                      <a:lnTo>
                        <a:pt x="128" y="0"/>
                      </a:lnTo>
                      <a:lnTo>
                        <a:pt x="128" y="576"/>
                      </a:lnTo>
                      <a:cubicBezTo>
                        <a:pt x="132" y="571"/>
                        <a:pt x="135" y="564"/>
                        <a:pt x="140" y="560"/>
                      </a:cubicBezTo>
                      <a:cubicBezTo>
                        <a:pt x="143" y="557"/>
                        <a:pt x="152" y="556"/>
                        <a:pt x="152" y="556"/>
                      </a:cubicBezTo>
                      <a:cubicBezTo>
                        <a:pt x="161" y="542"/>
                        <a:pt x="155" y="542"/>
                        <a:pt x="166" y="546"/>
                      </a:cubicBezTo>
                      <a:cubicBezTo>
                        <a:pt x="169" y="544"/>
                        <a:pt x="178" y="541"/>
                        <a:pt x="178" y="53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20" name="Rectangle 112"/>
                <p:cNvSpPr>
                  <a:spLocks noChangeArrowheads="1"/>
                </p:cNvSpPr>
                <p:nvPr/>
              </p:nvSpPr>
              <p:spPr bwMode="auto">
                <a:xfrm>
                  <a:off x="6007" y="3888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417" name="Freeform 113"/>
              <p:cNvSpPr>
                <a:spLocks/>
              </p:cNvSpPr>
              <p:nvPr/>
            </p:nvSpPr>
            <p:spPr bwMode="auto">
              <a:xfrm>
                <a:off x="1770" y="3414"/>
                <a:ext cx="130" cy="26"/>
              </a:xfrm>
              <a:custGeom>
                <a:avLst/>
                <a:gdLst>
                  <a:gd name="T0" fmla="*/ 0 w 130"/>
                  <a:gd name="T1" fmla="*/ 26 h 26"/>
                  <a:gd name="T2" fmla="*/ 46 w 130"/>
                  <a:gd name="T3" fmla="*/ 20 h 26"/>
                  <a:gd name="T4" fmla="*/ 64 w 130"/>
                  <a:gd name="T5" fmla="*/ 8 h 26"/>
                  <a:gd name="T6" fmla="*/ 76 w 130"/>
                  <a:gd name="T7" fmla="*/ 0 h 26"/>
                  <a:gd name="T8" fmla="*/ 128 w 130"/>
                  <a:gd name="T9" fmla="*/ 16 h 26"/>
                  <a:gd name="T10" fmla="*/ 130 w 130"/>
                  <a:gd name="T11" fmla="*/ 18 h 2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0"/>
                  <a:gd name="T19" fmla="*/ 0 h 26"/>
                  <a:gd name="T20" fmla="*/ 130 w 130"/>
                  <a:gd name="T21" fmla="*/ 26 h 2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0" h="26">
                    <a:moveTo>
                      <a:pt x="0" y="26"/>
                    </a:moveTo>
                    <a:cubicBezTo>
                      <a:pt x="15" y="24"/>
                      <a:pt x="30" y="22"/>
                      <a:pt x="46" y="20"/>
                    </a:cubicBezTo>
                    <a:cubicBezTo>
                      <a:pt x="52" y="16"/>
                      <a:pt x="58" y="12"/>
                      <a:pt x="64" y="8"/>
                    </a:cubicBezTo>
                    <a:cubicBezTo>
                      <a:pt x="68" y="5"/>
                      <a:pt x="76" y="0"/>
                      <a:pt x="76" y="0"/>
                    </a:cubicBezTo>
                    <a:cubicBezTo>
                      <a:pt x="94" y="12"/>
                      <a:pt x="107" y="12"/>
                      <a:pt x="128" y="16"/>
                    </a:cubicBezTo>
                    <a:cubicBezTo>
                      <a:pt x="130" y="23"/>
                      <a:pt x="130" y="24"/>
                      <a:pt x="130" y="1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18" name="Line 114"/>
              <p:cNvSpPr>
                <a:spLocks noChangeShapeType="1"/>
              </p:cNvSpPr>
              <p:nvPr/>
            </p:nvSpPr>
            <p:spPr bwMode="auto">
              <a:xfrm>
                <a:off x="1248" y="1440"/>
                <a:ext cx="28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115"/>
            <p:cNvGrpSpPr>
              <a:grpSpLocks/>
            </p:cNvGrpSpPr>
            <p:nvPr/>
          </p:nvGrpSpPr>
          <p:grpSpPr bwMode="auto">
            <a:xfrm rot="-4092330">
              <a:off x="945" y="1643"/>
              <a:ext cx="595" cy="469"/>
              <a:chOff x="1044" y="567"/>
              <a:chExt cx="595" cy="469"/>
            </a:xfrm>
          </p:grpSpPr>
          <p:sp>
            <p:nvSpPr>
              <p:cNvPr id="57398" name="Oval 116"/>
              <p:cNvSpPr>
                <a:spLocks noChangeAspect="1" noChangeArrowheads="1"/>
              </p:cNvSpPr>
              <p:nvPr/>
            </p:nvSpPr>
            <p:spPr bwMode="auto">
              <a:xfrm rot="2418169">
                <a:off x="1203" y="622"/>
                <a:ext cx="245" cy="36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99" name="Rectangle 117"/>
              <p:cNvSpPr>
                <a:spLocks noChangeAspect="1" noChangeArrowheads="1"/>
              </p:cNvSpPr>
              <p:nvPr/>
            </p:nvSpPr>
            <p:spPr bwMode="auto">
              <a:xfrm rot="2418169">
                <a:off x="1210" y="567"/>
                <a:ext cx="429" cy="24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0" name="Line 118"/>
              <p:cNvSpPr>
                <a:spLocks noChangeAspect="1" noChangeShapeType="1"/>
              </p:cNvSpPr>
              <p:nvPr/>
            </p:nvSpPr>
            <p:spPr bwMode="auto">
              <a:xfrm rot="2418169">
                <a:off x="1259" y="971"/>
                <a:ext cx="122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1" name="Line 119"/>
              <p:cNvSpPr>
                <a:spLocks noChangeAspect="1" noChangeShapeType="1"/>
              </p:cNvSpPr>
              <p:nvPr/>
            </p:nvSpPr>
            <p:spPr bwMode="auto">
              <a:xfrm rot="2418169">
                <a:off x="1246" y="975"/>
                <a:ext cx="61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2" name="Line 120"/>
              <p:cNvSpPr>
                <a:spLocks noChangeAspect="1" noChangeShapeType="1"/>
              </p:cNvSpPr>
              <p:nvPr/>
            </p:nvSpPr>
            <p:spPr bwMode="auto">
              <a:xfrm rot="2418169">
                <a:off x="1298" y="956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3" name="Line 121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116" y="860"/>
                <a:ext cx="61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4" name="Line 122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44" y="803"/>
                <a:ext cx="153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5" name="Line 123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51" y="764"/>
                <a:ext cx="153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6" name="Oval 124"/>
              <p:cNvSpPr>
                <a:spLocks noChangeAspect="1" noChangeArrowheads="1"/>
              </p:cNvSpPr>
              <p:nvPr/>
            </p:nvSpPr>
            <p:spPr bwMode="auto">
              <a:xfrm rot="2418169">
                <a:off x="1186" y="920"/>
                <a:ext cx="6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7" name="Oval 125"/>
              <p:cNvSpPr>
                <a:spLocks noChangeAspect="1" noChangeArrowheads="1"/>
              </p:cNvSpPr>
              <p:nvPr/>
            </p:nvSpPr>
            <p:spPr bwMode="auto">
              <a:xfrm rot="2418169">
                <a:off x="1241" y="722"/>
                <a:ext cx="31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08" name="Oval 126"/>
              <p:cNvSpPr>
                <a:spLocks noChangeAspect="1" noChangeArrowheads="1"/>
              </p:cNvSpPr>
              <p:nvPr/>
            </p:nvSpPr>
            <p:spPr bwMode="auto">
              <a:xfrm rot="2418169">
                <a:off x="1359" y="821"/>
                <a:ext cx="30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127"/>
          <p:cNvGrpSpPr>
            <a:grpSpLocks/>
          </p:cNvGrpSpPr>
          <p:nvPr/>
        </p:nvGrpSpPr>
        <p:grpSpPr bwMode="auto">
          <a:xfrm>
            <a:off x="2340808" y="4239245"/>
            <a:ext cx="4681617" cy="6669706"/>
            <a:chOff x="576" y="1613"/>
            <a:chExt cx="1248" cy="2371"/>
          </a:xfrm>
        </p:grpSpPr>
        <p:grpSp>
          <p:nvGrpSpPr>
            <p:cNvPr id="27" name="Group 128"/>
            <p:cNvGrpSpPr>
              <a:grpSpLocks/>
            </p:cNvGrpSpPr>
            <p:nvPr/>
          </p:nvGrpSpPr>
          <p:grpSpPr bwMode="auto">
            <a:xfrm>
              <a:off x="576" y="1968"/>
              <a:ext cx="1248" cy="2016"/>
              <a:chOff x="576" y="1440"/>
              <a:chExt cx="1248" cy="2016"/>
            </a:xfrm>
          </p:grpSpPr>
          <p:grpSp>
            <p:nvGrpSpPr>
              <p:cNvPr id="28" name="Group 129"/>
              <p:cNvGrpSpPr>
                <a:grpSpLocks/>
              </p:cNvGrpSpPr>
              <p:nvPr/>
            </p:nvGrpSpPr>
            <p:grpSpPr bwMode="auto">
              <a:xfrm>
                <a:off x="576" y="2880"/>
                <a:ext cx="1248" cy="576"/>
                <a:chOff x="3456" y="3264"/>
                <a:chExt cx="1248" cy="576"/>
              </a:xfrm>
            </p:grpSpPr>
            <p:grpSp>
              <p:nvGrpSpPr>
                <p:cNvPr id="29" name="Group 130"/>
                <p:cNvGrpSpPr>
                  <a:grpSpLocks/>
                </p:cNvGrpSpPr>
                <p:nvPr/>
              </p:nvGrpSpPr>
              <p:grpSpPr bwMode="auto">
                <a:xfrm>
                  <a:off x="3456" y="3264"/>
                  <a:ext cx="442" cy="576"/>
                  <a:chOff x="5863" y="2880"/>
                  <a:chExt cx="442" cy="576"/>
                </a:xfrm>
              </p:grpSpPr>
              <p:sp>
                <p:nvSpPr>
                  <p:cNvPr id="57388" name="Freeform 131"/>
                  <p:cNvSpPr>
                    <a:spLocks/>
                  </p:cNvSpPr>
                  <p:nvPr/>
                </p:nvSpPr>
                <p:spPr bwMode="auto">
                  <a:xfrm>
                    <a:off x="5863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89" name="Freeform 132"/>
                  <p:cNvSpPr>
                    <a:spLocks/>
                  </p:cNvSpPr>
                  <p:nvPr/>
                </p:nvSpPr>
                <p:spPr bwMode="auto">
                  <a:xfrm>
                    <a:off x="5935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6005" y="2880"/>
                    <a:ext cx="161" cy="576"/>
                    <a:chOff x="6000" y="2880"/>
                    <a:chExt cx="161" cy="576"/>
                  </a:xfrm>
                </p:grpSpPr>
                <p:sp>
                  <p:nvSpPr>
                    <p:cNvPr id="57394" name="Freeform 134"/>
                    <p:cNvSpPr>
                      <a:spLocks/>
                    </p:cNvSpPr>
                    <p:nvPr/>
                  </p:nvSpPr>
                  <p:spPr bwMode="auto">
                    <a:xfrm>
                      <a:off x="6000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395" name="Freeform 135"/>
                    <p:cNvSpPr>
                      <a:spLocks/>
                    </p:cNvSpPr>
                    <p:nvPr/>
                  </p:nvSpPr>
                  <p:spPr bwMode="auto">
                    <a:xfrm>
                      <a:off x="6072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1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6144" y="2880"/>
                    <a:ext cx="161" cy="576"/>
                    <a:chOff x="6000" y="2880"/>
                    <a:chExt cx="161" cy="576"/>
                  </a:xfrm>
                </p:grpSpPr>
                <p:sp>
                  <p:nvSpPr>
                    <p:cNvPr id="57392" name="Freeform 137"/>
                    <p:cNvSpPr>
                      <a:spLocks/>
                    </p:cNvSpPr>
                    <p:nvPr/>
                  </p:nvSpPr>
                  <p:spPr bwMode="auto">
                    <a:xfrm>
                      <a:off x="6000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393" name="Freeform 138"/>
                    <p:cNvSpPr>
                      <a:spLocks/>
                    </p:cNvSpPr>
                    <p:nvPr/>
                  </p:nvSpPr>
                  <p:spPr bwMode="auto">
                    <a:xfrm>
                      <a:off x="6072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7344" name="Group 139"/>
                <p:cNvGrpSpPr>
                  <a:grpSpLocks/>
                </p:cNvGrpSpPr>
                <p:nvPr/>
              </p:nvGrpSpPr>
              <p:grpSpPr bwMode="auto">
                <a:xfrm>
                  <a:off x="4022" y="3264"/>
                  <a:ext cx="442" cy="576"/>
                  <a:chOff x="5863" y="2880"/>
                  <a:chExt cx="442" cy="576"/>
                </a:xfrm>
              </p:grpSpPr>
              <p:sp>
                <p:nvSpPr>
                  <p:cNvPr id="57380" name="Freeform 140"/>
                  <p:cNvSpPr>
                    <a:spLocks/>
                  </p:cNvSpPr>
                  <p:nvPr/>
                </p:nvSpPr>
                <p:spPr bwMode="auto">
                  <a:xfrm>
                    <a:off x="5863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81" name="Freeform 141"/>
                  <p:cNvSpPr>
                    <a:spLocks/>
                  </p:cNvSpPr>
                  <p:nvPr/>
                </p:nvSpPr>
                <p:spPr bwMode="auto">
                  <a:xfrm>
                    <a:off x="5935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7345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6005" y="2880"/>
                    <a:ext cx="161" cy="576"/>
                    <a:chOff x="6000" y="2880"/>
                    <a:chExt cx="161" cy="576"/>
                  </a:xfrm>
                </p:grpSpPr>
                <p:sp>
                  <p:nvSpPr>
                    <p:cNvPr id="57386" name="Freeform 143"/>
                    <p:cNvSpPr>
                      <a:spLocks/>
                    </p:cNvSpPr>
                    <p:nvPr/>
                  </p:nvSpPr>
                  <p:spPr bwMode="auto">
                    <a:xfrm>
                      <a:off x="6000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387" name="Freeform 144"/>
                    <p:cNvSpPr>
                      <a:spLocks/>
                    </p:cNvSpPr>
                    <p:nvPr/>
                  </p:nvSpPr>
                  <p:spPr bwMode="auto">
                    <a:xfrm>
                      <a:off x="6072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7346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6144" y="2880"/>
                    <a:ext cx="161" cy="576"/>
                    <a:chOff x="6000" y="2880"/>
                    <a:chExt cx="161" cy="576"/>
                  </a:xfrm>
                </p:grpSpPr>
                <p:sp>
                  <p:nvSpPr>
                    <p:cNvPr id="57384" name="Freeform 146"/>
                    <p:cNvSpPr>
                      <a:spLocks/>
                    </p:cNvSpPr>
                    <p:nvPr/>
                  </p:nvSpPr>
                  <p:spPr bwMode="auto">
                    <a:xfrm>
                      <a:off x="6000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385" name="Freeform 147"/>
                    <p:cNvSpPr>
                      <a:spLocks/>
                    </p:cNvSpPr>
                    <p:nvPr/>
                  </p:nvSpPr>
                  <p:spPr bwMode="auto">
                    <a:xfrm>
                      <a:off x="6072" y="2880"/>
                      <a:ext cx="89" cy="576"/>
                    </a:xfrm>
                    <a:custGeom>
                      <a:avLst/>
                      <a:gdLst>
                        <a:gd name="T0" fmla="*/ 0 w 178"/>
                        <a:gd name="T1" fmla="*/ 556 h 576"/>
                        <a:gd name="T2" fmla="*/ 1 w 178"/>
                        <a:gd name="T3" fmla="*/ 552 h 576"/>
                        <a:gd name="T4" fmla="*/ 1 w 178"/>
                        <a:gd name="T5" fmla="*/ 548 h 576"/>
                        <a:gd name="T6" fmla="*/ 1 w 178"/>
                        <a:gd name="T7" fmla="*/ 542 h 576"/>
                        <a:gd name="T8" fmla="*/ 1 w 178"/>
                        <a:gd name="T9" fmla="*/ 524 h 576"/>
                        <a:gd name="T10" fmla="*/ 3 w 178"/>
                        <a:gd name="T11" fmla="*/ 512 h 576"/>
                        <a:gd name="T12" fmla="*/ 3 w 178"/>
                        <a:gd name="T13" fmla="*/ 504 h 576"/>
                        <a:gd name="T14" fmla="*/ 3 w 178"/>
                        <a:gd name="T15" fmla="*/ 502 h 576"/>
                        <a:gd name="T16" fmla="*/ 3 w 178"/>
                        <a:gd name="T17" fmla="*/ 484 h 576"/>
                        <a:gd name="T18" fmla="*/ 3 w 178"/>
                        <a:gd name="T19" fmla="*/ 478 h 576"/>
                        <a:gd name="T20" fmla="*/ 4 w 178"/>
                        <a:gd name="T21" fmla="*/ 0 h 576"/>
                        <a:gd name="T22" fmla="*/ 4 w 178"/>
                        <a:gd name="T23" fmla="*/ 576 h 576"/>
                        <a:gd name="T24" fmla="*/ 5 w 178"/>
                        <a:gd name="T25" fmla="*/ 560 h 576"/>
                        <a:gd name="T26" fmla="*/ 5 w 178"/>
                        <a:gd name="T27" fmla="*/ 556 h 576"/>
                        <a:gd name="T28" fmla="*/ 6 w 178"/>
                        <a:gd name="T29" fmla="*/ 546 h 576"/>
                        <a:gd name="T30" fmla="*/ 6 w 178"/>
                        <a:gd name="T31" fmla="*/ 538 h 57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178"/>
                        <a:gd name="T49" fmla="*/ 0 h 576"/>
                        <a:gd name="T50" fmla="*/ 178 w 178"/>
                        <a:gd name="T51" fmla="*/ 576 h 576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178" h="576">
                          <a:moveTo>
                            <a:pt x="0" y="556"/>
                          </a:moveTo>
                          <a:cubicBezTo>
                            <a:pt x="7" y="551"/>
                            <a:pt x="7" y="542"/>
                            <a:pt x="10" y="552"/>
                          </a:cubicBezTo>
                          <a:cubicBezTo>
                            <a:pt x="17" y="550"/>
                            <a:pt x="25" y="551"/>
                            <a:pt x="32" y="548"/>
                          </a:cubicBezTo>
                          <a:cubicBezTo>
                            <a:pt x="34" y="547"/>
                            <a:pt x="33" y="544"/>
                            <a:pt x="34" y="542"/>
                          </a:cubicBezTo>
                          <a:cubicBezTo>
                            <a:pt x="37" y="536"/>
                            <a:pt x="42" y="524"/>
                            <a:pt x="42" y="524"/>
                          </a:cubicBezTo>
                          <a:cubicBezTo>
                            <a:pt x="56" y="529"/>
                            <a:pt x="54" y="520"/>
                            <a:pt x="66" y="512"/>
                          </a:cubicBezTo>
                          <a:cubicBezTo>
                            <a:pt x="70" y="509"/>
                            <a:pt x="78" y="504"/>
                            <a:pt x="78" y="504"/>
                          </a:cubicBezTo>
                          <a:cubicBezTo>
                            <a:pt x="87" y="507"/>
                            <a:pt x="95" y="505"/>
                            <a:pt x="104" y="502"/>
                          </a:cubicBezTo>
                          <a:cubicBezTo>
                            <a:pt x="106" y="496"/>
                            <a:pt x="104" y="486"/>
                            <a:pt x="110" y="484"/>
                          </a:cubicBezTo>
                          <a:cubicBezTo>
                            <a:pt x="117" y="482"/>
                            <a:pt x="116" y="484"/>
                            <a:pt x="116" y="478"/>
                          </a:cubicBezTo>
                          <a:lnTo>
                            <a:pt x="128" y="0"/>
                          </a:lnTo>
                          <a:lnTo>
                            <a:pt x="128" y="576"/>
                          </a:lnTo>
                          <a:cubicBezTo>
                            <a:pt x="132" y="571"/>
                            <a:pt x="135" y="564"/>
                            <a:pt x="140" y="560"/>
                          </a:cubicBezTo>
                          <a:cubicBezTo>
                            <a:pt x="143" y="557"/>
                            <a:pt x="152" y="556"/>
                            <a:pt x="152" y="556"/>
                          </a:cubicBezTo>
                          <a:cubicBezTo>
                            <a:pt x="161" y="542"/>
                            <a:pt x="155" y="542"/>
                            <a:pt x="166" y="546"/>
                          </a:cubicBezTo>
                          <a:cubicBezTo>
                            <a:pt x="169" y="544"/>
                            <a:pt x="178" y="541"/>
                            <a:pt x="178" y="538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7374" name="Freeform 148"/>
                <p:cNvSpPr>
                  <a:spLocks/>
                </p:cNvSpPr>
                <p:nvPr/>
              </p:nvSpPr>
              <p:spPr bwMode="auto">
                <a:xfrm>
                  <a:off x="3892" y="3802"/>
                  <a:ext cx="136" cy="16"/>
                </a:xfrm>
                <a:custGeom>
                  <a:avLst/>
                  <a:gdLst>
                    <a:gd name="T0" fmla="*/ 0 w 136"/>
                    <a:gd name="T1" fmla="*/ 12 h 16"/>
                    <a:gd name="T2" fmla="*/ 32 w 136"/>
                    <a:gd name="T3" fmla="*/ 0 h 16"/>
                    <a:gd name="T4" fmla="*/ 86 w 136"/>
                    <a:gd name="T5" fmla="*/ 8 h 16"/>
                    <a:gd name="T6" fmla="*/ 128 w 136"/>
                    <a:gd name="T7" fmla="*/ 6 h 16"/>
                    <a:gd name="T8" fmla="*/ 136 w 136"/>
                    <a:gd name="T9" fmla="*/ 16 h 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6"/>
                    <a:gd name="T16" fmla="*/ 0 h 16"/>
                    <a:gd name="T17" fmla="*/ 136 w 136"/>
                    <a:gd name="T18" fmla="*/ 16 h 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6" h="16">
                      <a:moveTo>
                        <a:pt x="0" y="12"/>
                      </a:moveTo>
                      <a:cubicBezTo>
                        <a:pt x="11" y="8"/>
                        <a:pt x="21" y="4"/>
                        <a:pt x="32" y="0"/>
                      </a:cubicBezTo>
                      <a:cubicBezTo>
                        <a:pt x="52" y="1"/>
                        <a:pt x="67" y="5"/>
                        <a:pt x="86" y="8"/>
                      </a:cubicBezTo>
                      <a:cubicBezTo>
                        <a:pt x="100" y="5"/>
                        <a:pt x="114" y="2"/>
                        <a:pt x="128" y="6"/>
                      </a:cubicBezTo>
                      <a:cubicBezTo>
                        <a:pt x="135" y="13"/>
                        <a:pt x="133" y="9"/>
                        <a:pt x="136" y="1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375" name="Freeform 149"/>
                <p:cNvSpPr>
                  <a:spLocks/>
                </p:cNvSpPr>
                <p:nvPr/>
              </p:nvSpPr>
              <p:spPr bwMode="auto">
                <a:xfrm>
                  <a:off x="4454" y="3794"/>
                  <a:ext cx="78" cy="29"/>
                </a:xfrm>
                <a:custGeom>
                  <a:avLst/>
                  <a:gdLst>
                    <a:gd name="T0" fmla="*/ 0 w 78"/>
                    <a:gd name="T1" fmla="*/ 16 h 29"/>
                    <a:gd name="T2" fmla="*/ 18 w 78"/>
                    <a:gd name="T3" fmla="*/ 6 h 29"/>
                    <a:gd name="T4" fmla="*/ 36 w 78"/>
                    <a:gd name="T5" fmla="*/ 0 h 29"/>
                    <a:gd name="T6" fmla="*/ 48 w 78"/>
                    <a:gd name="T7" fmla="*/ 4 h 29"/>
                    <a:gd name="T8" fmla="*/ 52 w 78"/>
                    <a:gd name="T9" fmla="*/ 16 h 29"/>
                    <a:gd name="T10" fmla="*/ 74 w 78"/>
                    <a:gd name="T11" fmla="*/ 6 h 29"/>
                    <a:gd name="T12" fmla="*/ 78 w 78"/>
                    <a:gd name="T13" fmla="*/ 12 h 2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78"/>
                    <a:gd name="T22" fmla="*/ 0 h 29"/>
                    <a:gd name="T23" fmla="*/ 78 w 78"/>
                    <a:gd name="T24" fmla="*/ 29 h 2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78" h="29">
                      <a:moveTo>
                        <a:pt x="0" y="16"/>
                      </a:moveTo>
                      <a:cubicBezTo>
                        <a:pt x="8" y="29"/>
                        <a:pt x="8" y="10"/>
                        <a:pt x="18" y="6"/>
                      </a:cubicBezTo>
                      <a:cubicBezTo>
                        <a:pt x="24" y="3"/>
                        <a:pt x="36" y="0"/>
                        <a:pt x="36" y="0"/>
                      </a:cubicBezTo>
                      <a:cubicBezTo>
                        <a:pt x="40" y="1"/>
                        <a:pt x="44" y="3"/>
                        <a:pt x="48" y="4"/>
                      </a:cubicBezTo>
                      <a:cubicBezTo>
                        <a:pt x="52" y="5"/>
                        <a:pt x="52" y="16"/>
                        <a:pt x="52" y="16"/>
                      </a:cubicBezTo>
                      <a:cubicBezTo>
                        <a:pt x="60" y="14"/>
                        <a:pt x="74" y="6"/>
                        <a:pt x="74" y="6"/>
                      </a:cubicBezTo>
                      <a:cubicBezTo>
                        <a:pt x="75" y="8"/>
                        <a:pt x="78" y="12"/>
                        <a:pt x="78" y="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7350" name="Group 150"/>
                <p:cNvGrpSpPr>
                  <a:grpSpLocks/>
                </p:cNvGrpSpPr>
                <p:nvPr/>
              </p:nvGrpSpPr>
              <p:grpSpPr bwMode="auto">
                <a:xfrm>
                  <a:off x="4543" y="3264"/>
                  <a:ext cx="161" cy="576"/>
                  <a:chOff x="6000" y="2880"/>
                  <a:chExt cx="161" cy="576"/>
                </a:xfrm>
              </p:grpSpPr>
              <p:sp>
                <p:nvSpPr>
                  <p:cNvPr id="57378" name="Freeform 151"/>
                  <p:cNvSpPr>
                    <a:spLocks/>
                  </p:cNvSpPr>
                  <p:nvPr/>
                </p:nvSpPr>
                <p:spPr bwMode="auto">
                  <a:xfrm>
                    <a:off x="6000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379" name="Freeform 152"/>
                  <p:cNvSpPr>
                    <a:spLocks/>
                  </p:cNvSpPr>
                  <p:nvPr/>
                </p:nvSpPr>
                <p:spPr bwMode="auto">
                  <a:xfrm>
                    <a:off x="6072" y="2880"/>
                    <a:ext cx="89" cy="576"/>
                  </a:xfrm>
                  <a:custGeom>
                    <a:avLst/>
                    <a:gdLst>
                      <a:gd name="T0" fmla="*/ 0 w 178"/>
                      <a:gd name="T1" fmla="*/ 556 h 576"/>
                      <a:gd name="T2" fmla="*/ 1 w 178"/>
                      <a:gd name="T3" fmla="*/ 552 h 576"/>
                      <a:gd name="T4" fmla="*/ 1 w 178"/>
                      <a:gd name="T5" fmla="*/ 548 h 576"/>
                      <a:gd name="T6" fmla="*/ 1 w 178"/>
                      <a:gd name="T7" fmla="*/ 542 h 576"/>
                      <a:gd name="T8" fmla="*/ 1 w 178"/>
                      <a:gd name="T9" fmla="*/ 524 h 576"/>
                      <a:gd name="T10" fmla="*/ 3 w 178"/>
                      <a:gd name="T11" fmla="*/ 512 h 576"/>
                      <a:gd name="T12" fmla="*/ 3 w 178"/>
                      <a:gd name="T13" fmla="*/ 504 h 576"/>
                      <a:gd name="T14" fmla="*/ 3 w 178"/>
                      <a:gd name="T15" fmla="*/ 502 h 576"/>
                      <a:gd name="T16" fmla="*/ 3 w 178"/>
                      <a:gd name="T17" fmla="*/ 484 h 576"/>
                      <a:gd name="T18" fmla="*/ 3 w 178"/>
                      <a:gd name="T19" fmla="*/ 478 h 576"/>
                      <a:gd name="T20" fmla="*/ 4 w 178"/>
                      <a:gd name="T21" fmla="*/ 0 h 576"/>
                      <a:gd name="T22" fmla="*/ 4 w 178"/>
                      <a:gd name="T23" fmla="*/ 576 h 576"/>
                      <a:gd name="T24" fmla="*/ 5 w 178"/>
                      <a:gd name="T25" fmla="*/ 560 h 576"/>
                      <a:gd name="T26" fmla="*/ 5 w 178"/>
                      <a:gd name="T27" fmla="*/ 556 h 576"/>
                      <a:gd name="T28" fmla="*/ 6 w 178"/>
                      <a:gd name="T29" fmla="*/ 546 h 576"/>
                      <a:gd name="T30" fmla="*/ 6 w 178"/>
                      <a:gd name="T31" fmla="*/ 538 h 57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576"/>
                      <a:gd name="T50" fmla="*/ 178 w 178"/>
                      <a:gd name="T51" fmla="*/ 576 h 57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576">
                        <a:moveTo>
                          <a:pt x="0" y="556"/>
                        </a:moveTo>
                        <a:cubicBezTo>
                          <a:pt x="7" y="551"/>
                          <a:pt x="7" y="542"/>
                          <a:pt x="10" y="552"/>
                        </a:cubicBezTo>
                        <a:cubicBezTo>
                          <a:pt x="17" y="550"/>
                          <a:pt x="25" y="551"/>
                          <a:pt x="32" y="548"/>
                        </a:cubicBezTo>
                        <a:cubicBezTo>
                          <a:pt x="34" y="547"/>
                          <a:pt x="33" y="544"/>
                          <a:pt x="34" y="542"/>
                        </a:cubicBezTo>
                        <a:cubicBezTo>
                          <a:pt x="37" y="536"/>
                          <a:pt x="42" y="524"/>
                          <a:pt x="42" y="524"/>
                        </a:cubicBezTo>
                        <a:cubicBezTo>
                          <a:pt x="56" y="529"/>
                          <a:pt x="54" y="520"/>
                          <a:pt x="66" y="512"/>
                        </a:cubicBezTo>
                        <a:cubicBezTo>
                          <a:pt x="70" y="509"/>
                          <a:pt x="78" y="504"/>
                          <a:pt x="78" y="504"/>
                        </a:cubicBezTo>
                        <a:cubicBezTo>
                          <a:pt x="87" y="507"/>
                          <a:pt x="95" y="505"/>
                          <a:pt x="104" y="502"/>
                        </a:cubicBezTo>
                        <a:cubicBezTo>
                          <a:pt x="106" y="496"/>
                          <a:pt x="104" y="486"/>
                          <a:pt x="110" y="484"/>
                        </a:cubicBezTo>
                        <a:cubicBezTo>
                          <a:pt x="117" y="482"/>
                          <a:pt x="116" y="484"/>
                          <a:pt x="116" y="478"/>
                        </a:cubicBezTo>
                        <a:lnTo>
                          <a:pt x="128" y="0"/>
                        </a:lnTo>
                        <a:lnTo>
                          <a:pt x="128" y="576"/>
                        </a:lnTo>
                        <a:cubicBezTo>
                          <a:pt x="132" y="571"/>
                          <a:pt x="135" y="564"/>
                          <a:pt x="140" y="560"/>
                        </a:cubicBezTo>
                        <a:cubicBezTo>
                          <a:pt x="143" y="557"/>
                          <a:pt x="152" y="556"/>
                          <a:pt x="152" y="556"/>
                        </a:cubicBezTo>
                        <a:cubicBezTo>
                          <a:pt x="161" y="542"/>
                          <a:pt x="155" y="542"/>
                          <a:pt x="166" y="546"/>
                        </a:cubicBezTo>
                        <a:cubicBezTo>
                          <a:pt x="169" y="544"/>
                          <a:pt x="178" y="541"/>
                          <a:pt x="178" y="53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377" name="Freeform 153"/>
                <p:cNvSpPr>
                  <a:spLocks/>
                </p:cNvSpPr>
                <p:nvPr/>
              </p:nvSpPr>
              <p:spPr bwMode="auto">
                <a:xfrm>
                  <a:off x="4534" y="3806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2 w 17"/>
                    <a:gd name="T3" fmla="*/ 8 h 17"/>
                    <a:gd name="T4" fmla="*/ 16 w 17"/>
                    <a:gd name="T5" fmla="*/ 8 h 17"/>
                    <a:gd name="T6" fmla="*/ 0 60000 65536"/>
                    <a:gd name="T7" fmla="*/ 0 60000 65536"/>
                    <a:gd name="T8" fmla="*/ 0 60000 65536"/>
                    <a:gd name="T9" fmla="*/ 0 w 17"/>
                    <a:gd name="T10" fmla="*/ 0 h 17"/>
                    <a:gd name="T11" fmla="*/ 17 w 17"/>
                    <a:gd name="T12" fmla="*/ 17 h 1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" h="17">
                      <a:moveTo>
                        <a:pt x="0" y="0"/>
                      </a:moveTo>
                      <a:cubicBezTo>
                        <a:pt x="1" y="3"/>
                        <a:pt x="0" y="7"/>
                        <a:pt x="2" y="8"/>
                      </a:cubicBezTo>
                      <a:cubicBezTo>
                        <a:pt x="17" y="17"/>
                        <a:pt x="16" y="14"/>
                        <a:pt x="16" y="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371" name="Line 154"/>
              <p:cNvSpPr>
                <a:spLocks noChangeShapeType="1"/>
              </p:cNvSpPr>
              <p:nvPr/>
            </p:nvSpPr>
            <p:spPr bwMode="auto">
              <a:xfrm>
                <a:off x="1248" y="1440"/>
                <a:ext cx="384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351" name="Group 155"/>
            <p:cNvGrpSpPr>
              <a:grpSpLocks/>
            </p:cNvGrpSpPr>
            <p:nvPr/>
          </p:nvGrpSpPr>
          <p:grpSpPr bwMode="auto">
            <a:xfrm rot="-4851899">
              <a:off x="908" y="1676"/>
              <a:ext cx="595" cy="469"/>
              <a:chOff x="1044" y="567"/>
              <a:chExt cx="595" cy="469"/>
            </a:xfrm>
          </p:grpSpPr>
          <p:sp>
            <p:nvSpPr>
              <p:cNvPr id="57359" name="Oval 156"/>
              <p:cNvSpPr>
                <a:spLocks noChangeAspect="1" noChangeArrowheads="1"/>
              </p:cNvSpPr>
              <p:nvPr/>
            </p:nvSpPr>
            <p:spPr bwMode="auto">
              <a:xfrm rot="2418169">
                <a:off x="1203" y="622"/>
                <a:ext cx="245" cy="36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0" name="Rectangle 157"/>
              <p:cNvSpPr>
                <a:spLocks noChangeAspect="1" noChangeArrowheads="1"/>
              </p:cNvSpPr>
              <p:nvPr/>
            </p:nvSpPr>
            <p:spPr bwMode="auto">
              <a:xfrm rot="2418169">
                <a:off x="1210" y="567"/>
                <a:ext cx="429" cy="245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1" name="Line 158"/>
              <p:cNvSpPr>
                <a:spLocks noChangeAspect="1" noChangeShapeType="1"/>
              </p:cNvSpPr>
              <p:nvPr/>
            </p:nvSpPr>
            <p:spPr bwMode="auto">
              <a:xfrm rot="2418169">
                <a:off x="1259" y="971"/>
                <a:ext cx="122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2" name="Line 159"/>
              <p:cNvSpPr>
                <a:spLocks noChangeAspect="1" noChangeShapeType="1"/>
              </p:cNvSpPr>
              <p:nvPr/>
            </p:nvSpPr>
            <p:spPr bwMode="auto">
              <a:xfrm rot="2418169">
                <a:off x="1246" y="975"/>
                <a:ext cx="61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3" name="Line 160"/>
              <p:cNvSpPr>
                <a:spLocks noChangeAspect="1" noChangeShapeType="1"/>
              </p:cNvSpPr>
              <p:nvPr/>
            </p:nvSpPr>
            <p:spPr bwMode="auto">
              <a:xfrm rot="2418169">
                <a:off x="1298" y="956"/>
                <a:ext cx="1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4" name="Line 161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116" y="860"/>
                <a:ext cx="61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5" name="Line 162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44" y="803"/>
                <a:ext cx="153" cy="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6" name="Line 163"/>
              <p:cNvSpPr>
                <a:spLocks noChangeAspect="1" noChangeShapeType="1"/>
              </p:cNvSpPr>
              <p:nvPr/>
            </p:nvSpPr>
            <p:spPr bwMode="auto">
              <a:xfrm rot="2418169" flipH="1">
                <a:off x="1051" y="764"/>
                <a:ext cx="153" cy="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7" name="Oval 164"/>
              <p:cNvSpPr>
                <a:spLocks noChangeAspect="1" noChangeArrowheads="1"/>
              </p:cNvSpPr>
              <p:nvPr/>
            </p:nvSpPr>
            <p:spPr bwMode="auto">
              <a:xfrm rot="2418169">
                <a:off x="1186" y="920"/>
                <a:ext cx="61" cy="3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8" name="Oval 165"/>
              <p:cNvSpPr>
                <a:spLocks noChangeAspect="1" noChangeArrowheads="1"/>
              </p:cNvSpPr>
              <p:nvPr/>
            </p:nvSpPr>
            <p:spPr bwMode="auto">
              <a:xfrm rot="2418169">
                <a:off x="1241" y="722"/>
                <a:ext cx="31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69" name="Oval 166"/>
              <p:cNvSpPr>
                <a:spLocks noChangeAspect="1" noChangeArrowheads="1"/>
              </p:cNvSpPr>
              <p:nvPr/>
            </p:nvSpPr>
            <p:spPr bwMode="auto">
              <a:xfrm rot="2418169">
                <a:off x="1359" y="821"/>
                <a:ext cx="30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0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Head direction cells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3972909" y="1510602"/>
          <a:ext cx="16486657" cy="9131113"/>
        </p:xfrm>
        <a:graphic>
          <a:graphicData uri="http://schemas.openxmlformats.org/presentationml/2006/ole">
            <p:oleObj spid="_x0000_s601090" name="Acrobat Document" r:id="rId4" imgW="9652320" imgH="6075000" progId="AcroExch.Document.11">
              <p:embed/>
            </p:oleObj>
          </a:graphicData>
        </a:graphic>
      </p:graphicFrame>
      <p:sp>
        <p:nvSpPr>
          <p:cNvPr id="5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5: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Head direction cells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10263545" y="6751286"/>
          <a:ext cx="2340808" cy="1299622"/>
        </p:xfrm>
        <a:graphic>
          <a:graphicData uri="http://schemas.openxmlformats.org/presentationml/2006/ole">
            <p:oleObj spid="_x0000_s603138" name="Equation" r:id="rId4" imgW="533160" imgH="393480" progId="Equation.3">
              <p:embed/>
            </p:oleObj>
          </a:graphicData>
        </a:graphic>
      </p:graphicFrame>
      <p:sp>
        <p:nvSpPr>
          <p:cNvPr id="734217" name="Line 9"/>
          <p:cNvSpPr>
            <a:spLocks noChangeShapeType="1"/>
          </p:cNvSpPr>
          <p:nvPr/>
        </p:nvSpPr>
        <p:spPr bwMode="auto">
          <a:xfrm>
            <a:off x="11343918" y="10464492"/>
            <a:ext cx="27009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10045970" y="8506620"/>
            <a:ext cx="5102418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All spikes, all neurons</a:t>
            </a:r>
            <a:endParaRPr lang="en-US" sz="5100" dirty="0"/>
          </a:p>
        </p:txBody>
      </p:sp>
      <p:sp>
        <p:nvSpPr>
          <p:cNvPr id="734222" name="Line 14"/>
          <p:cNvSpPr>
            <a:spLocks noChangeShapeType="1"/>
          </p:cNvSpPr>
          <p:nvPr/>
        </p:nvSpPr>
        <p:spPr bwMode="auto">
          <a:xfrm>
            <a:off x="13144540" y="9114235"/>
            <a:ext cx="180062" cy="40507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4" name="Oval 16"/>
          <p:cNvSpPr>
            <a:spLocks noChangeArrowheads="1"/>
          </p:cNvSpPr>
          <p:nvPr/>
        </p:nvSpPr>
        <p:spPr bwMode="auto">
          <a:xfrm>
            <a:off x="7022426" y="8911696"/>
            <a:ext cx="3961368" cy="2295437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734229" name="Line 21"/>
          <p:cNvSpPr>
            <a:spLocks noChangeShapeType="1"/>
          </p:cNvSpPr>
          <p:nvPr/>
        </p:nvSpPr>
        <p:spPr bwMode="auto">
          <a:xfrm flipV="1">
            <a:off x="9003110" y="5820171"/>
            <a:ext cx="2820974" cy="282147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34231" name="Object 23"/>
          <p:cNvGraphicFramePr>
            <a:graphicFrameLocks noChangeAspect="1"/>
          </p:cNvGraphicFramePr>
          <p:nvPr/>
        </p:nvGraphicFramePr>
        <p:xfrm>
          <a:off x="15399070" y="4377084"/>
          <a:ext cx="3001037" cy="1189915"/>
        </p:xfrm>
        <a:graphic>
          <a:graphicData uri="http://schemas.openxmlformats.org/presentationml/2006/ole">
            <p:oleObj spid="_x0000_s603139" name="Equation" r:id="rId5" imgW="457200" imgH="241200" progId="Equation.3">
              <p:embed/>
            </p:oleObj>
          </a:graphicData>
        </a:graphic>
      </p:graphicFrame>
      <p:sp>
        <p:nvSpPr>
          <p:cNvPr id="734233" name="Line 25"/>
          <p:cNvSpPr>
            <a:spLocks noChangeShapeType="1"/>
          </p:cNvSpPr>
          <p:nvPr/>
        </p:nvSpPr>
        <p:spPr bwMode="auto">
          <a:xfrm>
            <a:off x="11313908" y="5566998"/>
            <a:ext cx="180062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734236" name="Object 28"/>
          <p:cNvGraphicFramePr>
            <a:graphicFrameLocks noChangeAspect="1"/>
          </p:cNvGraphicFramePr>
          <p:nvPr/>
        </p:nvGraphicFramePr>
        <p:xfrm>
          <a:off x="4152687" y="4289881"/>
          <a:ext cx="11171358" cy="1375573"/>
        </p:xfrm>
        <a:graphic>
          <a:graphicData uri="http://schemas.openxmlformats.org/presentationml/2006/ole">
            <p:oleObj spid="_x0000_s603140" name="Equation" r:id="rId6" imgW="1701720" imgH="279360" progId="Equation.DSMT4">
              <p:embed/>
            </p:oleObj>
          </a:graphicData>
        </a:graphic>
      </p:graphicFrame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3144539" y="5671082"/>
            <a:ext cx="6084602" cy="1662504"/>
            <a:chOff x="3504" y="2016"/>
            <a:chExt cx="1622" cy="591"/>
          </a:xfrm>
        </p:grpSpPr>
        <p:sp>
          <p:nvSpPr>
            <p:cNvPr id="5140" name="Oval 41"/>
            <p:cNvSpPr>
              <a:spLocks noChangeArrowheads="1"/>
            </p:cNvSpPr>
            <p:nvPr/>
          </p:nvSpPr>
          <p:spPr bwMode="auto">
            <a:xfrm>
              <a:off x="3504" y="216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Oval 42"/>
            <p:cNvSpPr>
              <a:spLocks noChangeArrowheads="1"/>
            </p:cNvSpPr>
            <p:nvPr/>
          </p:nvSpPr>
          <p:spPr bwMode="auto">
            <a:xfrm>
              <a:off x="3744" y="225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Oval 43"/>
            <p:cNvSpPr>
              <a:spLocks noChangeArrowheads="1"/>
            </p:cNvSpPr>
            <p:nvPr/>
          </p:nvSpPr>
          <p:spPr bwMode="auto">
            <a:xfrm>
              <a:off x="3552" y="24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Oval 44"/>
            <p:cNvSpPr>
              <a:spLocks noChangeArrowheads="1"/>
            </p:cNvSpPr>
            <p:nvPr/>
          </p:nvSpPr>
          <p:spPr bwMode="auto">
            <a:xfrm>
              <a:off x="4128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Oval 45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45" name="AutoShape 46"/>
            <p:cNvCxnSpPr>
              <a:cxnSpLocks noChangeShapeType="1"/>
              <a:endCxn id="5141" idx="1"/>
            </p:cNvCxnSpPr>
            <p:nvPr/>
          </p:nvCxnSpPr>
          <p:spPr bwMode="auto">
            <a:xfrm>
              <a:off x="3552" y="2208"/>
              <a:ext cx="206" cy="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6" name="AutoShape 47"/>
            <p:cNvCxnSpPr>
              <a:cxnSpLocks noChangeShapeType="1"/>
              <a:stCxn id="5157" idx="2"/>
              <a:endCxn id="5141" idx="7"/>
            </p:cNvCxnSpPr>
            <p:nvPr/>
          </p:nvCxnSpPr>
          <p:spPr bwMode="auto">
            <a:xfrm flipH="1">
              <a:off x="3826" y="2064"/>
              <a:ext cx="110" cy="20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7" name="AutoShape 48"/>
            <p:cNvCxnSpPr>
              <a:cxnSpLocks noChangeShapeType="1"/>
              <a:stCxn id="5157" idx="6"/>
              <a:endCxn id="5143" idx="0"/>
            </p:cNvCxnSpPr>
            <p:nvPr/>
          </p:nvCxnSpPr>
          <p:spPr bwMode="auto">
            <a:xfrm>
              <a:off x="4032" y="2064"/>
              <a:ext cx="144" cy="24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8" name="AutoShape 49"/>
            <p:cNvCxnSpPr>
              <a:cxnSpLocks noChangeShapeType="1"/>
              <a:endCxn id="5144" idx="5"/>
            </p:cNvCxnSpPr>
            <p:nvPr/>
          </p:nvCxnSpPr>
          <p:spPr bwMode="auto">
            <a:xfrm flipH="1">
              <a:off x="4018" y="2400"/>
              <a:ext cx="124" cy="17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49" name="AutoShape 50"/>
            <p:cNvCxnSpPr>
              <a:cxnSpLocks noChangeShapeType="1"/>
              <a:endCxn id="5144" idx="2"/>
            </p:cNvCxnSpPr>
            <p:nvPr/>
          </p:nvCxnSpPr>
          <p:spPr bwMode="auto">
            <a:xfrm>
              <a:off x="3614" y="2208"/>
              <a:ext cx="322" cy="33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0" name="AutoShape 51"/>
            <p:cNvCxnSpPr>
              <a:cxnSpLocks noChangeShapeType="1"/>
              <a:endCxn id="5142" idx="5"/>
            </p:cNvCxnSpPr>
            <p:nvPr/>
          </p:nvCxnSpPr>
          <p:spPr bwMode="auto">
            <a:xfrm flipH="1" flipV="1">
              <a:off x="3634" y="2530"/>
              <a:ext cx="364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1" name="AutoShape 52"/>
            <p:cNvCxnSpPr>
              <a:cxnSpLocks noChangeShapeType="1"/>
              <a:stCxn id="5143" idx="2"/>
              <a:endCxn id="5141" idx="5"/>
            </p:cNvCxnSpPr>
            <p:nvPr/>
          </p:nvCxnSpPr>
          <p:spPr bwMode="auto">
            <a:xfrm flipH="1" flipV="1">
              <a:off x="3826" y="2338"/>
              <a:ext cx="302" cy="1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2" name="AutoShape 53"/>
            <p:cNvCxnSpPr>
              <a:cxnSpLocks noChangeShapeType="1"/>
              <a:stCxn id="5141" idx="7"/>
              <a:endCxn id="5144" idx="0"/>
            </p:cNvCxnSpPr>
            <p:nvPr/>
          </p:nvCxnSpPr>
          <p:spPr bwMode="auto">
            <a:xfrm>
              <a:off x="3826" y="2270"/>
              <a:ext cx="158" cy="22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3" name="AutoShape 54"/>
            <p:cNvCxnSpPr>
              <a:cxnSpLocks noChangeShapeType="1"/>
              <a:endCxn id="5142" idx="3"/>
            </p:cNvCxnSpPr>
            <p:nvPr/>
          </p:nvCxnSpPr>
          <p:spPr bwMode="auto">
            <a:xfrm>
              <a:off x="3566" y="2256"/>
              <a:ext cx="0" cy="27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4" name="AutoShape 55"/>
            <p:cNvCxnSpPr>
              <a:cxnSpLocks noChangeShapeType="1"/>
              <a:stCxn id="5157" idx="4"/>
              <a:endCxn id="5144" idx="0"/>
            </p:cNvCxnSpPr>
            <p:nvPr/>
          </p:nvCxnSpPr>
          <p:spPr bwMode="auto">
            <a:xfrm>
              <a:off x="3984" y="2112"/>
              <a:ext cx="0" cy="38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5155" name="AutoShape 56"/>
            <p:cNvCxnSpPr>
              <a:cxnSpLocks noChangeShapeType="1"/>
              <a:endCxn id="5142" idx="6"/>
            </p:cNvCxnSpPr>
            <p:nvPr/>
          </p:nvCxnSpPr>
          <p:spPr bwMode="auto">
            <a:xfrm flipH="1">
              <a:off x="3648" y="2352"/>
              <a:ext cx="96" cy="1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156" name="Text Box 57"/>
            <p:cNvSpPr txBox="1">
              <a:spLocks noChangeArrowheads="1"/>
            </p:cNvSpPr>
            <p:nvPr/>
          </p:nvSpPr>
          <p:spPr bwMode="auto">
            <a:xfrm>
              <a:off x="4272" y="2016"/>
              <a:ext cx="854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rgbClr val="FF0000"/>
                  </a:solidFill>
                </a:rPr>
                <a:t>fully</a:t>
              </a:r>
              <a:endParaRPr lang="en-US" sz="5100" dirty="0"/>
            </a:p>
            <a:p>
              <a:r>
                <a:rPr lang="en-US" sz="5100" dirty="0">
                  <a:solidFill>
                    <a:srgbClr val="FF0000"/>
                  </a:solidFill>
                </a:rPr>
                <a:t>connected</a:t>
              </a:r>
            </a:p>
          </p:txBody>
        </p:sp>
        <p:sp>
          <p:nvSpPr>
            <p:cNvPr id="5157" name="Oval 58"/>
            <p:cNvSpPr>
              <a:spLocks noChangeArrowheads="1"/>
            </p:cNvSpPr>
            <p:nvPr/>
          </p:nvSpPr>
          <p:spPr bwMode="auto">
            <a:xfrm>
              <a:off x="3936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158" name="AutoShape 59"/>
            <p:cNvCxnSpPr>
              <a:cxnSpLocks noChangeShapeType="1"/>
            </p:cNvCxnSpPr>
            <p:nvPr/>
          </p:nvCxnSpPr>
          <p:spPr bwMode="auto">
            <a:xfrm flipH="1">
              <a:off x="3586" y="2064"/>
              <a:ext cx="412" cy="11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</p:cxnSp>
        <p:sp>
          <p:nvSpPr>
            <p:cNvPr id="5159" name="Oval 60"/>
            <p:cNvSpPr>
              <a:spLocks noChangeArrowheads="1"/>
            </p:cNvSpPr>
            <p:nvPr/>
          </p:nvSpPr>
          <p:spPr bwMode="auto">
            <a:xfrm>
              <a:off x="3936" y="2496"/>
              <a:ext cx="96" cy="96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4270" name="Text Box 62"/>
          <p:cNvSpPr txBox="1">
            <a:spLocks noChangeArrowheads="1"/>
          </p:cNvSpPr>
          <p:nvPr/>
        </p:nvSpPr>
        <p:spPr bwMode="auto">
          <a:xfrm>
            <a:off x="1161189" y="1171412"/>
            <a:ext cx="20074466" cy="107195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i="0" dirty="0"/>
              <a:t>All </a:t>
            </a:r>
            <a:r>
              <a:rPr lang="fr-CH" i="0" dirty="0" err="1"/>
              <a:t>neurons</a:t>
            </a:r>
            <a:r>
              <a:rPr lang="fr-CH" i="0" dirty="0"/>
              <a:t> </a:t>
            </a:r>
            <a:r>
              <a:rPr lang="fr-CH" i="0" dirty="0" err="1"/>
              <a:t>receive</a:t>
            </a:r>
            <a:r>
              <a:rPr lang="fr-CH" i="0" dirty="0"/>
              <a:t> the </a:t>
            </a:r>
            <a:r>
              <a:rPr lang="fr-CH" i="0" dirty="0" err="1"/>
              <a:t>same</a:t>
            </a:r>
            <a:r>
              <a:rPr lang="fr-CH" i="0" dirty="0"/>
              <a:t> total input </a:t>
            </a:r>
            <a:r>
              <a:rPr lang="fr-CH" i="0" dirty="0" err="1" smtClean="0"/>
              <a:t>current</a:t>
            </a:r>
            <a:r>
              <a:rPr lang="fr-CH" dirty="0"/>
              <a:t> </a:t>
            </a:r>
            <a:r>
              <a:rPr lang="fr-CH" i="0" dirty="0" smtClean="0"/>
              <a:t>(‘</a:t>
            </a:r>
            <a:r>
              <a:rPr lang="fr-CH" i="0" dirty="0" err="1"/>
              <a:t>mean</a:t>
            </a:r>
            <a:r>
              <a:rPr lang="fr-CH" i="0" dirty="0"/>
              <a:t> </a:t>
            </a:r>
            <a:r>
              <a:rPr lang="fr-CH" i="0" dirty="0" err="1"/>
              <a:t>field</a:t>
            </a:r>
            <a:r>
              <a:rPr lang="fr-CH" i="0" dirty="0"/>
              <a:t>’)</a:t>
            </a:r>
            <a:endParaRPr lang="fr-FR" i="0" dirty="0"/>
          </a:p>
        </p:txBody>
      </p: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716499" y="5311011"/>
            <a:ext cx="6124012" cy="1735642"/>
            <a:chOff x="191" y="1888"/>
            <a:chExt cx="2053" cy="617"/>
          </a:xfrm>
        </p:grpSpPr>
        <p:sp>
          <p:nvSpPr>
            <p:cNvPr id="5138" name="Line 64"/>
            <p:cNvSpPr>
              <a:spLocks noChangeShapeType="1"/>
            </p:cNvSpPr>
            <p:nvPr/>
          </p:nvSpPr>
          <p:spPr bwMode="auto">
            <a:xfrm flipV="1">
              <a:off x="1111" y="1888"/>
              <a:ext cx="40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Text Box 65"/>
            <p:cNvSpPr txBox="1">
              <a:spLocks noChangeArrowheads="1"/>
            </p:cNvSpPr>
            <p:nvPr/>
          </p:nvSpPr>
          <p:spPr bwMode="auto">
            <a:xfrm>
              <a:off x="191" y="2160"/>
              <a:ext cx="2053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/>
                <a:t>Index i disappears</a:t>
              </a:r>
              <a:endParaRPr lang="fr-FR"/>
            </a:p>
          </p:txBody>
        </p:sp>
      </p:grpSp>
      <p:cxnSp>
        <p:nvCxnSpPr>
          <p:cNvPr id="41" name="Straight Connector 40"/>
          <p:cNvCxnSpPr>
            <a:cxnSpLocks noChangeShapeType="1"/>
          </p:cNvCxnSpPr>
          <p:nvPr/>
        </p:nvCxnSpPr>
        <p:spPr bwMode="auto">
          <a:xfrm rot="16200000" flipH="1">
            <a:off x="4634279" y="5098615"/>
            <a:ext cx="255985" cy="168807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5126" name="Object 11"/>
          <p:cNvGraphicFramePr>
            <a:graphicFrameLocks noChangeAspect="1"/>
          </p:cNvGraphicFramePr>
          <p:nvPr/>
        </p:nvGraphicFramePr>
        <p:xfrm>
          <a:off x="5022987" y="9266140"/>
          <a:ext cx="10886260" cy="1448714"/>
        </p:xfrm>
        <a:graphic>
          <a:graphicData uri="http://schemas.openxmlformats.org/presentationml/2006/ole">
            <p:oleObj spid="_x0000_s603141" name="Equation" r:id="rId7" imgW="1993680" imgH="355320" progId="Equation.DSMT4">
              <p:embed/>
            </p:oleObj>
          </a:graphicData>
        </a:graphic>
      </p:graphicFrame>
      <p:cxnSp>
        <p:nvCxnSpPr>
          <p:cNvPr id="40" name="Straight Connector 3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10-part 3: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mean-field arguments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graphicFrame>
        <p:nvGraphicFramePr>
          <p:cNvPr id="736313" name="Object 57"/>
          <p:cNvGraphicFramePr>
            <a:graphicFrameLocks noChangeAspect="1"/>
          </p:cNvGraphicFramePr>
          <p:nvPr/>
        </p:nvGraphicFramePr>
        <p:xfrm>
          <a:off x="5024708" y="2639601"/>
          <a:ext cx="7926486" cy="1225290"/>
        </p:xfrm>
        <a:graphic>
          <a:graphicData uri="http://schemas.openxmlformats.org/presentationml/2006/ole">
            <p:oleObj spid="_x0000_s603142" name="Equation" r:id="rId8" imgW="11682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7" grpId="0" animBg="1"/>
      <p:bldP spid="734221" grpId="0" autoUpdateAnimBg="0"/>
      <p:bldP spid="734222" grpId="0" animBg="1"/>
      <p:bldP spid="734224" grpId="0" animBg="1"/>
      <p:bldP spid="734229" grpId="0" animBg="1"/>
      <p:bldP spid="734233" grpId="0" animBg="1"/>
      <p:bldP spid="73427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/>
          <p:cNvSpPr txBox="1">
            <a:spLocks/>
          </p:cNvSpPr>
          <p:nvPr/>
        </p:nvSpPr>
        <p:spPr bwMode="auto">
          <a:xfrm>
            <a:off x="11089107" y="592454"/>
            <a:ext cx="10422104" cy="976964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numCol="1" anchor="ctr" anchorCtr="0" compatLnSpc="1">
            <a:prstTxWarp prst="textNoShape">
              <a:avLst/>
            </a:prstTxWarp>
          </a:bodyPr>
          <a:lstStyle/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.1 </a:t>
            </a:r>
            <a:r>
              <a:rPr lang="fr-CH" sz="5400" b="1" dirty="0" err="1" smtClean="0">
                <a:latin typeface="Arial Narrow" pitchFamily="34" charset="0"/>
                <a:cs typeface="ＭＳ Ｐゴシック" charset="0"/>
              </a:rPr>
              <a:t>Transients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kumimoji="0" lang="fr-CH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     </a:t>
            </a:r>
            <a:r>
              <a:rPr kumimoji="0" lang="fr-CH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- </a:t>
            </a:r>
            <a:r>
              <a:rPr lang="fr-CH" sz="4800" dirty="0" err="1" smtClean="0">
                <a:latin typeface="Arial Narrow" pitchFamily="34" charset="0"/>
                <a:cs typeface="ＭＳ Ｐゴシック" charset="0"/>
              </a:rPr>
              <a:t>sharp</a:t>
            </a:r>
            <a:r>
              <a:rPr lang="fr-CH" sz="4800" dirty="0" smtClean="0">
                <a:latin typeface="Arial Narrow" pitchFamily="34" charset="0"/>
                <a:cs typeface="ＭＳ Ｐゴシック" charset="0"/>
              </a:rPr>
              <a:t> or slow</a:t>
            </a:r>
            <a:endParaRPr kumimoji="0" lang="fr-CH" sz="5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.2  </a:t>
            </a: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Spatial continuum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kumimoji="0" lang="fr-CH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     -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lang="fr-CH" sz="4400" dirty="0" smtClean="0">
                <a:latin typeface="Arial Narrow" pitchFamily="34" charset="0"/>
              </a:rPr>
              <a:t>model</a:t>
            </a:r>
            <a:r>
              <a:rPr kumimoji="0" lang="fr-CH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fr-CH" sz="4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+mn-cs"/>
              </a:rPr>
              <a:t>connectivity</a:t>
            </a:r>
            <a:endParaRPr kumimoji="0" lang="fr-CH" sz="4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+mn-cs"/>
            </a:endParaRPr>
          </a:p>
          <a:p>
            <a:pPr marL="1509713" marR="0" lvl="1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tabLst/>
              <a:defRPr/>
            </a:pPr>
            <a:r>
              <a:rPr lang="fr-CH" sz="4400" dirty="0" smtClean="0">
                <a:latin typeface="Arial Narrow" pitchFamily="34" charset="0"/>
              </a:rPr>
              <a:t>      - cortical </a:t>
            </a:r>
            <a:r>
              <a:rPr lang="fr-CH" sz="4400" dirty="0" err="1" smtClean="0">
                <a:latin typeface="Arial Narrow" pitchFamily="34" charset="0"/>
              </a:rPr>
              <a:t>connectivity</a:t>
            </a:r>
            <a:endParaRPr lang="fr-CH" sz="4400" dirty="0" smtClean="0">
              <a:latin typeface="Arial Narrow" pitchFamily="34" charset="0"/>
            </a:endParaRPr>
          </a:p>
          <a:p>
            <a:pPr marL="1079500" marR="0" lvl="0" indent="-568325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0000"/>
              <a:buFont typeface="Arial" charset="0"/>
              <a:buNone/>
              <a:tabLst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kumimoji="0" lang="fr-CH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.3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Solution types</a:t>
            </a:r>
            <a:endParaRPr kumimoji="0" lang="fr-CH" sz="5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 </a:t>
            </a:r>
            <a:r>
              <a:rPr lang="fr-CH" sz="4400" dirty="0" err="1" smtClean="0">
                <a:latin typeface="Arial Narrow" pitchFamily="34" charset="0"/>
              </a:rPr>
              <a:t>uniform</a:t>
            </a:r>
            <a:r>
              <a:rPr lang="fr-CH" sz="4400" dirty="0" smtClean="0">
                <a:latin typeface="Arial Narrow" pitchFamily="34" charset="0"/>
              </a:rPr>
              <a:t> solution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4400" dirty="0" smtClean="0">
                <a:latin typeface="Arial Narrow" pitchFamily="34" charset="0"/>
              </a:rPr>
              <a:t>         - </a:t>
            </a:r>
            <a:r>
              <a:rPr lang="fr-CH" sz="4400" dirty="0" err="1" smtClean="0">
                <a:latin typeface="Arial Narrow" pitchFamily="34" charset="0"/>
              </a:rPr>
              <a:t>bump</a:t>
            </a:r>
            <a:r>
              <a:rPr lang="fr-CH" sz="4400" dirty="0" smtClean="0">
                <a:latin typeface="Arial Narrow" pitchFamily="34" charset="0"/>
              </a:rPr>
              <a:t> solution</a:t>
            </a:r>
            <a:endParaRPr kumimoji="0" lang="fr-CH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ＭＳ Ｐゴシック" pitchFamily="34" charset="-128"/>
              <a:cs typeface="ＭＳ Ｐゴシック" charset="0"/>
            </a:endParaRP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lang="fr-CH" sz="5400" b="1" dirty="0" smtClean="0">
                <a:latin typeface="Arial Narrow" pitchFamily="34" charset="0"/>
                <a:cs typeface="ＭＳ Ｐゴシック" charset="0"/>
              </a:rPr>
              <a:t>11</a:t>
            </a:r>
            <a:r>
              <a:rPr lang="fr-CH" sz="5400" b="1" noProof="0" dirty="0" smtClean="0">
                <a:latin typeface="Arial Narrow" pitchFamily="34" charset="0"/>
                <a:cs typeface="ＭＳ Ｐゴシック" charset="0"/>
              </a:rPr>
              <a:t>.4. Perception</a:t>
            </a:r>
          </a:p>
          <a:p>
            <a:pPr marL="1079500" lvl="0" indent="-568325" eaLnBrk="0" hangingPunct="0">
              <a:buClr>
                <a:srgbClr val="FF0000"/>
              </a:buClr>
              <a:buSzPct val="150000"/>
              <a:defRPr/>
            </a:pPr>
            <a:r>
              <a:rPr kumimoji="0" lang="fr-CH" sz="5400" b="1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11.5. Head direction </a:t>
            </a:r>
            <a:r>
              <a:rPr kumimoji="0" lang="fr-CH" sz="5400" b="1" i="0" u="none" strike="noStrike" kern="1200" cap="none" spc="0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cells</a:t>
            </a:r>
            <a:r>
              <a:rPr kumimoji="0" lang="fr-CH" sz="5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ＭＳ Ｐゴシック" pitchFamily="34" charset="-128"/>
                <a:cs typeface="ＭＳ Ｐゴシック" charset="0"/>
              </a:rPr>
              <a:t>  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11-Continuum models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5086" y="4059072"/>
            <a:ext cx="10677923" cy="31547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9900" dirty="0" smtClean="0"/>
              <a:t>The END</a:t>
            </a:r>
            <a:endParaRPr lang="en-US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00622" y="4455847"/>
            <a:ext cx="4681618" cy="812968"/>
            <a:chOff x="480" y="1584"/>
            <a:chExt cx="1248" cy="289"/>
          </a:xfrm>
        </p:grpSpPr>
        <p:sp>
          <p:nvSpPr>
            <p:cNvPr id="1129" name="Line 5"/>
            <p:cNvSpPr>
              <a:spLocks noChangeShapeType="1"/>
            </p:cNvSpPr>
            <p:nvPr/>
          </p:nvSpPr>
          <p:spPr bwMode="auto">
            <a:xfrm>
              <a:off x="480" y="1824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" name="Text Box 6"/>
            <p:cNvSpPr txBox="1">
              <a:spLocks noChangeArrowheads="1"/>
            </p:cNvSpPr>
            <p:nvPr/>
          </p:nvSpPr>
          <p:spPr bwMode="auto">
            <a:xfrm>
              <a:off x="1679" y="1632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chemeClr val="accent2"/>
                </a:solidFill>
              </a:endParaRPr>
            </a:p>
          </p:txBody>
        </p:sp>
        <p:sp>
          <p:nvSpPr>
            <p:cNvPr id="1131" name="Text Box 7"/>
            <p:cNvSpPr txBox="1">
              <a:spLocks noChangeArrowheads="1"/>
            </p:cNvSpPr>
            <p:nvPr/>
          </p:nvSpPr>
          <p:spPr bwMode="auto">
            <a:xfrm>
              <a:off x="480" y="1584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chemeClr val="accent2"/>
                  </a:solidFill>
                </a:rPr>
                <a:t>h(t)</a:t>
              </a:r>
            </a:p>
          </p:txBody>
        </p:sp>
      </p:grpSp>
      <p:sp>
        <p:nvSpPr>
          <p:cNvPr id="1035" name="AutoShape 8"/>
          <p:cNvSpPr>
            <a:spLocks noChangeArrowheads="1"/>
          </p:cNvSpPr>
          <p:nvPr/>
        </p:nvSpPr>
        <p:spPr bwMode="auto">
          <a:xfrm>
            <a:off x="1260435" y="1485282"/>
            <a:ext cx="7742674" cy="47259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36" name="Text Box 9"/>
          <p:cNvSpPr txBox="1">
            <a:spLocks noChangeArrowheads="1"/>
          </p:cNvSpPr>
          <p:nvPr/>
        </p:nvSpPr>
        <p:spPr bwMode="auto">
          <a:xfrm>
            <a:off x="1800623" y="2700515"/>
            <a:ext cx="1312919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I(t)</a:t>
            </a:r>
            <a:endParaRPr lang="en-US" sz="5900" dirty="0">
              <a:solidFill>
                <a:srgbClr val="FF0000"/>
              </a:solidFill>
            </a:endParaRPr>
          </a:p>
        </p:txBody>
      </p:sp>
      <p:sp>
        <p:nvSpPr>
          <p:cNvPr id="1037" name="Text Box 10"/>
          <p:cNvSpPr txBox="1">
            <a:spLocks noChangeArrowheads="1"/>
          </p:cNvSpPr>
          <p:nvPr/>
        </p:nvSpPr>
        <p:spPr bwMode="auto">
          <a:xfrm>
            <a:off x="7345037" y="2374202"/>
            <a:ext cx="931405" cy="136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7600" dirty="0">
                <a:solidFill>
                  <a:srgbClr val="FF0000"/>
                </a:solidFill>
              </a:rPr>
              <a:t>?</a:t>
            </a:r>
            <a:endParaRPr lang="en-US" sz="6800" dirty="0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501556" y="2160411"/>
            <a:ext cx="2520870" cy="2160411"/>
            <a:chOff x="4080" y="432"/>
            <a:chExt cx="816" cy="768"/>
          </a:xfrm>
        </p:grpSpPr>
        <p:sp>
          <p:nvSpPr>
            <p:cNvPr id="1114" name="Oval 12"/>
            <p:cNvSpPr>
              <a:spLocks noChangeArrowheads="1"/>
            </p:cNvSpPr>
            <p:nvPr/>
          </p:nvSpPr>
          <p:spPr bwMode="auto">
            <a:xfrm>
              <a:off x="4368" y="5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5" name="Oval 13"/>
            <p:cNvSpPr>
              <a:spLocks noChangeArrowheads="1"/>
            </p:cNvSpPr>
            <p:nvPr/>
          </p:nvSpPr>
          <p:spPr bwMode="auto">
            <a:xfrm>
              <a:off x="4464" y="6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" name="Oval 14"/>
            <p:cNvSpPr>
              <a:spLocks noChangeArrowheads="1"/>
            </p:cNvSpPr>
            <p:nvPr/>
          </p:nvSpPr>
          <p:spPr bwMode="auto">
            <a:xfrm>
              <a:off x="4560" y="5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7" name="Oval 15"/>
            <p:cNvSpPr>
              <a:spLocks noChangeArrowheads="1"/>
            </p:cNvSpPr>
            <p:nvPr/>
          </p:nvSpPr>
          <p:spPr bwMode="auto">
            <a:xfrm>
              <a:off x="4512" y="7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8" name="Oval 16"/>
            <p:cNvSpPr>
              <a:spLocks noChangeArrowheads="1"/>
            </p:cNvSpPr>
            <p:nvPr/>
          </p:nvSpPr>
          <p:spPr bwMode="auto">
            <a:xfrm>
              <a:off x="4608" y="8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9" name="Oval 17"/>
            <p:cNvSpPr>
              <a:spLocks noChangeArrowheads="1"/>
            </p:cNvSpPr>
            <p:nvPr/>
          </p:nvSpPr>
          <p:spPr bwMode="auto">
            <a:xfrm>
              <a:off x="4704" y="7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0" name="Oval 18"/>
            <p:cNvSpPr>
              <a:spLocks noChangeArrowheads="1"/>
            </p:cNvSpPr>
            <p:nvPr/>
          </p:nvSpPr>
          <p:spPr bwMode="auto">
            <a:xfrm>
              <a:off x="4464" y="86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1" name="Oval 19"/>
            <p:cNvSpPr>
              <a:spLocks noChangeArrowheads="1"/>
            </p:cNvSpPr>
            <p:nvPr/>
          </p:nvSpPr>
          <p:spPr bwMode="auto">
            <a:xfrm>
              <a:off x="4368" y="7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2" name="Oval 20"/>
            <p:cNvSpPr>
              <a:spLocks noChangeArrowheads="1"/>
            </p:cNvSpPr>
            <p:nvPr/>
          </p:nvSpPr>
          <p:spPr bwMode="auto">
            <a:xfrm>
              <a:off x="4560" y="96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3" name="Oval 21"/>
            <p:cNvSpPr>
              <a:spLocks noChangeArrowheads="1"/>
            </p:cNvSpPr>
            <p:nvPr/>
          </p:nvSpPr>
          <p:spPr bwMode="auto">
            <a:xfrm>
              <a:off x="4704" y="91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4" name="Oval 22"/>
            <p:cNvSpPr>
              <a:spLocks noChangeArrowheads="1"/>
            </p:cNvSpPr>
            <p:nvPr/>
          </p:nvSpPr>
          <p:spPr bwMode="auto">
            <a:xfrm>
              <a:off x="4224" y="96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5" name="Oval 23"/>
            <p:cNvSpPr>
              <a:spLocks noChangeArrowheads="1"/>
            </p:cNvSpPr>
            <p:nvPr/>
          </p:nvSpPr>
          <p:spPr bwMode="auto">
            <a:xfrm>
              <a:off x="4176" y="72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" name="Oval 24"/>
            <p:cNvSpPr>
              <a:spLocks noChangeArrowheads="1"/>
            </p:cNvSpPr>
            <p:nvPr/>
          </p:nvSpPr>
          <p:spPr bwMode="auto">
            <a:xfrm>
              <a:off x="4080" y="432"/>
              <a:ext cx="816" cy="76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" name="Oval 25"/>
            <p:cNvSpPr>
              <a:spLocks noChangeArrowheads="1"/>
            </p:cNvSpPr>
            <p:nvPr/>
          </p:nvSpPr>
          <p:spPr bwMode="auto">
            <a:xfrm>
              <a:off x="4320" y="10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" name="Oval 26"/>
            <p:cNvSpPr>
              <a:spLocks noChangeArrowheads="1"/>
            </p:cNvSpPr>
            <p:nvPr/>
          </p:nvSpPr>
          <p:spPr bwMode="auto">
            <a:xfrm>
              <a:off x="4272" y="81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1620559" y="3915745"/>
            <a:ext cx="144049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3061057" y="3375643"/>
            <a:ext cx="7202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1" name="Line 29"/>
          <p:cNvSpPr>
            <a:spLocks noChangeShapeType="1"/>
          </p:cNvSpPr>
          <p:nvPr/>
        </p:nvSpPr>
        <p:spPr bwMode="auto">
          <a:xfrm>
            <a:off x="3061057" y="337564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aphicFrame>
        <p:nvGraphicFramePr>
          <p:cNvPr id="1026" name="Object 30"/>
          <p:cNvGraphicFramePr>
            <a:graphicFrameLocks noChangeAspect="1"/>
          </p:cNvGraphicFramePr>
          <p:nvPr/>
        </p:nvGraphicFramePr>
        <p:xfrm>
          <a:off x="2880995" y="3645694"/>
          <a:ext cx="825285" cy="1012693"/>
        </p:xfrm>
        <a:graphic>
          <a:graphicData uri="http://schemas.openxmlformats.org/presentationml/2006/ole">
            <p:oleObj spid="_x0000_s573442" name="Equation" r:id="rId4" imgW="139680" imgH="228600" progId="Equation.3">
              <p:embed/>
            </p:oleObj>
          </a:graphicData>
        </a:graphic>
      </p:graphicFrame>
      <p:sp>
        <p:nvSpPr>
          <p:cNvPr id="1042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3" name="Line 32"/>
          <p:cNvSpPr>
            <a:spLocks noChangeShapeType="1"/>
          </p:cNvSpPr>
          <p:nvPr/>
        </p:nvSpPr>
        <p:spPr bwMode="auto">
          <a:xfrm>
            <a:off x="3781306" y="3375642"/>
            <a:ext cx="0" cy="540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1044" name="Line 33"/>
          <p:cNvSpPr>
            <a:spLocks noChangeShapeType="1"/>
          </p:cNvSpPr>
          <p:nvPr/>
        </p:nvSpPr>
        <p:spPr bwMode="auto">
          <a:xfrm>
            <a:off x="3781306" y="3915745"/>
            <a:ext cx="54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107"/>
          <p:cNvGrpSpPr>
            <a:grpSpLocks/>
          </p:cNvGrpSpPr>
          <p:nvPr/>
        </p:nvGrpSpPr>
        <p:grpSpPr bwMode="auto">
          <a:xfrm>
            <a:off x="540187" y="10667031"/>
            <a:ext cx="15894241" cy="973310"/>
            <a:chOff x="144" y="3792"/>
            <a:chExt cx="4237" cy="346"/>
          </a:xfrm>
        </p:grpSpPr>
        <p:sp>
          <p:nvSpPr>
            <p:cNvPr id="1107" name="Line 38"/>
            <p:cNvSpPr>
              <a:spLocks noChangeShapeType="1"/>
            </p:cNvSpPr>
            <p:nvPr/>
          </p:nvSpPr>
          <p:spPr bwMode="auto">
            <a:xfrm>
              <a:off x="576" y="412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8" name="Line 39"/>
            <p:cNvSpPr>
              <a:spLocks noChangeShapeType="1"/>
            </p:cNvSpPr>
            <p:nvPr/>
          </p:nvSpPr>
          <p:spPr bwMode="auto">
            <a:xfrm flipV="1">
              <a:off x="576" y="4080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9" name="Line 40"/>
            <p:cNvSpPr>
              <a:spLocks noChangeShapeType="1"/>
            </p:cNvSpPr>
            <p:nvPr/>
          </p:nvSpPr>
          <p:spPr bwMode="auto">
            <a:xfrm flipV="1">
              <a:off x="816" y="3888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0" name="Freeform 41"/>
            <p:cNvSpPr>
              <a:spLocks/>
            </p:cNvSpPr>
            <p:nvPr/>
          </p:nvSpPr>
          <p:spPr bwMode="auto">
            <a:xfrm>
              <a:off x="816" y="3888"/>
              <a:ext cx="240" cy="144"/>
            </a:xfrm>
            <a:custGeom>
              <a:avLst/>
              <a:gdLst>
                <a:gd name="T0" fmla="*/ 0 w 480"/>
                <a:gd name="T1" fmla="*/ 0 h 336"/>
                <a:gd name="T2" fmla="*/ 3 w 480"/>
                <a:gd name="T3" fmla="*/ 3 h 336"/>
                <a:gd name="T4" fmla="*/ 15 w 480"/>
                <a:gd name="T5" fmla="*/ 5 h 336"/>
                <a:gd name="T6" fmla="*/ 0 60000 65536"/>
                <a:gd name="T7" fmla="*/ 0 60000 65536"/>
                <a:gd name="T8" fmla="*/ 0 60000 65536"/>
                <a:gd name="T9" fmla="*/ 0 w 480"/>
                <a:gd name="T10" fmla="*/ 0 h 336"/>
                <a:gd name="T11" fmla="*/ 480 w 480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336">
                  <a:moveTo>
                    <a:pt x="0" y="0"/>
                  </a:moveTo>
                  <a:cubicBezTo>
                    <a:pt x="8" y="68"/>
                    <a:pt x="16" y="136"/>
                    <a:pt x="96" y="192"/>
                  </a:cubicBezTo>
                  <a:cubicBezTo>
                    <a:pt x="176" y="248"/>
                    <a:pt x="328" y="292"/>
                    <a:pt x="480" y="33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1" name="Text Box 42"/>
            <p:cNvSpPr txBox="1">
              <a:spLocks noChangeArrowheads="1"/>
            </p:cNvSpPr>
            <p:nvPr/>
          </p:nvSpPr>
          <p:spPr bwMode="auto">
            <a:xfrm>
              <a:off x="144" y="3888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1112" name="Freeform 56"/>
            <p:cNvSpPr>
              <a:spLocks/>
            </p:cNvSpPr>
            <p:nvPr/>
          </p:nvSpPr>
          <p:spPr bwMode="auto">
            <a:xfrm>
              <a:off x="1056" y="4032"/>
              <a:ext cx="240" cy="96"/>
            </a:xfrm>
            <a:custGeom>
              <a:avLst/>
              <a:gdLst>
                <a:gd name="T0" fmla="*/ 0 w 240"/>
                <a:gd name="T1" fmla="*/ 51 h 112"/>
                <a:gd name="T2" fmla="*/ 144 w 240"/>
                <a:gd name="T3" fmla="*/ 8 h 112"/>
                <a:gd name="T4" fmla="*/ 240 w 240"/>
                <a:gd name="T5" fmla="*/ 8 h 112"/>
                <a:gd name="T6" fmla="*/ 0 60000 65536"/>
                <a:gd name="T7" fmla="*/ 0 60000 65536"/>
                <a:gd name="T8" fmla="*/ 0 60000 65536"/>
                <a:gd name="T9" fmla="*/ 0 w 240"/>
                <a:gd name="T10" fmla="*/ 0 h 112"/>
                <a:gd name="T11" fmla="*/ 240 w 24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112">
                  <a:moveTo>
                    <a:pt x="0" y="112"/>
                  </a:moveTo>
                  <a:cubicBezTo>
                    <a:pt x="52" y="72"/>
                    <a:pt x="104" y="32"/>
                    <a:pt x="144" y="16"/>
                  </a:cubicBezTo>
                  <a:cubicBezTo>
                    <a:pt x="184" y="0"/>
                    <a:pt x="212" y="8"/>
                    <a:pt x="240" y="16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3" name="Line 57"/>
            <p:cNvSpPr>
              <a:spLocks noChangeShapeType="1"/>
            </p:cNvSpPr>
            <p:nvPr/>
          </p:nvSpPr>
          <p:spPr bwMode="auto">
            <a:xfrm>
              <a:off x="1056" y="4032"/>
              <a:ext cx="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1" name="Object 59"/>
            <p:cNvGraphicFramePr>
              <a:graphicFrameLocks noChangeAspect="1"/>
            </p:cNvGraphicFramePr>
            <p:nvPr/>
          </p:nvGraphicFramePr>
          <p:xfrm>
            <a:off x="2282" y="3792"/>
            <a:ext cx="2099" cy="346"/>
          </p:xfrm>
          <a:graphic>
            <a:graphicData uri="http://schemas.openxmlformats.org/presentationml/2006/ole">
              <p:oleObj spid="_x0000_s573447" name="Equation" r:id="rId5" imgW="1218960" imgH="203040" progId="Equation.3">
                <p:embed/>
              </p:oleObj>
            </a:graphicData>
          </a:graphic>
        </p:graphicFrame>
      </p:grp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540188" y="7890566"/>
            <a:ext cx="19623029" cy="1398078"/>
            <a:chOff x="144" y="2805"/>
            <a:chExt cx="5548" cy="497"/>
          </a:xfrm>
        </p:grpSpPr>
        <p:graphicFrame>
          <p:nvGraphicFramePr>
            <p:cNvPr id="1030" name="Object 37"/>
            <p:cNvGraphicFramePr>
              <a:graphicFrameLocks noChangeAspect="1"/>
            </p:cNvGraphicFramePr>
            <p:nvPr/>
          </p:nvGraphicFramePr>
          <p:xfrm>
            <a:off x="2503" y="2805"/>
            <a:ext cx="3189" cy="497"/>
          </p:xfrm>
          <a:graphic>
            <a:graphicData uri="http://schemas.openxmlformats.org/presentationml/2006/ole">
              <p:oleObj spid="_x0000_s573446" name="Equation" r:id="rId6" imgW="1854000" imgH="291960" progId="Equation.3">
                <p:embed/>
              </p:oleObj>
            </a:graphicData>
          </a:graphic>
        </p:graphicFrame>
        <p:sp>
          <p:nvSpPr>
            <p:cNvPr id="1101" name="Line 47"/>
            <p:cNvSpPr>
              <a:spLocks noChangeShapeType="1"/>
            </p:cNvSpPr>
            <p:nvPr/>
          </p:nvSpPr>
          <p:spPr bwMode="auto">
            <a:xfrm>
              <a:off x="576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2" name="Line 48"/>
            <p:cNvSpPr>
              <a:spLocks noChangeShapeType="1"/>
            </p:cNvSpPr>
            <p:nvPr/>
          </p:nvSpPr>
          <p:spPr bwMode="auto">
            <a:xfrm flipV="1">
              <a:off x="576" y="3120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3" name="Text Box 49"/>
            <p:cNvSpPr txBox="1">
              <a:spLocks noChangeArrowheads="1"/>
            </p:cNvSpPr>
            <p:nvPr/>
          </p:nvSpPr>
          <p:spPr bwMode="auto">
            <a:xfrm>
              <a:off x="144" y="2928"/>
              <a:ext cx="27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1104" name="Freeform 50"/>
            <p:cNvSpPr>
              <a:spLocks/>
            </p:cNvSpPr>
            <p:nvPr/>
          </p:nvSpPr>
          <p:spPr bwMode="auto">
            <a:xfrm>
              <a:off x="816" y="2880"/>
              <a:ext cx="192" cy="240"/>
            </a:xfrm>
            <a:custGeom>
              <a:avLst/>
              <a:gdLst>
                <a:gd name="T0" fmla="*/ 0 w 384"/>
                <a:gd name="T1" fmla="*/ 116 h 288"/>
                <a:gd name="T2" fmla="*/ 5 w 384"/>
                <a:gd name="T3" fmla="*/ 39 h 288"/>
                <a:gd name="T4" fmla="*/ 12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cubicBezTo>
                    <a:pt x="40" y="216"/>
                    <a:pt x="80" y="144"/>
                    <a:pt x="144" y="96"/>
                  </a:cubicBezTo>
                  <a:cubicBezTo>
                    <a:pt x="208" y="48"/>
                    <a:pt x="296" y="24"/>
                    <a:pt x="384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5" name="Freeform 51"/>
            <p:cNvSpPr>
              <a:spLocks/>
            </p:cNvSpPr>
            <p:nvPr/>
          </p:nvSpPr>
          <p:spPr bwMode="auto">
            <a:xfrm>
              <a:off x="1008" y="2880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Line 60"/>
            <p:cNvSpPr>
              <a:spLocks noChangeShapeType="1"/>
            </p:cNvSpPr>
            <p:nvPr/>
          </p:nvSpPr>
          <p:spPr bwMode="auto">
            <a:xfrm>
              <a:off x="3312" y="3216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6"/>
          <p:cNvGrpSpPr>
            <a:grpSpLocks/>
          </p:cNvGrpSpPr>
          <p:nvPr/>
        </p:nvGrpSpPr>
        <p:grpSpPr bwMode="auto">
          <a:xfrm>
            <a:off x="540188" y="9316774"/>
            <a:ext cx="13801018" cy="973310"/>
            <a:chOff x="144" y="3312"/>
            <a:chExt cx="3679" cy="346"/>
          </a:xfrm>
        </p:grpSpPr>
        <p:sp>
          <p:nvSpPr>
            <p:cNvPr id="1092" name="Line 43"/>
            <p:cNvSpPr>
              <a:spLocks noChangeShapeType="1"/>
            </p:cNvSpPr>
            <p:nvPr/>
          </p:nvSpPr>
          <p:spPr bwMode="auto">
            <a:xfrm>
              <a:off x="576" y="360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3" name="Line 44"/>
            <p:cNvSpPr>
              <a:spLocks noChangeShapeType="1"/>
            </p:cNvSpPr>
            <p:nvPr/>
          </p:nvSpPr>
          <p:spPr bwMode="auto">
            <a:xfrm flipV="1">
              <a:off x="576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4" name="Line 45"/>
            <p:cNvSpPr>
              <a:spLocks noChangeShapeType="1"/>
            </p:cNvSpPr>
            <p:nvPr/>
          </p:nvSpPr>
          <p:spPr bwMode="auto">
            <a:xfrm flipV="1">
              <a:off x="816" y="336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" name="Text Box 46"/>
            <p:cNvSpPr txBox="1">
              <a:spLocks noChangeArrowheads="1"/>
            </p:cNvSpPr>
            <p:nvPr/>
          </p:nvSpPr>
          <p:spPr bwMode="auto">
            <a:xfrm>
              <a:off x="144" y="3360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1096" name="Line 52"/>
            <p:cNvSpPr>
              <a:spLocks noChangeShapeType="1"/>
            </p:cNvSpPr>
            <p:nvPr/>
          </p:nvSpPr>
          <p:spPr bwMode="auto">
            <a:xfrm>
              <a:off x="816" y="3360"/>
              <a:ext cx="19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" name="Line 53"/>
            <p:cNvSpPr>
              <a:spLocks noChangeShapeType="1"/>
            </p:cNvSpPr>
            <p:nvPr/>
          </p:nvSpPr>
          <p:spPr bwMode="auto">
            <a:xfrm>
              <a:off x="816" y="336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8" name="Line 54"/>
            <p:cNvSpPr>
              <a:spLocks noChangeShapeType="1"/>
            </p:cNvSpPr>
            <p:nvPr/>
          </p:nvSpPr>
          <p:spPr bwMode="auto">
            <a:xfrm>
              <a:off x="1008" y="336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9" name="Line 55"/>
            <p:cNvSpPr>
              <a:spLocks noChangeShapeType="1"/>
            </p:cNvSpPr>
            <p:nvPr/>
          </p:nvSpPr>
          <p:spPr bwMode="auto">
            <a:xfrm flipV="1">
              <a:off x="1008" y="3552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9" name="Object 58"/>
            <p:cNvGraphicFramePr>
              <a:graphicFrameLocks noChangeAspect="1"/>
            </p:cNvGraphicFramePr>
            <p:nvPr/>
          </p:nvGraphicFramePr>
          <p:xfrm>
            <a:off x="2293" y="3312"/>
            <a:ext cx="1530" cy="346"/>
          </p:xfrm>
          <a:graphic>
            <a:graphicData uri="http://schemas.openxmlformats.org/presentationml/2006/ole">
              <p:oleObj spid="_x0000_s573445" name="Equation" r:id="rId7" imgW="888840" imgH="203040" progId="Equation.3">
                <p:embed/>
              </p:oleObj>
            </a:graphicData>
          </a:graphic>
        </p:graphicFrame>
        <p:sp>
          <p:nvSpPr>
            <p:cNvPr id="1100" name="Line 61"/>
            <p:cNvSpPr>
              <a:spLocks noChangeShapeType="1"/>
            </p:cNvSpPr>
            <p:nvPr/>
          </p:nvSpPr>
          <p:spPr bwMode="auto">
            <a:xfrm>
              <a:off x="3312" y="36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8"/>
          <p:cNvGrpSpPr>
            <a:grpSpLocks/>
          </p:cNvGrpSpPr>
          <p:nvPr/>
        </p:nvGrpSpPr>
        <p:grpSpPr bwMode="auto">
          <a:xfrm>
            <a:off x="2340810" y="4455848"/>
            <a:ext cx="2659668" cy="1552796"/>
            <a:chOff x="624" y="1584"/>
            <a:chExt cx="709" cy="552"/>
          </a:xfrm>
        </p:grpSpPr>
        <p:sp>
          <p:nvSpPr>
            <p:cNvPr id="1089" name="Freeform 34"/>
            <p:cNvSpPr>
              <a:spLocks/>
            </p:cNvSpPr>
            <p:nvPr/>
          </p:nvSpPr>
          <p:spPr bwMode="auto">
            <a:xfrm>
              <a:off x="816" y="1584"/>
              <a:ext cx="192" cy="240"/>
            </a:xfrm>
            <a:custGeom>
              <a:avLst/>
              <a:gdLst>
                <a:gd name="T0" fmla="*/ 0 w 384"/>
                <a:gd name="T1" fmla="*/ 116 h 288"/>
                <a:gd name="T2" fmla="*/ 5 w 384"/>
                <a:gd name="T3" fmla="*/ 39 h 288"/>
                <a:gd name="T4" fmla="*/ 12 w 384"/>
                <a:gd name="T5" fmla="*/ 0 h 288"/>
                <a:gd name="T6" fmla="*/ 0 60000 65536"/>
                <a:gd name="T7" fmla="*/ 0 60000 65536"/>
                <a:gd name="T8" fmla="*/ 0 60000 65536"/>
                <a:gd name="T9" fmla="*/ 0 w 384"/>
                <a:gd name="T10" fmla="*/ 0 h 288"/>
                <a:gd name="T11" fmla="*/ 384 w 38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288">
                  <a:moveTo>
                    <a:pt x="0" y="288"/>
                  </a:moveTo>
                  <a:cubicBezTo>
                    <a:pt x="40" y="216"/>
                    <a:pt x="80" y="144"/>
                    <a:pt x="144" y="96"/>
                  </a:cubicBezTo>
                  <a:cubicBezTo>
                    <a:pt x="208" y="48"/>
                    <a:pt x="296" y="24"/>
                    <a:pt x="384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0" name="Freeform 35"/>
            <p:cNvSpPr>
              <a:spLocks/>
            </p:cNvSpPr>
            <p:nvPr/>
          </p:nvSpPr>
          <p:spPr bwMode="auto">
            <a:xfrm>
              <a:off x="1008" y="1584"/>
              <a:ext cx="192" cy="240"/>
            </a:xfrm>
            <a:custGeom>
              <a:avLst/>
              <a:gdLst>
                <a:gd name="T0" fmla="*/ 0 w 192"/>
                <a:gd name="T1" fmla="*/ 0 h 240"/>
                <a:gd name="T2" fmla="*/ 48 w 192"/>
                <a:gd name="T3" fmla="*/ 144 h 240"/>
                <a:gd name="T4" fmla="*/ 192 w 192"/>
                <a:gd name="T5" fmla="*/ 240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0"/>
                  </a:moveTo>
                  <a:cubicBezTo>
                    <a:pt x="8" y="52"/>
                    <a:pt x="16" y="104"/>
                    <a:pt x="48" y="144"/>
                  </a:cubicBezTo>
                  <a:cubicBezTo>
                    <a:pt x="80" y="184"/>
                    <a:pt x="136" y="212"/>
                    <a:pt x="192" y="24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1" name="Text Box 62"/>
            <p:cNvSpPr txBox="1">
              <a:spLocks noChangeArrowheads="1"/>
            </p:cNvSpPr>
            <p:nvPr/>
          </p:nvSpPr>
          <p:spPr bwMode="auto">
            <a:xfrm>
              <a:off x="624" y="1824"/>
              <a:ext cx="70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potential</a:t>
              </a:r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592705" y="6422161"/>
            <a:ext cx="16655753" cy="1710326"/>
            <a:chOff x="144" y="2288"/>
            <a:chExt cx="4440" cy="608"/>
          </a:xfrm>
        </p:grpSpPr>
        <p:sp>
          <p:nvSpPr>
            <p:cNvPr id="1085" name="Line 64"/>
            <p:cNvSpPr>
              <a:spLocks noChangeShapeType="1"/>
            </p:cNvSpPr>
            <p:nvPr/>
          </p:nvSpPr>
          <p:spPr bwMode="auto">
            <a:xfrm>
              <a:off x="576" y="273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" name="Line 65"/>
            <p:cNvSpPr>
              <a:spLocks noChangeShapeType="1"/>
            </p:cNvSpPr>
            <p:nvPr/>
          </p:nvSpPr>
          <p:spPr bwMode="auto">
            <a:xfrm flipV="1">
              <a:off x="576" y="2688"/>
              <a:ext cx="240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7" name="Text Box 66"/>
            <p:cNvSpPr txBox="1">
              <a:spLocks noChangeArrowheads="1"/>
            </p:cNvSpPr>
            <p:nvPr/>
          </p:nvSpPr>
          <p:spPr bwMode="auto">
            <a:xfrm>
              <a:off x="144" y="2496"/>
              <a:ext cx="258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rgbClr val="FF0000"/>
                  </a:solidFill>
                </a:rPr>
                <a:t>A(t)</a:t>
              </a:r>
              <a:endParaRPr lang="en-US" sz="3800" dirty="0"/>
            </a:p>
          </p:txBody>
        </p:sp>
        <p:sp>
          <p:nvSpPr>
            <p:cNvPr id="1088" name="Freeform 67"/>
            <p:cNvSpPr>
              <a:spLocks/>
            </p:cNvSpPr>
            <p:nvPr/>
          </p:nvSpPr>
          <p:spPr bwMode="auto">
            <a:xfrm>
              <a:off x="816" y="2496"/>
              <a:ext cx="432" cy="192"/>
            </a:xfrm>
            <a:custGeom>
              <a:avLst/>
              <a:gdLst>
                <a:gd name="T0" fmla="*/ 0 w 432"/>
                <a:gd name="T1" fmla="*/ 192 h 192"/>
                <a:gd name="T2" fmla="*/ 96 w 432"/>
                <a:gd name="T3" fmla="*/ 96 h 192"/>
                <a:gd name="T4" fmla="*/ 144 w 432"/>
                <a:gd name="T5" fmla="*/ 0 h 192"/>
                <a:gd name="T6" fmla="*/ 240 w 432"/>
                <a:gd name="T7" fmla="*/ 96 h 192"/>
                <a:gd name="T8" fmla="*/ 432 w 432"/>
                <a:gd name="T9" fmla="*/ 192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2"/>
                <a:gd name="T16" fmla="*/ 0 h 192"/>
                <a:gd name="T17" fmla="*/ 432 w 432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2" h="192">
                  <a:moveTo>
                    <a:pt x="0" y="192"/>
                  </a:moveTo>
                  <a:cubicBezTo>
                    <a:pt x="36" y="160"/>
                    <a:pt x="72" y="128"/>
                    <a:pt x="96" y="96"/>
                  </a:cubicBezTo>
                  <a:cubicBezTo>
                    <a:pt x="120" y="64"/>
                    <a:pt x="120" y="0"/>
                    <a:pt x="144" y="0"/>
                  </a:cubicBezTo>
                  <a:cubicBezTo>
                    <a:pt x="168" y="0"/>
                    <a:pt x="192" y="64"/>
                    <a:pt x="240" y="96"/>
                  </a:cubicBezTo>
                  <a:cubicBezTo>
                    <a:pt x="288" y="128"/>
                    <a:pt x="360" y="160"/>
                    <a:pt x="432" y="192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28" name="Object 68"/>
            <p:cNvGraphicFramePr>
              <a:graphicFrameLocks noChangeAspect="1"/>
            </p:cNvGraphicFramePr>
            <p:nvPr/>
          </p:nvGraphicFramePr>
          <p:xfrm>
            <a:off x="2159" y="2288"/>
            <a:ext cx="2425" cy="608"/>
          </p:xfrm>
          <a:graphic>
            <a:graphicData uri="http://schemas.openxmlformats.org/presentationml/2006/ole">
              <p:oleObj spid="_x0000_s573444" name="Equation" r:id="rId8" imgW="1409400" imgH="355320" progId="Equation.3">
                <p:embed/>
              </p:oleObj>
            </a:graphicData>
          </a:graphic>
        </p:graphicFrame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9303213" y="405078"/>
            <a:ext cx="11028809" cy="6346208"/>
            <a:chOff x="2208" y="144"/>
            <a:chExt cx="2940" cy="2256"/>
          </a:xfrm>
        </p:grpSpPr>
        <p:grpSp>
          <p:nvGrpSpPr>
            <p:cNvPr id="10" name="Group 70"/>
            <p:cNvGrpSpPr>
              <a:grpSpLocks/>
            </p:cNvGrpSpPr>
            <p:nvPr/>
          </p:nvGrpSpPr>
          <p:grpSpPr bwMode="auto">
            <a:xfrm>
              <a:off x="3264" y="432"/>
              <a:ext cx="1872" cy="1056"/>
              <a:chOff x="3312" y="1104"/>
              <a:chExt cx="1872" cy="1584"/>
            </a:xfrm>
          </p:grpSpPr>
          <p:sp>
            <p:nvSpPr>
              <p:cNvPr id="1061" name="Line 71"/>
              <p:cNvSpPr>
                <a:spLocks noChangeShapeType="1"/>
              </p:cNvSpPr>
              <p:nvPr/>
            </p:nvSpPr>
            <p:spPr bwMode="auto">
              <a:xfrm>
                <a:off x="3312" y="24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2" name="Line 72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3" name="Line 73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4" name="Line 74"/>
              <p:cNvSpPr>
                <a:spLocks noChangeShapeType="1"/>
              </p:cNvSpPr>
              <p:nvPr/>
            </p:nvSpPr>
            <p:spPr bwMode="auto">
              <a:xfrm>
                <a:off x="3312" y="26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5" name="Line 75"/>
              <p:cNvSpPr>
                <a:spLocks noChangeShapeType="1"/>
              </p:cNvSpPr>
              <p:nvPr/>
            </p:nvSpPr>
            <p:spPr bwMode="auto">
              <a:xfrm>
                <a:off x="3312" y="124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6" name="Line 76"/>
              <p:cNvSpPr>
                <a:spLocks noChangeShapeType="1"/>
              </p:cNvSpPr>
              <p:nvPr/>
            </p:nvSpPr>
            <p:spPr bwMode="auto">
              <a:xfrm>
                <a:off x="3312" y="172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7" name="Line 77"/>
              <p:cNvSpPr>
                <a:spLocks noChangeShapeType="1"/>
              </p:cNvSpPr>
              <p:nvPr/>
            </p:nvSpPr>
            <p:spPr bwMode="auto">
              <a:xfrm>
                <a:off x="3312" y="1488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8" name="Line 78"/>
              <p:cNvSpPr>
                <a:spLocks noChangeShapeType="1"/>
              </p:cNvSpPr>
              <p:nvPr/>
            </p:nvSpPr>
            <p:spPr bwMode="auto">
              <a:xfrm>
                <a:off x="3408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9" name="Line 79"/>
              <p:cNvSpPr>
                <a:spLocks noChangeShapeType="1"/>
              </p:cNvSpPr>
              <p:nvPr/>
            </p:nvSpPr>
            <p:spPr bwMode="auto">
              <a:xfrm>
                <a:off x="374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0" name="Line 80"/>
              <p:cNvSpPr>
                <a:spLocks noChangeShapeType="1"/>
              </p:cNvSpPr>
              <p:nvPr/>
            </p:nvSpPr>
            <p:spPr bwMode="auto">
              <a:xfrm>
                <a:off x="3840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1" name="Line 81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2" name="Line 82"/>
              <p:cNvSpPr>
                <a:spLocks noChangeShapeType="1"/>
              </p:cNvSpPr>
              <p:nvPr/>
            </p:nvSpPr>
            <p:spPr bwMode="auto">
              <a:xfrm>
                <a:off x="4176" y="15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3" name="Line 83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4" name="Line 84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5" name="Line 85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6" name="Line 86"/>
              <p:cNvSpPr>
                <a:spLocks noChangeShapeType="1"/>
              </p:cNvSpPr>
              <p:nvPr/>
            </p:nvSpPr>
            <p:spPr bwMode="auto">
              <a:xfrm>
                <a:off x="4320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7" name="Line 87"/>
              <p:cNvSpPr>
                <a:spLocks noChangeShapeType="1"/>
              </p:cNvSpPr>
              <p:nvPr/>
            </p:nvSpPr>
            <p:spPr bwMode="auto">
              <a:xfrm>
                <a:off x="4704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8" name="Line 88"/>
              <p:cNvSpPr>
                <a:spLocks noChangeShapeType="1"/>
              </p:cNvSpPr>
              <p:nvPr/>
            </p:nvSpPr>
            <p:spPr bwMode="auto">
              <a:xfrm>
                <a:off x="4368" y="23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9" name="Line 89"/>
              <p:cNvSpPr>
                <a:spLocks noChangeShapeType="1"/>
              </p:cNvSpPr>
              <p:nvPr/>
            </p:nvSpPr>
            <p:spPr bwMode="auto">
              <a:xfrm>
                <a:off x="4656" y="206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0" name="Line 90"/>
              <p:cNvSpPr>
                <a:spLocks noChangeShapeType="1"/>
              </p:cNvSpPr>
              <p:nvPr/>
            </p:nvSpPr>
            <p:spPr bwMode="auto">
              <a:xfrm>
                <a:off x="4224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1" name="Line 91"/>
              <p:cNvSpPr>
                <a:spLocks noChangeShapeType="1"/>
              </p:cNvSpPr>
              <p:nvPr/>
            </p:nvSpPr>
            <p:spPr bwMode="auto">
              <a:xfrm>
                <a:off x="4992" y="110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2" name="Line 92"/>
              <p:cNvSpPr>
                <a:spLocks noChangeShapeType="1"/>
              </p:cNvSpPr>
              <p:nvPr/>
            </p:nvSpPr>
            <p:spPr bwMode="auto">
              <a:xfrm>
                <a:off x="4848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3" name="Line 93"/>
              <p:cNvSpPr>
                <a:spLocks noChangeShapeType="1"/>
              </p:cNvSpPr>
              <p:nvPr/>
            </p:nvSpPr>
            <p:spPr bwMode="auto">
              <a:xfrm>
                <a:off x="3984" y="254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4" name="Line 94"/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3" name="Line 95"/>
            <p:cNvSpPr>
              <a:spLocks noChangeShapeType="1"/>
            </p:cNvSpPr>
            <p:nvPr/>
          </p:nvSpPr>
          <p:spPr bwMode="auto">
            <a:xfrm>
              <a:off x="4080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96"/>
            <p:cNvSpPr>
              <a:spLocks noChangeShapeType="1"/>
            </p:cNvSpPr>
            <p:nvPr/>
          </p:nvSpPr>
          <p:spPr bwMode="auto">
            <a:xfrm>
              <a:off x="4224" y="336"/>
              <a:ext cx="1" cy="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97"/>
            <p:cNvSpPr>
              <a:spLocks noChangeShapeType="1"/>
            </p:cNvSpPr>
            <p:nvPr/>
          </p:nvSpPr>
          <p:spPr bwMode="auto">
            <a:xfrm>
              <a:off x="4128" y="1872"/>
              <a:ext cx="1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Text Box 98"/>
            <p:cNvSpPr txBox="1">
              <a:spLocks noChangeArrowheads="1"/>
            </p:cNvSpPr>
            <p:nvPr/>
          </p:nvSpPr>
          <p:spPr bwMode="auto">
            <a:xfrm>
              <a:off x="4128" y="144"/>
              <a:ext cx="85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t</a:t>
              </a:r>
            </a:p>
          </p:txBody>
        </p:sp>
        <p:sp>
          <p:nvSpPr>
            <p:cNvPr id="1057" name="AutoShape 99"/>
            <p:cNvSpPr>
              <a:spLocks noChangeArrowheads="1"/>
            </p:cNvSpPr>
            <p:nvPr/>
          </p:nvSpPr>
          <p:spPr bwMode="auto">
            <a:xfrm flipH="1">
              <a:off x="4032" y="240"/>
              <a:ext cx="96" cy="6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0"/>
            <p:cNvGrpSpPr>
              <a:grpSpLocks/>
            </p:cNvGrpSpPr>
            <p:nvPr/>
          </p:nvGrpSpPr>
          <p:grpSpPr bwMode="auto">
            <a:xfrm>
              <a:off x="2208" y="1681"/>
              <a:ext cx="2940" cy="719"/>
              <a:chOff x="2112" y="3072"/>
              <a:chExt cx="2940" cy="1078"/>
            </a:xfrm>
          </p:grpSpPr>
          <p:sp>
            <p:nvSpPr>
              <p:cNvPr id="1059" name="Rectangle 101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1980" cy="86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027" name="Object 102"/>
              <p:cNvGraphicFramePr>
                <a:graphicFrameLocks noChangeAspect="1"/>
              </p:cNvGraphicFramePr>
              <p:nvPr/>
            </p:nvGraphicFramePr>
            <p:xfrm>
              <a:off x="3328" y="3180"/>
              <a:ext cx="1422" cy="693"/>
            </p:xfrm>
            <a:graphic>
              <a:graphicData uri="http://schemas.openxmlformats.org/presentationml/2006/ole">
                <p:oleObj spid="_x0000_s573443" name="Equation" r:id="rId9" imgW="1320480" imgH="406080" progId="Equation.DSMT4">
                  <p:embed/>
                </p:oleObj>
              </a:graphicData>
            </a:graphic>
          </p:graphicFrame>
          <p:sp>
            <p:nvSpPr>
              <p:cNvPr id="1060" name="Text Box 103"/>
              <p:cNvSpPr txBox="1">
                <a:spLocks noChangeArrowheads="1"/>
              </p:cNvSpPr>
              <p:nvPr/>
            </p:nvSpPr>
            <p:spPr bwMode="auto">
              <a:xfrm>
                <a:off x="2112" y="3264"/>
                <a:ext cx="854" cy="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5100" dirty="0"/>
                  <a:t>population</a:t>
                </a:r>
              </a:p>
              <a:p>
                <a:r>
                  <a:rPr lang="en-US" sz="5100" dirty="0"/>
                  <a:t>activity</a:t>
                </a:r>
              </a:p>
            </p:txBody>
          </p:sp>
        </p:grpSp>
      </p:grpSp>
      <p:sp>
        <p:nvSpPr>
          <p:cNvPr id="107" name="Text Box 57"/>
          <p:cNvSpPr txBox="1">
            <a:spLocks noChangeArrowheads="1"/>
          </p:cNvSpPr>
          <p:nvPr/>
        </p:nvSpPr>
        <p:spPr bwMode="auto">
          <a:xfrm>
            <a:off x="8522945" y="1355884"/>
            <a:ext cx="4240003" cy="1764454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100" b="1" i="1" dirty="0" err="1"/>
              <a:t>Blackboard</a:t>
            </a:r>
            <a:r>
              <a:rPr lang="fr-CH" sz="5100" b="1" i="1" dirty="0"/>
              <a:t>:</a:t>
            </a:r>
          </a:p>
          <a:p>
            <a:r>
              <a:rPr lang="fr-CH" sz="5100" b="1" i="1" dirty="0" smtClean="0"/>
              <a:t> h(t)</a:t>
            </a:r>
            <a:endParaRPr lang="fr-FR" sz="5100" b="1" i="1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Transients in a population of </a:t>
            </a: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uncoupled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neurons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  <p:sp>
        <p:nvSpPr>
          <p:cNvPr id="110" name="Text Box 57"/>
          <p:cNvSpPr txBox="1">
            <a:spLocks noChangeArrowheads="1"/>
          </p:cNvSpPr>
          <p:nvPr/>
        </p:nvSpPr>
        <p:spPr bwMode="auto">
          <a:xfrm>
            <a:off x="10395943" y="3285625"/>
            <a:ext cx="8630628" cy="1764454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FR" sz="5100" b="1" i="1" dirty="0" err="1" smtClean="0"/>
              <a:t>Students</a:t>
            </a:r>
            <a:r>
              <a:rPr lang="fr-FR" sz="5100" b="1" i="1" dirty="0" smtClean="0"/>
              <a:t>:</a:t>
            </a:r>
          </a:p>
          <a:p>
            <a:r>
              <a:rPr lang="fr-FR" sz="5100" b="1" i="1" dirty="0" err="1" smtClean="0"/>
              <a:t>Which</a:t>
            </a:r>
            <a:r>
              <a:rPr lang="fr-FR" sz="5100" b="1" i="1" dirty="0" smtClean="0"/>
              <a:t> </a:t>
            </a:r>
            <a:r>
              <a:rPr lang="fr-FR" sz="5100" b="1" i="1" dirty="0" err="1" smtClean="0"/>
              <a:t>would</a:t>
            </a:r>
            <a:r>
              <a:rPr lang="fr-FR" sz="5100" b="1" i="1" dirty="0" smtClean="0"/>
              <a:t> </a:t>
            </a:r>
            <a:r>
              <a:rPr lang="fr-FR" sz="5100" b="1" i="1" dirty="0" err="1" smtClean="0"/>
              <a:t>you</a:t>
            </a:r>
            <a:r>
              <a:rPr lang="fr-FR" sz="5100" b="1" i="1" dirty="0" smtClean="0"/>
              <a:t> </a:t>
            </a:r>
            <a:r>
              <a:rPr lang="fr-FR" sz="5100" b="1" i="1" dirty="0" err="1" smtClean="0"/>
              <a:t>choose</a:t>
            </a:r>
            <a:r>
              <a:rPr lang="fr-FR" sz="5100" b="1" i="1" dirty="0" smtClean="0"/>
              <a:t>?</a:t>
            </a:r>
            <a:endParaRPr lang="fr-FR" sz="51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0" grpId="0" animBg="1"/>
      <p:bldP spid="1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35739" y="8911696"/>
            <a:ext cx="1620557" cy="1620308"/>
            <a:chOff x="336" y="3168"/>
            <a:chExt cx="576" cy="576"/>
          </a:xfrm>
        </p:grpSpPr>
        <p:sp>
          <p:nvSpPr>
            <p:cNvPr id="40073" name="Oval 7"/>
            <p:cNvSpPr>
              <a:spLocks noChangeArrowheads="1"/>
            </p:cNvSpPr>
            <p:nvPr/>
          </p:nvSpPr>
          <p:spPr bwMode="auto">
            <a:xfrm>
              <a:off x="336" y="3168"/>
              <a:ext cx="576" cy="576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4" name="Line 8"/>
            <p:cNvSpPr>
              <a:spLocks noChangeShapeType="1"/>
            </p:cNvSpPr>
            <p:nvPr/>
          </p:nvSpPr>
          <p:spPr bwMode="auto">
            <a:xfrm flipH="1" flipV="1">
              <a:off x="336" y="331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5" name="Line 9"/>
            <p:cNvSpPr>
              <a:spLocks noChangeShapeType="1"/>
            </p:cNvSpPr>
            <p:nvPr/>
          </p:nvSpPr>
          <p:spPr bwMode="auto">
            <a:xfrm flipH="1">
              <a:off x="336" y="3456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8394" name="Text Box 10"/>
          <p:cNvSpPr txBox="1">
            <a:spLocks noChangeArrowheads="1"/>
          </p:cNvSpPr>
          <p:nvPr/>
        </p:nvSpPr>
        <p:spPr bwMode="auto">
          <a:xfrm>
            <a:off x="1402985" y="7904630"/>
            <a:ext cx="389654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endParaRPr lang="fr-FR" sz="5100" dirty="0"/>
          </a:p>
        </p:txBody>
      </p:sp>
      <p:sp>
        <p:nvSpPr>
          <p:cNvPr id="39946" name="Line 15"/>
          <p:cNvSpPr>
            <a:spLocks noChangeShapeType="1"/>
          </p:cNvSpPr>
          <p:nvPr/>
        </p:nvSpPr>
        <p:spPr bwMode="auto">
          <a:xfrm>
            <a:off x="9003110" y="9721850"/>
            <a:ext cx="108037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141" name="Group 140"/>
          <p:cNvGrpSpPr/>
          <p:nvPr/>
        </p:nvGrpSpPr>
        <p:grpSpPr>
          <a:xfrm>
            <a:off x="10398793" y="8101542"/>
            <a:ext cx="4501555" cy="2835540"/>
            <a:chOff x="10083483" y="8101542"/>
            <a:chExt cx="5942052" cy="2835540"/>
          </a:xfrm>
        </p:grpSpPr>
        <p:sp>
          <p:nvSpPr>
            <p:cNvPr id="39943" name="AutoShape 12"/>
            <p:cNvSpPr>
              <a:spLocks noChangeArrowheads="1"/>
            </p:cNvSpPr>
            <p:nvPr/>
          </p:nvSpPr>
          <p:spPr bwMode="auto">
            <a:xfrm>
              <a:off x="10083483" y="8101542"/>
              <a:ext cx="4501555" cy="28355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45" name="Line 14"/>
            <p:cNvSpPr>
              <a:spLocks noChangeShapeType="1"/>
            </p:cNvSpPr>
            <p:nvPr/>
          </p:nvSpPr>
          <p:spPr bwMode="auto">
            <a:xfrm>
              <a:off x="14585037" y="9721850"/>
              <a:ext cx="144049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8" name="Oval 27"/>
            <p:cNvSpPr>
              <a:spLocks noChangeArrowheads="1"/>
            </p:cNvSpPr>
            <p:nvPr/>
          </p:nvSpPr>
          <p:spPr bwMode="auto">
            <a:xfrm>
              <a:off x="12424291" y="8236568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9" name="Oval 28"/>
            <p:cNvSpPr>
              <a:spLocks noChangeArrowheads="1"/>
            </p:cNvSpPr>
            <p:nvPr/>
          </p:nvSpPr>
          <p:spPr bwMode="auto">
            <a:xfrm>
              <a:off x="12604353" y="9721851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0" name="Oval 29"/>
            <p:cNvSpPr>
              <a:spLocks noChangeArrowheads="1"/>
            </p:cNvSpPr>
            <p:nvPr/>
          </p:nvSpPr>
          <p:spPr bwMode="auto">
            <a:xfrm>
              <a:off x="12784416" y="8506619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1" name="Oval 30"/>
            <p:cNvSpPr>
              <a:spLocks noChangeArrowheads="1"/>
            </p:cNvSpPr>
            <p:nvPr/>
          </p:nvSpPr>
          <p:spPr bwMode="auto">
            <a:xfrm>
              <a:off x="12964478" y="8911696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2" name="Oval 31"/>
            <p:cNvSpPr>
              <a:spLocks noChangeArrowheads="1"/>
            </p:cNvSpPr>
            <p:nvPr/>
          </p:nvSpPr>
          <p:spPr bwMode="auto">
            <a:xfrm>
              <a:off x="13504665" y="9046722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3" name="Oval 32"/>
            <p:cNvSpPr>
              <a:spLocks noChangeArrowheads="1"/>
            </p:cNvSpPr>
            <p:nvPr/>
          </p:nvSpPr>
          <p:spPr bwMode="auto">
            <a:xfrm>
              <a:off x="13504665" y="8371594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4" name="Oval 33"/>
            <p:cNvSpPr>
              <a:spLocks noChangeArrowheads="1"/>
            </p:cNvSpPr>
            <p:nvPr/>
          </p:nvSpPr>
          <p:spPr bwMode="auto">
            <a:xfrm>
              <a:off x="12784416" y="10261953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5" name="Oval 34"/>
            <p:cNvSpPr>
              <a:spLocks noChangeArrowheads="1"/>
            </p:cNvSpPr>
            <p:nvPr/>
          </p:nvSpPr>
          <p:spPr bwMode="auto">
            <a:xfrm>
              <a:off x="13144540" y="9856876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6" name="Oval 35"/>
            <p:cNvSpPr>
              <a:spLocks noChangeArrowheads="1"/>
            </p:cNvSpPr>
            <p:nvPr/>
          </p:nvSpPr>
          <p:spPr bwMode="auto">
            <a:xfrm>
              <a:off x="13864789" y="10126928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67" name="Oval 36"/>
            <p:cNvSpPr>
              <a:spLocks noChangeArrowheads="1"/>
            </p:cNvSpPr>
            <p:nvPr/>
          </p:nvSpPr>
          <p:spPr bwMode="auto">
            <a:xfrm>
              <a:off x="13324602" y="10532005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0443607" y="8101542"/>
              <a:ext cx="1980684" cy="2700514"/>
              <a:chOff x="1200" y="2928"/>
              <a:chExt cx="528" cy="960"/>
            </a:xfrm>
          </p:grpSpPr>
          <p:sp>
            <p:nvSpPr>
              <p:cNvPr id="40063" name="Oval 38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4" name="Oval 39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5" name="Oval 40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6" name="Oval 41"/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7" name="Oval 42"/>
              <p:cNvSpPr>
                <a:spLocks noChangeArrowheads="1"/>
              </p:cNvSpPr>
              <p:nvPr/>
            </p:nvSpPr>
            <p:spPr bwMode="auto">
              <a:xfrm>
                <a:off x="1488" y="321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8" name="Oval 43"/>
              <p:cNvSpPr>
                <a:spLocks noChangeArrowheads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9" name="Oval 44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0" name="Oval 45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1" name="Oval 46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2" name="Oval 47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4491356" y="8101542"/>
            <a:ext cx="4331691" cy="2835540"/>
            <a:chOff x="3421182" y="8101542"/>
            <a:chExt cx="5401865" cy="2835540"/>
          </a:xfrm>
        </p:grpSpPr>
        <p:sp>
          <p:nvSpPr>
            <p:cNvPr id="39942" name="AutoShape 11"/>
            <p:cNvSpPr>
              <a:spLocks noChangeArrowheads="1"/>
            </p:cNvSpPr>
            <p:nvPr/>
          </p:nvSpPr>
          <p:spPr bwMode="auto">
            <a:xfrm>
              <a:off x="4321492" y="8101542"/>
              <a:ext cx="4501555" cy="28355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44" name="Line 13"/>
            <p:cNvSpPr>
              <a:spLocks noChangeShapeType="1"/>
            </p:cNvSpPr>
            <p:nvPr/>
          </p:nvSpPr>
          <p:spPr bwMode="auto">
            <a:xfrm>
              <a:off x="3421182" y="9721850"/>
              <a:ext cx="9003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47" name="Oval 16"/>
            <p:cNvSpPr>
              <a:spLocks noChangeArrowheads="1"/>
            </p:cNvSpPr>
            <p:nvPr/>
          </p:nvSpPr>
          <p:spPr bwMode="auto">
            <a:xfrm>
              <a:off x="6842363" y="8371594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48" name="Oval 17"/>
            <p:cNvSpPr>
              <a:spLocks noChangeArrowheads="1"/>
            </p:cNvSpPr>
            <p:nvPr/>
          </p:nvSpPr>
          <p:spPr bwMode="auto">
            <a:xfrm>
              <a:off x="6482239" y="9586825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0" name="Oval 19"/>
            <p:cNvSpPr>
              <a:spLocks noChangeArrowheads="1"/>
            </p:cNvSpPr>
            <p:nvPr/>
          </p:nvSpPr>
          <p:spPr bwMode="auto">
            <a:xfrm>
              <a:off x="7562612" y="9991902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1" name="Oval 20"/>
            <p:cNvSpPr>
              <a:spLocks noChangeArrowheads="1"/>
            </p:cNvSpPr>
            <p:nvPr/>
          </p:nvSpPr>
          <p:spPr bwMode="auto">
            <a:xfrm>
              <a:off x="6662301" y="9856876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2" name="Oval 21"/>
            <p:cNvSpPr>
              <a:spLocks noChangeArrowheads="1"/>
            </p:cNvSpPr>
            <p:nvPr/>
          </p:nvSpPr>
          <p:spPr bwMode="auto">
            <a:xfrm>
              <a:off x="7022426" y="10126928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3" name="Oval 22"/>
            <p:cNvSpPr>
              <a:spLocks noChangeArrowheads="1"/>
            </p:cNvSpPr>
            <p:nvPr/>
          </p:nvSpPr>
          <p:spPr bwMode="auto">
            <a:xfrm>
              <a:off x="7382550" y="10396979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4" name="Oval 23"/>
            <p:cNvSpPr>
              <a:spLocks noChangeArrowheads="1"/>
            </p:cNvSpPr>
            <p:nvPr/>
          </p:nvSpPr>
          <p:spPr bwMode="auto">
            <a:xfrm>
              <a:off x="7022426" y="8641645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5" name="Oval 24"/>
            <p:cNvSpPr>
              <a:spLocks noChangeArrowheads="1"/>
            </p:cNvSpPr>
            <p:nvPr/>
          </p:nvSpPr>
          <p:spPr bwMode="auto">
            <a:xfrm>
              <a:off x="7562612" y="8506619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6" name="Oval 25"/>
            <p:cNvSpPr>
              <a:spLocks noChangeArrowheads="1"/>
            </p:cNvSpPr>
            <p:nvPr/>
          </p:nvSpPr>
          <p:spPr bwMode="auto">
            <a:xfrm>
              <a:off x="7382550" y="9046722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57" name="Oval 26"/>
            <p:cNvSpPr>
              <a:spLocks noChangeArrowheads="1"/>
            </p:cNvSpPr>
            <p:nvPr/>
          </p:nvSpPr>
          <p:spPr bwMode="auto">
            <a:xfrm>
              <a:off x="7742674" y="9181748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4501555" y="8101542"/>
              <a:ext cx="1980684" cy="2700514"/>
              <a:chOff x="1200" y="2928"/>
              <a:chExt cx="528" cy="960"/>
            </a:xfrm>
          </p:grpSpPr>
          <p:sp>
            <p:nvSpPr>
              <p:cNvPr id="40053" name="Oval 49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4" name="Oval 50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5" name="Oval 51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6" name="Oval 52"/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7" name="Oval 53"/>
              <p:cNvSpPr>
                <a:spLocks noChangeArrowheads="1"/>
              </p:cNvSpPr>
              <p:nvPr/>
            </p:nvSpPr>
            <p:spPr bwMode="auto">
              <a:xfrm>
                <a:off x="1488" y="321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8" name="Oval 54"/>
              <p:cNvSpPr>
                <a:spLocks noChangeArrowheads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9" name="Oval 55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0" name="Oval 5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1" name="Oval 57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62" name="Oval 58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14900348" y="8101542"/>
            <a:ext cx="3241119" cy="2835540"/>
            <a:chOff x="16025535" y="8101542"/>
            <a:chExt cx="4501555" cy="2835540"/>
          </a:xfrm>
        </p:grpSpPr>
        <p:sp>
          <p:nvSpPr>
            <p:cNvPr id="39949" name="AutoShape 18"/>
            <p:cNvSpPr>
              <a:spLocks noChangeArrowheads="1"/>
            </p:cNvSpPr>
            <p:nvPr/>
          </p:nvSpPr>
          <p:spPr bwMode="auto">
            <a:xfrm>
              <a:off x="16025535" y="8101542"/>
              <a:ext cx="4501555" cy="283554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18366344" y="8101542"/>
              <a:ext cx="1980684" cy="2700514"/>
              <a:chOff x="1200" y="2928"/>
              <a:chExt cx="528" cy="960"/>
            </a:xfrm>
          </p:grpSpPr>
          <p:sp>
            <p:nvSpPr>
              <p:cNvPr id="40043" name="Oval 6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4" name="Oval 61"/>
              <p:cNvSpPr>
                <a:spLocks noChangeArrowheads="1"/>
              </p:cNvSpPr>
              <p:nvPr/>
            </p:nvSpPr>
            <p:spPr bwMode="auto">
              <a:xfrm>
                <a:off x="1248" y="3456"/>
                <a:ext cx="480" cy="43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5" name="Oval 62"/>
              <p:cNvSpPr>
                <a:spLocks noChangeArrowheads="1"/>
              </p:cNvSpPr>
              <p:nvPr/>
            </p:nvSpPr>
            <p:spPr bwMode="auto">
              <a:xfrm>
                <a:off x="1296" y="302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6" name="Oval 63"/>
              <p:cNvSpPr>
                <a:spLocks noChangeArrowheads="1"/>
              </p:cNvSpPr>
              <p:nvPr/>
            </p:nvSpPr>
            <p:spPr bwMode="auto">
              <a:xfrm>
                <a:off x="1344" y="316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7" name="Oval 64"/>
              <p:cNvSpPr>
                <a:spLocks noChangeArrowheads="1"/>
              </p:cNvSpPr>
              <p:nvPr/>
            </p:nvSpPr>
            <p:spPr bwMode="auto">
              <a:xfrm>
                <a:off x="1488" y="3216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8" name="Oval 65"/>
              <p:cNvSpPr>
                <a:spLocks noChangeArrowheads="1"/>
              </p:cNvSpPr>
              <p:nvPr/>
            </p:nvSpPr>
            <p:spPr bwMode="auto">
              <a:xfrm>
                <a:off x="1488" y="3072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9" name="Oval 66"/>
              <p:cNvSpPr>
                <a:spLocks noChangeArrowheads="1"/>
              </p:cNvSpPr>
              <p:nvPr/>
            </p:nvSpPr>
            <p:spPr bwMode="auto">
              <a:xfrm>
                <a:off x="1296" y="364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0" name="Oval 6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1" name="Oval 6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52" name="Oval 69"/>
              <p:cNvSpPr>
                <a:spLocks noChangeArrowheads="1"/>
              </p:cNvSpPr>
              <p:nvPr/>
            </p:nvSpPr>
            <p:spPr bwMode="auto">
              <a:xfrm>
                <a:off x="1440" y="3744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71" name="Oval 70"/>
            <p:cNvSpPr>
              <a:spLocks noChangeArrowheads="1"/>
            </p:cNvSpPr>
            <p:nvPr/>
          </p:nvSpPr>
          <p:spPr bwMode="auto">
            <a:xfrm>
              <a:off x="16205597" y="8236568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2" name="Oval 71"/>
            <p:cNvSpPr>
              <a:spLocks noChangeArrowheads="1"/>
            </p:cNvSpPr>
            <p:nvPr/>
          </p:nvSpPr>
          <p:spPr bwMode="auto">
            <a:xfrm>
              <a:off x="16385659" y="9721851"/>
              <a:ext cx="1800622" cy="121523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3" name="Oval 72"/>
            <p:cNvSpPr>
              <a:spLocks noChangeArrowheads="1"/>
            </p:cNvSpPr>
            <p:nvPr/>
          </p:nvSpPr>
          <p:spPr bwMode="auto">
            <a:xfrm>
              <a:off x="16565722" y="8506619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4" name="Oval 73"/>
            <p:cNvSpPr>
              <a:spLocks noChangeArrowheads="1"/>
            </p:cNvSpPr>
            <p:nvPr/>
          </p:nvSpPr>
          <p:spPr bwMode="auto">
            <a:xfrm>
              <a:off x="16565722" y="8911696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5" name="Oval 74"/>
            <p:cNvSpPr>
              <a:spLocks noChangeArrowheads="1"/>
            </p:cNvSpPr>
            <p:nvPr/>
          </p:nvSpPr>
          <p:spPr bwMode="auto">
            <a:xfrm>
              <a:off x="17285971" y="9046722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6" name="Oval 75"/>
            <p:cNvSpPr>
              <a:spLocks noChangeArrowheads="1"/>
            </p:cNvSpPr>
            <p:nvPr/>
          </p:nvSpPr>
          <p:spPr bwMode="auto">
            <a:xfrm>
              <a:off x="17285971" y="8641645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7" name="Oval 76"/>
            <p:cNvSpPr>
              <a:spLocks noChangeArrowheads="1"/>
            </p:cNvSpPr>
            <p:nvPr/>
          </p:nvSpPr>
          <p:spPr bwMode="auto">
            <a:xfrm>
              <a:off x="16925846" y="10126928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8" name="Oval 77"/>
            <p:cNvSpPr>
              <a:spLocks noChangeArrowheads="1"/>
            </p:cNvSpPr>
            <p:nvPr/>
          </p:nvSpPr>
          <p:spPr bwMode="auto">
            <a:xfrm>
              <a:off x="17285971" y="9856876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79" name="Oval 78"/>
            <p:cNvSpPr>
              <a:spLocks noChangeArrowheads="1"/>
            </p:cNvSpPr>
            <p:nvPr/>
          </p:nvSpPr>
          <p:spPr bwMode="auto">
            <a:xfrm>
              <a:off x="17646095" y="10126928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  <p:sp>
          <p:nvSpPr>
            <p:cNvPr id="39980" name="Oval 79"/>
            <p:cNvSpPr>
              <a:spLocks noChangeArrowheads="1"/>
            </p:cNvSpPr>
            <p:nvPr/>
          </p:nvSpPr>
          <p:spPr bwMode="auto">
            <a:xfrm>
              <a:off x="17105908" y="10532005"/>
              <a:ext cx="360124" cy="27005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192911" tIns="96455" rIns="192911" bIns="96455" anchor="ctr"/>
            <a:lstStyle/>
            <a:p>
              <a:endParaRPr lang="en-US"/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1080373" y="1485283"/>
            <a:ext cx="18795939" cy="5592315"/>
            <a:chOff x="288" y="528"/>
            <a:chExt cx="6877" cy="1988"/>
          </a:xfrm>
        </p:grpSpPr>
        <p:sp>
          <p:nvSpPr>
            <p:cNvPr id="39993" name="AutoShape 93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Oval 94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Oval 95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Oval 96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Oval 97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Oval 98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Oval 99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Oval 100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Oval 101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Oval 102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Oval 103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Oval 104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5" name="Oval 105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Oval 106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Oval 107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8" name="Oval 108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9" name="Text Box 109"/>
            <p:cNvSpPr txBox="1">
              <a:spLocks noChangeArrowheads="1"/>
            </p:cNvSpPr>
            <p:nvPr/>
          </p:nvSpPr>
          <p:spPr bwMode="auto">
            <a:xfrm>
              <a:off x="5439" y="1323"/>
              <a:ext cx="1726" cy="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/>
                <a:t>Connections</a:t>
              </a:r>
            </a:p>
            <a:p>
              <a:r>
                <a:rPr lang="en-US" sz="5100" dirty="0"/>
                <a:t>4000 external</a:t>
              </a:r>
            </a:p>
            <a:p>
              <a:r>
                <a:rPr lang="en-US" sz="5100" dirty="0"/>
                <a:t>4000 within excitatory</a:t>
              </a:r>
            </a:p>
            <a:p>
              <a:r>
                <a:rPr lang="en-US" sz="5100" dirty="0"/>
                <a:t>1000 within inhibitory</a:t>
              </a:r>
            </a:p>
          </p:txBody>
        </p:sp>
        <p:sp>
          <p:nvSpPr>
            <p:cNvPr id="40010" name="Line 110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1" name="Line 111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2" name="Line 112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3" name="Line 113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4" name="Line 114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5" name="Line 115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6" name="Line 116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7" name="Line 117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8" name="Line 118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19" name="Text Box 119"/>
            <p:cNvSpPr txBox="1">
              <a:spLocks noChangeArrowheads="1"/>
            </p:cNvSpPr>
            <p:nvPr/>
          </p:nvSpPr>
          <p:spPr bwMode="auto">
            <a:xfrm>
              <a:off x="2976" y="528"/>
              <a:ext cx="1726" cy="1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900" dirty="0"/>
                <a:t>Population</a:t>
              </a:r>
            </a:p>
            <a:p>
              <a:r>
                <a:rPr lang="en-US" sz="5100" dirty="0"/>
                <a:t>- 50 000 neurons</a:t>
              </a:r>
            </a:p>
            <a:p>
              <a:r>
                <a:rPr lang="en-US" sz="5100" dirty="0"/>
                <a:t>- 20 percent inhibitory</a:t>
              </a:r>
            </a:p>
            <a:p>
              <a:r>
                <a:rPr lang="en-US" sz="5100" dirty="0"/>
                <a:t>- randomly connected</a:t>
              </a:r>
            </a:p>
          </p:txBody>
        </p:sp>
        <p:sp>
          <p:nvSpPr>
            <p:cNvPr id="40020" name="Line 12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1" name="Line 12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2" name="Line 12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3" name="Line 12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4" name="Line 12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5" name="Line 12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6" name="Line 12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7" name="Line 12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8" name="Line 12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29" name="Line 12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0" name="Line 13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1" name="Line 13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2" name="Line 13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3" name="Line 13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4" name="Line 13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5" name="Line 13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6" name="Line 13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7" name="Line 13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8" name="Line 13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9" name="Line 13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0" name="Line 14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1" name="Line 14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42" name="Line 14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43"/>
          <p:cNvGrpSpPr>
            <a:grpSpLocks/>
          </p:cNvGrpSpPr>
          <p:nvPr/>
        </p:nvGrpSpPr>
        <p:grpSpPr bwMode="auto">
          <a:xfrm>
            <a:off x="4861679" y="3240617"/>
            <a:ext cx="7202488" cy="5806105"/>
            <a:chOff x="1296" y="1152"/>
            <a:chExt cx="1920" cy="2064"/>
          </a:xfrm>
        </p:grpSpPr>
        <p:sp>
          <p:nvSpPr>
            <p:cNvPr id="39991" name="Line 144"/>
            <p:cNvSpPr>
              <a:spLocks noChangeShapeType="1"/>
            </p:cNvSpPr>
            <p:nvPr/>
          </p:nvSpPr>
          <p:spPr bwMode="auto">
            <a:xfrm>
              <a:off x="1296" y="1920"/>
              <a:ext cx="1536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Line 145"/>
            <p:cNvSpPr>
              <a:spLocks noChangeShapeType="1"/>
            </p:cNvSpPr>
            <p:nvPr/>
          </p:nvSpPr>
          <p:spPr bwMode="auto">
            <a:xfrm>
              <a:off x="1776" y="1152"/>
              <a:ext cx="144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142549" y="6076156"/>
            <a:ext cx="4929202" cy="1662503"/>
            <a:chOff x="38" y="2160"/>
            <a:chExt cx="1314" cy="591"/>
          </a:xfrm>
        </p:grpSpPr>
        <p:sp>
          <p:nvSpPr>
            <p:cNvPr id="39988" name="Text Box 147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39989" name="Text Box 148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39990" name="AutoShape 149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50"/>
          <p:cNvGrpSpPr>
            <a:grpSpLocks/>
          </p:cNvGrpSpPr>
          <p:nvPr/>
        </p:nvGrpSpPr>
        <p:grpSpPr bwMode="auto">
          <a:xfrm>
            <a:off x="540187" y="7561439"/>
            <a:ext cx="3241119" cy="810154"/>
            <a:chOff x="144" y="2688"/>
            <a:chExt cx="864" cy="288"/>
          </a:xfrm>
        </p:grpSpPr>
        <p:sp>
          <p:nvSpPr>
            <p:cNvPr id="39985" name="Line 151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152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Line 153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Transients in a population of neurons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40186" y="8236568"/>
            <a:ext cx="6679773" cy="34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900" dirty="0"/>
              <a:t>Population</a:t>
            </a:r>
          </a:p>
          <a:p>
            <a:r>
              <a:rPr lang="en-US" sz="5100" dirty="0"/>
              <a:t>- 50 000 neurons</a:t>
            </a:r>
          </a:p>
          <a:p>
            <a:r>
              <a:rPr lang="en-US" sz="5100" dirty="0"/>
              <a:t>- 20 percent inhibitory</a:t>
            </a:r>
          </a:p>
          <a:p>
            <a:r>
              <a:rPr lang="en-US" sz="5100" dirty="0"/>
              <a:t>- randomly connected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0373" y="2025386"/>
            <a:ext cx="4287993" cy="2970565"/>
            <a:chOff x="288" y="720"/>
            <a:chExt cx="2064" cy="1392"/>
          </a:xfrm>
        </p:grpSpPr>
        <p:sp>
          <p:nvSpPr>
            <p:cNvPr id="41000" name="AutoShape 5"/>
            <p:cNvSpPr>
              <a:spLocks noChangeArrowheads="1"/>
            </p:cNvSpPr>
            <p:nvPr/>
          </p:nvSpPr>
          <p:spPr bwMode="auto">
            <a:xfrm>
              <a:off x="288" y="720"/>
              <a:ext cx="2064" cy="1392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Oval 6"/>
            <p:cNvSpPr>
              <a:spLocks noChangeArrowheads="1"/>
            </p:cNvSpPr>
            <p:nvPr/>
          </p:nvSpPr>
          <p:spPr bwMode="auto">
            <a:xfrm>
              <a:off x="1248" y="11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Oval 7"/>
            <p:cNvSpPr>
              <a:spLocks noChangeArrowheads="1"/>
            </p:cNvSpPr>
            <p:nvPr/>
          </p:nvSpPr>
          <p:spPr bwMode="auto">
            <a:xfrm>
              <a:off x="1344" y="120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Oval 8"/>
            <p:cNvSpPr>
              <a:spLocks noChangeArrowheads="1"/>
            </p:cNvSpPr>
            <p:nvPr/>
          </p:nvSpPr>
          <p:spPr bwMode="auto">
            <a:xfrm>
              <a:off x="1440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Oval 9"/>
            <p:cNvSpPr>
              <a:spLocks noChangeArrowheads="1"/>
            </p:cNvSpPr>
            <p:nvPr/>
          </p:nvSpPr>
          <p:spPr bwMode="auto">
            <a:xfrm>
              <a:off x="1392" y="177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Oval 10"/>
            <p:cNvSpPr>
              <a:spLocks noChangeArrowheads="1"/>
            </p:cNvSpPr>
            <p:nvPr/>
          </p:nvSpPr>
          <p:spPr bwMode="auto">
            <a:xfrm>
              <a:off x="1728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Oval 11"/>
            <p:cNvSpPr>
              <a:spLocks noChangeArrowheads="1"/>
            </p:cNvSpPr>
            <p:nvPr/>
          </p:nvSpPr>
          <p:spPr bwMode="auto">
            <a:xfrm>
              <a:off x="1584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Oval 12"/>
            <p:cNvSpPr>
              <a:spLocks noChangeArrowheads="1"/>
            </p:cNvSpPr>
            <p:nvPr/>
          </p:nvSpPr>
          <p:spPr bwMode="auto">
            <a:xfrm>
              <a:off x="1344" y="144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Oval 13"/>
            <p:cNvSpPr>
              <a:spLocks noChangeArrowheads="1"/>
            </p:cNvSpPr>
            <p:nvPr/>
          </p:nvSpPr>
          <p:spPr bwMode="auto">
            <a:xfrm>
              <a:off x="1440" y="134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Oval 14"/>
            <p:cNvSpPr>
              <a:spLocks noChangeArrowheads="1"/>
            </p:cNvSpPr>
            <p:nvPr/>
          </p:nvSpPr>
          <p:spPr bwMode="auto">
            <a:xfrm>
              <a:off x="1536" y="1680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Oval 15"/>
            <p:cNvSpPr>
              <a:spLocks noChangeArrowheads="1"/>
            </p:cNvSpPr>
            <p:nvPr/>
          </p:nvSpPr>
          <p:spPr bwMode="auto">
            <a:xfrm>
              <a:off x="1632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Oval 16"/>
            <p:cNvSpPr>
              <a:spLocks noChangeArrowheads="1"/>
            </p:cNvSpPr>
            <p:nvPr/>
          </p:nvSpPr>
          <p:spPr bwMode="auto">
            <a:xfrm>
              <a:off x="1104" y="15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Oval 17"/>
            <p:cNvSpPr>
              <a:spLocks noChangeArrowheads="1"/>
            </p:cNvSpPr>
            <p:nvPr/>
          </p:nvSpPr>
          <p:spPr bwMode="auto">
            <a:xfrm>
              <a:off x="1056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Oval 18"/>
            <p:cNvSpPr>
              <a:spLocks noChangeArrowheads="1"/>
            </p:cNvSpPr>
            <p:nvPr/>
          </p:nvSpPr>
          <p:spPr bwMode="auto">
            <a:xfrm>
              <a:off x="960" y="1008"/>
              <a:ext cx="960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Oval 19"/>
            <p:cNvSpPr>
              <a:spLocks noChangeArrowheads="1"/>
            </p:cNvSpPr>
            <p:nvPr/>
          </p:nvSpPr>
          <p:spPr bwMode="auto">
            <a:xfrm>
              <a:off x="1200" y="163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Oval 20"/>
            <p:cNvSpPr>
              <a:spLocks noChangeArrowheads="1"/>
            </p:cNvSpPr>
            <p:nvPr/>
          </p:nvSpPr>
          <p:spPr bwMode="auto">
            <a:xfrm>
              <a:off x="1152" y="139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Line 21"/>
            <p:cNvSpPr>
              <a:spLocks noChangeShapeType="1"/>
            </p:cNvSpPr>
            <p:nvPr/>
          </p:nvSpPr>
          <p:spPr bwMode="auto">
            <a:xfrm>
              <a:off x="384" y="11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22"/>
            <p:cNvSpPr>
              <a:spLocks noChangeShapeType="1"/>
            </p:cNvSpPr>
            <p:nvPr/>
          </p:nvSpPr>
          <p:spPr bwMode="auto">
            <a:xfrm>
              <a:off x="384" y="13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Line 23"/>
            <p:cNvSpPr>
              <a:spLocks noChangeShapeType="1"/>
            </p:cNvSpPr>
            <p:nvPr/>
          </p:nvSpPr>
          <p:spPr bwMode="auto">
            <a:xfrm>
              <a:off x="3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24"/>
            <p:cNvSpPr>
              <a:spLocks noChangeShapeType="1"/>
            </p:cNvSpPr>
            <p:nvPr/>
          </p:nvSpPr>
          <p:spPr bwMode="auto">
            <a:xfrm>
              <a:off x="384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25"/>
            <p:cNvSpPr>
              <a:spLocks noChangeShapeType="1"/>
            </p:cNvSpPr>
            <p:nvPr/>
          </p:nvSpPr>
          <p:spPr bwMode="auto">
            <a:xfrm>
              <a:off x="480" y="96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26"/>
            <p:cNvSpPr>
              <a:spLocks noChangeShapeType="1"/>
            </p:cNvSpPr>
            <p:nvPr/>
          </p:nvSpPr>
          <p:spPr bwMode="auto">
            <a:xfrm>
              <a:off x="576" y="120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27"/>
            <p:cNvSpPr>
              <a:spLocks noChangeShapeType="1"/>
            </p:cNvSpPr>
            <p:nvPr/>
          </p:nvSpPr>
          <p:spPr bwMode="auto">
            <a:xfrm>
              <a:off x="432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28"/>
            <p:cNvSpPr>
              <a:spLocks noChangeShapeType="1"/>
            </p:cNvSpPr>
            <p:nvPr/>
          </p:nvSpPr>
          <p:spPr bwMode="auto">
            <a:xfrm>
              <a:off x="528" y="144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Line 29"/>
            <p:cNvSpPr>
              <a:spLocks noChangeShapeType="1"/>
            </p:cNvSpPr>
            <p:nvPr/>
          </p:nvSpPr>
          <p:spPr bwMode="auto">
            <a:xfrm>
              <a:off x="672" y="1680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5" name="Line 30"/>
            <p:cNvSpPr>
              <a:spLocks noChangeShapeType="1"/>
            </p:cNvSpPr>
            <p:nvPr/>
          </p:nvSpPr>
          <p:spPr bwMode="auto">
            <a:xfrm>
              <a:off x="816" y="105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6" name="Line 31"/>
            <p:cNvSpPr>
              <a:spLocks noChangeShapeType="1"/>
            </p:cNvSpPr>
            <p:nvPr/>
          </p:nvSpPr>
          <p:spPr bwMode="auto">
            <a:xfrm>
              <a:off x="768" y="124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7" name="Line 32"/>
            <p:cNvSpPr>
              <a:spLocks noChangeShapeType="1"/>
            </p:cNvSpPr>
            <p:nvPr/>
          </p:nvSpPr>
          <p:spPr bwMode="auto">
            <a:xfrm>
              <a:off x="768" y="1488"/>
              <a:ext cx="28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33"/>
            <p:cNvSpPr>
              <a:spLocks noChangeShapeType="1"/>
            </p:cNvSpPr>
            <p:nvPr/>
          </p:nvSpPr>
          <p:spPr bwMode="auto">
            <a:xfrm flipV="1">
              <a:off x="816" y="163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Line 34"/>
            <p:cNvSpPr>
              <a:spLocks noChangeShapeType="1"/>
            </p:cNvSpPr>
            <p:nvPr/>
          </p:nvSpPr>
          <p:spPr bwMode="auto">
            <a:xfrm>
              <a:off x="1392" y="1536"/>
              <a:ext cx="4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0" name="Line 35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1" name="Line 36"/>
            <p:cNvSpPr>
              <a:spLocks noChangeShapeType="1"/>
            </p:cNvSpPr>
            <p:nvPr/>
          </p:nvSpPr>
          <p:spPr bwMode="auto">
            <a:xfrm flipV="1">
              <a:off x="1248" y="15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2" name="Line 37"/>
            <p:cNvSpPr>
              <a:spLocks noChangeShapeType="1"/>
            </p:cNvSpPr>
            <p:nvPr/>
          </p:nvSpPr>
          <p:spPr bwMode="auto">
            <a:xfrm>
              <a:off x="1392" y="1536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3" name="Line 38"/>
            <p:cNvSpPr>
              <a:spLocks noChangeShapeType="1"/>
            </p:cNvSpPr>
            <p:nvPr/>
          </p:nvSpPr>
          <p:spPr bwMode="auto">
            <a:xfrm>
              <a:off x="1200" y="1488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4" name="Line 39"/>
            <p:cNvSpPr>
              <a:spLocks noChangeShapeType="1"/>
            </p:cNvSpPr>
            <p:nvPr/>
          </p:nvSpPr>
          <p:spPr bwMode="auto">
            <a:xfrm>
              <a:off x="1632" y="1392"/>
              <a:ext cx="4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5" name="Line 40"/>
            <p:cNvSpPr>
              <a:spLocks noChangeShapeType="1"/>
            </p:cNvSpPr>
            <p:nvPr/>
          </p:nvSpPr>
          <p:spPr bwMode="auto">
            <a:xfrm>
              <a:off x="1488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Line 41"/>
            <p:cNvSpPr>
              <a:spLocks noChangeShapeType="1"/>
            </p:cNvSpPr>
            <p:nvPr/>
          </p:nvSpPr>
          <p:spPr bwMode="auto">
            <a:xfrm flipH="1">
              <a:off x="1248" y="1296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42"/>
            <p:cNvSpPr>
              <a:spLocks noChangeShapeType="1"/>
            </p:cNvSpPr>
            <p:nvPr/>
          </p:nvSpPr>
          <p:spPr bwMode="auto">
            <a:xfrm flipH="1">
              <a:off x="1104" y="1200"/>
              <a:ext cx="14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Line 43"/>
            <p:cNvSpPr>
              <a:spLocks noChangeShapeType="1"/>
            </p:cNvSpPr>
            <p:nvPr/>
          </p:nvSpPr>
          <p:spPr bwMode="auto">
            <a:xfrm>
              <a:off x="1104" y="1392"/>
              <a:ext cx="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9" name="Line 44"/>
            <p:cNvSpPr>
              <a:spLocks noChangeShapeType="1"/>
            </p:cNvSpPr>
            <p:nvPr/>
          </p:nvSpPr>
          <p:spPr bwMode="auto">
            <a:xfrm flipV="1">
              <a:off x="1248" y="13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0" name="Line 45"/>
            <p:cNvSpPr>
              <a:spLocks noChangeShapeType="1"/>
            </p:cNvSpPr>
            <p:nvPr/>
          </p:nvSpPr>
          <p:spPr bwMode="auto">
            <a:xfrm flipH="1">
              <a:off x="1440" y="1440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1" name="Line 46"/>
            <p:cNvSpPr>
              <a:spLocks noChangeShapeType="1"/>
            </p:cNvSpPr>
            <p:nvPr/>
          </p:nvSpPr>
          <p:spPr bwMode="auto">
            <a:xfrm>
              <a:off x="1248" y="1680"/>
              <a:ext cx="192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2" name="Line 47"/>
            <p:cNvSpPr>
              <a:spLocks noChangeShapeType="1"/>
            </p:cNvSpPr>
            <p:nvPr/>
          </p:nvSpPr>
          <p:spPr bwMode="auto">
            <a:xfrm>
              <a:off x="1296" y="1200"/>
              <a:ext cx="9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3" name="Line 48"/>
            <p:cNvSpPr>
              <a:spLocks noChangeShapeType="1"/>
            </p:cNvSpPr>
            <p:nvPr/>
          </p:nvSpPr>
          <p:spPr bwMode="auto">
            <a:xfrm>
              <a:off x="1104" y="1344"/>
              <a:ext cx="336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4" name="Line 49"/>
            <p:cNvSpPr>
              <a:spLocks noChangeShapeType="1"/>
            </p:cNvSpPr>
            <p:nvPr/>
          </p:nvSpPr>
          <p:spPr bwMode="auto">
            <a:xfrm flipV="1">
              <a:off x="1248" y="1488"/>
              <a:ext cx="14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5" name="Line 50"/>
            <p:cNvSpPr>
              <a:spLocks noChangeShapeType="1"/>
            </p:cNvSpPr>
            <p:nvPr/>
          </p:nvSpPr>
          <p:spPr bwMode="auto">
            <a:xfrm flipV="1">
              <a:off x="1152" y="1488"/>
              <a:ext cx="24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6" name="Line 51"/>
            <p:cNvSpPr>
              <a:spLocks noChangeShapeType="1"/>
            </p:cNvSpPr>
            <p:nvPr/>
          </p:nvSpPr>
          <p:spPr bwMode="auto">
            <a:xfrm flipH="1">
              <a:off x="1680" y="1440"/>
              <a:ext cx="96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7" name="Line 52"/>
            <p:cNvSpPr>
              <a:spLocks noChangeShapeType="1"/>
            </p:cNvSpPr>
            <p:nvPr/>
          </p:nvSpPr>
          <p:spPr bwMode="auto">
            <a:xfrm>
              <a:off x="1392" y="1488"/>
              <a:ext cx="33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0965" name="Picture 53" descr="spike_brunel_ro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3420" y="551355"/>
            <a:ext cx="11163856" cy="6469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7" name="Picture 55" descr="3spikes_ro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93452" y="6076157"/>
            <a:ext cx="11073825" cy="6419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8" name="Text Box 56"/>
          <p:cNvSpPr txBox="1">
            <a:spLocks noChangeArrowheads="1"/>
          </p:cNvSpPr>
          <p:nvPr/>
        </p:nvSpPr>
        <p:spPr bwMode="auto">
          <a:xfrm>
            <a:off x="14044851" y="607615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69" name="Text Box 57"/>
          <p:cNvSpPr txBox="1">
            <a:spLocks noChangeArrowheads="1"/>
          </p:cNvSpPr>
          <p:nvPr/>
        </p:nvSpPr>
        <p:spPr bwMode="auto">
          <a:xfrm>
            <a:off x="19191629" y="6019896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70" name="Text Box 58"/>
          <p:cNvSpPr txBox="1">
            <a:spLocks noChangeArrowheads="1"/>
          </p:cNvSpPr>
          <p:nvPr/>
        </p:nvSpPr>
        <p:spPr bwMode="auto">
          <a:xfrm>
            <a:off x="15447835" y="6008645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71" name="Text Box 59"/>
          <p:cNvSpPr txBox="1">
            <a:spLocks noChangeArrowheads="1"/>
          </p:cNvSpPr>
          <p:nvPr/>
        </p:nvSpPr>
        <p:spPr bwMode="auto">
          <a:xfrm>
            <a:off x="12206716" y="7046655"/>
            <a:ext cx="563942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</a:rPr>
              <a:t>Neuron # 32374</a:t>
            </a:r>
            <a:endParaRPr lang="en-US" sz="5100" dirty="0"/>
          </a:p>
        </p:txBody>
      </p:sp>
      <p:sp>
        <p:nvSpPr>
          <p:cNvPr id="40972" name="Text Box 60"/>
          <p:cNvSpPr txBox="1">
            <a:spLocks noChangeArrowheads="1"/>
          </p:cNvSpPr>
          <p:nvPr/>
        </p:nvSpPr>
        <p:spPr bwMode="auto">
          <a:xfrm>
            <a:off x="11523980" y="6076156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sp>
        <p:nvSpPr>
          <p:cNvPr id="40973" name="Rectangle 61"/>
          <p:cNvSpPr>
            <a:spLocks noChangeArrowheads="1"/>
          </p:cNvSpPr>
          <p:nvPr/>
        </p:nvSpPr>
        <p:spPr bwMode="auto">
          <a:xfrm>
            <a:off x="9723358" y="6751285"/>
            <a:ext cx="1440498" cy="594113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4" name="Text Box 62"/>
          <p:cNvSpPr txBox="1">
            <a:spLocks noChangeArrowheads="1"/>
          </p:cNvSpPr>
          <p:nvPr/>
        </p:nvSpPr>
        <p:spPr bwMode="auto">
          <a:xfrm>
            <a:off x="9333224" y="7991835"/>
            <a:ext cx="1795424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u [mV]</a:t>
            </a:r>
          </a:p>
        </p:txBody>
      </p:sp>
      <p:sp>
        <p:nvSpPr>
          <p:cNvPr id="40975" name="Text Box 63"/>
          <p:cNvSpPr txBox="1">
            <a:spLocks noChangeArrowheads="1"/>
          </p:cNvSpPr>
          <p:nvPr/>
        </p:nvSpPr>
        <p:spPr bwMode="auto">
          <a:xfrm>
            <a:off x="10083483" y="6751285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76" name="Text Box 64"/>
          <p:cNvSpPr txBox="1">
            <a:spLocks noChangeArrowheads="1"/>
          </p:cNvSpPr>
          <p:nvPr/>
        </p:nvSpPr>
        <p:spPr bwMode="auto">
          <a:xfrm>
            <a:off x="10083483" y="10532004"/>
            <a:ext cx="631644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0</a:t>
            </a:r>
            <a:endParaRPr lang="en-US" sz="5100" dirty="0"/>
          </a:p>
        </p:txBody>
      </p:sp>
      <p:sp>
        <p:nvSpPr>
          <p:cNvPr id="40977" name="Rectangle 65"/>
          <p:cNvSpPr>
            <a:spLocks noChangeArrowheads="1"/>
          </p:cNvSpPr>
          <p:nvPr/>
        </p:nvSpPr>
        <p:spPr bwMode="auto">
          <a:xfrm>
            <a:off x="9723358" y="1350257"/>
            <a:ext cx="1440498" cy="486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78" name="Text Box 66"/>
          <p:cNvSpPr txBox="1">
            <a:spLocks noChangeArrowheads="1"/>
          </p:cNvSpPr>
          <p:nvPr/>
        </p:nvSpPr>
        <p:spPr bwMode="auto">
          <a:xfrm>
            <a:off x="9903421" y="1969125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</a:t>
            </a:r>
            <a:endParaRPr lang="en-US" sz="5100" dirty="0"/>
          </a:p>
        </p:txBody>
      </p:sp>
      <p:sp>
        <p:nvSpPr>
          <p:cNvPr id="40979" name="Text Box 67"/>
          <p:cNvSpPr txBox="1">
            <a:spLocks noChangeArrowheads="1"/>
          </p:cNvSpPr>
          <p:nvPr/>
        </p:nvSpPr>
        <p:spPr bwMode="auto">
          <a:xfrm>
            <a:off x="9363234" y="1350258"/>
            <a:ext cx="168840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A [Hz]</a:t>
            </a:r>
          </a:p>
        </p:txBody>
      </p:sp>
      <p:sp>
        <p:nvSpPr>
          <p:cNvPr id="40980" name="Text Box 68"/>
          <p:cNvSpPr txBox="1">
            <a:spLocks noChangeArrowheads="1"/>
          </p:cNvSpPr>
          <p:nvPr/>
        </p:nvSpPr>
        <p:spPr bwMode="auto">
          <a:xfrm rot="-5400000">
            <a:off x="7899047" y="4001449"/>
            <a:ext cx="360361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i="0" dirty="0"/>
              <a:t>Neuron # </a:t>
            </a:r>
            <a:endParaRPr lang="en-US" sz="5100" dirty="0"/>
          </a:p>
        </p:txBody>
      </p:sp>
      <p:sp>
        <p:nvSpPr>
          <p:cNvPr id="40981" name="Text Box 69"/>
          <p:cNvSpPr txBox="1">
            <a:spLocks noChangeArrowheads="1"/>
          </p:cNvSpPr>
          <p:nvPr/>
        </p:nvSpPr>
        <p:spPr bwMode="auto">
          <a:xfrm>
            <a:off x="9543296" y="5806105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32340</a:t>
            </a:r>
            <a:endParaRPr lang="en-US" sz="5100" dirty="0"/>
          </a:p>
        </p:txBody>
      </p:sp>
      <p:sp>
        <p:nvSpPr>
          <p:cNvPr id="40982" name="Text Box 70"/>
          <p:cNvSpPr txBox="1">
            <a:spLocks noChangeArrowheads="1"/>
          </p:cNvSpPr>
          <p:nvPr/>
        </p:nvSpPr>
        <p:spPr bwMode="auto">
          <a:xfrm>
            <a:off x="9543296" y="2430462"/>
            <a:ext cx="1599858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32440</a:t>
            </a:r>
            <a:endParaRPr lang="en-US" sz="5100" dirty="0"/>
          </a:p>
        </p:txBody>
      </p:sp>
      <p:sp>
        <p:nvSpPr>
          <p:cNvPr id="40983" name="Rectangle 71"/>
          <p:cNvSpPr>
            <a:spLocks noChangeArrowheads="1"/>
          </p:cNvSpPr>
          <p:nvPr/>
        </p:nvSpPr>
        <p:spPr bwMode="auto">
          <a:xfrm>
            <a:off x="11163856" y="11612210"/>
            <a:ext cx="9003110" cy="5401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sp>
        <p:nvSpPr>
          <p:cNvPr id="40984" name="Text Box 72"/>
          <p:cNvSpPr txBox="1">
            <a:spLocks noChangeArrowheads="1"/>
          </p:cNvSpPr>
          <p:nvPr/>
        </p:nvSpPr>
        <p:spPr bwMode="auto">
          <a:xfrm>
            <a:off x="14044851" y="1155594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100</a:t>
            </a:r>
            <a:endParaRPr lang="en-US" sz="5100" dirty="0"/>
          </a:p>
        </p:txBody>
      </p:sp>
      <p:sp>
        <p:nvSpPr>
          <p:cNvPr id="40985" name="Text Box 73"/>
          <p:cNvSpPr txBox="1">
            <a:spLocks noChangeArrowheads="1"/>
          </p:cNvSpPr>
          <p:nvPr/>
        </p:nvSpPr>
        <p:spPr bwMode="auto">
          <a:xfrm>
            <a:off x="19191629" y="11499689"/>
            <a:ext cx="1115751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200</a:t>
            </a:r>
            <a:endParaRPr lang="en-US" sz="5100" dirty="0"/>
          </a:p>
        </p:txBody>
      </p:sp>
      <p:sp>
        <p:nvSpPr>
          <p:cNvPr id="40986" name="Text Box 74"/>
          <p:cNvSpPr txBox="1">
            <a:spLocks noChangeArrowheads="1"/>
          </p:cNvSpPr>
          <p:nvPr/>
        </p:nvSpPr>
        <p:spPr bwMode="auto">
          <a:xfrm>
            <a:off x="15447835" y="11488438"/>
            <a:ext cx="2362887" cy="77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800" dirty="0"/>
              <a:t>time [ms]</a:t>
            </a:r>
          </a:p>
        </p:txBody>
      </p:sp>
      <p:sp>
        <p:nvSpPr>
          <p:cNvPr id="40987" name="Text Box 75"/>
          <p:cNvSpPr txBox="1">
            <a:spLocks noChangeArrowheads="1"/>
          </p:cNvSpPr>
          <p:nvPr/>
        </p:nvSpPr>
        <p:spPr bwMode="auto">
          <a:xfrm>
            <a:off x="11523980" y="11555949"/>
            <a:ext cx="873697" cy="71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3400" dirty="0"/>
              <a:t>50</a:t>
            </a:r>
            <a:endParaRPr lang="en-US" sz="5100" dirty="0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12964478" y="2295437"/>
            <a:ext cx="180062" cy="3780720"/>
            <a:chOff x="3408" y="816"/>
            <a:chExt cx="48" cy="1344"/>
          </a:xfrm>
        </p:grpSpPr>
        <p:sp>
          <p:nvSpPr>
            <p:cNvPr id="40998" name="Line 77"/>
            <p:cNvSpPr>
              <a:spLocks noChangeShapeType="1"/>
            </p:cNvSpPr>
            <p:nvPr/>
          </p:nvSpPr>
          <p:spPr bwMode="auto">
            <a:xfrm>
              <a:off x="3408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78"/>
            <p:cNvSpPr>
              <a:spLocks noChangeShapeType="1"/>
            </p:cNvSpPr>
            <p:nvPr/>
          </p:nvSpPr>
          <p:spPr bwMode="auto">
            <a:xfrm>
              <a:off x="3456" y="816"/>
              <a:ext cx="0" cy="13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0511" name="Line 79"/>
          <p:cNvSpPr>
            <a:spLocks noChangeShapeType="1"/>
          </p:cNvSpPr>
          <p:nvPr/>
        </p:nvSpPr>
        <p:spPr bwMode="auto">
          <a:xfrm flipV="1">
            <a:off x="14585038" y="2700514"/>
            <a:ext cx="0" cy="10802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142549" y="5401027"/>
            <a:ext cx="4929202" cy="1662503"/>
            <a:chOff x="38" y="2160"/>
            <a:chExt cx="1314" cy="591"/>
          </a:xfrm>
        </p:grpSpPr>
        <p:sp>
          <p:nvSpPr>
            <p:cNvPr id="40995" name="Text Box 81"/>
            <p:cNvSpPr txBox="1">
              <a:spLocks noChangeArrowheads="1"/>
            </p:cNvSpPr>
            <p:nvPr/>
          </p:nvSpPr>
          <p:spPr bwMode="auto">
            <a:xfrm>
              <a:off x="566" y="2160"/>
              <a:ext cx="786" cy="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>
                  <a:solidFill>
                    <a:schemeClr val="accent2"/>
                  </a:solidFill>
                </a:rPr>
                <a:t>-low rate</a:t>
              </a:r>
            </a:p>
            <a:p>
              <a:r>
                <a:rPr lang="en-US" sz="5100" dirty="0">
                  <a:solidFill>
                    <a:schemeClr val="accent2"/>
                  </a:solidFill>
                </a:rPr>
                <a:t>-high rate</a:t>
              </a:r>
            </a:p>
          </p:txBody>
        </p:sp>
        <p:sp>
          <p:nvSpPr>
            <p:cNvPr id="40996" name="Text Box 82"/>
            <p:cNvSpPr txBox="1">
              <a:spLocks noChangeArrowheads="1"/>
            </p:cNvSpPr>
            <p:nvPr/>
          </p:nvSpPr>
          <p:spPr bwMode="auto">
            <a:xfrm>
              <a:off x="38" y="2234"/>
              <a:ext cx="475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b="1" dirty="0">
                  <a:solidFill>
                    <a:schemeClr val="accent2"/>
                  </a:solidFill>
                </a:rPr>
                <a:t>input</a:t>
              </a:r>
            </a:p>
          </p:txBody>
        </p:sp>
        <p:sp>
          <p:nvSpPr>
            <p:cNvPr id="40997" name="AutoShape 83"/>
            <p:cNvSpPr>
              <a:spLocks/>
            </p:cNvSpPr>
            <p:nvPr/>
          </p:nvSpPr>
          <p:spPr bwMode="auto">
            <a:xfrm>
              <a:off x="576" y="220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40187" y="6886311"/>
            <a:ext cx="3241119" cy="810154"/>
            <a:chOff x="144" y="2688"/>
            <a:chExt cx="864" cy="288"/>
          </a:xfrm>
        </p:grpSpPr>
        <p:sp>
          <p:nvSpPr>
            <p:cNvPr id="40992" name="Line 85"/>
            <p:cNvSpPr>
              <a:spLocks noChangeShapeType="1"/>
            </p:cNvSpPr>
            <p:nvPr/>
          </p:nvSpPr>
          <p:spPr bwMode="auto">
            <a:xfrm>
              <a:off x="144" y="297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3" name="Line 86"/>
            <p:cNvSpPr>
              <a:spLocks noChangeShapeType="1"/>
            </p:cNvSpPr>
            <p:nvPr/>
          </p:nvSpPr>
          <p:spPr bwMode="auto">
            <a:xfrm>
              <a:off x="576" y="2688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87"/>
            <p:cNvSpPr>
              <a:spLocks noChangeShapeType="1"/>
            </p:cNvSpPr>
            <p:nvPr/>
          </p:nvSpPr>
          <p:spPr bwMode="auto">
            <a:xfrm>
              <a:off x="576" y="2688"/>
              <a:ext cx="0" cy="2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31"/>
          <p:cNvSpPr>
            <a:spLocks noChangeShapeType="1"/>
          </p:cNvSpPr>
          <p:nvPr/>
        </p:nvSpPr>
        <p:spPr bwMode="auto">
          <a:xfrm>
            <a:off x="4681617" y="1215231"/>
            <a:ext cx="7022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192911" tIns="96455" rIns="192911" bIns="96455" anchor="ctr"/>
          <a:lstStyle/>
          <a:p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itle 3"/>
          <p:cNvSpPr txBox="1">
            <a:spLocks/>
          </p:cNvSpPr>
          <p:nvPr/>
        </p:nvSpPr>
        <p:spPr>
          <a:xfrm>
            <a:off x="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Transients in a population of neurons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5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sp>
        <p:nvSpPr>
          <p:cNvPr id="2056" name="Text Box 14"/>
          <p:cNvSpPr txBox="1">
            <a:spLocks noChangeArrowheads="1"/>
          </p:cNvSpPr>
          <p:nvPr/>
        </p:nvSpPr>
        <p:spPr bwMode="auto">
          <a:xfrm>
            <a:off x="2700933" y="3125283"/>
            <a:ext cx="3728645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 </a:t>
            </a:r>
            <a:r>
              <a:rPr lang="en-US" sz="5900" dirty="0">
                <a:solidFill>
                  <a:schemeClr val="accent2"/>
                </a:solidFill>
              </a:rPr>
              <a:t>low noise</a:t>
            </a:r>
            <a:endParaRPr lang="en-US" sz="5100" dirty="0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700934" y="7581130"/>
            <a:ext cx="7566363" cy="2028197"/>
            <a:chOff x="720" y="3072"/>
            <a:chExt cx="2017" cy="721"/>
          </a:xfrm>
        </p:grpSpPr>
        <p:sp>
          <p:nvSpPr>
            <p:cNvPr id="2087" name="Line 16"/>
            <p:cNvSpPr>
              <a:spLocks noChangeShapeType="1"/>
            </p:cNvSpPr>
            <p:nvPr/>
          </p:nvSpPr>
          <p:spPr bwMode="auto">
            <a:xfrm>
              <a:off x="720" y="3408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Line 17"/>
            <p:cNvSpPr>
              <a:spLocks noChangeShapeType="1"/>
            </p:cNvSpPr>
            <p:nvPr/>
          </p:nvSpPr>
          <p:spPr bwMode="auto">
            <a:xfrm flipV="1">
              <a:off x="720" y="31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Line 18"/>
            <p:cNvSpPr>
              <a:spLocks noChangeShapeType="1"/>
            </p:cNvSpPr>
            <p:nvPr/>
          </p:nvSpPr>
          <p:spPr bwMode="auto">
            <a:xfrm flipV="1">
              <a:off x="1584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Line 19"/>
            <p:cNvSpPr>
              <a:spLocks noChangeShapeType="1"/>
            </p:cNvSpPr>
            <p:nvPr/>
          </p:nvSpPr>
          <p:spPr bwMode="auto">
            <a:xfrm flipV="1">
              <a:off x="1584" y="31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Line 20"/>
            <p:cNvSpPr>
              <a:spLocks noChangeShapeType="1"/>
            </p:cNvSpPr>
            <p:nvPr/>
          </p:nvSpPr>
          <p:spPr bwMode="auto">
            <a:xfrm flipV="1">
              <a:off x="720" y="3312"/>
              <a:ext cx="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Text Box 21"/>
            <p:cNvSpPr txBox="1">
              <a:spLocks noChangeArrowheads="1"/>
            </p:cNvSpPr>
            <p:nvPr/>
          </p:nvSpPr>
          <p:spPr bwMode="auto">
            <a:xfrm>
              <a:off x="1296" y="3072"/>
              <a:ext cx="207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/>
                <a:t>I(t)</a:t>
              </a:r>
            </a:p>
          </p:txBody>
        </p:sp>
        <p:sp>
          <p:nvSpPr>
            <p:cNvPr id="2093" name="Line 22"/>
            <p:cNvSpPr>
              <a:spLocks noChangeShapeType="1"/>
            </p:cNvSpPr>
            <p:nvPr/>
          </p:nvSpPr>
          <p:spPr bwMode="auto">
            <a:xfrm flipV="1">
              <a:off x="720" y="3360"/>
              <a:ext cx="8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Freeform 23"/>
            <p:cNvSpPr>
              <a:spLocks/>
            </p:cNvSpPr>
            <p:nvPr/>
          </p:nvSpPr>
          <p:spPr bwMode="auto">
            <a:xfrm>
              <a:off x="1584" y="3168"/>
              <a:ext cx="624" cy="192"/>
            </a:xfrm>
            <a:custGeom>
              <a:avLst/>
              <a:gdLst>
                <a:gd name="T0" fmla="*/ 0 w 672"/>
                <a:gd name="T1" fmla="*/ 192 h 192"/>
                <a:gd name="T2" fmla="*/ 132 w 672"/>
                <a:gd name="T3" fmla="*/ 48 h 192"/>
                <a:gd name="T4" fmla="*/ 464 w 672"/>
                <a:gd name="T5" fmla="*/ 0 h 192"/>
                <a:gd name="T6" fmla="*/ 0 60000 65536"/>
                <a:gd name="T7" fmla="*/ 0 60000 65536"/>
                <a:gd name="T8" fmla="*/ 0 60000 65536"/>
                <a:gd name="T9" fmla="*/ 0 w 672"/>
                <a:gd name="T10" fmla="*/ 0 h 192"/>
                <a:gd name="T11" fmla="*/ 672 w 67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192">
                  <a:moveTo>
                    <a:pt x="0" y="192"/>
                  </a:moveTo>
                  <a:cubicBezTo>
                    <a:pt x="40" y="136"/>
                    <a:pt x="80" y="80"/>
                    <a:pt x="192" y="48"/>
                  </a:cubicBezTo>
                  <a:cubicBezTo>
                    <a:pt x="304" y="16"/>
                    <a:pt x="488" y="8"/>
                    <a:pt x="672" y="0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Text Box 24"/>
            <p:cNvSpPr txBox="1">
              <a:spLocks noChangeArrowheads="1"/>
            </p:cNvSpPr>
            <p:nvPr/>
          </p:nvSpPr>
          <p:spPr bwMode="auto">
            <a:xfrm>
              <a:off x="2688" y="3552"/>
              <a:ext cx="4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3800" dirty="0">
                <a:solidFill>
                  <a:schemeClr val="accent2"/>
                </a:solidFill>
              </a:endParaRPr>
            </a:p>
          </p:txBody>
        </p:sp>
        <p:sp>
          <p:nvSpPr>
            <p:cNvPr id="2096" name="Text Box 25"/>
            <p:cNvSpPr txBox="1">
              <a:spLocks noChangeArrowheads="1"/>
            </p:cNvSpPr>
            <p:nvPr/>
          </p:nvSpPr>
          <p:spPr bwMode="auto">
            <a:xfrm>
              <a:off x="1968" y="3168"/>
              <a:ext cx="244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800" dirty="0">
                  <a:solidFill>
                    <a:schemeClr val="accent2"/>
                  </a:solidFill>
                </a:rPr>
                <a:t>h(t)</a:t>
              </a:r>
            </a:p>
          </p:txBody>
        </p:sp>
      </p:grpSp>
      <p:pic>
        <p:nvPicPr>
          <p:cNvPr id="2058" name="Picture 26" descr="A-nonois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0186" y="2990258"/>
            <a:ext cx="9003110" cy="416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Text Box 27"/>
          <p:cNvSpPr txBox="1">
            <a:spLocks noChangeArrowheads="1"/>
          </p:cNvSpPr>
          <p:nvPr/>
        </p:nvSpPr>
        <p:spPr bwMode="auto">
          <a:xfrm>
            <a:off x="2880996" y="3395335"/>
            <a:ext cx="3480179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 noise-free</a:t>
            </a: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>
            <a:off x="2520872" y="1775026"/>
            <a:ext cx="784195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 (escape noise/fast noise)</a:t>
            </a:r>
          </a:p>
        </p:txBody>
      </p:sp>
      <p:pic>
        <p:nvPicPr>
          <p:cNvPr id="2061" name="Picture 29" descr="Aoft-A-ra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0249" y="2855232"/>
            <a:ext cx="9003110" cy="450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2" name="Text Box 30"/>
          <p:cNvSpPr txBox="1">
            <a:spLocks noChangeArrowheads="1"/>
          </p:cNvSpPr>
          <p:nvPr/>
        </p:nvSpPr>
        <p:spPr bwMode="auto">
          <a:xfrm>
            <a:off x="6429578" y="1099898"/>
            <a:ext cx="7776227" cy="1102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 </a:t>
            </a:r>
            <a:r>
              <a:rPr lang="en-US" sz="5900" dirty="0" smtClean="0">
                <a:solidFill>
                  <a:schemeClr val="accent2"/>
                </a:solidFill>
              </a:rPr>
              <a:t>uncoupled population</a:t>
            </a:r>
            <a:endParaRPr lang="en-US" sz="5100" dirty="0"/>
          </a:p>
        </p:txBody>
      </p:sp>
      <p:sp>
        <p:nvSpPr>
          <p:cNvPr id="2063" name="Text Box 31"/>
          <p:cNvSpPr txBox="1">
            <a:spLocks noChangeArrowheads="1"/>
          </p:cNvSpPr>
          <p:nvPr/>
        </p:nvSpPr>
        <p:spPr bwMode="auto">
          <a:xfrm>
            <a:off x="2880995" y="3260309"/>
            <a:ext cx="311790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/>
              <a:t>low noise</a:t>
            </a:r>
          </a:p>
        </p:txBody>
      </p:sp>
      <p:sp>
        <p:nvSpPr>
          <p:cNvPr id="2064" name="Text Box 32"/>
          <p:cNvSpPr txBox="1">
            <a:spLocks noChangeArrowheads="1"/>
          </p:cNvSpPr>
          <p:nvPr/>
        </p:nvSpPr>
        <p:spPr bwMode="auto">
          <a:xfrm>
            <a:off x="5401866" y="8931388"/>
            <a:ext cx="4132602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fast transient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1523982" y="1775026"/>
            <a:ext cx="9547047" cy="7899003"/>
            <a:chOff x="3072" y="1008"/>
            <a:chExt cx="2545" cy="2808"/>
          </a:xfrm>
        </p:grpSpPr>
        <p:sp>
          <p:nvSpPr>
            <p:cNvPr id="2071" name="Rectangle 35"/>
            <p:cNvSpPr>
              <a:spLocks noChangeArrowheads="1"/>
            </p:cNvSpPr>
            <p:nvPr/>
          </p:nvSpPr>
          <p:spPr bwMode="auto">
            <a:xfrm>
              <a:off x="4224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3600" y="3072"/>
              <a:ext cx="2017" cy="721"/>
              <a:chOff x="720" y="3072"/>
              <a:chExt cx="2017" cy="721"/>
            </a:xfrm>
          </p:grpSpPr>
          <p:sp>
            <p:nvSpPr>
              <p:cNvPr id="2077" name="Line 37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Line 38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Line 39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Line 40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Line 41"/>
              <p:cNvSpPr>
                <a:spLocks noChangeShapeType="1"/>
              </p:cNvSpPr>
              <p:nvPr/>
            </p:nvSpPr>
            <p:spPr bwMode="auto">
              <a:xfrm flipV="1">
                <a:off x="720" y="3312"/>
                <a:ext cx="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Text Box 42"/>
              <p:cNvSpPr txBox="1">
                <a:spLocks noChangeArrowheads="1"/>
              </p:cNvSpPr>
              <p:nvPr/>
            </p:nvSpPr>
            <p:spPr bwMode="auto">
              <a:xfrm>
                <a:off x="1296" y="3072"/>
                <a:ext cx="207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I(t)</a:t>
                </a:r>
              </a:p>
            </p:txBody>
          </p:sp>
          <p:sp>
            <p:nvSpPr>
              <p:cNvPr id="2083" name="Line 43"/>
              <p:cNvSpPr>
                <a:spLocks noChangeShapeType="1"/>
              </p:cNvSpPr>
              <p:nvPr/>
            </p:nvSpPr>
            <p:spPr bwMode="auto">
              <a:xfrm flipV="1">
                <a:off x="720" y="336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4" name="Freeform 44"/>
              <p:cNvSpPr>
                <a:spLocks/>
              </p:cNvSpPr>
              <p:nvPr/>
            </p:nvSpPr>
            <p:spPr bwMode="auto">
              <a:xfrm>
                <a:off x="1584" y="3168"/>
                <a:ext cx="624" cy="192"/>
              </a:xfrm>
              <a:custGeom>
                <a:avLst/>
                <a:gdLst>
                  <a:gd name="T0" fmla="*/ 0 w 672"/>
                  <a:gd name="T1" fmla="*/ 192 h 192"/>
                  <a:gd name="T2" fmla="*/ 132 w 672"/>
                  <a:gd name="T3" fmla="*/ 48 h 192"/>
                  <a:gd name="T4" fmla="*/ 464 w 67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92"/>
                  <a:gd name="T11" fmla="*/ 672 w 67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92">
                    <a:moveTo>
                      <a:pt x="0" y="192"/>
                    </a:moveTo>
                    <a:cubicBezTo>
                      <a:pt x="40" y="136"/>
                      <a:pt x="80" y="80"/>
                      <a:pt x="192" y="48"/>
                    </a:cubicBezTo>
                    <a:cubicBezTo>
                      <a:pt x="304" y="16"/>
                      <a:pt x="488" y="8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5" name="Text Box 45"/>
              <p:cNvSpPr txBox="1">
                <a:spLocks noChangeArrowheads="1"/>
              </p:cNvSpPr>
              <p:nvPr/>
            </p:nvSpPr>
            <p:spPr bwMode="auto">
              <a:xfrm>
                <a:off x="2688" y="3552"/>
                <a:ext cx="4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3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86" name="Text Box 46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chemeClr val="accent2"/>
                    </a:solidFill>
                  </a:rPr>
                  <a:t>h(t)</a:t>
                </a:r>
              </a:p>
            </p:txBody>
          </p:sp>
        </p:grpSp>
        <p:sp>
          <p:nvSpPr>
            <p:cNvPr id="2073" name="Text Box 47"/>
            <p:cNvSpPr txBox="1">
              <a:spLocks noChangeArrowheads="1"/>
            </p:cNvSpPr>
            <p:nvPr/>
          </p:nvSpPr>
          <p:spPr bwMode="auto">
            <a:xfrm>
              <a:off x="3504" y="1008"/>
              <a:ext cx="203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(escape noise/fast noise)</a:t>
              </a:r>
            </a:p>
          </p:txBody>
        </p:sp>
        <p:pic>
          <p:nvPicPr>
            <p:cNvPr id="2074" name="Picture 48" descr="Aoft-A-slow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72" y="1392"/>
              <a:ext cx="2400" cy="1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5" name="Text Box 49"/>
            <p:cNvSpPr txBox="1">
              <a:spLocks noChangeArrowheads="1"/>
            </p:cNvSpPr>
            <p:nvPr/>
          </p:nvSpPr>
          <p:spPr bwMode="auto">
            <a:xfrm>
              <a:off x="3696" y="1536"/>
              <a:ext cx="84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high noise</a:t>
              </a:r>
            </a:p>
          </p:txBody>
        </p:sp>
        <p:sp>
          <p:nvSpPr>
            <p:cNvPr id="2076" name="Text Box 50"/>
            <p:cNvSpPr txBox="1">
              <a:spLocks noChangeArrowheads="1"/>
            </p:cNvSpPr>
            <p:nvPr/>
          </p:nvSpPr>
          <p:spPr bwMode="auto">
            <a:xfrm>
              <a:off x="4320" y="3504"/>
              <a:ext cx="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5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9347" name="Text Box 51"/>
          <p:cNvSpPr txBox="1">
            <a:spLocks noChangeArrowheads="1"/>
          </p:cNvSpPr>
          <p:nvPr/>
        </p:nvSpPr>
        <p:spPr bwMode="auto">
          <a:xfrm>
            <a:off x="14236168" y="8931388"/>
            <a:ext cx="457022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slow  transient</a:t>
            </a:r>
          </a:p>
        </p:txBody>
      </p:sp>
      <p:graphicFrame>
        <p:nvGraphicFramePr>
          <p:cNvPr id="439357" name="Object 61"/>
          <p:cNvGraphicFramePr>
            <a:graphicFrameLocks noChangeAspect="1"/>
          </p:cNvGraphicFramePr>
          <p:nvPr/>
        </p:nvGraphicFramePr>
        <p:xfrm>
          <a:off x="2877245" y="9775299"/>
          <a:ext cx="4962963" cy="841097"/>
        </p:xfrm>
        <a:graphic>
          <a:graphicData uri="http://schemas.openxmlformats.org/presentationml/2006/ole">
            <p:oleObj spid="_x0000_s574466" name="Equation" r:id="rId7" imgW="761760" imgH="190440" progId="Equation.DSMT4">
              <p:embed/>
            </p:oleObj>
          </a:graphicData>
        </a:graphic>
      </p:graphicFrame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8035276" y="4756247"/>
            <a:ext cx="8072788" cy="6552155"/>
            <a:chOff x="1540" y="1797"/>
            <a:chExt cx="2152" cy="2500"/>
          </a:xfrm>
        </p:grpSpPr>
        <p:sp>
          <p:nvSpPr>
            <p:cNvPr id="2068" name="Text Box 63"/>
            <p:cNvSpPr txBox="1">
              <a:spLocks noChangeArrowheads="1"/>
            </p:cNvSpPr>
            <p:nvPr/>
          </p:nvSpPr>
          <p:spPr bwMode="auto">
            <a:xfrm>
              <a:off x="1540" y="3927"/>
              <a:ext cx="2152" cy="37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CH" dirty="0"/>
                <a:t>But </a:t>
              </a:r>
              <a:r>
                <a:rPr lang="fr-CH" dirty="0" err="1"/>
                <a:t>transient</a:t>
              </a:r>
              <a:r>
                <a:rPr lang="fr-CH" dirty="0"/>
                <a:t> </a:t>
              </a:r>
              <a:r>
                <a:rPr lang="fr-CH" dirty="0" smtClean="0"/>
                <a:t>oscillations</a:t>
              </a:r>
            </a:p>
          </p:txBody>
        </p:sp>
        <p:sp>
          <p:nvSpPr>
            <p:cNvPr id="2069" name="Line 64"/>
            <p:cNvSpPr>
              <a:spLocks noChangeShapeType="1"/>
            </p:cNvSpPr>
            <p:nvPr/>
          </p:nvSpPr>
          <p:spPr bwMode="auto">
            <a:xfrm flipH="1" flipV="1">
              <a:off x="1655" y="1797"/>
              <a:ext cx="771" cy="213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39363" name="Object 67"/>
          <p:cNvGraphicFramePr>
            <a:graphicFrameLocks noChangeAspect="1"/>
          </p:cNvGraphicFramePr>
          <p:nvPr/>
        </p:nvGraphicFramePr>
        <p:xfrm>
          <a:off x="15817850" y="9880600"/>
          <a:ext cx="5978525" cy="971550"/>
        </p:xfrm>
        <a:graphic>
          <a:graphicData uri="http://schemas.openxmlformats.org/presentationml/2006/ole">
            <p:oleObj spid="_x0000_s574467" name="Equation" r:id="rId8" imgW="927000" imgH="203040" progId="Equation.DSMT4">
              <p:embed/>
            </p:oleObj>
          </a:graphicData>
        </a:graphic>
      </p:graphicFrame>
      <p:graphicFrame>
        <p:nvGraphicFramePr>
          <p:cNvPr id="2" name="Object 61"/>
          <p:cNvGraphicFramePr>
            <a:graphicFrameLocks noChangeAspect="1"/>
          </p:cNvGraphicFramePr>
          <p:nvPr/>
        </p:nvGraphicFramePr>
        <p:xfrm>
          <a:off x="2697183" y="10993342"/>
          <a:ext cx="5585678" cy="630120"/>
        </p:xfrm>
        <a:graphic>
          <a:graphicData uri="http://schemas.openxmlformats.org/presentationml/2006/ole">
            <p:oleObj spid="_x0000_s574468" name="Equation" r:id="rId9" imgW="1218960" imgH="203040" progId="Equation.DSMT4">
              <p:embed/>
            </p:oleObj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itle 3"/>
          <p:cNvSpPr txBox="1">
            <a:spLocks/>
          </p:cNvSpPr>
          <p:nvPr/>
        </p:nvSpPr>
        <p:spPr>
          <a:xfrm>
            <a:off x="21032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Theory of transients for escape noise models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0" y="0"/>
            <a:ext cx="21607463" cy="1215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2911" tIns="96455" rIns="192911" bIns="96455" anchor="ctr"/>
          <a:lstStyle/>
          <a:p>
            <a:pPr algn="ctr">
              <a:lnSpc>
                <a:spcPct val="110000"/>
              </a:lnSpc>
            </a:pPr>
            <a:endParaRPr lang="fr-FR" sz="5100" dirty="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1523982" y="1099898"/>
            <a:ext cx="9547047" cy="8574132"/>
            <a:chOff x="3072" y="768"/>
            <a:chExt cx="2545" cy="3048"/>
          </a:xfrm>
        </p:grpSpPr>
        <p:sp>
          <p:nvSpPr>
            <p:cNvPr id="3085" name="Text Box 25"/>
            <p:cNvSpPr txBox="1">
              <a:spLocks noChangeArrowheads="1"/>
            </p:cNvSpPr>
            <p:nvPr/>
          </p:nvSpPr>
          <p:spPr bwMode="auto">
            <a:xfrm>
              <a:off x="3648" y="768"/>
              <a:ext cx="1366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</a:t>
              </a:r>
              <a:r>
                <a:rPr lang="en-US" sz="5900" dirty="0">
                  <a:solidFill>
                    <a:schemeClr val="accent2"/>
                  </a:solidFill>
                </a:rPr>
                <a:t>noise model A</a:t>
              </a:r>
              <a:endParaRPr lang="en-US" sz="5100" dirty="0"/>
            </a:p>
          </p:txBody>
        </p:sp>
        <p:sp>
          <p:nvSpPr>
            <p:cNvPr id="3086" name="Rectangle 26"/>
            <p:cNvSpPr>
              <a:spLocks noChangeArrowheads="1"/>
            </p:cNvSpPr>
            <p:nvPr/>
          </p:nvSpPr>
          <p:spPr bwMode="auto">
            <a:xfrm>
              <a:off x="4224" y="2880"/>
              <a:ext cx="480" cy="24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3600" y="3072"/>
              <a:ext cx="2017" cy="721"/>
              <a:chOff x="720" y="3072"/>
              <a:chExt cx="2017" cy="721"/>
            </a:xfrm>
          </p:grpSpPr>
          <p:sp>
            <p:nvSpPr>
              <p:cNvPr id="3092" name="Line 28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3" name="Line 29"/>
              <p:cNvSpPr>
                <a:spLocks noChangeShapeType="1"/>
              </p:cNvSpPr>
              <p:nvPr/>
            </p:nvSpPr>
            <p:spPr bwMode="auto">
              <a:xfrm flipV="1">
                <a:off x="720" y="31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4" name="Line 30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5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6" name="Line 32"/>
              <p:cNvSpPr>
                <a:spLocks noChangeShapeType="1"/>
              </p:cNvSpPr>
              <p:nvPr/>
            </p:nvSpPr>
            <p:spPr bwMode="auto">
              <a:xfrm flipV="1">
                <a:off x="720" y="3312"/>
                <a:ext cx="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7" name="Text Box 33"/>
              <p:cNvSpPr txBox="1">
                <a:spLocks noChangeArrowheads="1"/>
              </p:cNvSpPr>
              <p:nvPr/>
            </p:nvSpPr>
            <p:spPr bwMode="auto">
              <a:xfrm>
                <a:off x="1296" y="3072"/>
                <a:ext cx="207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/>
                  <a:t>I(t)</a:t>
                </a:r>
              </a:p>
            </p:txBody>
          </p:sp>
          <p:sp>
            <p:nvSpPr>
              <p:cNvPr id="3098" name="Line 34"/>
              <p:cNvSpPr>
                <a:spLocks noChangeShapeType="1"/>
              </p:cNvSpPr>
              <p:nvPr/>
            </p:nvSpPr>
            <p:spPr bwMode="auto">
              <a:xfrm flipV="1">
                <a:off x="720" y="336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9" name="Freeform 35"/>
              <p:cNvSpPr>
                <a:spLocks/>
              </p:cNvSpPr>
              <p:nvPr/>
            </p:nvSpPr>
            <p:spPr bwMode="auto">
              <a:xfrm>
                <a:off x="1584" y="3168"/>
                <a:ext cx="624" cy="192"/>
              </a:xfrm>
              <a:custGeom>
                <a:avLst/>
                <a:gdLst>
                  <a:gd name="T0" fmla="*/ 0 w 672"/>
                  <a:gd name="T1" fmla="*/ 192 h 192"/>
                  <a:gd name="T2" fmla="*/ 132 w 672"/>
                  <a:gd name="T3" fmla="*/ 48 h 192"/>
                  <a:gd name="T4" fmla="*/ 464 w 672"/>
                  <a:gd name="T5" fmla="*/ 0 h 192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192"/>
                  <a:gd name="T11" fmla="*/ 672 w 672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192">
                    <a:moveTo>
                      <a:pt x="0" y="192"/>
                    </a:moveTo>
                    <a:cubicBezTo>
                      <a:pt x="40" y="136"/>
                      <a:pt x="80" y="80"/>
                      <a:pt x="192" y="48"/>
                    </a:cubicBezTo>
                    <a:cubicBezTo>
                      <a:pt x="304" y="16"/>
                      <a:pt x="488" y="8"/>
                      <a:pt x="672" y="0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00" name="Text Box 36"/>
              <p:cNvSpPr txBox="1">
                <a:spLocks noChangeArrowheads="1"/>
              </p:cNvSpPr>
              <p:nvPr/>
            </p:nvSpPr>
            <p:spPr bwMode="auto">
              <a:xfrm>
                <a:off x="2688" y="3552"/>
                <a:ext cx="4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fr-FR" sz="3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01" name="Text Box 37"/>
              <p:cNvSpPr txBox="1">
                <a:spLocks noChangeArrowheads="1"/>
              </p:cNvSpPr>
              <p:nvPr/>
            </p:nvSpPr>
            <p:spPr bwMode="auto">
              <a:xfrm>
                <a:off x="1968" y="3168"/>
                <a:ext cx="244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800" dirty="0">
                    <a:solidFill>
                      <a:schemeClr val="accent2"/>
                    </a:solidFill>
                  </a:rPr>
                  <a:t>h(t)</a:t>
                </a:r>
              </a:p>
            </p:txBody>
          </p:sp>
        </p:grpSp>
        <p:sp>
          <p:nvSpPr>
            <p:cNvPr id="3088" name="Text Box 38"/>
            <p:cNvSpPr txBox="1">
              <a:spLocks noChangeArrowheads="1"/>
            </p:cNvSpPr>
            <p:nvPr/>
          </p:nvSpPr>
          <p:spPr bwMode="auto">
            <a:xfrm>
              <a:off x="3504" y="1008"/>
              <a:ext cx="203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 (escape noise/fast noise)</a:t>
              </a:r>
            </a:p>
          </p:txBody>
        </p:sp>
        <p:pic>
          <p:nvPicPr>
            <p:cNvPr id="3089" name="Picture 39" descr="Aoft-A-slo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2" y="1392"/>
              <a:ext cx="2400" cy="1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0" name="Text Box 40"/>
            <p:cNvSpPr txBox="1">
              <a:spLocks noChangeArrowheads="1"/>
            </p:cNvSpPr>
            <p:nvPr/>
          </p:nvSpPr>
          <p:spPr bwMode="auto">
            <a:xfrm>
              <a:off x="3696" y="1536"/>
              <a:ext cx="84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100" dirty="0"/>
                <a:t>high noise</a:t>
              </a:r>
            </a:p>
          </p:txBody>
        </p:sp>
        <p:sp>
          <p:nvSpPr>
            <p:cNvPr id="3091" name="Text Box 41"/>
            <p:cNvSpPr txBox="1">
              <a:spLocks noChangeArrowheads="1"/>
            </p:cNvSpPr>
            <p:nvPr/>
          </p:nvSpPr>
          <p:spPr bwMode="auto">
            <a:xfrm>
              <a:off x="4320" y="3504"/>
              <a:ext cx="49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fr-FR" sz="5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080" name="Text Box 42"/>
          <p:cNvSpPr txBox="1">
            <a:spLocks noChangeArrowheads="1"/>
          </p:cNvSpPr>
          <p:nvPr/>
        </p:nvSpPr>
        <p:spPr bwMode="auto">
          <a:xfrm>
            <a:off x="14236168" y="8931388"/>
            <a:ext cx="4570221" cy="97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 sz="5100" dirty="0">
                <a:solidFill>
                  <a:srgbClr val="FF0000"/>
                </a:solidFill>
              </a:rPr>
              <a:t>slow  transient</a:t>
            </a:r>
          </a:p>
        </p:txBody>
      </p:sp>
      <p:graphicFrame>
        <p:nvGraphicFramePr>
          <p:cNvPr id="3074" name="Object 47"/>
          <p:cNvGraphicFramePr>
            <a:graphicFrameLocks noChangeAspect="1"/>
          </p:cNvGraphicFramePr>
          <p:nvPr/>
        </p:nvGraphicFramePr>
        <p:xfrm>
          <a:off x="13846175" y="9745663"/>
          <a:ext cx="5980113" cy="971550"/>
        </p:xfrm>
        <a:graphic>
          <a:graphicData uri="http://schemas.openxmlformats.org/presentationml/2006/ole">
            <p:oleObj spid="_x0000_s575490" name="Equation" r:id="rId5" imgW="927000" imgH="203040" progId="Equation.DSMT4">
              <p:embed/>
            </p:oleObj>
          </a:graphicData>
        </a:graphic>
      </p:graphicFrame>
      <p:graphicFrame>
        <p:nvGraphicFramePr>
          <p:cNvPr id="3075" name="Object 48"/>
          <p:cNvGraphicFramePr>
            <a:graphicFrameLocks noChangeAspect="1"/>
          </p:cNvGraphicFramePr>
          <p:nvPr/>
        </p:nvGraphicFramePr>
        <p:xfrm>
          <a:off x="2959100" y="5151438"/>
          <a:ext cx="5976938" cy="971550"/>
        </p:xfrm>
        <a:graphic>
          <a:graphicData uri="http://schemas.openxmlformats.org/presentationml/2006/ole">
            <p:oleObj spid="_x0000_s575491" name="Equation" r:id="rId6" imgW="927000" imgH="203040" progId="Equation.DSMT4">
              <p:embed/>
            </p:oleObj>
          </a:graphicData>
        </a:graphic>
      </p:graphicFrame>
      <p:graphicFrame>
        <p:nvGraphicFramePr>
          <p:cNvPr id="3076" name="Object 49"/>
          <p:cNvGraphicFramePr>
            <a:graphicFrameLocks noChangeAspect="1"/>
          </p:cNvGraphicFramePr>
          <p:nvPr/>
        </p:nvGraphicFramePr>
        <p:xfrm>
          <a:off x="2532127" y="6945385"/>
          <a:ext cx="7420063" cy="1043635"/>
        </p:xfrm>
        <a:graphic>
          <a:graphicData uri="http://schemas.openxmlformats.org/presentationml/2006/ole">
            <p:oleObj spid="_x0000_s575492" name="Equation" r:id="rId7" imgW="1269720" imgH="241200" progId="Equation.3">
              <p:embed/>
            </p:oleObj>
          </a:graphicData>
        </a:graphic>
      </p:graphicFrame>
      <p:sp>
        <p:nvSpPr>
          <p:cNvPr id="3081" name="Text Box 50"/>
          <p:cNvSpPr txBox="1">
            <a:spLocks noChangeArrowheads="1"/>
          </p:cNvSpPr>
          <p:nvPr/>
        </p:nvSpPr>
        <p:spPr bwMode="auto">
          <a:xfrm>
            <a:off x="716498" y="4157667"/>
            <a:ext cx="6285435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Population activity</a:t>
            </a:r>
            <a:endParaRPr lang="fr-FR"/>
          </a:p>
        </p:txBody>
      </p:sp>
      <p:sp>
        <p:nvSpPr>
          <p:cNvPr id="3082" name="Text Box 51"/>
          <p:cNvSpPr txBox="1">
            <a:spLocks noChangeArrowheads="1"/>
          </p:cNvSpPr>
          <p:nvPr/>
        </p:nvSpPr>
        <p:spPr bwMode="auto">
          <a:xfrm>
            <a:off x="765266" y="6138044"/>
            <a:ext cx="12187691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/>
              <a:t>Membrane potential caused by input</a:t>
            </a:r>
            <a:endParaRPr lang="fr-FR"/>
          </a:p>
        </p:txBody>
      </p:sp>
      <p:sp>
        <p:nvSpPr>
          <p:cNvPr id="791609" name="Text Box 57"/>
          <p:cNvSpPr txBox="1">
            <a:spLocks noChangeArrowheads="1"/>
          </p:cNvSpPr>
          <p:nvPr/>
        </p:nvSpPr>
        <p:spPr bwMode="auto">
          <a:xfrm>
            <a:off x="3271130" y="1609057"/>
            <a:ext cx="4427555" cy="1102735"/>
          </a:xfrm>
          <a:prstGeom prst="rect">
            <a:avLst/>
          </a:prstGeom>
          <a:solidFill>
            <a:srgbClr val="CCFFFF"/>
          </a:solidFill>
          <a:ln w="57150">
            <a:solidFill>
              <a:schemeClr val="accent2"/>
            </a:solidFill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fr-CH" sz="5900" b="1" dirty="0" err="1"/>
              <a:t>blackboard</a:t>
            </a:r>
            <a:endParaRPr lang="fr-FR" sz="5900" b="1" dirty="0"/>
          </a:p>
        </p:txBody>
      </p:sp>
      <p:sp>
        <p:nvSpPr>
          <p:cNvPr id="3084" name="TextBox 29"/>
          <p:cNvSpPr txBox="1">
            <a:spLocks noChangeArrowheads="1"/>
          </p:cNvSpPr>
          <p:nvPr/>
        </p:nvSpPr>
        <p:spPr bwMode="auto">
          <a:xfrm>
            <a:off x="765264" y="3395335"/>
            <a:ext cx="8606583" cy="107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92911" tIns="96455" rIns="192911" bIns="96455">
            <a:spAutoFit/>
          </a:bodyPr>
          <a:lstStyle/>
          <a:p>
            <a:r>
              <a:rPr lang="en-US"/>
              <a:t>In the limit of </a:t>
            </a:r>
            <a:r>
              <a:rPr lang="en-US" b="1"/>
              <a:t>high noise</a:t>
            </a:r>
            <a:r>
              <a:rPr lang="en-US"/>
              <a:t>,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-215313" y="1171412"/>
            <a:ext cx="2245092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itle 3"/>
          <p:cNvSpPr txBox="1">
            <a:spLocks/>
          </p:cNvSpPr>
          <p:nvPr/>
        </p:nvSpPr>
        <p:spPr>
          <a:xfrm>
            <a:off x="509900" y="0"/>
            <a:ext cx="20861626" cy="1473200"/>
          </a:xfrm>
          <a:prstGeom prst="rect">
            <a:avLst/>
          </a:prstGeo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079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838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 smtClean="0">
                <a:solidFill>
                  <a:srgbClr val="FF0000"/>
                </a:solidFill>
                <a:latin typeface="Impact" charset="0"/>
                <a:ea typeface="ＭＳ Ｐゴシック" charset="0"/>
                <a:cs typeface="Impact" charset="0"/>
              </a:rPr>
              <a:t>Week 11-part 1: </a:t>
            </a:r>
            <a:r>
              <a:rPr lang="en-US" sz="6000" dirty="0" smtClean="0">
                <a:latin typeface="Impact" charset="0"/>
                <a:ea typeface="ＭＳ Ｐゴシック" charset="0"/>
                <a:cs typeface="Impact" charset="0"/>
              </a:rPr>
              <a:t>  High-noise activity equation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mpact" charset="0"/>
              <a:ea typeface="ＭＳ Ｐゴシック" charset="0"/>
              <a:cs typeface="Impac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60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71208</TotalTime>
  <Words>1449</Words>
  <Application>Microsoft Office PowerPoint</Application>
  <PresentationFormat>Custom</PresentationFormat>
  <Paragraphs>395</Paragraphs>
  <Slides>40</Slides>
  <Notes>36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Thème Office</vt:lpstr>
      <vt:lpstr>Equation</vt:lpstr>
      <vt:lpstr>MathType 6.0 Equation</vt:lpstr>
      <vt:lpstr>Acrobat Document</vt:lpstr>
      <vt:lpstr>Biological Modeling  of Neural Networks: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Biological Modeling  of Neural Networks: </vt:lpstr>
      <vt:lpstr>Slide 14</vt:lpstr>
      <vt:lpstr>Slide 15</vt:lpstr>
      <vt:lpstr>Slide 16</vt:lpstr>
      <vt:lpstr>Slide 17</vt:lpstr>
      <vt:lpstr>Slide 18</vt:lpstr>
      <vt:lpstr>Biological Modeling  of Neural Networks: </vt:lpstr>
      <vt:lpstr>Slide 20</vt:lpstr>
      <vt:lpstr>Slide 21</vt:lpstr>
      <vt:lpstr>Slide 22</vt:lpstr>
      <vt:lpstr>Slide 23</vt:lpstr>
      <vt:lpstr>Slide 24</vt:lpstr>
      <vt:lpstr>Slide 25</vt:lpstr>
      <vt:lpstr>Biological Modeling  of Neural Networks: </vt:lpstr>
      <vt:lpstr>Slide 27</vt:lpstr>
      <vt:lpstr>Slide 28</vt:lpstr>
      <vt:lpstr>Slide 29</vt:lpstr>
      <vt:lpstr>Slide 30</vt:lpstr>
      <vt:lpstr>Slide 31</vt:lpstr>
      <vt:lpstr>Slide 32</vt:lpstr>
      <vt:lpstr>Biological Modeling  of Neural Networks: 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Didier Bonvin</dc:creator>
  <cp:lastModifiedBy>gerstner</cp:lastModifiedBy>
  <cp:revision>1243</cp:revision>
  <cp:lastPrinted>2013-05-07T08:05:56Z</cp:lastPrinted>
  <dcterms:created xsi:type="dcterms:W3CDTF">2011-05-09T14:50:50Z</dcterms:created>
  <dcterms:modified xsi:type="dcterms:W3CDTF">2014-05-05T09:48:37Z</dcterms:modified>
</cp:coreProperties>
</file>