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07" r:id="rId2"/>
    <p:sldId id="606" r:id="rId3"/>
    <p:sldId id="603" r:id="rId4"/>
    <p:sldId id="563" r:id="rId5"/>
    <p:sldId id="562" r:id="rId6"/>
    <p:sldId id="564" r:id="rId7"/>
    <p:sldId id="607" r:id="rId8"/>
    <p:sldId id="605" r:id="rId9"/>
    <p:sldId id="566" r:id="rId10"/>
    <p:sldId id="567" r:id="rId11"/>
    <p:sldId id="568" r:id="rId12"/>
    <p:sldId id="569" r:id="rId13"/>
    <p:sldId id="570" r:id="rId14"/>
    <p:sldId id="571" r:id="rId15"/>
    <p:sldId id="572" r:id="rId16"/>
    <p:sldId id="573" r:id="rId17"/>
    <p:sldId id="608" r:id="rId18"/>
    <p:sldId id="575" r:id="rId19"/>
    <p:sldId id="576" r:id="rId20"/>
    <p:sldId id="611" r:id="rId21"/>
    <p:sldId id="610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612" r:id="rId33"/>
    <p:sldId id="614" r:id="rId34"/>
    <p:sldId id="615" r:id="rId35"/>
    <p:sldId id="591" r:id="rId36"/>
    <p:sldId id="592" r:id="rId37"/>
    <p:sldId id="613" r:id="rId38"/>
    <p:sldId id="594" r:id="rId39"/>
    <p:sldId id="595" r:id="rId40"/>
    <p:sldId id="596" r:id="rId41"/>
    <p:sldId id="597" r:id="rId42"/>
    <p:sldId id="609" r:id="rId43"/>
    <p:sldId id="598" r:id="rId44"/>
    <p:sldId id="599" r:id="rId45"/>
    <p:sldId id="600" r:id="rId46"/>
    <p:sldId id="601" r:id="rId47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87D4F7"/>
    <a:srgbClr val="3550FE"/>
    <a:srgbClr val="0076FF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7" autoAdjust="0"/>
    <p:restoredTop sz="90990" autoAdjust="0"/>
  </p:normalViewPr>
  <p:slideViewPr>
    <p:cSldViewPr snapToGrid="0" snapToObjects="1">
      <p:cViewPr>
        <p:scale>
          <a:sx n="30" d="100"/>
          <a:sy n="30" d="100"/>
        </p:scale>
        <p:origin x="-408" y="-378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6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1.wmf"/><Relationship Id="rId7" Type="http://schemas.openxmlformats.org/officeDocument/2006/relationships/image" Target="../media/image8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6.wmf"/><Relationship Id="rId4" Type="http://schemas.openxmlformats.org/officeDocument/2006/relationships/image" Target="../media/image11.wmf"/><Relationship Id="rId9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8.wmf"/><Relationship Id="rId7" Type="http://schemas.openxmlformats.org/officeDocument/2006/relationships/image" Target="../media/image8.wmf"/><Relationship Id="rId12" Type="http://schemas.openxmlformats.org/officeDocument/2006/relationships/image" Target="../media/image40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13.wmf"/><Relationship Id="rId11" Type="http://schemas.openxmlformats.org/officeDocument/2006/relationships/image" Target="../media/image39.wmf"/><Relationship Id="rId5" Type="http://schemas.openxmlformats.org/officeDocument/2006/relationships/image" Target="../media/image12.wmf"/><Relationship Id="rId10" Type="http://schemas.openxmlformats.org/officeDocument/2006/relationships/image" Target="../media/image16.wmf"/><Relationship Id="rId4" Type="http://schemas.openxmlformats.org/officeDocument/2006/relationships/image" Target="../media/image11.wmf"/><Relationship Id="rId9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9.wmf"/><Relationship Id="rId1" Type="http://schemas.openxmlformats.org/officeDocument/2006/relationships/image" Target="../media/image44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12/05/2014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12/05/2014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baseline="0" dirty="0" smtClean="0">
                <a:ea typeface="ＭＳ Ｐゴシック" pitchFamily="34" charset="-128"/>
              </a:rPr>
              <a:t>Lecture 1, </a:t>
            </a:r>
            <a:r>
              <a:rPr lang="fr-FR" baseline="0" dirty="0" err="1" smtClean="0">
                <a:ea typeface="ＭＳ Ｐゴシック" pitchFamily="34" charset="-128"/>
              </a:rPr>
              <a:t>includes</a:t>
            </a:r>
            <a:r>
              <a:rPr lang="fr-FR" baseline="0" dirty="0" smtClean="0">
                <a:ea typeface="ＭＳ Ｐゴシック" pitchFamily="34" charset="-128"/>
              </a:rPr>
              <a:t> the</a:t>
            </a:r>
          </a:p>
          <a:p>
            <a:pPr>
              <a:buFontTx/>
              <a:buChar char="-"/>
            </a:pPr>
            <a:r>
              <a:rPr lang="fr-FR" baseline="0" dirty="0" err="1" smtClean="0">
                <a:ea typeface="ＭＳ Ｐゴシック" pitchFamily="34" charset="-128"/>
              </a:rPr>
              <a:t>Blackboard</a:t>
            </a:r>
            <a:r>
              <a:rPr lang="fr-FR" baseline="0" dirty="0" smtClean="0">
                <a:ea typeface="ＭＳ Ｐゴシック" pitchFamily="34" charset="-128"/>
              </a:rPr>
              <a:t> part of the </a:t>
            </a:r>
            <a:r>
              <a:rPr lang="fr-FR" baseline="0" dirty="0" err="1" smtClean="0">
                <a:ea typeface="ＭＳ Ｐゴシック" pitchFamily="34" charset="-128"/>
              </a:rPr>
              <a:t>Salzman</a:t>
            </a:r>
            <a:r>
              <a:rPr lang="fr-FR" baseline="0" dirty="0" smtClean="0">
                <a:ea typeface="ＭＳ Ｐゴシック" pitchFamily="34" charset="-128"/>
              </a:rPr>
              <a:t> et al </a:t>
            </a:r>
            <a:r>
              <a:rPr lang="fr-FR" baseline="0" dirty="0" err="1" smtClean="0">
                <a:ea typeface="ＭＳ Ｐゴシック" pitchFamily="34" charset="-128"/>
              </a:rPr>
              <a:t>experiment</a:t>
            </a:r>
            <a:endParaRPr lang="fr-FR" baseline="0" dirty="0" smtClean="0">
              <a:ea typeface="ＭＳ Ｐゴシック" pitchFamily="34" charset="-128"/>
            </a:endParaRPr>
          </a:p>
          <a:p>
            <a:pPr>
              <a:buFontTx/>
              <a:buChar char="-"/>
            </a:pPr>
            <a:r>
              <a:rPr lang="fr-FR" baseline="0" dirty="0" err="1" smtClean="0">
                <a:ea typeface="ＭＳ Ｐゴシック" pitchFamily="34" charset="-128"/>
              </a:rPr>
              <a:t>Blackboard</a:t>
            </a:r>
            <a:r>
              <a:rPr lang="fr-FR" baseline="0" dirty="0" smtClean="0">
                <a:ea typeface="ＭＳ Ｐゴシック" pitchFamily="34" charset="-128"/>
              </a:rPr>
              <a:t> part </a:t>
            </a:r>
            <a:r>
              <a:rPr lang="fr-FR" baseline="0" dirty="0" err="1" smtClean="0">
                <a:ea typeface="ＭＳ Ｐゴシック" pitchFamily="34" charset="-128"/>
              </a:rPr>
              <a:t>Reduction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from</a:t>
            </a:r>
            <a:r>
              <a:rPr lang="fr-FR" baseline="0" dirty="0" smtClean="0">
                <a:ea typeface="ＭＳ Ｐゴシック" pitchFamily="34" charset="-128"/>
              </a:rPr>
              <a:t> 3 to 2 dimensions</a:t>
            </a:r>
          </a:p>
          <a:p>
            <a:pPr>
              <a:buFontTx/>
              <a:buChar char="-"/>
            </a:pPr>
            <a:r>
              <a:rPr lang="fr-FR" baseline="0" dirty="0" smtClean="0">
                <a:ea typeface="ＭＳ Ｐゴシック" pitchFamily="34" charset="-128"/>
              </a:rPr>
              <a:t>Lecture 2</a:t>
            </a:r>
          </a:p>
          <a:p>
            <a:pPr>
              <a:buFontTx/>
              <a:buNone/>
            </a:pPr>
            <a:r>
              <a:rPr lang="fr-FR" baseline="0" dirty="0" smtClean="0">
                <a:ea typeface="ＭＳ Ｐゴシック" pitchFamily="34" charset="-128"/>
              </a:rPr>
              <a:t>   continuation of </a:t>
            </a:r>
            <a:r>
              <a:rPr lang="fr-FR" baseline="0" dirty="0" err="1" smtClean="0">
                <a:ea typeface="ＭＳ Ｐゴシック" pitchFamily="34" charset="-128"/>
              </a:rPr>
              <a:t>blackboard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with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linearization</a:t>
            </a:r>
            <a:r>
              <a:rPr lang="fr-FR" baseline="0" dirty="0" smtClean="0">
                <a:ea typeface="ＭＳ Ｐゴシック" pitchFamily="34" charset="-128"/>
              </a:rPr>
              <a:t> of the </a:t>
            </a:r>
            <a:r>
              <a:rPr lang="fr-FR" baseline="0" dirty="0" err="1" smtClean="0">
                <a:ea typeface="ＭＳ Ｐゴシック" pitchFamily="34" charset="-128"/>
              </a:rPr>
              <a:t>inhibitory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neurons</a:t>
            </a:r>
            <a:endParaRPr lang="fr-FR" baseline="0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fr-FR" baseline="0" dirty="0" err="1" smtClean="0">
                <a:ea typeface="ＭＳ Ｐゴシック" pitchFamily="34" charset="-128"/>
              </a:rPr>
              <a:t>Then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1, </a:t>
            </a:r>
            <a:r>
              <a:rPr lang="fr-FR" baseline="0" dirty="0" err="1" smtClean="0">
                <a:ea typeface="ＭＳ Ｐゴシック" pitchFamily="34" charset="-128"/>
              </a:rPr>
              <a:t>nullclines</a:t>
            </a:r>
            <a:r>
              <a:rPr lang="fr-FR" baseline="0" dirty="0" smtClean="0">
                <a:ea typeface="ＭＳ Ｐゴシック" pitchFamily="34" charset="-128"/>
              </a:rPr>
              <a:t> etc. </a:t>
            </a:r>
            <a:r>
              <a:rPr lang="fr-FR" baseline="0" dirty="0" err="1" smtClean="0">
                <a:ea typeface="ＭＳ Ｐゴシック" pitchFamily="34" charset="-128"/>
              </a:rPr>
              <a:t>from</a:t>
            </a:r>
            <a:r>
              <a:rPr lang="fr-FR" baseline="0" dirty="0" smtClean="0">
                <a:ea typeface="ＭＳ Ｐゴシック" pitchFamily="34" charset="-128"/>
              </a:rPr>
              <a:t> 10:25-10:38</a:t>
            </a:r>
          </a:p>
          <a:p>
            <a:pPr>
              <a:buFontTx/>
              <a:buNone/>
            </a:pPr>
            <a:r>
              <a:rPr lang="fr-FR" baseline="0" dirty="0" err="1" smtClean="0">
                <a:ea typeface="ＭＳ Ｐゴシック" pitchFamily="34" charset="-128"/>
              </a:rPr>
              <a:t>Afterwards</a:t>
            </a:r>
            <a:r>
              <a:rPr lang="fr-FR" baseline="0" dirty="0" smtClean="0">
                <a:ea typeface="ＭＳ Ｐゴシック" pitchFamily="34" charset="-128"/>
              </a:rPr>
              <a:t>, the </a:t>
            </a:r>
            <a:r>
              <a:rPr lang="fr-FR" baseline="0" dirty="0" err="1" smtClean="0">
                <a:ea typeface="ＭＳ Ｐゴシック" pitchFamily="34" charset="-128"/>
              </a:rPr>
              <a:t>shifting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nullclines</a:t>
            </a:r>
            <a:r>
              <a:rPr lang="fr-FR" baseline="0" dirty="0" smtClean="0">
                <a:ea typeface="ＭＳ Ｐゴシック" pitchFamily="34" charset="-128"/>
              </a:rPr>
              <a:t>, discussion of </a:t>
            </a:r>
            <a:r>
              <a:rPr lang="fr-FR" baseline="0" dirty="0" err="1" smtClean="0">
                <a:ea typeface="ＭＳ Ｐゴシック" pitchFamily="34" charset="-128"/>
              </a:rPr>
              <a:t>regimes</a:t>
            </a:r>
            <a:r>
              <a:rPr lang="fr-FR" baseline="0" dirty="0" smtClean="0">
                <a:ea typeface="ＭＳ Ｐゴシック" pitchFamily="34" charset="-128"/>
              </a:rPr>
              <a:t>, </a:t>
            </a:r>
            <a:r>
              <a:rPr lang="fr-FR" baseline="0" dirty="0" err="1" smtClean="0">
                <a:ea typeface="ＭＳ Ｐゴシック" pitchFamily="34" charset="-128"/>
              </a:rPr>
              <a:t>fixed</a:t>
            </a:r>
            <a:r>
              <a:rPr lang="fr-FR" baseline="0" dirty="0" smtClean="0">
                <a:ea typeface="ＭＳ Ｐゴシック" pitchFamily="34" charset="-128"/>
              </a:rPr>
              <a:t> points etc.</a:t>
            </a:r>
          </a:p>
          <a:p>
            <a:pPr>
              <a:buFontTx/>
              <a:buNone/>
            </a:pPr>
            <a:endParaRPr lang="fr-FR" baseline="0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fr-FR" baseline="0" dirty="0" smtClean="0">
                <a:ea typeface="ＭＳ Ｐゴシック" pitchFamily="34" charset="-128"/>
              </a:rPr>
              <a:t>3rd lecture: Free </a:t>
            </a:r>
            <a:r>
              <a:rPr lang="fr-FR" baseline="0" dirty="0" err="1" smtClean="0">
                <a:ea typeface="ＭＳ Ｐゴシック" pitchFamily="34" charset="-128"/>
              </a:rPr>
              <a:t>will</a:t>
            </a:r>
            <a:r>
              <a:rPr lang="fr-FR" baseline="0" dirty="0" smtClean="0">
                <a:ea typeface="ＭＳ Ｐゴシック" pitchFamily="34" charset="-128"/>
              </a:rPr>
              <a:t> (12.5)</a:t>
            </a:r>
          </a:p>
          <a:p>
            <a:pPr>
              <a:buFontTx/>
              <a:buNone/>
            </a:pPr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51461-25D8-4165-9C36-B0FDB728A08C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FA6C39-A2BA-440D-BDC0-05A006225706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678AE-088A-4E5C-B899-9BB2F236AF40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548CD-3E9D-4238-9AE1-012E020947AB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9BF8E-E26A-4C11-A4D6-122465CD2203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ECFBC-90D2-4199-99B2-2DFE133B0D0B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91369-EE31-4B4B-BDBF-026003ED6820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68A08-8865-4AA0-8078-D313AD1B5985}" type="slidenum">
              <a:rPr lang="fr-FR" smtClean="0"/>
              <a:pPr/>
              <a:t>19</a:t>
            </a:fld>
            <a:endParaRPr lang="fr-F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A182B-B80D-4360-800A-F3756BF7D311}" type="slidenum">
              <a:rPr lang="fr-FR" smtClean="0"/>
              <a:pPr/>
              <a:t>20</a:t>
            </a:fld>
            <a:endParaRPr lang="fr-FR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54AADC-359D-4D7C-B041-DA2C46444F8E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D32F62-1BAA-43F3-8A7D-5018A58F8015}" type="slidenum">
              <a:rPr lang="fr-FR" smtClean="0"/>
              <a:pPr/>
              <a:t>22</a:t>
            </a:fld>
            <a:endParaRPr lang="fr-F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24549-3614-4F20-BF96-635CEA1A01CF}" type="slidenum">
              <a:rPr lang="fr-FR" smtClean="0"/>
              <a:pPr/>
              <a:t>23</a:t>
            </a:fld>
            <a:endParaRPr lang="fr-F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AD042-7FAC-46E1-899F-F1794D6E6499}" type="slidenum">
              <a:rPr lang="fr-FR" smtClean="0"/>
              <a:pPr/>
              <a:t>24</a:t>
            </a:fld>
            <a:endParaRPr lang="fr-F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214BC-7A6C-48BD-93EF-F2DCB0426305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If </a:t>
            </a:r>
            <a:r>
              <a:rPr lang="fr-FR" dirty="0" err="1" smtClean="0"/>
              <a:t>we</a:t>
            </a:r>
            <a:r>
              <a:rPr lang="fr-FR" dirty="0" smtClean="0"/>
              <a:t> continue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11:36, the timing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 out.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49727-F5E5-45A4-B750-C249D3B14D98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D16BC-D544-43C2-9B34-A099A1445E6E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425D2-A6E5-4029-A0C6-93924D84BA2B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D75A8-35F1-4080-A6CF-F83C99C1EE7E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EAFFB-5688-434A-8A6E-45FDA2E35574}" type="slidenum">
              <a:rPr lang="fr-FR" smtClean="0"/>
              <a:pPr/>
              <a:t>30</a:t>
            </a:fld>
            <a:endParaRPr lang="fr-F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54AADC-359D-4D7C-B041-DA2C46444F8E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0A46C-0CBE-4685-B0B6-E8B946A90ED5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32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0A46C-0CBE-4685-B0B6-E8B946A90ED5}" type="slidenum">
              <a:rPr lang="fr-FR" smtClean="0"/>
              <a:pPr/>
              <a:t>33</a:t>
            </a:fld>
            <a:endParaRPr lang="fr-F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425D2-A6E5-4029-A0C6-93924D84BA2B}" type="slidenum">
              <a:rPr lang="fr-FR" smtClean="0"/>
              <a:pPr/>
              <a:t>34</a:t>
            </a:fld>
            <a:endParaRPr lang="fr-FR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384D7-77B1-41E9-8DED-5FCBB9BFD3D6}" type="slidenum">
              <a:rPr lang="fr-FR" smtClean="0"/>
              <a:pPr/>
              <a:t>36</a:t>
            </a:fld>
            <a:endParaRPr lang="fr-F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r>
              <a:rPr lang="fr-FR" dirty="0" smtClean="0"/>
              <a:t>End</a:t>
            </a:r>
            <a:r>
              <a:rPr lang="fr-FR" baseline="0" dirty="0" smtClean="0"/>
              <a:t> of second lecture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baseline="0" dirty="0" err="1" smtClean="0">
                <a:ea typeface="ＭＳ Ｐゴシック" pitchFamily="34" charset="-128"/>
              </a:rPr>
              <a:t>Third</a:t>
            </a:r>
            <a:r>
              <a:rPr lang="fr-FR" baseline="0" dirty="0" smtClean="0">
                <a:ea typeface="ＭＳ Ｐゴシック" pitchFamily="34" charset="-128"/>
              </a:rPr>
              <a:t> lecture </a:t>
            </a:r>
            <a:r>
              <a:rPr lang="fr-FR" baseline="0" dirty="0" err="1" smtClean="0">
                <a:ea typeface="ＭＳ Ｐゴシック" pitchFamily="34" charset="-128"/>
              </a:rPr>
              <a:t>starts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here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11:15</a:t>
            </a: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37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F1B71-3715-4F52-90F5-FBBBB9999F47}" type="slidenum">
              <a:rPr lang="fr-FR" smtClean="0"/>
              <a:pPr/>
              <a:t>38</a:t>
            </a:fld>
            <a:endParaRPr lang="fr-F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95815-E43C-49AC-8EC0-E8F2B1A1CC8F}" type="slidenum">
              <a:rPr lang="fr-FR" smtClean="0"/>
              <a:pPr/>
              <a:t>39</a:t>
            </a:fld>
            <a:endParaRPr lang="fr-FR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9C370-589F-48DE-B9F2-900E7DE46AAB}" type="slidenum">
              <a:rPr lang="fr-FR" smtClean="0"/>
              <a:pPr/>
              <a:t>41</a:t>
            </a:fld>
            <a:endParaRPr lang="fr-F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BC9C35-AFB4-4C47-825A-BF1BE0A051D1}" type="slidenum">
              <a:rPr lang="fr-FR" smtClean="0"/>
              <a:pPr/>
              <a:t>42</a:t>
            </a:fld>
            <a:endParaRPr lang="fr-F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54AADC-359D-4D7C-B041-DA2C46444F8E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BA2A35-C5D1-4E2E-9E91-90F1E78DE81A}" type="slidenum">
              <a:rPr lang="fr-FR" smtClean="0"/>
              <a:pPr/>
              <a:t>43</a:t>
            </a:fld>
            <a:endParaRPr lang="fr-FR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0BFB2-5F97-412A-9A92-24DDD299BA5F}" type="slidenum">
              <a:rPr lang="fr-FR" smtClean="0"/>
              <a:pPr/>
              <a:t>44</a:t>
            </a:fld>
            <a:endParaRPr lang="fr-FR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102AA-FF18-430A-BDBF-4CFE88EE0F32}" type="slidenum">
              <a:rPr lang="fr-FR" smtClean="0"/>
              <a:pPr/>
              <a:t>45</a:t>
            </a:fld>
            <a:endParaRPr lang="fr-FR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D0079-343F-40C3-A34E-5A850F3FDBF7}" type="slidenum">
              <a:rPr lang="fr-FR" smtClean="0"/>
              <a:pPr/>
              <a:t>46</a:t>
            </a:fld>
            <a:endParaRPr lang="fr-F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13AF9-C228-40BB-92BA-1F2CC7087355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FCAA1-5BF4-41AF-80D1-60D9A8BB084B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54AADC-359D-4D7C-B041-DA2C46444F8E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22A319-2607-41C0-A052-81EBB71FBE0A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9B069C71-9E0B-43A8-A636-5C65C619C59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10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4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8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8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8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12 – Decision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Competitive dynamics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34090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Review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Population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dynamics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competition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Perceptual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decision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making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noProof="0" dirty="0" smtClean="0">
                <a:latin typeface="Arial Narrow" pitchFamily="34" charset="0"/>
              </a:rPr>
              <a:t>V5/MT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Decision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dynamics</a:t>
            </a:r>
            <a:r>
              <a:rPr lang="fr-CH" sz="4400" dirty="0" smtClean="0">
                <a:latin typeface="Arial Narrow" pitchFamily="34" charset="0"/>
              </a:rPr>
              <a:t>: Area LIP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Theory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decision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dynamics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shared</a:t>
            </a:r>
            <a:r>
              <a:rPr lang="fr-CH" sz="4400" dirty="0" smtClean="0">
                <a:latin typeface="Arial Narrow" pitchFamily="34" charset="0"/>
              </a:rPr>
              <a:t> inhibition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effective 2-</a:t>
            </a:r>
            <a:r>
              <a:rPr lang="fr-CH" sz="4400" dirty="0" err="1" smtClean="0">
                <a:latin typeface="Arial Narrow" pitchFamily="34" charset="0"/>
              </a:rPr>
              <a:t>dim</a:t>
            </a:r>
            <a:r>
              <a:rPr lang="fr-CH" sz="4400" dirty="0" smtClean="0">
                <a:latin typeface="Arial Narrow" pitchFamily="34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Decisions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in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connected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pops.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noProof="0" dirty="0" err="1" smtClean="0">
                <a:latin typeface="Arial Narrow" pitchFamily="34" charset="0"/>
                <a:cs typeface="ＭＳ Ｐゴシック" charset="0"/>
              </a:rPr>
              <a:t>unbiased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 case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biased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input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12.5.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Decisions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, actions, volition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-  the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problem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free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will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12 –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Decision models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943074" y="1040525"/>
            <a:ext cx="10265694" cy="18918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7366565" y="6635885"/>
            <a:ext cx="9265700" cy="16625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605" name="Rectangle 24"/>
          <p:cNvSpPr>
            <a:spLocks noChangeArrowheads="1"/>
          </p:cNvSpPr>
          <p:nvPr/>
        </p:nvSpPr>
        <p:spPr bwMode="auto">
          <a:xfrm>
            <a:off x="7366564" y="6509298"/>
            <a:ext cx="9700851" cy="16625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606" name="Text Box 35"/>
          <p:cNvSpPr txBox="1">
            <a:spLocks noChangeArrowheads="1"/>
          </p:cNvSpPr>
          <p:nvPr/>
        </p:nvSpPr>
        <p:spPr bwMode="auto">
          <a:xfrm>
            <a:off x="1110364" y="8738039"/>
            <a:ext cx="14253963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 dirty="0"/>
              <a:t>2) </a:t>
            </a:r>
            <a:r>
              <a:rPr lang="fr-CH" b="0" dirty="0" err="1"/>
              <a:t>Neighboring</a:t>
            </a:r>
            <a:r>
              <a:rPr lang="fr-CH" b="0" dirty="0"/>
              <a:t> </a:t>
            </a:r>
            <a:r>
              <a:rPr lang="fr-CH" b="0" dirty="0" err="1"/>
              <a:t>cells</a:t>
            </a:r>
            <a:r>
              <a:rPr lang="fr-CH" b="0" dirty="0"/>
              <a:t> in </a:t>
            </a:r>
            <a:r>
              <a:rPr lang="fr-CH" b="0" dirty="0" err="1"/>
              <a:t>visual</a:t>
            </a:r>
            <a:r>
              <a:rPr lang="fr-CH" b="0" dirty="0"/>
              <a:t> cortex MT/V5</a:t>
            </a:r>
          </a:p>
          <a:p>
            <a:r>
              <a:rPr lang="fr-CH" b="0" dirty="0"/>
              <a:t> </a:t>
            </a:r>
            <a:r>
              <a:rPr lang="fr-CH" b="0" dirty="0" err="1"/>
              <a:t>respond</a:t>
            </a:r>
            <a:r>
              <a:rPr lang="fr-CH" b="0" dirty="0"/>
              <a:t> to motion in </a:t>
            </a:r>
            <a:r>
              <a:rPr lang="fr-CH" b="0" dirty="0" err="1"/>
              <a:t>similar</a:t>
            </a:r>
            <a:r>
              <a:rPr lang="fr-CH" b="0" dirty="0"/>
              <a:t> direction</a:t>
            </a:r>
          </a:p>
          <a:p>
            <a:r>
              <a:rPr lang="fr-CH" b="0" dirty="0"/>
              <a:t>   </a:t>
            </a:r>
            <a:r>
              <a:rPr lang="fr-CH" sz="5100" dirty="0"/>
              <a:t>cortical </a:t>
            </a:r>
            <a:r>
              <a:rPr lang="fr-CH" sz="5100" dirty="0" err="1"/>
              <a:t>columns</a:t>
            </a:r>
            <a:endParaRPr lang="fr-FR" sz="5100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 flipH="1">
            <a:off x="14974192" y="2322844"/>
            <a:ext cx="3316145" cy="4402400"/>
            <a:chOff x="7524329" y="4373562"/>
            <a:chExt cx="1403350" cy="2484437"/>
          </a:xfrm>
          <a:solidFill>
            <a:schemeClr val="bg1">
              <a:lumMod val="85000"/>
            </a:schemeClr>
          </a:solidFill>
        </p:grpSpPr>
        <p:sp>
          <p:nvSpPr>
            <p:cNvPr id="25611" name="AutoShape 4"/>
            <p:cNvSpPr>
              <a:spLocks noChangeArrowheads="1"/>
            </p:cNvSpPr>
            <p:nvPr/>
          </p:nvSpPr>
          <p:spPr bwMode="auto">
            <a:xfrm rot="16200000" flipH="1">
              <a:off x="6983785" y="4914106"/>
              <a:ext cx="2484437" cy="1403350"/>
            </a:xfrm>
            <a:prstGeom prst="parallelogram">
              <a:avLst>
                <a:gd name="adj" fmla="val 44259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Oval 29"/>
            <p:cNvSpPr>
              <a:spLocks noChangeArrowheads="1"/>
            </p:cNvSpPr>
            <p:nvPr/>
          </p:nvSpPr>
          <p:spPr bwMode="auto">
            <a:xfrm>
              <a:off x="7596410" y="5238029"/>
              <a:ext cx="576263" cy="863600"/>
            </a:xfrm>
            <a:prstGeom prst="ellipse">
              <a:avLst/>
            </a:prstGeom>
            <a:grp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Oval 37"/>
            <p:cNvSpPr>
              <a:spLocks noChangeArrowheads="1"/>
            </p:cNvSpPr>
            <p:nvPr/>
          </p:nvSpPr>
          <p:spPr bwMode="auto">
            <a:xfrm flipH="1">
              <a:off x="7669435" y="5669829"/>
              <a:ext cx="71438" cy="71438"/>
            </a:xfrm>
            <a:prstGeom prst="ellips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Oval 38"/>
            <p:cNvSpPr>
              <a:spLocks noChangeArrowheads="1"/>
            </p:cNvSpPr>
            <p:nvPr/>
          </p:nvSpPr>
          <p:spPr bwMode="auto">
            <a:xfrm flipH="1">
              <a:off x="7885335" y="5885729"/>
              <a:ext cx="71438" cy="71438"/>
            </a:xfrm>
            <a:prstGeom prst="ellips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Oval 39"/>
            <p:cNvSpPr>
              <a:spLocks noChangeArrowheads="1"/>
            </p:cNvSpPr>
            <p:nvPr/>
          </p:nvSpPr>
          <p:spPr bwMode="auto">
            <a:xfrm flipH="1">
              <a:off x="7812310" y="5453929"/>
              <a:ext cx="71438" cy="71438"/>
            </a:xfrm>
            <a:prstGeom prst="ellips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Oval 40"/>
            <p:cNvSpPr>
              <a:spLocks noChangeArrowheads="1"/>
            </p:cNvSpPr>
            <p:nvPr/>
          </p:nvSpPr>
          <p:spPr bwMode="auto">
            <a:xfrm flipH="1">
              <a:off x="7883748" y="5669829"/>
              <a:ext cx="71437" cy="71438"/>
            </a:xfrm>
            <a:prstGeom prst="ellips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Oval 41"/>
            <p:cNvSpPr>
              <a:spLocks noChangeArrowheads="1"/>
            </p:cNvSpPr>
            <p:nvPr/>
          </p:nvSpPr>
          <p:spPr bwMode="auto">
            <a:xfrm flipH="1">
              <a:off x="8028210" y="5742854"/>
              <a:ext cx="71438" cy="71438"/>
            </a:xfrm>
            <a:prstGeom prst="ellips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Oval 42"/>
            <p:cNvSpPr>
              <a:spLocks noChangeArrowheads="1"/>
            </p:cNvSpPr>
            <p:nvPr/>
          </p:nvSpPr>
          <p:spPr bwMode="auto">
            <a:xfrm flipH="1">
              <a:off x="7956773" y="5526954"/>
              <a:ext cx="71437" cy="71438"/>
            </a:xfrm>
            <a:prstGeom prst="ellips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43"/>
            <p:cNvSpPr>
              <a:spLocks noChangeShapeType="1"/>
            </p:cNvSpPr>
            <p:nvPr/>
          </p:nvSpPr>
          <p:spPr bwMode="auto">
            <a:xfrm flipV="1">
              <a:off x="7740873" y="5598392"/>
              <a:ext cx="71437" cy="7143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44"/>
            <p:cNvSpPr>
              <a:spLocks noChangeShapeType="1"/>
            </p:cNvSpPr>
            <p:nvPr/>
          </p:nvSpPr>
          <p:spPr bwMode="auto">
            <a:xfrm flipV="1">
              <a:off x="7956773" y="5814292"/>
              <a:ext cx="71437" cy="7143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45"/>
            <p:cNvSpPr>
              <a:spLocks noChangeShapeType="1"/>
            </p:cNvSpPr>
            <p:nvPr/>
          </p:nvSpPr>
          <p:spPr bwMode="auto">
            <a:xfrm flipV="1">
              <a:off x="8099648" y="5669829"/>
              <a:ext cx="71437" cy="714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46"/>
            <p:cNvSpPr>
              <a:spLocks noChangeShapeType="1"/>
            </p:cNvSpPr>
            <p:nvPr/>
          </p:nvSpPr>
          <p:spPr bwMode="auto">
            <a:xfrm flipV="1">
              <a:off x="8028210" y="5453929"/>
              <a:ext cx="71438" cy="714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47"/>
            <p:cNvSpPr>
              <a:spLocks noChangeShapeType="1"/>
            </p:cNvSpPr>
            <p:nvPr/>
          </p:nvSpPr>
          <p:spPr bwMode="auto">
            <a:xfrm flipV="1">
              <a:off x="7956773" y="5598392"/>
              <a:ext cx="71437" cy="7143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48"/>
            <p:cNvSpPr>
              <a:spLocks noChangeShapeType="1"/>
            </p:cNvSpPr>
            <p:nvPr/>
          </p:nvSpPr>
          <p:spPr bwMode="auto">
            <a:xfrm flipV="1">
              <a:off x="7883748" y="5382492"/>
              <a:ext cx="71437" cy="7143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5608" name="Picture 43" descr="http://www.nature.com/nrn/journal/v4/n3/images/nrn1055-f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8897" y="1152239"/>
            <a:ext cx="11445765" cy="589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787773" y="2759590"/>
            <a:ext cx="2244265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visual </a:t>
            </a:r>
          </a:p>
          <a:p>
            <a:r>
              <a:rPr lang="en-US" sz="5100" dirty="0"/>
              <a:t>cortex</a:t>
            </a:r>
            <a:endParaRPr lang="en-US" sz="3800" dirty="0"/>
          </a:p>
        </p:txBody>
      </p:sp>
      <p:sp>
        <p:nvSpPr>
          <p:cNvPr id="25610" name="Text Box 35"/>
          <p:cNvSpPr txBox="1">
            <a:spLocks noChangeArrowheads="1"/>
          </p:cNvSpPr>
          <p:nvPr/>
        </p:nvSpPr>
        <p:spPr bwMode="auto">
          <a:xfrm>
            <a:off x="1110364" y="6788919"/>
            <a:ext cx="13115831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 dirty="0"/>
              <a:t>1) </a:t>
            </a:r>
            <a:r>
              <a:rPr lang="fr-CH" b="0" dirty="0" err="1"/>
              <a:t>Cells</a:t>
            </a:r>
            <a:r>
              <a:rPr lang="fr-CH" b="0" dirty="0"/>
              <a:t> in </a:t>
            </a:r>
            <a:r>
              <a:rPr lang="fr-CH" b="0" dirty="0" err="1"/>
              <a:t>visual</a:t>
            </a:r>
            <a:r>
              <a:rPr lang="fr-CH" b="0" dirty="0"/>
              <a:t> cortex MT/V5 </a:t>
            </a:r>
            <a:r>
              <a:rPr lang="fr-CH" b="0" dirty="0" err="1"/>
              <a:t>respond</a:t>
            </a:r>
            <a:endParaRPr lang="fr-CH" b="0" dirty="0"/>
          </a:p>
          <a:p>
            <a:r>
              <a:rPr lang="fr-CH" b="0" dirty="0"/>
              <a:t>   to motion stimuli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Detour: receptive fields in V5/MT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60204" y="9649326"/>
            <a:ext cx="7547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Albright, </a:t>
            </a:r>
            <a:r>
              <a:rPr lang="en-US" sz="4800" i="1" dirty="0" err="1" smtClean="0"/>
              <a:t>Desimone,Gross</a:t>
            </a:r>
            <a:r>
              <a:rPr lang="en-US" sz="4800" i="1" dirty="0" smtClean="0"/>
              <a:t>, </a:t>
            </a:r>
          </a:p>
          <a:p>
            <a:r>
              <a:rPr lang="en-US" sz="4800" i="1" dirty="0" smtClean="0"/>
              <a:t>J. </a:t>
            </a:r>
            <a:r>
              <a:rPr lang="en-US" sz="4800" i="1" dirty="0" err="1" smtClean="0"/>
              <a:t>Neurophysiol</a:t>
            </a:r>
            <a:r>
              <a:rPr lang="en-US" sz="4800" i="1" dirty="0" smtClean="0"/>
              <a:t>, 1985</a:t>
            </a:r>
            <a:endParaRPr lang="en-US" sz="48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49515" y="6123299"/>
            <a:ext cx="3588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IMAGE</a:t>
            </a: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4075" y="3142161"/>
            <a:ext cx="9691884" cy="72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Box 42"/>
          <p:cNvSpPr txBox="1">
            <a:spLocks noChangeArrowheads="1"/>
          </p:cNvSpPr>
          <p:nvPr/>
        </p:nvSpPr>
        <p:spPr bwMode="auto">
          <a:xfrm>
            <a:off x="1106633" y="2247616"/>
            <a:ext cx="140952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Recordings from a single neuron in V5/MT</a:t>
            </a:r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11417857" y="4887310"/>
            <a:ext cx="8443077" cy="1949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 dirty="0" err="1"/>
              <a:t>Receptive</a:t>
            </a:r>
            <a:r>
              <a:rPr lang="fr-CH" b="0" dirty="0"/>
              <a:t> Fields </a:t>
            </a:r>
            <a:r>
              <a:rPr lang="fr-CH" b="0" dirty="0" err="1"/>
              <a:t>depend</a:t>
            </a:r>
            <a:endParaRPr lang="fr-CH" b="0" dirty="0"/>
          </a:p>
          <a:p>
            <a:r>
              <a:rPr lang="fr-CH" b="0" dirty="0"/>
              <a:t>on direction of motion</a:t>
            </a:r>
            <a:endParaRPr lang="fr-FR" b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Detour: receptive fields in V5/MT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9" name="TextBox 58"/>
          <p:cNvSpPr txBox="1">
            <a:spLocks noChangeArrowheads="1"/>
          </p:cNvSpPr>
          <p:nvPr/>
        </p:nvSpPr>
        <p:spPr bwMode="auto">
          <a:xfrm>
            <a:off x="10625959" y="7387389"/>
            <a:ext cx="9868147" cy="378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 smtClean="0"/>
              <a:t>Random moving dot stimuli:</a:t>
            </a:r>
          </a:p>
          <a:p>
            <a:r>
              <a:rPr lang="en-US" sz="4400" i="1" dirty="0" err="1" smtClean="0"/>
              <a:t>e.g.Salzman</a:t>
            </a:r>
            <a:r>
              <a:rPr lang="en-US" sz="4400" i="1" dirty="0"/>
              <a:t>, Britten, Newsome, </a:t>
            </a:r>
            <a:r>
              <a:rPr lang="en-US" sz="4400" i="1" dirty="0" smtClean="0"/>
              <a:t>1990</a:t>
            </a:r>
          </a:p>
          <a:p>
            <a:r>
              <a:rPr lang="en-US" sz="4400" i="1" dirty="0" smtClean="0"/>
              <a:t>       </a:t>
            </a:r>
            <a:r>
              <a:rPr lang="en-US" sz="4400" i="1" dirty="0" err="1" smtClean="0"/>
              <a:t>Roitman</a:t>
            </a:r>
            <a:r>
              <a:rPr lang="en-US" sz="4400" i="1" dirty="0" smtClean="0"/>
              <a:t> and </a:t>
            </a:r>
            <a:r>
              <a:rPr lang="en-US" sz="4400" i="1" dirty="0" err="1" smtClean="0"/>
              <a:t>Shadlen</a:t>
            </a:r>
            <a:r>
              <a:rPr lang="en-US" sz="4400" i="1" dirty="0" smtClean="0"/>
              <a:t>, 2002</a:t>
            </a:r>
          </a:p>
          <a:p>
            <a:r>
              <a:rPr lang="en-US" sz="4400" i="1" dirty="0" smtClean="0"/>
              <a:t>        Gold and </a:t>
            </a:r>
            <a:r>
              <a:rPr lang="en-US" sz="4400" i="1" dirty="0" err="1" smtClean="0"/>
              <a:t>Shadlen</a:t>
            </a:r>
            <a:r>
              <a:rPr lang="en-US" sz="4400" i="1" dirty="0" smtClean="0"/>
              <a:t> 2007</a:t>
            </a:r>
          </a:p>
          <a:p>
            <a:r>
              <a:rPr lang="en-US" sz="4400" i="1" dirty="0" smtClean="0"/>
              <a:t>   </a:t>
            </a:r>
            <a:endParaRPr lang="en-US"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27652" name="Text Box 36"/>
          <p:cNvSpPr txBox="1">
            <a:spLocks noChangeArrowheads="1"/>
          </p:cNvSpPr>
          <p:nvPr/>
        </p:nvSpPr>
        <p:spPr bwMode="auto">
          <a:xfrm>
            <a:off x="2974779" y="7606449"/>
            <a:ext cx="16288173" cy="1949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Receptive Fields depend</a:t>
            </a:r>
          </a:p>
          <a:p>
            <a:r>
              <a:rPr lang="fr-CH" b="0"/>
              <a:t>on direction of motion: </a:t>
            </a:r>
            <a:r>
              <a:rPr lang="fr-CH" b="0">
                <a:latin typeface="Symbol" pitchFamily="18" charset="2"/>
              </a:rPr>
              <a:t>b</a:t>
            </a:r>
            <a:r>
              <a:rPr lang="fr-CH" b="0"/>
              <a:t> = preferred direction = P</a:t>
            </a:r>
            <a:endParaRPr lang="fr-FR" b="0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9847" y="3395335"/>
            <a:ext cx="13507419" cy="371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Detour: receptive fields in V5/MT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472" y="3012762"/>
            <a:ext cx="7785812" cy="546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0"/>
          <p:cNvGrpSpPr>
            <a:grpSpLocks/>
          </p:cNvGrpSpPr>
          <p:nvPr/>
        </p:nvGrpSpPr>
        <p:grpSpPr bwMode="auto">
          <a:xfrm rot="20700000" flipH="1">
            <a:off x="15052507" y="2105944"/>
            <a:ext cx="1635792" cy="1530291"/>
            <a:chOff x="6858016" y="1636706"/>
            <a:chExt cx="785813" cy="863600"/>
          </a:xfrm>
        </p:grpSpPr>
        <p:sp>
          <p:nvSpPr>
            <p:cNvPr id="28760" name="Oval 29"/>
            <p:cNvSpPr>
              <a:spLocks noChangeArrowheads="1"/>
            </p:cNvSpPr>
            <p:nvPr/>
          </p:nvSpPr>
          <p:spPr bwMode="auto">
            <a:xfrm>
              <a:off x="6858016" y="1636706"/>
              <a:ext cx="785813" cy="8636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1" name="Oval 37"/>
            <p:cNvSpPr>
              <a:spLocks noChangeArrowheads="1"/>
            </p:cNvSpPr>
            <p:nvPr/>
          </p:nvSpPr>
          <p:spPr bwMode="auto">
            <a:xfrm flipH="1">
              <a:off x="6972316" y="206374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2" name="Oval 38"/>
            <p:cNvSpPr>
              <a:spLocks noChangeArrowheads="1"/>
            </p:cNvSpPr>
            <p:nvPr/>
          </p:nvSpPr>
          <p:spPr bwMode="auto">
            <a:xfrm flipH="1">
              <a:off x="7188216" y="227964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3" name="Oval 39"/>
            <p:cNvSpPr>
              <a:spLocks noChangeArrowheads="1"/>
            </p:cNvSpPr>
            <p:nvPr/>
          </p:nvSpPr>
          <p:spPr bwMode="auto">
            <a:xfrm flipH="1">
              <a:off x="7143766" y="186689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4" name="Oval 40"/>
            <p:cNvSpPr>
              <a:spLocks noChangeArrowheads="1"/>
            </p:cNvSpPr>
            <p:nvPr/>
          </p:nvSpPr>
          <p:spPr bwMode="auto">
            <a:xfrm flipH="1">
              <a:off x="7186629" y="2063744"/>
              <a:ext cx="71437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5" name="Oval 41"/>
            <p:cNvSpPr>
              <a:spLocks noChangeArrowheads="1"/>
            </p:cNvSpPr>
            <p:nvPr/>
          </p:nvSpPr>
          <p:spPr bwMode="auto">
            <a:xfrm flipH="1">
              <a:off x="7331091" y="2136769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6" name="Oval 42"/>
            <p:cNvSpPr>
              <a:spLocks noChangeArrowheads="1"/>
            </p:cNvSpPr>
            <p:nvPr/>
          </p:nvSpPr>
          <p:spPr bwMode="auto">
            <a:xfrm flipH="1">
              <a:off x="7259654" y="1920869"/>
              <a:ext cx="71437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7" name="Line 43"/>
            <p:cNvSpPr>
              <a:spLocks noChangeShapeType="1"/>
            </p:cNvSpPr>
            <p:nvPr/>
          </p:nvSpPr>
          <p:spPr bwMode="auto">
            <a:xfrm flipV="1">
              <a:off x="7043754" y="19923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8" name="Line 44"/>
            <p:cNvSpPr>
              <a:spLocks noChangeShapeType="1"/>
            </p:cNvSpPr>
            <p:nvPr/>
          </p:nvSpPr>
          <p:spPr bwMode="auto">
            <a:xfrm flipV="1">
              <a:off x="7259654" y="22082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9" name="Line 45"/>
            <p:cNvSpPr>
              <a:spLocks noChangeShapeType="1"/>
            </p:cNvSpPr>
            <p:nvPr/>
          </p:nvSpPr>
          <p:spPr bwMode="auto">
            <a:xfrm flipV="1">
              <a:off x="7402529" y="2063744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0" name="Line 46"/>
            <p:cNvSpPr>
              <a:spLocks noChangeShapeType="1"/>
            </p:cNvSpPr>
            <p:nvPr/>
          </p:nvSpPr>
          <p:spPr bwMode="auto">
            <a:xfrm flipV="1">
              <a:off x="7331091" y="1847844"/>
              <a:ext cx="7143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1" name="Line 47"/>
            <p:cNvSpPr>
              <a:spLocks noChangeShapeType="1"/>
            </p:cNvSpPr>
            <p:nvPr/>
          </p:nvSpPr>
          <p:spPr bwMode="auto">
            <a:xfrm flipV="1">
              <a:off x="7259654" y="19923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2" name="Line 48"/>
            <p:cNvSpPr>
              <a:spLocks noChangeShapeType="1"/>
            </p:cNvSpPr>
            <p:nvPr/>
          </p:nvSpPr>
          <p:spPr bwMode="auto">
            <a:xfrm flipV="1">
              <a:off x="7186629" y="17764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3" name="Oval 39"/>
            <p:cNvSpPr>
              <a:spLocks noChangeArrowheads="1"/>
            </p:cNvSpPr>
            <p:nvPr/>
          </p:nvSpPr>
          <p:spPr bwMode="auto">
            <a:xfrm flipH="1">
              <a:off x="7500954" y="2009769"/>
              <a:ext cx="71437" cy="7143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4" name="Line 48"/>
            <p:cNvSpPr>
              <a:spLocks noChangeShapeType="1"/>
            </p:cNvSpPr>
            <p:nvPr/>
          </p:nvSpPr>
          <p:spPr bwMode="auto">
            <a:xfrm flipH="1" flipV="1">
              <a:off x="7454916" y="1938331"/>
              <a:ext cx="460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3713889" y="1329064"/>
            <a:ext cx="691862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coherence 0.8=80%</a:t>
            </a:r>
          </a:p>
        </p:txBody>
      </p:sp>
      <p:grpSp>
        <p:nvGrpSpPr>
          <p:cNvPr id="3" name="Group 104"/>
          <p:cNvGrpSpPr>
            <a:grpSpLocks/>
          </p:cNvGrpSpPr>
          <p:nvPr/>
        </p:nvGrpSpPr>
        <p:grpSpPr bwMode="auto">
          <a:xfrm>
            <a:off x="13934607" y="4161791"/>
            <a:ext cx="5966503" cy="4408027"/>
            <a:chOff x="6215063" y="2812866"/>
            <a:chExt cx="3013041" cy="2488342"/>
          </a:xfrm>
        </p:grpSpPr>
        <p:sp>
          <p:nvSpPr>
            <p:cNvPr id="28725" name="TextBox 53"/>
            <p:cNvSpPr txBox="1">
              <a:spLocks noChangeArrowheads="1"/>
            </p:cNvSpPr>
            <p:nvPr/>
          </p:nvSpPr>
          <p:spPr bwMode="auto">
            <a:xfrm>
              <a:off x="6215063" y="2812866"/>
              <a:ext cx="3013041" cy="547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coherence 0.5 = 50%</a:t>
              </a:r>
            </a:p>
          </p:txBody>
        </p:sp>
        <p:sp>
          <p:nvSpPr>
            <p:cNvPr id="28726" name="Oval 29"/>
            <p:cNvSpPr>
              <a:spLocks noChangeArrowheads="1"/>
            </p:cNvSpPr>
            <p:nvPr/>
          </p:nvSpPr>
          <p:spPr bwMode="auto">
            <a:xfrm flipH="1">
              <a:off x="6703864" y="4437472"/>
              <a:ext cx="785890" cy="863736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7" name="Oval 37"/>
            <p:cNvSpPr>
              <a:spLocks noChangeArrowheads="1"/>
            </p:cNvSpPr>
            <p:nvPr/>
          </p:nvSpPr>
          <p:spPr bwMode="auto">
            <a:xfrm>
              <a:off x="7303997" y="4796503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Oval 38"/>
            <p:cNvSpPr>
              <a:spLocks noChangeArrowheads="1"/>
            </p:cNvSpPr>
            <p:nvPr/>
          </p:nvSpPr>
          <p:spPr bwMode="auto">
            <a:xfrm>
              <a:off x="7088076" y="5012437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9" name="Oval 39"/>
            <p:cNvSpPr>
              <a:spLocks noChangeArrowheads="1"/>
            </p:cNvSpPr>
            <p:nvPr/>
          </p:nvSpPr>
          <p:spPr bwMode="auto">
            <a:xfrm>
              <a:off x="7132530" y="4599622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0" name="Oval 40"/>
            <p:cNvSpPr>
              <a:spLocks noChangeArrowheads="1"/>
            </p:cNvSpPr>
            <p:nvPr/>
          </p:nvSpPr>
          <p:spPr bwMode="auto">
            <a:xfrm>
              <a:off x="7089664" y="4796503"/>
              <a:ext cx="71444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1" name="Oval 41"/>
            <p:cNvSpPr>
              <a:spLocks noChangeArrowheads="1"/>
            </p:cNvSpPr>
            <p:nvPr/>
          </p:nvSpPr>
          <p:spPr bwMode="auto">
            <a:xfrm>
              <a:off x="6945187" y="4869540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2" name="Oval 42"/>
            <p:cNvSpPr>
              <a:spLocks noChangeArrowheads="1"/>
            </p:cNvSpPr>
            <p:nvPr/>
          </p:nvSpPr>
          <p:spPr bwMode="auto">
            <a:xfrm>
              <a:off x="7016632" y="4653606"/>
              <a:ext cx="71444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3" name="Line 44"/>
            <p:cNvSpPr>
              <a:spLocks noChangeShapeType="1"/>
            </p:cNvSpPr>
            <p:nvPr/>
          </p:nvSpPr>
          <p:spPr bwMode="auto">
            <a:xfrm flipH="1" flipV="1">
              <a:off x="7016632" y="4940988"/>
              <a:ext cx="71444" cy="71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Line 45"/>
            <p:cNvSpPr>
              <a:spLocks noChangeShapeType="1"/>
            </p:cNvSpPr>
            <p:nvPr/>
          </p:nvSpPr>
          <p:spPr bwMode="auto">
            <a:xfrm flipH="1" flipV="1">
              <a:off x="6873743" y="4796503"/>
              <a:ext cx="71444" cy="71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5" name="Line 48"/>
            <p:cNvSpPr>
              <a:spLocks noChangeShapeType="1"/>
            </p:cNvSpPr>
            <p:nvPr/>
          </p:nvSpPr>
          <p:spPr bwMode="auto">
            <a:xfrm flipH="1" flipV="1">
              <a:off x="7089664" y="4509120"/>
              <a:ext cx="71444" cy="71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6" name="Oval 39"/>
            <p:cNvSpPr>
              <a:spLocks noChangeArrowheads="1"/>
            </p:cNvSpPr>
            <p:nvPr/>
          </p:nvSpPr>
          <p:spPr bwMode="auto">
            <a:xfrm>
              <a:off x="6775309" y="4742520"/>
              <a:ext cx="71444" cy="7144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7" name="Line 48"/>
            <p:cNvSpPr>
              <a:spLocks noChangeShapeType="1"/>
            </p:cNvSpPr>
            <p:nvPr/>
          </p:nvSpPr>
          <p:spPr bwMode="auto">
            <a:xfrm flipV="1">
              <a:off x="6775309" y="4732989"/>
              <a:ext cx="46042" cy="71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8" name="Oval 29"/>
            <p:cNvSpPr>
              <a:spLocks noChangeArrowheads="1"/>
            </p:cNvSpPr>
            <p:nvPr/>
          </p:nvSpPr>
          <p:spPr bwMode="auto">
            <a:xfrm rot="1620000">
              <a:off x="6703869" y="3212976"/>
              <a:ext cx="785890" cy="863736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9" name="Oval 37"/>
            <p:cNvSpPr>
              <a:spLocks noChangeArrowheads="1"/>
            </p:cNvSpPr>
            <p:nvPr/>
          </p:nvSpPr>
          <p:spPr bwMode="auto">
            <a:xfrm rot="-1620000">
              <a:off x="7291582" y="3526420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0" name="Oval 38"/>
            <p:cNvSpPr>
              <a:spLocks noChangeArrowheads="1"/>
            </p:cNvSpPr>
            <p:nvPr/>
          </p:nvSpPr>
          <p:spPr bwMode="auto">
            <a:xfrm rot="-1620000">
              <a:off x="7197221" y="3816851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1" name="Oval 39"/>
            <p:cNvSpPr>
              <a:spLocks noChangeArrowheads="1"/>
            </p:cNvSpPr>
            <p:nvPr/>
          </p:nvSpPr>
          <p:spPr bwMode="auto">
            <a:xfrm rot="-1620000">
              <a:off x="7049427" y="3428847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2" name="Oval 40"/>
            <p:cNvSpPr>
              <a:spLocks noChangeArrowheads="1"/>
            </p:cNvSpPr>
            <p:nvPr/>
          </p:nvSpPr>
          <p:spPr bwMode="auto">
            <a:xfrm rot="-1620000">
              <a:off x="7100609" y="3623732"/>
              <a:ext cx="71444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3" name="Oval 41"/>
            <p:cNvSpPr>
              <a:spLocks noChangeArrowheads="1"/>
            </p:cNvSpPr>
            <p:nvPr/>
          </p:nvSpPr>
          <p:spPr bwMode="auto">
            <a:xfrm rot="-1620000">
              <a:off x="7005036" y="3754403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4" name="Oval 42"/>
            <p:cNvSpPr>
              <a:spLocks noChangeArrowheads="1"/>
            </p:cNvSpPr>
            <p:nvPr/>
          </p:nvSpPr>
          <p:spPr bwMode="auto">
            <a:xfrm rot="-1620000">
              <a:off x="6970668" y="3529567"/>
              <a:ext cx="71444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5" name="Line 44"/>
            <p:cNvSpPr>
              <a:spLocks noChangeShapeType="1"/>
            </p:cNvSpPr>
            <p:nvPr/>
          </p:nvSpPr>
          <p:spPr bwMode="auto">
            <a:xfrm rot="19980000" flipH="1">
              <a:off x="7137733" y="3857391"/>
              <a:ext cx="117807" cy="115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6" name="Line 45"/>
            <p:cNvSpPr>
              <a:spLocks noChangeShapeType="1"/>
            </p:cNvSpPr>
            <p:nvPr/>
          </p:nvSpPr>
          <p:spPr bwMode="auto">
            <a:xfrm rot="-1620000" flipH="1" flipV="1">
              <a:off x="6908223" y="3721764"/>
              <a:ext cx="71444" cy="71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7" name="Line 46"/>
            <p:cNvSpPr>
              <a:spLocks noChangeShapeType="1"/>
            </p:cNvSpPr>
            <p:nvPr/>
          </p:nvSpPr>
          <p:spPr bwMode="auto">
            <a:xfrm rot="-1620000" flipH="1" flipV="1">
              <a:off x="6873853" y="3496928"/>
              <a:ext cx="71445" cy="71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Line 47"/>
            <p:cNvSpPr>
              <a:spLocks noChangeShapeType="1"/>
            </p:cNvSpPr>
            <p:nvPr/>
          </p:nvSpPr>
          <p:spPr bwMode="auto">
            <a:xfrm rot="-1620000" flipH="1" flipV="1">
              <a:off x="7003103" y="3593228"/>
              <a:ext cx="71444" cy="71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Line 48"/>
            <p:cNvSpPr>
              <a:spLocks noChangeShapeType="1"/>
            </p:cNvSpPr>
            <p:nvPr/>
          </p:nvSpPr>
          <p:spPr bwMode="auto">
            <a:xfrm rot="19980000" flipV="1">
              <a:off x="7102687" y="3372227"/>
              <a:ext cx="101078" cy="25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Oval 39"/>
            <p:cNvSpPr>
              <a:spLocks noChangeArrowheads="1"/>
            </p:cNvSpPr>
            <p:nvPr/>
          </p:nvSpPr>
          <p:spPr bwMode="auto">
            <a:xfrm rot="-1620000">
              <a:off x="6796011" y="3718355"/>
              <a:ext cx="71444" cy="7144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1" name="Line 48"/>
            <p:cNvSpPr>
              <a:spLocks noChangeShapeType="1"/>
            </p:cNvSpPr>
            <p:nvPr/>
          </p:nvSpPr>
          <p:spPr bwMode="auto">
            <a:xfrm rot="19980000" flipV="1">
              <a:off x="6828617" y="3628023"/>
              <a:ext cx="46042" cy="71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48"/>
            <p:cNvSpPr>
              <a:spLocks noChangeShapeType="1"/>
            </p:cNvSpPr>
            <p:nvPr/>
          </p:nvSpPr>
          <p:spPr bwMode="auto">
            <a:xfrm rot="19980000" flipV="1">
              <a:off x="7302327" y="3456134"/>
              <a:ext cx="46042" cy="71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48"/>
            <p:cNvSpPr>
              <a:spLocks noChangeShapeType="1"/>
            </p:cNvSpPr>
            <p:nvPr/>
          </p:nvSpPr>
          <p:spPr bwMode="auto">
            <a:xfrm flipV="1">
              <a:off x="7123009" y="5018786"/>
              <a:ext cx="152415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48"/>
            <p:cNvSpPr>
              <a:spLocks noChangeShapeType="1"/>
            </p:cNvSpPr>
            <p:nvPr/>
          </p:nvSpPr>
          <p:spPr bwMode="auto">
            <a:xfrm flipH="1">
              <a:off x="7070613" y="4875888"/>
              <a:ext cx="61920" cy="61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48"/>
            <p:cNvSpPr>
              <a:spLocks noChangeShapeType="1"/>
            </p:cNvSpPr>
            <p:nvPr/>
          </p:nvSpPr>
          <p:spPr bwMode="auto">
            <a:xfrm flipH="1">
              <a:off x="7284948" y="4875888"/>
              <a:ext cx="61920" cy="61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48"/>
            <p:cNvSpPr>
              <a:spLocks noChangeShapeType="1"/>
            </p:cNvSpPr>
            <p:nvPr/>
          </p:nvSpPr>
          <p:spPr bwMode="auto">
            <a:xfrm flipV="1">
              <a:off x="6980119" y="4661540"/>
              <a:ext cx="152415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Oval 41"/>
            <p:cNvSpPr>
              <a:spLocks noChangeArrowheads="1"/>
            </p:cNvSpPr>
            <p:nvPr/>
          </p:nvSpPr>
          <p:spPr bwMode="auto">
            <a:xfrm rot="-1620000">
              <a:off x="7359193" y="3720227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8" name="Line 45"/>
            <p:cNvSpPr>
              <a:spLocks noChangeShapeType="1"/>
            </p:cNvSpPr>
            <p:nvPr/>
          </p:nvSpPr>
          <p:spPr bwMode="auto">
            <a:xfrm rot="-1620000" flipH="1" flipV="1">
              <a:off x="7287748" y="3695577"/>
              <a:ext cx="71444" cy="71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TextBox 56"/>
            <p:cNvSpPr txBox="1">
              <a:spLocks noChangeArrowheads="1"/>
            </p:cNvSpPr>
            <p:nvPr/>
          </p:nvSpPr>
          <p:spPr bwMode="auto">
            <a:xfrm flipH="1">
              <a:off x="6215063" y="4077072"/>
              <a:ext cx="2041070" cy="547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coherence 0.0</a:t>
              </a:r>
            </a:p>
          </p:txBody>
        </p:sp>
      </p:grpSp>
      <p:sp>
        <p:nvSpPr>
          <p:cNvPr id="28681" name="TextBox 58"/>
          <p:cNvSpPr txBox="1">
            <a:spLocks noChangeArrowheads="1"/>
          </p:cNvSpPr>
          <p:nvPr/>
        </p:nvSpPr>
        <p:spPr bwMode="auto">
          <a:xfrm>
            <a:off x="934075" y="10508451"/>
            <a:ext cx="13162317" cy="102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i="1" dirty="0" smtClean="0"/>
              <a:t>Image: </a:t>
            </a:r>
            <a:r>
              <a:rPr lang="en-US" sz="5400" i="1" dirty="0" err="1" smtClean="0"/>
              <a:t>Salzman</a:t>
            </a:r>
            <a:r>
              <a:rPr lang="en-US" sz="5400" i="1" dirty="0"/>
              <a:t>, Britten, Newsome, 1990</a:t>
            </a:r>
          </a:p>
        </p:txBody>
      </p:sp>
      <p:pic>
        <p:nvPicPr>
          <p:cNvPr id="28682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5982" y="1482470"/>
            <a:ext cx="6350848" cy="922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0"/>
          <p:cNvGrpSpPr>
            <a:grpSpLocks/>
          </p:cNvGrpSpPr>
          <p:nvPr/>
        </p:nvGrpSpPr>
        <p:grpSpPr bwMode="auto">
          <a:xfrm rot="21060000" flipH="1">
            <a:off x="5582611" y="2215134"/>
            <a:ext cx="1612596" cy="1696261"/>
            <a:chOff x="6858016" y="1636706"/>
            <a:chExt cx="785813" cy="863600"/>
          </a:xfrm>
        </p:grpSpPr>
        <p:sp>
          <p:nvSpPr>
            <p:cNvPr id="28710" name="Oval 29"/>
            <p:cNvSpPr>
              <a:spLocks noChangeArrowheads="1"/>
            </p:cNvSpPr>
            <p:nvPr/>
          </p:nvSpPr>
          <p:spPr bwMode="auto">
            <a:xfrm>
              <a:off x="6858016" y="1636706"/>
              <a:ext cx="785813" cy="8636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Oval 37"/>
            <p:cNvSpPr>
              <a:spLocks noChangeArrowheads="1"/>
            </p:cNvSpPr>
            <p:nvPr/>
          </p:nvSpPr>
          <p:spPr bwMode="auto">
            <a:xfrm flipH="1">
              <a:off x="6972316" y="206374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Oval 38"/>
            <p:cNvSpPr>
              <a:spLocks noChangeArrowheads="1"/>
            </p:cNvSpPr>
            <p:nvPr/>
          </p:nvSpPr>
          <p:spPr bwMode="auto">
            <a:xfrm flipH="1">
              <a:off x="7188216" y="227964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Oval 39"/>
            <p:cNvSpPr>
              <a:spLocks noChangeArrowheads="1"/>
            </p:cNvSpPr>
            <p:nvPr/>
          </p:nvSpPr>
          <p:spPr bwMode="auto">
            <a:xfrm flipH="1">
              <a:off x="7143766" y="186689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Oval 40"/>
            <p:cNvSpPr>
              <a:spLocks noChangeArrowheads="1"/>
            </p:cNvSpPr>
            <p:nvPr/>
          </p:nvSpPr>
          <p:spPr bwMode="auto">
            <a:xfrm flipH="1">
              <a:off x="7186629" y="2063744"/>
              <a:ext cx="71437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Oval 41"/>
            <p:cNvSpPr>
              <a:spLocks noChangeArrowheads="1"/>
            </p:cNvSpPr>
            <p:nvPr/>
          </p:nvSpPr>
          <p:spPr bwMode="auto">
            <a:xfrm flipH="1">
              <a:off x="7331091" y="2136769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Oval 42"/>
            <p:cNvSpPr>
              <a:spLocks noChangeArrowheads="1"/>
            </p:cNvSpPr>
            <p:nvPr/>
          </p:nvSpPr>
          <p:spPr bwMode="auto">
            <a:xfrm flipH="1">
              <a:off x="7259654" y="1920869"/>
              <a:ext cx="71437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Line 43"/>
            <p:cNvSpPr>
              <a:spLocks noChangeShapeType="1"/>
            </p:cNvSpPr>
            <p:nvPr/>
          </p:nvSpPr>
          <p:spPr bwMode="auto">
            <a:xfrm flipV="1">
              <a:off x="7043754" y="19923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Line 44"/>
            <p:cNvSpPr>
              <a:spLocks noChangeShapeType="1"/>
            </p:cNvSpPr>
            <p:nvPr/>
          </p:nvSpPr>
          <p:spPr bwMode="auto">
            <a:xfrm flipV="1">
              <a:off x="7259654" y="22082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Line 45"/>
            <p:cNvSpPr>
              <a:spLocks noChangeShapeType="1"/>
            </p:cNvSpPr>
            <p:nvPr/>
          </p:nvSpPr>
          <p:spPr bwMode="auto">
            <a:xfrm flipV="1">
              <a:off x="7402529" y="2063744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46"/>
            <p:cNvSpPr>
              <a:spLocks noChangeShapeType="1"/>
            </p:cNvSpPr>
            <p:nvPr/>
          </p:nvSpPr>
          <p:spPr bwMode="auto">
            <a:xfrm flipV="1">
              <a:off x="7331091" y="1847844"/>
              <a:ext cx="7143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Line 47"/>
            <p:cNvSpPr>
              <a:spLocks noChangeShapeType="1"/>
            </p:cNvSpPr>
            <p:nvPr/>
          </p:nvSpPr>
          <p:spPr bwMode="auto">
            <a:xfrm flipV="1">
              <a:off x="7259654" y="19923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Line 48"/>
            <p:cNvSpPr>
              <a:spLocks noChangeShapeType="1"/>
            </p:cNvSpPr>
            <p:nvPr/>
          </p:nvSpPr>
          <p:spPr bwMode="auto">
            <a:xfrm flipV="1">
              <a:off x="7186629" y="17764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Oval 39"/>
            <p:cNvSpPr>
              <a:spLocks noChangeArrowheads="1"/>
            </p:cNvSpPr>
            <p:nvPr/>
          </p:nvSpPr>
          <p:spPr bwMode="auto">
            <a:xfrm flipH="1">
              <a:off x="7500954" y="2009769"/>
              <a:ext cx="71437" cy="7143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Line 48"/>
            <p:cNvSpPr>
              <a:spLocks noChangeShapeType="1"/>
            </p:cNvSpPr>
            <p:nvPr/>
          </p:nvSpPr>
          <p:spPr bwMode="auto">
            <a:xfrm flipH="1" flipV="1">
              <a:off x="7454916" y="1938331"/>
              <a:ext cx="460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4" name="Rectangle 76"/>
          <p:cNvSpPr>
            <a:spLocks noChangeArrowheads="1"/>
          </p:cNvSpPr>
          <p:nvPr/>
        </p:nvSpPr>
        <p:spPr bwMode="auto">
          <a:xfrm>
            <a:off x="641472" y="7097289"/>
            <a:ext cx="8946181" cy="5784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190830" y="1865044"/>
            <a:ext cx="277929" cy="255985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7260451" y="4033894"/>
            <a:ext cx="277929" cy="25598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82" name="Straight Connector 81"/>
          <p:cNvCxnSpPr>
            <a:cxnSpLocks noChangeShapeType="1"/>
          </p:cNvCxnSpPr>
          <p:nvPr/>
        </p:nvCxnSpPr>
        <p:spPr bwMode="auto">
          <a:xfrm>
            <a:off x="1337227" y="6458729"/>
            <a:ext cx="2354757" cy="0"/>
          </a:xfrm>
          <a:prstGeom prst="line">
            <a:avLst/>
          </a:prstGeom>
          <a:noFill/>
          <a:ln w="57150" algn="ctr">
            <a:solidFill>
              <a:srgbClr val="FF66CC"/>
            </a:solidFill>
            <a:round/>
            <a:headEnd/>
            <a:tailEnd/>
          </a:ln>
        </p:spPr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>
            <a:off x="7267002" y="1482470"/>
            <a:ext cx="1" cy="382573"/>
          </a:xfrm>
          <a:prstGeom prst="straightConnector1">
            <a:avLst/>
          </a:prstGeom>
          <a:noFill/>
          <a:ln w="38100" algn="ctr">
            <a:solidFill>
              <a:srgbClr val="FF66CC"/>
            </a:solidFill>
            <a:round/>
            <a:headEnd/>
            <a:tailEnd type="arrow" w="med" len="med"/>
          </a:ln>
        </p:spPr>
      </p:cxnSp>
      <p:cxnSp>
        <p:nvCxnSpPr>
          <p:cNvPr id="85" name="Straight Connector 84"/>
          <p:cNvCxnSpPr>
            <a:cxnSpLocks noChangeShapeType="1"/>
          </p:cNvCxnSpPr>
          <p:nvPr/>
        </p:nvCxnSpPr>
        <p:spPr bwMode="auto">
          <a:xfrm>
            <a:off x="1337227" y="8245008"/>
            <a:ext cx="2354757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8763027" y="8118420"/>
            <a:ext cx="526913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Eye movement</a:t>
            </a:r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14137176" y="8917334"/>
            <a:ext cx="4917131" cy="2148775"/>
            <a:chOff x="6300192" y="5621178"/>
            <a:chExt cx="2145991" cy="1212807"/>
          </a:xfrm>
        </p:grpSpPr>
        <p:grpSp>
          <p:nvGrpSpPr>
            <p:cNvPr id="6" name="Group 50"/>
            <p:cNvGrpSpPr>
              <a:grpSpLocks/>
            </p:cNvGrpSpPr>
            <p:nvPr/>
          </p:nvGrpSpPr>
          <p:grpSpPr bwMode="auto">
            <a:xfrm rot="9900000" flipH="1">
              <a:off x="6784968" y="5970385"/>
              <a:ext cx="738413" cy="863600"/>
              <a:chOff x="6858016" y="1636706"/>
              <a:chExt cx="738413" cy="863600"/>
            </a:xfrm>
          </p:grpSpPr>
          <p:sp>
            <p:nvSpPr>
              <p:cNvPr id="28696" name="Oval 29"/>
              <p:cNvSpPr>
                <a:spLocks noChangeArrowheads="1"/>
              </p:cNvSpPr>
              <p:nvPr/>
            </p:nvSpPr>
            <p:spPr bwMode="auto">
              <a:xfrm>
                <a:off x="6858016" y="1636706"/>
                <a:ext cx="738413" cy="863600"/>
              </a:xfrm>
              <a:prstGeom prst="ellips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37"/>
              <p:cNvSpPr>
                <a:spLocks noChangeArrowheads="1"/>
              </p:cNvSpPr>
              <p:nvPr/>
            </p:nvSpPr>
            <p:spPr bwMode="auto">
              <a:xfrm flipH="1">
                <a:off x="6972316" y="2063744"/>
                <a:ext cx="71438" cy="7143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38"/>
              <p:cNvSpPr>
                <a:spLocks noChangeArrowheads="1"/>
              </p:cNvSpPr>
              <p:nvPr/>
            </p:nvSpPr>
            <p:spPr bwMode="auto">
              <a:xfrm flipH="1">
                <a:off x="7188216" y="2279644"/>
                <a:ext cx="71438" cy="7143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Oval 39"/>
              <p:cNvSpPr>
                <a:spLocks noChangeArrowheads="1"/>
              </p:cNvSpPr>
              <p:nvPr/>
            </p:nvSpPr>
            <p:spPr bwMode="auto">
              <a:xfrm flipH="1">
                <a:off x="7143766" y="1866894"/>
                <a:ext cx="71438" cy="7143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Oval 40"/>
              <p:cNvSpPr>
                <a:spLocks noChangeArrowheads="1"/>
              </p:cNvSpPr>
              <p:nvPr/>
            </p:nvSpPr>
            <p:spPr bwMode="auto">
              <a:xfrm flipH="1">
                <a:off x="7186629" y="2063744"/>
                <a:ext cx="71437" cy="7143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1" name="Oval 41"/>
              <p:cNvSpPr>
                <a:spLocks noChangeArrowheads="1"/>
              </p:cNvSpPr>
              <p:nvPr/>
            </p:nvSpPr>
            <p:spPr bwMode="auto">
              <a:xfrm flipH="1">
                <a:off x="7331091" y="2136769"/>
                <a:ext cx="71438" cy="7143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2" name="Oval 42"/>
              <p:cNvSpPr>
                <a:spLocks noChangeArrowheads="1"/>
              </p:cNvSpPr>
              <p:nvPr/>
            </p:nvSpPr>
            <p:spPr bwMode="auto">
              <a:xfrm flipH="1">
                <a:off x="7259654" y="1920869"/>
                <a:ext cx="71437" cy="7143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3" name="Line 43"/>
              <p:cNvSpPr>
                <a:spLocks noChangeShapeType="1"/>
              </p:cNvSpPr>
              <p:nvPr/>
            </p:nvSpPr>
            <p:spPr bwMode="auto">
              <a:xfrm flipV="1">
                <a:off x="7043754" y="1992306"/>
                <a:ext cx="71437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4" name="Line 44"/>
              <p:cNvSpPr>
                <a:spLocks noChangeShapeType="1"/>
              </p:cNvSpPr>
              <p:nvPr/>
            </p:nvSpPr>
            <p:spPr bwMode="auto">
              <a:xfrm flipV="1">
                <a:off x="7259654" y="2208206"/>
                <a:ext cx="71437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Line 45"/>
              <p:cNvSpPr>
                <a:spLocks noChangeShapeType="1"/>
              </p:cNvSpPr>
              <p:nvPr/>
            </p:nvSpPr>
            <p:spPr bwMode="auto">
              <a:xfrm flipV="1">
                <a:off x="7402529" y="2063744"/>
                <a:ext cx="71437" cy="71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6" name="Line 46"/>
              <p:cNvSpPr>
                <a:spLocks noChangeShapeType="1"/>
              </p:cNvSpPr>
              <p:nvPr/>
            </p:nvSpPr>
            <p:spPr bwMode="auto">
              <a:xfrm flipV="1">
                <a:off x="7331091" y="1847844"/>
                <a:ext cx="71438" cy="71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7" name="Line 47"/>
              <p:cNvSpPr>
                <a:spLocks noChangeShapeType="1"/>
              </p:cNvSpPr>
              <p:nvPr/>
            </p:nvSpPr>
            <p:spPr bwMode="auto">
              <a:xfrm flipV="1">
                <a:off x="7259654" y="1992306"/>
                <a:ext cx="71437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Line 48"/>
              <p:cNvSpPr>
                <a:spLocks noChangeShapeType="1"/>
              </p:cNvSpPr>
              <p:nvPr/>
            </p:nvSpPr>
            <p:spPr bwMode="auto">
              <a:xfrm flipV="1">
                <a:off x="7186629" y="1776406"/>
                <a:ext cx="71437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Oval 39"/>
              <p:cNvSpPr>
                <a:spLocks noChangeArrowheads="1"/>
              </p:cNvSpPr>
              <p:nvPr/>
            </p:nvSpPr>
            <p:spPr bwMode="auto">
              <a:xfrm flipH="1">
                <a:off x="7500954" y="2009769"/>
                <a:ext cx="71437" cy="71437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94" name="TextBox 56"/>
            <p:cNvSpPr txBox="1">
              <a:spLocks noChangeArrowheads="1"/>
            </p:cNvSpPr>
            <p:nvPr/>
          </p:nvSpPr>
          <p:spPr bwMode="auto">
            <a:xfrm flipH="1">
              <a:off x="6300192" y="5621178"/>
              <a:ext cx="2145991" cy="54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coherence -1.0</a:t>
              </a:r>
            </a:p>
          </p:txBody>
        </p:sp>
        <p:sp>
          <p:nvSpPr>
            <p:cNvPr id="28695" name="Line 46"/>
            <p:cNvSpPr>
              <a:spLocks noChangeShapeType="1"/>
            </p:cNvSpPr>
            <p:nvPr/>
          </p:nvSpPr>
          <p:spPr bwMode="auto">
            <a:xfrm rot="9900000" flipH="1" flipV="1">
              <a:off x="7453553" y="6389356"/>
              <a:ext cx="7143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17708409" y="9846936"/>
            <a:ext cx="3156373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opposite</a:t>
            </a:r>
          </a:p>
          <a:p>
            <a:r>
              <a:rPr lang="en-US"/>
              <a:t>direction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Experiment of </a:t>
            </a:r>
            <a:r>
              <a:rPr lang="en-US" sz="6000" dirty="0" err="1" smtClean="0">
                <a:latin typeface="Impact" charset="0"/>
                <a:ea typeface="ＭＳ Ｐゴシック" charset="0"/>
                <a:cs typeface="Impact" charset="0"/>
              </a:rPr>
              <a:t>Salzman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et al. 1990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8" grpId="0" animBg="1"/>
      <p:bldP spid="79" grpId="0" animBg="1"/>
      <p:bldP spid="1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43960" y="1570362"/>
            <a:ext cx="12062081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Monkey behavior  w. or w/o Stimulation </a:t>
            </a:r>
            <a:endParaRPr lang="en-US" sz="5100" dirty="0" smtClean="0"/>
          </a:p>
          <a:p>
            <a:r>
              <a:rPr lang="en-US" sz="5100" dirty="0" smtClean="0"/>
              <a:t>                              of </a:t>
            </a:r>
            <a:r>
              <a:rPr lang="en-US" sz="5100" dirty="0"/>
              <a:t>neurons  in V5/MT </a:t>
            </a:r>
          </a:p>
        </p:txBody>
      </p:sp>
      <p:sp>
        <p:nvSpPr>
          <p:cNvPr id="29700" name="Rectangle 24"/>
          <p:cNvSpPr>
            <a:spLocks noChangeArrowheads="1"/>
          </p:cNvSpPr>
          <p:nvPr/>
        </p:nvSpPr>
        <p:spPr bwMode="auto">
          <a:xfrm>
            <a:off x="13673475" y="7704905"/>
            <a:ext cx="9700851" cy="16625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r>
              <a:rPr lang="en-US"/>
              <a:t>X = coherent motion </a:t>
            </a:r>
          </a:p>
          <a:p>
            <a:r>
              <a:rPr lang="en-US"/>
              <a:t>to bottom right</a:t>
            </a:r>
          </a:p>
        </p:txBody>
      </p:sp>
      <p:sp>
        <p:nvSpPr>
          <p:cNvPr id="29701" name="Oval 29"/>
          <p:cNvSpPr>
            <a:spLocks noChangeArrowheads="1"/>
          </p:cNvSpPr>
          <p:nvPr/>
        </p:nvSpPr>
        <p:spPr bwMode="auto">
          <a:xfrm>
            <a:off x="1260350" y="8326585"/>
            <a:ext cx="1586800" cy="1530291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2" name="Oval 37"/>
          <p:cNvSpPr>
            <a:spLocks noChangeArrowheads="1"/>
          </p:cNvSpPr>
          <p:nvPr/>
        </p:nvSpPr>
        <p:spPr bwMode="auto">
          <a:xfrm flipH="1">
            <a:off x="1260350" y="9083293"/>
            <a:ext cx="168809" cy="12658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3" name="Oval 38"/>
          <p:cNvSpPr>
            <a:spLocks noChangeArrowheads="1"/>
          </p:cNvSpPr>
          <p:nvPr/>
        </p:nvSpPr>
        <p:spPr bwMode="auto">
          <a:xfrm flipH="1">
            <a:off x="1770526" y="9465866"/>
            <a:ext cx="168809" cy="12658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4" name="Oval 39"/>
          <p:cNvSpPr>
            <a:spLocks noChangeArrowheads="1"/>
          </p:cNvSpPr>
          <p:nvPr/>
        </p:nvSpPr>
        <p:spPr bwMode="auto">
          <a:xfrm flipH="1">
            <a:off x="1665490" y="8734477"/>
            <a:ext cx="168809" cy="12658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5" name="Oval 40"/>
          <p:cNvSpPr>
            <a:spLocks noChangeArrowheads="1"/>
          </p:cNvSpPr>
          <p:nvPr/>
        </p:nvSpPr>
        <p:spPr bwMode="auto">
          <a:xfrm flipH="1">
            <a:off x="1766777" y="9083293"/>
            <a:ext cx="168807" cy="12658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6" name="Oval 41"/>
          <p:cNvSpPr>
            <a:spLocks noChangeArrowheads="1"/>
          </p:cNvSpPr>
          <p:nvPr/>
        </p:nvSpPr>
        <p:spPr bwMode="auto">
          <a:xfrm flipH="1">
            <a:off x="2108142" y="9212693"/>
            <a:ext cx="168809" cy="12658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7" name="Oval 42"/>
          <p:cNvSpPr>
            <a:spLocks noChangeArrowheads="1"/>
          </p:cNvSpPr>
          <p:nvPr/>
        </p:nvSpPr>
        <p:spPr bwMode="auto">
          <a:xfrm flipH="1">
            <a:off x="1939336" y="8830120"/>
            <a:ext cx="168807" cy="12658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08" name="Line 43"/>
          <p:cNvSpPr>
            <a:spLocks noChangeShapeType="1"/>
          </p:cNvSpPr>
          <p:nvPr/>
        </p:nvSpPr>
        <p:spPr bwMode="auto">
          <a:xfrm flipV="1">
            <a:off x="1429160" y="8956705"/>
            <a:ext cx="168807" cy="12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09" name="Line 44"/>
          <p:cNvSpPr>
            <a:spLocks noChangeShapeType="1"/>
          </p:cNvSpPr>
          <p:nvPr/>
        </p:nvSpPr>
        <p:spPr bwMode="auto">
          <a:xfrm flipV="1">
            <a:off x="1939336" y="9339278"/>
            <a:ext cx="168807" cy="12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0" name="Line 45"/>
          <p:cNvSpPr>
            <a:spLocks noChangeShapeType="1"/>
          </p:cNvSpPr>
          <p:nvPr/>
        </p:nvSpPr>
        <p:spPr bwMode="auto">
          <a:xfrm flipV="1">
            <a:off x="2276953" y="9083293"/>
            <a:ext cx="168807" cy="1265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1" name="Line 46"/>
          <p:cNvSpPr>
            <a:spLocks noChangeShapeType="1"/>
          </p:cNvSpPr>
          <p:nvPr/>
        </p:nvSpPr>
        <p:spPr bwMode="auto">
          <a:xfrm flipV="1">
            <a:off x="2108142" y="8700720"/>
            <a:ext cx="168809" cy="1265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2" name="Line 47"/>
          <p:cNvSpPr>
            <a:spLocks noChangeShapeType="1"/>
          </p:cNvSpPr>
          <p:nvPr/>
        </p:nvSpPr>
        <p:spPr bwMode="auto">
          <a:xfrm flipV="1">
            <a:off x="1939336" y="8956705"/>
            <a:ext cx="168807" cy="12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3" name="Line 48"/>
          <p:cNvSpPr>
            <a:spLocks noChangeShapeType="1"/>
          </p:cNvSpPr>
          <p:nvPr/>
        </p:nvSpPr>
        <p:spPr bwMode="auto">
          <a:xfrm flipV="1">
            <a:off x="1766777" y="8574132"/>
            <a:ext cx="168807" cy="12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 rot="10800000">
            <a:off x="11287562" y="8326579"/>
            <a:ext cx="1581636" cy="1530291"/>
            <a:chOff x="4643438" y="2786059"/>
            <a:chExt cx="785818" cy="863600"/>
          </a:xfrm>
        </p:grpSpPr>
        <p:sp>
          <p:nvSpPr>
            <p:cNvPr id="29780" name="Oval 29"/>
            <p:cNvSpPr>
              <a:spLocks noChangeArrowheads="1"/>
            </p:cNvSpPr>
            <p:nvPr/>
          </p:nvSpPr>
          <p:spPr bwMode="auto">
            <a:xfrm>
              <a:off x="4643438" y="2786059"/>
              <a:ext cx="785818" cy="8636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1" name="Oval 37"/>
            <p:cNvSpPr>
              <a:spLocks noChangeArrowheads="1"/>
            </p:cNvSpPr>
            <p:nvPr/>
          </p:nvSpPr>
          <p:spPr bwMode="auto">
            <a:xfrm flipH="1">
              <a:off x="4757765" y="3213100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2" name="Oval 38"/>
            <p:cNvSpPr>
              <a:spLocks noChangeArrowheads="1"/>
            </p:cNvSpPr>
            <p:nvPr/>
          </p:nvSpPr>
          <p:spPr bwMode="auto">
            <a:xfrm flipH="1">
              <a:off x="4973665" y="3429000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3" name="Oval 39"/>
            <p:cNvSpPr>
              <a:spLocks noChangeArrowheads="1"/>
            </p:cNvSpPr>
            <p:nvPr/>
          </p:nvSpPr>
          <p:spPr bwMode="auto">
            <a:xfrm flipH="1">
              <a:off x="4900640" y="2997200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4" name="Oval 40"/>
            <p:cNvSpPr>
              <a:spLocks noChangeArrowheads="1"/>
            </p:cNvSpPr>
            <p:nvPr/>
          </p:nvSpPr>
          <p:spPr bwMode="auto">
            <a:xfrm flipH="1">
              <a:off x="4972078" y="3213100"/>
              <a:ext cx="71437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5" name="Oval 41"/>
            <p:cNvSpPr>
              <a:spLocks noChangeArrowheads="1"/>
            </p:cNvSpPr>
            <p:nvPr/>
          </p:nvSpPr>
          <p:spPr bwMode="auto">
            <a:xfrm flipH="1">
              <a:off x="5116540" y="3286125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6" name="Oval 42"/>
            <p:cNvSpPr>
              <a:spLocks noChangeArrowheads="1"/>
            </p:cNvSpPr>
            <p:nvPr/>
          </p:nvSpPr>
          <p:spPr bwMode="auto">
            <a:xfrm flipH="1">
              <a:off x="5045103" y="3070225"/>
              <a:ext cx="71437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7" name="Line 43"/>
            <p:cNvSpPr>
              <a:spLocks noChangeShapeType="1"/>
            </p:cNvSpPr>
            <p:nvPr/>
          </p:nvSpPr>
          <p:spPr bwMode="auto">
            <a:xfrm flipV="1">
              <a:off x="4829203" y="3141663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8" name="Line 44"/>
            <p:cNvSpPr>
              <a:spLocks noChangeShapeType="1"/>
            </p:cNvSpPr>
            <p:nvPr/>
          </p:nvSpPr>
          <p:spPr bwMode="auto">
            <a:xfrm flipV="1">
              <a:off x="5045103" y="3357563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9" name="Line 45"/>
            <p:cNvSpPr>
              <a:spLocks noChangeShapeType="1"/>
            </p:cNvSpPr>
            <p:nvPr/>
          </p:nvSpPr>
          <p:spPr bwMode="auto">
            <a:xfrm flipV="1">
              <a:off x="5187978" y="3213100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0" name="Line 46"/>
            <p:cNvSpPr>
              <a:spLocks noChangeShapeType="1"/>
            </p:cNvSpPr>
            <p:nvPr/>
          </p:nvSpPr>
          <p:spPr bwMode="auto">
            <a:xfrm flipV="1">
              <a:off x="5116540" y="2997200"/>
              <a:ext cx="714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1" name="Line 47"/>
            <p:cNvSpPr>
              <a:spLocks noChangeShapeType="1"/>
            </p:cNvSpPr>
            <p:nvPr/>
          </p:nvSpPr>
          <p:spPr bwMode="auto">
            <a:xfrm flipV="1">
              <a:off x="5045103" y="3141663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2" name="Line 48"/>
            <p:cNvSpPr>
              <a:spLocks noChangeShapeType="1"/>
            </p:cNvSpPr>
            <p:nvPr/>
          </p:nvSpPr>
          <p:spPr bwMode="auto">
            <a:xfrm flipV="1">
              <a:off x="4972078" y="2925763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5" name="Oval 39"/>
          <p:cNvSpPr>
            <a:spLocks noChangeArrowheads="1"/>
          </p:cNvSpPr>
          <p:nvPr/>
        </p:nvSpPr>
        <p:spPr bwMode="auto">
          <a:xfrm flipH="1">
            <a:off x="2509533" y="8987650"/>
            <a:ext cx="168807" cy="126586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16" name="Line 48"/>
          <p:cNvSpPr>
            <a:spLocks noChangeShapeType="1"/>
          </p:cNvSpPr>
          <p:nvPr/>
        </p:nvSpPr>
        <p:spPr bwMode="auto">
          <a:xfrm flipH="1" flipV="1">
            <a:off x="2400743" y="8861062"/>
            <a:ext cx="108789" cy="12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7" name="Oval 39"/>
          <p:cNvSpPr>
            <a:spLocks noChangeArrowheads="1"/>
          </p:cNvSpPr>
          <p:nvPr/>
        </p:nvSpPr>
        <p:spPr bwMode="auto">
          <a:xfrm flipH="1">
            <a:off x="12638031" y="8734477"/>
            <a:ext cx="168807" cy="126586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718" name="Line 48"/>
          <p:cNvSpPr>
            <a:spLocks noChangeShapeType="1"/>
          </p:cNvSpPr>
          <p:nvPr/>
        </p:nvSpPr>
        <p:spPr bwMode="auto">
          <a:xfrm flipH="1" flipV="1">
            <a:off x="12529241" y="8607889"/>
            <a:ext cx="108789" cy="12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29719" name="Straight Arrow Connector 81"/>
          <p:cNvCxnSpPr>
            <a:cxnSpLocks noChangeShapeType="1"/>
          </p:cNvCxnSpPr>
          <p:nvPr/>
        </p:nvCxnSpPr>
        <p:spPr bwMode="auto">
          <a:xfrm>
            <a:off x="1834300" y="7848369"/>
            <a:ext cx="1002340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720" name="Straight Arrow Connector 84"/>
          <p:cNvCxnSpPr>
            <a:cxnSpLocks noChangeShapeType="1"/>
          </p:cNvCxnSpPr>
          <p:nvPr/>
        </p:nvCxnSpPr>
        <p:spPr bwMode="auto">
          <a:xfrm rot="5400000" flipH="1" flipV="1">
            <a:off x="-194370" y="5822514"/>
            <a:ext cx="4053585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721" name="TextBox 87"/>
          <p:cNvSpPr txBox="1">
            <a:spLocks noChangeArrowheads="1"/>
          </p:cNvSpPr>
          <p:nvPr/>
        </p:nvSpPr>
        <p:spPr bwMode="auto">
          <a:xfrm>
            <a:off x="918982" y="7721783"/>
            <a:ext cx="165115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-1.0</a:t>
            </a:r>
          </a:p>
        </p:txBody>
      </p:sp>
      <p:sp>
        <p:nvSpPr>
          <p:cNvPr id="29722" name="TextBox 88"/>
          <p:cNvSpPr txBox="1">
            <a:spLocks noChangeArrowheads="1"/>
          </p:cNvSpPr>
          <p:nvPr/>
        </p:nvSpPr>
        <p:spPr bwMode="auto">
          <a:xfrm>
            <a:off x="3842883" y="7772418"/>
            <a:ext cx="14074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0.5</a:t>
            </a:r>
          </a:p>
        </p:txBody>
      </p:sp>
      <p:grpSp>
        <p:nvGrpSpPr>
          <p:cNvPr id="3" name="Group 167"/>
          <p:cNvGrpSpPr>
            <a:grpSpLocks/>
          </p:cNvGrpSpPr>
          <p:nvPr/>
        </p:nvGrpSpPr>
        <p:grpSpPr bwMode="auto">
          <a:xfrm>
            <a:off x="4590848" y="7612075"/>
            <a:ext cx="8278349" cy="3818153"/>
            <a:chOff x="2334329" y="4287050"/>
            <a:chExt cx="3502456" cy="2155827"/>
          </a:xfrm>
        </p:grpSpPr>
        <p:sp>
          <p:nvSpPr>
            <p:cNvPr id="29761" name="Text Box 35"/>
            <p:cNvSpPr txBox="1">
              <a:spLocks noChangeArrowheads="1"/>
            </p:cNvSpPr>
            <p:nvPr/>
          </p:nvSpPr>
          <p:spPr bwMode="auto">
            <a:xfrm>
              <a:off x="2334329" y="5556607"/>
              <a:ext cx="3502456" cy="886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CH" sz="4800" b="0" dirty="0"/>
                <a:t>No </a:t>
              </a:r>
              <a:r>
                <a:rPr lang="fr-CH" sz="4800" b="0" dirty="0" err="1" smtClean="0"/>
                <a:t>bias</a:t>
              </a:r>
              <a:r>
                <a:rPr lang="fr-CH" sz="4800" b="0" dirty="0" smtClean="0"/>
                <a:t>, </a:t>
              </a:r>
              <a:r>
                <a:rPr lang="fr-CH" sz="4800" b="0" dirty="0" err="1" smtClean="0"/>
                <a:t>each</a:t>
              </a:r>
              <a:r>
                <a:rPr lang="fr-CH" sz="4800" b="0" dirty="0" smtClean="0"/>
                <a:t> </a:t>
              </a:r>
              <a:r>
                <a:rPr lang="fr-CH" sz="4800" b="0" dirty="0"/>
                <a:t>point </a:t>
              </a:r>
              <a:endParaRPr lang="fr-CH" sz="4800" b="0" dirty="0" smtClean="0"/>
            </a:p>
            <a:p>
              <a:r>
                <a:rPr lang="fr-CH" sz="4800" dirty="0" smtClean="0"/>
                <a:t>m</a:t>
              </a:r>
              <a:r>
                <a:rPr lang="fr-CH" sz="4800" b="0" dirty="0" smtClean="0"/>
                <a:t>oves</a:t>
              </a:r>
              <a:r>
                <a:rPr lang="fr-CH" sz="4800" dirty="0" smtClean="0"/>
                <a:t> </a:t>
              </a:r>
              <a:r>
                <a:rPr lang="fr-CH" sz="4800" b="0" dirty="0" smtClean="0"/>
                <a:t>in </a:t>
              </a:r>
              <a:r>
                <a:rPr lang="fr-CH" sz="4800" b="0" dirty="0" err="1"/>
                <a:t>random</a:t>
              </a:r>
              <a:r>
                <a:rPr lang="fr-CH" sz="4800" b="0" dirty="0"/>
                <a:t> direction</a:t>
              </a:r>
            </a:p>
          </p:txBody>
        </p:sp>
        <p:sp>
          <p:nvSpPr>
            <p:cNvPr id="29762" name="Oval 29"/>
            <p:cNvSpPr>
              <a:spLocks noChangeArrowheads="1"/>
            </p:cNvSpPr>
            <p:nvPr/>
          </p:nvSpPr>
          <p:spPr bwMode="auto">
            <a:xfrm>
              <a:off x="3019868" y="4643444"/>
              <a:ext cx="663477" cy="911075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Oval 37"/>
            <p:cNvSpPr>
              <a:spLocks noChangeArrowheads="1"/>
            </p:cNvSpPr>
            <p:nvPr/>
          </p:nvSpPr>
          <p:spPr bwMode="auto">
            <a:xfrm flipH="1">
              <a:off x="3083292" y="5070488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Oval 38"/>
            <p:cNvSpPr>
              <a:spLocks noChangeArrowheads="1"/>
            </p:cNvSpPr>
            <p:nvPr/>
          </p:nvSpPr>
          <p:spPr bwMode="auto">
            <a:xfrm flipH="1">
              <a:off x="3299192" y="5286388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Oval 39"/>
            <p:cNvSpPr>
              <a:spLocks noChangeArrowheads="1"/>
            </p:cNvSpPr>
            <p:nvPr/>
          </p:nvSpPr>
          <p:spPr bwMode="auto">
            <a:xfrm flipH="1">
              <a:off x="3254717" y="4873291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6" name="Oval 40"/>
            <p:cNvSpPr>
              <a:spLocks noChangeArrowheads="1"/>
            </p:cNvSpPr>
            <p:nvPr/>
          </p:nvSpPr>
          <p:spPr bwMode="auto">
            <a:xfrm flipH="1">
              <a:off x="3297605" y="5070488"/>
              <a:ext cx="71437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7" name="Oval 41"/>
            <p:cNvSpPr>
              <a:spLocks noChangeArrowheads="1"/>
            </p:cNvSpPr>
            <p:nvPr/>
          </p:nvSpPr>
          <p:spPr bwMode="auto">
            <a:xfrm flipH="1">
              <a:off x="3442067" y="5143513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8" name="Oval 42"/>
            <p:cNvSpPr>
              <a:spLocks noChangeArrowheads="1"/>
            </p:cNvSpPr>
            <p:nvPr/>
          </p:nvSpPr>
          <p:spPr bwMode="auto">
            <a:xfrm flipH="1">
              <a:off x="3370630" y="4927613"/>
              <a:ext cx="71437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Line 43"/>
            <p:cNvSpPr>
              <a:spLocks noChangeShapeType="1"/>
            </p:cNvSpPr>
            <p:nvPr/>
          </p:nvSpPr>
          <p:spPr bwMode="auto">
            <a:xfrm flipV="1">
              <a:off x="3154730" y="4999051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0" name="Line 44"/>
            <p:cNvSpPr>
              <a:spLocks noChangeShapeType="1"/>
            </p:cNvSpPr>
            <p:nvPr/>
          </p:nvSpPr>
          <p:spPr bwMode="auto">
            <a:xfrm flipV="1">
              <a:off x="3370630" y="5214951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Line 45"/>
            <p:cNvSpPr>
              <a:spLocks noChangeShapeType="1"/>
            </p:cNvSpPr>
            <p:nvPr/>
          </p:nvSpPr>
          <p:spPr bwMode="auto">
            <a:xfrm flipV="1">
              <a:off x="3513505" y="5070488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Line 46"/>
            <p:cNvSpPr>
              <a:spLocks noChangeShapeType="1"/>
            </p:cNvSpPr>
            <p:nvPr/>
          </p:nvSpPr>
          <p:spPr bwMode="auto">
            <a:xfrm flipV="1">
              <a:off x="3442067" y="4854588"/>
              <a:ext cx="714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Line 47"/>
            <p:cNvSpPr>
              <a:spLocks noChangeShapeType="1"/>
            </p:cNvSpPr>
            <p:nvPr/>
          </p:nvSpPr>
          <p:spPr bwMode="auto">
            <a:xfrm rot="10800000" flipV="1">
              <a:off x="3254718" y="5143513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Line 48"/>
            <p:cNvSpPr>
              <a:spLocks noChangeShapeType="1"/>
            </p:cNvSpPr>
            <p:nvPr/>
          </p:nvSpPr>
          <p:spPr bwMode="auto">
            <a:xfrm rot="10800000" flipV="1">
              <a:off x="3183280" y="4929199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Oval 39"/>
            <p:cNvSpPr>
              <a:spLocks noChangeArrowheads="1"/>
            </p:cNvSpPr>
            <p:nvPr/>
          </p:nvSpPr>
          <p:spPr bwMode="auto">
            <a:xfrm flipH="1">
              <a:off x="3611907" y="5016167"/>
              <a:ext cx="71438" cy="7143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6" name="Line 48"/>
            <p:cNvSpPr>
              <a:spLocks noChangeShapeType="1"/>
            </p:cNvSpPr>
            <p:nvPr/>
          </p:nvSpPr>
          <p:spPr bwMode="auto">
            <a:xfrm flipH="1" flipV="1">
              <a:off x="3566188" y="4944729"/>
              <a:ext cx="45719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Oval 39"/>
            <p:cNvSpPr>
              <a:spLocks noChangeArrowheads="1"/>
            </p:cNvSpPr>
            <p:nvPr/>
          </p:nvSpPr>
          <p:spPr bwMode="auto">
            <a:xfrm flipH="1">
              <a:off x="3407117" y="4714884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8" name="Line 48"/>
            <p:cNvSpPr>
              <a:spLocks noChangeShapeType="1"/>
            </p:cNvSpPr>
            <p:nvPr/>
          </p:nvSpPr>
          <p:spPr bwMode="auto">
            <a:xfrm rot="10800000" flipV="1">
              <a:off x="3335680" y="4770792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9779" name="Straight Connector 86"/>
            <p:cNvCxnSpPr>
              <a:cxnSpLocks noChangeShapeType="1"/>
            </p:cNvCxnSpPr>
            <p:nvPr/>
          </p:nvCxnSpPr>
          <p:spPr bwMode="auto">
            <a:xfrm rot="5400000">
              <a:off x="3251191" y="4393413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9724" name="TextBox 91"/>
          <p:cNvSpPr txBox="1">
            <a:spLocks noChangeArrowheads="1"/>
          </p:cNvSpPr>
          <p:nvPr/>
        </p:nvSpPr>
        <p:spPr bwMode="auto">
          <a:xfrm>
            <a:off x="8873473" y="7721783"/>
            <a:ext cx="14074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29725" name="TextBox 92"/>
          <p:cNvSpPr txBox="1">
            <a:spLocks noChangeArrowheads="1"/>
          </p:cNvSpPr>
          <p:nvPr/>
        </p:nvSpPr>
        <p:spPr bwMode="auto">
          <a:xfrm>
            <a:off x="11129188" y="7668182"/>
            <a:ext cx="14074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29726" name="TextBox 93"/>
          <p:cNvSpPr txBox="1">
            <a:spLocks noChangeArrowheads="1"/>
          </p:cNvSpPr>
          <p:nvPr/>
        </p:nvSpPr>
        <p:spPr bwMode="auto">
          <a:xfrm>
            <a:off x="506426" y="2784906"/>
            <a:ext cx="4741743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Monkey</a:t>
            </a:r>
          </a:p>
          <a:p>
            <a:r>
              <a:rPr lang="en-US" dirty="0"/>
              <a:t>c</a:t>
            </a:r>
            <a:r>
              <a:rPr lang="en-US" dirty="0" smtClean="0"/>
              <a:t>hooses </a:t>
            </a:r>
            <a:r>
              <a:rPr lang="en-US" dirty="0"/>
              <a:t>right</a:t>
            </a:r>
          </a:p>
        </p:txBody>
      </p:sp>
      <p:sp>
        <p:nvSpPr>
          <p:cNvPr id="125" name="Rectangle 124"/>
          <p:cNvSpPr/>
          <p:nvPr/>
        </p:nvSpPr>
        <p:spPr bwMode="auto">
          <a:xfrm>
            <a:off x="14888893" y="2025386"/>
            <a:ext cx="5030487" cy="36710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92911" tIns="96455" rIns="192911" bIns="96455"/>
          <a:lstStyle/>
          <a:p>
            <a:pPr>
              <a:defRPr/>
            </a:pPr>
            <a:endParaRPr lang="en-US" dirty="0"/>
          </a:p>
        </p:txBody>
      </p:sp>
      <p:grpSp>
        <p:nvGrpSpPr>
          <p:cNvPr id="4" name="Group 125"/>
          <p:cNvGrpSpPr>
            <a:grpSpLocks/>
          </p:cNvGrpSpPr>
          <p:nvPr/>
        </p:nvGrpSpPr>
        <p:grpSpPr bwMode="auto">
          <a:xfrm rot="10800000">
            <a:off x="18089144" y="2151971"/>
            <a:ext cx="1323812" cy="1530291"/>
            <a:chOff x="4643438" y="2786058"/>
            <a:chExt cx="785818" cy="863600"/>
          </a:xfrm>
        </p:grpSpPr>
        <p:sp>
          <p:nvSpPr>
            <p:cNvPr id="29748" name="Oval 29"/>
            <p:cNvSpPr>
              <a:spLocks noChangeArrowheads="1"/>
            </p:cNvSpPr>
            <p:nvPr/>
          </p:nvSpPr>
          <p:spPr bwMode="auto">
            <a:xfrm>
              <a:off x="4643438" y="2786058"/>
              <a:ext cx="785818" cy="8636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Oval 37"/>
            <p:cNvSpPr>
              <a:spLocks noChangeArrowheads="1"/>
            </p:cNvSpPr>
            <p:nvPr/>
          </p:nvSpPr>
          <p:spPr bwMode="auto">
            <a:xfrm flipH="1">
              <a:off x="4757765" y="3213100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0" name="Oval 38"/>
            <p:cNvSpPr>
              <a:spLocks noChangeArrowheads="1"/>
            </p:cNvSpPr>
            <p:nvPr/>
          </p:nvSpPr>
          <p:spPr bwMode="auto">
            <a:xfrm flipH="1">
              <a:off x="4973665" y="3429000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1" name="Oval 39"/>
            <p:cNvSpPr>
              <a:spLocks noChangeArrowheads="1"/>
            </p:cNvSpPr>
            <p:nvPr/>
          </p:nvSpPr>
          <p:spPr bwMode="auto">
            <a:xfrm flipH="1">
              <a:off x="4900640" y="2997200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Oval 40"/>
            <p:cNvSpPr>
              <a:spLocks noChangeArrowheads="1"/>
            </p:cNvSpPr>
            <p:nvPr/>
          </p:nvSpPr>
          <p:spPr bwMode="auto">
            <a:xfrm flipH="1">
              <a:off x="4972078" y="3213100"/>
              <a:ext cx="71437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3" name="Oval 41"/>
            <p:cNvSpPr>
              <a:spLocks noChangeArrowheads="1"/>
            </p:cNvSpPr>
            <p:nvPr/>
          </p:nvSpPr>
          <p:spPr bwMode="auto">
            <a:xfrm flipH="1">
              <a:off x="5116540" y="3286125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4" name="Oval 42"/>
            <p:cNvSpPr>
              <a:spLocks noChangeArrowheads="1"/>
            </p:cNvSpPr>
            <p:nvPr/>
          </p:nvSpPr>
          <p:spPr bwMode="auto">
            <a:xfrm flipH="1">
              <a:off x="5045103" y="3070225"/>
              <a:ext cx="71437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5" name="Line 43"/>
            <p:cNvSpPr>
              <a:spLocks noChangeShapeType="1"/>
            </p:cNvSpPr>
            <p:nvPr/>
          </p:nvSpPr>
          <p:spPr bwMode="auto">
            <a:xfrm flipV="1">
              <a:off x="4829203" y="3141663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44"/>
            <p:cNvSpPr>
              <a:spLocks noChangeShapeType="1"/>
            </p:cNvSpPr>
            <p:nvPr/>
          </p:nvSpPr>
          <p:spPr bwMode="auto">
            <a:xfrm flipV="1">
              <a:off x="5045103" y="3357563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Line 45"/>
            <p:cNvSpPr>
              <a:spLocks noChangeShapeType="1"/>
            </p:cNvSpPr>
            <p:nvPr/>
          </p:nvSpPr>
          <p:spPr bwMode="auto">
            <a:xfrm flipV="1">
              <a:off x="5187978" y="3213100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Line 46"/>
            <p:cNvSpPr>
              <a:spLocks noChangeShapeType="1"/>
            </p:cNvSpPr>
            <p:nvPr/>
          </p:nvSpPr>
          <p:spPr bwMode="auto">
            <a:xfrm flipV="1">
              <a:off x="5116540" y="2997200"/>
              <a:ext cx="714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Line 47"/>
            <p:cNvSpPr>
              <a:spLocks noChangeShapeType="1"/>
            </p:cNvSpPr>
            <p:nvPr/>
          </p:nvSpPr>
          <p:spPr bwMode="auto">
            <a:xfrm flipV="1">
              <a:off x="5045103" y="3141663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Line 48"/>
            <p:cNvSpPr>
              <a:spLocks noChangeShapeType="1"/>
            </p:cNvSpPr>
            <p:nvPr/>
          </p:nvSpPr>
          <p:spPr bwMode="auto">
            <a:xfrm flipV="1">
              <a:off x="4972078" y="2925763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17460112" y="3417840"/>
            <a:ext cx="264763" cy="25317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1" name="Oval 140"/>
          <p:cNvSpPr>
            <a:spLocks noChangeArrowheads="1"/>
          </p:cNvSpPr>
          <p:nvPr/>
        </p:nvSpPr>
        <p:spPr bwMode="auto">
          <a:xfrm>
            <a:off x="19317002" y="2151974"/>
            <a:ext cx="264763" cy="25317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5" name="Group 144"/>
          <p:cNvGrpSpPr>
            <a:grpSpLocks/>
          </p:cNvGrpSpPr>
          <p:nvPr/>
        </p:nvGrpSpPr>
        <p:grpSpPr bwMode="auto">
          <a:xfrm>
            <a:off x="15034602" y="3780720"/>
            <a:ext cx="529525" cy="506346"/>
            <a:chOff x="4357686" y="1215216"/>
            <a:chExt cx="285752" cy="285752"/>
          </a:xfrm>
        </p:grpSpPr>
        <p:cxnSp>
          <p:nvCxnSpPr>
            <p:cNvPr id="29746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4357686" y="1357298"/>
              <a:ext cx="285752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7" name="Straight Connector 143"/>
            <p:cNvCxnSpPr>
              <a:cxnSpLocks noChangeShapeType="1"/>
            </p:cNvCxnSpPr>
            <p:nvPr/>
          </p:nvCxnSpPr>
          <p:spPr bwMode="auto">
            <a:xfrm rot="10800000">
              <a:off x="4357686" y="1357298"/>
              <a:ext cx="285752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9732" name="Elbow Connector 146"/>
          <p:cNvCxnSpPr>
            <a:cxnSpLocks noChangeShapeType="1"/>
          </p:cNvCxnSpPr>
          <p:nvPr/>
        </p:nvCxnSpPr>
        <p:spPr bwMode="auto">
          <a:xfrm flipV="1">
            <a:off x="13504665" y="6202744"/>
            <a:ext cx="2869742" cy="37975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33" name="Elbow Connector 149"/>
          <p:cNvCxnSpPr>
            <a:cxnSpLocks noChangeShapeType="1"/>
          </p:cNvCxnSpPr>
          <p:nvPr/>
        </p:nvCxnSpPr>
        <p:spPr bwMode="auto">
          <a:xfrm>
            <a:off x="16374407" y="6202744"/>
            <a:ext cx="5233056" cy="37975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34" name="Elbow Connector 150"/>
          <p:cNvCxnSpPr>
            <a:cxnSpLocks noChangeShapeType="1"/>
          </p:cNvCxnSpPr>
          <p:nvPr/>
        </p:nvCxnSpPr>
        <p:spPr bwMode="auto">
          <a:xfrm flipV="1">
            <a:off x="13504666" y="6709090"/>
            <a:ext cx="4557825" cy="37975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35" name="Elbow Connector 152"/>
          <p:cNvCxnSpPr>
            <a:cxnSpLocks noChangeShapeType="1"/>
          </p:cNvCxnSpPr>
          <p:nvPr/>
        </p:nvCxnSpPr>
        <p:spPr bwMode="auto">
          <a:xfrm>
            <a:off x="16374407" y="6709090"/>
            <a:ext cx="5233056" cy="37975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36" name="Elbow Connector 153"/>
          <p:cNvCxnSpPr>
            <a:cxnSpLocks noChangeShapeType="1"/>
          </p:cNvCxnSpPr>
          <p:nvPr/>
        </p:nvCxnSpPr>
        <p:spPr bwMode="auto">
          <a:xfrm>
            <a:off x="19075340" y="7215438"/>
            <a:ext cx="1181657" cy="39663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9737" name="Elbow Connector 158"/>
          <p:cNvCxnSpPr>
            <a:cxnSpLocks noChangeShapeType="1"/>
          </p:cNvCxnSpPr>
          <p:nvPr/>
        </p:nvCxnSpPr>
        <p:spPr bwMode="auto">
          <a:xfrm rot="10800000" flipV="1">
            <a:off x="19007817" y="7215437"/>
            <a:ext cx="573947" cy="362881"/>
          </a:xfrm>
          <a:prstGeom prst="bent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9738" name="Straight Connector 162"/>
          <p:cNvCxnSpPr>
            <a:cxnSpLocks noChangeShapeType="1"/>
          </p:cNvCxnSpPr>
          <p:nvPr/>
        </p:nvCxnSpPr>
        <p:spPr bwMode="auto">
          <a:xfrm>
            <a:off x="13842282" y="7595196"/>
            <a:ext cx="5233059" cy="2814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9739" name="TextBox 164"/>
          <p:cNvSpPr txBox="1">
            <a:spLocks noChangeArrowheads="1"/>
          </p:cNvSpPr>
          <p:nvPr/>
        </p:nvSpPr>
        <p:spPr bwMode="auto">
          <a:xfrm>
            <a:off x="11268807" y="5949571"/>
            <a:ext cx="270753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fixation</a:t>
            </a:r>
          </a:p>
        </p:txBody>
      </p:sp>
      <p:sp>
        <p:nvSpPr>
          <p:cNvPr id="29740" name="TextBox 165"/>
          <p:cNvSpPr txBox="1">
            <a:spLocks noChangeArrowheads="1"/>
          </p:cNvSpPr>
          <p:nvPr/>
        </p:nvSpPr>
        <p:spPr bwMode="auto">
          <a:xfrm>
            <a:off x="11985391" y="6506552"/>
            <a:ext cx="411458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Visual stim.</a:t>
            </a:r>
          </a:p>
        </p:txBody>
      </p:sp>
      <p:sp>
        <p:nvSpPr>
          <p:cNvPr id="29741" name="TextBox 166"/>
          <p:cNvSpPr txBox="1">
            <a:spLocks noChangeArrowheads="1"/>
          </p:cNvSpPr>
          <p:nvPr/>
        </p:nvSpPr>
        <p:spPr bwMode="auto">
          <a:xfrm>
            <a:off x="19750573" y="6962264"/>
            <a:ext cx="181145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LED</a:t>
            </a:r>
          </a:p>
        </p:txBody>
      </p:sp>
      <p:sp>
        <p:nvSpPr>
          <p:cNvPr id="169" name="Text Box 36"/>
          <p:cNvSpPr txBox="1">
            <a:spLocks noChangeArrowheads="1"/>
          </p:cNvSpPr>
          <p:nvPr/>
        </p:nvSpPr>
        <p:spPr bwMode="auto">
          <a:xfrm>
            <a:off x="12204542" y="9856871"/>
            <a:ext cx="9459380" cy="21183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 err="1"/>
              <a:t>Blackboard</a:t>
            </a:r>
            <a:r>
              <a:rPr lang="fr-CH" sz="6800" dirty="0"/>
              <a:t>:</a:t>
            </a:r>
            <a:r>
              <a:rPr lang="fr-CH" b="0" dirty="0"/>
              <a:t> </a:t>
            </a:r>
          </a:p>
          <a:p>
            <a:r>
              <a:rPr lang="fr-CH" b="0" dirty="0"/>
              <a:t>Motion </a:t>
            </a:r>
            <a:r>
              <a:rPr lang="fr-CH" b="0" dirty="0" err="1" smtClean="0"/>
              <a:t>detection</a:t>
            </a:r>
            <a:r>
              <a:rPr lang="fr-CH" dirty="0"/>
              <a:t>/</a:t>
            </a:r>
            <a:r>
              <a:rPr lang="fr-CH" b="0" dirty="0" smtClean="0"/>
              <a:t>stimulation</a:t>
            </a:r>
            <a:endParaRPr lang="fr-FR" b="0" dirty="0"/>
          </a:p>
        </p:txBody>
      </p:sp>
      <p:sp>
        <p:nvSpPr>
          <p:cNvPr id="29743" name="TextBox 95"/>
          <p:cNvSpPr txBox="1">
            <a:spLocks noChangeArrowheads="1"/>
          </p:cNvSpPr>
          <p:nvPr/>
        </p:nvSpPr>
        <p:spPr bwMode="auto">
          <a:xfrm>
            <a:off x="227346" y="9465865"/>
            <a:ext cx="4296108" cy="230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en-US" dirty="0"/>
          </a:p>
          <a:p>
            <a:r>
              <a:rPr lang="en-US" sz="4000" i="1" dirty="0" err="1"/>
              <a:t>Salzman</a:t>
            </a:r>
            <a:r>
              <a:rPr lang="en-US" sz="4000" i="1" dirty="0"/>
              <a:t>, Britten</a:t>
            </a:r>
            <a:r>
              <a:rPr lang="en-US" sz="4000" i="1" dirty="0" smtClean="0"/>
              <a:t>,</a:t>
            </a:r>
          </a:p>
          <a:p>
            <a:r>
              <a:rPr lang="en-US" sz="4000" i="1" dirty="0" smtClean="0"/>
              <a:t> </a:t>
            </a:r>
            <a:r>
              <a:rPr lang="en-US" sz="4000" i="1" dirty="0"/>
              <a:t>Newsome, 1990</a:t>
            </a:r>
          </a:p>
        </p:txBody>
      </p:sp>
      <p:sp>
        <p:nvSpPr>
          <p:cNvPr id="29744" name="TextBox 94"/>
          <p:cNvSpPr txBox="1">
            <a:spLocks noChangeArrowheads="1"/>
          </p:cNvSpPr>
          <p:nvPr/>
        </p:nvSpPr>
        <p:spPr bwMode="auto">
          <a:xfrm>
            <a:off x="16950017" y="2886174"/>
            <a:ext cx="68767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i="0"/>
              <a:t>P</a:t>
            </a:r>
          </a:p>
        </p:txBody>
      </p:sp>
      <p:sp>
        <p:nvSpPr>
          <p:cNvPr id="29745" name="TextBox 95"/>
          <p:cNvSpPr txBox="1">
            <a:spLocks noChangeArrowheads="1"/>
          </p:cNvSpPr>
          <p:nvPr/>
        </p:nvSpPr>
        <p:spPr bwMode="auto">
          <a:xfrm>
            <a:off x="19509544" y="2121029"/>
            <a:ext cx="71910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i="0"/>
              <a:t>N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Experiment of </a:t>
            </a:r>
            <a:r>
              <a:rPr lang="en-US" sz="6000" dirty="0" err="1" smtClean="0">
                <a:latin typeface="Impact" charset="0"/>
                <a:ea typeface="ＭＳ Ｐゴシック" charset="0"/>
                <a:cs typeface="Impact" charset="0"/>
              </a:rPr>
              <a:t>Salzman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et al. 1990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474" y="3012762"/>
            <a:ext cx="8800540" cy="546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4074" y="1482471"/>
            <a:ext cx="8849305" cy="922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0"/>
          <p:cNvGrpSpPr>
            <a:grpSpLocks/>
          </p:cNvGrpSpPr>
          <p:nvPr/>
        </p:nvGrpSpPr>
        <p:grpSpPr bwMode="auto">
          <a:xfrm rot="21060000" flipH="1">
            <a:off x="5424374" y="2211047"/>
            <a:ext cx="1980684" cy="1696261"/>
            <a:chOff x="6858016" y="1636706"/>
            <a:chExt cx="785813" cy="863600"/>
          </a:xfrm>
        </p:grpSpPr>
        <p:sp>
          <p:nvSpPr>
            <p:cNvPr id="30805" name="Oval 29"/>
            <p:cNvSpPr>
              <a:spLocks noChangeArrowheads="1"/>
            </p:cNvSpPr>
            <p:nvPr/>
          </p:nvSpPr>
          <p:spPr bwMode="auto">
            <a:xfrm>
              <a:off x="6858016" y="1636706"/>
              <a:ext cx="785813" cy="8636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6" name="Oval 37"/>
            <p:cNvSpPr>
              <a:spLocks noChangeArrowheads="1"/>
            </p:cNvSpPr>
            <p:nvPr/>
          </p:nvSpPr>
          <p:spPr bwMode="auto">
            <a:xfrm flipH="1">
              <a:off x="6972316" y="206374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7" name="Oval 38"/>
            <p:cNvSpPr>
              <a:spLocks noChangeArrowheads="1"/>
            </p:cNvSpPr>
            <p:nvPr/>
          </p:nvSpPr>
          <p:spPr bwMode="auto">
            <a:xfrm flipH="1">
              <a:off x="7188216" y="227964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8" name="Oval 39"/>
            <p:cNvSpPr>
              <a:spLocks noChangeArrowheads="1"/>
            </p:cNvSpPr>
            <p:nvPr/>
          </p:nvSpPr>
          <p:spPr bwMode="auto">
            <a:xfrm flipH="1">
              <a:off x="7143766" y="186689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9" name="Oval 40"/>
            <p:cNvSpPr>
              <a:spLocks noChangeArrowheads="1"/>
            </p:cNvSpPr>
            <p:nvPr/>
          </p:nvSpPr>
          <p:spPr bwMode="auto">
            <a:xfrm flipH="1">
              <a:off x="7186629" y="2063744"/>
              <a:ext cx="71437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0" name="Oval 41"/>
            <p:cNvSpPr>
              <a:spLocks noChangeArrowheads="1"/>
            </p:cNvSpPr>
            <p:nvPr/>
          </p:nvSpPr>
          <p:spPr bwMode="auto">
            <a:xfrm flipH="1">
              <a:off x="7331091" y="2136769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1" name="Oval 42"/>
            <p:cNvSpPr>
              <a:spLocks noChangeArrowheads="1"/>
            </p:cNvSpPr>
            <p:nvPr/>
          </p:nvSpPr>
          <p:spPr bwMode="auto">
            <a:xfrm flipH="1">
              <a:off x="7259654" y="1920869"/>
              <a:ext cx="71437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2" name="Line 43"/>
            <p:cNvSpPr>
              <a:spLocks noChangeShapeType="1"/>
            </p:cNvSpPr>
            <p:nvPr/>
          </p:nvSpPr>
          <p:spPr bwMode="auto">
            <a:xfrm flipV="1">
              <a:off x="7043754" y="19923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3" name="Line 44"/>
            <p:cNvSpPr>
              <a:spLocks noChangeShapeType="1"/>
            </p:cNvSpPr>
            <p:nvPr/>
          </p:nvSpPr>
          <p:spPr bwMode="auto">
            <a:xfrm flipV="1">
              <a:off x="7259654" y="22082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4" name="Line 45"/>
            <p:cNvSpPr>
              <a:spLocks noChangeShapeType="1"/>
            </p:cNvSpPr>
            <p:nvPr/>
          </p:nvSpPr>
          <p:spPr bwMode="auto">
            <a:xfrm flipV="1">
              <a:off x="7402529" y="2063744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5" name="Line 46"/>
            <p:cNvSpPr>
              <a:spLocks noChangeShapeType="1"/>
            </p:cNvSpPr>
            <p:nvPr/>
          </p:nvSpPr>
          <p:spPr bwMode="auto">
            <a:xfrm flipV="1">
              <a:off x="7331091" y="1847844"/>
              <a:ext cx="7143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6" name="Line 47"/>
            <p:cNvSpPr>
              <a:spLocks noChangeShapeType="1"/>
            </p:cNvSpPr>
            <p:nvPr/>
          </p:nvSpPr>
          <p:spPr bwMode="auto">
            <a:xfrm flipV="1">
              <a:off x="7259654" y="19923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7" name="Line 48"/>
            <p:cNvSpPr>
              <a:spLocks noChangeShapeType="1"/>
            </p:cNvSpPr>
            <p:nvPr/>
          </p:nvSpPr>
          <p:spPr bwMode="auto">
            <a:xfrm flipV="1">
              <a:off x="7186629" y="17764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8" name="Oval 39"/>
            <p:cNvSpPr>
              <a:spLocks noChangeArrowheads="1"/>
            </p:cNvSpPr>
            <p:nvPr/>
          </p:nvSpPr>
          <p:spPr bwMode="auto">
            <a:xfrm flipH="1">
              <a:off x="7500954" y="2009769"/>
              <a:ext cx="71437" cy="7143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9" name="Line 48"/>
            <p:cNvSpPr>
              <a:spLocks noChangeShapeType="1"/>
            </p:cNvSpPr>
            <p:nvPr/>
          </p:nvSpPr>
          <p:spPr bwMode="auto">
            <a:xfrm flipH="1" flipV="1">
              <a:off x="7454916" y="1938331"/>
              <a:ext cx="460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9" name="Rectangle 76"/>
          <p:cNvSpPr>
            <a:spLocks noChangeArrowheads="1"/>
          </p:cNvSpPr>
          <p:nvPr/>
        </p:nvSpPr>
        <p:spPr bwMode="auto">
          <a:xfrm>
            <a:off x="765266" y="7097289"/>
            <a:ext cx="9869660" cy="63855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0" name="Oval 77"/>
          <p:cNvSpPr>
            <a:spLocks noChangeArrowheads="1"/>
          </p:cNvSpPr>
          <p:nvPr/>
        </p:nvSpPr>
        <p:spPr bwMode="auto">
          <a:xfrm>
            <a:off x="5019235" y="1865044"/>
            <a:ext cx="341369" cy="255985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1" name="Oval 78"/>
          <p:cNvSpPr>
            <a:spLocks noChangeArrowheads="1"/>
          </p:cNvSpPr>
          <p:nvPr/>
        </p:nvSpPr>
        <p:spPr bwMode="auto">
          <a:xfrm>
            <a:off x="7570116" y="4033894"/>
            <a:ext cx="341369" cy="25598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0732" name="Straight Arrow Connector 83"/>
          <p:cNvCxnSpPr>
            <a:cxnSpLocks noChangeShapeType="1"/>
          </p:cNvCxnSpPr>
          <p:nvPr/>
        </p:nvCxnSpPr>
        <p:spPr bwMode="auto">
          <a:xfrm rot="10800000" flipV="1">
            <a:off x="8590467" y="1482470"/>
            <a:ext cx="1020352" cy="382573"/>
          </a:xfrm>
          <a:prstGeom prst="straightConnector1">
            <a:avLst/>
          </a:prstGeom>
          <a:noFill/>
          <a:ln w="38100" algn="ctr">
            <a:solidFill>
              <a:srgbClr val="FF66CC"/>
            </a:solidFill>
            <a:round/>
            <a:headEnd/>
            <a:tailEnd type="arrow" w="med" len="med"/>
          </a:ln>
        </p:spPr>
      </p:cxnSp>
      <p:sp>
        <p:nvSpPr>
          <p:cNvPr id="30733" name="TextBox 80"/>
          <p:cNvSpPr txBox="1">
            <a:spLocks noChangeArrowheads="1"/>
          </p:cNvSpPr>
          <p:nvPr/>
        </p:nvSpPr>
        <p:spPr bwMode="auto">
          <a:xfrm>
            <a:off x="10634924" y="6841303"/>
            <a:ext cx="4932953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excites this group of neurons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 rot="20700000" flipH="1">
            <a:off x="15685530" y="2050825"/>
            <a:ext cx="1540720" cy="1530291"/>
            <a:chOff x="6858016" y="1636706"/>
            <a:chExt cx="785813" cy="863600"/>
          </a:xfrm>
        </p:grpSpPr>
        <p:sp>
          <p:nvSpPr>
            <p:cNvPr id="30790" name="Oval 29"/>
            <p:cNvSpPr>
              <a:spLocks noChangeArrowheads="1"/>
            </p:cNvSpPr>
            <p:nvPr/>
          </p:nvSpPr>
          <p:spPr bwMode="auto">
            <a:xfrm>
              <a:off x="6858016" y="1636706"/>
              <a:ext cx="785813" cy="8636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1" name="Oval 37"/>
            <p:cNvSpPr>
              <a:spLocks noChangeArrowheads="1"/>
            </p:cNvSpPr>
            <p:nvPr/>
          </p:nvSpPr>
          <p:spPr bwMode="auto">
            <a:xfrm flipH="1">
              <a:off x="6972316" y="206374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2" name="Oval 38"/>
            <p:cNvSpPr>
              <a:spLocks noChangeArrowheads="1"/>
            </p:cNvSpPr>
            <p:nvPr/>
          </p:nvSpPr>
          <p:spPr bwMode="auto">
            <a:xfrm flipH="1">
              <a:off x="7188216" y="227964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3" name="Oval 39"/>
            <p:cNvSpPr>
              <a:spLocks noChangeArrowheads="1"/>
            </p:cNvSpPr>
            <p:nvPr/>
          </p:nvSpPr>
          <p:spPr bwMode="auto">
            <a:xfrm flipH="1">
              <a:off x="7143766" y="186689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4" name="Oval 40"/>
            <p:cNvSpPr>
              <a:spLocks noChangeArrowheads="1"/>
            </p:cNvSpPr>
            <p:nvPr/>
          </p:nvSpPr>
          <p:spPr bwMode="auto">
            <a:xfrm flipH="1">
              <a:off x="7186629" y="2063744"/>
              <a:ext cx="71437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5" name="Oval 41"/>
            <p:cNvSpPr>
              <a:spLocks noChangeArrowheads="1"/>
            </p:cNvSpPr>
            <p:nvPr/>
          </p:nvSpPr>
          <p:spPr bwMode="auto">
            <a:xfrm flipH="1">
              <a:off x="7331091" y="2136769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6" name="Oval 42"/>
            <p:cNvSpPr>
              <a:spLocks noChangeArrowheads="1"/>
            </p:cNvSpPr>
            <p:nvPr/>
          </p:nvSpPr>
          <p:spPr bwMode="auto">
            <a:xfrm flipH="1">
              <a:off x="7259654" y="1920869"/>
              <a:ext cx="71437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7" name="Line 43"/>
            <p:cNvSpPr>
              <a:spLocks noChangeShapeType="1"/>
            </p:cNvSpPr>
            <p:nvPr/>
          </p:nvSpPr>
          <p:spPr bwMode="auto">
            <a:xfrm flipV="1">
              <a:off x="7043754" y="19923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Line 44"/>
            <p:cNvSpPr>
              <a:spLocks noChangeShapeType="1"/>
            </p:cNvSpPr>
            <p:nvPr/>
          </p:nvSpPr>
          <p:spPr bwMode="auto">
            <a:xfrm flipV="1">
              <a:off x="7259654" y="22082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Line 45"/>
            <p:cNvSpPr>
              <a:spLocks noChangeShapeType="1"/>
            </p:cNvSpPr>
            <p:nvPr/>
          </p:nvSpPr>
          <p:spPr bwMode="auto">
            <a:xfrm flipV="1">
              <a:off x="7402529" y="2063744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Line 46"/>
            <p:cNvSpPr>
              <a:spLocks noChangeShapeType="1"/>
            </p:cNvSpPr>
            <p:nvPr/>
          </p:nvSpPr>
          <p:spPr bwMode="auto">
            <a:xfrm flipV="1">
              <a:off x="7331091" y="1847844"/>
              <a:ext cx="7143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47"/>
            <p:cNvSpPr>
              <a:spLocks noChangeShapeType="1"/>
            </p:cNvSpPr>
            <p:nvPr/>
          </p:nvSpPr>
          <p:spPr bwMode="auto">
            <a:xfrm flipV="1">
              <a:off x="7259654" y="19923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48"/>
            <p:cNvSpPr>
              <a:spLocks noChangeShapeType="1"/>
            </p:cNvSpPr>
            <p:nvPr/>
          </p:nvSpPr>
          <p:spPr bwMode="auto">
            <a:xfrm flipV="1">
              <a:off x="7186629" y="17764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Oval 39"/>
            <p:cNvSpPr>
              <a:spLocks noChangeArrowheads="1"/>
            </p:cNvSpPr>
            <p:nvPr/>
          </p:nvSpPr>
          <p:spPr bwMode="auto">
            <a:xfrm flipH="1">
              <a:off x="7500954" y="2009769"/>
              <a:ext cx="71437" cy="7143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4" name="Line 48"/>
            <p:cNvSpPr>
              <a:spLocks noChangeShapeType="1"/>
            </p:cNvSpPr>
            <p:nvPr/>
          </p:nvSpPr>
          <p:spPr bwMode="auto">
            <a:xfrm flipH="1" flipV="1">
              <a:off x="7454916" y="1938331"/>
              <a:ext cx="460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5" name="TextBox 97"/>
          <p:cNvSpPr txBox="1">
            <a:spLocks noChangeArrowheads="1"/>
          </p:cNvSpPr>
          <p:nvPr/>
        </p:nvSpPr>
        <p:spPr bwMode="auto">
          <a:xfrm>
            <a:off x="14566009" y="1261642"/>
            <a:ext cx="691862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coherence 0.8=80%</a:t>
            </a:r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14566010" y="4094369"/>
            <a:ext cx="6152370" cy="4408027"/>
            <a:chOff x="6215063" y="2812866"/>
            <a:chExt cx="3013041" cy="2488342"/>
          </a:xfrm>
        </p:grpSpPr>
        <p:sp>
          <p:nvSpPr>
            <p:cNvPr id="30755" name="TextBox 99"/>
            <p:cNvSpPr txBox="1">
              <a:spLocks noChangeArrowheads="1"/>
            </p:cNvSpPr>
            <p:nvPr/>
          </p:nvSpPr>
          <p:spPr bwMode="auto">
            <a:xfrm>
              <a:off x="6215063" y="2812866"/>
              <a:ext cx="3013041" cy="547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coherence 0.5 = 50%</a:t>
              </a:r>
            </a:p>
          </p:txBody>
        </p:sp>
        <p:sp>
          <p:nvSpPr>
            <p:cNvPr id="30756" name="Oval 29"/>
            <p:cNvSpPr>
              <a:spLocks noChangeArrowheads="1"/>
            </p:cNvSpPr>
            <p:nvPr/>
          </p:nvSpPr>
          <p:spPr bwMode="auto">
            <a:xfrm flipH="1">
              <a:off x="6703864" y="4437472"/>
              <a:ext cx="785890" cy="863736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7303997" y="4796503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7088076" y="5012437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7132530" y="4599622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Oval 40"/>
            <p:cNvSpPr>
              <a:spLocks noChangeArrowheads="1"/>
            </p:cNvSpPr>
            <p:nvPr/>
          </p:nvSpPr>
          <p:spPr bwMode="auto">
            <a:xfrm>
              <a:off x="7089664" y="4796503"/>
              <a:ext cx="71444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Oval 41"/>
            <p:cNvSpPr>
              <a:spLocks noChangeArrowheads="1"/>
            </p:cNvSpPr>
            <p:nvPr/>
          </p:nvSpPr>
          <p:spPr bwMode="auto">
            <a:xfrm>
              <a:off x="6945187" y="4869540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Oval 42"/>
            <p:cNvSpPr>
              <a:spLocks noChangeArrowheads="1"/>
            </p:cNvSpPr>
            <p:nvPr/>
          </p:nvSpPr>
          <p:spPr bwMode="auto">
            <a:xfrm>
              <a:off x="7016632" y="4653606"/>
              <a:ext cx="71444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Line 44"/>
            <p:cNvSpPr>
              <a:spLocks noChangeShapeType="1"/>
            </p:cNvSpPr>
            <p:nvPr/>
          </p:nvSpPr>
          <p:spPr bwMode="auto">
            <a:xfrm flipH="1" flipV="1">
              <a:off x="7016632" y="4940988"/>
              <a:ext cx="71444" cy="71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Line 45"/>
            <p:cNvSpPr>
              <a:spLocks noChangeShapeType="1"/>
            </p:cNvSpPr>
            <p:nvPr/>
          </p:nvSpPr>
          <p:spPr bwMode="auto">
            <a:xfrm flipH="1" flipV="1">
              <a:off x="6873743" y="4796503"/>
              <a:ext cx="71444" cy="71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Line 48"/>
            <p:cNvSpPr>
              <a:spLocks noChangeShapeType="1"/>
            </p:cNvSpPr>
            <p:nvPr/>
          </p:nvSpPr>
          <p:spPr bwMode="auto">
            <a:xfrm flipH="1" flipV="1">
              <a:off x="7089664" y="4509120"/>
              <a:ext cx="71444" cy="71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Oval 39"/>
            <p:cNvSpPr>
              <a:spLocks noChangeArrowheads="1"/>
            </p:cNvSpPr>
            <p:nvPr/>
          </p:nvSpPr>
          <p:spPr bwMode="auto">
            <a:xfrm>
              <a:off x="6775309" y="4742520"/>
              <a:ext cx="71444" cy="7144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7" name="Line 48"/>
            <p:cNvSpPr>
              <a:spLocks noChangeShapeType="1"/>
            </p:cNvSpPr>
            <p:nvPr/>
          </p:nvSpPr>
          <p:spPr bwMode="auto">
            <a:xfrm flipV="1">
              <a:off x="6775309" y="4732989"/>
              <a:ext cx="46042" cy="71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Oval 29"/>
            <p:cNvSpPr>
              <a:spLocks noChangeArrowheads="1"/>
            </p:cNvSpPr>
            <p:nvPr/>
          </p:nvSpPr>
          <p:spPr bwMode="auto">
            <a:xfrm rot="1620000">
              <a:off x="6703869" y="3212976"/>
              <a:ext cx="785890" cy="863736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Oval 37"/>
            <p:cNvSpPr>
              <a:spLocks noChangeArrowheads="1"/>
            </p:cNvSpPr>
            <p:nvPr/>
          </p:nvSpPr>
          <p:spPr bwMode="auto">
            <a:xfrm rot="-1620000">
              <a:off x="7291582" y="3526420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Oval 38"/>
            <p:cNvSpPr>
              <a:spLocks noChangeArrowheads="1"/>
            </p:cNvSpPr>
            <p:nvPr/>
          </p:nvSpPr>
          <p:spPr bwMode="auto">
            <a:xfrm rot="-1620000">
              <a:off x="7197221" y="3816851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Oval 39"/>
            <p:cNvSpPr>
              <a:spLocks noChangeArrowheads="1"/>
            </p:cNvSpPr>
            <p:nvPr/>
          </p:nvSpPr>
          <p:spPr bwMode="auto">
            <a:xfrm rot="-1620000">
              <a:off x="7049427" y="3428847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Oval 40"/>
            <p:cNvSpPr>
              <a:spLocks noChangeArrowheads="1"/>
            </p:cNvSpPr>
            <p:nvPr/>
          </p:nvSpPr>
          <p:spPr bwMode="auto">
            <a:xfrm rot="-1620000">
              <a:off x="7100609" y="3623732"/>
              <a:ext cx="71444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Oval 41"/>
            <p:cNvSpPr>
              <a:spLocks noChangeArrowheads="1"/>
            </p:cNvSpPr>
            <p:nvPr/>
          </p:nvSpPr>
          <p:spPr bwMode="auto">
            <a:xfrm rot="-1620000">
              <a:off x="7005036" y="3754403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Oval 42"/>
            <p:cNvSpPr>
              <a:spLocks noChangeArrowheads="1"/>
            </p:cNvSpPr>
            <p:nvPr/>
          </p:nvSpPr>
          <p:spPr bwMode="auto">
            <a:xfrm rot="-1620000">
              <a:off x="6970668" y="3529567"/>
              <a:ext cx="71444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Line 44"/>
            <p:cNvSpPr>
              <a:spLocks noChangeShapeType="1"/>
            </p:cNvSpPr>
            <p:nvPr/>
          </p:nvSpPr>
          <p:spPr bwMode="auto">
            <a:xfrm rot="19980000" flipH="1">
              <a:off x="7137733" y="3857391"/>
              <a:ext cx="117807" cy="115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Line 45"/>
            <p:cNvSpPr>
              <a:spLocks noChangeShapeType="1"/>
            </p:cNvSpPr>
            <p:nvPr/>
          </p:nvSpPr>
          <p:spPr bwMode="auto">
            <a:xfrm rot="-1620000" flipH="1" flipV="1">
              <a:off x="6908223" y="3721764"/>
              <a:ext cx="71444" cy="71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Line 46"/>
            <p:cNvSpPr>
              <a:spLocks noChangeShapeType="1"/>
            </p:cNvSpPr>
            <p:nvPr/>
          </p:nvSpPr>
          <p:spPr bwMode="auto">
            <a:xfrm rot="-1620000" flipH="1" flipV="1">
              <a:off x="6873853" y="3496928"/>
              <a:ext cx="71445" cy="71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Line 47"/>
            <p:cNvSpPr>
              <a:spLocks noChangeShapeType="1"/>
            </p:cNvSpPr>
            <p:nvPr/>
          </p:nvSpPr>
          <p:spPr bwMode="auto">
            <a:xfrm rot="-1620000" flipH="1" flipV="1">
              <a:off x="7003103" y="3593228"/>
              <a:ext cx="71444" cy="71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Line 48"/>
            <p:cNvSpPr>
              <a:spLocks noChangeShapeType="1"/>
            </p:cNvSpPr>
            <p:nvPr/>
          </p:nvSpPr>
          <p:spPr bwMode="auto">
            <a:xfrm rot="19980000" flipV="1">
              <a:off x="7102687" y="3372227"/>
              <a:ext cx="101078" cy="25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Oval 39"/>
            <p:cNvSpPr>
              <a:spLocks noChangeArrowheads="1"/>
            </p:cNvSpPr>
            <p:nvPr/>
          </p:nvSpPr>
          <p:spPr bwMode="auto">
            <a:xfrm rot="-1620000">
              <a:off x="6796011" y="3718355"/>
              <a:ext cx="71444" cy="7144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1" name="Line 48"/>
            <p:cNvSpPr>
              <a:spLocks noChangeShapeType="1"/>
            </p:cNvSpPr>
            <p:nvPr/>
          </p:nvSpPr>
          <p:spPr bwMode="auto">
            <a:xfrm rot="19980000" flipV="1">
              <a:off x="6828617" y="3628023"/>
              <a:ext cx="46042" cy="71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Line 48"/>
            <p:cNvSpPr>
              <a:spLocks noChangeShapeType="1"/>
            </p:cNvSpPr>
            <p:nvPr/>
          </p:nvSpPr>
          <p:spPr bwMode="auto">
            <a:xfrm rot="19980000" flipV="1">
              <a:off x="7302327" y="3456134"/>
              <a:ext cx="46042" cy="71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Line 48"/>
            <p:cNvSpPr>
              <a:spLocks noChangeShapeType="1"/>
            </p:cNvSpPr>
            <p:nvPr/>
          </p:nvSpPr>
          <p:spPr bwMode="auto">
            <a:xfrm flipV="1">
              <a:off x="7123009" y="5018786"/>
              <a:ext cx="152415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Line 48"/>
            <p:cNvSpPr>
              <a:spLocks noChangeShapeType="1"/>
            </p:cNvSpPr>
            <p:nvPr/>
          </p:nvSpPr>
          <p:spPr bwMode="auto">
            <a:xfrm flipH="1">
              <a:off x="7070613" y="4875888"/>
              <a:ext cx="61920" cy="61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Line 48"/>
            <p:cNvSpPr>
              <a:spLocks noChangeShapeType="1"/>
            </p:cNvSpPr>
            <p:nvPr/>
          </p:nvSpPr>
          <p:spPr bwMode="auto">
            <a:xfrm flipH="1">
              <a:off x="7284948" y="4875888"/>
              <a:ext cx="61920" cy="61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Line 48"/>
            <p:cNvSpPr>
              <a:spLocks noChangeShapeType="1"/>
            </p:cNvSpPr>
            <p:nvPr/>
          </p:nvSpPr>
          <p:spPr bwMode="auto">
            <a:xfrm flipV="1">
              <a:off x="6980119" y="4661540"/>
              <a:ext cx="152415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7" name="Oval 41"/>
            <p:cNvSpPr>
              <a:spLocks noChangeArrowheads="1"/>
            </p:cNvSpPr>
            <p:nvPr/>
          </p:nvSpPr>
          <p:spPr bwMode="auto">
            <a:xfrm rot="-1620000">
              <a:off x="7359193" y="3720227"/>
              <a:ext cx="71445" cy="714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8" name="Line 45"/>
            <p:cNvSpPr>
              <a:spLocks noChangeShapeType="1"/>
            </p:cNvSpPr>
            <p:nvPr/>
          </p:nvSpPr>
          <p:spPr bwMode="auto">
            <a:xfrm rot="-1620000" flipH="1" flipV="1">
              <a:off x="7287748" y="3695577"/>
              <a:ext cx="71444" cy="71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9" name="TextBox 56"/>
            <p:cNvSpPr txBox="1">
              <a:spLocks noChangeArrowheads="1"/>
            </p:cNvSpPr>
            <p:nvPr/>
          </p:nvSpPr>
          <p:spPr bwMode="auto">
            <a:xfrm flipH="1">
              <a:off x="6215063" y="4077072"/>
              <a:ext cx="2041070" cy="547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coherence 0.0</a:t>
              </a:r>
            </a:p>
          </p:txBody>
        </p:sp>
      </p:grpSp>
      <p:grpSp>
        <p:nvGrpSpPr>
          <p:cNvPr id="5" name="Group 134"/>
          <p:cNvGrpSpPr>
            <a:grpSpLocks/>
          </p:cNvGrpSpPr>
          <p:nvPr/>
        </p:nvGrpSpPr>
        <p:grpSpPr bwMode="auto">
          <a:xfrm>
            <a:off x="14768580" y="8757810"/>
            <a:ext cx="4554137" cy="2450739"/>
            <a:chOff x="6300192" y="5444612"/>
            <a:chExt cx="2145991" cy="1383239"/>
          </a:xfrm>
        </p:grpSpPr>
        <p:grpSp>
          <p:nvGrpSpPr>
            <p:cNvPr id="6" name="Group 50"/>
            <p:cNvGrpSpPr>
              <a:grpSpLocks/>
            </p:cNvGrpSpPr>
            <p:nvPr/>
          </p:nvGrpSpPr>
          <p:grpSpPr bwMode="auto">
            <a:xfrm rot="9900000" flipH="1">
              <a:off x="6784160" y="5964251"/>
              <a:ext cx="785813" cy="863600"/>
              <a:chOff x="6858016" y="1636706"/>
              <a:chExt cx="785813" cy="863600"/>
            </a:xfrm>
          </p:grpSpPr>
          <p:sp>
            <p:nvSpPr>
              <p:cNvPr id="30741" name="Oval 29"/>
              <p:cNvSpPr>
                <a:spLocks noChangeArrowheads="1"/>
              </p:cNvSpPr>
              <p:nvPr/>
            </p:nvSpPr>
            <p:spPr bwMode="auto">
              <a:xfrm>
                <a:off x="6858016" y="1636706"/>
                <a:ext cx="785813" cy="863600"/>
              </a:xfrm>
              <a:prstGeom prst="ellips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2" name="Oval 37"/>
              <p:cNvSpPr>
                <a:spLocks noChangeArrowheads="1"/>
              </p:cNvSpPr>
              <p:nvPr/>
            </p:nvSpPr>
            <p:spPr bwMode="auto">
              <a:xfrm flipH="1">
                <a:off x="6972316" y="2063744"/>
                <a:ext cx="71438" cy="7143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3" name="Oval 38"/>
              <p:cNvSpPr>
                <a:spLocks noChangeArrowheads="1"/>
              </p:cNvSpPr>
              <p:nvPr/>
            </p:nvSpPr>
            <p:spPr bwMode="auto">
              <a:xfrm flipH="1">
                <a:off x="7188216" y="2279644"/>
                <a:ext cx="71438" cy="7143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4" name="Oval 39"/>
              <p:cNvSpPr>
                <a:spLocks noChangeArrowheads="1"/>
              </p:cNvSpPr>
              <p:nvPr/>
            </p:nvSpPr>
            <p:spPr bwMode="auto">
              <a:xfrm flipH="1">
                <a:off x="7143766" y="1866894"/>
                <a:ext cx="71438" cy="7143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5" name="Oval 40"/>
              <p:cNvSpPr>
                <a:spLocks noChangeArrowheads="1"/>
              </p:cNvSpPr>
              <p:nvPr/>
            </p:nvSpPr>
            <p:spPr bwMode="auto">
              <a:xfrm flipH="1">
                <a:off x="7186629" y="2063744"/>
                <a:ext cx="71437" cy="7143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6" name="Oval 41"/>
              <p:cNvSpPr>
                <a:spLocks noChangeArrowheads="1"/>
              </p:cNvSpPr>
              <p:nvPr/>
            </p:nvSpPr>
            <p:spPr bwMode="auto">
              <a:xfrm flipH="1">
                <a:off x="7331091" y="2136769"/>
                <a:ext cx="71438" cy="7143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7" name="Oval 42"/>
              <p:cNvSpPr>
                <a:spLocks noChangeArrowheads="1"/>
              </p:cNvSpPr>
              <p:nvPr/>
            </p:nvSpPr>
            <p:spPr bwMode="auto">
              <a:xfrm flipH="1">
                <a:off x="7259654" y="1920869"/>
                <a:ext cx="71437" cy="71437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8" name="Line 43"/>
              <p:cNvSpPr>
                <a:spLocks noChangeShapeType="1"/>
              </p:cNvSpPr>
              <p:nvPr/>
            </p:nvSpPr>
            <p:spPr bwMode="auto">
              <a:xfrm flipV="1">
                <a:off x="7043754" y="1992306"/>
                <a:ext cx="71437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Line 44"/>
              <p:cNvSpPr>
                <a:spLocks noChangeShapeType="1"/>
              </p:cNvSpPr>
              <p:nvPr/>
            </p:nvSpPr>
            <p:spPr bwMode="auto">
              <a:xfrm flipV="1">
                <a:off x="7259654" y="2208206"/>
                <a:ext cx="71437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Line 45"/>
              <p:cNvSpPr>
                <a:spLocks noChangeShapeType="1"/>
              </p:cNvSpPr>
              <p:nvPr/>
            </p:nvSpPr>
            <p:spPr bwMode="auto">
              <a:xfrm flipV="1">
                <a:off x="7402529" y="2063744"/>
                <a:ext cx="71437" cy="71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Line 46"/>
              <p:cNvSpPr>
                <a:spLocks noChangeShapeType="1"/>
              </p:cNvSpPr>
              <p:nvPr/>
            </p:nvSpPr>
            <p:spPr bwMode="auto">
              <a:xfrm flipV="1">
                <a:off x="7331091" y="1847844"/>
                <a:ext cx="71438" cy="71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Line 47"/>
              <p:cNvSpPr>
                <a:spLocks noChangeShapeType="1"/>
              </p:cNvSpPr>
              <p:nvPr/>
            </p:nvSpPr>
            <p:spPr bwMode="auto">
              <a:xfrm flipV="1">
                <a:off x="7259654" y="1992306"/>
                <a:ext cx="71437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Line 48"/>
              <p:cNvSpPr>
                <a:spLocks noChangeShapeType="1"/>
              </p:cNvSpPr>
              <p:nvPr/>
            </p:nvSpPr>
            <p:spPr bwMode="auto">
              <a:xfrm flipV="1">
                <a:off x="7186629" y="1776406"/>
                <a:ext cx="71437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Oval 39"/>
              <p:cNvSpPr>
                <a:spLocks noChangeArrowheads="1"/>
              </p:cNvSpPr>
              <p:nvPr/>
            </p:nvSpPr>
            <p:spPr bwMode="auto">
              <a:xfrm flipH="1">
                <a:off x="7500954" y="2009769"/>
                <a:ext cx="71437" cy="71437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39" name="TextBox 56"/>
            <p:cNvSpPr txBox="1">
              <a:spLocks noChangeArrowheads="1"/>
            </p:cNvSpPr>
            <p:nvPr/>
          </p:nvSpPr>
          <p:spPr bwMode="auto">
            <a:xfrm flipH="1">
              <a:off x="6300192" y="5444612"/>
              <a:ext cx="2145991" cy="54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coherence -1.0</a:t>
              </a:r>
            </a:p>
          </p:txBody>
        </p:sp>
        <p:sp>
          <p:nvSpPr>
            <p:cNvPr id="30740" name="Line 46"/>
            <p:cNvSpPr>
              <a:spLocks noChangeShapeType="1"/>
            </p:cNvSpPr>
            <p:nvPr/>
          </p:nvSpPr>
          <p:spPr bwMode="auto">
            <a:xfrm rot="9900000" flipH="1" flipV="1">
              <a:off x="7453553" y="6389356"/>
              <a:ext cx="7143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Experiment of </a:t>
            </a:r>
            <a:r>
              <a:rPr lang="en-US" sz="6000" dirty="0" err="1" smtClean="0">
                <a:latin typeface="Impact" charset="0"/>
                <a:ea typeface="ＭＳ Ｐゴシック" charset="0"/>
                <a:cs typeface="Impact" charset="0"/>
              </a:rPr>
              <a:t>Salzman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et al. 1990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2989" y="2607686"/>
            <a:ext cx="8229600" cy="693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1106635" y="1165814"/>
            <a:ext cx="843987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Behavior: psychophysics</a:t>
            </a:r>
          </a:p>
        </p:txBody>
      </p:sp>
      <p:cxnSp>
        <p:nvCxnSpPr>
          <p:cNvPr id="31748" name="Straight Arrow Connector 4"/>
          <p:cNvCxnSpPr>
            <a:cxnSpLocks noChangeShapeType="1"/>
          </p:cNvCxnSpPr>
          <p:nvPr/>
        </p:nvCxnSpPr>
        <p:spPr bwMode="auto">
          <a:xfrm flipH="1" flipV="1">
            <a:off x="10245431" y="7687722"/>
            <a:ext cx="3743793" cy="2168851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14037348" y="10031284"/>
            <a:ext cx="555125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With stimulation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Experiment of </a:t>
            </a:r>
            <a:r>
              <a:rPr lang="en-US" sz="6000" dirty="0" err="1" smtClean="0">
                <a:latin typeface="Impact" charset="0"/>
                <a:ea typeface="ＭＳ Ｐゴシック" charset="0"/>
                <a:cs typeface="Impact" charset="0"/>
              </a:rPr>
              <a:t>Salzman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et al. 1990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12 – Decision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Competitive dynamics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34090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Review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Population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dynamics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competition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Perceptual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decision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making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noProof="0" dirty="0" smtClean="0">
                <a:latin typeface="Arial Narrow" pitchFamily="34" charset="0"/>
              </a:rPr>
              <a:t>V5/MT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Decision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dynamics</a:t>
            </a:r>
            <a:r>
              <a:rPr lang="fr-CH" sz="4400" dirty="0" smtClean="0">
                <a:latin typeface="Arial Narrow" pitchFamily="34" charset="0"/>
              </a:rPr>
              <a:t>: Area LIP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Theory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decision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dynamics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shared</a:t>
            </a:r>
            <a:r>
              <a:rPr lang="fr-CH" sz="4400" dirty="0" smtClean="0">
                <a:latin typeface="Arial Narrow" pitchFamily="34" charset="0"/>
              </a:rPr>
              <a:t> inhibition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effective 2-</a:t>
            </a:r>
            <a:r>
              <a:rPr lang="fr-CH" sz="4400" dirty="0" err="1" smtClean="0">
                <a:latin typeface="Arial Narrow" pitchFamily="34" charset="0"/>
              </a:rPr>
              <a:t>dim</a:t>
            </a:r>
            <a:r>
              <a:rPr lang="fr-CH" sz="4400" dirty="0" smtClean="0">
                <a:latin typeface="Arial Narrow" pitchFamily="34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Decisions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in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connected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pops.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noProof="0" dirty="0" err="1" smtClean="0">
                <a:latin typeface="Arial Narrow" pitchFamily="34" charset="0"/>
                <a:cs typeface="ＭＳ Ｐゴシック" charset="0"/>
              </a:rPr>
              <a:t>unbiased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 case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biased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input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12.5.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Decisions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, actions, volition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-  the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problem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free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will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12 –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Decision models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245517" y="4475747"/>
            <a:ext cx="10265694" cy="7028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1284" y="983383"/>
            <a:ext cx="10160158" cy="708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0"/>
          <p:cNvGrpSpPr>
            <a:grpSpLocks/>
          </p:cNvGrpSpPr>
          <p:nvPr/>
        </p:nvGrpSpPr>
        <p:grpSpPr bwMode="auto">
          <a:xfrm rot="1620000">
            <a:off x="16201687" y="2916536"/>
            <a:ext cx="1450070" cy="1415387"/>
            <a:chOff x="6858016" y="1636706"/>
            <a:chExt cx="785813" cy="863600"/>
          </a:xfrm>
        </p:grpSpPr>
        <p:sp>
          <p:nvSpPr>
            <p:cNvPr id="33838" name="Oval 29"/>
            <p:cNvSpPr>
              <a:spLocks noChangeArrowheads="1"/>
            </p:cNvSpPr>
            <p:nvPr/>
          </p:nvSpPr>
          <p:spPr bwMode="auto">
            <a:xfrm>
              <a:off x="6858016" y="1636706"/>
              <a:ext cx="785813" cy="8636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Oval 37"/>
            <p:cNvSpPr>
              <a:spLocks noChangeArrowheads="1"/>
            </p:cNvSpPr>
            <p:nvPr/>
          </p:nvSpPr>
          <p:spPr bwMode="auto">
            <a:xfrm flipH="1">
              <a:off x="6972316" y="206374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Oval 38"/>
            <p:cNvSpPr>
              <a:spLocks noChangeArrowheads="1"/>
            </p:cNvSpPr>
            <p:nvPr/>
          </p:nvSpPr>
          <p:spPr bwMode="auto">
            <a:xfrm flipH="1">
              <a:off x="7188216" y="227964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Oval 39"/>
            <p:cNvSpPr>
              <a:spLocks noChangeArrowheads="1"/>
            </p:cNvSpPr>
            <p:nvPr/>
          </p:nvSpPr>
          <p:spPr bwMode="auto">
            <a:xfrm flipH="1">
              <a:off x="7143766" y="186689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Oval 40"/>
            <p:cNvSpPr>
              <a:spLocks noChangeArrowheads="1"/>
            </p:cNvSpPr>
            <p:nvPr/>
          </p:nvSpPr>
          <p:spPr bwMode="auto">
            <a:xfrm flipH="1">
              <a:off x="7186629" y="2063744"/>
              <a:ext cx="71437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Oval 41"/>
            <p:cNvSpPr>
              <a:spLocks noChangeArrowheads="1"/>
            </p:cNvSpPr>
            <p:nvPr/>
          </p:nvSpPr>
          <p:spPr bwMode="auto">
            <a:xfrm flipH="1">
              <a:off x="7331091" y="2136769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Oval 42"/>
            <p:cNvSpPr>
              <a:spLocks noChangeArrowheads="1"/>
            </p:cNvSpPr>
            <p:nvPr/>
          </p:nvSpPr>
          <p:spPr bwMode="auto">
            <a:xfrm flipH="1">
              <a:off x="7259654" y="1920869"/>
              <a:ext cx="71437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5" name="Line 43"/>
            <p:cNvSpPr>
              <a:spLocks noChangeShapeType="1"/>
            </p:cNvSpPr>
            <p:nvPr/>
          </p:nvSpPr>
          <p:spPr bwMode="auto">
            <a:xfrm flipV="1">
              <a:off x="7043754" y="19923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Line 44"/>
            <p:cNvSpPr>
              <a:spLocks noChangeShapeType="1"/>
            </p:cNvSpPr>
            <p:nvPr/>
          </p:nvSpPr>
          <p:spPr bwMode="auto">
            <a:xfrm flipV="1">
              <a:off x="7259654" y="22082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Line 45"/>
            <p:cNvSpPr>
              <a:spLocks noChangeShapeType="1"/>
            </p:cNvSpPr>
            <p:nvPr/>
          </p:nvSpPr>
          <p:spPr bwMode="auto">
            <a:xfrm flipV="1">
              <a:off x="7402529" y="2063744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Line 46"/>
            <p:cNvSpPr>
              <a:spLocks noChangeShapeType="1"/>
            </p:cNvSpPr>
            <p:nvPr/>
          </p:nvSpPr>
          <p:spPr bwMode="auto">
            <a:xfrm flipV="1">
              <a:off x="7331091" y="1847844"/>
              <a:ext cx="7143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Line 47"/>
            <p:cNvSpPr>
              <a:spLocks noChangeShapeType="1"/>
            </p:cNvSpPr>
            <p:nvPr/>
          </p:nvSpPr>
          <p:spPr bwMode="auto">
            <a:xfrm flipV="1">
              <a:off x="7259654" y="19923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Line 48"/>
            <p:cNvSpPr>
              <a:spLocks noChangeShapeType="1"/>
            </p:cNvSpPr>
            <p:nvPr/>
          </p:nvSpPr>
          <p:spPr bwMode="auto">
            <a:xfrm flipV="1">
              <a:off x="7186629" y="17764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Oval 39"/>
            <p:cNvSpPr>
              <a:spLocks noChangeArrowheads="1"/>
            </p:cNvSpPr>
            <p:nvPr/>
          </p:nvSpPr>
          <p:spPr bwMode="auto">
            <a:xfrm flipH="1">
              <a:off x="7500954" y="2009769"/>
              <a:ext cx="71437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Line 48"/>
            <p:cNvSpPr>
              <a:spLocks noChangeShapeType="1"/>
            </p:cNvSpPr>
            <p:nvPr/>
          </p:nvSpPr>
          <p:spPr bwMode="auto">
            <a:xfrm flipH="1" flipV="1">
              <a:off x="7454916" y="1938331"/>
              <a:ext cx="460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4686325" y="2151973"/>
            <a:ext cx="547431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coherence 85%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4686325" y="4601592"/>
            <a:ext cx="547431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coherence 50%</a:t>
            </a: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5015410" y="5542667"/>
            <a:ext cx="4162927" cy="4904374"/>
            <a:chOff x="6215074" y="3291343"/>
            <a:chExt cx="2057432" cy="2767285"/>
          </a:xfrm>
        </p:grpSpPr>
        <p:sp>
          <p:nvSpPr>
            <p:cNvPr id="33804" name="Oval 29"/>
            <p:cNvSpPr>
              <a:spLocks noChangeArrowheads="1"/>
            </p:cNvSpPr>
            <p:nvPr/>
          </p:nvSpPr>
          <p:spPr bwMode="auto">
            <a:xfrm>
              <a:off x="6858021" y="5195028"/>
              <a:ext cx="785813" cy="8636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Oval 37"/>
            <p:cNvSpPr>
              <a:spLocks noChangeArrowheads="1"/>
            </p:cNvSpPr>
            <p:nvPr/>
          </p:nvSpPr>
          <p:spPr bwMode="auto">
            <a:xfrm flipH="1">
              <a:off x="6972321" y="563564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Oval 38"/>
            <p:cNvSpPr>
              <a:spLocks noChangeArrowheads="1"/>
            </p:cNvSpPr>
            <p:nvPr/>
          </p:nvSpPr>
          <p:spPr bwMode="auto">
            <a:xfrm flipH="1">
              <a:off x="7188221" y="585154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Oval 39"/>
            <p:cNvSpPr>
              <a:spLocks noChangeArrowheads="1"/>
            </p:cNvSpPr>
            <p:nvPr/>
          </p:nvSpPr>
          <p:spPr bwMode="auto">
            <a:xfrm flipH="1">
              <a:off x="7143771" y="543879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Oval 40"/>
            <p:cNvSpPr>
              <a:spLocks noChangeArrowheads="1"/>
            </p:cNvSpPr>
            <p:nvPr/>
          </p:nvSpPr>
          <p:spPr bwMode="auto">
            <a:xfrm flipH="1">
              <a:off x="7186634" y="5635644"/>
              <a:ext cx="71437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Oval 41"/>
            <p:cNvSpPr>
              <a:spLocks noChangeArrowheads="1"/>
            </p:cNvSpPr>
            <p:nvPr/>
          </p:nvSpPr>
          <p:spPr bwMode="auto">
            <a:xfrm flipH="1">
              <a:off x="7331096" y="5708669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Oval 42"/>
            <p:cNvSpPr>
              <a:spLocks noChangeArrowheads="1"/>
            </p:cNvSpPr>
            <p:nvPr/>
          </p:nvSpPr>
          <p:spPr bwMode="auto">
            <a:xfrm flipH="1">
              <a:off x="7259659" y="5492769"/>
              <a:ext cx="71437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44"/>
            <p:cNvSpPr>
              <a:spLocks noChangeShapeType="1"/>
            </p:cNvSpPr>
            <p:nvPr/>
          </p:nvSpPr>
          <p:spPr bwMode="auto">
            <a:xfrm flipV="1">
              <a:off x="7259659" y="57801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45"/>
            <p:cNvSpPr>
              <a:spLocks noChangeShapeType="1"/>
            </p:cNvSpPr>
            <p:nvPr/>
          </p:nvSpPr>
          <p:spPr bwMode="auto">
            <a:xfrm flipV="1">
              <a:off x="7402534" y="5635644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48"/>
            <p:cNvSpPr>
              <a:spLocks noChangeShapeType="1"/>
            </p:cNvSpPr>
            <p:nvPr/>
          </p:nvSpPr>
          <p:spPr bwMode="auto">
            <a:xfrm flipV="1">
              <a:off x="7186634" y="5348306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Oval 39"/>
            <p:cNvSpPr>
              <a:spLocks noChangeArrowheads="1"/>
            </p:cNvSpPr>
            <p:nvPr/>
          </p:nvSpPr>
          <p:spPr bwMode="auto">
            <a:xfrm flipH="1">
              <a:off x="7500959" y="5581669"/>
              <a:ext cx="71437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48"/>
            <p:cNvSpPr>
              <a:spLocks noChangeShapeType="1"/>
            </p:cNvSpPr>
            <p:nvPr/>
          </p:nvSpPr>
          <p:spPr bwMode="auto">
            <a:xfrm flipH="1" flipV="1">
              <a:off x="7526358" y="5572140"/>
              <a:ext cx="460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Oval 29"/>
            <p:cNvSpPr>
              <a:spLocks noChangeArrowheads="1"/>
            </p:cNvSpPr>
            <p:nvPr/>
          </p:nvSpPr>
          <p:spPr bwMode="auto">
            <a:xfrm rot="1620000">
              <a:off x="6858016" y="3291343"/>
              <a:ext cx="785813" cy="8636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Oval 37"/>
            <p:cNvSpPr>
              <a:spLocks noChangeArrowheads="1"/>
            </p:cNvSpPr>
            <p:nvPr/>
          </p:nvSpPr>
          <p:spPr bwMode="auto">
            <a:xfrm rot="1620000" flipH="1">
              <a:off x="6984735" y="3604738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Oval 38"/>
            <p:cNvSpPr>
              <a:spLocks noChangeArrowheads="1"/>
            </p:cNvSpPr>
            <p:nvPr/>
          </p:nvSpPr>
          <p:spPr bwMode="auto">
            <a:xfrm rot="1620000" flipH="1">
              <a:off x="7079087" y="3895123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Oval 39"/>
            <p:cNvSpPr>
              <a:spLocks noChangeArrowheads="1"/>
            </p:cNvSpPr>
            <p:nvPr/>
          </p:nvSpPr>
          <p:spPr bwMode="auto">
            <a:xfrm rot="1620000" flipH="1">
              <a:off x="7226866" y="3507180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Oval 40"/>
            <p:cNvSpPr>
              <a:spLocks noChangeArrowheads="1"/>
            </p:cNvSpPr>
            <p:nvPr/>
          </p:nvSpPr>
          <p:spPr bwMode="auto">
            <a:xfrm rot="1620000" flipH="1">
              <a:off x="7175690" y="3702034"/>
              <a:ext cx="71437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Oval 41"/>
            <p:cNvSpPr>
              <a:spLocks noChangeArrowheads="1"/>
            </p:cNvSpPr>
            <p:nvPr/>
          </p:nvSpPr>
          <p:spPr bwMode="auto">
            <a:xfrm rot="1620000" flipH="1">
              <a:off x="7271253" y="3832685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Oval 42"/>
            <p:cNvSpPr>
              <a:spLocks noChangeArrowheads="1"/>
            </p:cNvSpPr>
            <p:nvPr/>
          </p:nvSpPr>
          <p:spPr bwMode="auto">
            <a:xfrm rot="1620000" flipH="1">
              <a:off x="7305619" y="3607884"/>
              <a:ext cx="71437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Line 44"/>
            <p:cNvSpPr>
              <a:spLocks noChangeShapeType="1"/>
            </p:cNvSpPr>
            <p:nvPr/>
          </p:nvSpPr>
          <p:spPr bwMode="auto">
            <a:xfrm rot="1620000">
              <a:off x="7092211" y="3935657"/>
              <a:ext cx="117796" cy="115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Line 45"/>
            <p:cNvSpPr>
              <a:spLocks noChangeShapeType="1"/>
            </p:cNvSpPr>
            <p:nvPr/>
          </p:nvSpPr>
          <p:spPr bwMode="auto">
            <a:xfrm rot="1620000" flipV="1">
              <a:off x="7368058" y="3800051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46"/>
            <p:cNvSpPr>
              <a:spLocks noChangeShapeType="1"/>
            </p:cNvSpPr>
            <p:nvPr/>
          </p:nvSpPr>
          <p:spPr bwMode="auto">
            <a:xfrm rot="1620000" flipV="1">
              <a:off x="7402423" y="3575250"/>
              <a:ext cx="7143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47"/>
            <p:cNvSpPr>
              <a:spLocks noChangeShapeType="1"/>
            </p:cNvSpPr>
            <p:nvPr/>
          </p:nvSpPr>
          <p:spPr bwMode="auto">
            <a:xfrm rot="1620000" flipV="1">
              <a:off x="7273187" y="3671535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48"/>
            <p:cNvSpPr>
              <a:spLocks noChangeShapeType="1"/>
            </p:cNvSpPr>
            <p:nvPr/>
          </p:nvSpPr>
          <p:spPr bwMode="auto">
            <a:xfrm rot="1620000" flipH="1" flipV="1">
              <a:off x="7143982" y="3450569"/>
              <a:ext cx="101068" cy="25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Oval 39"/>
            <p:cNvSpPr>
              <a:spLocks noChangeArrowheads="1"/>
            </p:cNvSpPr>
            <p:nvPr/>
          </p:nvSpPr>
          <p:spPr bwMode="auto">
            <a:xfrm rot="1620000" flipH="1">
              <a:off x="7480259" y="3796643"/>
              <a:ext cx="71437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Line 48"/>
            <p:cNvSpPr>
              <a:spLocks noChangeShapeType="1"/>
            </p:cNvSpPr>
            <p:nvPr/>
          </p:nvSpPr>
          <p:spPr bwMode="auto">
            <a:xfrm rot="1620000" flipH="1" flipV="1">
              <a:off x="7473055" y="3706325"/>
              <a:ext cx="460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48"/>
            <p:cNvSpPr>
              <a:spLocks noChangeShapeType="1"/>
            </p:cNvSpPr>
            <p:nvPr/>
          </p:nvSpPr>
          <p:spPr bwMode="auto">
            <a:xfrm rot="1620000" flipH="1" flipV="1">
              <a:off x="6999391" y="3534463"/>
              <a:ext cx="460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48"/>
            <p:cNvSpPr>
              <a:spLocks noChangeShapeType="1"/>
            </p:cNvSpPr>
            <p:nvPr/>
          </p:nvSpPr>
          <p:spPr bwMode="auto">
            <a:xfrm flipH="1" flipV="1">
              <a:off x="7072330" y="5857892"/>
              <a:ext cx="152400" cy="9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8"/>
            <p:cNvSpPr>
              <a:spLocks noChangeShapeType="1"/>
            </p:cNvSpPr>
            <p:nvPr/>
          </p:nvSpPr>
          <p:spPr bwMode="auto">
            <a:xfrm>
              <a:off x="7215206" y="5715016"/>
              <a:ext cx="61914" cy="61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48"/>
            <p:cNvSpPr>
              <a:spLocks noChangeShapeType="1"/>
            </p:cNvSpPr>
            <p:nvPr/>
          </p:nvSpPr>
          <p:spPr bwMode="auto">
            <a:xfrm>
              <a:off x="7000892" y="5715016"/>
              <a:ext cx="61914" cy="61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48"/>
            <p:cNvSpPr>
              <a:spLocks noChangeShapeType="1"/>
            </p:cNvSpPr>
            <p:nvPr/>
          </p:nvSpPr>
          <p:spPr bwMode="auto">
            <a:xfrm flipH="1" flipV="1">
              <a:off x="7215206" y="5500702"/>
              <a:ext cx="152400" cy="9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Oval 41"/>
            <p:cNvSpPr>
              <a:spLocks noChangeArrowheads="1"/>
            </p:cNvSpPr>
            <p:nvPr/>
          </p:nvSpPr>
          <p:spPr bwMode="auto">
            <a:xfrm rot="1620000" flipH="1">
              <a:off x="6917131" y="3798514"/>
              <a:ext cx="71438" cy="714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45"/>
            <p:cNvSpPr>
              <a:spLocks noChangeShapeType="1"/>
            </p:cNvSpPr>
            <p:nvPr/>
          </p:nvSpPr>
          <p:spPr bwMode="auto">
            <a:xfrm rot="1620000" flipV="1">
              <a:off x="6988570" y="3773868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TextBox 56"/>
            <p:cNvSpPr txBox="1">
              <a:spLocks noChangeArrowheads="1"/>
            </p:cNvSpPr>
            <p:nvPr/>
          </p:nvSpPr>
          <p:spPr bwMode="auto">
            <a:xfrm>
              <a:off x="6215074" y="4359537"/>
              <a:ext cx="2057432" cy="54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coherence 0%</a:t>
              </a:r>
            </a:p>
          </p:txBody>
        </p:sp>
      </p:grpSp>
      <p:sp>
        <p:nvSpPr>
          <p:cNvPr id="33801" name="TextBox 58"/>
          <p:cNvSpPr txBox="1">
            <a:spLocks noChangeArrowheads="1"/>
          </p:cNvSpPr>
          <p:nvPr/>
        </p:nvSpPr>
        <p:spPr bwMode="auto">
          <a:xfrm>
            <a:off x="8102800" y="7088850"/>
            <a:ext cx="6414716" cy="462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4800" dirty="0"/>
              <a:t>RF of Neuron in </a:t>
            </a:r>
            <a:r>
              <a:rPr lang="en-US" sz="4800" dirty="0">
                <a:solidFill>
                  <a:srgbClr val="FF0000"/>
                </a:solidFill>
              </a:rPr>
              <a:t>LIP:</a:t>
            </a:r>
          </a:p>
          <a:p>
            <a:r>
              <a:rPr lang="en-US" sz="4800" dirty="0"/>
              <a:t>-selective to target of saccade</a:t>
            </a:r>
          </a:p>
          <a:p>
            <a:r>
              <a:rPr lang="en-US" sz="4800" dirty="0"/>
              <a:t>-increases faster if signal is stronger</a:t>
            </a:r>
          </a:p>
          <a:p>
            <a:r>
              <a:rPr lang="en-US" sz="4800" dirty="0"/>
              <a:t>- activity is noisy</a:t>
            </a:r>
          </a:p>
        </p:txBody>
      </p:sp>
      <p:cxnSp>
        <p:nvCxnSpPr>
          <p:cNvPr id="33802" name="Straight Arrow Connector 60"/>
          <p:cNvCxnSpPr>
            <a:cxnSpLocks noChangeShapeType="1"/>
          </p:cNvCxnSpPr>
          <p:nvPr/>
        </p:nvCxnSpPr>
        <p:spPr bwMode="auto">
          <a:xfrm flipH="1" flipV="1">
            <a:off x="4427621" y="5673549"/>
            <a:ext cx="3675179" cy="2807756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3803" name="TextBox 62"/>
          <p:cNvSpPr txBox="1">
            <a:spLocks noChangeArrowheads="1"/>
          </p:cNvSpPr>
          <p:nvPr/>
        </p:nvSpPr>
        <p:spPr bwMode="auto">
          <a:xfrm>
            <a:off x="506427" y="8987649"/>
            <a:ext cx="7169720" cy="253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sz="3800" dirty="0"/>
              <a:t>LIP is somewhere between </a:t>
            </a:r>
            <a:endParaRPr lang="en-US" sz="3800" dirty="0" smtClean="0"/>
          </a:p>
          <a:p>
            <a:r>
              <a:rPr lang="en-US" sz="3800" dirty="0" smtClean="0"/>
              <a:t>MT </a:t>
            </a:r>
            <a:r>
              <a:rPr lang="en-US" sz="3800" dirty="0"/>
              <a:t>(movement detection) and Frontal Eye </a:t>
            </a:r>
            <a:r>
              <a:rPr lang="en-US" sz="3800" dirty="0" smtClean="0"/>
              <a:t>Field (saccade </a:t>
            </a:r>
            <a:r>
              <a:rPr lang="en-US" sz="3800" dirty="0"/>
              <a:t>control)</a:t>
            </a:r>
          </a:p>
        </p:txBody>
      </p:sp>
      <p:sp>
        <p:nvSpPr>
          <p:cNvPr id="61" name="TextBox 2"/>
          <p:cNvSpPr txBox="1">
            <a:spLocks noChangeArrowheads="1"/>
          </p:cNvSpPr>
          <p:nvPr/>
        </p:nvSpPr>
        <p:spPr bwMode="auto">
          <a:xfrm>
            <a:off x="14517516" y="11168012"/>
            <a:ext cx="6607639" cy="81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000" i="1" dirty="0" err="1" smtClean="0"/>
              <a:t>Roitman</a:t>
            </a:r>
            <a:r>
              <a:rPr lang="en-US" sz="4000" i="1" dirty="0" smtClean="0"/>
              <a:t> </a:t>
            </a:r>
            <a:r>
              <a:rPr lang="en-US" sz="4000" i="1" dirty="0"/>
              <a:t>and </a:t>
            </a:r>
            <a:r>
              <a:rPr lang="en-US" sz="4000" i="1" dirty="0" err="1"/>
              <a:t>Shadlen</a:t>
            </a:r>
            <a:r>
              <a:rPr lang="en-US" sz="4000" i="1" dirty="0"/>
              <a:t> 2002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-215313" y="93078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Experiment of </a:t>
            </a:r>
            <a:r>
              <a:rPr lang="en-US" sz="6000" dirty="0" err="1" smtClean="0">
                <a:latin typeface="Impact" charset="0"/>
                <a:ea typeface="ＭＳ Ｐゴシック" charset="0"/>
                <a:cs typeface="Impact" charset="0"/>
              </a:rPr>
              <a:t>Roitman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and </a:t>
            </a:r>
            <a:r>
              <a:rPr lang="en-US" sz="6000" dirty="0" err="1" smtClean="0">
                <a:latin typeface="Impact" charset="0"/>
                <a:ea typeface="ＭＳ Ｐゴシック" charset="0"/>
                <a:cs typeface="Impact" charset="0"/>
              </a:rPr>
              <a:t>Shadlen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in LIP (2002)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11" y="11645968"/>
            <a:ext cx="13527172" cy="430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15192748" y="2784906"/>
            <a:ext cx="6414716" cy="548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900" dirty="0"/>
              <a:t>Neurons in LIP:</a:t>
            </a:r>
          </a:p>
          <a:p>
            <a:r>
              <a:rPr lang="en-US" dirty="0"/>
              <a:t>-selective to target of saccade</a:t>
            </a:r>
          </a:p>
          <a:p>
            <a:r>
              <a:rPr lang="en-US" dirty="0"/>
              <a:t>-increases faster if signal is stronger</a:t>
            </a:r>
          </a:p>
          <a:p>
            <a:r>
              <a:rPr lang="en-US" dirty="0"/>
              <a:t>- activity is noisy</a:t>
            </a:r>
          </a:p>
        </p:txBody>
      </p:sp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15867982" y="8101543"/>
            <a:ext cx="5739482" cy="311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3800" dirty="0"/>
              <a:t>LIP is somewhere between MT (movement detection) and Frontal Eye Field</a:t>
            </a:r>
          </a:p>
          <a:p>
            <a:r>
              <a:rPr lang="en-US" sz="3800" dirty="0"/>
              <a:t>(saccade control)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25700" y="843229"/>
            <a:ext cx="12123437" cy="10818934"/>
            <a:chOff x="2025700" y="506347"/>
            <a:chExt cx="13099524" cy="10818934"/>
          </a:xfrm>
        </p:grpSpPr>
        <p:pic>
          <p:nvPicPr>
            <p:cNvPr id="34819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25700" y="506347"/>
              <a:ext cx="13099524" cy="10818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4" name="Oval 7"/>
            <p:cNvSpPr>
              <a:spLocks noChangeArrowheads="1"/>
            </p:cNvSpPr>
            <p:nvPr/>
          </p:nvSpPr>
          <p:spPr bwMode="auto">
            <a:xfrm>
              <a:off x="5908293" y="1265867"/>
              <a:ext cx="1519274" cy="5949571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34825" name="Oval 8"/>
            <p:cNvSpPr>
              <a:spLocks noChangeArrowheads="1"/>
            </p:cNvSpPr>
            <p:nvPr/>
          </p:nvSpPr>
          <p:spPr bwMode="auto">
            <a:xfrm>
              <a:off x="12660624" y="1265867"/>
              <a:ext cx="1181657" cy="5949571"/>
            </a:xfrm>
            <a:prstGeom prst="ellips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-215313" y="93078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Experiment of </a:t>
            </a:r>
            <a:r>
              <a:rPr lang="en-US" sz="6000" dirty="0" err="1" smtClean="0">
                <a:latin typeface="Impact" charset="0"/>
                <a:ea typeface="ＭＳ Ｐゴシック" charset="0"/>
                <a:cs typeface="Impact" charset="0"/>
              </a:rPr>
              <a:t>Roitman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and </a:t>
            </a:r>
            <a:r>
              <a:rPr lang="en-US" sz="6000" dirty="0" err="1" smtClean="0">
                <a:latin typeface="Impact" charset="0"/>
                <a:ea typeface="ＭＳ Ｐゴシック" charset="0"/>
                <a:cs typeface="Impact" charset="0"/>
              </a:rPr>
              <a:t>Shadlen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in LIP (2002)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How do YOU decide?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797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9751" y="2536825"/>
            <a:ext cx="8810625" cy="707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5360602" y="78766"/>
            <a:ext cx="3842458" cy="979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 smtClean="0">
                <a:solidFill>
                  <a:srgbClr val="FF0000"/>
                </a:solidFill>
              </a:rPr>
              <a:t>Quiz 1</a:t>
            </a:r>
            <a:r>
              <a:rPr lang="en-US" sz="5100" dirty="0">
                <a:solidFill>
                  <a:srgbClr val="FF0000"/>
                </a:solidFill>
              </a:rPr>
              <a:t>, now</a:t>
            </a:r>
            <a:endParaRPr lang="en-US" sz="3000" dirty="0"/>
          </a:p>
        </p:txBody>
      </p:sp>
      <p:sp>
        <p:nvSpPr>
          <p:cNvPr id="7176" name="Rectangle 32"/>
          <p:cNvSpPr>
            <a:spLocks noChangeArrowheads="1"/>
          </p:cNvSpPr>
          <p:nvPr/>
        </p:nvSpPr>
        <p:spPr bwMode="auto">
          <a:xfrm>
            <a:off x="0" y="1419731"/>
            <a:ext cx="21728636" cy="10925830"/>
          </a:xfrm>
          <a:prstGeom prst="rect">
            <a:avLst/>
          </a:prstGeom>
          <a:solidFill>
            <a:srgbClr val="FF9900">
              <a:alpha val="27843"/>
            </a:srgbClr>
          </a:solidFill>
          <a:ln w="762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6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14651" y="1419731"/>
            <a:ext cx="1299586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Receptive field in LIP</a:t>
            </a:r>
          </a:p>
          <a:p>
            <a:r>
              <a:rPr lang="en-US" sz="5400" dirty="0" smtClean="0"/>
              <a:t>[ ]  related to the target of a saccade</a:t>
            </a:r>
          </a:p>
          <a:p>
            <a:r>
              <a:rPr lang="en-US" sz="5400" dirty="0" smtClean="0"/>
              <a:t>[ ]  depends on movement of random dots</a:t>
            </a:r>
          </a:p>
          <a:p>
            <a:endParaRPr lang="en-US" sz="5400" dirty="0" smtClean="0"/>
          </a:p>
          <a:p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12 – Decision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Competitive dynamics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34090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Review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Population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dynamics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competition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Perceptual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decision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making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noProof="0" dirty="0" smtClean="0">
                <a:latin typeface="Arial Narrow" pitchFamily="34" charset="0"/>
              </a:rPr>
              <a:t>V5/MT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Decision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dynamics</a:t>
            </a:r>
            <a:r>
              <a:rPr lang="fr-CH" sz="4400" dirty="0" smtClean="0">
                <a:latin typeface="Arial Narrow" pitchFamily="34" charset="0"/>
              </a:rPr>
              <a:t>: Area LIP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Theory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decision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dynamics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shared</a:t>
            </a:r>
            <a:r>
              <a:rPr lang="fr-CH" sz="4400" dirty="0" smtClean="0">
                <a:latin typeface="Arial Narrow" pitchFamily="34" charset="0"/>
              </a:rPr>
              <a:t> inhibition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effective 2-</a:t>
            </a:r>
            <a:r>
              <a:rPr lang="fr-CH" sz="4400" dirty="0" err="1" smtClean="0">
                <a:latin typeface="Arial Narrow" pitchFamily="34" charset="0"/>
              </a:rPr>
              <a:t>dim</a:t>
            </a:r>
            <a:r>
              <a:rPr lang="fr-CH" sz="4400" dirty="0" smtClean="0">
                <a:latin typeface="Arial Narrow" pitchFamily="34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Decisions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in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connected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pops.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noProof="0" dirty="0" err="1" smtClean="0">
                <a:latin typeface="Arial Narrow" pitchFamily="34" charset="0"/>
                <a:cs typeface="ＭＳ Ｐゴシック" charset="0"/>
              </a:rPr>
              <a:t>unbiased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 case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biased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input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12.5.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Decisions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, actions, volition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-  the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problem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free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will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12–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Decision models, part 3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341769" y="5178590"/>
            <a:ext cx="10265694" cy="20403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110" name="Text Box 3"/>
          <p:cNvSpPr txBox="1">
            <a:spLocks noChangeArrowheads="1"/>
          </p:cNvSpPr>
          <p:nvPr/>
        </p:nvSpPr>
        <p:spPr bwMode="auto">
          <a:xfrm>
            <a:off x="11438811" y="1154690"/>
            <a:ext cx="6198872" cy="11027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activity equations</a:t>
            </a:r>
            <a:endParaRPr lang="en-US" sz="3800" dirty="0"/>
          </a:p>
        </p:txBody>
      </p:sp>
      <p:graphicFrame>
        <p:nvGraphicFramePr>
          <p:cNvPr id="4098" name="Object 24"/>
          <p:cNvGraphicFramePr>
            <a:graphicFrameLocks noChangeAspect="1"/>
          </p:cNvGraphicFramePr>
          <p:nvPr/>
        </p:nvGraphicFramePr>
        <p:xfrm>
          <a:off x="2630488" y="1163638"/>
          <a:ext cx="6632575" cy="1093787"/>
        </p:xfrm>
        <a:graphic>
          <a:graphicData uri="http://schemas.openxmlformats.org/presentationml/2006/ole">
            <p:oleObj spid="_x0000_s701442" name="Equation" r:id="rId4" imgW="1028520" imgH="228600" progId="Equation.DSMT4">
              <p:embed/>
            </p:oleObj>
          </a:graphicData>
        </a:graphic>
      </p:graphicFrame>
      <p:sp>
        <p:nvSpPr>
          <p:cNvPr id="4111" name="Text Box 26"/>
          <p:cNvSpPr txBox="1">
            <a:spLocks noChangeArrowheads="1"/>
          </p:cNvSpPr>
          <p:nvPr/>
        </p:nvSpPr>
        <p:spPr bwMode="auto">
          <a:xfrm>
            <a:off x="1393180" y="9390349"/>
            <a:ext cx="620528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p</a:t>
            </a:r>
            <a:r>
              <a:rPr lang="fr-CH" b="0" dirty="0" smtClean="0">
                <a:solidFill>
                  <a:srgbClr val="FF0000"/>
                </a:solidFill>
              </a:rPr>
              <a:t>opulation </a:t>
            </a:r>
            <a:r>
              <a:rPr lang="fr-CH" b="0" dirty="0" err="1">
                <a:solidFill>
                  <a:srgbClr val="FF0000"/>
                </a:solidFill>
              </a:rPr>
              <a:t>activity</a:t>
            </a:r>
            <a:endParaRPr lang="fr-FR" b="0" dirty="0">
              <a:solidFill>
                <a:srgbClr val="FF0000"/>
              </a:solidFill>
            </a:endParaRPr>
          </a:p>
        </p:txBody>
      </p:sp>
      <p:sp>
        <p:nvSpPr>
          <p:cNvPr id="4112" name="Text Box 27"/>
          <p:cNvSpPr txBox="1">
            <a:spLocks noChangeArrowheads="1"/>
          </p:cNvSpPr>
          <p:nvPr/>
        </p:nvSpPr>
        <p:spPr bwMode="auto">
          <a:xfrm>
            <a:off x="765266" y="2146348"/>
            <a:ext cx="1218769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Membrane potential caused by input</a:t>
            </a:r>
            <a:endParaRPr lang="fr-FR" b="0"/>
          </a:p>
        </p:txBody>
      </p:sp>
      <p:graphicFrame>
        <p:nvGraphicFramePr>
          <p:cNvPr id="4099" name="Object 28"/>
          <p:cNvGraphicFramePr>
            <a:graphicFrameLocks noChangeAspect="1"/>
          </p:cNvGraphicFramePr>
          <p:nvPr/>
        </p:nvGraphicFramePr>
        <p:xfrm>
          <a:off x="2822992" y="3068638"/>
          <a:ext cx="16469524" cy="1042987"/>
        </p:xfrm>
        <a:graphic>
          <a:graphicData uri="http://schemas.openxmlformats.org/presentationml/2006/ole">
            <p:oleObj spid="_x0000_s701443" name="Equation" r:id="rId5" imgW="3416040" imgH="241200" progId="Equation.DSMT4">
              <p:embed/>
            </p:oleObj>
          </a:graphicData>
        </a:graphic>
      </p:graphicFrame>
      <p:graphicFrame>
        <p:nvGraphicFramePr>
          <p:cNvPr id="856132" name="Object 68"/>
          <p:cNvGraphicFramePr>
            <a:graphicFrameLocks noChangeAspect="1"/>
          </p:cNvGraphicFramePr>
          <p:nvPr/>
        </p:nvGraphicFramePr>
        <p:xfrm>
          <a:off x="2805971" y="4573588"/>
          <a:ext cx="16486546" cy="1041400"/>
        </p:xfrm>
        <a:graphic>
          <a:graphicData uri="http://schemas.openxmlformats.org/presentationml/2006/ole">
            <p:oleObj spid="_x0000_s701444" name="Equation" r:id="rId6" imgW="3479760" imgH="241200" progId="Equation.DSMT4">
              <p:embed/>
            </p:oleObj>
          </a:graphicData>
        </a:graphic>
      </p:graphicFrame>
      <p:grpSp>
        <p:nvGrpSpPr>
          <p:cNvPr id="5" name="Group 183"/>
          <p:cNvGrpSpPr>
            <a:grpSpLocks/>
          </p:cNvGrpSpPr>
          <p:nvPr/>
        </p:nvGrpSpPr>
        <p:grpSpPr bwMode="auto">
          <a:xfrm>
            <a:off x="1510036" y="5929864"/>
            <a:ext cx="5491897" cy="2230731"/>
            <a:chOff x="373" y="2341"/>
            <a:chExt cx="1464" cy="793"/>
          </a:xfrm>
        </p:grpSpPr>
        <p:sp>
          <p:nvSpPr>
            <p:cNvPr id="4126" name="Line 184"/>
            <p:cNvSpPr>
              <a:spLocks noChangeShapeType="1"/>
            </p:cNvSpPr>
            <p:nvPr/>
          </p:nvSpPr>
          <p:spPr bwMode="auto">
            <a:xfrm>
              <a:off x="612" y="3043"/>
              <a:ext cx="122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Text Box 185"/>
            <p:cNvSpPr txBox="1">
              <a:spLocks noChangeArrowheads="1"/>
            </p:cNvSpPr>
            <p:nvPr/>
          </p:nvSpPr>
          <p:spPr bwMode="auto">
            <a:xfrm>
              <a:off x="373" y="2341"/>
              <a:ext cx="1437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b="0" dirty="0"/>
                <a:t>Input </a:t>
              </a:r>
              <a:r>
                <a:rPr lang="fr-CH" b="0" dirty="0" err="1"/>
                <a:t>indicating</a:t>
              </a:r>
              <a:endParaRPr lang="fr-CH" b="0" dirty="0"/>
            </a:p>
            <a:p>
              <a:r>
                <a:rPr lang="fr-CH" b="0" dirty="0"/>
                <a:t>   </a:t>
              </a:r>
              <a:r>
                <a:rPr lang="fr-CH" b="0" dirty="0" err="1"/>
                <a:t>left</a:t>
              </a:r>
              <a:r>
                <a:rPr lang="fr-CH" b="0" dirty="0"/>
                <a:t> </a:t>
              </a:r>
              <a:r>
                <a:rPr lang="fr-CH" b="0" dirty="0" err="1"/>
                <a:t>movement</a:t>
              </a:r>
              <a:endParaRPr lang="fr-FR" b="0" dirty="0"/>
            </a:p>
          </p:txBody>
        </p:sp>
      </p:grpSp>
      <p:grpSp>
        <p:nvGrpSpPr>
          <p:cNvPr id="6" name="Group 186"/>
          <p:cNvGrpSpPr>
            <a:grpSpLocks/>
          </p:cNvGrpSpPr>
          <p:nvPr/>
        </p:nvGrpSpPr>
        <p:grpSpPr bwMode="auto">
          <a:xfrm>
            <a:off x="16214580" y="6031123"/>
            <a:ext cx="6155874" cy="2472649"/>
            <a:chOff x="4195" y="2341"/>
            <a:chExt cx="1641" cy="879"/>
          </a:xfrm>
        </p:grpSpPr>
        <p:sp>
          <p:nvSpPr>
            <p:cNvPr id="4124" name="Line 187"/>
            <p:cNvSpPr>
              <a:spLocks noChangeShapeType="1"/>
            </p:cNvSpPr>
            <p:nvPr/>
          </p:nvSpPr>
          <p:spPr bwMode="auto">
            <a:xfrm flipH="1">
              <a:off x="4195" y="3129"/>
              <a:ext cx="122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Text Box 188"/>
            <p:cNvSpPr txBox="1">
              <a:spLocks noChangeArrowheads="1"/>
            </p:cNvSpPr>
            <p:nvPr/>
          </p:nvSpPr>
          <p:spPr bwMode="auto">
            <a:xfrm>
              <a:off x="4280" y="2341"/>
              <a:ext cx="1556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b="0" dirty="0"/>
                <a:t>Input </a:t>
              </a:r>
              <a:r>
                <a:rPr lang="fr-CH" b="0" dirty="0" err="1"/>
                <a:t>indicating</a:t>
              </a:r>
              <a:endParaRPr lang="fr-CH" b="0" dirty="0"/>
            </a:p>
            <a:p>
              <a:r>
                <a:rPr lang="fr-CH" b="0" dirty="0"/>
                <a:t>   right </a:t>
              </a:r>
              <a:r>
                <a:rPr lang="fr-CH" b="0" dirty="0" err="1"/>
                <a:t>movement</a:t>
              </a:r>
              <a:endParaRPr lang="fr-FR" b="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966937" y="5459227"/>
            <a:ext cx="10951511" cy="6284321"/>
            <a:chOff x="5581929" y="5820172"/>
            <a:chExt cx="12720644" cy="6284321"/>
          </a:xfrm>
        </p:grpSpPr>
        <p:grpSp>
          <p:nvGrpSpPr>
            <p:cNvPr id="2" name="Group 69"/>
            <p:cNvGrpSpPr>
              <a:grpSpLocks/>
            </p:cNvGrpSpPr>
            <p:nvPr/>
          </p:nvGrpSpPr>
          <p:grpSpPr bwMode="auto">
            <a:xfrm rot="-5400000">
              <a:off x="7907418" y="7280404"/>
              <a:ext cx="2011321" cy="2595897"/>
              <a:chOff x="4611" y="3499"/>
              <a:chExt cx="715" cy="692"/>
            </a:xfrm>
          </p:grpSpPr>
          <p:sp>
            <p:nvSpPr>
              <p:cNvPr id="4196" name="Oval 70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7" name="Oval 71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8" name="Oval 72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" name="Oval 73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" name="Oval 74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" name="Oval 75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" name="Oval 76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" name="Oval 77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" name="Oval 78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" name="Oval 79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" name="Oval 80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" name="Oval 81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" name="Oval 82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" name="Oval 83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0" name="Oval 84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1" name="Line 85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2" name="Line 86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3" name="Line 87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4" name="Line 88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" name="Line 89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6" name="Line 90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7" name="Line 91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" name="Line 92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" name="Line 93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0" name="Line 94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1" name="Line 95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2" name="Line 96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3" name="Line 97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4" name="Line 98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5" name="Line 99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6" name="Line 100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7" name="Line 101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8" name="Line 102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9" name="Line 103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04"/>
            <p:cNvGrpSpPr>
              <a:grpSpLocks/>
            </p:cNvGrpSpPr>
            <p:nvPr/>
          </p:nvGrpSpPr>
          <p:grpSpPr bwMode="auto">
            <a:xfrm>
              <a:off x="13527173" y="7735847"/>
              <a:ext cx="2682178" cy="1946621"/>
              <a:chOff x="4611" y="3499"/>
              <a:chExt cx="715" cy="692"/>
            </a:xfrm>
          </p:grpSpPr>
          <p:sp>
            <p:nvSpPr>
              <p:cNvPr id="4162" name="Oval 105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3" name="Oval 106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4" name="Oval 107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5" name="Oval 108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6" name="Oval 109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7" name="Oval 110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8" name="Oval 111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9" name="Oval 112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0" name="Oval 113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1" name="Oval 114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2" name="Oval 115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3" name="Oval 116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4" name="Oval 117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5" name="Oval 118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6" name="Oval 119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7" name="Line 12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8" name="Line 121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9" name="Line 122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80" name="Line 123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81" name="Line 124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82" name="Line 125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83" name="Line 126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84" name="Line 127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85" name="Line 128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86" name="Line 129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87" name="Line 130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88" name="Line 131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89" name="Line 132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0" name="Line 133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1" name="Line 134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2" name="Line 135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3" name="Line 136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4" name="Line 137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5" name="Line 138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4101" name="Object 139"/>
            <p:cNvGraphicFramePr>
              <a:graphicFrameLocks noChangeAspect="1"/>
            </p:cNvGraphicFramePr>
            <p:nvPr/>
          </p:nvGraphicFramePr>
          <p:xfrm>
            <a:off x="16246863" y="8953893"/>
            <a:ext cx="2055710" cy="821406"/>
          </p:xfrm>
          <a:graphic>
            <a:graphicData uri="http://schemas.openxmlformats.org/presentationml/2006/ole">
              <p:oleObj spid="_x0000_s701445" name="Equation" r:id="rId7" imgW="380880" imgH="203040" progId="Equation.3">
                <p:embed/>
              </p:oleObj>
            </a:graphicData>
          </a:graphic>
        </p:graphicFrame>
        <p:grpSp>
          <p:nvGrpSpPr>
            <p:cNvPr id="4" name="Group 140"/>
            <p:cNvGrpSpPr>
              <a:grpSpLocks/>
            </p:cNvGrpSpPr>
            <p:nvPr/>
          </p:nvGrpSpPr>
          <p:grpSpPr bwMode="auto">
            <a:xfrm rot="10800000">
              <a:off x="10462365" y="10157872"/>
              <a:ext cx="2682175" cy="1946621"/>
              <a:chOff x="4611" y="3499"/>
              <a:chExt cx="715" cy="692"/>
            </a:xfrm>
          </p:grpSpPr>
          <p:sp>
            <p:nvSpPr>
              <p:cNvPr id="4128" name="Oval 141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9" name="Oval 142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0" name="Oval 143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1" name="Oval 144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2" name="Oval 145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3" name="Oval 146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4" name="Oval 147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5" name="Oval 148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6" name="Oval 149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7" name="Oval 150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8" name="Oval 151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9" name="Oval 152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0" name="Oval 153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1" name="Oval 154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2" name="Oval 155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3" name="Line 156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4" name="Line 157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5" name="Line 158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6" name="Line 159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" name="Line 160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8" name="Line 161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9" name="Line 162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0" name="Line 163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1" name="Line 164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2" name="Line 165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3" name="Line 166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4" name="Line 167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5" name="Line 168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169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170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Line 171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9" name="Line 172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0" name="Line 173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174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16" name="Freeform 175"/>
            <p:cNvSpPr>
              <a:spLocks/>
            </p:cNvSpPr>
            <p:nvPr/>
          </p:nvSpPr>
          <p:spPr bwMode="auto">
            <a:xfrm>
              <a:off x="7795193" y="6695024"/>
              <a:ext cx="2325803" cy="1293996"/>
            </a:xfrm>
            <a:custGeom>
              <a:avLst/>
              <a:gdLst>
                <a:gd name="T0" fmla="*/ 2147483647 w 756"/>
                <a:gd name="T1" fmla="*/ 2147483647 h 460"/>
                <a:gd name="T2" fmla="*/ 2147483647 w 756"/>
                <a:gd name="T3" fmla="*/ 2147483647 h 460"/>
                <a:gd name="T4" fmla="*/ 2147483647 w 756"/>
                <a:gd name="T5" fmla="*/ 2147483647 h 460"/>
                <a:gd name="T6" fmla="*/ 2147483647 w 756"/>
                <a:gd name="T7" fmla="*/ 2147483647 h 460"/>
                <a:gd name="T8" fmla="*/ 2147483647 w 756"/>
                <a:gd name="T9" fmla="*/ 2147483647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460"/>
                <a:gd name="T17" fmla="*/ 756 w 756"/>
                <a:gd name="T18" fmla="*/ 460 h 4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460">
                  <a:moveTo>
                    <a:pt x="166" y="460"/>
                  </a:moveTo>
                  <a:cubicBezTo>
                    <a:pt x="83" y="384"/>
                    <a:pt x="0" y="309"/>
                    <a:pt x="30" y="233"/>
                  </a:cubicBezTo>
                  <a:cubicBezTo>
                    <a:pt x="60" y="157"/>
                    <a:pt x="235" y="14"/>
                    <a:pt x="348" y="7"/>
                  </a:cubicBezTo>
                  <a:cubicBezTo>
                    <a:pt x="461" y="0"/>
                    <a:pt x="666" y="120"/>
                    <a:pt x="711" y="188"/>
                  </a:cubicBezTo>
                  <a:cubicBezTo>
                    <a:pt x="756" y="256"/>
                    <a:pt x="688" y="335"/>
                    <a:pt x="620" y="41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4117" name="Freeform 176"/>
            <p:cNvSpPr>
              <a:spLocks/>
            </p:cNvSpPr>
            <p:nvPr/>
          </p:nvSpPr>
          <p:spPr bwMode="auto">
            <a:xfrm>
              <a:off x="13527172" y="6714717"/>
              <a:ext cx="2325803" cy="1293996"/>
            </a:xfrm>
            <a:custGeom>
              <a:avLst/>
              <a:gdLst>
                <a:gd name="T0" fmla="*/ 2147483647 w 756"/>
                <a:gd name="T1" fmla="*/ 2147483647 h 460"/>
                <a:gd name="T2" fmla="*/ 2147483647 w 756"/>
                <a:gd name="T3" fmla="*/ 2147483647 h 460"/>
                <a:gd name="T4" fmla="*/ 2147483647 w 756"/>
                <a:gd name="T5" fmla="*/ 2147483647 h 460"/>
                <a:gd name="T6" fmla="*/ 2147483647 w 756"/>
                <a:gd name="T7" fmla="*/ 2147483647 h 460"/>
                <a:gd name="T8" fmla="*/ 2147483647 w 756"/>
                <a:gd name="T9" fmla="*/ 2147483647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460"/>
                <a:gd name="T17" fmla="*/ 756 w 756"/>
                <a:gd name="T18" fmla="*/ 460 h 4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460">
                  <a:moveTo>
                    <a:pt x="166" y="460"/>
                  </a:moveTo>
                  <a:cubicBezTo>
                    <a:pt x="83" y="384"/>
                    <a:pt x="0" y="309"/>
                    <a:pt x="30" y="233"/>
                  </a:cubicBezTo>
                  <a:cubicBezTo>
                    <a:pt x="60" y="157"/>
                    <a:pt x="235" y="14"/>
                    <a:pt x="348" y="7"/>
                  </a:cubicBezTo>
                  <a:cubicBezTo>
                    <a:pt x="461" y="0"/>
                    <a:pt x="666" y="120"/>
                    <a:pt x="711" y="188"/>
                  </a:cubicBezTo>
                  <a:cubicBezTo>
                    <a:pt x="756" y="256"/>
                    <a:pt x="688" y="335"/>
                    <a:pt x="620" y="41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4118" name="Freeform 177"/>
            <p:cNvSpPr>
              <a:spLocks/>
            </p:cNvSpPr>
            <p:nvPr/>
          </p:nvSpPr>
          <p:spPr bwMode="auto">
            <a:xfrm>
              <a:off x="9100644" y="9648712"/>
              <a:ext cx="1361722" cy="1403706"/>
            </a:xfrm>
            <a:custGeom>
              <a:avLst/>
              <a:gdLst>
                <a:gd name="T0" fmla="*/ 0 w 363"/>
                <a:gd name="T1" fmla="*/ 0 h 499"/>
                <a:gd name="T2" fmla="*/ 2147483647 w 363"/>
                <a:gd name="T3" fmla="*/ 2147483647 h 499"/>
                <a:gd name="T4" fmla="*/ 2147483647 w 363"/>
                <a:gd name="T5" fmla="*/ 2147483647 h 499"/>
                <a:gd name="T6" fmla="*/ 0 60000 65536"/>
                <a:gd name="T7" fmla="*/ 0 60000 65536"/>
                <a:gd name="T8" fmla="*/ 0 60000 65536"/>
                <a:gd name="T9" fmla="*/ 0 w 363"/>
                <a:gd name="T10" fmla="*/ 0 h 499"/>
                <a:gd name="T11" fmla="*/ 363 w 363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499">
                  <a:moveTo>
                    <a:pt x="0" y="0"/>
                  </a:moveTo>
                  <a:cubicBezTo>
                    <a:pt x="38" y="117"/>
                    <a:pt x="76" y="235"/>
                    <a:pt x="136" y="318"/>
                  </a:cubicBezTo>
                  <a:cubicBezTo>
                    <a:pt x="196" y="401"/>
                    <a:pt x="279" y="450"/>
                    <a:pt x="363" y="499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4119" name="Freeform 178"/>
            <p:cNvSpPr>
              <a:spLocks/>
            </p:cNvSpPr>
            <p:nvPr/>
          </p:nvSpPr>
          <p:spPr bwMode="auto">
            <a:xfrm flipH="1">
              <a:off x="13016997" y="9522126"/>
              <a:ext cx="1361722" cy="1403704"/>
            </a:xfrm>
            <a:custGeom>
              <a:avLst/>
              <a:gdLst>
                <a:gd name="T0" fmla="*/ 0 w 363"/>
                <a:gd name="T1" fmla="*/ 0 h 499"/>
                <a:gd name="T2" fmla="*/ 2147483647 w 363"/>
                <a:gd name="T3" fmla="*/ 2147483647 h 499"/>
                <a:gd name="T4" fmla="*/ 2147483647 w 363"/>
                <a:gd name="T5" fmla="*/ 2147483647 h 499"/>
                <a:gd name="T6" fmla="*/ 0 60000 65536"/>
                <a:gd name="T7" fmla="*/ 0 60000 65536"/>
                <a:gd name="T8" fmla="*/ 0 60000 65536"/>
                <a:gd name="T9" fmla="*/ 0 w 363"/>
                <a:gd name="T10" fmla="*/ 0 h 499"/>
                <a:gd name="T11" fmla="*/ 363 w 363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499">
                  <a:moveTo>
                    <a:pt x="0" y="0"/>
                  </a:moveTo>
                  <a:cubicBezTo>
                    <a:pt x="38" y="117"/>
                    <a:pt x="76" y="235"/>
                    <a:pt x="136" y="318"/>
                  </a:cubicBezTo>
                  <a:cubicBezTo>
                    <a:pt x="196" y="401"/>
                    <a:pt x="279" y="450"/>
                    <a:pt x="363" y="499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4120" name="Freeform 179"/>
            <p:cNvSpPr>
              <a:spLocks/>
            </p:cNvSpPr>
            <p:nvPr/>
          </p:nvSpPr>
          <p:spPr bwMode="auto">
            <a:xfrm flipV="1">
              <a:off x="12675629" y="9266140"/>
              <a:ext cx="1361719" cy="1277118"/>
            </a:xfrm>
            <a:custGeom>
              <a:avLst/>
              <a:gdLst>
                <a:gd name="T0" fmla="*/ 0 w 363"/>
                <a:gd name="T1" fmla="*/ 0 h 499"/>
                <a:gd name="T2" fmla="*/ 2147483647 w 363"/>
                <a:gd name="T3" fmla="*/ 2147483647 h 499"/>
                <a:gd name="T4" fmla="*/ 2147483647 w 363"/>
                <a:gd name="T5" fmla="*/ 2147483647 h 499"/>
                <a:gd name="T6" fmla="*/ 0 60000 65536"/>
                <a:gd name="T7" fmla="*/ 0 60000 65536"/>
                <a:gd name="T8" fmla="*/ 0 60000 65536"/>
                <a:gd name="T9" fmla="*/ 0 w 363"/>
                <a:gd name="T10" fmla="*/ 0 h 499"/>
                <a:gd name="T11" fmla="*/ 363 w 363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499">
                  <a:moveTo>
                    <a:pt x="0" y="0"/>
                  </a:moveTo>
                  <a:cubicBezTo>
                    <a:pt x="38" y="117"/>
                    <a:pt x="76" y="235"/>
                    <a:pt x="136" y="318"/>
                  </a:cubicBezTo>
                  <a:cubicBezTo>
                    <a:pt x="196" y="401"/>
                    <a:pt x="279" y="450"/>
                    <a:pt x="363" y="499"/>
                  </a:cubicBezTo>
                </a:path>
              </a:pathLst>
            </a:custGeom>
            <a:noFill/>
            <a:ln w="57150">
              <a:solidFill>
                <a:srgbClr val="FF66CC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4121" name="Freeform 180"/>
            <p:cNvSpPr>
              <a:spLocks/>
            </p:cNvSpPr>
            <p:nvPr/>
          </p:nvSpPr>
          <p:spPr bwMode="auto">
            <a:xfrm flipH="1" flipV="1">
              <a:off x="9610820" y="9266140"/>
              <a:ext cx="1361722" cy="1277118"/>
            </a:xfrm>
            <a:custGeom>
              <a:avLst/>
              <a:gdLst>
                <a:gd name="T0" fmla="*/ 0 w 363"/>
                <a:gd name="T1" fmla="*/ 0 h 499"/>
                <a:gd name="T2" fmla="*/ 2147483647 w 363"/>
                <a:gd name="T3" fmla="*/ 2147483647 h 499"/>
                <a:gd name="T4" fmla="*/ 2147483647 w 363"/>
                <a:gd name="T5" fmla="*/ 2147483647 h 499"/>
                <a:gd name="T6" fmla="*/ 0 60000 65536"/>
                <a:gd name="T7" fmla="*/ 0 60000 65536"/>
                <a:gd name="T8" fmla="*/ 0 60000 65536"/>
                <a:gd name="T9" fmla="*/ 0 w 363"/>
                <a:gd name="T10" fmla="*/ 0 h 499"/>
                <a:gd name="T11" fmla="*/ 363 w 363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499">
                  <a:moveTo>
                    <a:pt x="0" y="0"/>
                  </a:moveTo>
                  <a:cubicBezTo>
                    <a:pt x="38" y="117"/>
                    <a:pt x="76" y="235"/>
                    <a:pt x="136" y="318"/>
                  </a:cubicBezTo>
                  <a:cubicBezTo>
                    <a:pt x="196" y="401"/>
                    <a:pt x="279" y="450"/>
                    <a:pt x="363" y="499"/>
                  </a:cubicBezTo>
                </a:path>
              </a:pathLst>
            </a:custGeom>
            <a:noFill/>
            <a:ln w="57150">
              <a:solidFill>
                <a:srgbClr val="FF66CC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aphicFrame>
          <p:nvGraphicFramePr>
            <p:cNvPr id="4102" name="Object 181"/>
            <p:cNvGraphicFramePr>
              <a:graphicFrameLocks noChangeAspect="1"/>
            </p:cNvGraphicFramePr>
            <p:nvPr/>
          </p:nvGraphicFramePr>
          <p:xfrm>
            <a:off x="5581929" y="8827305"/>
            <a:ext cx="1988187" cy="821406"/>
          </p:xfrm>
          <a:graphic>
            <a:graphicData uri="http://schemas.openxmlformats.org/presentationml/2006/ole">
              <p:oleObj spid="_x0000_s701446" name="Equation" r:id="rId8" imgW="368280" imgH="203040" progId="Equation.3">
                <p:embed/>
              </p:oleObj>
            </a:graphicData>
          </a:graphic>
        </p:graphicFrame>
        <p:graphicFrame>
          <p:nvGraphicFramePr>
            <p:cNvPr id="4103" name="Object 182"/>
            <p:cNvGraphicFramePr>
              <a:graphicFrameLocks noChangeAspect="1"/>
            </p:cNvGraphicFramePr>
            <p:nvPr/>
          </p:nvGraphicFramePr>
          <p:xfrm>
            <a:off x="13152044" y="11277461"/>
            <a:ext cx="2123233" cy="767958"/>
          </p:xfrm>
          <a:graphic>
            <a:graphicData uri="http://schemas.openxmlformats.org/presentationml/2006/ole">
              <p:oleObj spid="_x0000_s701447" name="Equation" r:id="rId9" imgW="393480" imgH="190440" progId="Equation.3">
                <p:embed/>
              </p:oleObj>
            </a:graphicData>
          </a:graphic>
        </p:graphicFrame>
        <p:graphicFrame>
          <p:nvGraphicFramePr>
            <p:cNvPr id="4104" name="Object 189"/>
            <p:cNvGraphicFramePr>
              <a:graphicFrameLocks noChangeAspect="1"/>
            </p:cNvGraphicFramePr>
            <p:nvPr/>
          </p:nvGraphicFramePr>
          <p:xfrm>
            <a:off x="8421660" y="5820172"/>
            <a:ext cx="1481761" cy="824218"/>
          </p:xfrm>
          <a:graphic>
            <a:graphicData uri="http://schemas.openxmlformats.org/presentationml/2006/ole">
              <p:oleObj spid="_x0000_s701448" name="Equation" r:id="rId10" imgW="253800" imgH="190440" progId="Equation.3">
                <p:embed/>
              </p:oleObj>
            </a:graphicData>
          </a:graphic>
        </p:graphicFrame>
        <p:graphicFrame>
          <p:nvGraphicFramePr>
            <p:cNvPr id="4105" name="Object 190"/>
            <p:cNvGraphicFramePr>
              <a:graphicFrameLocks noChangeAspect="1"/>
            </p:cNvGraphicFramePr>
            <p:nvPr/>
          </p:nvGraphicFramePr>
          <p:xfrm>
            <a:off x="13917308" y="5820172"/>
            <a:ext cx="1481763" cy="824218"/>
          </p:xfrm>
          <a:graphic>
            <a:graphicData uri="http://schemas.openxmlformats.org/presentationml/2006/ole">
              <p:oleObj spid="_x0000_s701449" name="Equation" r:id="rId11" imgW="253800" imgH="190440" progId="Equation.3">
                <p:embed/>
              </p:oleObj>
            </a:graphicData>
          </a:graphic>
        </p:graphicFrame>
        <p:graphicFrame>
          <p:nvGraphicFramePr>
            <p:cNvPr id="4106" name="Object 191"/>
            <p:cNvGraphicFramePr>
              <a:graphicFrameLocks noChangeAspect="1"/>
            </p:cNvGraphicFramePr>
            <p:nvPr/>
          </p:nvGraphicFramePr>
          <p:xfrm>
            <a:off x="12165453" y="9010154"/>
            <a:ext cx="1406735" cy="824218"/>
          </p:xfrm>
          <a:graphic>
            <a:graphicData uri="http://schemas.openxmlformats.org/presentationml/2006/ole">
              <p:oleObj spid="_x0000_s701450" name="Equation" r:id="rId12" imgW="241200" imgH="190440" progId="Equation.3">
                <p:embed/>
              </p:oleObj>
            </a:graphicData>
          </a:graphic>
        </p:graphicFrame>
        <p:graphicFrame>
          <p:nvGraphicFramePr>
            <p:cNvPr id="4107" name="Object 192"/>
            <p:cNvGraphicFramePr>
              <a:graphicFrameLocks noChangeAspect="1"/>
            </p:cNvGraphicFramePr>
            <p:nvPr/>
          </p:nvGraphicFramePr>
          <p:xfrm>
            <a:off x="10462365" y="9266139"/>
            <a:ext cx="1406735" cy="824220"/>
          </p:xfrm>
          <a:graphic>
            <a:graphicData uri="http://schemas.openxmlformats.org/presentationml/2006/ole">
              <p:oleObj spid="_x0000_s701451" name="Equation" r:id="rId13" imgW="241200" imgH="190440" progId="Equation.3">
                <p:embed/>
              </p:oleObj>
            </a:graphicData>
          </a:graphic>
        </p:graphicFrame>
        <p:graphicFrame>
          <p:nvGraphicFramePr>
            <p:cNvPr id="4108" name="Object 193"/>
            <p:cNvGraphicFramePr>
              <a:graphicFrameLocks noChangeAspect="1"/>
            </p:cNvGraphicFramePr>
            <p:nvPr/>
          </p:nvGraphicFramePr>
          <p:xfrm>
            <a:off x="8590468" y="10287273"/>
            <a:ext cx="1406737" cy="824218"/>
          </p:xfrm>
          <a:graphic>
            <a:graphicData uri="http://schemas.openxmlformats.org/presentationml/2006/ole">
              <p:oleObj spid="_x0000_s701452" name="Equation" r:id="rId14" imgW="241200" imgH="190440" progId="Equation.3">
                <p:embed/>
              </p:oleObj>
            </a:graphicData>
          </a:graphic>
        </p:graphicFrame>
      </p:grpSp>
      <p:cxnSp>
        <p:nvCxnSpPr>
          <p:cNvPr id="135" name="Straight Connector 13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Theory of decision dynamics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37" name="Text Box 157"/>
          <p:cNvSpPr txBox="1">
            <a:spLocks noChangeArrowheads="1"/>
          </p:cNvSpPr>
          <p:nvPr/>
        </p:nvSpPr>
        <p:spPr bwMode="auto">
          <a:xfrm>
            <a:off x="23317" y="8605768"/>
            <a:ext cx="5599349" cy="2995561"/>
          </a:xfrm>
          <a:prstGeom prst="rect">
            <a:avLst/>
          </a:prstGeom>
          <a:solidFill>
            <a:srgbClr val="87D4F7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 err="1"/>
              <a:t>Blackboard</a:t>
            </a:r>
            <a:r>
              <a:rPr lang="fr-CH" sz="6800" dirty="0"/>
              <a:t>:</a:t>
            </a:r>
            <a:r>
              <a:rPr lang="fr-CH" b="0" dirty="0"/>
              <a:t> </a:t>
            </a:r>
          </a:p>
          <a:p>
            <a:r>
              <a:rPr lang="fr-CH" b="0" dirty="0" err="1"/>
              <a:t>reduction</a:t>
            </a:r>
            <a:r>
              <a:rPr lang="fr-CH" b="0" dirty="0"/>
              <a:t> </a:t>
            </a:r>
            <a:r>
              <a:rPr lang="fr-CH" b="0" dirty="0" err="1"/>
              <a:t>from</a:t>
            </a:r>
            <a:r>
              <a:rPr lang="fr-CH" b="0" dirty="0"/>
              <a:t> </a:t>
            </a:r>
            <a:endParaRPr lang="fr-CH" b="0" dirty="0" smtClean="0"/>
          </a:p>
          <a:p>
            <a:r>
              <a:rPr lang="fr-CH" b="0" dirty="0" smtClean="0"/>
              <a:t>3 </a:t>
            </a:r>
            <a:r>
              <a:rPr lang="fr-CH" b="0" dirty="0"/>
              <a:t>to 2 </a:t>
            </a:r>
            <a:r>
              <a:rPr lang="fr-CH" b="0" dirty="0" err="1"/>
              <a:t>equations</a:t>
            </a:r>
            <a:endParaRPr lang="fr-FR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9273204" y="790476"/>
            <a:ext cx="6198872" cy="11027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activity equations</a:t>
            </a:r>
            <a:endParaRPr lang="en-US" sz="3800" dirty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630488" y="1163638"/>
          <a:ext cx="6632575" cy="1093787"/>
        </p:xfrm>
        <a:graphic>
          <a:graphicData uri="http://schemas.openxmlformats.org/presentationml/2006/ole">
            <p:oleObj spid="_x0000_s702466" name="Equation" r:id="rId4" imgW="1028520" imgH="228600" progId="Equation.DSMT4">
              <p:embed/>
            </p:oleObj>
          </a:graphicData>
        </a:graphic>
      </p:graphicFrame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716498" y="486657"/>
            <a:ext cx="628543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 dirty="0"/>
              <a:t>Population </a:t>
            </a:r>
            <a:r>
              <a:rPr lang="fr-CH" b="0" dirty="0" err="1"/>
              <a:t>activity</a:t>
            </a:r>
            <a:endParaRPr lang="fr-FR" b="0" dirty="0"/>
          </a:p>
        </p:txBody>
      </p:sp>
      <p:sp>
        <p:nvSpPr>
          <p:cNvPr id="5128" name="Line 135"/>
          <p:cNvSpPr>
            <a:spLocks noChangeShapeType="1"/>
          </p:cNvSpPr>
          <p:nvPr/>
        </p:nvSpPr>
        <p:spPr bwMode="auto">
          <a:xfrm flipV="1">
            <a:off x="6208395" y="2377016"/>
            <a:ext cx="0" cy="33165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29" name="Line 136"/>
          <p:cNvSpPr>
            <a:spLocks noChangeShapeType="1"/>
          </p:cNvSpPr>
          <p:nvPr/>
        </p:nvSpPr>
        <p:spPr bwMode="auto">
          <a:xfrm>
            <a:off x="3488706" y="5693584"/>
            <a:ext cx="103760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30" name="Line 137"/>
          <p:cNvSpPr>
            <a:spLocks noChangeShapeType="1"/>
          </p:cNvSpPr>
          <p:nvPr/>
        </p:nvSpPr>
        <p:spPr bwMode="auto">
          <a:xfrm flipV="1">
            <a:off x="6208396" y="3012763"/>
            <a:ext cx="3574984" cy="268082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31" name="Line 138"/>
          <p:cNvSpPr>
            <a:spLocks noChangeShapeType="1"/>
          </p:cNvSpPr>
          <p:nvPr/>
        </p:nvSpPr>
        <p:spPr bwMode="auto">
          <a:xfrm>
            <a:off x="7059938" y="5566999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32" name="Line 139"/>
          <p:cNvSpPr>
            <a:spLocks noChangeShapeType="1"/>
          </p:cNvSpPr>
          <p:nvPr/>
        </p:nvSpPr>
        <p:spPr bwMode="auto">
          <a:xfrm>
            <a:off x="7742674" y="5566999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33" name="Line 140"/>
          <p:cNvSpPr>
            <a:spLocks noChangeShapeType="1"/>
          </p:cNvSpPr>
          <p:nvPr/>
        </p:nvSpPr>
        <p:spPr bwMode="auto">
          <a:xfrm>
            <a:off x="8421660" y="5566999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34" name="Line 141"/>
          <p:cNvSpPr>
            <a:spLocks noChangeShapeType="1"/>
          </p:cNvSpPr>
          <p:nvPr/>
        </p:nvSpPr>
        <p:spPr bwMode="auto">
          <a:xfrm>
            <a:off x="9100643" y="5566999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35" name="Line 142"/>
          <p:cNvSpPr>
            <a:spLocks noChangeShapeType="1"/>
          </p:cNvSpPr>
          <p:nvPr/>
        </p:nvSpPr>
        <p:spPr bwMode="auto">
          <a:xfrm>
            <a:off x="9783379" y="5566999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36" name="Line 143"/>
          <p:cNvSpPr>
            <a:spLocks noChangeShapeType="1"/>
          </p:cNvSpPr>
          <p:nvPr/>
        </p:nvSpPr>
        <p:spPr bwMode="auto">
          <a:xfrm>
            <a:off x="10462365" y="5566999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37" name="Line 144"/>
          <p:cNvSpPr>
            <a:spLocks noChangeShapeType="1"/>
          </p:cNvSpPr>
          <p:nvPr/>
        </p:nvSpPr>
        <p:spPr bwMode="auto">
          <a:xfrm>
            <a:off x="11145101" y="5566999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38" name="Line 145"/>
          <p:cNvSpPr>
            <a:spLocks noChangeShapeType="1"/>
          </p:cNvSpPr>
          <p:nvPr/>
        </p:nvSpPr>
        <p:spPr bwMode="auto">
          <a:xfrm flipV="1">
            <a:off x="6891132" y="3524735"/>
            <a:ext cx="2209512" cy="165687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39" name="Freeform 146"/>
          <p:cNvSpPr>
            <a:spLocks/>
          </p:cNvSpPr>
          <p:nvPr/>
        </p:nvSpPr>
        <p:spPr bwMode="auto">
          <a:xfrm>
            <a:off x="4167692" y="5181612"/>
            <a:ext cx="2723441" cy="511972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0" name="Freeform 147"/>
          <p:cNvSpPr>
            <a:spLocks/>
          </p:cNvSpPr>
          <p:nvPr/>
        </p:nvSpPr>
        <p:spPr bwMode="auto">
          <a:xfrm flipH="1" flipV="1">
            <a:off x="9100644" y="3012763"/>
            <a:ext cx="2723441" cy="511972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1" name="Line 148"/>
          <p:cNvSpPr>
            <a:spLocks noChangeShapeType="1"/>
          </p:cNvSpPr>
          <p:nvPr/>
        </p:nvSpPr>
        <p:spPr bwMode="auto">
          <a:xfrm>
            <a:off x="6039587" y="5181611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2" name="Line 149"/>
          <p:cNvSpPr>
            <a:spLocks noChangeShapeType="1"/>
          </p:cNvSpPr>
          <p:nvPr/>
        </p:nvSpPr>
        <p:spPr bwMode="auto">
          <a:xfrm>
            <a:off x="6039587" y="4672453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3" name="Line 150"/>
          <p:cNvSpPr>
            <a:spLocks noChangeShapeType="1"/>
          </p:cNvSpPr>
          <p:nvPr/>
        </p:nvSpPr>
        <p:spPr bwMode="auto">
          <a:xfrm>
            <a:off x="6039587" y="4163292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4" name="Line 151"/>
          <p:cNvSpPr>
            <a:spLocks noChangeShapeType="1"/>
          </p:cNvSpPr>
          <p:nvPr/>
        </p:nvSpPr>
        <p:spPr bwMode="auto">
          <a:xfrm>
            <a:off x="6039587" y="3651320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5" name="Line 152"/>
          <p:cNvSpPr>
            <a:spLocks noChangeShapeType="1"/>
          </p:cNvSpPr>
          <p:nvPr/>
        </p:nvSpPr>
        <p:spPr bwMode="auto">
          <a:xfrm>
            <a:off x="6039587" y="3142161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5123" name="Object 153"/>
          <p:cNvGraphicFramePr>
            <a:graphicFrameLocks noChangeAspect="1"/>
          </p:cNvGraphicFramePr>
          <p:nvPr/>
        </p:nvGraphicFramePr>
        <p:xfrm>
          <a:off x="12482514" y="2603500"/>
          <a:ext cx="7706476" cy="2755900"/>
        </p:xfrm>
        <a:graphic>
          <a:graphicData uri="http://schemas.openxmlformats.org/presentationml/2006/ole">
            <p:oleObj spid="_x0000_s702467" name="Equation" r:id="rId5" imgW="1739880" imgH="672840" progId="Equation.DSMT4">
              <p:embed/>
            </p:oleObj>
          </a:graphicData>
        </a:graphic>
      </p:graphicFrame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765267" y="7285762"/>
            <a:ext cx="16608334" cy="2354511"/>
            <a:chOff x="204" y="2590"/>
            <a:chExt cx="5062" cy="837"/>
          </a:xfrm>
        </p:grpSpPr>
        <p:graphicFrame>
          <p:nvGraphicFramePr>
            <p:cNvPr id="5124" name="Object 154"/>
            <p:cNvGraphicFramePr>
              <a:graphicFrameLocks noChangeAspect="1"/>
            </p:cNvGraphicFramePr>
            <p:nvPr/>
          </p:nvGraphicFramePr>
          <p:xfrm>
            <a:off x="268" y="3025"/>
            <a:ext cx="4998" cy="402"/>
          </p:xfrm>
          <a:graphic>
            <a:graphicData uri="http://schemas.openxmlformats.org/presentationml/2006/ole">
              <p:oleObj spid="_x0000_s702468" name="Equation" r:id="rId6" imgW="2971800" imgH="241200" progId="Equation.DSMT4">
                <p:embed/>
              </p:oleObj>
            </a:graphicData>
          </a:graphic>
        </p:graphicFrame>
        <p:sp>
          <p:nvSpPr>
            <p:cNvPr id="5148" name="Text Box 155"/>
            <p:cNvSpPr txBox="1">
              <a:spLocks noChangeArrowheads="1"/>
            </p:cNvSpPr>
            <p:nvPr/>
          </p:nvSpPr>
          <p:spPr bwMode="auto">
            <a:xfrm>
              <a:off x="204" y="2590"/>
              <a:ext cx="1817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b="0"/>
                <a:t>Inhibitory Population</a:t>
              </a:r>
              <a:endParaRPr lang="fr-FR" b="0"/>
            </a:p>
          </p:txBody>
        </p:sp>
      </p:grpSp>
      <p:sp>
        <p:nvSpPr>
          <p:cNvPr id="858269" name="Text Box 157"/>
          <p:cNvSpPr txBox="1">
            <a:spLocks noChangeArrowheads="1"/>
          </p:cNvSpPr>
          <p:nvPr/>
        </p:nvSpPr>
        <p:spPr bwMode="auto">
          <a:xfrm>
            <a:off x="1226676" y="9893446"/>
            <a:ext cx="6856104" cy="2118397"/>
          </a:xfrm>
          <a:prstGeom prst="rect">
            <a:avLst/>
          </a:prstGeom>
          <a:solidFill>
            <a:srgbClr val="87D4F7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 err="1"/>
              <a:t>Blackboard</a:t>
            </a:r>
            <a:r>
              <a:rPr lang="fr-CH" sz="6800" dirty="0"/>
              <a:t>:</a:t>
            </a:r>
            <a:r>
              <a:rPr lang="fr-CH" b="0" dirty="0"/>
              <a:t> </a:t>
            </a:r>
          </a:p>
          <a:p>
            <a:r>
              <a:rPr lang="fr-CH" dirty="0" err="1" smtClean="0"/>
              <a:t>Linearized</a:t>
            </a:r>
            <a:r>
              <a:rPr lang="fr-CH" dirty="0" smtClean="0"/>
              <a:t> inhibition</a:t>
            </a:r>
            <a:endParaRPr lang="fr-FR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2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6159" name="Text Box 3"/>
          <p:cNvSpPr txBox="1">
            <a:spLocks noChangeArrowheads="1"/>
          </p:cNvSpPr>
          <p:nvPr/>
        </p:nvSpPr>
        <p:spPr bwMode="auto">
          <a:xfrm>
            <a:off x="12681284" y="1254614"/>
            <a:ext cx="6198872" cy="11027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activity equations</a:t>
            </a:r>
            <a:endParaRPr lang="en-US" sz="3800" dirty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630488" y="1163638"/>
          <a:ext cx="6632575" cy="1093787"/>
        </p:xfrm>
        <a:graphic>
          <a:graphicData uri="http://schemas.openxmlformats.org/presentationml/2006/ole">
            <p:oleObj spid="_x0000_s703490" name="Equation" r:id="rId4" imgW="1028520" imgH="228600" progId="Equation.DSMT4">
              <p:embed/>
            </p:oleObj>
          </a:graphicData>
        </a:graphic>
      </p:graphicFrame>
      <p:sp>
        <p:nvSpPr>
          <p:cNvPr id="6161" name="Text Box 6"/>
          <p:cNvSpPr txBox="1">
            <a:spLocks noChangeArrowheads="1"/>
          </p:cNvSpPr>
          <p:nvPr/>
        </p:nvSpPr>
        <p:spPr bwMode="auto">
          <a:xfrm>
            <a:off x="765266" y="2146348"/>
            <a:ext cx="1218769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Membrane potential caused by input</a:t>
            </a:r>
            <a:endParaRPr lang="fr-FR" b="0"/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1909411" y="3068638"/>
          <a:ext cx="14938727" cy="1042987"/>
        </p:xfrm>
        <a:graphic>
          <a:graphicData uri="http://schemas.openxmlformats.org/presentationml/2006/ole">
            <p:oleObj spid="_x0000_s703491" name="Equation" r:id="rId5" imgW="3466800" imgH="241200" progId="Equation.DSMT4">
              <p:embed/>
            </p:oleObj>
          </a:graphicData>
        </a:graphic>
      </p:graphicFrame>
      <p:graphicFrame>
        <p:nvGraphicFramePr>
          <p:cNvPr id="6152" name="Object 135"/>
          <p:cNvGraphicFramePr>
            <a:graphicFrameLocks noChangeAspect="1"/>
          </p:cNvGraphicFramePr>
          <p:nvPr/>
        </p:nvGraphicFramePr>
        <p:xfrm>
          <a:off x="1909411" y="4749800"/>
          <a:ext cx="14799606" cy="1042988"/>
        </p:xfrm>
        <a:graphic>
          <a:graphicData uri="http://schemas.openxmlformats.org/presentationml/2006/ole">
            <p:oleObj spid="_x0000_s703496" name="Equation" r:id="rId6" imgW="3517560" imgH="241200" progId="Equation.DSMT4">
              <p:embed/>
            </p:oleObj>
          </a:graphicData>
        </a:graphic>
      </p:graphicFrame>
      <p:sp>
        <p:nvSpPr>
          <p:cNvPr id="874634" name="Rectangle 138" descr="Wide downward diagonal"/>
          <p:cNvSpPr>
            <a:spLocks noChangeArrowheads="1"/>
          </p:cNvSpPr>
          <p:nvPr/>
        </p:nvSpPr>
        <p:spPr bwMode="auto">
          <a:xfrm>
            <a:off x="8660408" y="9110767"/>
            <a:ext cx="6294674" cy="2759587"/>
          </a:xfrm>
          <a:prstGeom prst="rect">
            <a:avLst/>
          </a:prstGeom>
          <a:pattFill prst="wdDnDiag">
            <a:fgClr>
              <a:srgbClr val="FF66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9" name="Text Box 26"/>
          <p:cNvSpPr txBox="1">
            <a:spLocks noChangeArrowheads="1"/>
          </p:cNvSpPr>
          <p:nvPr/>
        </p:nvSpPr>
        <p:spPr bwMode="auto">
          <a:xfrm>
            <a:off x="1393180" y="9390349"/>
            <a:ext cx="620528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p</a:t>
            </a:r>
            <a:r>
              <a:rPr lang="fr-CH" b="0" dirty="0" smtClean="0">
                <a:solidFill>
                  <a:srgbClr val="FF0000"/>
                </a:solidFill>
              </a:rPr>
              <a:t>opulation </a:t>
            </a:r>
            <a:r>
              <a:rPr lang="fr-CH" b="0" dirty="0" err="1">
                <a:solidFill>
                  <a:srgbClr val="FF0000"/>
                </a:solidFill>
              </a:rPr>
              <a:t>activity</a:t>
            </a:r>
            <a:endParaRPr lang="fr-FR" b="0" dirty="0">
              <a:solidFill>
                <a:srgbClr val="FF0000"/>
              </a:solidFill>
            </a:endParaRPr>
          </a:p>
        </p:txBody>
      </p:sp>
      <p:grpSp>
        <p:nvGrpSpPr>
          <p:cNvPr id="140" name="Group 183"/>
          <p:cNvGrpSpPr>
            <a:grpSpLocks/>
          </p:cNvGrpSpPr>
          <p:nvPr/>
        </p:nvGrpSpPr>
        <p:grpSpPr bwMode="auto">
          <a:xfrm>
            <a:off x="1510036" y="5929864"/>
            <a:ext cx="5491897" cy="2230731"/>
            <a:chOff x="373" y="2341"/>
            <a:chExt cx="1464" cy="793"/>
          </a:xfrm>
        </p:grpSpPr>
        <p:sp>
          <p:nvSpPr>
            <p:cNvPr id="141" name="Line 184"/>
            <p:cNvSpPr>
              <a:spLocks noChangeShapeType="1"/>
            </p:cNvSpPr>
            <p:nvPr/>
          </p:nvSpPr>
          <p:spPr bwMode="auto">
            <a:xfrm>
              <a:off x="612" y="3043"/>
              <a:ext cx="122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85"/>
            <p:cNvSpPr txBox="1">
              <a:spLocks noChangeArrowheads="1"/>
            </p:cNvSpPr>
            <p:nvPr/>
          </p:nvSpPr>
          <p:spPr bwMode="auto">
            <a:xfrm>
              <a:off x="373" y="2341"/>
              <a:ext cx="1437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b="0" dirty="0"/>
                <a:t>Input </a:t>
              </a:r>
              <a:r>
                <a:rPr lang="fr-CH" b="0" dirty="0" err="1"/>
                <a:t>indicating</a:t>
              </a:r>
              <a:endParaRPr lang="fr-CH" b="0" dirty="0"/>
            </a:p>
            <a:p>
              <a:r>
                <a:rPr lang="fr-CH" b="0" dirty="0"/>
                <a:t>   </a:t>
              </a:r>
              <a:r>
                <a:rPr lang="fr-CH" b="0" dirty="0" err="1"/>
                <a:t>left</a:t>
              </a:r>
              <a:r>
                <a:rPr lang="fr-CH" b="0" dirty="0"/>
                <a:t> </a:t>
              </a:r>
              <a:r>
                <a:rPr lang="fr-CH" b="0" dirty="0" err="1"/>
                <a:t>movement</a:t>
              </a:r>
              <a:endParaRPr lang="fr-FR" b="0" dirty="0"/>
            </a:p>
          </p:txBody>
        </p:sp>
      </p:grpSp>
      <p:grpSp>
        <p:nvGrpSpPr>
          <p:cNvPr id="143" name="Group 186"/>
          <p:cNvGrpSpPr>
            <a:grpSpLocks/>
          </p:cNvGrpSpPr>
          <p:nvPr/>
        </p:nvGrpSpPr>
        <p:grpSpPr bwMode="auto">
          <a:xfrm>
            <a:off x="15215652" y="6030280"/>
            <a:ext cx="6155874" cy="2472649"/>
            <a:chOff x="4195" y="2341"/>
            <a:chExt cx="1641" cy="879"/>
          </a:xfrm>
        </p:grpSpPr>
        <p:sp>
          <p:nvSpPr>
            <p:cNvPr id="144" name="Line 187"/>
            <p:cNvSpPr>
              <a:spLocks noChangeShapeType="1"/>
            </p:cNvSpPr>
            <p:nvPr/>
          </p:nvSpPr>
          <p:spPr bwMode="auto">
            <a:xfrm flipH="1">
              <a:off x="4195" y="3129"/>
              <a:ext cx="122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188"/>
            <p:cNvSpPr txBox="1">
              <a:spLocks noChangeArrowheads="1"/>
            </p:cNvSpPr>
            <p:nvPr/>
          </p:nvSpPr>
          <p:spPr bwMode="auto">
            <a:xfrm>
              <a:off x="4280" y="2341"/>
              <a:ext cx="1556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b="0" dirty="0"/>
                <a:t>Input </a:t>
              </a:r>
              <a:r>
                <a:rPr lang="fr-CH" b="0" dirty="0" err="1"/>
                <a:t>indicating</a:t>
              </a:r>
              <a:endParaRPr lang="fr-CH" b="0" dirty="0"/>
            </a:p>
            <a:p>
              <a:r>
                <a:rPr lang="fr-CH" b="0" dirty="0"/>
                <a:t>   right </a:t>
              </a:r>
              <a:r>
                <a:rPr lang="fr-CH" b="0" dirty="0" err="1"/>
                <a:t>movement</a:t>
              </a:r>
              <a:endParaRPr lang="fr-FR" b="0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66937" y="5651731"/>
            <a:ext cx="10951511" cy="6091817"/>
            <a:chOff x="5581929" y="6012676"/>
            <a:chExt cx="12720644" cy="6091817"/>
          </a:xfrm>
        </p:grpSpPr>
        <p:grpSp>
          <p:nvGrpSpPr>
            <p:cNvPr id="147" name="Group 69"/>
            <p:cNvGrpSpPr>
              <a:grpSpLocks/>
            </p:cNvGrpSpPr>
            <p:nvPr/>
          </p:nvGrpSpPr>
          <p:grpSpPr bwMode="auto">
            <a:xfrm rot="-5400000">
              <a:off x="7907418" y="7280404"/>
              <a:ext cx="2011321" cy="2595897"/>
              <a:chOff x="4611" y="3499"/>
              <a:chExt cx="715" cy="692"/>
            </a:xfrm>
          </p:grpSpPr>
          <p:sp>
            <p:nvSpPr>
              <p:cNvPr id="232" name="Oval 70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Oval 71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Oval 72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Oval 73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Oval 74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Oval 75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Oval 76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Oval 77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Oval 78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Oval 79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Oval 80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Oval 81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Oval 82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Oval 83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Oval 84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Line 85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Line 86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Line 87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Line 88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Line 89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Line 90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Line 91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Line 92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93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94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95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Line 96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" name="Line 97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" name="Line 98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99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Line 100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3" name="Line 101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Line 102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5" name="Line 103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8" name="Group 104"/>
            <p:cNvGrpSpPr>
              <a:grpSpLocks/>
            </p:cNvGrpSpPr>
            <p:nvPr/>
          </p:nvGrpSpPr>
          <p:grpSpPr bwMode="auto">
            <a:xfrm>
              <a:off x="13527173" y="7735847"/>
              <a:ext cx="2682178" cy="1946621"/>
              <a:chOff x="4611" y="3499"/>
              <a:chExt cx="715" cy="692"/>
            </a:xfrm>
          </p:grpSpPr>
          <p:sp>
            <p:nvSpPr>
              <p:cNvPr id="198" name="Oval 105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Oval 106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Oval 107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108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109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110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Oval 111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Oval 112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Oval 113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Oval 114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Oval 115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Oval 116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Oval 117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Oval 118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Oval 119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12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121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122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123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124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125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126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127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128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Line 129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Line 130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Line 131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Line 132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Line 133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Line 134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Line 135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136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137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Line 138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49" name="Object 139"/>
            <p:cNvGraphicFramePr>
              <a:graphicFrameLocks noChangeAspect="1"/>
            </p:cNvGraphicFramePr>
            <p:nvPr/>
          </p:nvGraphicFramePr>
          <p:xfrm>
            <a:off x="16246863" y="8953893"/>
            <a:ext cx="2055710" cy="821406"/>
          </p:xfrm>
          <a:graphic>
            <a:graphicData uri="http://schemas.openxmlformats.org/presentationml/2006/ole">
              <p:oleObj spid="_x0000_s703502" name="Equation" r:id="rId7" imgW="380880" imgH="203040" progId="Equation.3">
                <p:embed/>
              </p:oleObj>
            </a:graphicData>
          </a:graphic>
        </p:graphicFrame>
        <p:grpSp>
          <p:nvGrpSpPr>
            <p:cNvPr id="150" name="Group 140"/>
            <p:cNvGrpSpPr>
              <a:grpSpLocks/>
            </p:cNvGrpSpPr>
            <p:nvPr/>
          </p:nvGrpSpPr>
          <p:grpSpPr bwMode="auto">
            <a:xfrm rot="10800000">
              <a:off x="10462365" y="10157872"/>
              <a:ext cx="2682175" cy="1946621"/>
              <a:chOff x="4611" y="3499"/>
              <a:chExt cx="715" cy="692"/>
            </a:xfrm>
          </p:grpSpPr>
          <p:sp>
            <p:nvSpPr>
              <p:cNvPr id="164" name="Oval 141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42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Oval 143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144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Oval 145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Oval 146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Oval 147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Oval 148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Oval 149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Oval 150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Oval 151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Oval 152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Oval 153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154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155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156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157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58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Line 159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160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Line 161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Line 162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163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Line 164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Line 165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166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Line 167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Line 168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169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170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71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72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Line 173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174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" name="Freeform 175"/>
            <p:cNvSpPr>
              <a:spLocks/>
            </p:cNvSpPr>
            <p:nvPr/>
          </p:nvSpPr>
          <p:spPr bwMode="auto">
            <a:xfrm>
              <a:off x="7795193" y="6695024"/>
              <a:ext cx="2325803" cy="1293996"/>
            </a:xfrm>
            <a:custGeom>
              <a:avLst/>
              <a:gdLst>
                <a:gd name="T0" fmla="*/ 2147483647 w 756"/>
                <a:gd name="T1" fmla="*/ 2147483647 h 460"/>
                <a:gd name="T2" fmla="*/ 2147483647 w 756"/>
                <a:gd name="T3" fmla="*/ 2147483647 h 460"/>
                <a:gd name="T4" fmla="*/ 2147483647 w 756"/>
                <a:gd name="T5" fmla="*/ 2147483647 h 460"/>
                <a:gd name="T6" fmla="*/ 2147483647 w 756"/>
                <a:gd name="T7" fmla="*/ 2147483647 h 460"/>
                <a:gd name="T8" fmla="*/ 2147483647 w 756"/>
                <a:gd name="T9" fmla="*/ 2147483647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460"/>
                <a:gd name="T17" fmla="*/ 756 w 756"/>
                <a:gd name="T18" fmla="*/ 460 h 4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460">
                  <a:moveTo>
                    <a:pt x="166" y="460"/>
                  </a:moveTo>
                  <a:cubicBezTo>
                    <a:pt x="83" y="384"/>
                    <a:pt x="0" y="309"/>
                    <a:pt x="30" y="233"/>
                  </a:cubicBezTo>
                  <a:cubicBezTo>
                    <a:pt x="60" y="157"/>
                    <a:pt x="235" y="14"/>
                    <a:pt x="348" y="7"/>
                  </a:cubicBezTo>
                  <a:cubicBezTo>
                    <a:pt x="461" y="0"/>
                    <a:pt x="666" y="120"/>
                    <a:pt x="711" y="188"/>
                  </a:cubicBezTo>
                  <a:cubicBezTo>
                    <a:pt x="756" y="256"/>
                    <a:pt x="688" y="335"/>
                    <a:pt x="620" y="41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2" name="Freeform 176"/>
            <p:cNvSpPr>
              <a:spLocks/>
            </p:cNvSpPr>
            <p:nvPr/>
          </p:nvSpPr>
          <p:spPr bwMode="auto">
            <a:xfrm>
              <a:off x="13527172" y="6714717"/>
              <a:ext cx="2325803" cy="1293996"/>
            </a:xfrm>
            <a:custGeom>
              <a:avLst/>
              <a:gdLst>
                <a:gd name="T0" fmla="*/ 2147483647 w 756"/>
                <a:gd name="T1" fmla="*/ 2147483647 h 460"/>
                <a:gd name="T2" fmla="*/ 2147483647 w 756"/>
                <a:gd name="T3" fmla="*/ 2147483647 h 460"/>
                <a:gd name="T4" fmla="*/ 2147483647 w 756"/>
                <a:gd name="T5" fmla="*/ 2147483647 h 460"/>
                <a:gd name="T6" fmla="*/ 2147483647 w 756"/>
                <a:gd name="T7" fmla="*/ 2147483647 h 460"/>
                <a:gd name="T8" fmla="*/ 2147483647 w 756"/>
                <a:gd name="T9" fmla="*/ 2147483647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460"/>
                <a:gd name="T17" fmla="*/ 756 w 756"/>
                <a:gd name="T18" fmla="*/ 460 h 4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460">
                  <a:moveTo>
                    <a:pt x="166" y="460"/>
                  </a:moveTo>
                  <a:cubicBezTo>
                    <a:pt x="83" y="384"/>
                    <a:pt x="0" y="309"/>
                    <a:pt x="30" y="233"/>
                  </a:cubicBezTo>
                  <a:cubicBezTo>
                    <a:pt x="60" y="157"/>
                    <a:pt x="235" y="14"/>
                    <a:pt x="348" y="7"/>
                  </a:cubicBezTo>
                  <a:cubicBezTo>
                    <a:pt x="461" y="0"/>
                    <a:pt x="666" y="120"/>
                    <a:pt x="711" y="188"/>
                  </a:cubicBezTo>
                  <a:cubicBezTo>
                    <a:pt x="756" y="256"/>
                    <a:pt x="688" y="335"/>
                    <a:pt x="620" y="41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3" name="Freeform 177"/>
            <p:cNvSpPr>
              <a:spLocks/>
            </p:cNvSpPr>
            <p:nvPr/>
          </p:nvSpPr>
          <p:spPr bwMode="auto">
            <a:xfrm>
              <a:off x="9100644" y="9648712"/>
              <a:ext cx="1361722" cy="1403706"/>
            </a:xfrm>
            <a:custGeom>
              <a:avLst/>
              <a:gdLst>
                <a:gd name="T0" fmla="*/ 0 w 363"/>
                <a:gd name="T1" fmla="*/ 0 h 499"/>
                <a:gd name="T2" fmla="*/ 2147483647 w 363"/>
                <a:gd name="T3" fmla="*/ 2147483647 h 499"/>
                <a:gd name="T4" fmla="*/ 2147483647 w 363"/>
                <a:gd name="T5" fmla="*/ 2147483647 h 499"/>
                <a:gd name="T6" fmla="*/ 0 60000 65536"/>
                <a:gd name="T7" fmla="*/ 0 60000 65536"/>
                <a:gd name="T8" fmla="*/ 0 60000 65536"/>
                <a:gd name="T9" fmla="*/ 0 w 363"/>
                <a:gd name="T10" fmla="*/ 0 h 499"/>
                <a:gd name="T11" fmla="*/ 363 w 363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499">
                  <a:moveTo>
                    <a:pt x="0" y="0"/>
                  </a:moveTo>
                  <a:cubicBezTo>
                    <a:pt x="38" y="117"/>
                    <a:pt x="76" y="235"/>
                    <a:pt x="136" y="318"/>
                  </a:cubicBezTo>
                  <a:cubicBezTo>
                    <a:pt x="196" y="401"/>
                    <a:pt x="279" y="450"/>
                    <a:pt x="363" y="499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4" name="Freeform 178"/>
            <p:cNvSpPr>
              <a:spLocks/>
            </p:cNvSpPr>
            <p:nvPr/>
          </p:nvSpPr>
          <p:spPr bwMode="auto">
            <a:xfrm flipH="1">
              <a:off x="13016997" y="9522126"/>
              <a:ext cx="1361722" cy="1403704"/>
            </a:xfrm>
            <a:custGeom>
              <a:avLst/>
              <a:gdLst>
                <a:gd name="T0" fmla="*/ 0 w 363"/>
                <a:gd name="T1" fmla="*/ 0 h 499"/>
                <a:gd name="T2" fmla="*/ 2147483647 w 363"/>
                <a:gd name="T3" fmla="*/ 2147483647 h 499"/>
                <a:gd name="T4" fmla="*/ 2147483647 w 363"/>
                <a:gd name="T5" fmla="*/ 2147483647 h 499"/>
                <a:gd name="T6" fmla="*/ 0 60000 65536"/>
                <a:gd name="T7" fmla="*/ 0 60000 65536"/>
                <a:gd name="T8" fmla="*/ 0 60000 65536"/>
                <a:gd name="T9" fmla="*/ 0 w 363"/>
                <a:gd name="T10" fmla="*/ 0 h 499"/>
                <a:gd name="T11" fmla="*/ 363 w 363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499">
                  <a:moveTo>
                    <a:pt x="0" y="0"/>
                  </a:moveTo>
                  <a:cubicBezTo>
                    <a:pt x="38" y="117"/>
                    <a:pt x="76" y="235"/>
                    <a:pt x="136" y="318"/>
                  </a:cubicBezTo>
                  <a:cubicBezTo>
                    <a:pt x="196" y="401"/>
                    <a:pt x="279" y="450"/>
                    <a:pt x="363" y="499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5" name="Freeform 179"/>
            <p:cNvSpPr>
              <a:spLocks/>
            </p:cNvSpPr>
            <p:nvPr/>
          </p:nvSpPr>
          <p:spPr bwMode="auto">
            <a:xfrm flipV="1">
              <a:off x="12675630" y="9584012"/>
              <a:ext cx="1020859" cy="959245"/>
            </a:xfrm>
            <a:custGeom>
              <a:avLst/>
              <a:gdLst>
                <a:gd name="T0" fmla="*/ 0 w 363"/>
                <a:gd name="T1" fmla="*/ 0 h 499"/>
                <a:gd name="T2" fmla="*/ 2147483647 w 363"/>
                <a:gd name="T3" fmla="*/ 2147483647 h 499"/>
                <a:gd name="T4" fmla="*/ 2147483647 w 363"/>
                <a:gd name="T5" fmla="*/ 2147483647 h 499"/>
                <a:gd name="T6" fmla="*/ 0 60000 65536"/>
                <a:gd name="T7" fmla="*/ 0 60000 65536"/>
                <a:gd name="T8" fmla="*/ 0 60000 65536"/>
                <a:gd name="T9" fmla="*/ 0 w 363"/>
                <a:gd name="T10" fmla="*/ 0 h 499"/>
                <a:gd name="T11" fmla="*/ 363 w 363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499">
                  <a:moveTo>
                    <a:pt x="0" y="0"/>
                  </a:moveTo>
                  <a:cubicBezTo>
                    <a:pt x="38" y="117"/>
                    <a:pt x="76" y="235"/>
                    <a:pt x="136" y="318"/>
                  </a:cubicBezTo>
                  <a:cubicBezTo>
                    <a:pt x="196" y="401"/>
                    <a:pt x="279" y="450"/>
                    <a:pt x="363" y="499"/>
                  </a:cubicBezTo>
                </a:path>
              </a:pathLst>
            </a:custGeom>
            <a:noFill/>
            <a:ln w="57150">
              <a:solidFill>
                <a:srgbClr val="FF66CC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6" name="Freeform 180"/>
            <p:cNvSpPr>
              <a:spLocks/>
            </p:cNvSpPr>
            <p:nvPr/>
          </p:nvSpPr>
          <p:spPr bwMode="auto">
            <a:xfrm flipH="1" flipV="1">
              <a:off x="9802135" y="9522126"/>
              <a:ext cx="1170407" cy="1021132"/>
            </a:xfrm>
            <a:custGeom>
              <a:avLst/>
              <a:gdLst>
                <a:gd name="T0" fmla="*/ 0 w 363"/>
                <a:gd name="T1" fmla="*/ 0 h 499"/>
                <a:gd name="T2" fmla="*/ 2147483647 w 363"/>
                <a:gd name="T3" fmla="*/ 2147483647 h 499"/>
                <a:gd name="T4" fmla="*/ 2147483647 w 363"/>
                <a:gd name="T5" fmla="*/ 2147483647 h 499"/>
                <a:gd name="T6" fmla="*/ 0 60000 65536"/>
                <a:gd name="T7" fmla="*/ 0 60000 65536"/>
                <a:gd name="T8" fmla="*/ 0 60000 65536"/>
                <a:gd name="T9" fmla="*/ 0 w 363"/>
                <a:gd name="T10" fmla="*/ 0 h 499"/>
                <a:gd name="T11" fmla="*/ 363 w 363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499">
                  <a:moveTo>
                    <a:pt x="0" y="0"/>
                  </a:moveTo>
                  <a:cubicBezTo>
                    <a:pt x="38" y="117"/>
                    <a:pt x="76" y="235"/>
                    <a:pt x="136" y="318"/>
                  </a:cubicBezTo>
                  <a:cubicBezTo>
                    <a:pt x="196" y="401"/>
                    <a:pt x="279" y="450"/>
                    <a:pt x="363" y="499"/>
                  </a:cubicBezTo>
                </a:path>
              </a:pathLst>
            </a:custGeom>
            <a:noFill/>
            <a:ln w="57150">
              <a:solidFill>
                <a:srgbClr val="FF66CC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aphicFrame>
          <p:nvGraphicFramePr>
            <p:cNvPr id="157" name="Object 181"/>
            <p:cNvGraphicFramePr>
              <a:graphicFrameLocks noChangeAspect="1"/>
            </p:cNvGraphicFramePr>
            <p:nvPr/>
          </p:nvGraphicFramePr>
          <p:xfrm>
            <a:off x="5581929" y="8827305"/>
            <a:ext cx="1988187" cy="821406"/>
          </p:xfrm>
          <a:graphic>
            <a:graphicData uri="http://schemas.openxmlformats.org/presentationml/2006/ole">
              <p:oleObj spid="_x0000_s703503" name="Equation" r:id="rId8" imgW="368280" imgH="203040" progId="Equation.3">
                <p:embed/>
              </p:oleObj>
            </a:graphicData>
          </a:graphic>
        </p:graphicFrame>
        <p:graphicFrame>
          <p:nvGraphicFramePr>
            <p:cNvPr id="158" name="Object 182"/>
            <p:cNvGraphicFramePr>
              <a:graphicFrameLocks noChangeAspect="1"/>
            </p:cNvGraphicFramePr>
            <p:nvPr/>
          </p:nvGraphicFramePr>
          <p:xfrm>
            <a:off x="13152044" y="11277461"/>
            <a:ext cx="2123233" cy="767958"/>
          </p:xfrm>
          <a:graphic>
            <a:graphicData uri="http://schemas.openxmlformats.org/presentationml/2006/ole">
              <p:oleObj spid="_x0000_s703504" name="Equation" r:id="rId9" imgW="393480" imgH="190440" progId="Equation.3">
                <p:embed/>
              </p:oleObj>
            </a:graphicData>
          </a:graphic>
        </p:graphicFrame>
        <p:graphicFrame>
          <p:nvGraphicFramePr>
            <p:cNvPr id="159" name="Object 189"/>
            <p:cNvGraphicFramePr>
              <a:graphicFrameLocks noChangeAspect="1"/>
            </p:cNvGraphicFramePr>
            <p:nvPr/>
          </p:nvGraphicFramePr>
          <p:xfrm>
            <a:off x="8421660" y="6012676"/>
            <a:ext cx="1481761" cy="824218"/>
          </p:xfrm>
          <a:graphic>
            <a:graphicData uri="http://schemas.openxmlformats.org/presentationml/2006/ole">
              <p:oleObj spid="_x0000_s703505" name="Equation" r:id="rId10" imgW="253800" imgH="190440" progId="Equation.3">
                <p:embed/>
              </p:oleObj>
            </a:graphicData>
          </a:graphic>
        </p:graphicFrame>
        <p:graphicFrame>
          <p:nvGraphicFramePr>
            <p:cNvPr id="160" name="Object 190"/>
            <p:cNvGraphicFramePr>
              <a:graphicFrameLocks noChangeAspect="1"/>
            </p:cNvGraphicFramePr>
            <p:nvPr/>
          </p:nvGraphicFramePr>
          <p:xfrm>
            <a:off x="13917308" y="6012676"/>
            <a:ext cx="1481763" cy="824218"/>
          </p:xfrm>
          <a:graphic>
            <a:graphicData uri="http://schemas.openxmlformats.org/presentationml/2006/ole">
              <p:oleObj spid="_x0000_s703506" name="Equation" r:id="rId11" imgW="253800" imgH="190440" progId="Equation.3">
                <p:embed/>
              </p:oleObj>
            </a:graphicData>
          </a:graphic>
        </p:graphicFrame>
        <p:graphicFrame>
          <p:nvGraphicFramePr>
            <p:cNvPr id="161" name="Object 191"/>
            <p:cNvGraphicFramePr>
              <a:graphicFrameLocks noChangeAspect="1"/>
            </p:cNvGraphicFramePr>
            <p:nvPr/>
          </p:nvGraphicFramePr>
          <p:xfrm>
            <a:off x="12053653" y="9395162"/>
            <a:ext cx="1406735" cy="824218"/>
          </p:xfrm>
          <a:graphic>
            <a:graphicData uri="http://schemas.openxmlformats.org/presentationml/2006/ole">
              <p:oleObj spid="_x0000_s703507" name="Equation" r:id="rId12" imgW="241200" imgH="190440" progId="Equation.3">
                <p:embed/>
              </p:oleObj>
            </a:graphicData>
          </a:graphic>
        </p:graphicFrame>
        <p:graphicFrame>
          <p:nvGraphicFramePr>
            <p:cNvPr id="162" name="Object 192"/>
            <p:cNvGraphicFramePr>
              <a:graphicFrameLocks noChangeAspect="1"/>
            </p:cNvGraphicFramePr>
            <p:nvPr/>
          </p:nvGraphicFramePr>
          <p:xfrm>
            <a:off x="10462365" y="9266139"/>
            <a:ext cx="1406735" cy="824220"/>
          </p:xfrm>
          <a:graphic>
            <a:graphicData uri="http://schemas.openxmlformats.org/presentationml/2006/ole">
              <p:oleObj spid="_x0000_s703508" name="Equation" r:id="rId13" imgW="241200" imgH="190440" progId="Equation.3">
                <p:embed/>
              </p:oleObj>
            </a:graphicData>
          </a:graphic>
        </p:graphicFrame>
        <p:graphicFrame>
          <p:nvGraphicFramePr>
            <p:cNvPr id="163" name="Object 193"/>
            <p:cNvGraphicFramePr>
              <a:graphicFrameLocks noChangeAspect="1"/>
            </p:cNvGraphicFramePr>
            <p:nvPr/>
          </p:nvGraphicFramePr>
          <p:xfrm>
            <a:off x="8590468" y="10287273"/>
            <a:ext cx="1406737" cy="824218"/>
          </p:xfrm>
          <a:graphic>
            <a:graphicData uri="http://schemas.openxmlformats.org/presentationml/2006/ole">
              <p:oleObj spid="_x0000_s703509" name="Equation" r:id="rId14" imgW="241200" imgH="190440" progId="Equation.3">
                <p:embed/>
              </p:oleObj>
            </a:graphicData>
          </a:graphic>
        </p:graphicFrame>
      </p:grpSp>
      <p:grpSp>
        <p:nvGrpSpPr>
          <p:cNvPr id="269" name="Group 268"/>
          <p:cNvGrpSpPr/>
          <p:nvPr/>
        </p:nvGrpSpPr>
        <p:grpSpPr>
          <a:xfrm>
            <a:off x="10082463" y="6800850"/>
            <a:ext cx="2606668" cy="1863337"/>
            <a:chOff x="10082463" y="6800850"/>
            <a:chExt cx="2606668" cy="1863337"/>
          </a:xfrm>
        </p:grpSpPr>
        <p:sp>
          <p:nvSpPr>
            <p:cNvPr id="266" name="Freeform 265"/>
            <p:cNvSpPr/>
            <p:nvPr/>
          </p:nvSpPr>
          <p:spPr>
            <a:xfrm>
              <a:off x="10082463" y="7535779"/>
              <a:ext cx="2598821" cy="477253"/>
            </a:xfrm>
            <a:custGeom>
              <a:avLst/>
              <a:gdLst>
                <a:gd name="connsiteX0" fmla="*/ 0 w 2598821"/>
                <a:gd name="connsiteY0" fmla="*/ 356937 h 477253"/>
                <a:gd name="connsiteX1" fmla="*/ 1443790 w 2598821"/>
                <a:gd name="connsiteY1" fmla="*/ 20053 h 477253"/>
                <a:gd name="connsiteX2" fmla="*/ 2598821 w 2598821"/>
                <a:gd name="connsiteY2" fmla="*/ 477253 h 47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477253">
                  <a:moveTo>
                    <a:pt x="0" y="356937"/>
                  </a:moveTo>
                  <a:cubicBezTo>
                    <a:pt x="505326" y="178468"/>
                    <a:pt x="1010653" y="0"/>
                    <a:pt x="1443790" y="20053"/>
                  </a:cubicBezTo>
                  <a:cubicBezTo>
                    <a:pt x="1876927" y="40106"/>
                    <a:pt x="2598821" y="477253"/>
                    <a:pt x="2598821" y="477253"/>
                  </a:cubicBezTo>
                </a:path>
              </a:pathLst>
            </a:custGeom>
            <a:ln w="5715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Freeform 266"/>
            <p:cNvSpPr/>
            <p:nvPr/>
          </p:nvSpPr>
          <p:spPr>
            <a:xfrm rot="10800000">
              <a:off x="10090310" y="8186934"/>
              <a:ext cx="2598821" cy="477253"/>
            </a:xfrm>
            <a:custGeom>
              <a:avLst/>
              <a:gdLst>
                <a:gd name="connsiteX0" fmla="*/ 0 w 2598821"/>
                <a:gd name="connsiteY0" fmla="*/ 356937 h 477253"/>
                <a:gd name="connsiteX1" fmla="*/ 1443790 w 2598821"/>
                <a:gd name="connsiteY1" fmla="*/ 20053 h 477253"/>
                <a:gd name="connsiteX2" fmla="*/ 2598821 w 2598821"/>
                <a:gd name="connsiteY2" fmla="*/ 477253 h 47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477253">
                  <a:moveTo>
                    <a:pt x="0" y="356937"/>
                  </a:moveTo>
                  <a:cubicBezTo>
                    <a:pt x="505326" y="178468"/>
                    <a:pt x="1010653" y="0"/>
                    <a:pt x="1443790" y="20053"/>
                  </a:cubicBezTo>
                  <a:cubicBezTo>
                    <a:pt x="1876927" y="40106"/>
                    <a:pt x="2598821" y="477253"/>
                    <a:pt x="2598821" y="477253"/>
                  </a:cubicBezTo>
                </a:path>
              </a:pathLst>
            </a:custGeom>
            <a:ln w="5715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68" name="Object 189"/>
            <p:cNvGraphicFramePr>
              <a:graphicFrameLocks noChangeAspect="1"/>
            </p:cNvGraphicFramePr>
            <p:nvPr/>
          </p:nvGraphicFramePr>
          <p:xfrm>
            <a:off x="10779125" y="6800850"/>
            <a:ext cx="1209675" cy="604838"/>
          </p:xfrm>
          <a:graphic>
            <a:graphicData uri="http://schemas.openxmlformats.org/presentationml/2006/ole">
              <p:oleObj spid="_x0000_s703510" name="Equation" r:id="rId15" imgW="241200" imgH="139680" progId="Equation.DSMT4">
                <p:embed/>
              </p:oleObj>
            </a:graphicData>
          </a:graphic>
        </p:graphicFrame>
      </p:grpSp>
      <p:graphicFrame>
        <p:nvGraphicFramePr>
          <p:cNvPr id="270" name="Object 190"/>
          <p:cNvGraphicFramePr>
            <a:graphicFrameLocks noChangeAspect="1"/>
          </p:cNvGraphicFramePr>
          <p:nvPr/>
        </p:nvGraphicFramePr>
        <p:xfrm>
          <a:off x="14132176" y="5825540"/>
          <a:ext cx="1211262" cy="604837"/>
        </p:xfrm>
        <a:graphic>
          <a:graphicData uri="http://schemas.openxmlformats.org/presentationml/2006/ole">
            <p:oleObj spid="_x0000_s703511" name="Equation" r:id="rId16" imgW="241200" imgH="139680" progId="Equation.DSMT4">
              <p:embed/>
            </p:oleObj>
          </a:graphicData>
        </a:graphic>
      </p:graphicFrame>
      <p:graphicFrame>
        <p:nvGraphicFramePr>
          <p:cNvPr id="703512" name="Object 190"/>
          <p:cNvGraphicFramePr>
            <a:graphicFrameLocks noChangeAspect="1"/>
          </p:cNvGraphicFramePr>
          <p:nvPr/>
        </p:nvGraphicFramePr>
        <p:xfrm>
          <a:off x="9248191" y="5871111"/>
          <a:ext cx="1211263" cy="604838"/>
        </p:xfrm>
        <a:graphic>
          <a:graphicData uri="http://schemas.openxmlformats.org/presentationml/2006/ole">
            <p:oleObj spid="_x0000_s703512" name="Equation" r:id="rId17" imgW="241200" imgH="139680" progId="Equation.DSMT4">
              <p:embed/>
            </p:oleObj>
          </a:graphicData>
        </a:graphic>
      </p:graphicFrame>
      <p:cxnSp>
        <p:nvCxnSpPr>
          <p:cNvPr id="272" name="Straight Connector 27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Effective 2-dim. model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6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7179" name="Text Box 3"/>
          <p:cNvSpPr txBox="1">
            <a:spLocks noChangeArrowheads="1"/>
          </p:cNvSpPr>
          <p:nvPr/>
        </p:nvSpPr>
        <p:spPr bwMode="auto">
          <a:xfrm>
            <a:off x="1106635" y="171597"/>
            <a:ext cx="16424429" cy="11027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Exercise 1 now: draw </a:t>
            </a:r>
            <a:r>
              <a:rPr lang="en-US" sz="5900" dirty="0" err="1"/>
              <a:t>nullclines</a:t>
            </a:r>
            <a:r>
              <a:rPr lang="en-US" sz="5900" dirty="0"/>
              <a:t> and flow arrows</a:t>
            </a:r>
            <a:endParaRPr lang="en-US" sz="3800" dirty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4100167" y="2357324"/>
          <a:ext cx="1965679" cy="911423"/>
        </p:xfrm>
        <a:graphic>
          <a:graphicData uri="http://schemas.openxmlformats.org/presentationml/2006/ole">
            <p:oleObj spid="_x0000_s704514" name="Equation" r:id="rId4" imgW="304560" imgH="190440" progId="Equation.3">
              <p:embed/>
            </p:oleObj>
          </a:graphicData>
        </a:graphic>
      </p:graphicFrame>
      <p:sp>
        <p:nvSpPr>
          <p:cNvPr id="7180" name="Line 6"/>
          <p:cNvSpPr>
            <a:spLocks noChangeShapeType="1"/>
          </p:cNvSpPr>
          <p:nvPr/>
        </p:nvSpPr>
        <p:spPr bwMode="auto">
          <a:xfrm flipV="1">
            <a:off x="6208395" y="2377016"/>
            <a:ext cx="0" cy="33165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1" name="Line 7"/>
          <p:cNvSpPr>
            <a:spLocks noChangeShapeType="1"/>
          </p:cNvSpPr>
          <p:nvPr/>
        </p:nvSpPr>
        <p:spPr bwMode="auto">
          <a:xfrm>
            <a:off x="3488706" y="5693584"/>
            <a:ext cx="103760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2" name="Line 8"/>
          <p:cNvSpPr>
            <a:spLocks noChangeShapeType="1"/>
          </p:cNvSpPr>
          <p:nvPr/>
        </p:nvSpPr>
        <p:spPr bwMode="auto">
          <a:xfrm flipV="1">
            <a:off x="6208396" y="3012763"/>
            <a:ext cx="3574984" cy="268082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3" name="Line 9"/>
          <p:cNvSpPr>
            <a:spLocks noChangeShapeType="1"/>
          </p:cNvSpPr>
          <p:nvPr/>
        </p:nvSpPr>
        <p:spPr bwMode="auto">
          <a:xfrm>
            <a:off x="7059938" y="5566999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4" name="Line 10"/>
          <p:cNvSpPr>
            <a:spLocks noChangeShapeType="1"/>
          </p:cNvSpPr>
          <p:nvPr/>
        </p:nvSpPr>
        <p:spPr bwMode="auto">
          <a:xfrm>
            <a:off x="7742674" y="5566999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5" name="Line 11"/>
          <p:cNvSpPr>
            <a:spLocks noChangeShapeType="1"/>
          </p:cNvSpPr>
          <p:nvPr/>
        </p:nvSpPr>
        <p:spPr bwMode="auto">
          <a:xfrm>
            <a:off x="8421660" y="5566999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6" name="Line 12"/>
          <p:cNvSpPr>
            <a:spLocks noChangeShapeType="1"/>
          </p:cNvSpPr>
          <p:nvPr/>
        </p:nvSpPr>
        <p:spPr bwMode="auto">
          <a:xfrm>
            <a:off x="9100643" y="5566999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7" name="Line 13"/>
          <p:cNvSpPr>
            <a:spLocks noChangeShapeType="1"/>
          </p:cNvSpPr>
          <p:nvPr/>
        </p:nvSpPr>
        <p:spPr bwMode="auto">
          <a:xfrm>
            <a:off x="9783379" y="5566999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8" name="Line 14"/>
          <p:cNvSpPr>
            <a:spLocks noChangeShapeType="1"/>
          </p:cNvSpPr>
          <p:nvPr/>
        </p:nvSpPr>
        <p:spPr bwMode="auto">
          <a:xfrm>
            <a:off x="10462365" y="5566999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9" name="Line 15"/>
          <p:cNvSpPr>
            <a:spLocks noChangeShapeType="1"/>
          </p:cNvSpPr>
          <p:nvPr/>
        </p:nvSpPr>
        <p:spPr bwMode="auto">
          <a:xfrm>
            <a:off x="11145101" y="5566999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0" name="Line 16"/>
          <p:cNvSpPr>
            <a:spLocks noChangeShapeType="1"/>
          </p:cNvSpPr>
          <p:nvPr/>
        </p:nvSpPr>
        <p:spPr bwMode="auto">
          <a:xfrm flipV="1">
            <a:off x="6891132" y="3524735"/>
            <a:ext cx="2209512" cy="165687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1" name="Freeform 17"/>
          <p:cNvSpPr>
            <a:spLocks/>
          </p:cNvSpPr>
          <p:nvPr/>
        </p:nvSpPr>
        <p:spPr bwMode="auto">
          <a:xfrm>
            <a:off x="4167692" y="5181612"/>
            <a:ext cx="2723441" cy="511972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2" name="Freeform 18"/>
          <p:cNvSpPr>
            <a:spLocks/>
          </p:cNvSpPr>
          <p:nvPr/>
        </p:nvSpPr>
        <p:spPr bwMode="auto">
          <a:xfrm flipH="1" flipV="1">
            <a:off x="9100644" y="3012763"/>
            <a:ext cx="2723441" cy="511972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3" name="Line 19"/>
          <p:cNvSpPr>
            <a:spLocks noChangeShapeType="1"/>
          </p:cNvSpPr>
          <p:nvPr/>
        </p:nvSpPr>
        <p:spPr bwMode="auto">
          <a:xfrm>
            <a:off x="6039587" y="5181611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4" name="Line 20"/>
          <p:cNvSpPr>
            <a:spLocks noChangeShapeType="1"/>
          </p:cNvSpPr>
          <p:nvPr/>
        </p:nvSpPr>
        <p:spPr bwMode="auto">
          <a:xfrm>
            <a:off x="6039587" y="4672453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5" name="Line 21"/>
          <p:cNvSpPr>
            <a:spLocks noChangeShapeType="1"/>
          </p:cNvSpPr>
          <p:nvPr/>
        </p:nvSpPr>
        <p:spPr bwMode="auto">
          <a:xfrm>
            <a:off x="6039587" y="4163292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6" name="Line 22"/>
          <p:cNvSpPr>
            <a:spLocks noChangeShapeType="1"/>
          </p:cNvSpPr>
          <p:nvPr/>
        </p:nvSpPr>
        <p:spPr bwMode="auto">
          <a:xfrm>
            <a:off x="6039587" y="3651320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7" name="Line 23"/>
          <p:cNvSpPr>
            <a:spLocks noChangeShapeType="1"/>
          </p:cNvSpPr>
          <p:nvPr/>
        </p:nvSpPr>
        <p:spPr bwMode="auto">
          <a:xfrm>
            <a:off x="6039587" y="3142161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7171" name="Object 24"/>
          <p:cNvGraphicFramePr>
            <a:graphicFrameLocks noChangeAspect="1"/>
          </p:cNvGraphicFramePr>
          <p:nvPr/>
        </p:nvGraphicFramePr>
        <p:xfrm>
          <a:off x="11816582" y="2109777"/>
          <a:ext cx="9130654" cy="3586621"/>
        </p:xfrm>
        <a:graphic>
          <a:graphicData uri="http://schemas.openxmlformats.org/presentationml/2006/ole">
            <p:oleObj spid="_x0000_s704515" name="Equation" r:id="rId5" imgW="1726920" imgH="914400" progId="Equation.DSMT4">
              <p:embed/>
            </p:oleObj>
          </a:graphicData>
        </a:graphic>
      </p:graphicFrame>
      <p:graphicFrame>
        <p:nvGraphicFramePr>
          <p:cNvPr id="7172" name="Object 28"/>
          <p:cNvGraphicFramePr>
            <a:graphicFrameLocks noChangeAspect="1"/>
          </p:cNvGraphicFramePr>
          <p:nvPr/>
        </p:nvGraphicFramePr>
        <p:xfrm>
          <a:off x="5019233" y="7223876"/>
          <a:ext cx="4081410" cy="872041"/>
        </p:xfrm>
        <a:graphic>
          <a:graphicData uri="http://schemas.openxmlformats.org/presentationml/2006/ole">
            <p:oleObj spid="_x0000_s704516" name="Equation" r:id="rId6" imgW="749160" imgH="215640" progId="Equation.3">
              <p:embed/>
            </p:oleObj>
          </a:graphicData>
        </a:graphic>
      </p:graphicFrame>
      <p:graphicFrame>
        <p:nvGraphicFramePr>
          <p:cNvPr id="7173" name="Object 30"/>
          <p:cNvGraphicFramePr>
            <a:graphicFrameLocks noChangeAspect="1"/>
          </p:cNvGraphicFramePr>
          <p:nvPr/>
        </p:nvGraphicFramePr>
        <p:xfrm>
          <a:off x="1444250" y="7181681"/>
          <a:ext cx="2460850" cy="936740"/>
        </p:xfrm>
        <a:graphic>
          <a:graphicData uri="http://schemas.openxmlformats.org/presentationml/2006/ole">
            <p:oleObj spid="_x0000_s704517" name="Equation" r:id="rId7" imgW="469800" imgH="241200" progId="Equation.3">
              <p:embed/>
            </p:oleObj>
          </a:graphicData>
        </a:graphic>
      </p:graphicFrame>
      <p:sp>
        <p:nvSpPr>
          <p:cNvPr id="7198" name="Line 31"/>
          <p:cNvSpPr>
            <a:spLocks noChangeShapeType="1"/>
          </p:cNvSpPr>
          <p:nvPr/>
        </p:nvSpPr>
        <p:spPr bwMode="auto">
          <a:xfrm>
            <a:off x="5870779" y="7223876"/>
            <a:ext cx="0" cy="4337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9" name="Line 32"/>
          <p:cNvSpPr>
            <a:spLocks noChangeShapeType="1"/>
          </p:cNvSpPr>
          <p:nvPr/>
        </p:nvSpPr>
        <p:spPr bwMode="auto">
          <a:xfrm>
            <a:off x="8080291" y="7223876"/>
            <a:ext cx="0" cy="4337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200" name="Line 33"/>
          <p:cNvSpPr>
            <a:spLocks noChangeShapeType="1"/>
          </p:cNvSpPr>
          <p:nvPr/>
        </p:nvSpPr>
        <p:spPr bwMode="auto">
          <a:xfrm>
            <a:off x="5019235" y="8118420"/>
            <a:ext cx="42539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201" name="Text Box 34"/>
          <p:cNvSpPr txBox="1">
            <a:spLocks noChangeArrowheads="1"/>
          </p:cNvSpPr>
          <p:nvPr/>
        </p:nvSpPr>
        <p:spPr bwMode="auto">
          <a:xfrm>
            <a:off x="4509058" y="8242195"/>
            <a:ext cx="1407497" cy="370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1.0</a:t>
            </a:r>
          </a:p>
          <a:p>
            <a:r>
              <a:rPr lang="fr-CH" b="0"/>
              <a:t>0.8</a:t>
            </a:r>
          </a:p>
          <a:p>
            <a:r>
              <a:rPr lang="fr-CH" b="0"/>
              <a:t>0.2</a:t>
            </a:r>
          </a:p>
          <a:p>
            <a:r>
              <a:rPr lang="fr-CH" b="0"/>
              <a:t>0.0</a:t>
            </a:r>
            <a:endParaRPr lang="fr-FR" b="0"/>
          </a:p>
        </p:txBody>
      </p:sp>
      <p:graphicFrame>
        <p:nvGraphicFramePr>
          <p:cNvPr id="7174" name="Object 35"/>
          <p:cNvGraphicFramePr>
            <a:graphicFrameLocks noChangeAspect="1"/>
          </p:cNvGraphicFramePr>
          <p:nvPr/>
        </p:nvGraphicFramePr>
        <p:xfrm>
          <a:off x="11452708" y="7181681"/>
          <a:ext cx="2524621" cy="936740"/>
        </p:xfrm>
        <a:graphic>
          <a:graphicData uri="http://schemas.openxmlformats.org/presentationml/2006/ole">
            <p:oleObj spid="_x0000_s704518" name="Equation" r:id="rId8" imgW="482400" imgH="241200" progId="Equation.3">
              <p:embed/>
            </p:oleObj>
          </a:graphicData>
        </a:graphic>
      </p:graphicFrame>
      <p:graphicFrame>
        <p:nvGraphicFramePr>
          <p:cNvPr id="7175" name="Object 36"/>
          <p:cNvGraphicFramePr>
            <a:graphicFrameLocks noChangeAspect="1"/>
          </p:cNvGraphicFramePr>
          <p:nvPr/>
        </p:nvGraphicFramePr>
        <p:xfrm>
          <a:off x="14922654" y="7223876"/>
          <a:ext cx="4010136" cy="872041"/>
        </p:xfrm>
        <a:graphic>
          <a:graphicData uri="http://schemas.openxmlformats.org/presentationml/2006/ole">
            <p:oleObj spid="_x0000_s704519" name="Equation" r:id="rId9" imgW="736560" imgH="215640" progId="Equation.3">
              <p:embed/>
            </p:oleObj>
          </a:graphicData>
        </a:graphic>
      </p:graphicFrame>
      <p:sp>
        <p:nvSpPr>
          <p:cNvPr id="7202" name="Line 37"/>
          <p:cNvSpPr>
            <a:spLocks noChangeShapeType="1"/>
          </p:cNvSpPr>
          <p:nvPr/>
        </p:nvSpPr>
        <p:spPr bwMode="auto">
          <a:xfrm>
            <a:off x="15740437" y="7223876"/>
            <a:ext cx="0" cy="4337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203" name="Line 38"/>
          <p:cNvSpPr>
            <a:spLocks noChangeShapeType="1"/>
          </p:cNvSpPr>
          <p:nvPr/>
        </p:nvSpPr>
        <p:spPr bwMode="auto">
          <a:xfrm>
            <a:off x="17949951" y="7223876"/>
            <a:ext cx="0" cy="4337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204" name="Line 39"/>
          <p:cNvSpPr>
            <a:spLocks noChangeShapeType="1"/>
          </p:cNvSpPr>
          <p:nvPr/>
        </p:nvSpPr>
        <p:spPr bwMode="auto">
          <a:xfrm>
            <a:off x="14888895" y="8118420"/>
            <a:ext cx="42539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205" name="Text Box 40"/>
          <p:cNvSpPr txBox="1">
            <a:spLocks noChangeArrowheads="1"/>
          </p:cNvSpPr>
          <p:nvPr/>
        </p:nvSpPr>
        <p:spPr bwMode="auto">
          <a:xfrm>
            <a:off x="14378718" y="8242195"/>
            <a:ext cx="1407497" cy="370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1.0</a:t>
            </a:r>
          </a:p>
          <a:p>
            <a:r>
              <a:rPr lang="fr-CH" b="0"/>
              <a:t>0.8</a:t>
            </a:r>
          </a:p>
          <a:p>
            <a:r>
              <a:rPr lang="fr-CH" b="0"/>
              <a:t>0.2</a:t>
            </a:r>
          </a:p>
          <a:p>
            <a:r>
              <a:rPr lang="fr-CH" b="0"/>
              <a:t>0.0</a:t>
            </a:r>
            <a:endParaRPr lang="fr-FR" b="0"/>
          </a:p>
        </p:txBody>
      </p:sp>
      <p:sp>
        <p:nvSpPr>
          <p:cNvPr id="7206" name="Text Box 41"/>
          <p:cNvSpPr txBox="1">
            <a:spLocks noChangeArrowheads="1"/>
          </p:cNvSpPr>
          <p:nvPr/>
        </p:nvSpPr>
        <p:spPr bwMode="auto">
          <a:xfrm>
            <a:off x="9100643" y="5687958"/>
            <a:ext cx="14074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1.0</a:t>
            </a:r>
            <a:endParaRPr lang="fr-FR" b="0"/>
          </a:p>
        </p:txBody>
      </p:sp>
      <p:sp>
        <p:nvSpPr>
          <p:cNvPr id="7207" name="Text Box 42"/>
          <p:cNvSpPr txBox="1">
            <a:spLocks noChangeArrowheads="1"/>
          </p:cNvSpPr>
          <p:nvPr/>
        </p:nvSpPr>
        <p:spPr bwMode="auto">
          <a:xfrm>
            <a:off x="13988583" y="530538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h</a:t>
            </a:r>
            <a:endParaRPr lang="fr-FR" b="0"/>
          </a:p>
        </p:txBody>
      </p:sp>
      <p:sp>
        <p:nvSpPr>
          <p:cNvPr id="7208" name="Rectangle 43"/>
          <p:cNvSpPr>
            <a:spLocks noChangeArrowheads="1"/>
          </p:cNvSpPr>
          <p:nvPr/>
        </p:nvSpPr>
        <p:spPr bwMode="auto">
          <a:xfrm>
            <a:off x="0" y="1392454"/>
            <a:ext cx="21607463" cy="10759860"/>
          </a:xfrm>
          <a:prstGeom prst="rect">
            <a:avLst/>
          </a:prstGeom>
          <a:solidFill>
            <a:srgbClr val="FF9900">
              <a:alpha val="27843"/>
            </a:srgbClr>
          </a:solidFill>
          <a:ln w="762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graphicFrame>
        <p:nvGraphicFramePr>
          <p:cNvPr id="7176" name="Object 44"/>
          <p:cNvGraphicFramePr>
            <a:graphicFrameLocks noChangeAspect="1"/>
          </p:cNvGraphicFramePr>
          <p:nvPr/>
        </p:nvGraphicFramePr>
        <p:xfrm>
          <a:off x="423899" y="1355884"/>
          <a:ext cx="16843318" cy="1054889"/>
        </p:xfrm>
        <a:graphic>
          <a:graphicData uri="http://schemas.openxmlformats.org/presentationml/2006/ole">
            <p:oleObj spid="_x0000_s704520" name="Equation" r:id="rId10" imgW="2997000" imgH="253800" progId="Equation.3">
              <p:embed/>
            </p:oleObj>
          </a:graphicData>
        </a:graphic>
      </p:graphicFrame>
      <p:graphicFrame>
        <p:nvGraphicFramePr>
          <p:cNvPr id="7177" name="Object 45"/>
          <p:cNvGraphicFramePr>
            <a:graphicFrameLocks noChangeAspect="1"/>
          </p:cNvGraphicFramePr>
          <p:nvPr/>
        </p:nvGraphicFramePr>
        <p:xfrm>
          <a:off x="645224" y="6146484"/>
          <a:ext cx="9989702" cy="950806"/>
        </p:xfrm>
        <a:graphic>
          <a:graphicData uri="http://schemas.openxmlformats.org/presentationml/2006/ole">
            <p:oleObj spid="_x0000_s704521" name="Equation" r:id="rId11" imgW="1777680" imgH="228600" progId="Equation.3">
              <p:embed/>
            </p:oleObj>
          </a:graphicData>
        </a:graphic>
      </p:graphicFrame>
      <p:sp>
        <p:nvSpPr>
          <p:cNvPr id="7209" name="Text Box 46"/>
          <p:cNvSpPr txBox="1">
            <a:spLocks noChangeArrowheads="1"/>
          </p:cNvSpPr>
          <p:nvPr/>
        </p:nvSpPr>
        <p:spPr bwMode="auto">
          <a:xfrm>
            <a:off x="7982852" y="10495169"/>
            <a:ext cx="6822441" cy="97962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/>
              <a:t>Next</a:t>
            </a:r>
            <a:r>
              <a:rPr lang="fr-CH" sz="5100" dirty="0"/>
              <a:t> Lecture  </a:t>
            </a:r>
            <a:r>
              <a:rPr lang="fr-CH" sz="5100" dirty="0" err="1"/>
              <a:t>at</a:t>
            </a:r>
            <a:r>
              <a:rPr lang="fr-CH" sz="5100" dirty="0"/>
              <a:t> </a:t>
            </a:r>
            <a:r>
              <a:rPr lang="fr-CH" sz="5100" dirty="0" smtClean="0"/>
              <a:t>10:36</a:t>
            </a:r>
            <a:endParaRPr lang="fr-FR" sz="5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8199" name="Text Box 3"/>
          <p:cNvSpPr txBox="1">
            <a:spLocks noChangeArrowheads="1"/>
          </p:cNvSpPr>
          <p:nvPr/>
        </p:nvSpPr>
        <p:spPr bwMode="auto">
          <a:xfrm>
            <a:off x="6544497" y="1564074"/>
            <a:ext cx="11884724" cy="11027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Phase plane, strong external input</a:t>
            </a:r>
            <a:endParaRPr lang="en-US" sz="3800" dirty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232103" y="3462923"/>
          <a:ext cx="2460850" cy="936740"/>
        </p:xfrm>
        <a:graphic>
          <a:graphicData uri="http://schemas.openxmlformats.org/presentationml/2006/ole">
            <p:oleObj spid="_x0000_s705538" name="Equation" r:id="rId4" imgW="469800" imgH="241200" progId="Equation.3">
              <p:embed/>
            </p:oleObj>
          </a:graphicData>
        </a:graphic>
      </p:graphicFrame>
      <p:sp>
        <p:nvSpPr>
          <p:cNvPr id="8201" name="Line 6"/>
          <p:cNvSpPr>
            <a:spLocks noChangeShapeType="1"/>
          </p:cNvSpPr>
          <p:nvPr/>
        </p:nvSpPr>
        <p:spPr bwMode="auto">
          <a:xfrm flipV="1">
            <a:off x="5010217" y="5038222"/>
            <a:ext cx="0" cy="44642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>
            <a:off x="2290528" y="8357604"/>
            <a:ext cx="103760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 flipV="1">
            <a:off x="5010219" y="4526251"/>
            <a:ext cx="5274322" cy="383135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4" name="Line 9"/>
          <p:cNvSpPr>
            <a:spLocks noChangeShapeType="1"/>
          </p:cNvSpPr>
          <p:nvPr/>
        </p:nvSpPr>
        <p:spPr bwMode="auto">
          <a:xfrm>
            <a:off x="5861760" y="8231018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5" name="Line 10"/>
          <p:cNvSpPr>
            <a:spLocks noChangeShapeType="1"/>
          </p:cNvSpPr>
          <p:nvPr/>
        </p:nvSpPr>
        <p:spPr bwMode="auto">
          <a:xfrm>
            <a:off x="6544496" y="8231018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6" name="Line 11"/>
          <p:cNvSpPr>
            <a:spLocks noChangeShapeType="1"/>
          </p:cNvSpPr>
          <p:nvPr/>
        </p:nvSpPr>
        <p:spPr bwMode="auto">
          <a:xfrm>
            <a:off x="7223482" y="8231018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>
            <a:off x="7902465" y="8231018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>
            <a:off x="8585201" y="8231018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>
            <a:off x="9264187" y="8231018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0" name="Line 15"/>
          <p:cNvSpPr>
            <a:spLocks noChangeShapeType="1"/>
          </p:cNvSpPr>
          <p:nvPr/>
        </p:nvSpPr>
        <p:spPr bwMode="auto">
          <a:xfrm>
            <a:off x="9946923" y="8231018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1" name="Line 16"/>
          <p:cNvSpPr>
            <a:spLocks noChangeShapeType="1"/>
          </p:cNvSpPr>
          <p:nvPr/>
        </p:nvSpPr>
        <p:spPr bwMode="auto">
          <a:xfrm>
            <a:off x="5692954" y="6571327"/>
            <a:ext cx="2209512" cy="76233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2" name="Freeform 18"/>
          <p:cNvSpPr>
            <a:spLocks/>
          </p:cNvSpPr>
          <p:nvPr/>
        </p:nvSpPr>
        <p:spPr bwMode="auto">
          <a:xfrm rot="5400000" flipH="1" flipV="1">
            <a:off x="7585181" y="7650943"/>
            <a:ext cx="2168849" cy="1534281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3" name="Line 19"/>
          <p:cNvSpPr>
            <a:spLocks noChangeShapeType="1"/>
          </p:cNvSpPr>
          <p:nvPr/>
        </p:nvSpPr>
        <p:spPr bwMode="auto">
          <a:xfrm>
            <a:off x="4841409" y="7845632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4" name="Line 20"/>
          <p:cNvSpPr>
            <a:spLocks noChangeShapeType="1"/>
          </p:cNvSpPr>
          <p:nvPr/>
        </p:nvSpPr>
        <p:spPr bwMode="auto">
          <a:xfrm>
            <a:off x="4841409" y="7336471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5" name="Line 21"/>
          <p:cNvSpPr>
            <a:spLocks noChangeShapeType="1"/>
          </p:cNvSpPr>
          <p:nvPr/>
        </p:nvSpPr>
        <p:spPr bwMode="auto">
          <a:xfrm>
            <a:off x="4841409" y="6827313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6" name="Line 22"/>
          <p:cNvSpPr>
            <a:spLocks noChangeShapeType="1"/>
          </p:cNvSpPr>
          <p:nvPr/>
        </p:nvSpPr>
        <p:spPr bwMode="auto">
          <a:xfrm>
            <a:off x="4841409" y="6315340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7" name="Line 23"/>
          <p:cNvSpPr>
            <a:spLocks noChangeShapeType="1"/>
          </p:cNvSpPr>
          <p:nvPr/>
        </p:nvSpPr>
        <p:spPr bwMode="auto">
          <a:xfrm>
            <a:off x="4841409" y="5806180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8195" name="Object 24"/>
          <p:cNvGraphicFramePr>
            <a:graphicFrameLocks noChangeAspect="1"/>
          </p:cNvGraphicFramePr>
          <p:nvPr/>
        </p:nvGraphicFramePr>
        <p:xfrm>
          <a:off x="12779151" y="5786491"/>
          <a:ext cx="8132809" cy="2444527"/>
        </p:xfrm>
        <a:graphic>
          <a:graphicData uri="http://schemas.openxmlformats.org/presentationml/2006/ole">
            <p:oleObj spid="_x0000_s705539" name="Equation" r:id="rId5" imgW="1473120" imgH="596880" progId="Equation.3">
              <p:embed/>
            </p:oleObj>
          </a:graphicData>
        </a:graphic>
      </p:graphicFrame>
      <p:sp>
        <p:nvSpPr>
          <p:cNvPr id="8218" name="Freeform 26"/>
          <p:cNvSpPr>
            <a:spLocks/>
          </p:cNvSpPr>
          <p:nvPr/>
        </p:nvSpPr>
        <p:spPr bwMode="auto">
          <a:xfrm rot="-5400000" flipH="1" flipV="1">
            <a:off x="3845140" y="4716949"/>
            <a:ext cx="2168851" cy="1534279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60188" name="Line 28"/>
          <p:cNvSpPr>
            <a:spLocks noChangeShapeType="1"/>
          </p:cNvSpPr>
          <p:nvPr/>
        </p:nvSpPr>
        <p:spPr bwMode="auto">
          <a:xfrm>
            <a:off x="6544497" y="6185941"/>
            <a:ext cx="847793" cy="1530291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60189" name="Freeform 29"/>
          <p:cNvSpPr>
            <a:spLocks/>
          </p:cNvSpPr>
          <p:nvPr/>
        </p:nvSpPr>
        <p:spPr bwMode="auto">
          <a:xfrm rot="10800000" flipV="1">
            <a:off x="7392290" y="7716233"/>
            <a:ext cx="2892250" cy="1150531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60190" name="Freeform 30"/>
          <p:cNvSpPr>
            <a:spLocks/>
          </p:cNvSpPr>
          <p:nvPr/>
        </p:nvSpPr>
        <p:spPr bwMode="auto">
          <a:xfrm rot="10800000" flipH="1">
            <a:off x="3648497" y="5038223"/>
            <a:ext cx="2892250" cy="1150531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860191" name="Object 31"/>
          <p:cNvGraphicFramePr>
            <a:graphicFrameLocks noChangeAspect="1"/>
          </p:cNvGraphicFramePr>
          <p:nvPr/>
        </p:nvGraphicFramePr>
        <p:xfrm>
          <a:off x="10254530" y="8610778"/>
          <a:ext cx="2524621" cy="936740"/>
        </p:xfrm>
        <a:graphic>
          <a:graphicData uri="http://schemas.openxmlformats.org/presentationml/2006/ole">
            <p:oleObj spid="_x0000_s705540" name="Equation" r:id="rId6" imgW="482400" imgH="241200" progId="Equation.3">
              <p:embed/>
            </p:oleObj>
          </a:graphicData>
        </a:graphic>
      </p:graphicFrame>
      <p:graphicFrame>
        <p:nvGraphicFramePr>
          <p:cNvPr id="860192" name="Object 32"/>
          <p:cNvGraphicFramePr>
            <a:graphicFrameLocks noChangeAspect="1"/>
          </p:cNvGraphicFramePr>
          <p:nvPr/>
        </p:nvGraphicFramePr>
        <p:xfrm>
          <a:off x="10224519" y="4017089"/>
          <a:ext cx="5116767" cy="936742"/>
        </p:xfrm>
        <a:graphic>
          <a:graphicData uri="http://schemas.openxmlformats.org/presentationml/2006/ole">
            <p:oleObj spid="_x0000_s705541" name="Equation" r:id="rId7" imgW="977760" imgH="241200" progId="Equation.DSMT4">
              <p:embed/>
            </p:oleObj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Theory of decision dynamics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8" grpId="0" animBg="1"/>
      <p:bldP spid="860189" grpId="0" animBg="1"/>
      <p:bldP spid="8601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2"/>
          <p:cNvSpPr>
            <a:spLocks noChangeArrowheads="1"/>
          </p:cNvSpPr>
          <p:nvPr/>
        </p:nvSpPr>
        <p:spPr bwMode="auto">
          <a:xfrm>
            <a:off x="0" y="1450426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9228" name="Text Box 3"/>
          <p:cNvSpPr txBox="1">
            <a:spLocks noChangeArrowheads="1"/>
          </p:cNvSpPr>
          <p:nvPr/>
        </p:nvSpPr>
        <p:spPr bwMode="auto">
          <a:xfrm>
            <a:off x="9273204" y="1689536"/>
            <a:ext cx="9739906" cy="201067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Phase plane – biased input:</a:t>
            </a:r>
          </a:p>
          <a:p>
            <a:r>
              <a:rPr lang="en-US" sz="5900" dirty="0"/>
              <a:t>     </a:t>
            </a:r>
            <a:endParaRPr lang="en-US" sz="3800" dirty="0"/>
          </a:p>
        </p:txBody>
      </p:sp>
      <p:sp>
        <p:nvSpPr>
          <p:cNvPr id="9229" name="Text Box 4"/>
          <p:cNvSpPr txBox="1">
            <a:spLocks noChangeArrowheads="1"/>
          </p:cNvSpPr>
          <p:nvPr/>
        </p:nvSpPr>
        <p:spPr bwMode="auto">
          <a:xfrm>
            <a:off x="716498" y="1937083"/>
            <a:ext cx="628543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Population activity</a:t>
            </a:r>
            <a:endParaRPr lang="fr-FR" b="0"/>
          </a:p>
        </p:txBody>
      </p:sp>
      <p:sp>
        <p:nvSpPr>
          <p:cNvPr id="9230" name="Line 5"/>
          <p:cNvSpPr>
            <a:spLocks noChangeShapeType="1"/>
          </p:cNvSpPr>
          <p:nvPr/>
        </p:nvSpPr>
        <p:spPr bwMode="auto">
          <a:xfrm flipV="1">
            <a:off x="6208397" y="4463189"/>
            <a:ext cx="5274322" cy="383135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30281" y="3399861"/>
            <a:ext cx="6542260" cy="7060719"/>
            <a:chOff x="1181" y="693"/>
            <a:chExt cx="1744" cy="2510"/>
          </a:xfrm>
        </p:grpSpPr>
        <p:graphicFrame>
          <p:nvGraphicFramePr>
            <p:cNvPr id="9226" name="Object 8"/>
            <p:cNvGraphicFramePr>
              <a:graphicFrameLocks noChangeAspect="1"/>
            </p:cNvGraphicFramePr>
            <p:nvPr/>
          </p:nvGraphicFramePr>
          <p:xfrm>
            <a:off x="1181" y="693"/>
            <a:ext cx="656" cy="333"/>
          </p:xfrm>
          <a:graphic>
            <a:graphicData uri="http://schemas.openxmlformats.org/presentationml/2006/ole">
              <p:oleObj spid="_x0000_s706570" name="Equation" r:id="rId4" imgW="469800" imgH="241200" progId="Equation.3">
                <p:embed/>
              </p:oleObj>
            </a:graphicData>
          </a:graphic>
        </p:graphicFrame>
        <p:sp>
          <p:nvSpPr>
            <p:cNvPr id="9251" name="Line 9"/>
            <p:cNvSpPr>
              <a:spLocks noChangeShapeType="1"/>
            </p:cNvSpPr>
            <p:nvPr/>
          </p:nvSpPr>
          <p:spPr bwMode="auto">
            <a:xfrm>
              <a:off x="1837" y="1798"/>
              <a:ext cx="589" cy="2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Freeform 10"/>
            <p:cNvSpPr>
              <a:spLocks/>
            </p:cNvSpPr>
            <p:nvPr/>
          </p:nvSpPr>
          <p:spPr bwMode="auto">
            <a:xfrm rot="5400000" flipH="1" flipV="1">
              <a:off x="2109" y="2386"/>
              <a:ext cx="1134" cy="499"/>
            </a:xfrm>
            <a:custGeom>
              <a:avLst/>
              <a:gdLst>
                <a:gd name="T0" fmla="*/ 25715 w 726"/>
                <a:gd name="T1" fmla="*/ 0 h 182"/>
                <a:gd name="T2" fmla="*/ 19286 w 726"/>
                <a:gd name="T3" fmla="*/ 290955 h 182"/>
                <a:gd name="T4" fmla="*/ 0 w 726"/>
                <a:gd name="T5" fmla="*/ 581135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Freeform 11"/>
            <p:cNvSpPr>
              <a:spLocks/>
            </p:cNvSpPr>
            <p:nvPr/>
          </p:nvSpPr>
          <p:spPr bwMode="auto">
            <a:xfrm rot="-5400000" flipH="1" flipV="1">
              <a:off x="1248" y="1207"/>
              <a:ext cx="771" cy="409"/>
            </a:xfrm>
            <a:custGeom>
              <a:avLst/>
              <a:gdLst>
                <a:gd name="T0" fmla="*/ 1176 w 726"/>
                <a:gd name="T1" fmla="*/ 0 h 182"/>
                <a:gd name="T2" fmla="*/ 880 w 726"/>
                <a:gd name="T3" fmla="*/ 58970 h 182"/>
                <a:gd name="T4" fmla="*/ 0 w 726"/>
                <a:gd name="T5" fmla="*/ 118370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295793" y="6761438"/>
            <a:ext cx="9186924" cy="4000136"/>
            <a:chOff x="612" y="2507"/>
            <a:chExt cx="2449" cy="1422"/>
          </a:xfrm>
        </p:grpSpPr>
        <p:sp>
          <p:nvSpPr>
            <p:cNvPr id="9248" name="Line 28"/>
            <p:cNvSpPr>
              <a:spLocks noChangeShapeType="1"/>
            </p:cNvSpPr>
            <p:nvPr/>
          </p:nvSpPr>
          <p:spPr bwMode="auto">
            <a:xfrm>
              <a:off x="2064" y="2977"/>
              <a:ext cx="226" cy="54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Freeform 29"/>
            <p:cNvSpPr>
              <a:spLocks/>
            </p:cNvSpPr>
            <p:nvPr/>
          </p:nvSpPr>
          <p:spPr bwMode="auto">
            <a:xfrm rot="10800000" flipV="1">
              <a:off x="2290" y="3520"/>
              <a:ext cx="771" cy="409"/>
            </a:xfrm>
            <a:custGeom>
              <a:avLst/>
              <a:gdLst>
                <a:gd name="T0" fmla="*/ 1176 w 726"/>
                <a:gd name="T1" fmla="*/ 0 h 182"/>
                <a:gd name="T2" fmla="*/ 880 w 726"/>
                <a:gd name="T3" fmla="*/ 58970 h 182"/>
                <a:gd name="T4" fmla="*/ 0 w 726"/>
                <a:gd name="T5" fmla="*/ 118370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Freeform 30"/>
            <p:cNvSpPr>
              <a:spLocks/>
            </p:cNvSpPr>
            <p:nvPr/>
          </p:nvSpPr>
          <p:spPr bwMode="auto">
            <a:xfrm rot="10800000" flipH="1">
              <a:off x="1292" y="2567"/>
              <a:ext cx="771" cy="409"/>
            </a:xfrm>
            <a:custGeom>
              <a:avLst/>
              <a:gdLst>
                <a:gd name="T0" fmla="*/ 1176 w 726"/>
                <a:gd name="T1" fmla="*/ 0 h 182"/>
                <a:gd name="T2" fmla="*/ 880 w 726"/>
                <a:gd name="T3" fmla="*/ 58970 h 182"/>
                <a:gd name="T4" fmla="*/ 0 w 726"/>
                <a:gd name="T5" fmla="*/ 118370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9225" name="Object 31"/>
            <p:cNvGraphicFramePr>
              <a:graphicFrameLocks noChangeAspect="1"/>
            </p:cNvGraphicFramePr>
            <p:nvPr/>
          </p:nvGraphicFramePr>
          <p:xfrm>
            <a:off x="612" y="2507"/>
            <a:ext cx="673" cy="333"/>
          </p:xfrm>
          <a:graphic>
            <a:graphicData uri="http://schemas.openxmlformats.org/presentationml/2006/ole">
              <p:oleObj spid="_x0000_s706569" name="Equation" r:id="rId5" imgW="482400" imgH="241200" progId="Equation.3">
                <p:embed/>
              </p:oleObj>
            </a:graphicData>
          </a:graphic>
        </p:graphicFrame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826321" y="3444870"/>
            <a:ext cx="6542260" cy="7060719"/>
            <a:chOff x="1181" y="693"/>
            <a:chExt cx="1744" cy="2510"/>
          </a:xfrm>
        </p:grpSpPr>
        <p:graphicFrame>
          <p:nvGraphicFramePr>
            <p:cNvPr id="9224" name="Object 33"/>
            <p:cNvGraphicFramePr>
              <a:graphicFrameLocks noChangeAspect="1"/>
            </p:cNvGraphicFramePr>
            <p:nvPr/>
          </p:nvGraphicFramePr>
          <p:xfrm>
            <a:off x="1181" y="693"/>
            <a:ext cx="656" cy="333"/>
          </p:xfrm>
          <a:graphic>
            <a:graphicData uri="http://schemas.openxmlformats.org/presentationml/2006/ole">
              <p:oleObj spid="_x0000_s706568" name="Equation" r:id="rId6" imgW="469800" imgH="241200" progId="Equation.3">
                <p:embed/>
              </p:oleObj>
            </a:graphicData>
          </a:graphic>
        </p:graphicFrame>
        <p:sp>
          <p:nvSpPr>
            <p:cNvPr id="9245" name="Line 34"/>
            <p:cNvSpPr>
              <a:spLocks noChangeShapeType="1"/>
            </p:cNvSpPr>
            <p:nvPr/>
          </p:nvSpPr>
          <p:spPr bwMode="auto">
            <a:xfrm>
              <a:off x="1837" y="1798"/>
              <a:ext cx="589" cy="2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Freeform 35"/>
            <p:cNvSpPr>
              <a:spLocks/>
            </p:cNvSpPr>
            <p:nvPr/>
          </p:nvSpPr>
          <p:spPr bwMode="auto">
            <a:xfrm rot="5400000" flipH="1" flipV="1">
              <a:off x="2109" y="2386"/>
              <a:ext cx="1134" cy="499"/>
            </a:xfrm>
            <a:custGeom>
              <a:avLst/>
              <a:gdLst>
                <a:gd name="T0" fmla="*/ 25715 w 726"/>
                <a:gd name="T1" fmla="*/ 0 h 182"/>
                <a:gd name="T2" fmla="*/ 19286 w 726"/>
                <a:gd name="T3" fmla="*/ 290955 h 182"/>
                <a:gd name="T4" fmla="*/ 0 w 726"/>
                <a:gd name="T5" fmla="*/ 581135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36"/>
            <p:cNvSpPr>
              <a:spLocks/>
            </p:cNvSpPr>
            <p:nvPr/>
          </p:nvSpPr>
          <p:spPr bwMode="auto">
            <a:xfrm rot="-5400000" flipH="1" flipV="1">
              <a:off x="1248" y="1207"/>
              <a:ext cx="771" cy="409"/>
            </a:xfrm>
            <a:custGeom>
              <a:avLst/>
              <a:gdLst>
                <a:gd name="T0" fmla="*/ 1176 w 726"/>
                <a:gd name="T1" fmla="*/ 0 h 182"/>
                <a:gd name="T2" fmla="*/ 880 w 726"/>
                <a:gd name="T3" fmla="*/ 58970 h 182"/>
                <a:gd name="T4" fmla="*/ 0 w 726"/>
                <a:gd name="T5" fmla="*/ 118370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147338" y="3444870"/>
            <a:ext cx="6542260" cy="7060719"/>
            <a:chOff x="1181" y="693"/>
            <a:chExt cx="1744" cy="2510"/>
          </a:xfrm>
        </p:grpSpPr>
        <p:graphicFrame>
          <p:nvGraphicFramePr>
            <p:cNvPr id="9223" name="Object 38"/>
            <p:cNvGraphicFramePr>
              <a:graphicFrameLocks noChangeAspect="1"/>
            </p:cNvGraphicFramePr>
            <p:nvPr/>
          </p:nvGraphicFramePr>
          <p:xfrm>
            <a:off x="1181" y="693"/>
            <a:ext cx="656" cy="333"/>
          </p:xfrm>
          <a:graphic>
            <a:graphicData uri="http://schemas.openxmlformats.org/presentationml/2006/ole">
              <p:oleObj spid="_x0000_s706567" name="Equation" r:id="rId7" imgW="469800" imgH="241200" progId="Equation.3">
                <p:embed/>
              </p:oleObj>
            </a:graphicData>
          </a:graphic>
        </p:graphicFrame>
        <p:sp>
          <p:nvSpPr>
            <p:cNvPr id="9242" name="Line 39"/>
            <p:cNvSpPr>
              <a:spLocks noChangeShapeType="1"/>
            </p:cNvSpPr>
            <p:nvPr/>
          </p:nvSpPr>
          <p:spPr bwMode="auto">
            <a:xfrm>
              <a:off x="1837" y="1798"/>
              <a:ext cx="589" cy="2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Freeform 40"/>
            <p:cNvSpPr>
              <a:spLocks/>
            </p:cNvSpPr>
            <p:nvPr/>
          </p:nvSpPr>
          <p:spPr bwMode="auto">
            <a:xfrm rot="5400000" flipH="1" flipV="1">
              <a:off x="2109" y="2386"/>
              <a:ext cx="1134" cy="499"/>
            </a:xfrm>
            <a:custGeom>
              <a:avLst/>
              <a:gdLst>
                <a:gd name="T0" fmla="*/ 25715 w 726"/>
                <a:gd name="T1" fmla="*/ 0 h 182"/>
                <a:gd name="T2" fmla="*/ 19286 w 726"/>
                <a:gd name="T3" fmla="*/ 290955 h 182"/>
                <a:gd name="T4" fmla="*/ 0 w 726"/>
                <a:gd name="T5" fmla="*/ 581135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Freeform 41"/>
            <p:cNvSpPr>
              <a:spLocks/>
            </p:cNvSpPr>
            <p:nvPr/>
          </p:nvSpPr>
          <p:spPr bwMode="auto">
            <a:xfrm rot="-5400000" flipH="1" flipV="1">
              <a:off x="1248" y="1207"/>
              <a:ext cx="771" cy="409"/>
            </a:xfrm>
            <a:custGeom>
              <a:avLst/>
              <a:gdLst>
                <a:gd name="T0" fmla="*/ 1176 w 726"/>
                <a:gd name="T1" fmla="*/ 0 h 182"/>
                <a:gd name="T2" fmla="*/ 880 w 726"/>
                <a:gd name="T3" fmla="*/ 58970 h 182"/>
                <a:gd name="T4" fmla="*/ 0 w 726"/>
                <a:gd name="T5" fmla="*/ 118370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1954426" y="3444870"/>
            <a:ext cx="6542260" cy="7060719"/>
            <a:chOff x="1181" y="693"/>
            <a:chExt cx="1744" cy="2510"/>
          </a:xfrm>
        </p:grpSpPr>
        <p:graphicFrame>
          <p:nvGraphicFramePr>
            <p:cNvPr id="9222" name="Object 43"/>
            <p:cNvGraphicFramePr>
              <a:graphicFrameLocks noChangeAspect="1"/>
            </p:cNvGraphicFramePr>
            <p:nvPr/>
          </p:nvGraphicFramePr>
          <p:xfrm>
            <a:off x="1181" y="693"/>
            <a:ext cx="656" cy="333"/>
          </p:xfrm>
          <a:graphic>
            <a:graphicData uri="http://schemas.openxmlformats.org/presentationml/2006/ole">
              <p:oleObj spid="_x0000_s706566" name="Equation" r:id="rId8" imgW="469800" imgH="241200" progId="Equation.3">
                <p:embed/>
              </p:oleObj>
            </a:graphicData>
          </a:graphic>
        </p:graphicFrame>
        <p:sp>
          <p:nvSpPr>
            <p:cNvPr id="9239" name="Line 44"/>
            <p:cNvSpPr>
              <a:spLocks noChangeShapeType="1"/>
            </p:cNvSpPr>
            <p:nvPr/>
          </p:nvSpPr>
          <p:spPr bwMode="auto">
            <a:xfrm>
              <a:off x="1837" y="1798"/>
              <a:ext cx="589" cy="2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Freeform 45"/>
            <p:cNvSpPr>
              <a:spLocks/>
            </p:cNvSpPr>
            <p:nvPr/>
          </p:nvSpPr>
          <p:spPr bwMode="auto">
            <a:xfrm rot="5400000" flipH="1" flipV="1">
              <a:off x="2109" y="2386"/>
              <a:ext cx="1134" cy="499"/>
            </a:xfrm>
            <a:custGeom>
              <a:avLst/>
              <a:gdLst>
                <a:gd name="T0" fmla="*/ 25715 w 726"/>
                <a:gd name="T1" fmla="*/ 0 h 182"/>
                <a:gd name="T2" fmla="*/ 19286 w 726"/>
                <a:gd name="T3" fmla="*/ 290955 h 182"/>
                <a:gd name="T4" fmla="*/ 0 w 726"/>
                <a:gd name="T5" fmla="*/ 581135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Freeform 46"/>
            <p:cNvSpPr>
              <a:spLocks/>
            </p:cNvSpPr>
            <p:nvPr/>
          </p:nvSpPr>
          <p:spPr bwMode="auto">
            <a:xfrm rot="-5400000" flipH="1" flipV="1">
              <a:off x="1248" y="1207"/>
              <a:ext cx="771" cy="409"/>
            </a:xfrm>
            <a:custGeom>
              <a:avLst/>
              <a:gdLst>
                <a:gd name="T0" fmla="*/ 1176 w 726"/>
                <a:gd name="T1" fmla="*/ 0 h 182"/>
                <a:gd name="T2" fmla="*/ 880 w 726"/>
                <a:gd name="T3" fmla="*/ 58970 h 182"/>
                <a:gd name="T4" fmla="*/ 0 w 726"/>
                <a:gd name="T5" fmla="*/ 118370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6" name="Line 47"/>
          <p:cNvSpPr>
            <a:spLocks noChangeShapeType="1"/>
          </p:cNvSpPr>
          <p:nvPr/>
        </p:nvSpPr>
        <p:spPr bwMode="auto">
          <a:xfrm>
            <a:off x="3488706" y="8294542"/>
            <a:ext cx="103760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7" name="Line 48"/>
          <p:cNvSpPr>
            <a:spLocks noChangeShapeType="1"/>
          </p:cNvSpPr>
          <p:nvPr/>
        </p:nvSpPr>
        <p:spPr bwMode="auto">
          <a:xfrm flipV="1">
            <a:off x="6208395" y="4975160"/>
            <a:ext cx="0" cy="44642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8" name="Line 49"/>
          <p:cNvSpPr>
            <a:spLocks noChangeShapeType="1"/>
          </p:cNvSpPr>
          <p:nvPr/>
        </p:nvSpPr>
        <p:spPr bwMode="auto">
          <a:xfrm>
            <a:off x="11145101" y="8547716"/>
            <a:ext cx="0" cy="165969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868402" name="Object 50"/>
          <p:cNvGraphicFramePr>
            <a:graphicFrameLocks noChangeAspect="1"/>
          </p:cNvGraphicFramePr>
          <p:nvPr/>
        </p:nvGraphicFramePr>
        <p:xfrm>
          <a:off x="11647774" y="10311487"/>
          <a:ext cx="3057305" cy="936742"/>
        </p:xfrm>
        <a:graphic>
          <a:graphicData uri="http://schemas.openxmlformats.org/presentationml/2006/ole">
            <p:oleObj spid="_x0000_s706562" name="Equation" r:id="rId9" imgW="583920" imgH="241200" progId="Equation.3">
              <p:embed/>
            </p:oleObj>
          </a:graphicData>
        </a:graphic>
      </p:graphicFrame>
      <p:graphicFrame>
        <p:nvGraphicFramePr>
          <p:cNvPr id="868403" name="Object 51"/>
          <p:cNvGraphicFramePr>
            <a:graphicFrameLocks noChangeAspect="1"/>
          </p:cNvGraphicFramePr>
          <p:nvPr/>
        </p:nvGraphicFramePr>
        <p:xfrm>
          <a:off x="258840" y="5357734"/>
          <a:ext cx="3057305" cy="936740"/>
        </p:xfrm>
        <a:graphic>
          <a:graphicData uri="http://schemas.openxmlformats.org/presentationml/2006/ole">
            <p:oleObj spid="_x0000_s706563" name="Equation" r:id="rId10" imgW="583920" imgH="241200" progId="Equation.3">
              <p:embed/>
            </p:oleObj>
          </a:graphicData>
        </a:graphic>
      </p:graphicFrame>
      <p:graphicFrame>
        <p:nvGraphicFramePr>
          <p:cNvPr id="3" name="Object 50"/>
          <p:cNvGraphicFramePr>
            <a:graphicFrameLocks noChangeAspect="1"/>
          </p:cNvGraphicFramePr>
          <p:nvPr/>
        </p:nvGraphicFramePr>
        <p:xfrm>
          <a:off x="14348708" y="2463119"/>
          <a:ext cx="4220206" cy="936742"/>
        </p:xfrm>
        <a:graphic>
          <a:graphicData uri="http://schemas.openxmlformats.org/presentationml/2006/ole">
            <p:oleObj spid="_x0000_s706564" name="Equation" r:id="rId11" imgW="634680" imgH="241200" progId="Equation.DSMT4">
              <p:embed/>
            </p:oleObj>
          </a:graphicData>
        </a:graphic>
      </p:graphicFrame>
      <p:graphicFrame>
        <p:nvGraphicFramePr>
          <p:cNvPr id="7" name="Object 50"/>
          <p:cNvGraphicFramePr>
            <a:graphicFrameLocks noChangeAspect="1"/>
          </p:cNvGraphicFramePr>
          <p:nvPr/>
        </p:nvGraphicFramePr>
        <p:xfrm>
          <a:off x="14855132" y="3475811"/>
          <a:ext cx="3057307" cy="936742"/>
        </p:xfrm>
        <a:graphic>
          <a:graphicData uri="http://schemas.openxmlformats.org/presentationml/2006/ole">
            <p:oleObj spid="_x0000_s706565" name="Equation" r:id="rId12" imgW="583920" imgH="241200" progId="Equation.3">
              <p:embed/>
            </p:oleObj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Theory of decision dynamics: biased input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1765736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0247" name="Text Box 3"/>
          <p:cNvSpPr txBox="1">
            <a:spLocks noChangeArrowheads="1"/>
          </p:cNvSpPr>
          <p:nvPr/>
        </p:nvSpPr>
        <p:spPr bwMode="auto">
          <a:xfrm>
            <a:off x="3038549" y="2018910"/>
            <a:ext cx="13983055" cy="11027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Phase plane – symmetric but small input</a:t>
            </a:r>
            <a:endParaRPr lang="en-US" sz="3800" dirty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126986" y="4013353"/>
          <a:ext cx="2460850" cy="936740"/>
        </p:xfrm>
        <a:graphic>
          <a:graphicData uri="http://schemas.openxmlformats.org/presentationml/2006/ole">
            <p:oleObj spid="_x0000_s707586" name="Equation" r:id="rId4" imgW="469800" imgH="241200" progId="Equation.3">
              <p:embed/>
            </p:oleObj>
          </a:graphicData>
        </a:graphic>
      </p:graphicFrame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10341551" y="6401934"/>
            <a:ext cx="7046477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 dirty="0" err="1"/>
              <a:t>Weak</a:t>
            </a:r>
            <a:r>
              <a:rPr lang="fr-CH" b="0" dirty="0"/>
              <a:t> </a:t>
            </a:r>
            <a:r>
              <a:rPr lang="fr-CH" b="0" dirty="0" err="1"/>
              <a:t>external</a:t>
            </a:r>
            <a:r>
              <a:rPr lang="fr-CH" b="0" dirty="0"/>
              <a:t> input:</a:t>
            </a:r>
          </a:p>
          <a:p>
            <a:r>
              <a:rPr lang="fr-CH" b="0" dirty="0"/>
              <a:t>   Stable </a:t>
            </a:r>
            <a:r>
              <a:rPr lang="fr-CH" b="0" dirty="0" err="1"/>
              <a:t>fixed</a:t>
            </a:r>
            <a:r>
              <a:rPr lang="fr-CH" b="0" dirty="0"/>
              <a:t> point</a:t>
            </a:r>
            <a:endParaRPr lang="fr-FR" b="0" dirty="0"/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 flipV="1">
            <a:off x="6208395" y="5290470"/>
            <a:ext cx="0" cy="44642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0" name="Line 7"/>
          <p:cNvSpPr>
            <a:spLocks noChangeShapeType="1"/>
          </p:cNvSpPr>
          <p:nvPr/>
        </p:nvSpPr>
        <p:spPr bwMode="auto">
          <a:xfrm>
            <a:off x="3488706" y="8609852"/>
            <a:ext cx="103760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1" name="Line 8"/>
          <p:cNvSpPr>
            <a:spLocks noChangeShapeType="1"/>
          </p:cNvSpPr>
          <p:nvPr/>
        </p:nvSpPr>
        <p:spPr bwMode="auto">
          <a:xfrm flipV="1">
            <a:off x="6208397" y="4778499"/>
            <a:ext cx="5274322" cy="383135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2" name="Line 9"/>
          <p:cNvSpPr>
            <a:spLocks noChangeShapeType="1"/>
          </p:cNvSpPr>
          <p:nvPr/>
        </p:nvSpPr>
        <p:spPr bwMode="auto">
          <a:xfrm>
            <a:off x="7059938" y="8483266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3" name="Line 10"/>
          <p:cNvSpPr>
            <a:spLocks noChangeShapeType="1"/>
          </p:cNvSpPr>
          <p:nvPr/>
        </p:nvSpPr>
        <p:spPr bwMode="auto">
          <a:xfrm>
            <a:off x="7742674" y="8483266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4" name="Line 11"/>
          <p:cNvSpPr>
            <a:spLocks noChangeShapeType="1"/>
          </p:cNvSpPr>
          <p:nvPr/>
        </p:nvSpPr>
        <p:spPr bwMode="auto">
          <a:xfrm>
            <a:off x="8421660" y="8483266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5" name="Line 12"/>
          <p:cNvSpPr>
            <a:spLocks noChangeShapeType="1"/>
          </p:cNvSpPr>
          <p:nvPr/>
        </p:nvSpPr>
        <p:spPr bwMode="auto">
          <a:xfrm>
            <a:off x="9100643" y="8483266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6" name="Line 13"/>
          <p:cNvSpPr>
            <a:spLocks noChangeShapeType="1"/>
          </p:cNvSpPr>
          <p:nvPr/>
        </p:nvSpPr>
        <p:spPr bwMode="auto">
          <a:xfrm>
            <a:off x="9783379" y="8483266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7" name="Line 14"/>
          <p:cNvSpPr>
            <a:spLocks noChangeShapeType="1"/>
          </p:cNvSpPr>
          <p:nvPr/>
        </p:nvSpPr>
        <p:spPr bwMode="auto">
          <a:xfrm>
            <a:off x="10462365" y="8483266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8" name="Line 15"/>
          <p:cNvSpPr>
            <a:spLocks noChangeShapeType="1"/>
          </p:cNvSpPr>
          <p:nvPr/>
        </p:nvSpPr>
        <p:spPr bwMode="auto">
          <a:xfrm>
            <a:off x="11145101" y="8483266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9" name="Line 16"/>
          <p:cNvSpPr>
            <a:spLocks noChangeShapeType="1"/>
          </p:cNvSpPr>
          <p:nvPr/>
        </p:nvSpPr>
        <p:spPr bwMode="auto">
          <a:xfrm>
            <a:off x="4509058" y="6823575"/>
            <a:ext cx="2209514" cy="76233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0" name="Freeform 17"/>
          <p:cNvSpPr>
            <a:spLocks/>
          </p:cNvSpPr>
          <p:nvPr/>
        </p:nvSpPr>
        <p:spPr bwMode="auto">
          <a:xfrm rot="5400000" flipH="1" flipV="1">
            <a:off x="6401288" y="7903192"/>
            <a:ext cx="2168849" cy="1534279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1" name="Line 18"/>
          <p:cNvSpPr>
            <a:spLocks noChangeShapeType="1"/>
          </p:cNvSpPr>
          <p:nvPr/>
        </p:nvSpPr>
        <p:spPr bwMode="auto">
          <a:xfrm>
            <a:off x="6039587" y="8097880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2" name="Line 19"/>
          <p:cNvSpPr>
            <a:spLocks noChangeShapeType="1"/>
          </p:cNvSpPr>
          <p:nvPr/>
        </p:nvSpPr>
        <p:spPr bwMode="auto">
          <a:xfrm>
            <a:off x="6039587" y="7588719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3" name="Line 20"/>
          <p:cNvSpPr>
            <a:spLocks noChangeShapeType="1"/>
          </p:cNvSpPr>
          <p:nvPr/>
        </p:nvSpPr>
        <p:spPr bwMode="auto">
          <a:xfrm>
            <a:off x="6039587" y="7079561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4" name="Line 21"/>
          <p:cNvSpPr>
            <a:spLocks noChangeShapeType="1"/>
          </p:cNvSpPr>
          <p:nvPr/>
        </p:nvSpPr>
        <p:spPr bwMode="auto">
          <a:xfrm>
            <a:off x="6039587" y="6567588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5" name="Line 22"/>
          <p:cNvSpPr>
            <a:spLocks noChangeShapeType="1"/>
          </p:cNvSpPr>
          <p:nvPr/>
        </p:nvSpPr>
        <p:spPr bwMode="auto">
          <a:xfrm>
            <a:off x="6039587" y="6058428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6" name="Freeform 24"/>
          <p:cNvSpPr>
            <a:spLocks/>
          </p:cNvSpPr>
          <p:nvPr/>
        </p:nvSpPr>
        <p:spPr bwMode="auto">
          <a:xfrm rot="-5400000" flipH="1" flipV="1">
            <a:off x="2657494" y="4969197"/>
            <a:ext cx="2168851" cy="1534279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7" name="Line 25"/>
          <p:cNvSpPr>
            <a:spLocks noChangeShapeType="1"/>
          </p:cNvSpPr>
          <p:nvPr/>
        </p:nvSpPr>
        <p:spPr bwMode="auto">
          <a:xfrm>
            <a:off x="7742675" y="8224465"/>
            <a:ext cx="847793" cy="1530291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8" name="Freeform 26"/>
          <p:cNvSpPr>
            <a:spLocks/>
          </p:cNvSpPr>
          <p:nvPr/>
        </p:nvSpPr>
        <p:spPr bwMode="auto">
          <a:xfrm rot="10800000" flipV="1">
            <a:off x="8590468" y="9754757"/>
            <a:ext cx="2892250" cy="1150532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9" name="Freeform 27"/>
          <p:cNvSpPr>
            <a:spLocks/>
          </p:cNvSpPr>
          <p:nvPr/>
        </p:nvSpPr>
        <p:spPr bwMode="auto">
          <a:xfrm rot="10800000" flipH="1">
            <a:off x="4846675" y="7200521"/>
            <a:ext cx="2892250" cy="1150532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0244" name="Object 28"/>
          <p:cNvGraphicFramePr>
            <a:graphicFrameLocks noChangeAspect="1"/>
          </p:cNvGraphicFramePr>
          <p:nvPr/>
        </p:nvGraphicFramePr>
        <p:xfrm>
          <a:off x="10634925" y="9884156"/>
          <a:ext cx="2524621" cy="936742"/>
        </p:xfrm>
        <a:graphic>
          <a:graphicData uri="http://schemas.openxmlformats.org/presentationml/2006/ole">
            <p:oleObj spid="_x0000_s707588" name="Equation" r:id="rId5" imgW="482400" imgH="241200" progId="Equation.3">
              <p:embed/>
            </p:oleObj>
          </a:graphicData>
        </a:graphic>
      </p:graphicFrame>
      <p:graphicFrame>
        <p:nvGraphicFramePr>
          <p:cNvPr id="10245" name="Object 29"/>
          <p:cNvGraphicFramePr>
            <a:graphicFrameLocks noChangeAspect="1"/>
          </p:cNvGraphicFramePr>
          <p:nvPr/>
        </p:nvGraphicFramePr>
        <p:xfrm>
          <a:off x="11655277" y="4269337"/>
          <a:ext cx="4651607" cy="936742"/>
        </p:xfrm>
        <a:graphic>
          <a:graphicData uri="http://schemas.openxmlformats.org/presentationml/2006/ole">
            <p:oleObj spid="_x0000_s707589" name="Equation" r:id="rId6" imgW="888840" imgH="241200" progId="Equation.3">
              <p:embed/>
            </p:oleObj>
          </a:graphicData>
        </a:graphic>
      </p:graphicFrame>
      <p:sp>
        <p:nvSpPr>
          <p:cNvPr id="10270" name="Line 34"/>
          <p:cNvSpPr>
            <a:spLocks noChangeShapeType="1"/>
          </p:cNvSpPr>
          <p:nvPr/>
        </p:nvSpPr>
        <p:spPr bwMode="auto">
          <a:xfrm flipV="1">
            <a:off x="6380955" y="8097880"/>
            <a:ext cx="510176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71" name="Line 35"/>
          <p:cNvSpPr>
            <a:spLocks noChangeShapeType="1"/>
          </p:cNvSpPr>
          <p:nvPr/>
        </p:nvSpPr>
        <p:spPr bwMode="auto">
          <a:xfrm flipH="1" flipV="1">
            <a:off x="8080291" y="9116200"/>
            <a:ext cx="0" cy="5119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72" name="Line 36"/>
          <p:cNvSpPr>
            <a:spLocks noChangeShapeType="1"/>
          </p:cNvSpPr>
          <p:nvPr/>
        </p:nvSpPr>
        <p:spPr bwMode="auto">
          <a:xfrm flipH="1" flipV="1">
            <a:off x="8080292" y="8989611"/>
            <a:ext cx="682736" cy="28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73" name="Line 37"/>
          <p:cNvSpPr>
            <a:spLocks noChangeShapeType="1"/>
          </p:cNvSpPr>
          <p:nvPr/>
        </p:nvSpPr>
        <p:spPr bwMode="auto">
          <a:xfrm flipV="1">
            <a:off x="4846675" y="7332735"/>
            <a:ext cx="682736" cy="2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74" name="Line 38"/>
          <p:cNvSpPr>
            <a:spLocks noChangeShapeType="1"/>
          </p:cNvSpPr>
          <p:nvPr/>
        </p:nvSpPr>
        <p:spPr bwMode="auto">
          <a:xfrm rot="5400000" flipV="1">
            <a:off x="5440357" y="7074873"/>
            <a:ext cx="511972" cy="37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Theory of decision dynamics: unbiased weak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1272" name="Text Box 3"/>
          <p:cNvSpPr txBox="1">
            <a:spLocks noChangeArrowheads="1"/>
          </p:cNvSpPr>
          <p:nvPr/>
        </p:nvSpPr>
        <p:spPr bwMode="auto">
          <a:xfrm>
            <a:off x="10486848" y="4286666"/>
            <a:ext cx="4602281" cy="11027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Phase plane</a:t>
            </a:r>
            <a:endParaRPr lang="en-US" sz="3800" dirty="0"/>
          </a:p>
        </p:txBody>
      </p:sp>
      <p:sp>
        <p:nvSpPr>
          <p:cNvPr id="11274" name="Line 8"/>
          <p:cNvSpPr>
            <a:spLocks noChangeShapeType="1"/>
          </p:cNvSpPr>
          <p:nvPr/>
        </p:nvSpPr>
        <p:spPr bwMode="auto">
          <a:xfrm flipV="1">
            <a:off x="5720828" y="4877430"/>
            <a:ext cx="5274322" cy="383135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942712" y="3814102"/>
            <a:ext cx="6542260" cy="7060719"/>
            <a:chOff x="1181" y="693"/>
            <a:chExt cx="1744" cy="2510"/>
          </a:xfrm>
        </p:grpSpPr>
        <p:graphicFrame>
          <p:nvGraphicFramePr>
            <p:cNvPr id="11270" name="Object 4"/>
            <p:cNvGraphicFramePr>
              <a:graphicFrameLocks noChangeAspect="1"/>
            </p:cNvGraphicFramePr>
            <p:nvPr/>
          </p:nvGraphicFramePr>
          <p:xfrm>
            <a:off x="1181" y="693"/>
            <a:ext cx="656" cy="333"/>
          </p:xfrm>
          <a:graphic>
            <a:graphicData uri="http://schemas.openxmlformats.org/presentationml/2006/ole">
              <p:oleObj spid="_x0000_s708614" name="Equation" r:id="rId4" imgW="469800" imgH="241200" progId="Equation.3">
                <p:embed/>
              </p:oleObj>
            </a:graphicData>
          </a:graphic>
        </p:graphicFrame>
        <p:sp>
          <p:nvSpPr>
            <p:cNvPr id="11291" name="Line 16"/>
            <p:cNvSpPr>
              <a:spLocks noChangeShapeType="1"/>
            </p:cNvSpPr>
            <p:nvPr/>
          </p:nvSpPr>
          <p:spPr bwMode="auto">
            <a:xfrm>
              <a:off x="1837" y="1798"/>
              <a:ext cx="589" cy="2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Freeform 17"/>
            <p:cNvSpPr>
              <a:spLocks/>
            </p:cNvSpPr>
            <p:nvPr/>
          </p:nvSpPr>
          <p:spPr bwMode="auto">
            <a:xfrm rot="5400000" flipH="1" flipV="1">
              <a:off x="2109" y="2386"/>
              <a:ext cx="1134" cy="499"/>
            </a:xfrm>
            <a:custGeom>
              <a:avLst/>
              <a:gdLst>
                <a:gd name="T0" fmla="*/ 25715 w 726"/>
                <a:gd name="T1" fmla="*/ 0 h 182"/>
                <a:gd name="T2" fmla="*/ 19286 w 726"/>
                <a:gd name="T3" fmla="*/ 290955 h 182"/>
                <a:gd name="T4" fmla="*/ 0 w 726"/>
                <a:gd name="T5" fmla="*/ 581135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Freeform 24"/>
            <p:cNvSpPr>
              <a:spLocks/>
            </p:cNvSpPr>
            <p:nvPr/>
          </p:nvSpPr>
          <p:spPr bwMode="auto">
            <a:xfrm rot="-5400000" flipH="1" flipV="1">
              <a:off x="1248" y="1207"/>
              <a:ext cx="771" cy="409"/>
            </a:xfrm>
            <a:custGeom>
              <a:avLst/>
              <a:gdLst>
                <a:gd name="T0" fmla="*/ 1176 w 726"/>
                <a:gd name="T1" fmla="*/ 0 h 182"/>
                <a:gd name="T2" fmla="*/ 880 w 726"/>
                <a:gd name="T3" fmla="*/ 58970 h 182"/>
                <a:gd name="T4" fmla="*/ 0 w 726"/>
                <a:gd name="T5" fmla="*/ 118370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808224" y="5515988"/>
            <a:ext cx="9186924" cy="4000136"/>
            <a:chOff x="612" y="2507"/>
            <a:chExt cx="2449" cy="1422"/>
          </a:xfrm>
        </p:grpSpPr>
        <p:sp>
          <p:nvSpPr>
            <p:cNvPr id="11288" name="Line 33"/>
            <p:cNvSpPr>
              <a:spLocks noChangeShapeType="1"/>
            </p:cNvSpPr>
            <p:nvPr/>
          </p:nvSpPr>
          <p:spPr bwMode="auto">
            <a:xfrm>
              <a:off x="2064" y="2977"/>
              <a:ext cx="226" cy="54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Freeform 34"/>
            <p:cNvSpPr>
              <a:spLocks/>
            </p:cNvSpPr>
            <p:nvPr/>
          </p:nvSpPr>
          <p:spPr bwMode="auto">
            <a:xfrm rot="10800000" flipV="1">
              <a:off x="2290" y="3520"/>
              <a:ext cx="771" cy="409"/>
            </a:xfrm>
            <a:custGeom>
              <a:avLst/>
              <a:gdLst>
                <a:gd name="T0" fmla="*/ 1176 w 726"/>
                <a:gd name="T1" fmla="*/ 0 h 182"/>
                <a:gd name="T2" fmla="*/ 880 w 726"/>
                <a:gd name="T3" fmla="*/ 58970 h 182"/>
                <a:gd name="T4" fmla="*/ 0 w 726"/>
                <a:gd name="T5" fmla="*/ 118370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Freeform 35"/>
            <p:cNvSpPr>
              <a:spLocks/>
            </p:cNvSpPr>
            <p:nvPr/>
          </p:nvSpPr>
          <p:spPr bwMode="auto">
            <a:xfrm rot="10800000" flipH="1">
              <a:off x="1292" y="2567"/>
              <a:ext cx="771" cy="409"/>
            </a:xfrm>
            <a:custGeom>
              <a:avLst/>
              <a:gdLst>
                <a:gd name="T0" fmla="*/ 1176 w 726"/>
                <a:gd name="T1" fmla="*/ 0 h 182"/>
                <a:gd name="T2" fmla="*/ 880 w 726"/>
                <a:gd name="T3" fmla="*/ 58970 h 182"/>
                <a:gd name="T4" fmla="*/ 0 w 726"/>
                <a:gd name="T5" fmla="*/ 118370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269" name="Object 36"/>
            <p:cNvGraphicFramePr>
              <a:graphicFrameLocks noChangeAspect="1"/>
            </p:cNvGraphicFramePr>
            <p:nvPr/>
          </p:nvGraphicFramePr>
          <p:xfrm>
            <a:off x="612" y="2507"/>
            <a:ext cx="673" cy="333"/>
          </p:xfrm>
          <a:graphic>
            <a:graphicData uri="http://schemas.openxmlformats.org/presentationml/2006/ole">
              <p:oleObj spid="_x0000_s708613" name="Equation" r:id="rId5" imgW="482400" imgH="241200" progId="Equation.3">
                <p:embed/>
              </p:oleObj>
            </a:graphicData>
          </a:graphic>
        </p:graphicFrame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808224" y="5982952"/>
            <a:ext cx="9186924" cy="4000136"/>
            <a:chOff x="612" y="2507"/>
            <a:chExt cx="2449" cy="1422"/>
          </a:xfrm>
        </p:grpSpPr>
        <p:sp>
          <p:nvSpPr>
            <p:cNvPr id="11285" name="Line 38"/>
            <p:cNvSpPr>
              <a:spLocks noChangeShapeType="1"/>
            </p:cNvSpPr>
            <p:nvPr/>
          </p:nvSpPr>
          <p:spPr bwMode="auto">
            <a:xfrm>
              <a:off x="2064" y="2977"/>
              <a:ext cx="226" cy="54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Freeform 39"/>
            <p:cNvSpPr>
              <a:spLocks/>
            </p:cNvSpPr>
            <p:nvPr/>
          </p:nvSpPr>
          <p:spPr bwMode="auto">
            <a:xfrm rot="10800000" flipV="1">
              <a:off x="2290" y="3520"/>
              <a:ext cx="771" cy="409"/>
            </a:xfrm>
            <a:custGeom>
              <a:avLst/>
              <a:gdLst>
                <a:gd name="T0" fmla="*/ 1176 w 726"/>
                <a:gd name="T1" fmla="*/ 0 h 182"/>
                <a:gd name="T2" fmla="*/ 880 w 726"/>
                <a:gd name="T3" fmla="*/ 58970 h 182"/>
                <a:gd name="T4" fmla="*/ 0 w 726"/>
                <a:gd name="T5" fmla="*/ 118370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Freeform 40"/>
            <p:cNvSpPr>
              <a:spLocks/>
            </p:cNvSpPr>
            <p:nvPr/>
          </p:nvSpPr>
          <p:spPr bwMode="auto">
            <a:xfrm rot="10800000" flipH="1">
              <a:off x="1292" y="2567"/>
              <a:ext cx="771" cy="409"/>
            </a:xfrm>
            <a:custGeom>
              <a:avLst/>
              <a:gdLst>
                <a:gd name="T0" fmla="*/ 1176 w 726"/>
                <a:gd name="T1" fmla="*/ 0 h 182"/>
                <a:gd name="T2" fmla="*/ 880 w 726"/>
                <a:gd name="T3" fmla="*/ 58970 h 182"/>
                <a:gd name="T4" fmla="*/ 0 w 726"/>
                <a:gd name="T5" fmla="*/ 118370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268" name="Object 41"/>
            <p:cNvGraphicFramePr>
              <a:graphicFrameLocks noChangeAspect="1"/>
            </p:cNvGraphicFramePr>
            <p:nvPr/>
          </p:nvGraphicFramePr>
          <p:xfrm>
            <a:off x="612" y="2507"/>
            <a:ext cx="673" cy="333"/>
          </p:xfrm>
          <a:graphic>
            <a:graphicData uri="http://schemas.openxmlformats.org/presentationml/2006/ole">
              <p:oleObj spid="_x0000_s708612" name="Equation" r:id="rId6" imgW="482400" imgH="241200" progId="Equation.3">
                <p:embed/>
              </p:oleObj>
            </a:graphicData>
          </a:graphic>
        </p:graphicFrame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1808224" y="6492112"/>
            <a:ext cx="9186924" cy="4000136"/>
            <a:chOff x="612" y="2507"/>
            <a:chExt cx="2449" cy="1422"/>
          </a:xfrm>
        </p:grpSpPr>
        <p:sp>
          <p:nvSpPr>
            <p:cNvPr id="11282" name="Line 43"/>
            <p:cNvSpPr>
              <a:spLocks noChangeShapeType="1"/>
            </p:cNvSpPr>
            <p:nvPr/>
          </p:nvSpPr>
          <p:spPr bwMode="auto">
            <a:xfrm>
              <a:off x="2064" y="2977"/>
              <a:ext cx="226" cy="54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Freeform 44"/>
            <p:cNvSpPr>
              <a:spLocks/>
            </p:cNvSpPr>
            <p:nvPr/>
          </p:nvSpPr>
          <p:spPr bwMode="auto">
            <a:xfrm rot="10800000" flipV="1">
              <a:off x="2290" y="3520"/>
              <a:ext cx="771" cy="409"/>
            </a:xfrm>
            <a:custGeom>
              <a:avLst/>
              <a:gdLst>
                <a:gd name="T0" fmla="*/ 1176 w 726"/>
                <a:gd name="T1" fmla="*/ 0 h 182"/>
                <a:gd name="T2" fmla="*/ 880 w 726"/>
                <a:gd name="T3" fmla="*/ 58970 h 182"/>
                <a:gd name="T4" fmla="*/ 0 w 726"/>
                <a:gd name="T5" fmla="*/ 118370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Freeform 45"/>
            <p:cNvSpPr>
              <a:spLocks/>
            </p:cNvSpPr>
            <p:nvPr/>
          </p:nvSpPr>
          <p:spPr bwMode="auto">
            <a:xfrm rot="10800000" flipH="1">
              <a:off x="1292" y="2567"/>
              <a:ext cx="771" cy="409"/>
            </a:xfrm>
            <a:custGeom>
              <a:avLst/>
              <a:gdLst>
                <a:gd name="T0" fmla="*/ 1176 w 726"/>
                <a:gd name="T1" fmla="*/ 0 h 182"/>
                <a:gd name="T2" fmla="*/ 880 w 726"/>
                <a:gd name="T3" fmla="*/ 58970 h 182"/>
                <a:gd name="T4" fmla="*/ 0 w 726"/>
                <a:gd name="T5" fmla="*/ 118370 h 182"/>
                <a:gd name="T6" fmla="*/ 0 60000 65536"/>
                <a:gd name="T7" fmla="*/ 0 60000 65536"/>
                <a:gd name="T8" fmla="*/ 0 60000 65536"/>
                <a:gd name="T9" fmla="*/ 0 w 726"/>
                <a:gd name="T10" fmla="*/ 0 h 182"/>
                <a:gd name="T11" fmla="*/ 726 w 72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82">
                  <a:moveTo>
                    <a:pt x="726" y="0"/>
                  </a:moveTo>
                  <a:cubicBezTo>
                    <a:pt x="695" y="30"/>
                    <a:pt x="665" y="61"/>
                    <a:pt x="544" y="91"/>
                  </a:cubicBezTo>
                  <a:cubicBezTo>
                    <a:pt x="423" y="121"/>
                    <a:pt x="211" y="151"/>
                    <a:pt x="0" y="1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267" name="Object 46"/>
            <p:cNvGraphicFramePr>
              <a:graphicFrameLocks noChangeAspect="1"/>
            </p:cNvGraphicFramePr>
            <p:nvPr/>
          </p:nvGraphicFramePr>
          <p:xfrm>
            <a:off x="612" y="2507"/>
            <a:ext cx="673" cy="333"/>
          </p:xfrm>
          <a:graphic>
            <a:graphicData uri="http://schemas.openxmlformats.org/presentationml/2006/ole">
              <p:oleObj spid="_x0000_s708611" name="Equation" r:id="rId7" imgW="482400" imgH="241200" progId="Equation.3">
                <p:embed/>
              </p:oleObj>
            </a:graphicData>
          </a:graphic>
        </p:graphicFrame>
      </p:grpSp>
      <p:sp>
        <p:nvSpPr>
          <p:cNvPr id="11279" name="Line 52"/>
          <p:cNvSpPr>
            <a:spLocks noChangeShapeType="1"/>
          </p:cNvSpPr>
          <p:nvPr/>
        </p:nvSpPr>
        <p:spPr bwMode="auto">
          <a:xfrm flipV="1">
            <a:off x="5720826" y="5389401"/>
            <a:ext cx="0" cy="44642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0" name="Line 53"/>
          <p:cNvSpPr>
            <a:spLocks noChangeShapeType="1"/>
          </p:cNvSpPr>
          <p:nvPr/>
        </p:nvSpPr>
        <p:spPr bwMode="auto">
          <a:xfrm>
            <a:off x="3001137" y="8708783"/>
            <a:ext cx="103760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9273204" y="2742145"/>
            <a:ext cx="929587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Symmetric, but strong input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decision dynamics: unbiased strong to biased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Decision making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7516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0414" y="5376278"/>
            <a:ext cx="108394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211429" y="2310063"/>
            <a:ext cx="5992346" cy="286232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rgbClr val="FF0000"/>
                </a:solidFill>
              </a:rPr>
              <a:t>        turn</a:t>
            </a:r>
          </a:p>
          <a:p>
            <a:endParaRPr lang="en-US" sz="6000" b="1" i="1" dirty="0" smtClean="0">
              <a:solidFill>
                <a:srgbClr val="FF0000"/>
              </a:solidFill>
            </a:endParaRPr>
          </a:p>
          <a:p>
            <a:r>
              <a:rPr lang="en-US" sz="6000" b="1" i="1" dirty="0" smtClean="0">
                <a:solidFill>
                  <a:srgbClr val="FF0000"/>
                </a:solidFill>
              </a:rPr>
              <a:t>Left?       Right?</a:t>
            </a:r>
            <a:endParaRPr lang="en-US" sz="6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2295" name="Text Box 3"/>
          <p:cNvSpPr txBox="1">
            <a:spLocks noChangeArrowheads="1"/>
          </p:cNvSpPr>
          <p:nvPr/>
        </p:nvSpPr>
        <p:spPr bwMode="auto">
          <a:xfrm>
            <a:off x="9273204" y="1910252"/>
            <a:ext cx="4602281" cy="11027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Phase plane</a:t>
            </a:r>
            <a:endParaRPr lang="en-US" sz="3800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4430281" y="3620578"/>
          <a:ext cx="2460850" cy="936740"/>
        </p:xfrm>
        <a:graphic>
          <a:graphicData uri="http://schemas.openxmlformats.org/presentationml/2006/ole">
            <p:oleObj spid="_x0000_s709634" name="Equation" r:id="rId4" imgW="469800" imgH="241200" progId="Equation.3">
              <p:embed/>
            </p:oleObj>
          </a:graphicData>
        </a:graphic>
      </p:graphicFrame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716498" y="2157800"/>
            <a:ext cx="628543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Population activity</a:t>
            </a:r>
            <a:endParaRPr lang="fr-FR" b="0"/>
          </a:p>
        </p:txBody>
      </p:sp>
      <p:sp>
        <p:nvSpPr>
          <p:cNvPr id="12297" name="Line 6"/>
          <p:cNvSpPr>
            <a:spLocks noChangeShapeType="1"/>
          </p:cNvSpPr>
          <p:nvPr/>
        </p:nvSpPr>
        <p:spPr bwMode="auto">
          <a:xfrm flipV="1">
            <a:off x="6208395" y="5195877"/>
            <a:ext cx="0" cy="44642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298" name="Line 7"/>
          <p:cNvSpPr>
            <a:spLocks noChangeShapeType="1"/>
          </p:cNvSpPr>
          <p:nvPr/>
        </p:nvSpPr>
        <p:spPr bwMode="auto">
          <a:xfrm>
            <a:off x="3488706" y="8515259"/>
            <a:ext cx="103760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299" name="Line 8"/>
          <p:cNvSpPr>
            <a:spLocks noChangeShapeType="1"/>
          </p:cNvSpPr>
          <p:nvPr/>
        </p:nvSpPr>
        <p:spPr bwMode="auto">
          <a:xfrm flipV="1">
            <a:off x="6208397" y="4683906"/>
            <a:ext cx="5274322" cy="383135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0" name="Line 9"/>
          <p:cNvSpPr>
            <a:spLocks noChangeShapeType="1"/>
          </p:cNvSpPr>
          <p:nvPr/>
        </p:nvSpPr>
        <p:spPr bwMode="auto">
          <a:xfrm>
            <a:off x="7059938" y="8388673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1" name="Line 10"/>
          <p:cNvSpPr>
            <a:spLocks noChangeShapeType="1"/>
          </p:cNvSpPr>
          <p:nvPr/>
        </p:nvSpPr>
        <p:spPr bwMode="auto">
          <a:xfrm>
            <a:off x="7742674" y="8388673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2" name="Line 11"/>
          <p:cNvSpPr>
            <a:spLocks noChangeShapeType="1"/>
          </p:cNvSpPr>
          <p:nvPr/>
        </p:nvSpPr>
        <p:spPr bwMode="auto">
          <a:xfrm>
            <a:off x="8421660" y="8388673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3" name="Line 12"/>
          <p:cNvSpPr>
            <a:spLocks noChangeShapeType="1"/>
          </p:cNvSpPr>
          <p:nvPr/>
        </p:nvSpPr>
        <p:spPr bwMode="auto">
          <a:xfrm>
            <a:off x="9100643" y="8388673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4" name="Line 13"/>
          <p:cNvSpPr>
            <a:spLocks noChangeShapeType="1"/>
          </p:cNvSpPr>
          <p:nvPr/>
        </p:nvSpPr>
        <p:spPr bwMode="auto">
          <a:xfrm>
            <a:off x="9783379" y="8388673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5" name="Line 14"/>
          <p:cNvSpPr>
            <a:spLocks noChangeShapeType="1"/>
          </p:cNvSpPr>
          <p:nvPr/>
        </p:nvSpPr>
        <p:spPr bwMode="auto">
          <a:xfrm>
            <a:off x="10462365" y="8388673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6" name="Line 15"/>
          <p:cNvSpPr>
            <a:spLocks noChangeShapeType="1"/>
          </p:cNvSpPr>
          <p:nvPr/>
        </p:nvSpPr>
        <p:spPr bwMode="auto">
          <a:xfrm>
            <a:off x="11145101" y="8388673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7" name="Line 16"/>
          <p:cNvSpPr>
            <a:spLocks noChangeShapeType="1"/>
          </p:cNvSpPr>
          <p:nvPr/>
        </p:nvSpPr>
        <p:spPr bwMode="auto">
          <a:xfrm>
            <a:off x="6891132" y="6728982"/>
            <a:ext cx="2209512" cy="76233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8" name="Freeform 17"/>
          <p:cNvSpPr>
            <a:spLocks/>
          </p:cNvSpPr>
          <p:nvPr/>
        </p:nvSpPr>
        <p:spPr bwMode="auto">
          <a:xfrm rot="5400000" flipH="1" flipV="1">
            <a:off x="8441602" y="8150357"/>
            <a:ext cx="3189982" cy="1871898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9" name="Line 18"/>
          <p:cNvSpPr>
            <a:spLocks noChangeShapeType="1"/>
          </p:cNvSpPr>
          <p:nvPr/>
        </p:nvSpPr>
        <p:spPr bwMode="auto">
          <a:xfrm>
            <a:off x="6039587" y="8003287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0" name="Line 19"/>
          <p:cNvSpPr>
            <a:spLocks noChangeShapeType="1"/>
          </p:cNvSpPr>
          <p:nvPr/>
        </p:nvSpPr>
        <p:spPr bwMode="auto">
          <a:xfrm>
            <a:off x="6039587" y="7494126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1" name="Line 20"/>
          <p:cNvSpPr>
            <a:spLocks noChangeShapeType="1"/>
          </p:cNvSpPr>
          <p:nvPr/>
        </p:nvSpPr>
        <p:spPr bwMode="auto">
          <a:xfrm>
            <a:off x="6039587" y="6984968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2" name="Line 21"/>
          <p:cNvSpPr>
            <a:spLocks noChangeShapeType="1"/>
          </p:cNvSpPr>
          <p:nvPr/>
        </p:nvSpPr>
        <p:spPr bwMode="auto">
          <a:xfrm>
            <a:off x="6039587" y="6472995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3" name="Line 22"/>
          <p:cNvSpPr>
            <a:spLocks noChangeShapeType="1"/>
          </p:cNvSpPr>
          <p:nvPr/>
        </p:nvSpPr>
        <p:spPr bwMode="auto">
          <a:xfrm>
            <a:off x="6039587" y="5963835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4" name="Freeform 24"/>
          <p:cNvSpPr>
            <a:spLocks/>
          </p:cNvSpPr>
          <p:nvPr/>
        </p:nvSpPr>
        <p:spPr bwMode="auto">
          <a:xfrm rot="-5400000" flipH="1" flipV="1">
            <a:off x="5043318" y="4874604"/>
            <a:ext cx="2168851" cy="1534279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5" name="Line 25"/>
          <p:cNvSpPr>
            <a:spLocks noChangeShapeType="1"/>
          </p:cNvSpPr>
          <p:nvPr/>
        </p:nvSpPr>
        <p:spPr bwMode="auto">
          <a:xfrm>
            <a:off x="7742675" y="7876699"/>
            <a:ext cx="847793" cy="1530291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6" name="Freeform 26"/>
          <p:cNvSpPr>
            <a:spLocks/>
          </p:cNvSpPr>
          <p:nvPr/>
        </p:nvSpPr>
        <p:spPr bwMode="auto">
          <a:xfrm rot="10800000" flipV="1">
            <a:off x="8590468" y="9404179"/>
            <a:ext cx="2892250" cy="1150531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7" name="Freeform 27"/>
          <p:cNvSpPr>
            <a:spLocks/>
          </p:cNvSpPr>
          <p:nvPr/>
        </p:nvSpPr>
        <p:spPr bwMode="auto">
          <a:xfrm rot="10800000" flipH="1">
            <a:off x="4846675" y="6723355"/>
            <a:ext cx="2892250" cy="1150532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2292" name="Object 28"/>
          <p:cNvGraphicFramePr>
            <a:graphicFrameLocks noChangeAspect="1"/>
          </p:cNvGraphicFramePr>
          <p:nvPr/>
        </p:nvGraphicFramePr>
        <p:xfrm>
          <a:off x="2295793" y="6599581"/>
          <a:ext cx="2524623" cy="936742"/>
        </p:xfrm>
        <a:graphic>
          <a:graphicData uri="http://schemas.openxmlformats.org/presentationml/2006/ole">
            <p:oleObj spid="_x0000_s709636" name="Equation" r:id="rId5" imgW="482400" imgH="241200" progId="Equation.3">
              <p:embed/>
            </p:oleObj>
          </a:graphicData>
        </a:graphic>
      </p:graphicFrame>
      <p:graphicFrame>
        <p:nvGraphicFramePr>
          <p:cNvPr id="12293" name="Object 29"/>
          <p:cNvGraphicFramePr>
            <a:graphicFrameLocks noChangeAspect="1"/>
          </p:cNvGraphicFramePr>
          <p:nvPr/>
        </p:nvGraphicFramePr>
        <p:xfrm>
          <a:off x="12251732" y="3730285"/>
          <a:ext cx="3454944" cy="1825661"/>
        </p:xfrm>
        <a:graphic>
          <a:graphicData uri="http://schemas.openxmlformats.org/presentationml/2006/ole">
            <p:oleObj spid="_x0000_s709637" name="Equation" r:id="rId6" imgW="660240" imgH="469800" progId="Equation.3">
              <p:embed/>
            </p:oleObj>
          </a:graphicData>
        </a:graphic>
      </p:graphicFrame>
      <p:sp>
        <p:nvSpPr>
          <p:cNvPr id="12318" name="Line 30"/>
          <p:cNvSpPr>
            <a:spLocks noChangeShapeType="1"/>
          </p:cNvSpPr>
          <p:nvPr/>
        </p:nvSpPr>
        <p:spPr bwMode="auto">
          <a:xfrm flipV="1">
            <a:off x="6380955" y="8003287"/>
            <a:ext cx="510176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 flipV="1">
            <a:off x="8590468" y="9786752"/>
            <a:ext cx="682736" cy="2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 flipV="1">
            <a:off x="6891132" y="7364727"/>
            <a:ext cx="682736" cy="28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rot="-5400000" flipH="1" flipV="1">
            <a:off x="8336357" y="7362852"/>
            <a:ext cx="511972" cy="37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 rot="-5400000" flipH="1" flipV="1">
            <a:off x="10204503" y="9275717"/>
            <a:ext cx="511972" cy="37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3" name="Text Box 36"/>
          <p:cNvSpPr txBox="1">
            <a:spLocks noChangeArrowheads="1"/>
          </p:cNvSpPr>
          <p:nvPr/>
        </p:nvSpPr>
        <p:spPr bwMode="auto">
          <a:xfrm>
            <a:off x="10865680" y="5924768"/>
            <a:ext cx="10741783" cy="194912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Biased input = stable fixed point</a:t>
            </a:r>
          </a:p>
          <a:p>
            <a:r>
              <a:rPr lang="fr-CH" b="0"/>
              <a:t>    </a:t>
            </a:r>
            <a:r>
              <a:rPr lang="fr-CH" b="0">
                <a:sym typeface="Wingdings" pitchFamily="2" charset="2"/>
              </a:rPr>
              <a:t> decision reflects bias</a:t>
            </a:r>
            <a:endParaRPr lang="fr-FR" b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Theory of decision dynamics: biased strong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3319" name="Text Box 3"/>
          <p:cNvSpPr txBox="1">
            <a:spLocks noChangeArrowheads="1"/>
          </p:cNvSpPr>
          <p:nvPr/>
        </p:nvSpPr>
        <p:spPr bwMode="auto">
          <a:xfrm>
            <a:off x="7738925" y="2892095"/>
            <a:ext cx="4602281" cy="11027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Phase plane</a:t>
            </a:r>
            <a:endParaRPr lang="en-US" sz="3800" dirty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4430281" y="3368330"/>
          <a:ext cx="2460850" cy="936740"/>
        </p:xfrm>
        <a:graphic>
          <a:graphicData uri="http://schemas.openxmlformats.org/presentationml/2006/ole">
            <p:oleObj spid="_x0000_s710658" name="Equation" r:id="rId4" imgW="469800" imgH="241200" progId="Equation.3">
              <p:embed/>
            </p:oleObj>
          </a:graphicData>
        </a:graphic>
      </p:graphicFrame>
      <p:sp>
        <p:nvSpPr>
          <p:cNvPr id="13321" name="Line 6"/>
          <p:cNvSpPr>
            <a:spLocks noChangeShapeType="1"/>
          </p:cNvSpPr>
          <p:nvPr/>
        </p:nvSpPr>
        <p:spPr bwMode="auto">
          <a:xfrm flipV="1">
            <a:off x="6208395" y="4943629"/>
            <a:ext cx="0" cy="44642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2" name="Line 7"/>
          <p:cNvSpPr>
            <a:spLocks noChangeShapeType="1"/>
          </p:cNvSpPr>
          <p:nvPr/>
        </p:nvSpPr>
        <p:spPr bwMode="auto">
          <a:xfrm>
            <a:off x="3488706" y="8263011"/>
            <a:ext cx="103760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 flipV="1">
            <a:off x="6208397" y="4431658"/>
            <a:ext cx="5274322" cy="383135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>
            <a:off x="7059938" y="8136425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>
            <a:off x="7742674" y="8136425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>
            <a:off x="8421660" y="8136425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>
            <a:off x="9100643" y="8136425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8" name="Line 13"/>
          <p:cNvSpPr>
            <a:spLocks noChangeShapeType="1"/>
          </p:cNvSpPr>
          <p:nvPr/>
        </p:nvSpPr>
        <p:spPr bwMode="auto">
          <a:xfrm>
            <a:off x="9783379" y="8136425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9" name="Line 14"/>
          <p:cNvSpPr>
            <a:spLocks noChangeShapeType="1"/>
          </p:cNvSpPr>
          <p:nvPr/>
        </p:nvSpPr>
        <p:spPr bwMode="auto">
          <a:xfrm>
            <a:off x="10462365" y="8136425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0" name="Line 15"/>
          <p:cNvSpPr>
            <a:spLocks noChangeShapeType="1"/>
          </p:cNvSpPr>
          <p:nvPr/>
        </p:nvSpPr>
        <p:spPr bwMode="auto">
          <a:xfrm>
            <a:off x="11145101" y="8136425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1" name="Line 16"/>
          <p:cNvSpPr>
            <a:spLocks noChangeShapeType="1"/>
          </p:cNvSpPr>
          <p:nvPr/>
        </p:nvSpPr>
        <p:spPr bwMode="auto">
          <a:xfrm>
            <a:off x="6891132" y="6476734"/>
            <a:ext cx="2209512" cy="76233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2" name="Freeform 17"/>
          <p:cNvSpPr>
            <a:spLocks/>
          </p:cNvSpPr>
          <p:nvPr/>
        </p:nvSpPr>
        <p:spPr bwMode="auto">
          <a:xfrm rot="5400000" flipH="1" flipV="1">
            <a:off x="8783359" y="7556350"/>
            <a:ext cx="2168849" cy="1534281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3" name="Line 18"/>
          <p:cNvSpPr>
            <a:spLocks noChangeShapeType="1"/>
          </p:cNvSpPr>
          <p:nvPr/>
        </p:nvSpPr>
        <p:spPr bwMode="auto">
          <a:xfrm>
            <a:off x="6039587" y="7751039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4" name="Line 19"/>
          <p:cNvSpPr>
            <a:spLocks noChangeShapeType="1"/>
          </p:cNvSpPr>
          <p:nvPr/>
        </p:nvSpPr>
        <p:spPr bwMode="auto">
          <a:xfrm>
            <a:off x="6039587" y="7241878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5" name="Line 20"/>
          <p:cNvSpPr>
            <a:spLocks noChangeShapeType="1"/>
          </p:cNvSpPr>
          <p:nvPr/>
        </p:nvSpPr>
        <p:spPr bwMode="auto">
          <a:xfrm>
            <a:off x="6039587" y="6732720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6" name="Line 21"/>
          <p:cNvSpPr>
            <a:spLocks noChangeShapeType="1"/>
          </p:cNvSpPr>
          <p:nvPr/>
        </p:nvSpPr>
        <p:spPr bwMode="auto">
          <a:xfrm>
            <a:off x="6039587" y="6220747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7" name="Line 22"/>
          <p:cNvSpPr>
            <a:spLocks noChangeShapeType="1"/>
          </p:cNvSpPr>
          <p:nvPr/>
        </p:nvSpPr>
        <p:spPr bwMode="auto">
          <a:xfrm>
            <a:off x="6039587" y="5711587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8" name="Freeform 24"/>
          <p:cNvSpPr>
            <a:spLocks/>
          </p:cNvSpPr>
          <p:nvPr/>
        </p:nvSpPr>
        <p:spPr bwMode="auto">
          <a:xfrm rot="-5400000" flipH="1" flipV="1">
            <a:off x="5043318" y="4622356"/>
            <a:ext cx="2168851" cy="1534279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9" name="Line 25"/>
          <p:cNvSpPr>
            <a:spLocks noChangeShapeType="1"/>
          </p:cNvSpPr>
          <p:nvPr/>
        </p:nvSpPr>
        <p:spPr bwMode="auto">
          <a:xfrm>
            <a:off x="7742675" y="6091348"/>
            <a:ext cx="847793" cy="1530291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0" name="Freeform 26"/>
          <p:cNvSpPr>
            <a:spLocks/>
          </p:cNvSpPr>
          <p:nvPr/>
        </p:nvSpPr>
        <p:spPr bwMode="auto">
          <a:xfrm rot="10800000" flipV="1">
            <a:off x="8590468" y="7621640"/>
            <a:ext cx="2892250" cy="1150531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1" name="Freeform 27"/>
          <p:cNvSpPr>
            <a:spLocks/>
          </p:cNvSpPr>
          <p:nvPr/>
        </p:nvSpPr>
        <p:spPr bwMode="auto">
          <a:xfrm rot="10800000" flipH="1">
            <a:off x="4846675" y="4943630"/>
            <a:ext cx="2892250" cy="1150531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316" name="Object 28"/>
          <p:cNvGraphicFramePr>
            <a:graphicFrameLocks noChangeAspect="1"/>
          </p:cNvGraphicFramePr>
          <p:nvPr/>
        </p:nvGraphicFramePr>
        <p:xfrm>
          <a:off x="11452708" y="8516185"/>
          <a:ext cx="2524621" cy="936740"/>
        </p:xfrm>
        <a:graphic>
          <a:graphicData uri="http://schemas.openxmlformats.org/presentationml/2006/ole">
            <p:oleObj spid="_x0000_s710660" name="Equation" r:id="rId5" imgW="482400" imgH="241200" progId="Equation.3">
              <p:embed/>
            </p:oleObj>
          </a:graphicData>
        </a:graphic>
      </p:graphicFrame>
      <p:graphicFrame>
        <p:nvGraphicFramePr>
          <p:cNvPr id="13317" name="Object 29"/>
          <p:cNvGraphicFramePr>
            <a:graphicFrameLocks noChangeAspect="1"/>
          </p:cNvGraphicFramePr>
          <p:nvPr/>
        </p:nvGraphicFramePr>
        <p:xfrm>
          <a:off x="11655277" y="3922496"/>
          <a:ext cx="4651607" cy="936742"/>
        </p:xfrm>
        <a:graphic>
          <a:graphicData uri="http://schemas.openxmlformats.org/presentationml/2006/ole">
            <p:oleObj spid="_x0000_s710661" name="Equation" r:id="rId6" imgW="888840" imgH="241200" progId="Equation.3">
              <p:embed/>
            </p:oleObj>
          </a:graphicData>
        </a:graphic>
      </p:graphicFrame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11145101" y="5307329"/>
            <a:ext cx="9608460" cy="282628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 dirty="0" err="1"/>
              <a:t>Homogeneous</a:t>
            </a:r>
            <a:r>
              <a:rPr lang="fr-CH" b="0" dirty="0"/>
              <a:t> solution </a:t>
            </a:r>
            <a:endParaRPr lang="fr-CH" b="0" dirty="0" smtClean="0"/>
          </a:p>
          <a:p>
            <a:r>
              <a:rPr lang="fr-CH" dirty="0" smtClean="0"/>
              <a:t>       </a:t>
            </a:r>
            <a:r>
              <a:rPr lang="fr-CH" b="0" dirty="0" smtClean="0"/>
              <a:t>= </a:t>
            </a:r>
            <a:r>
              <a:rPr lang="fr-CH" b="0" dirty="0" err="1"/>
              <a:t>saddle</a:t>
            </a:r>
            <a:r>
              <a:rPr lang="fr-CH" b="0" dirty="0"/>
              <a:t> point</a:t>
            </a:r>
          </a:p>
          <a:p>
            <a:r>
              <a:rPr lang="fr-CH" b="0" dirty="0"/>
              <a:t>    </a:t>
            </a:r>
            <a:r>
              <a:rPr lang="fr-CH" b="0" dirty="0">
                <a:sym typeface="Wingdings" pitchFamily="2" charset="2"/>
              </a:rPr>
              <a:t> </a:t>
            </a:r>
            <a:r>
              <a:rPr lang="fr-CH" b="0" dirty="0" err="1">
                <a:sym typeface="Wingdings" pitchFamily="2" charset="2"/>
              </a:rPr>
              <a:t>decision</a:t>
            </a:r>
            <a:r>
              <a:rPr lang="fr-CH" b="0" dirty="0">
                <a:sym typeface="Wingdings" pitchFamily="2" charset="2"/>
              </a:rPr>
              <a:t> must </a:t>
            </a:r>
            <a:r>
              <a:rPr lang="fr-CH" b="0" dirty="0" err="1">
                <a:sym typeface="Wingdings" pitchFamily="2" charset="2"/>
              </a:rPr>
              <a:t>be</a:t>
            </a:r>
            <a:r>
              <a:rPr lang="fr-CH" b="0" dirty="0">
                <a:sym typeface="Wingdings" pitchFamily="2" charset="2"/>
              </a:rPr>
              <a:t> </a:t>
            </a:r>
            <a:r>
              <a:rPr lang="fr-CH" b="0" dirty="0" err="1">
                <a:sym typeface="Wingdings" pitchFamily="2" charset="2"/>
              </a:rPr>
              <a:t>taken</a:t>
            </a:r>
            <a:endParaRPr lang="fr-FR" b="0" dirty="0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8763027" y="6856494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8252851" y="7368466"/>
            <a:ext cx="5101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 flipV="1">
            <a:off x="7401308" y="6473920"/>
            <a:ext cx="0" cy="3825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7570115" y="6217933"/>
            <a:ext cx="5101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V="1">
            <a:off x="6380956" y="7877625"/>
            <a:ext cx="337617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Theory of decision dynamics: unbiased strong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12 – Decision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Competitive dynamics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34090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Review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Population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dynamics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competition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Perceptual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decision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making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noProof="0" dirty="0" smtClean="0">
                <a:latin typeface="Arial Narrow" pitchFamily="34" charset="0"/>
              </a:rPr>
              <a:t>V5/MT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Decision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dynamics</a:t>
            </a:r>
            <a:r>
              <a:rPr lang="fr-CH" sz="4400" dirty="0" smtClean="0">
                <a:latin typeface="Arial Narrow" pitchFamily="34" charset="0"/>
              </a:rPr>
              <a:t>: Area LIP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Theory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decision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dynamics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shared</a:t>
            </a:r>
            <a:r>
              <a:rPr lang="fr-CH" sz="4400" dirty="0" smtClean="0">
                <a:latin typeface="Arial Narrow" pitchFamily="34" charset="0"/>
              </a:rPr>
              <a:t> inhibition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effective 2-</a:t>
            </a:r>
            <a:r>
              <a:rPr lang="fr-CH" sz="4400" dirty="0" err="1" smtClean="0">
                <a:latin typeface="Arial Narrow" pitchFamily="34" charset="0"/>
              </a:rPr>
              <a:t>dim</a:t>
            </a:r>
            <a:r>
              <a:rPr lang="fr-CH" sz="4400" dirty="0" smtClean="0">
                <a:latin typeface="Arial Narrow" pitchFamily="34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Decisions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in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connected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pops.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noProof="0" dirty="0" err="1" smtClean="0">
                <a:latin typeface="Arial Narrow" pitchFamily="34" charset="0"/>
                <a:cs typeface="ＭＳ Ｐゴシック" charset="0"/>
              </a:rPr>
              <a:t>unbiased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 case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biased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input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12.5.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Decisions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, actions, volition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-  the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problem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free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will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12–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Decision models, part 3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225049" y="7315201"/>
            <a:ext cx="10265694" cy="22071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3319" name="Text Box 3"/>
          <p:cNvSpPr txBox="1">
            <a:spLocks noChangeArrowheads="1"/>
          </p:cNvSpPr>
          <p:nvPr/>
        </p:nvSpPr>
        <p:spPr bwMode="auto">
          <a:xfrm>
            <a:off x="7738925" y="2892095"/>
            <a:ext cx="4602281" cy="11027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Phase plane</a:t>
            </a:r>
            <a:endParaRPr lang="en-US" sz="3800" dirty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4430281" y="3368330"/>
          <a:ext cx="2460850" cy="936740"/>
        </p:xfrm>
        <a:graphic>
          <a:graphicData uri="http://schemas.openxmlformats.org/presentationml/2006/ole">
            <p:oleObj spid="_x0000_s798722" name="Equation" r:id="rId4" imgW="469800" imgH="241200" progId="Equation.3">
              <p:embed/>
            </p:oleObj>
          </a:graphicData>
        </a:graphic>
      </p:graphicFrame>
      <p:sp>
        <p:nvSpPr>
          <p:cNvPr id="13321" name="Line 6"/>
          <p:cNvSpPr>
            <a:spLocks noChangeShapeType="1"/>
          </p:cNvSpPr>
          <p:nvPr/>
        </p:nvSpPr>
        <p:spPr bwMode="auto">
          <a:xfrm flipV="1">
            <a:off x="6208395" y="4943629"/>
            <a:ext cx="0" cy="44642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2" name="Line 7"/>
          <p:cNvSpPr>
            <a:spLocks noChangeShapeType="1"/>
          </p:cNvSpPr>
          <p:nvPr/>
        </p:nvSpPr>
        <p:spPr bwMode="auto">
          <a:xfrm>
            <a:off x="3488706" y="8263011"/>
            <a:ext cx="103760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 flipV="1">
            <a:off x="6208397" y="4431658"/>
            <a:ext cx="5274322" cy="383135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>
            <a:off x="7059938" y="8136425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>
            <a:off x="7742674" y="8136425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>
            <a:off x="8421660" y="8136425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>
            <a:off x="9100643" y="8136425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8" name="Line 13"/>
          <p:cNvSpPr>
            <a:spLocks noChangeShapeType="1"/>
          </p:cNvSpPr>
          <p:nvPr/>
        </p:nvSpPr>
        <p:spPr bwMode="auto">
          <a:xfrm>
            <a:off x="9783379" y="8136425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9" name="Line 14"/>
          <p:cNvSpPr>
            <a:spLocks noChangeShapeType="1"/>
          </p:cNvSpPr>
          <p:nvPr/>
        </p:nvSpPr>
        <p:spPr bwMode="auto">
          <a:xfrm>
            <a:off x="10462365" y="8136425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0" name="Line 15"/>
          <p:cNvSpPr>
            <a:spLocks noChangeShapeType="1"/>
          </p:cNvSpPr>
          <p:nvPr/>
        </p:nvSpPr>
        <p:spPr bwMode="auto">
          <a:xfrm>
            <a:off x="11145101" y="8136425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1" name="Line 16"/>
          <p:cNvSpPr>
            <a:spLocks noChangeShapeType="1"/>
          </p:cNvSpPr>
          <p:nvPr/>
        </p:nvSpPr>
        <p:spPr bwMode="auto">
          <a:xfrm>
            <a:off x="6891132" y="6476734"/>
            <a:ext cx="2209512" cy="76233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2" name="Freeform 17"/>
          <p:cNvSpPr>
            <a:spLocks/>
          </p:cNvSpPr>
          <p:nvPr/>
        </p:nvSpPr>
        <p:spPr bwMode="auto">
          <a:xfrm rot="5400000" flipH="1" flipV="1">
            <a:off x="8783359" y="7556350"/>
            <a:ext cx="2168849" cy="1534281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3" name="Line 18"/>
          <p:cNvSpPr>
            <a:spLocks noChangeShapeType="1"/>
          </p:cNvSpPr>
          <p:nvPr/>
        </p:nvSpPr>
        <p:spPr bwMode="auto">
          <a:xfrm>
            <a:off x="6039587" y="7751039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4" name="Line 19"/>
          <p:cNvSpPr>
            <a:spLocks noChangeShapeType="1"/>
          </p:cNvSpPr>
          <p:nvPr/>
        </p:nvSpPr>
        <p:spPr bwMode="auto">
          <a:xfrm>
            <a:off x="6039587" y="7241878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5" name="Line 20"/>
          <p:cNvSpPr>
            <a:spLocks noChangeShapeType="1"/>
          </p:cNvSpPr>
          <p:nvPr/>
        </p:nvSpPr>
        <p:spPr bwMode="auto">
          <a:xfrm>
            <a:off x="6039587" y="6732720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6" name="Line 21"/>
          <p:cNvSpPr>
            <a:spLocks noChangeShapeType="1"/>
          </p:cNvSpPr>
          <p:nvPr/>
        </p:nvSpPr>
        <p:spPr bwMode="auto">
          <a:xfrm>
            <a:off x="6039587" y="6220747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7" name="Line 22"/>
          <p:cNvSpPr>
            <a:spLocks noChangeShapeType="1"/>
          </p:cNvSpPr>
          <p:nvPr/>
        </p:nvSpPr>
        <p:spPr bwMode="auto">
          <a:xfrm>
            <a:off x="6039587" y="5711587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8" name="Freeform 24"/>
          <p:cNvSpPr>
            <a:spLocks/>
          </p:cNvSpPr>
          <p:nvPr/>
        </p:nvSpPr>
        <p:spPr bwMode="auto">
          <a:xfrm rot="-5400000" flipH="1" flipV="1">
            <a:off x="5043318" y="4622356"/>
            <a:ext cx="2168851" cy="1534279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9" name="Line 25"/>
          <p:cNvSpPr>
            <a:spLocks noChangeShapeType="1"/>
          </p:cNvSpPr>
          <p:nvPr/>
        </p:nvSpPr>
        <p:spPr bwMode="auto">
          <a:xfrm>
            <a:off x="7742675" y="6091348"/>
            <a:ext cx="847793" cy="1530291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0" name="Freeform 26"/>
          <p:cNvSpPr>
            <a:spLocks/>
          </p:cNvSpPr>
          <p:nvPr/>
        </p:nvSpPr>
        <p:spPr bwMode="auto">
          <a:xfrm rot="10800000" flipV="1">
            <a:off x="8590468" y="7621640"/>
            <a:ext cx="2892250" cy="1150531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1" name="Freeform 27"/>
          <p:cNvSpPr>
            <a:spLocks/>
          </p:cNvSpPr>
          <p:nvPr/>
        </p:nvSpPr>
        <p:spPr bwMode="auto">
          <a:xfrm rot="10800000" flipH="1">
            <a:off x="4846675" y="4943630"/>
            <a:ext cx="2892250" cy="1150531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316" name="Object 28"/>
          <p:cNvGraphicFramePr>
            <a:graphicFrameLocks noChangeAspect="1"/>
          </p:cNvGraphicFramePr>
          <p:nvPr/>
        </p:nvGraphicFramePr>
        <p:xfrm>
          <a:off x="11452708" y="8516185"/>
          <a:ext cx="2524621" cy="936740"/>
        </p:xfrm>
        <a:graphic>
          <a:graphicData uri="http://schemas.openxmlformats.org/presentationml/2006/ole">
            <p:oleObj spid="_x0000_s798723" name="Equation" r:id="rId5" imgW="482400" imgH="241200" progId="Equation.3">
              <p:embed/>
            </p:oleObj>
          </a:graphicData>
        </a:graphic>
      </p:graphicFrame>
      <p:graphicFrame>
        <p:nvGraphicFramePr>
          <p:cNvPr id="13317" name="Object 29"/>
          <p:cNvGraphicFramePr>
            <a:graphicFrameLocks noChangeAspect="1"/>
          </p:cNvGraphicFramePr>
          <p:nvPr/>
        </p:nvGraphicFramePr>
        <p:xfrm>
          <a:off x="11655277" y="3922496"/>
          <a:ext cx="4651607" cy="936742"/>
        </p:xfrm>
        <a:graphic>
          <a:graphicData uri="http://schemas.openxmlformats.org/presentationml/2006/ole">
            <p:oleObj spid="_x0000_s798724" name="Equation" r:id="rId6" imgW="888840" imgH="241200" progId="Equation.3">
              <p:embed/>
            </p:oleObj>
          </a:graphicData>
        </a:graphic>
      </p:graphicFrame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11145101" y="5307329"/>
            <a:ext cx="9608460" cy="282628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 dirty="0" err="1"/>
              <a:t>Homogeneous</a:t>
            </a:r>
            <a:r>
              <a:rPr lang="fr-CH" b="0" dirty="0"/>
              <a:t> solution </a:t>
            </a:r>
            <a:endParaRPr lang="fr-CH" b="0" dirty="0" smtClean="0"/>
          </a:p>
          <a:p>
            <a:r>
              <a:rPr lang="fr-CH" dirty="0" smtClean="0"/>
              <a:t>       </a:t>
            </a:r>
            <a:r>
              <a:rPr lang="fr-CH" b="0" dirty="0" smtClean="0"/>
              <a:t>= </a:t>
            </a:r>
            <a:r>
              <a:rPr lang="fr-CH" b="0" dirty="0" err="1"/>
              <a:t>saddle</a:t>
            </a:r>
            <a:r>
              <a:rPr lang="fr-CH" b="0" dirty="0"/>
              <a:t> point</a:t>
            </a:r>
          </a:p>
          <a:p>
            <a:r>
              <a:rPr lang="fr-CH" b="0" dirty="0"/>
              <a:t>    </a:t>
            </a:r>
            <a:r>
              <a:rPr lang="fr-CH" b="0" dirty="0">
                <a:sym typeface="Wingdings" pitchFamily="2" charset="2"/>
              </a:rPr>
              <a:t> </a:t>
            </a:r>
            <a:r>
              <a:rPr lang="fr-CH" b="0" dirty="0" err="1">
                <a:sym typeface="Wingdings" pitchFamily="2" charset="2"/>
              </a:rPr>
              <a:t>decision</a:t>
            </a:r>
            <a:r>
              <a:rPr lang="fr-CH" b="0" dirty="0">
                <a:sym typeface="Wingdings" pitchFamily="2" charset="2"/>
              </a:rPr>
              <a:t> must </a:t>
            </a:r>
            <a:r>
              <a:rPr lang="fr-CH" b="0" dirty="0" err="1">
                <a:sym typeface="Wingdings" pitchFamily="2" charset="2"/>
              </a:rPr>
              <a:t>be</a:t>
            </a:r>
            <a:r>
              <a:rPr lang="fr-CH" b="0" dirty="0">
                <a:sym typeface="Wingdings" pitchFamily="2" charset="2"/>
              </a:rPr>
              <a:t> </a:t>
            </a:r>
            <a:r>
              <a:rPr lang="fr-CH" b="0" dirty="0" err="1">
                <a:sym typeface="Wingdings" pitchFamily="2" charset="2"/>
              </a:rPr>
              <a:t>taken</a:t>
            </a:r>
            <a:endParaRPr lang="fr-FR" b="0" dirty="0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8763027" y="6856494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8252851" y="7368466"/>
            <a:ext cx="5101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 flipV="1">
            <a:off x="7401308" y="6473920"/>
            <a:ext cx="0" cy="3825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7570115" y="6217933"/>
            <a:ext cx="5101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V="1">
            <a:off x="6380956" y="7877625"/>
            <a:ext cx="337617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unbiased strong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1765736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0247" name="Text Box 3"/>
          <p:cNvSpPr txBox="1">
            <a:spLocks noChangeArrowheads="1"/>
          </p:cNvSpPr>
          <p:nvPr/>
        </p:nvSpPr>
        <p:spPr bwMode="auto">
          <a:xfrm>
            <a:off x="3038549" y="2018910"/>
            <a:ext cx="13983055" cy="11027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Phase plane – symmetric but small input</a:t>
            </a:r>
            <a:endParaRPr lang="en-US" sz="3800" dirty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126986" y="4013353"/>
          <a:ext cx="2460850" cy="936740"/>
        </p:xfrm>
        <a:graphic>
          <a:graphicData uri="http://schemas.openxmlformats.org/presentationml/2006/ole">
            <p:oleObj spid="_x0000_s799746" name="Equation" r:id="rId4" imgW="469800" imgH="241200" progId="Equation.3">
              <p:embed/>
            </p:oleObj>
          </a:graphicData>
        </a:graphic>
      </p:graphicFrame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11145101" y="5846202"/>
            <a:ext cx="7046477" cy="282628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 dirty="0" err="1">
                <a:solidFill>
                  <a:srgbClr val="FF0000"/>
                </a:solidFill>
              </a:rPr>
              <a:t>Weak</a:t>
            </a:r>
            <a:r>
              <a:rPr lang="fr-CH" b="0" dirty="0">
                <a:solidFill>
                  <a:srgbClr val="FF0000"/>
                </a:solidFill>
              </a:rPr>
              <a:t> </a:t>
            </a:r>
            <a:r>
              <a:rPr lang="fr-CH" b="0" dirty="0" err="1">
                <a:solidFill>
                  <a:srgbClr val="FF0000"/>
                </a:solidFill>
              </a:rPr>
              <a:t>external</a:t>
            </a:r>
            <a:r>
              <a:rPr lang="fr-CH" b="0" dirty="0">
                <a:solidFill>
                  <a:srgbClr val="FF0000"/>
                </a:solidFill>
              </a:rPr>
              <a:t> input:</a:t>
            </a:r>
          </a:p>
          <a:p>
            <a:r>
              <a:rPr lang="fr-CH" b="0" dirty="0">
                <a:solidFill>
                  <a:srgbClr val="FF0000"/>
                </a:solidFill>
              </a:rPr>
              <a:t>   Stable </a:t>
            </a:r>
            <a:r>
              <a:rPr lang="fr-CH" b="0" dirty="0" err="1">
                <a:solidFill>
                  <a:srgbClr val="FF0000"/>
                </a:solidFill>
              </a:rPr>
              <a:t>fixed</a:t>
            </a:r>
            <a:r>
              <a:rPr lang="fr-CH" b="0" dirty="0">
                <a:solidFill>
                  <a:srgbClr val="FF0000"/>
                </a:solidFill>
              </a:rPr>
              <a:t> </a:t>
            </a:r>
            <a:r>
              <a:rPr lang="fr-CH" b="0" dirty="0" smtClean="0">
                <a:solidFill>
                  <a:srgbClr val="FF0000"/>
                </a:solidFill>
              </a:rPr>
              <a:t>point</a:t>
            </a:r>
          </a:p>
          <a:p>
            <a:r>
              <a:rPr lang="fr-CH" dirty="0" smtClean="0">
                <a:solidFill>
                  <a:srgbClr val="FF0000"/>
                </a:solidFill>
              </a:rPr>
              <a:t>   </a:t>
            </a:r>
            <a:r>
              <a:rPr lang="fr-CH" dirty="0" smtClean="0">
                <a:solidFill>
                  <a:srgbClr val="FF0000"/>
                </a:solidFill>
                <a:sym typeface="Wingdings" pitchFamily="2" charset="2"/>
              </a:rPr>
              <a:t> no </a:t>
            </a:r>
            <a:r>
              <a:rPr lang="fr-CH" dirty="0" err="1" smtClean="0">
                <a:solidFill>
                  <a:srgbClr val="FF0000"/>
                </a:solidFill>
                <a:sym typeface="Wingdings" pitchFamily="2" charset="2"/>
              </a:rPr>
              <a:t>decision</a:t>
            </a:r>
            <a:endParaRPr lang="fr-FR" b="0" dirty="0">
              <a:solidFill>
                <a:srgbClr val="FF0000"/>
              </a:solidFill>
            </a:endParaRPr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 flipV="1">
            <a:off x="6208395" y="5290470"/>
            <a:ext cx="0" cy="44642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0" name="Line 7"/>
          <p:cNvSpPr>
            <a:spLocks noChangeShapeType="1"/>
          </p:cNvSpPr>
          <p:nvPr/>
        </p:nvSpPr>
        <p:spPr bwMode="auto">
          <a:xfrm>
            <a:off x="3488706" y="8609852"/>
            <a:ext cx="103760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1" name="Line 8"/>
          <p:cNvSpPr>
            <a:spLocks noChangeShapeType="1"/>
          </p:cNvSpPr>
          <p:nvPr/>
        </p:nvSpPr>
        <p:spPr bwMode="auto">
          <a:xfrm flipV="1">
            <a:off x="6208397" y="4778499"/>
            <a:ext cx="5274322" cy="383135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2" name="Line 9"/>
          <p:cNvSpPr>
            <a:spLocks noChangeShapeType="1"/>
          </p:cNvSpPr>
          <p:nvPr/>
        </p:nvSpPr>
        <p:spPr bwMode="auto">
          <a:xfrm>
            <a:off x="7059938" y="8483266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3" name="Line 10"/>
          <p:cNvSpPr>
            <a:spLocks noChangeShapeType="1"/>
          </p:cNvSpPr>
          <p:nvPr/>
        </p:nvSpPr>
        <p:spPr bwMode="auto">
          <a:xfrm>
            <a:off x="7742674" y="8483266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4" name="Line 11"/>
          <p:cNvSpPr>
            <a:spLocks noChangeShapeType="1"/>
          </p:cNvSpPr>
          <p:nvPr/>
        </p:nvSpPr>
        <p:spPr bwMode="auto">
          <a:xfrm>
            <a:off x="8421660" y="8483266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5" name="Line 12"/>
          <p:cNvSpPr>
            <a:spLocks noChangeShapeType="1"/>
          </p:cNvSpPr>
          <p:nvPr/>
        </p:nvSpPr>
        <p:spPr bwMode="auto">
          <a:xfrm>
            <a:off x="9100643" y="8483266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6" name="Line 13"/>
          <p:cNvSpPr>
            <a:spLocks noChangeShapeType="1"/>
          </p:cNvSpPr>
          <p:nvPr/>
        </p:nvSpPr>
        <p:spPr bwMode="auto">
          <a:xfrm>
            <a:off x="9783379" y="8483266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7" name="Line 14"/>
          <p:cNvSpPr>
            <a:spLocks noChangeShapeType="1"/>
          </p:cNvSpPr>
          <p:nvPr/>
        </p:nvSpPr>
        <p:spPr bwMode="auto">
          <a:xfrm>
            <a:off x="10462365" y="8483266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8" name="Line 15"/>
          <p:cNvSpPr>
            <a:spLocks noChangeShapeType="1"/>
          </p:cNvSpPr>
          <p:nvPr/>
        </p:nvSpPr>
        <p:spPr bwMode="auto">
          <a:xfrm>
            <a:off x="11145101" y="8483266"/>
            <a:ext cx="0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9" name="Line 16"/>
          <p:cNvSpPr>
            <a:spLocks noChangeShapeType="1"/>
          </p:cNvSpPr>
          <p:nvPr/>
        </p:nvSpPr>
        <p:spPr bwMode="auto">
          <a:xfrm>
            <a:off x="4509058" y="6823575"/>
            <a:ext cx="2209514" cy="76233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0" name="Freeform 17"/>
          <p:cNvSpPr>
            <a:spLocks/>
          </p:cNvSpPr>
          <p:nvPr/>
        </p:nvSpPr>
        <p:spPr bwMode="auto">
          <a:xfrm rot="5400000" flipH="1" flipV="1">
            <a:off x="6401288" y="7903192"/>
            <a:ext cx="2168849" cy="1534279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1" name="Line 18"/>
          <p:cNvSpPr>
            <a:spLocks noChangeShapeType="1"/>
          </p:cNvSpPr>
          <p:nvPr/>
        </p:nvSpPr>
        <p:spPr bwMode="auto">
          <a:xfrm>
            <a:off x="6039587" y="8097880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2" name="Line 19"/>
          <p:cNvSpPr>
            <a:spLocks noChangeShapeType="1"/>
          </p:cNvSpPr>
          <p:nvPr/>
        </p:nvSpPr>
        <p:spPr bwMode="auto">
          <a:xfrm>
            <a:off x="6039587" y="7588719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3" name="Line 20"/>
          <p:cNvSpPr>
            <a:spLocks noChangeShapeType="1"/>
          </p:cNvSpPr>
          <p:nvPr/>
        </p:nvSpPr>
        <p:spPr bwMode="auto">
          <a:xfrm>
            <a:off x="6039587" y="7079561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4" name="Line 21"/>
          <p:cNvSpPr>
            <a:spLocks noChangeShapeType="1"/>
          </p:cNvSpPr>
          <p:nvPr/>
        </p:nvSpPr>
        <p:spPr bwMode="auto">
          <a:xfrm>
            <a:off x="6039587" y="6567588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5" name="Line 22"/>
          <p:cNvSpPr>
            <a:spLocks noChangeShapeType="1"/>
          </p:cNvSpPr>
          <p:nvPr/>
        </p:nvSpPr>
        <p:spPr bwMode="auto">
          <a:xfrm>
            <a:off x="6039587" y="6058428"/>
            <a:ext cx="341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6" name="Freeform 24"/>
          <p:cNvSpPr>
            <a:spLocks/>
          </p:cNvSpPr>
          <p:nvPr/>
        </p:nvSpPr>
        <p:spPr bwMode="auto">
          <a:xfrm rot="-5400000" flipH="1" flipV="1">
            <a:off x="2657494" y="4969197"/>
            <a:ext cx="2168851" cy="1534279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7" name="Line 25"/>
          <p:cNvSpPr>
            <a:spLocks noChangeShapeType="1"/>
          </p:cNvSpPr>
          <p:nvPr/>
        </p:nvSpPr>
        <p:spPr bwMode="auto">
          <a:xfrm>
            <a:off x="7742675" y="8224465"/>
            <a:ext cx="847793" cy="1530291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8" name="Freeform 26"/>
          <p:cNvSpPr>
            <a:spLocks/>
          </p:cNvSpPr>
          <p:nvPr/>
        </p:nvSpPr>
        <p:spPr bwMode="auto">
          <a:xfrm rot="10800000" flipV="1">
            <a:off x="8590468" y="9754757"/>
            <a:ext cx="2892250" cy="1150532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9" name="Freeform 27"/>
          <p:cNvSpPr>
            <a:spLocks/>
          </p:cNvSpPr>
          <p:nvPr/>
        </p:nvSpPr>
        <p:spPr bwMode="auto">
          <a:xfrm rot="10800000" flipH="1">
            <a:off x="4846675" y="7200521"/>
            <a:ext cx="2892250" cy="1150532"/>
          </a:xfrm>
          <a:custGeom>
            <a:avLst/>
            <a:gdLst>
              <a:gd name="T0" fmla="*/ 2147483647 w 726"/>
              <a:gd name="T1" fmla="*/ 0 h 182"/>
              <a:gd name="T2" fmla="*/ 2147483647 w 726"/>
              <a:gd name="T3" fmla="*/ 2147483647 h 182"/>
              <a:gd name="T4" fmla="*/ 0 w 726"/>
              <a:gd name="T5" fmla="*/ 2147483647 h 182"/>
              <a:gd name="T6" fmla="*/ 0 60000 65536"/>
              <a:gd name="T7" fmla="*/ 0 60000 65536"/>
              <a:gd name="T8" fmla="*/ 0 60000 65536"/>
              <a:gd name="T9" fmla="*/ 0 w 726"/>
              <a:gd name="T10" fmla="*/ 0 h 182"/>
              <a:gd name="T11" fmla="*/ 726 w 726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82">
                <a:moveTo>
                  <a:pt x="726" y="0"/>
                </a:moveTo>
                <a:cubicBezTo>
                  <a:pt x="695" y="30"/>
                  <a:pt x="665" y="61"/>
                  <a:pt x="544" y="91"/>
                </a:cubicBezTo>
                <a:cubicBezTo>
                  <a:pt x="423" y="121"/>
                  <a:pt x="211" y="151"/>
                  <a:pt x="0" y="182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0244" name="Object 28"/>
          <p:cNvGraphicFramePr>
            <a:graphicFrameLocks noChangeAspect="1"/>
          </p:cNvGraphicFramePr>
          <p:nvPr/>
        </p:nvGraphicFramePr>
        <p:xfrm>
          <a:off x="10634925" y="9884156"/>
          <a:ext cx="2524621" cy="936742"/>
        </p:xfrm>
        <a:graphic>
          <a:graphicData uri="http://schemas.openxmlformats.org/presentationml/2006/ole">
            <p:oleObj spid="_x0000_s799747" name="Equation" r:id="rId5" imgW="482400" imgH="241200" progId="Equation.3">
              <p:embed/>
            </p:oleObj>
          </a:graphicData>
        </a:graphic>
      </p:graphicFrame>
      <p:graphicFrame>
        <p:nvGraphicFramePr>
          <p:cNvPr id="10245" name="Object 29"/>
          <p:cNvGraphicFramePr>
            <a:graphicFrameLocks noChangeAspect="1"/>
          </p:cNvGraphicFramePr>
          <p:nvPr/>
        </p:nvGraphicFramePr>
        <p:xfrm>
          <a:off x="11655277" y="4269337"/>
          <a:ext cx="4651607" cy="936742"/>
        </p:xfrm>
        <a:graphic>
          <a:graphicData uri="http://schemas.openxmlformats.org/presentationml/2006/ole">
            <p:oleObj spid="_x0000_s799748" name="Equation" r:id="rId6" imgW="888840" imgH="241200" progId="Equation.3">
              <p:embed/>
            </p:oleObj>
          </a:graphicData>
        </a:graphic>
      </p:graphicFrame>
      <p:sp>
        <p:nvSpPr>
          <p:cNvPr id="10270" name="Line 34"/>
          <p:cNvSpPr>
            <a:spLocks noChangeShapeType="1"/>
          </p:cNvSpPr>
          <p:nvPr/>
        </p:nvSpPr>
        <p:spPr bwMode="auto">
          <a:xfrm flipV="1">
            <a:off x="6380955" y="8097880"/>
            <a:ext cx="510176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71" name="Line 35"/>
          <p:cNvSpPr>
            <a:spLocks noChangeShapeType="1"/>
          </p:cNvSpPr>
          <p:nvPr/>
        </p:nvSpPr>
        <p:spPr bwMode="auto">
          <a:xfrm flipH="1" flipV="1">
            <a:off x="8080291" y="9116200"/>
            <a:ext cx="0" cy="5119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72" name="Line 36"/>
          <p:cNvSpPr>
            <a:spLocks noChangeShapeType="1"/>
          </p:cNvSpPr>
          <p:nvPr/>
        </p:nvSpPr>
        <p:spPr bwMode="auto">
          <a:xfrm flipH="1" flipV="1">
            <a:off x="8080292" y="8989611"/>
            <a:ext cx="682736" cy="28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73" name="Line 37"/>
          <p:cNvSpPr>
            <a:spLocks noChangeShapeType="1"/>
          </p:cNvSpPr>
          <p:nvPr/>
        </p:nvSpPr>
        <p:spPr bwMode="auto">
          <a:xfrm flipV="1">
            <a:off x="4846675" y="7332735"/>
            <a:ext cx="682736" cy="2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74" name="Line 38"/>
          <p:cNvSpPr>
            <a:spLocks noChangeShapeType="1"/>
          </p:cNvSpPr>
          <p:nvPr/>
        </p:nvSpPr>
        <p:spPr bwMode="auto">
          <a:xfrm rot="5400000" flipV="1">
            <a:off x="5440357" y="7074873"/>
            <a:ext cx="511972" cy="37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unbiased weak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Box 2"/>
          <p:cNvSpPr txBox="1">
            <a:spLocks noChangeArrowheads="1"/>
          </p:cNvSpPr>
          <p:nvPr/>
        </p:nvSpPr>
        <p:spPr bwMode="auto">
          <a:xfrm>
            <a:off x="337618" y="379761"/>
            <a:ext cx="20351786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Simulation of 3 populations of spiking neurons, unbiased strong input</a:t>
            </a:r>
          </a:p>
        </p:txBody>
      </p:sp>
      <p:sp>
        <p:nvSpPr>
          <p:cNvPr id="16390" name="TextBox 3"/>
          <p:cNvSpPr txBox="1">
            <a:spLocks noChangeArrowheads="1"/>
          </p:cNvSpPr>
          <p:nvPr/>
        </p:nvSpPr>
        <p:spPr bwMode="auto">
          <a:xfrm>
            <a:off x="15954704" y="1977878"/>
            <a:ext cx="5772602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/>
              <a:t>X.J. Wang, 2002</a:t>
            </a:r>
          </a:p>
          <a:p>
            <a:r>
              <a:rPr lang="en-US" i="1" dirty="0"/>
              <a:t>  NEURON</a:t>
            </a:r>
          </a:p>
        </p:txBody>
      </p:sp>
      <p:pic>
        <p:nvPicPr>
          <p:cNvPr id="163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74510" y="5975935"/>
            <a:ext cx="4750869" cy="43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3" name="Group 122"/>
          <p:cNvGrpSpPr/>
          <p:nvPr/>
        </p:nvGrpSpPr>
        <p:grpSpPr>
          <a:xfrm>
            <a:off x="2857660" y="7915881"/>
            <a:ext cx="5765740" cy="3409399"/>
            <a:chOff x="5660707" y="7887751"/>
            <a:chExt cx="7506341" cy="3409399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 rot="-5400000">
              <a:off x="5846530" y="7701928"/>
              <a:ext cx="1732830" cy="2104476"/>
              <a:chOff x="4611" y="3499"/>
              <a:chExt cx="715" cy="692"/>
            </a:xfrm>
          </p:grpSpPr>
          <p:sp>
            <p:nvSpPr>
              <p:cNvPr id="16473" name="Oval 5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4" name="Oval 6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5" name="Oval 7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6" name="Oval 8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7" name="Oval 9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8" name="Oval 10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9" name="Oval 11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0" name="Oval 12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1" name="Oval 13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2" name="Oval 14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3" name="Oval 15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4" name="Oval 16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5" name="Oval 17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6" name="Oval 18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7" name="Oval 19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8" name="Line 2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9" name="Line 21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0" name="Line 22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1" name="Line 23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2" name="Line 24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3" name="Line 25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4" name="Line 26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5" name="Line 27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6" name="Line 28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7" name="Line 29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8" name="Line 30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9" name="Line 31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00" name="Line 32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01" name="Line 33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02" name="Line 34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03" name="Line 35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04" name="Line 36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05" name="Line 37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06" name="Line 38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10991297" y="7944012"/>
              <a:ext cx="2175751" cy="1676569"/>
              <a:chOff x="4611" y="3499"/>
              <a:chExt cx="715" cy="692"/>
            </a:xfrm>
          </p:grpSpPr>
          <p:sp>
            <p:nvSpPr>
              <p:cNvPr id="16439" name="Oval 63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Oval 64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Oval 65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Oval 66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Oval 67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Oval 68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Oval 69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Oval 70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7" name="Oval 71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8" name="Oval 72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9" name="Oval 73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0" name="Oval 74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1" name="Oval 75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2" name="Oval 76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3" name="Oval 77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4" name="Line 78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5" name="Line 79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6" name="Line 80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7" name="Line 81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8" name="Line 82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9" name="Line 83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0" name="Line 84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1" name="Line 85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2" name="Line 86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3" name="Line 87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4" name="Line 88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5" name="Line 89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6" name="Line 90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7" name="Line 91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8" name="Line 92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9" name="Line 93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0" name="Line 94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1" name="Line 95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2" name="Line 96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64"/>
            <p:cNvGrpSpPr>
              <a:grpSpLocks/>
            </p:cNvGrpSpPr>
            <p:nvPr/>
          </p:nvGrpSpPr>
          <p:grpSpPr bwMode="auto">
            <a:xfrm rot="10800000">
              <a:off x="8102799" y="9620581"/>
              <a:ext cx="2175751" cy="1676569"/>
              <a:chOff x="4611" y="3499"/>
              <a:chExt cx="715" cy="692"/>
            </a:xfrm>
          </p:grpSpPr>
          <p:sp>
            <p:nvSpPr>
              <p:cNvPr id="16405" name="Oval 365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Oval 366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Oval 367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8" name="Oval 368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9" name="Oval 369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Oval 370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1" name="Oval 371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2" name="Oval 372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Oval 373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Oval 374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5" name="Oval 375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6" name="Oval 376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7" name="Oval 377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8" name="Oval 378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9" name="Oval 379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0" name="Line 38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1" name="Line 381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2" name="Line 382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Line 383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4" name="Line 384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5" name="Line 385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6" name="Line 386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Line 387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Line 388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Line 389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Line 390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1" name="Line 391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2" name="Line 392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3" name="Line 393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Line 394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5" name="Line 395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Line 396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Line 397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Line 398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5" name="Freeform 401"/>
            <p:cNvSpPr>
              <a:spLocks/>
            </p:cNvSpPr>
            <p:nvPr/>
          </p:nvSpPr>
          <p:spPr bwMode="auto">
            <a:xfrm>
              <a:off x="7168728" y="9493996"/>
              <a:ext cx="1102881" cy="1209605"/>
            </a:xfrm>
            <a:custGeom>
              <a:avLst/>
              <a:gdLst>
                <a:gd name="T0" fmla="*/ 0 w 363"/>
                <a:gd name="T1" fmla="*/ 0 h 499"/>
                <a:gd name="T2" fmla="*/ 2147483647 w 363"/>
                <a:gd name="T3" fmla="*/ 2147483647 h 499"/>
                <a:gd name="T4" fmla="*/ 2147483647 w 363"/>
                <a:gd name="T5" fmla="*/ 2147483647 h 499"/>
                <a:gd name="T6" fmla="*/ 0 60000 65536"/>
                <a:gd name="T7" fmla="*/ 0 60000 65536"/>
                <a:gd name="T8" fmla="*/ 0 60000 65536"/>
                <a:gd name="T9" fmla="*/ 0 w 363"/>
                <a:gd name="T10" fmla="*/ 0 h 499"/>
                <a:gd name="T11" fmla="*/ 363 w 363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499">
                  <a:moveTo>
                    <a:pt x="0" y="0"/>
                  </a:moveTo>
                  <a:cubicBezTo>
                    <a:pt x="38" y="117"/>
                    <a:pt x="76" y="235"/>
                    <a:pt x="136" y="318"/>
                  </a:cubicBezTo>
                  <a:cubicBezTo>
                    <a:pt x="196" y="401"/>
                    <a:pt x="279" y="450"/>
                    <a:pt x="363" y="499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6396" name="Freeform 402"/>
            <p:cNvSpPr>
              <a:spLocks/>
            </p:cNvSpPr>
            <p:nvPr/>
          </p:nvSpPr>
          <p:spPr bwMode="auto">
            <a:xfrm flipH="1">
              <a:off x="10571152" y="9333653"/>
              <a:ext cx="1102881" cy="1209605"/>
            </a:xfrm>
            <a:custGeom>
              <a:avLst/>
              <a:gdLst>
                <a:gd name="T0" fmla="*/ 0 w 363"/>
                <a:gd name="T1" fmla="*/ 0 h 499"/>
                <a:gd name="T2" fmla="*/ 2147483647 w 363"/>
                <a:gd name="T3" fmla="*/ 2147483647 h 499"/>
                <a:gd name="T4" fmla="*/ 2147483647 w 363"/>
                <a:gd name="T5" fmla="*/ 2147483647 h 499"/>
                <a:gd name="T6" fmla="*/ 0 60000 65536"/>
                <a:gd name="T7" fmla="*/ 0 60000 65536"/>
                <a:gd name="T8" fmla="*/ 0 60000 65536"/>
                <a:gd name="T9" fmla="*/ 0 w 363"/>
                <a:gd name="T10" fmla="*/ 0 h 499"/>
                <a:gd name="T11" fmla="*/ 363 w 363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499">
                  <a:moveTo>
                    <a:pt x="0" y="0"/>
                  </a:moveTo>
                  <a:cubicBezTo>
                    <a:pt x="38" y="117"/>
                    <a:pt x="76" y="235"/>
                    <a:pt x="136" y="318"/>
                  </a:cubicBezTo>
                  <a:cubicBezTo>
                    <a:pt x="196" y="401"/>
                    <a:pt x="279" y="450"/>
                    <a:pt x="363" y="499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6397" name="Freeform 403"/>
            <p:cNvSpPr>
              <a:spLocks/>
            </p:cNvSpPr>
            <p:nvPr/>
          </p:nvSpPr>
          <p:spPr bwMode="auto">
            <a:xfrm flipV="1">
              <a:off x="10229786" y="9060788"/>
              <a:ext cx="1102881" cy="1099896"/>
            </a:xfrm>
            <a:custGeom>
              <a:avLst/>
              <a:gdLst>
                <a:gd name="T0" fmla="*/ 0 w 363"/>
                <a:gd name="T1" fmla="*/ 0 h 499"/>
                <a:gd name="T2" fmla="*/ 2147483647 w 363"/>
                <a:gd name="T3" fmla="*/ 2147483647 h 499"/>
                <a:gd name="T4" fmla="*/ 2147483647 w 363"/>
                <a:gd name="T5" fmla="*/ 2147483647 h 499"/>
                <a:gd name="T6" fmla="*/ 0 60000 65536"/>
                <a:gd name="T7" fmla="*/ 0 60000 65536"/>
                <a:gd name="T8" fmla="*/ 0 60000 65536"/>
                <a:gd name="T9" fmla="*/ 0 w 363"/>
                <a:gd name="T10" fmla="*/ 0 h 499"/>
                <a:gd name="T11" fmla="*/ 363 w 363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499">
                  <a:moveTo>
                    <a:pt x="0" y="0"/>
                  </a:moveTo>
                  <a:cubicBezTo>
                    <a:pt x="38" y="117"/>
                    <a:pt x="76" y="235"/>
                    <a:pt x="136" y="318"/>
                  </a:cubicBezTo>
                  <a:cubicBezTo>
                    <a:pt x="196" y="401"/>
                    <a:pt x="279" y="450"/>
                    <a:pt x="363" y="499"/>
                  </a:cubicBezTo>
                </a:path>
              </a:pathLst>
            </a:custGeom>
            <a:noFill/>
            <a:ln w="57150">
              <a:solidFill>
                <a:srgbClr val="FF66CC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6398" name="Freeform 404"/>
            <p:cNvSpPr>
              <a:spLocks/>
            </p:cNvSpPr>
            <p:nvPr/>
          </p:nvSpPr>
          <p:spPr bwMode="auto">
            <a:xfrm flipH="1" flipV="1">
              <a:off x="7506345" y="9060788"/>
              <a:ext cx="1102881" cy="1099896"/>
            </a:xfrm>
            <a:custGeom>
              <a:avLst/>
              <a:gdLst>
                <a:gd name="T0" fmla="*/ 0 w 363"/>
                <a:gd name="T1" fmla="*/ 0 h 499"/>
                <a:gd name="T2" fmla="*/ 2147483647 w 363"/>
                <a:gd name="T3" fmla="*/ 2147483647 h 499"/>
                <a:gd name="T4" fmla="*/ 2147483647 w 363"/>
                <a:gd name="T5" fmla="*/ 2147483647 h 499"/>
                <a:gd name="T6" fmla="*/ 0 60000 65536"/>
                <a:gd name="T7" fmla="*/ 0 60000 65536"/>
                <a:gd name="T8" fmla="*/ 0 60000 65536"/>
                <a:gd name="T9" fmla="*/ 0 w 363"/>
                <a:gd name="T10" fmla="*/ 0 h 499"/>
                <a:gd name="T11" fmla="*/ 363 w 363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499">
                  <a:moveTo>
                    <a:pt x="0" y="0"/>
                  </a:moveTo>
                  <a:cubicBezTo>
                    <a:pt x="38" y="117"/>
                    <a:pt x="76" y="235"/>
                    <a:pt x="136" y="318"/>
                  </a:cubicBezTo>
                  <a:cubicBezTo>
                    <a:pt x="196" y="401"/>
                    <a:pt x="279" y="450"/>
                    <a:pt x="363" y="499"/>
                  </a:cubicBezTo>
                </a:path>
              </a:pathLst>
            </a:custGeom>
            <a:noFill/>
            <a:ln w="57150">
              <a:solidFill>
                <a:srgbClr val="FF66CC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aphicFrame>
          <p:nvGraphicFramePr>
            <p:cNvPr id="16386" name="Object 415"/>
            <p:cNvGraphicFramePr>
              <a:graphicFrameLocks noChangeAspect="1"/>
            </p:cNvGraphicFramePr>
            <p:nvPr/>
          </p:nvGraphicFramePr>
          <p:xfrm>
            <a:off x="11355173" y="9890632"/>
            <a:ext cx="1211667" cy="708885"/>
          </p:xfrm>
          <a:graphic>
            <a:graphicData uri="http://schemas.openxmlformats.org/presentationml/2006/ole">
              <p:oleObj spid="_x0000_s713730" name="Equation" r:id="rId4" imgW="241200" imgH="190440" progId="Equation.3">
                <p:embed/>
              </p:oleObj>
            </a:graphicData>
          </a:graphic>
        </p:graphicFrame>
        <p:graphicFrame>
          <p:nvGraphicFramePr>
            <p:cNvPr id="16387" name="Object 416"/>
            <p:cNvGraphicFramePr>
              <a:graphicFrameLocks noChangeAspect="1"/>
            </p:cNvGraphicFramePr>
            <p:nvPr/>
          </p:nvGraphicFramePr>
          <p:xfrm>
            <a:off x="8125307" y="8872314"/>
            <a:ext cx="1211670" cy="708885"/>
          </p:xfrm>
          <a:graphic>
            <a:graphicData uri="http://schemas.openxmlformats.org/presentationml/2006/ole">
              <p:oleObj spid="_x0000_s713731" name="Equation" r:id="rId5" imgW="241200" imgH="190440" progId="Equation.3">
                <p:embed/>
              </p:oleObj>
            </a:graphicData>
          </a:graphic>
        </p:graphicFrame>
        <p:graphicFrame>
          <p:nvGraphicFramePr>
            <p:cNvPr id="16388" name="Object 417"/>
            <p:cNvGraphicFramePr>
              <a:graphicFrameLocks noChangeAspect="1"/>
            </p:cNvGraphicFramePr>
            <p:nvPr/>
          </p:nvGraphicFramePr>
          <p:xfrm>
            <a:off x="6722323" y="9873754"/>
            <a:ext cx="1211670" cy="708885"/>
          </p:xfrm>
          <a:graphic>
            <a:graphicData uri="http://schemas.openxmlformats.org/presentationml/2006/ole">
              <p:oleObj spid="_x0000_s713732" name="Equation" r:id="rId6" imgW="241200" imgH="190440" progId="Equation.3">
                <p:embed/>
              </p:oleObj>
            </a:graphicData>
          </a:graphic>
        </p:graphicFrame>
      </p:grpSp>
      <p:pic>
        <p:nvPicPr>
          <p:cNvPr id="16399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93536" y="2025386"/>
            <a:ext cx="12961168" cy="524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400" name="Straight Arrow Connector 245"/>
          <p:cNvCxnSpPr>
            <a:cxnSpLocks noChangeShapeType="1"/>
          </p:cNvCxnSpPr>
          <p:nvPr/>
        </p:nvCxnSpPr>
        <p:spPr bwMode="auto">
          <a:xfrm>
            <a:off x="2857659" y="3926998"/>
            <a:ext cx="1024933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401" name="Straight Arrow Connector 246"/>
          <p:cNvCxnSpPr>
            <a:cxnSpLocks noChangeShapeType="1"/>
          </p:cNvCxnSpPr>
          <p:nvPr/>
        </p:nvCxnSpPr>
        <p:spPr bwMode="auto">
          <a:xfrm>
            <a:off x="2857659" y="3040892"/>
            <a:ext cx="1024933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</p:spPr>
      </p:cxnSp>
      <p:sp>
        <p:nvSpPr>
          <p:cNvPr id="16402" name="TextBox 247"/>
          <p:cNvSpPr txBox="1">
            <a:spLocks noChangeArrowheads="1"/>
          </p:cNvSpPr>
          <p:nvPr/>
        </p:nvSpPr>
        <p:spPr bwMode="auto">
          <a:xfrm>
            <a:off x="0" y="3595059"/>
            <a:ext cx="307462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Popul.1 </a:t>
            </a:r>
          </a:p>
        </p:txBody>
      </p:sp>
      <p:sp>
        <p:nvSpPr>
          <p:cNvPr id="16403" name="TextBox 248"/>
          <p:cNvSpPr txBox="1">
            <a:spLocks noChangeArrowheads="1"/>
          </p:cNvSpPr>
          <p:nvPr/>
        </p:nvSpPr>
        <p:spPr bwMode="auto">
          <a:xfrm>
            <a:off x="-168809" y="2658319"/>
            <a:ext cx="327820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Popul</a:t>
            </a:r>
            <a:r>
              <a:rPr lang="en-US" dirty="0">
                <a:solidFill>
                  <a:schemeClr val="tx2"/>
                </a:solidFill>
              </a:rPr>
              <a:t>. 2 </a:t>
            </a:r>
          </a:p>
        </p:txBody>
      </p:sp>
      <p:sp>
        <p:nvSpPr>
          <p:cNvPr id="16404" name="TextBox 249"/>
          <p:cNvSpPr txBox="1">
            <a:spLocks noChangeArrowheads="1"/>
          </p:cNvSpPr>
          <p:nvPr/>
        </p:nvSpPr>
        <p:spPr bwMode="auto">
          <a:xfrm>
            <a:off x="1012850" y="6202744"/>
            <a:ext cx="307141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stimulus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126929"/>
            <a:ext cx="21607463" cy="582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1660" y="1805969"/>
            <a:ext cx="12491815" cy="806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1703035" y="6455919"/>
            <a:ext cx="925900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 err="1"/>
              <a:t>Roitman</a:t>
            </a:r>
            <a:r>
              <a:rPr lang="en-US" i="1" dirty="0"/>
              <a:t> and </a:t>
            </a:r>
            <a:r>
              <a:rPr lang="en-US" i="1" dirty="0" err="1"/>
              <a:t>Shadlen</a:t>
            </a:r>
            <a:r>
              <a:rPr lang="en-US" i="1" dirty="0"/>
              <a:t> 2002</a:t>
            </a:r>
          </a:p>
        </p:txBody>
      </p:sp>
      <p:cxnSp>
        <p:nvCxnSpPr>
          <p:cNvPr id="37894" name="Straight Arrow Connector 7"/>
          <p:cNvCxnSpPr>
            <a:cxnSpLocks noChangeShapeType="1"/>
          </p:cNvCxnSpPr>
          <p:nvPr/>
        </p:nvCxnSpPr>
        <p:spPr bwMode="auto">
          <a:xfrm rot="5400000">
            <a:off x="777781" y="4363957"/>
            <a:ext cx="4180171" cy="3752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7895" name="Straight Arrow Connector 9"/>
          <p:cNvCxnSpPr>
            <a:cxnSpLocks noChangeShapeType="1"/>
          </p:cNvCxnSpPr>
          <p:nvPr/>
        </p:nvCxnSpPr>
        <p:spPr bwMode="auto">
          <a:xfrm rot="5400000">
            <a:off x="9982795" y="1960218"/>
            <a:ext cx="1645625" cy="3752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896" name="TextBox 11"/>
          <p:cNvSpPr txBox="1">
            <a:spLocks noChangeArrowheads="1"/>
          </p:cNvSpPr>
          <p:nvPr/>
        </p:nvSpPr>
        <p:spPr bwMode="auto">
          <a:xfrm>
            <a:off x="2194511" y="886107"/>
            <a:ext cx="4220206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Stimulus onset</a:t>
            </a:r>
          </a:p>
        </p:txBody>
      </p:sp>
      <p:sp>
        <p:nvSpPr>
          <p:cNvPr id="37897" name="TextBox 12"/>
          <p:cNvSpPr txBox="1">
            <a:spLocks noChangeArrowheads="1"/>
          </p:cNvSpPr>
          <p:nvPr/>
        </p:nvSpPr>
        <p:spPr bwMode="auto">
          <a:xfrm>
            <a:off x="8564645" y="506347"/>
            <a:ext cx="510883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saccade onset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12 – Decision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Competitive dynamics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34090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Review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Population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dynamics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competition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Perceptual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decision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making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noProof="0" dirty="0" smtClean="0">
                <a:latin typeface="Arial Narrow" pitchFamily="34" charset="0"/>
              </a:rPr>
              <a:t>V5/MT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Decision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dynamics</a:t>
            </a:r>
            <a:r>
              <a:rPr lang="fr-CH" sz="4400" dirty="0" smtClean="0">
                <a:latin typeface="Arial Narrow" pitchFamily="34" charset="0"/>
              </a:rPr>
              <a:t>: Area LIP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Theory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decision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dynamics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shared</a:t>
            </a:r>
            <a:r>
              <a:rPr lang="fr-CH" sz="4400" dirty="0" smtClean="0">
                <a:latin typeface="Arial Narrow" pitchFamily="34" charset="0"/>
              </a:rPr>
              <a:t> inhibition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effective 2-</a:t>
            </a:r>
            <a:r>
              <a:rPr lang="fr-CH" sz="4400" dirty="0" err="1" smtClean="0">
                <a:latin typeface="Arial Narrow" pitchFamily="34" charset="0"/>
              </a:rPr>
              <a:t>dim</a:t>
            </a:r>
            <a:r>
              <a:rPr lang="fr-CH" sz="4400" dirty="0" smtClean="0">
                <a:latin typeface="Arial Narrow" pitchFamily="34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Decisions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in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connected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pops.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noProof="0" dirty="0" err="1" smtClean="0">
                <a:latin typeface="Arial Narrow" pitchFamily="34" charset="0"/>
                <a:cs typeface="ＭＳ Ｐゴシック" charset="0"/>
              </a:rPr>
              <a:t>unbiased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 case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biased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input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12.5.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Decisions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, actions, volition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-  the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problem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free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will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12–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Decision models, part 3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245517" y="9606180"/>
            <a:ext cx="10265694" cy="1808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-168808" y="3603500"/>
          <a:ext cx="14206158" cy="7991833"/>
        </p:xfrm>
        <a:graphic>
          <a:graphicData uri="http://schemas.openxmlformats.org/presentationml/2006/ole">
            <p:oleObj spid="_x0000_s714754" name="Acrobat Document" r:id="rId4" imgW="5760000" imgH="4320000" progId="AcroExch.Document.11">
              <p:embed/>
            </p:oleObj>
          </a:graphicData>
        </a:graphic>
      </p:graphicFrame>
      <p:sp>
        <p:nvSpPr>
          <p:cNvPr id="17411" name="Rectangle 1026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8080292" y="3142162"/>
            <a:ext cx="3233617" cy="1226483"/>
            <a:chOff x="5508104" y="0"/>
            <a:chExt cx="1368152" cy="692696"/>
          </a:xfrm>
        </p:grpSpPr>
        <p:sp>
          <p:nvSpPr>
            <p:cNvPr id="17414" name="Oval 117"/>
            <p:cNvSpPr>
              <a:spLocks noChangeArrowheads="1"/>
            </p:cNvSpPr>
            <p:nvPr/>
          </p:nvSpPr>
          <p:spPr bwMode="auto">
            <a:xfrm>
              <a:off x="5508104" y="0"/>
              <a:ext cx="1368152" cy="692696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6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415" name="Rectangle 116"/>
            <p:cNvSpPr>
              <a:spLocks noChangeArrowheads="1"/>
            </p:cNvSpPr>
            <p:nvPr/>
          </p:nvSpPr>
          <p:spPr bwMode="auto">
            <a:xfrm>
              <a:off x="5652120" y="97468"/>
              <a:ext cx="670232" cy="564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900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goal</a:t>
              </a:r>
            </a:p>
          </p:txBody>
        </p:sp>
      </p:grpSp>
      <p:sp>
        <p:nvSpPr>
          <p:cNvPr id="17413" name="TextBox 50"/>
          <p:cNvSpPr txBox="1">
            <a:spLocks noChangeArrowheads="1"/>
          </p:cNvSpPr>
          <p:nvPr/>
        </p:nvSpPr>
        <p:spPr bwMode="auto">
          <a:xfrm>
            <a:off x="1926076" y="1516207"/>
            <a:ext cx="12989193" cy="162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9300" dirty="0"/>
              <a:t>How would you decide?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Decision: risky vs. safe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7228749" y="3524734"/>
            <a:ext cx="3233617" cy="1226483"/>
            <a:chOff x="5508104" y="0"/>
            <a:chExt cx="1368152" cy="692696"/>
          </a:xfrm>
        </p:grpSpPr>
        <p:sp>
          <p:nvSpPr>
            <p:cNvPr id="40028" name="Oval 117"/>
            <p:cNvSpPr>
              <a:spLocks noChangeArrowheads="1"/>
            </p:cNvSpPr>
            <p:nvPr/>
          </p:nvSpPr>
          <p:spPr bwMode="auto">
            <a:xfrm>
              <a:off x="5508104" y="0"/>
              <a:ext cx="1368152" cy="692696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6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0029" name="Rectangle 116"/>
            <p:cNvSpPr>
              <a:spLocks noChangeArrowheads="1"/>
            </p:cNvSpPr>
            <p:nvPr/>
          </p:nvSpPr>
          <p:spPr bwMode="auto">
            <a:xfrm>
              <a:off x="5652120" y="97468"/>
              <a:ext cx="670232" cy="564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900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goal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934074" y="4672453"/>
            <a:ext cx="10548643" cy="7274510"/>
            <a:chOff x="395536" y="620688"/>
            <a:chExt cx="6768752" cy="6120680"/>
          </a:xfrm>
        </p:grpSpPr>
        <p:sp>
          <p:nvSpPr>
            <p:cNvPr id="67" name="Oval 66"/>
            <p:cNvSpPr/>
            <p:nvPr/>
          </p:nvSpPr>
          <p:spPr bwMode="auto">
            <a:xfrm>
              <a:off x="2483768" y="4725144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2915816" y="4365104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491880" y="407707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4067944" y="3789040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4572000" y="3429000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4724400" y="299695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4211960" y="2708920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5364088" y="2708920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5868144" y="2348880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292080" y="119675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4788024" y="908720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5220072" y="620688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3707904" y="2348880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3419872" y="191683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3707904" y="1484784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4283968" y="119675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1979712" y="5085184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2195736" y="551723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2843808" y="566963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3563888" y="582203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4283968" y="597443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40005" name="Oval 114"/>
            <p:cNvSpPr>
              <a:spLocks noChangeArrowheads="1"/>
            </p:cNvSpPr>
            <p:nvPr/>
          </p:nvSpPr>
          <p:spPr bwMode="auto">
            <a:xfrm>
              <a:off x="4932040" y="5949280"/>
              <a:ext cx="1512168" cy="79208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6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0006" name="Rectangle 115"/>
            <p:cNvSpPr>
              <a:spLocks noChangeArrowheads="1"/>
            </p:cNvSpPr>
            <p:nvPr/>
          </p:nvSpPr>
          <p:spPr bwMode="auto">
            <a:xfrm>
              <a:off x="4932040" y="5949280"/>
              <a:ext cx="1003090" cy="73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Start</a:t>
              </a:r>
            </a:p>
          </p:txBody>
        </p:sp>
        <p:grpSp>
          <p:nvGrpSpPr>
            <p:cNvPr id="4" name="Group 124"/>
            <p:cNvGrpSpPr>
              <a:grpSpLocks/>
            </p:cNvGrpSpPr>
            <p:nvPr/>
          </p:nvGrpSpPr>
          <p:grpSpPr bwMode="auto">
            <a:xfrm>
              <a:off x="4139952" y="3212976"/>
              <a:ext cx="360040" cy="792088"/>
              <a:chOff x="827584" y="3933056"/>
              <a:chExt cx="432048" cy="792088"/>
            </a:xfrm>
          </p:grpSpPr>
          <p:sp>
            <p:nvSpPr>
              <p:cNvPr id="40026" name="Flowchart: Magnetic Disk 122"/>
              <p:cNvSpPr>
                <a:spLocks noChangeArrowheads="1"/>
              </p:cNvSpPr>
              <p:nvPr/>
            </p:nvSpPr>
            <p:spPr bwMode="auto">
              <a:xfrm>
                <a:off x="827584" y="4149080"/>
                <a:ext cx="432048" cy="576064"/>
              </a:xfrm>
              <a:prstGeom prst="flowChartMagneticDisk">
                <a:avLst/>
              </a:prstGeom>
              <a:gradFill rotWithShape="1">
                <a:gsLst>
                  <a:gs pos="0">
                    <a:srgbClr val="A00000"/>
                  </a:gs>
                  <a:gs pos="50000">
                    <a:srgbClr val="E60000"/>
                  </a:gs>
                  <a:gs pos="100000">
                    <a:srgbClr val="FF0000"/>
                  </a:gs>
                </a:gsLst>
                <a:lin ang="10800000" scaled="1"/>
              </a:gradFill>
              <a:ln w="95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  <p:sp>
            <p:nvSpPr>
              <p:cNvPr id="40027" name="Oval 123"/>
              <p:cNvSpPr>
                <a:spLocks noChangeArrowheads="1"/>
              </p:cNvSpPr>
              <p:nvPr/>
            </p:nvSpPr>
            <p:spPr bwMode="auto">
              <a:xfrm>
                <a:off x="899592" y="3933056"/>
                <a:ext cx="288032" cy="288032"/>
              </a:xfrm>
              <a:prstGeom prst="ellipse">
                <a:avLst/>
              </a:prstGeom>
              <a:gradFill rotWithShape="1">
                <a:gsLst>
                  <a:gs pos="0">
                    <a:srgbClr val="A00000"/>
                  </a:gs>
                  <a:gs pos="50000">
                    <a:srgbClr val="E60000"/>
                  </a:gs>
                  <a:gs pos="100000">
                    <a:srgbClr val="FF0000"/>
                  </a:gs>
                </a:gsLst>
                <a:lin ang="10800000" scaled="1"/>
              </a:gradFill>
              <a:ln w="95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</p:grpSp>
        <p:grpSp>
          <p:nvGrpSpPr>
            <p:cNvPr id="5" name="Group 125"/>
            <p:cNvGrpSpPr/>
            <p:nvPr/>
          </p:nvGrpSpPr>
          <p:grpSpPr>
            <a:xfrm>
              <a:off x="2987824" y="3789040"/>
              <a:ext cx="360040" cy="792088"/>
              <a:chOff x="827584" y="3933056"/>
              <a:chExt cx="432048" cy="792088"/>
            </a:xfr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grpSpPr>
          <p:sp>
            <p:nvSpPr>
              <p:cNvPr id="127" name="Flowchart: Magnetic Disk 126"/>
              <p:cNvSpPr/>
              <p:nvPr/>
            </p:nvSpPr>
            <p:spPr bwMode="auto">
              <a:xfrm>
                <a:off x="827584" y="4149080"/>
                <a:ext cx="432048" cy="576064"/>
              </a:xfrm>
              <a:prstGeom prst="flowChartMagneticDisk">
                <a:avLst/>
              </a:prstGeom>
              <a:grpFill/>
              <a:ln w="9525" cap="flat" cmpd="sng" algn="ctr">
                <a:solidFill>
                  <a:srgbClr val="00924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100" dirty="0"/>
              </a:p>
            </p:txBody>
          </p:sp>
          <p:sp>
            <p:nvSpPr>
              <p:cNvPr id="128" name="Oval 127"/>
              <p:cNvSpPr/>
              <p:nvPr/>
            </p:nvSpPr>
            <p:spPr bwMode="auto">
              <a:xfrm>
                <a:off x="899592" y="3933056"/>
                <a:ext cx="288032" cy="288032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924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100" dirty="0"/>
              </a:p>
            </p:txBody>
          </p:sp>
        </p:grpSp>
        <p:grpSp>
          <p:nvGrpSpPr>
            <p:cNvPr id="6" name="Group 140"/>
            <p:cNvGrpSpPr>
              <a:grpSpLocks/>
            </p:cNvGrpSpPr>
            <p:nvPr/>
          </p:nvGrpSpPr>
          <p:grpSpPr bwMode="auto">
            <a:xfrm>
              <a:off x="395536" y="5229200"/>
              <a:ext cx="1080120" cy="1080120"/>
              <a:chOff x="827584" y="3429000"/>
              <a:chExt cx="1296144" cy="1296144"/>
            </a:xfrm>
          </p:grpSpPr>
          <p:sp>
            <p:nvSpPr>
              <p:cNvPr id="133" name="Cube 132"/>
              <p:cNvSpPr/>
              <p:nvPr/>
            </p:nvSpPr>
            <p:spPr bwMode="auto">
              <a:xfrm>
                <a:off x="827584" y="3428698"/>
                <a:ext cx="1296943" cy="1295142"/>
              </a:xfrm>
              <a:prstGeom prst="cub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100" dirty="0"/>
              </a:p>
            </p:txBody>
          </p:sp>
          <p:sp>
            <p:nvSpPr>
              <p:cNvPr id="40019" name="Oval 133"/>
              <p:cNvSpPr>
                <a:spLocks noChangeArrowheads="1"/>
              </p:cNvSpPr>
              <p:nvPr/>
            </p:nvSpPr>
            <p:spPr bwMode="auto">
              <a:xfrm>
                <a:off x="1259632" y="3501008"/>
                <a:ext cx="144016" cy="7200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  <p:sp>
            <p:nvSpPr>
              <p:cNvPr id="40020" name="Oval 134"/>
              <p:cNvSpPr>
                <a:spLocks noChangeArrowheads="1"/>
              </p:cNvSpPr>
              <p:nvPr/>
            </p:nvSpPr>
            <p:spPr bwMode="auto">
              <a:xfrm>
                <a:off x="1691680" y="3501008"/>
                <a:ext cx="144016" cy="7200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  <p:sp>
            <p:nvSpPr>
              <p:cNvPr id="40021" name="Oval 135"/>
              <p:cNvSpPr>
                <a:spLocks noChangeArrowheads="1"/>
              </p:cNvSpPr>
              <p:nvPr/>
            </p:nvSpPr>
            <p:spPr bwMode="auto">
              <a:xfrm>
                <a:off x="1259632" y="414908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  <p:sp>
            <p:nvSpPr>
              <p:cNvPr id="40022" name="Oval 136"/>
              <p:cNvSpPr>
                <a:spLocks noChangeArrowheads="1"/>
              </p:cNvSpPr>
              <p:nvPr/>
            </p:nvSpPr>
            <p:spPr bwMode="auto">
              <a:xfrm>
                <a:off x="1115616" y="3645024"/>
                <a:ext cx="144016" cy="7200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  <p:sp>
            <p:nvSpPr>
              <p:cNvPr id="40023" name="Oval 137"/>
              <p:cNvSpPr>
                <a:spLocks noChangeArrowheads="1"/>
              </p:cNvSpPr>
              <p:nvPr/>
            </p:nvSpPr>
            <p:spPr bwMode="auto">
              <a:xfrm>
                <a:off x="1547664" y="3645024"/>
                <a:ext cx="144016" cy="7200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  <p:sp>
            <p:nvSpPr>
              <p:cNvPr id="40024" name="Oval 138"/>
              <p:cNvSpPr>
                <a:spLocks noChangeArrowheads="1"/>
              </p:cNvSpPr>
              <p:nvPr/>
            </p:nvSpPr>
            <p:spPr bwMode="auto">
              <a:xfrm rot="-5400000">
                <a:off x="1799692" y="3797424"/>
                <a:ext cx="171636" cy="9962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  <p:sp>
            <p:nvSpPr>
              <p:cNvPr id="40025" name="Oval 139"/>
              <p:cNvSpPr>
                <a:spLocks noChangeArrowheads="1"/>
              </p:cNvSpPr>
              <p:nvPr/>
            </p:nvSpPr>
            <p:spPr bwMode="auto">
              <a:xfrm rot="-5400000">
                <a:off x="1943708" y="4229472"/>
                <a:ext cx="171636" cy="9962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</p:grpSp>
        <p:sp>
          <p:nvSpPr>
            <p:cNvPr id="58" name="Oval 57"/>
            <p:cNvSpPr/>
            <p:nvPr/>
          </p:nvSpPr>
          <p:spPr bwMode="auto">
            <a:xfrm>
              <a:off x="5796136" y="1484784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56176" y="191683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40016" name="Freeform 59"/>
            <p:cNvSpPr>
              <a:spLocks/>
            </p:cNvSpPr>
            <p:nvPr/>
          </p:nvSpPr>
          <p:spPr bwMode="auto">
            <a:xfrm>
              <a:off x="2909454" y="1570182"/>
              <a:ext cx="1080655" cy="1588654"/>
            </a:xfrm>
            <a:custGeom>
              <a:avLst/>
              <a:gdLst>
                <a:gd name="T0" fmla="*/ 1080655 w 1080655"/>
                <a:gd name="T1" fmla="*/ 1588654 h 1588654"/>
                <a:gd name="T2" fmla="*/ 73891 w 1080655"/>
                <a:gd name="T3" fmla="*/ 757382 h 1588654"/>
                <a:gd name="T4" fmla="*/ 637310 w 1080655"/>
                <a:gd name="T5" fmla="*/ 0 h 1588654"/>
                <a:gd name="T6" fmla="*/ 0 60000 65536"/>
                <a:gd name="T7" fmla="*/ 0 60000 65536"/>
                <a:gd name="T8" fmla="*/ 0 60000 65536"/>
                <a:gd name="T9" fmla="*/ 0 w 1080655"/>
                <a:gd name="T10" fmla="*/ 0 h 1588654"/>
                <a:gd name="T11" fmla="*/ 1080655 w 1080655"/>
                <a:gd name="T12" fmla="*/ 1588654 h 15886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0655" h="1588654">
                  <a:moveTo>
                    <a:pt x="1080655" y="1588654"/>
                  </a:moveTo>
                  <a:cubicBezTo>
                    <a:pt x="614218" y="1305406"/>
                    <a:pt x="147782" y="1022158"/>
                    <a:pt x="73891" y="757382"/>
                  </a:cubicBezTo>
                  <a:cubicBezTo>
                    <a:pt x="0" y="492606"/>
                    <a:pt x="318655" y="246303"/>
                    <a:pt x="63731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7" name="Freeform 60"/>
            <p:cNvSpPr>
              <a:spLocks/>
            </p:cNvSpPr>
            <p:nvPr/>
          </p:nvSpPr>
          <p:spPr bwMode="auto">
            <a:xfrm flipH="1">
              <a:off x="6012160" y="1556792"/>
              <a:ext cx="1152128" cy="1728192"/>
            </a:xfrm>
            <a:custGeom>
              <a:avLst/>
              <a:gdLst>
                <a:gd name="T0" fmla="*/ 1396181 w 1080655"/>
                <a:gd name="T1" fmla="*/ 2224744 h 1588654"/>
                <a:gd name="T2" fmla="*/ 95465 w 1080655"/>
                <a:gd name="T3" fmla="*/ 1060634 h 1588654"/>
                <a:gd name="T4" fmla="*/ 823390 w 1080655"/>
                <a:gd name="T5" fmla="*/ 0 h 1588654"/>
                <a:gd name="T6" fmla="*/ 0 60000 65536"/>
                <a:gd name="T7" fmla="*/ 0 60000 65536"/>
                <a:gd name="T8" fmla="*/ 0 60000 65536"/>
                <a:gd name="T9" fmla="*/ 0 w 1080655"/>
                <a:gd name="T10" fmla="*/ 0 h 1588654"/>
                <a:gd name="T11" fmla="*/ 1080655 w 1080655"/>
                <a:gd name="T12" fmla="*/ 1588654 h 15886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0655" h="1588654">
                  <a:moveTo>
                    <a:pt x="1080655" y="1588654"/>
                  </a:moveTo>
                  <a:cubicBezTo>
                    <a:pt x="614218" y="1305406"/>
                    <a:pt x="147782" y="1022158"/>
                    <a:pt x="73891" y="757382"/>
                  </a:cubicBezTo>
                  <a:cubicBezTo>
                    <a:pt x="0" y="492606"/>
                    <a:pt x="318655" y="246303"/>
                    <a:pt x="63731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1" name="TextBox 50"/>
          <p:cNvSpPr txBox="1">
            <a:spLocks noChangeArrowheads="1"/>
          </p:cNvSpPr>
          <p:nvPr/>
        </p:nvSpPr>
        <p:spPr bwMode="auto">
          <a:xfrm>
            <a:off x="2126987" y="843911"/>
            <a:ext cx="12989193" cy="162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9300" dirty="0"/>
              <a:t>How would you decide?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23982" y="1099898"/>
            <a:ext cx="9547047" cy="8574132"/>
            <a:chOff x="3072" y="768"/>
            <a:chExt cx="2545" cy="3048"/>
          </a:xfrm>
        </p:grpSpPr>
        <p:sp>
          <p:nvSpPr>
            <p:cNvPr id="2098" name="Text Box 5"/>
            <p:cNvSpPr txBox="1">
              <a:spLocks noChangeArrowheads="1"/>
            </p:cNvSpPr>
            <p:nvPr/>
          </p:nvSpPr>
          <p:spPr bwMode="auto">
            <a:xfrm>
              <a:off x="3648" y="768"/>
              <a:ext cx="1366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 </a:t>
              </a:r>
              <a:r>
                <a:rPr lang="en-US" sz="5900" dirty="0">
                  <a:solidFill>
                    <a:schemeClr val="accent2"/>
                  </a:solidFill>
                </a:rPr>
                <a:t>noise model A</a:t>
              </a:r>
              <a:endParaRPr lang="en-US" sz="5100" dirty="0"/>
            </a:p>
          </p:txBody>
        </p:sp>
        <p:sp>
          <p:nvSpPr>
            <p:cNvPr id="2099" name="Rectangle 6"/>
            <p:cNvSpPr>
              <a:spLocks noChangeArrowheads="1"/>
            </p:cNvSpPr>
            <p:nvPr/>
          </p:nvSpPr>
          <p:spPr bwMode="auto">
            <a:xfrm>
              <a:off x="4224" y="2880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600" y="3072"/>
              <a:ext cx="2017" cy="721"/>
              <a:chOff x="720" y="3072"/>
              <a:chExt cx="2017" cy="721"/>
            </a:xfrm>
          </p:grpSpPr>
          <p:sp>
            <p:nvSpPr>
              <p:cNvPr id="2105" name="Line 8"/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6" name="Line 9"/>
              <p:cNvSpPr>
                <a:spLocks noChangeShapeType="1"/>
              </p:cNvSpPr>
              <p:nvPr/>
            </p:nvSpPr>
            <p:spPr bwMode="auto">
              <a:xfrm flipV="1">
                <a:off x="720" y="31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7" name="Line 10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8" name="Line 11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" name="Line 12"/>
              <p:cNvSpPr>
                <a:spLocks noChangeShapeType="1"/>
              </p:cNvSpPr>
              <p:nvPr/>
            </p:nvSpPr>
            <p:spPr bwMode="auto">
              <a:xfrm flipV="1">
                <a:off x="720" y="3312"/>
                <a:ext cx="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" name="Text Box 13"/>
              <p:cNvSpPr txBox="1">
                <a:spLocks noChangeArrowheads="1"/>
              </p:cNvSpPr>
              <p:nvPr/>
            </p:nvSpPr>
            <p:spPr bwMode="auto">
              <a:xfrm>
                <a:off x="1296" y="3072"/>
                <a:ext cx="207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I(t)</a:t>
                </a:r>
              </a:p>
            </p:txBody>
          </p:sp>
          <p:sp>
            <p:nvSpPr>
              <p:cNvPr id="2111" name="Line 14"/>
              <p:cNvSpPr>
                <a:spLocks noChangeShapeType="1"/>
              </p:cNvSpPr>
              <p:nvPr/>
            </p:nvSpPr>
            <p:spPr bwMode="auto">
              <a:xfrm flipV="1">
                <a:off x="720" y="3360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2" name="Freeform 15"/>
              <p:cNvSpPr>
                <a:spLocks/>
              </p:cNvSpPr>
              <p:nvPr/>
            </p:nvSpPr>
            <p:spPr bwMode="auto">
              <a:xfrm>
                <a:off x="1584" y="3168"/>
                <a:ext cx="624" cy="192"/>
              </a:xfrm>
              <a:custGeom>
                <a:avLst/>
                <a:gdLst>
                  <a:gd name="T0" fmla="*/ 0 w 672"/>
                  <a:gd name="T1" fmla="*/ 192 h 192"/>
                  <a:gd name="T2" fmla="*/ 106 w 672"/>
                  <a:gd name="T3" fmla="*/ 48 h 192"/>
                  <a:gd name="T4" fmla="*/ 371 w 67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192"/>
                  <a:gd name="T11" fmla="*/ 672 w 67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192">
                    <a:moveTo>
                      <a:pt x="0" y="192"/>
                    </a:moveTo>
                    <a:cubicBezTo>
                      <a:pt x="40" y="136"/>
                      <a:pt x="80" y="80"/>
                      <a:pt x="192" y="48"/>
                    </a:cubicBezTo>
                    <a:cubicBezTo>
                      <a:pt x="304" y="16"/>
                      <a:pt x="488" y="8"/>
                      <a:pt x="672" y="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3" name="Text Box 16"/>
              <p:cNvSpPr txBox="1">
                <a:spLocks noChangeArrowheads="1"/>
              </p:cNvSpPr>
              <p:nvPr/>
            </p:nvSpPr>
            <p:spPr bwMode="auto">
              <a:xfrm>
                <a:off x="2688" y="3552"/>
                <a:ext cx="4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 sz="3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14" name="Text Box 17"/>
              <p:cNvSpPr txBox="1">
                <a:spLocks noChangeArrowheads="1"/>
              </p:cNvSpPr>
              <p:nvPr/>
            </p:nvSpPr>
            <p:spPr bwMode="auto">
              <a:xfrm>
                <a:off x="1968" y="3168"/>
                <a:ext cx="244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chemeClr val="accent2"/>
                    </a:solidFill>
                  </a:rPr>
                  <a:t>h(t)</a:t>
                </a:r>
              </a:p>
            </p:txBody>
          </p:sp>
        </p:grpSp>
        <p:sp>
          <p:nvSpPr>
            <p:cNvPr id="2101" name="Text Box 18"/>
            <p:cNvSpPr txBox="1">
              <a:spLocks noChangeArrowheads="1"/>
            </p:cNvSpPr>
            <p:nvPr/>
          </p:nvSpPr>
          <p:spPr bwMode="auto">
            <a:xfrm>
              <a:off x="3504" y="1008"/>
              <a:ext cx="203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 (escape noise/fast noise)</a:t>
              </a:r>
            </a:p>
          </p:txBody>
        </p:sp>
        <p:pic>
          <p:nvPicPr>
            <p:cNvPr id="2102" name="Picture 19" descr="Aoft-A-slo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72" y="1392"/>
              <a:ext cx="2400" cy="1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03" name="Text Box 20"/>
            <p:cNvSpPr txBox="1">
              <a:spLocks noChangeArrowheads="1"/>
            </p:cNvSpPr>
            <p:nvPr/>
          </p:nvSpPr>
          <p:spPr bwMode="auto">
            <a:xfrm>
              <a:off x="3696" y="1536"/>
              <a:ext cx="84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high noise</a:t>
              </a:r>
            </a:p>
          </p:txBody>
        </p:sp>
        <p:sp>
          <p:nvSpPr>
            <p:cNvPr id="2104" name="Text Box 21"/>
            <p:cNvSpPr txBox="1">
              <a:spLocks noChangeArrowheads="1"/>
            </p:cNvSpPr>
            <p:nvPr/>
          </p:nvSpPr>
          <p:spPr bwMode="auto">
            <a:xfrm>
              <a:off x="4320" y="3504"/>
              <a:ext cx="4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5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58" name="Text Box 22"/>
          <p:cNvSpPr txBox="1">
            <a:spLocks noChangeArrowheads="1"/>
          </p:cNvSpPr>
          <p:nvPr/>
        </p:nvSpPr>
        <p:spPr bwMode="auto">
          <a:xfrm>
            <a:off x="14236168" y="8627581"/>
            <a:ext cx="457022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slow  transient</a:t>
            </a:r>
          </a:p>
        </p:txBody>
      </p:sp>
      <p:graphicFrame>
        <p:nvGraphicFramePr>
          <p:cNvPr id="2050" name="Object 23"/>
          <p:cNvGraphicFramePr>
            <a:graphicFrameLocks noChangeAspect="1"/>
          </p:cNvGraphicFramePr>
          <p:nvPr/>
        </p:nvGraphicFramePr>
        <p:xfrm>
          <a:off x="13846175" y="9745663"/>
          <a:ext cx="5980113" cy="971550"/>
        </p:xfrm>
        <a:graphic>
          <a:graphicData uri="http://schemas.openxmlformats.org/presentationml/2006/ole">
            <p:oleObj spid="_x0000_s699394" name="Equation" r:id="rId5" imgW="927000" imgH="203040" progId="Equation.DSMT4">
              <p:embed/>
            </p:oleObj>
          </a:graphicData>
        </a:graphic>
      </p:graphicFrame>
      <p:graphicFrame>
        <p:nvGraphicFramePr>
          <p:cNvPr id="2051" name="Object 24"/>
          <p:cNvGraphicFramePr>
            <a:graphicFrameLocks noChangeAspect="1"/>
          </p:cNvGraphicFramePr>
          <p:nvPr/>
        </p:nvGraphicFramePr>
        <p:xfrm>
          <a:off x="2957513" y="1963738"/>
          <a:ext cx="5978525" cy="971550"/>
        </p:xfrm>
        <a:graphic>
          <a:graphicData uri="http://schemas.openxmlformats.org/presentationml/2006/ole">
            <p:oleObj spid="_x0000_s699395" name="Equation" r:id="rId6" imgW="927000" imgH="203040" progId="Equation.DSMT4">
              <p:embed/>
            </p:oleObj>
          </a:graphicData>
        </a:graphic>
      </p:graphicFrame>
      <p:graphicFrame>
        <p:nvGraphicFramePr>
          <p:cNvPr id="2052" name="Object 25"/>
          <p:cNvGraphicFramePr>
            <a:graphicFrameLocks noChangeAspect="1"/>
          </p:cNvGraphicFramePr>
          <p:nvPr/>
        </p:nvGraphicFramePr>
        <p:xfrm>
          <a:off x="592706" y="3693517"/>
          <a:ext cx="7420063" cy="1043635"/>
        </p:xfrm>
        <a:graphic>
          <a:graphicData uri="http://schemas.openxmlformats.org/presentationml/2006/ole">
            <p:oleObj spid="_x0000_s699396" name="Equation" r:id="rId7" imgW="1269720" imgH="241200" progId="Equation.3">
              <p:embed/>
            </p:oleObj>
          </a:graphicData>
        </a:graphic>
      </p:graphicFrame>
      <p:sp>
        <p:nvSpPr>
          <p:cNvPr id="2059" name="Text Box 26"/>
          <p:cNvSpPr txBox="1">
            <a:spLocks noChangeArrowheads="1"/>
          </p:cNvSpPr>
          <p:nvPr/>
        </p:nvSpPr>
        <p:spPr bwMode="auto">
          <a:xfrm>
            <a:off x="716498" y="1226484"/>
            <a:ext cx="628543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Population activity</a:t>
            </a:r>
            <a:endParaRPr lang="fr-FR" b="0"/>
          </a:p>
        </p:txBody>
      </p:sp>
      <p:sp>
        <p:nvSpPr>
          <p:cNvPr id="2060" name="Text Box 27"/>
          <p:cNvSpPr txBox="1">
            <a:spLocks noChangeArrowheads="1"/>
          </p:cNvSpPr>
          <p:nvPr/>
        </p:nvSpPr>
        <p:spPr bwMode="auto">
          <a:xfrm>
            <a:off x="765266" y="2886175"/>
            <a:ext cx="1218769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Membrane potential caused by input</a:t>
            </a:r>
            <a:endParaRPr lang="fr-FR" b="0"/>
          </a:p>
        </p:txBody>
      </p:sp>
      <p:graphicFrame>
        <p:nvGraphicFramePr>
          <p:cNvPr id="2053" name="Object 32"/>
          <p:cNvGraphicFramePr>
            <a:graphicFrameLocks noChangeAspect="1"/>
          </p:cNvGraphicFramePr>
          <p:nvPr/>
        </p:nvGraphicFramePr>
        <p:xfrm>
          <a:off x="-363538" y="5054600"/>
          <a:ext cx="13876338" cy="1044575"/>
        </p:xfrm>
        <a:graphic>
          <a:graphicData uri="http://schemas.openxmlformats.org/presentationml/2006/ole">
            <p:oleObj spid="_x0000_s699397" name="Equation" r:id="rId8" imgW="2374560" imgH="241200" progId="Equation.DSMT4">
              <p:embed/>
            </p:oleObj>
          </a:graphicData>
        </a:graphic>
      </p:graphicFrame>
      <p:sp>
        <p:nvSpPr>
          <p:cNvPr id="801825" name="Text Box 33"/>
          <p:cNvSpPr txBox="1">
            <a:spLocks noChangeArrowheads="1"/>
          </p:cNvSpPr>
          <p:nvPr/>
        </p:nvSpPr>
        <p:spPr bwMode="auto">
          <a:xfrm>
            <a:off x="319785" y="7814613"/>
            <a:ext cx="12662180" cy="444211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/>
              <a:t>Attention:</a:t>
            </a:r>
          </a:p>
          <a:p>
            <a:r>
              <a:rPr lang="fr-CH" b="0" dirty="0"/>
              <a:t>    </a:t>
            </a:r>
            <a:r>
              <a:rPr lang="fr-CH" sz="5400" b="0" dirty="0"/>
              <a:t>- </a:t>
            </a:r>
            <a:r>
              <a:rPr lang="fr-CH" sz="5400" b="0" dirty="0" err="1"/>
              <a:t>valid</a:t>
            </a:r>
            <a:r>
              <a:rPr lang="fr-CH" sz="5400" b="0" dirty="0"/>
              <a:t> for </a:t>
            </a:r>
            <a:r>
              <a:rPr lang="fr-CH" sz="5400" b="0" dirty="0" err="1"/>
              <a:t>high</a:t>
            </a:r>
            <a:r>
              <a:rPr lang="fr-CH" sz="5400" b="0" dirty="0"/>
              <a:t> noise </a:t>
            </a:r>
            <a:r>
              <a:rPr lang="fr-CH" sz="5400" b="0" dirty="0" err="1"/>
              <a:t>only</a:t>
            </a:r>
            <a:r>
              <a:rPr lang="fr-CH" sz="5400" b="0" dirty="0"/>
              <a:t>, </a:t>
            </a:r>
            <a:r>
              <a:rPr lang="fr-CH" sz="5400" b="0" dirty="0" err="1"/>
              <a:t>else</a:t>
            </a:r>
            <a:r>
              <a:rPr lang="fr-CH" sz="5400" b="0" dirty="0"/>
              <a:t> </a:t>
            </a:r>
          </a:p>
          <a:p>
            <a:r>
              <a:rPr lang="fr-CH" sz="5400" b="0" dirty="0"/>
              <a:t>       </a:t>
            </a:r>
            <a:r>
              <a:rPr lang="fr-CH" sz="5400" b="0" dirty="0" err="1"/>
              <a:t>transients</a:t>
            </a:r>
            <a:r>
              <a:rPr lang="fr-CH" sz="5400" b="0" dirty="0"/>
              <a:t> </a:t>
            </a:r>
            <a:r>
              <a:rPr lang="fr-CH" sz="5400" b="0" dirty="0" err="1"/>
              <a:t>might</a:t>
            </a:r>
            <a:r>
              <a:rPr lang="fr-CH" sz="5400" b="0" dirty="0"/>
              <a:t> </a:t>
            </a:r>
            <a:r>
              <a:rPr lang="fr-CH" sz="5400" b="0" dirty="0" err="1"/>
              <a:t>be</a:t>
            </a:r>
            <a:r>
              <a:rPr lang="fr-CH" sz="5400" b="0" dirty="0"/>
              <a:t> </a:t>
            </a:r>
            <a:r>
              <a:rPr lang="fr-CH" sz="5400" b="0" dirty="0" err="1"/>
              <a:t>wrong</a:t>
            </a:r>
            <a:endParaRPr lang="fr-CH" sz="5400" b="0" dirty="0"/>
          </a:p>
          <a:p>
            <a:r>
              <a:rPr lang="fr-CH" sz="5400" b="0" dirty="0"/>
              <a:t>    - </a:t>
            </a:r>
            <a:r>
              <a:rPr lang="fr-CH" sz="5400" b="0" dirty="0" err="1"/>
              <a:t>valid</a:t>
            </a:r>
            <a:r>
              <a:rPr lang="fr-CH" sz="5400" b="0" dirty="0"/>
              <a:t> for </a:t>
            </a:r>
            <a:r>
              <a:rPr lang="fr-CH" sz="5400" b="0" dirty="0" err="1"/>
              <a:t>high</a:t>
            </a:r>
            <a:r>
              <a:rPr lang="fr-CH" sz="5400" b="0" dirty="0"/>
              <a:t> noise </a:t>
            </a:r>
            <a:r>
              <a:rPr lang="fr-CH" sz="5400" b="0" dirty="0" err="1"/>
              <a:t>only</a:t>
            </a:r>
            <a:r>
              <a:rPr lang="fr-CH" sz="5400" b="0" dirty="0"/>
              <a:t>, </a:t>
            </a:r>
            <a:r>
              <a:rPr lang="fr-CH" sz="5400" b="0" dirty="0" err="1"/>
              <a:t>else</a:t>
            </a:r>
            <a:endParaRPr lang="fr-CH" sz="5400" b="0" dirty="0"/>
          </a:p>
          <a:p>
            <a:r>
              <a:rPr lang="fr-CH" sz="5400" b="0" dirty="0"/>
              <a:t>        </a:t>
            </a:r>
            <a:r>
              <a:rPr lang="fr-CH" sz="5400" b="0" dirty="0" err="1"/>
              <a:t>spontaneous</a:t>
            </a:r>
            <a:r>
              <a:rPr lang="fr-CH" sz="5400" b="0" dirty="0"/>
              <a:t> oscillations </a:t>
            </a:r>
            <a:r>
              <a:rPr lang="fr-CH" sz="5400" b="0" dirty="0" err="1"/>
              <a:t>may</a:t>
            </a:r>
            <a:r>
              <a:rPr lang="fr-CH" sz="5400" b="0" dirty="0"/>
              <a:t> arise</a:t>
            </a:r>
            <a:endParaRPr lang="fr-FR" sz="5400" b="0" dirty="0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9324285" y="7097289"/>
            <a:ext cx="2314550" cy="1946621"/>
            <a:chOff x="4611" y="3499"/>
            <a:chExt cx="715" cy="692"/>
          </a:xfrm>
        </p:grpSpPr>
        <p:sp>
          <p:nvSpPr>
            <p:cNvPr id="2064" name="Oval 35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Oval 36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" name="Oval 37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Oval 38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Oval 39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Oval 40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Oval 41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Oval 42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43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44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45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46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Oval 47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Oval 48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Oval 49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Line 50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0" name="Line 51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" name="Line 52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2" name="Line 53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3" name="Line 54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4" name="Line 55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5" name="Line 56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6" name="Line 57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" name="Line 58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Line 59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" name="Line 60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0" name="Line 61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1" name="Line 62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2" name="Line 63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3" name="Line 64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4" name="Line 65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5" name="Line 66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6" name="Line 67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7" name="Line 68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3" name="Freeform 69"/>
          <p:cNvSpPr>
            <a:spLocks/>
          </p:cNvSpPr>
          <p:nvPr/>
        </p:nvSpPr>
        <p:spPr bwMode="auto">
          <a:xfrm>
            <a:off x="9211746" y="6312452"/>
            <a:ext cx="2325803" cy="1293996"/>
          </a:xfrm>
          <a:custGeom>
            <a:avLst/>
            <a:gdLst>
              <a:gd name="T0" fmla="*/ 2147483647 w 756"/>
              <a:gd name="T1" fmla="*/ 2147483647 h 460"/>
              <a:gd name="T2" fmla="*/ 2147483647 w 756"/>
              <a:gd name="T3" fmla="*/ 2147483647 h 460"/>
              <a:gd name="T4" fmla="*/ 2147483647 w 756"/>
              <a:gd name="T5" fmla="*/ 2147483647 h 460"/>
              <a:gd name="T6" fmla="*/ 2147483647 w 756"/>
              <a:gd name="T7" fmla="*/ 2147483647 h 460"/>
              <a:gd name="T8" fmla="*/ 2147483647 w 756"/>
              <a:gd name="T9" fmla="*/ 2147483647 h 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460"/>
              <a:gd name="T17" fmla="*/ 756 w 756"/>
              <a:gd name="T18" fmla="*/ 460 h 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460">
                <a:moveTo>
                  <a:pt x="166" y="460"/>
                </a:moveTo>
                <a:cubicBezTo>
                  <a:pt x="83" y="384"/>
                  <a:pt x="0" y="309"/>
                  <a:pt x="30" y="233"/>
                </a:cubicBezTo>
                <a:cubicBezTo>
                  <a:pt x="60" y="157"/>
                  <a:pt x="235" y="14"/>
                  <a:pt x="348" y="7"/>
                </a:cubicBezTo>
                <a:cubicBezTo>
                  <a:pt x="461" y="0"/>
                  <a:pt x="666" y="120"/>
                  <a:pt x="711" y="188"/>
                </a:cubicBezTo>
                <a:cubicBezTo>
                  <a:pt x="756" y="256"/>
                  <a:pt x="688" y="335"/>
                  <a:pt x="620" y="41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054" name="Object 70"/>
          <p:cNvGraphicFramePr>
            <a:graphicFrameLocks noChangeAspect="1"/>
          </p:cNvGraphicFramePr>
          <p:nvPr/>
        </p:nvGraphicFramePr>
        <p:xfrm>
          <a:off x="11537549" y="6526242"/>
          <a:ext cx="1481761" cy="824220"/>
        </p:xfrm>
        <a:graphic>
          <a:graphicData uri="http://schemas.openxmlformats.org/presentationml/2006/ole">
            <p:oleObj spid="_x0000_s699398" name="Equation" r:id="rId9" imgW="253800" imgH="190440" progId="Equation.3">
              <p:embed/>
            </p:oleObj>
          </a:graphicData>
        </a:graphic>
      </p:graphicFrame>
      <p:cxnSp>
        <p:nvCxnSpPr>
          <p:cNvPr id="67" name="Straight Connector 6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High-noise activity equation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23898" y="1865043"/>
          <a:ext cx="7521923" cy="5232246"/>
        </p:xfrm>
        <a:graphic>
          <a:graphicData uri="http://schemas.openxmlformats.org/presentationml/2006/ole">
            <p:oleObj spid="_x0000_s715778" name="Acrobat Document" r:id="rId3" imgW="5760000" imgH="4320000" progId="AcroExch.Document.11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2334260" y="1865043"/>
          <a:ext cx="8255506" cy="5319449"/>
        </p:xfrm>
        <a:graphic>
          <a:graphicData uri="http://schemas.openxmlformats.org/presentationml/2006/ole">
            <p:oleObj spid="_x0000_s715779" name="Acrobat Document" r:id="rId4" imgW="5760000" imgH="4320000" progId="AcroExch.Document.11">
              <p:embed/>
            </p:oleObj>
          </a:graphicData>
        </a:graphic>
      </p:graphicFrame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1785618" y="334752"/>
            <a:ext cx="14197857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 err="1"/>
              <a:t>fMRI</a:t>
            </a:r>
            <a:r>
              <a:rPr lang="en-US" sz="7600" dirty="0"/>
              <a:t> variant of </a:t>
            </a:r>
            <a:r>
              <a:rPr lang="en-US" sz="7600" dirty="0" err="1"/>
              <a:t>Libet</a:t>
            </a:r>
            <a:r>
              <a:rPr lang="en-US" sz="7600" dirty="0"/>
              <a:t> experiment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5909246" y="3395335"/>
            <a:ext cx="4081410" cy="10211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r>
              <a:rPr lang="en-US"/>
              <a:t>Decision and Movement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82530" y="4799039"/>
            <a:ext cx="3657514" cy="12771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r>
              <a:rPr lang="en-US" dirty="0"/>
              <a:t> </a:t>
            </a:r>
            <a:r>
              <a:rPr lang="en-US" sz="4800" dirty="0"/>
              <a:t>Preparation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6208395" y="7353275"/>
            <a:ext cx="13479712" cy="291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-Subject decides spontaneously</a:t>
            </a:r>
          </a:p>
          <a:p>
            <a:r>
              <a:rPr lang="en-US" sz="5900" dirty="0"/>
              <a:t>    to move left or right hand</a:t>
            </a:r>
          </a:p>
          <a:p>
            <a:r>
              <a:rPr lang="en-US" sz="5900" dirty="0"/>
              <a:t>- report when they made their decision </a:t>
            </a:r>
          </a:p>
        </p:txBody>
      </p: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1275441" y="10287272"/>
            <a:ext cx="10966203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 err="1"/>
              <a:t>Libet</a:t>
            </a:r>
            <a:r>
              <a:rPr lang="en-US" i="1" dirty="0"/>
              <a:t>,  </a:t>
            </a:r>
            <a:r>
              <a:rPr lang="en-US" i="1" dirty="0" err="1"/>
              <a:t>Behav</a:t>
            </a:r>
            <a:r>
              <a:rPr lang="en-US" i="1" dirty="0"/>
              <a:t>. Brain Sci., 1985</a:t>
            </a:r>
          </a:p>
          <a:p>
            <a:r>
              <a:rPr lang="en-US" i="1" dirty="0"/>
              <a:t>Soon et al., Nat. </a:t>
            </a:r>
            <a:r>
              <a:rPr lang="en-US" i="1" dirty="0" err="1"/>
              <a:t>Neurosci</a:t>
            </a:r>
            <a:r>
              <a:rPr lang="en-US" i="1" dirty="0"/>
              <a:t>.,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423898" y="6458729"/>
          <a:ext cx="7997763" cy="5502297"/>
        </p:xfrm>
        <a:graphic>
          <a:graphicData uri="http://schemas.openxmlformats.org/presentationml/2006/ole">
            <p:oleObj spid="_x0000_s716802" name="Acrobat Document" r:id="rId4" imgW="5760000" imgH="4320000" progId="AcroExch.Document.11">
              <p:embed/>
            </p:oleObj>
          </a:graphicData>
        </a:graphic>
      </p:graphicFrame>
      <p:sp>
        <p:nvSpPr>
          <p:cNvPr id="19459" name="Rectangle 1026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208397" y="6123980"/>
            <a:ext cx="2213264" cy="1000274"/>
            <a:chOff x="5508104" y="-123262"/>
            <a:chExt cx="1368152" cy="963930"/>
          </a:xfrm>
        </p:grpSpPr>
        <p:sp>
          <p:nvSpPr>
            <p:cNvPr id="19557" name="Oval 117"/>
            <p:cNvSpPr>
              <a:spLocks noChangeArrowheads="1"/>
            </p:cNvSpPr>
            <p:nvPr/>
          </p:nvSpPr>
          <p:spPr bwMode="auto">
            <a:xfrm>
              <a:off x="5508104" y="0"/>
              <a:ext cx="1368152" cy="692696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6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9558" name="Rectangle 116"/>
            <p:cNvSpPr>
              <a:spLocks noChangeArrowheads="1"/>
            </p:cNvSpPr>
            <p:nvPr/>
          </p:nvSpPr>
          <p:spPr bwMode="auto">
            <a:xfrm>
              <a:off x="5508104" y="-123262"/>
              <a:ext cx="979220" cy="963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900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goal</a:t>
              </a:r>
            </a:p>
          </p:txBody>
        </p:sp>
      </p:grpSp>
      <p:sp>
        <p:nvSpPr>
          <p:cNvPr id="19461" name="TextBox 50"/>
          <p:cNvSpPr txBox="1">
            <a:spLocks noChangeArrowheads="1"/>
          </p:cNvSpPr>
          <p:nvPr/>
        </p:nvSpPr>
        <p:spPr bwMode="auto">
          <a:xfrm>
            <a:off x="2126987" y="334753"/>
            <a:ext cx="16172757" cy="162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9300" dirty="0"/>
              <a:t>What decides? Who decides?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7270965" y="6076156"/>
            <a:ext cx="2659670" cy="1000274"/>
            <a:chOff x="5508104" y="-41635"/>
            <a:chExt cx="1368152" cy="870391"/>
          </a:xfrm>
        </p:grpSpPr>
        <p:sp>
          <p:nvSpPr>
            <p:cNvPr id="19555" name="Oval 8"/>
            <p:cNvSpPr>
              <a:spLocks noChangeArrowheads="1"/>
            </p:cNvSpPr>
            <p:nvPr/>
          </p:nvSpPr>
          <p:spPr bwMode="auto">
            <a:xfrm>
              <a:off x="5508104" y="0"/>
              <a:ext cx="1368152" cy="692696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6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9556" name="Rectangle 9"/>
            <p:cNvSpPr>
              <a:spLocks noChangeArrowheads="1"/>
            </p:cNvSpPr>
            <p:nvPr/>
          </p:nvSpPr>
          <p:spPr bwMode="auto">
            <a:xfrm>
              <a:off x="5652120" y="-41635"/>
              <a:ext cx="814865" cy="870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900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goal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4633335" y="6970703"/>
            <a:ext cx="5630655" cy="4986577"/>
            <a:chOff x="395536" y="620688"/>
            <a:chExt cx="6768752" cy="6465991"/>
          </a:xfrm>
        </p:grpSpPr>
        <p:sp>
          <p:nvSpPr>
            <p:cNvPr id="12" name="Oval 11"/>
            <p:cNvSpPr/>
            <p:nvPr/>
          </p:nvSpPr>
          <p:spPr bwMode="auto">
            <a:xfrm>
              <a:off x="2483768" y="4725144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915816" y="4365104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491880" y="407707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67944" y="3789040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572000" y="3429000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724400" y="299695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4211960" y="2708920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364088" y="2708920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868144" y="2348880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92080" y="119675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788024" y="908720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220072" y="620688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707904" y="2348880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419872" y="191683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707904" y="1484784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4283968" y="119675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979712" y="5085184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195736" y="551723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2843808" y="566963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3563888" y="582203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283968" y="597443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9532" name="Oval 32"/>
            <p:cNvSpPr>
              <a:spLocks noChangeArrowheads="1"/>
            </p:cNvSpPr>
            <p:nvPr/>
          </p:nvSpPr>
          <p:spPr bwMode="auto">
            <a:xfrm>
              <a:off x="4932040" y="5949280"/>
              <a:ext cx="1512168" cy="79208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6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9533" name="Rectangle 33"/>
            <p:cNvSpPr>
              <a:spLocks noChangeArrowheads="1"/>
            </p:cNvSpPr>
            <p:nvPr/>
          </p:nvSpPr>
          <p:spPr bwMode="auto">
            <a:xfrm>
              <a:off x="4932040" y="5949280"/>
              <a:ext cx="1219494" cy="1137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Start</a:t>
              </a:r>
            </a:p>
          </p:txBody>
        </p:sp>
        <p:grpSp>
          <p:nvGrpSpPr>
            <p:cNvPr id="5" name="Group 124"/>
            <p:cNvGrpSpPr>
              <a:grpSpLocks/>
            </p:cNvGrpSpPr>
            <p:nvPr/>
          </p:nvGrpSpPr>
          <p:grpSpPr bwMode="auto">
            <a:xfrm>
              <a:off x="4139952" y="3212976"/>
              <a:ext cx="360040" cy="792088"/>
              <a:chOff x="827584" y="3933056"/>
              <a:chExt cx="432048" cy="792088"/>
            </a:xfrm>
          </p:grpSpPr>
          <p:sp>
            <p:nvSpPr>
              <p:cNvPr id="19553" name="Flowchart: Magnetic Disk 52"/>
              <p:cNvSpPr>
                <a:spLocks noChangeArrowheads="1"/>
              </p:cNvSpPr>
              <p:nvPr/>
            </p:nvSpPr>
            <p:spPr bwMode="auto">
              <a:xfrm>
                <a:off x="827584" y="4149080"/>
                <a:ext cx="432048" cy="576064"/>
              </a:xfrm>
              <a:prstGeom prst="flowChartMagneticDisk">
                <a:avLst/>
              </a:prstGeom>
              <a:gradFill rotWithShape="1">
                <a:gsLst>
                  <a:gs pos="0">
                    <a:srgbClr val="A00000"/>
                  </a:gs>
                  <a:gs pos="50000">
                    <a:srgbClr val="E60000"/>
                  </a:gs>
                  <a:gs pos="100000">
                    <a:srgbClr val="FF0000"/>
                  </a:gs>
                </a:gsLst>
                <a:lin ang="10800000" scaled="1"/>
              </a:gradFill>
              <a:ln w="95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  <p:sp>
            <p:nvSpPr>
              <p:cNvPr id="19554" name="Oval 53"/>
              <p:cNvSpPr>
                <a:spLocks noChangeArrowheads="1"/>
              </p:cNvSpPr>
              <p:nvPr/>
            </p:nvSpPr>
            <p:spPr bwMode="auto">
              <a:xfrm>
                <a:off x="899592" y="3933056"/>
                <a:ext cx="288032" cy="288032"/>
              </a:xfrm>
              <a:prstGeom prst="ellipse">
                <a:avLst/>
              </a:prstGeom>
              <a:gradFill rotWithShape="1">
                <a:gsLst>
                  <a:gs pos="0">
                    <a:srgbClr val="A00000"/>
                  </a:gs>
                  <a:gs pos="50000">
                    <a:srgbClr val="E60000"/>
                  </a:gs>
                  <a:gs pos="100000">
                    <a:srgbClr val="FF0000"/>
                  </a:gs>
                </a:gsLst>
                <a:lin ang="10800000" scaled="1"/>
              </a:gradFill>
              <a:ln w="95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</p:grpSp>
        <p:grpSp>
          <p:nvGrpSpPr>
            <p:cNvPr id="6" name="Group 125"/>
            <p:cNvGrpSpPr/>
            <p:nvPr/>
          </p:nvGrpSpPr>
          <p:grpSpPr>
            <a:xfrm>
              <a:off x="2987824" y="3789040"/>
              <a:ext cx="360040" cy="792088"/>
              <a:chOff x="827584" y="3933056"/>
              <a:chExt cx="432048" cy="792088"/>
            </a:xfr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grpSpPr>
          <p:sp>
            <p:nvSpPr>
              <p:cNvPr id="50" name="Flowchart: Magnetic Disk 49"/>
              <p:cNvSpPr/>
              <p:nvPr/>
            </p:nvSpPr>
            <p:spPr bwMode="auto">
              <a:xfrm>
                <a:off x="827584" y="4149080"/>
                <a:ext cx="432048" cy="576064"/>
              </a:xfrm>
              <a:prstGeom prst="flowChartMagneticDisk">
                <a:avLst/>
              </a:prstGeom>
              <a:grpFill/>
              <a:ln w="9525" cap="flat" cmpd="sng" algn="ctr">
                <a:solidFill>
                  <a:srgbClr val="00924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100" dirty="0"/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899592" y="3933056"/>
                <a:ext cx="288032" cy="288032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924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100" dirty="0"/>
              </a:p>
            </p:txBody>
          </p:sp>
        </p:grpSp>
        <p:grpSp>
          <p:nvGrpSpPr>
            <p:cNvPr id="7" name="Group 140"/>
            <p:cNvGrpSpPr>
              <a:grpSpLocks/>
            </p:cNvGrpSpPr>
            <p:nvPr/>
          </p:nvGrpSpPr>
          <p:grpSpPr bwMode="auto">
            <a:xfrm>
              <a:off x="395536" y="5229200"/>
              <a:ext cx="1080120" cy="1080120"/>
              <a:chOff x="827584" y="3429000"/>
              <a:chExt cx="1296144" cy="1296144"/>
            </a:xfrm>
          </p:grpSpPr>
          <p:sp>
            <p:nvSpPr>
              <p:cNvPr id="42" name="Cube 41"/>
              <p:cNvSpPr/>
              <p:nvPr/>
            </p:nvSpPr>
            <p:spPr bwMode="auto">
              <a:xfrm>
                <a:off x="827584" y="3427095"/>
                <a:ext cx="1295808" cy="1300004"/>
              </a:xfrm>
              <a:prstGeom prst="cub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100" dirty="0"/>
              </a:p>
            </p:txBody>
          </p:sp>
          <p:sp>
            <p:nvSpPr>
              <p:cNvPr id="19546" name="Oval 42"/>
              <p:cNvSpPr>
                <a:spLocks noChangeArrowheads="1"/>
              </p:cNvSpPr>
              <p:nvPr/>
            </p:nvSpPr>
            <p:spPr bwMode="auto">
              <a:xfrm>
                <a:off x="1259632" y="3501008"/>
                <a:ext cx="144016" cy="7200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  <p:sp>
            <p:nvSpPr>
              <p:cNvPr id="19547" name="Oval 43"/>
              <p:cNvSpPr>
                <a:spLocks noChangeArrowheads="1"/>
              </p:cNvSpPr>
              <p:nvPr/>
            </p:nvSpPr>
            <p:spPr bwMode="auto">
              <a:xfrm>
                <a:off x="1691680" y="3501008"/>
                <a:ext cx="144016" cy="7200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  <p:sp>
            <p:nvSpPr>
              <p:cNvPr id="19548" name="Oval 44"/>
              <p:cNvSpPr>
                <a:spLocks noChangeArrowheads="1"/>
              </p:cNvSpPr>
              <p:nvPr/>
            </p:nvSpPr>
            <p:spPr bwMode="auto">
              <a:xfrm>
                <a:off x="1259632" y="414908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  <p:sp>
            <p:nvSpPr>
              <p:cNvPr id="19549" name="Oval 45"/>
              <p:cNvSpPr>
                <a:spLocks noChangeArrowheads="1"/>
              </p:cNvSpPr>
              <p:nvPr/>
            </p:nvSpPr>
            <p:spPr bwMode="auto">
              <a:xfrm>
                <a:off x="1115616" y="3645024"/>
                <a:ext cx="144016" cy="7200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  <p:sp>
            <p:nvSpPr>
              <p:cNvPr id="19550" name="Oval 46"/>
              <p:cNvSpPr>
                <a:spLocks noChangeArrowheads="1"/>
              </p:cNvSpPr>
              <p:nvPr/>
            </p:nvSpPr>
            <p:spPr bwMode="auto">
              <a:xfrm>
                <a:off x="1547664" y="3645024"/>
                <a:ext cx="144016" cy="7200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  <p:sp>
            <p:nvSpPr>
              <p:cNvPr id="19551" name="Oval 47"/>
              <p:cNvSpPr>
                <a:spLocks noChangeArrowheads="1"/>
              </p:cNvSpPr>
              <p:nvPr/>
            </p:nvSpPr>
            <p:spPr bwMode="auto">
              <a:xfrm rot="-5400000">
                <a:off x="1799692" y="3797424"/>
                <a:ext cx="171636" cy="9962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  <p:sp>
            <p:nvSpPr>
              <p:cNvPr id="19552" name="Oval 48"/>
              <p:cNvSpPr>
                <a:spLocks noChangeArrowheads="1"/>
              </p:cNvSpPr>
              <p:nvPr/>
            </p:nvSpPr>
            <p:spPr bwMode="auto">
              <a:xfrm rot="-5400000">
                <a:off x="1943708" y="4229472"/>
                <a:ext cx="171636" cy="9962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5100" dirty="0"/>
              </a:p>
            </p:txBody>
          </p:sp>
        </p:grpSp>
        <p:sp>
          <p:nvSpPr>
            <p:cNvPr id="38" name="Oval 37"/>
            <p:cNvSpPr/>
            <p:nvPr/>
          </p:nvSpPr>
          <p:spPr bwMode="auto">
            <a:xfrm>
              <a:off x="5796136" y="1484784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6156176" y="1916832"/>
              <a:ext cx="576064" cy="28803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5100" dirty="0"/>
            </a:p>
          </p:txBody>
        </p:sp>
        <p:sp>
          <p:nvSpPr>
            <p:cNvPr id="19543" name="Freeform 39"/>
            <p:cNvSpPr>
              <a:spLocks/>
            </p:cNvSpPr>
            <p:nvPr/>
          </p:nvSpPr>
          <p:spPr bwMode="auto">
            <a:xfrm>
              <a:off x="2909454" y="1570182"/>
              <a:ext cx="1080655" cy="1588654"/>
            </a:xfrm>
            <a:custGeom>
              <a:avLst/>
              <a:gdLst>
                <a:gd name="T0" fmla="*/ 1080655 w 1080655"/>
                <a:gd name="T1" fmla="*/ 1588654 h 1588654"/>
                <a:gd name="T2" fmla="*/ 73891 w 1080655"/>
                <a:gd name="T3" fmla="*/ 757382 h 1588654"/>
                <a:gd name="T4" fmla="*/ 637310 w 1080655"/>
                <a:gd name="T5" fmla="*/ 0 h 1588654"/>
                <a:gd name="T6" fmla="*/ 0 60000 65536"/>
                <a:gd name="T7" fmla="*/ 0 60000 65536"/>
                <a:gd name="T8" fmla="*/ 0 60000 65536"/>
                <a:gd name="T9" fmla="*/ 0 w 1080655"/>
                <a:gd name="T10" fmla="*/ 0 h 1588654"/>
                <a:gd name="T11" fmla="*/ 1080655 w 1080655"/>
                <a:gd name="T12" fmla="*/ 1588654 h 15886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0655" h="1588654">
                  <a:moveTo>
                    <a:pt x="1080655" y="1588654"/>
                  </a:moveTo>
                  <a:cubicBezTo>
                    <a:pt x="614218" y="1305406"/>
                    <a:pt x="147782" y="1022158"/>
                    <a:pt x="73891" y="757382"/>
                  </a:cubicBezTo>
                  <a:cubicBezTo>
                    <a:pt x="0" y="492606"/>
                    <a:pt x="318655" y="246303"/>
                    <a:pt x="63731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4" name="Freeform 40"/>
            <p:cNvSpPr>
              <a:spLocks/>
            </p:cNvSpPr>
            <p:nvPr/>
          </p:nvSpPr>
          <p:spPr bwMode="auto">
            <a:xfrm flipH="1">
              <a:off x="6012160" y="1556792"/>
              <a:ext cx="1152128" cy="1728192"/>
            </a:xfrm>
            <a:custGeom>
              <a:avLst/>
              <a:gdLst>
                <a:gd name="T0" fmla="*/ 1396181 w 1080655"/>
                <a:gd name="T1" fmla="*/ 2224744 h 1588654"/>
                <a:gd name="T2" fmla="*/ 95465 w 1080655"/>
                <a:gd name="T3" fmla="*/ 1060634 h 1588654"/>
                <a:gd name="T4" fmla="*/ 823390 w 1080655"/>
                <a:gd name="T5" fmla="*/ 0 h 1588654"/>
                <a:gd name="T6" fmla="*/ 0 60000 65536"/>
                <a:gd name="T7" fmla="*/ 0 60000 65536"/>
                <a:gd name="T8" fmla="*/ 0 60000 65536"/>
                <a:gd name="T9" fmla="*/ 0 w 1080655"/>
                <a:gd name="T10" fmla="*/ 0 h 1588654"/>
                <a:gd name="T11" fmla="*/ 1080655 w 1080655"/>
                <a:gd name="T12" fmla="*/ 1588654 h 15886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0655" h="1588654">
                  <a:moveTo>
                    <a:pt x="1080655" y="1588654"/>
                  </a:moveTo>
                  <a:cubicBezTo>
                    <a:pt x="614218" y="1305406"/>
                    <a:pt x="147782" y="1022158"/>
                    <a:pt x="73891" y="757382"/>
                  </a:cubicBezTo>
                  <a:cubicBezTo>
                    <a:pt x="0" y="492606"/>
                    <a:pt x="318655" y="246303"/>
                    <a:pt x="63731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637162" y="3142161"/>
            <a:ext cx="13964716" cy="254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>
              <a:buFontTx/>
              <a:buChar char="-"/>
            </a:pPr>
            <a:r>
              <a:rPr lang="en-US" sz="5100" dirty="0"/>
              <a:t>Your experiences are memorized in your brain</a:t>
            </a:r>
          </a:p>
          <a:p>
            <a:pPr>
              <a:buFontTx/>
              <a:buChar char="-"/>
            </a:pPr>
            <a:r>
              <a:rPr lang="en-US" sz="5100" dirty="0"/>
              <a:t>Your values are memorized in your brain</a:t>
            </a:r>
          </a:p>
          <a:p>
            <a:pPr>
              <a:buFontTx/>
              <a:buChar char="-"/>
            </a:pPr>
            <a:r>
              <a:rPr lang="en-US" sz="5100" dirty="0"/>
              <a:t>Your decisions are reflected in brain activities</a:t>
            </a:r>
          </a:p>
        </p:txBody>
      </p:sp>
      <p:sp>
        <p:nvSpPr>
          <p:cNvPr id="19465" name="TextBox 55"/>
          <p:cNvSpPr txBox="1">
            <a:spLocks noChangeArrowheads="1"/>
          </p:cNvSpPr>
          <p:nvPr/>
        </p:nvSpPr>
        <p:spPr bwMode="auto">
          <a:xfrm>
            <a:off x="1061371" y="1865043"/>
            <a:ext cx="1886926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‘</a:t>
            </a:r>
            <a:r>
              <a:rPr lang="en-US" i="1" dirty="0"/>
              <a:t>Your brain decides what you want or what you prefer … ’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188044" y="2503601"/>
            <a:ext cx="1100467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‘ … but your brain – this is you!!!’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87174" y="5533791"/>
            <a:ext cx="208433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‘</a:t>
            </a:r>
            <a:r>
              <a:rPr lang="en-US" i="1" dirty="0"/>
              <a:t>We don’t do what we want, but we want what we do’ (W. </a:t>
            </a:r>
            <a:r>
              <a:rPr lang="en-US" i="1" dirty="0" err="1"/>
              <a:t>Prinz</a:t>
            </a:r>
            <a:r>
              <a:rPr lang="en-US" i="1" dirty="0"/>
              <a:t>)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9273203" y="6458730"/>
            <a:ext cx="6814426" cy="373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0" i="0" dirty="0"/>
              <a:t>The problem of </a:t>
            </a:r>
          </a:p>
          <a:p>
            <a:r>
              <a:rPr lang="en-US" dirty="0"/>
              <a:t>   </a:t>
            </a:r>
            <a:r>
              <a:rPr lang="en-US" sz="5900" dirty="0"/>
              <a:t>Free Will</a:t>
            </a:r>
            <a:endParaRPr lang="en-US" dirty="0"/>
          </a:p>
          <a:p>
            <a:r>
              <a:rPr lang="en-US" dirty="0"/>
              <a:t>(see e.g. Wikipedia </a:t>
            </a:r>
          </a:p>
          <a:p>
            <a:r>
              <a:rPr lang="en-US" dirty="0"/>
              <a:t>      article)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8" grpId="0"/>
      <p:bldP spid="5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14039693" y="205353"/>
            <a:ext cx="6148795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Wulfram Gerstner</a:t>
            </a:r>
          </a:p>
          <a:p>
            <a:r>
              <a:rPr lang="en-US"/>
              <a:t>EPFL</a:t>
            </a:r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0" y="3623580"/>
            <a:ext cx="20318122" cy="873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dirty="0"/>
              <a:t>Suggested Reading:  </a:t>
            </a:r>
            <a:r>
              <a:rPr lang="en-US" sz="4800" i="1" dirty="0"/>
              <a:t>- </a:t>
            </a:r>
            <a:r>
              <a:rPr lang="en-US" sz="4800" i="1" dirty="0" err="1"/>
              <a:t>Salzman</a:t>
            </a:r>
            <a:r>
              <a:rPr lang="en-US" sz="4800" i="1" dirty="0"/>
              <a:t> et al. Nature 1990</a:t>
            </a:r>
          </a:p>
          <a:p>
            <a:r>
              <a:rPr lang="en-US" sz="4800" i="1" dirty="0"/>
              <a:t>                                   </a:t>
            </a:r>
            <a:r>
              <a:rPr lang="en-US" sz="4800" i="1" dirty="0" smtClean="0"/>
              <a:t>    - </a:t>
            </a:r>
            <a:r>
              <a:rPr lang="en-US" sz="4800" i="1" dirty="0" err="1"/>
              <a:t>Roitman</a:t>
            </a:r>
            <a:r>
              <a:rPr lang="en-US" sz="4800" i="1" dirty="0"/>
              <a:t> and </a:t>
            </a:r>
            <a:r>
              <a:rPr lang="en-US" sz="4800" i="1" dirty="0" err="1"/>
              <a:t>Shadlen</a:t>
            </a:r>
            <a:r>
              <a:rPr lang="en-US" sz="4800" i="1" dirty="0"/>
              <a:t>, J. </a:t>
            </a:r>
            <a:r>
              <a:rPr lang="en-US" sz="4800" i="1" dirty="0" err="1"/>
              <a:t>Neurosci</a:t>
            </a:r>
            <a:r>
              <a:rPr lang="en-US" sz="4800" i="1" dirty="0"/>
              <a:t>. 2002</a:t>
            </a:r>
          </a:p>
          <a:p>
            <a:r>
              <a:rPr lang="en-US" sz="4800" i="1" dirty="0"/>
              <a:t>                                   </a:t>
            </a:r>
            <a:r>
              <a:rPr lang="en-US" sz="4800" i="1" dirty="0" smtClean="0"/>
              <a:t>    - </a:t>
            </a:r>
            <a:r>
              <a:rPr lang="en-US" sz="4800" i="1" dirty="0"/>
              <a:t>Abbott, </a:t>
            </a:r>
            <a:r>
              <a:rPr lang="en-US" sz="4800" i="1" dirty="0" err="1"/>
              <a:t>Fusi</a:t>
            </a:r>
            <a:r>
              <a:rPr lang="en-US" sz="4800" i="1" dirty="0"/>
              <a:t>, Miller: </a:t>
            </a:r>
            <a:endParaRPr lang="en-US" sz="4800" i="1" dirty="0" smtClean="0"/>
          </a:p>
          <a:p>
            <a:r>
              <a:rPr lang="en-US" sz="4800" i="1" dirty="0" smtClean="0"/>
              <a:t>                                         Theoretical </a:t>
            </a:r>
            <a:r>
              <a:rPr lang="en-US" sz="4800" i="1" dirty="0"/>
              <a:t>Approaches to </a:t>
            </a:r>
            <a:r>
              <a:rPr lang="en-US" sz="4800" i="1" dirty="0" err="1"/>
              <a:t>Neurosci</a:t>
            </a:r>
            <a:r>
              <a:rPr lang="en-US" sz="4800" i="1" dirty="0"/>
              <a:t>.</a:t>
            </a:r>
          </a:p>
          <a:p>
            <a:r>
              <a:rPr lang="en-US" sz="4800" i="1" dirty="0"/>
              <a:t>                                   </a:t>
            </a:r>
            <a:r>
              <a:rPr lang="en-US" sz="4800" i="1" dirty="0" smtClean="0"/>
              <a:t>    - </a:t>
            </a:r>
            <a:r>
              <a:rPr lang="en-US" sz="4800" i="1" dirty="0"/>
              <a:t>X.-J. Wang, Neuron </a:t>
            </a:r>
            <a:r>
              <a:rPr lang="en-US" sz="4800" i="1" dirty="0" smtClean="0"/>
              <a:t>2002</a:t>
            </a:r>
          </a:p>
          <a:p>
            <a:r>
              <a:rPr lang="en-US" sz="4800" i="1" dirty="0" smtClean="0"/>
              <a:t>                                  </a:t>
            </a:r>
            <a:r>
              <a:rPr lang="en-US" sz="4800" i="1" dirty="0" smtClean="0"/>
              <a:t>     </a:t>
            </a:r>
            <a:r>
              <a:rPr lang="en-US" sz="4800" i="1" dirty="0" smtClean="0"/>
              <a:t>- </a:t>
            </a:r>
            <a:r>
              <a:rPr lang="en-US" sz="4800" i="1" dirty="0" err="1" smtClean="0"/>
              <a:t>Libet</a:t>
            </a:r>
            <a:r>
              <a:rPr lang="en-US" sz="4800" i="1" dirty="0" smtClean="0"/>
              <a:t>,  </a:t>
            </a:r>
            <a:r>
              <a:rPr lang="en-US" sz="4800" i="1" dirty="0" err="1" smtClean="0"/>
              <a:t>Behav</a:t>
            </a:r>
            <a:r>
              <a:rPr lang="en-US" sz="4800" i="1" dirty="0" smtClean="0"/>
              <a:t>. Brain Sci., 1985</a:t>
            </a:r>
          </a:p>
          <a:p>
            <a:r>
              <a:rPr lang="en-US" sz="4800" i="1" dirty="0" smtClean="0"/>
              <a:t>                                   </a:t>
            </a:r>
            <a:r>
              <a:rPr lang="en-US" sz="4800" i="1" dirty="0" smtClean="0"/>
              <a:t>    - </a:t>
            </a:r>
            <a:r>
              <a:rPr lang="en-US" sz="4800" i="1" dirty="0" smtClean="0"/>
              <a:t>Soon et al., Nat. </a:t>
            </a:r>
            <a:r>
              <a:rPr lang="en-US" sz="4800" i="1" dirty="0" err="1" smtClean="0"/>
              <a:t>Neurosci</a:t>
            </a:r>
            <a:r>
              <a:rPr lang="en-US" sz="4800" i="1" dirty="0" smtClean="0"/>
              <a:t>., </a:t>
            </a:r>
            <a:r>
              <a:rPr lang="en-US" sz="4800" i="1" dirty="0" smtClean="0"/>
              <a:t>2008</a:t>
            </a:r>
          </a:p>
          <a:p>
            <a:r>
              <a:rPr lang="en-US" sz="4800" i="1" dirty="0" smtClean="0"/>
              <a:t> </a:t>
            </a:r>
            <a:r>
              <a:rPr lang="en-US" sz="4800" i="1" dirty="0" smtClean="0"/>
              <a:t>                                      - free will, Wikipedia</a:t>
            </a:r>
          </a:p>
          <a:p>
            <a:endParaRPr lang="en-US" sz="5400" dirty="0" smtClean="0"/>
          </a:p>
          <a:p>
            <a:r>
              <a:rPr lang="en-US" sz="5400" dirty="0" smtClean="0"/>
              <a:t>Chapter 16, </a:t>
            </a:r>
            <a:r>
              <a:rPr lang="en-US" sz="5400" i="1" dirty="0" smtClean="0"/>
              <a:t>Neuronal Dynamics</a:t>
            </a:r>
            <a:r>
              <a:rPr lang="en-US" sz="5400" dirty="0" smtClean="0"/>
              <a:t>, Gerstner et al. Cambridge 2014</a:t>
            </a:r>
            <a:endParaRPr lang="en-US" sz="5400" dirty="0" smtClean="0"/>
          </a:p>
          <a:p>
            <a:endParaRPr lang="en-US" dirty="0"/>
          </a:p>
        </p:txBody>
      </p:sp>
      <p:sp>
        <p:nvSpPr>
          <p:cNvPr id="32776" name="Text Box 3"/>
          <p:cNvSpPr txBox="1">
            <a:spLocks noChangeArrowheads="1"/>
          </p:cNvSpPr>
          <p:nvPr/>
        </p:nvSpPr>
        <p:spPr bwMode="auto">
          <a:xfrm>
            <a:off x="168810" y="78766"/>
            <a:ext cx="21183565" cy="30571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9300" dirty="0"/>
              <a:t>Decision, Perception</a:t>
            </a:r>
          </a:p>
          <a:p>
            <a:r>
              <a:rPr lang="en-US" sz="9300" dirty="0"/>
              <a:t>and Competition</a:t>
            </a:r>
            <a:r>
              <a:rPr lang="en-US" sz="7600" dirty="0"/>
              <a:t> </a:t>
            </a:r>
            <a:r>
              <a:rPr lang="en-US" sz="6800" dirty="0"/>
              <a:t>in</a:t>
            </a:r>
            <a:r>
              <a:rPr lang="en-US" sz="7600" dirty="0"/>
              <a:t> </a:t>
            </a:r>
            <a:r>
              <a:rPr lang="en-US" sz="6800" dirty="0"/>
              <a:t>Connected</a:t>
            </a:r>
            <a:r>
              <a:rPr lang="en-US" sz="7600" dirty="0"/>
              <a:t> </a:t>
            </a:r>
            <a:r>
              <a:rPr lang="en-US" sz="6800" dirty="0"/>
              <a:t>Populations</a:t>
            </a:r>
            <a:endParaRPr lang="en-US" sz="7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934074" y="973311"/>
            <a:ext cx="18546406" cy="95699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2805969" y="3651321"/>
            <a:ext cx="14085647" cy="368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/>
              <a:t>Exam:</a:t>
            </a:r>
          </a:p>
          <a:p>
            <a:r>
              <a:rPr lang="fr-CH" dirty="0"/>
              <a:t>   </a:t>
            </a:r>
            <a:r>
              <a:rPr lang="fr-CH" sz="5100" dirty="0"/>
              <a:t>- </a:t>
            </a:r>
            <a:r>
              <a:rPr lang="fr-CH" sz="5100" dirty="0" err="1"/>
              <a:t>written</a:t>
            </a:r>
            <a:r>
              <a:rPr lang="fr-CH" sz="5100" dirty="0"/>
              <a:t> exam 17. 06. 2013 </a:t>
            </a:r>
            <a:r>
              <a:rPr lang="fr-CH" sz="5100" dirty="0" err="1"/>
              <a:t>from</a:t>
            </a:r>
            <a:r>
              <a:rPr lang="fr-CH" sz="5100" dirty="0"/>
              <a:t> 12:15-15:00</a:t>
            </a:r>
          </a:p>
          <a:p>
            <a:r>
              <a:rPr lang="fr-CH" sz="5100" dirty="0"/>
              <a:t>   - </a:t>
            </a:r>
            <a:r>
              <a:rPr lang="fr-CH" sz="5100" dirty="0" err="1"/>
              <a:t>miniprojects</a:t>
            </a:r>
            <a:r>
              <a:rPr lang="fr-CH" sz="5100" dirty="0"/>
              <a:t> </a:t>
            </a:r>
            <a:r>
              <a:rPr lang="fr-CH" sz="5100" dirty="0" err="1"/>
              <a:t>counts</a:t>
            </a:r>
            <a:r>
              <a:rPr lang="fr-CH" sz="5100" dirty="0"/>
              <a:t> 1/3 </a:t>
            </a:r>
            <a:r>
              <a:rPr lang="fr-CH" sz="5100" dirty="0" err="1"/>
              <a:t>towards</a:t>
            </a:r>
            <a:r>
              <a:rPr lang="fr-CH" sz="5100" dirty="0"/>
              <a:t> final grade</a:t>
            </a:r>
          </a:p>
          <a:p>
            <a:r>
              <a:rPr lang="fr-CH" sz="5100" dirty="0"/>
              <a:t>  </a:t>
            </a:r>
            <a:endParaRPr lang="fr-FR" sz="5100" dirty="0"/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3316145" y="6458730"/>
            <a:ext cx="11949614" cy="281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/>
              <a:t>For </a:t>
            </a:r>
            <a:r>
              <a:rPr lang="fr-CH" sz="6800" dirty="0" err="1"/>
              <a:t>written</a:t>
            </a:r>
            <a:r>
              <a:rPr lang="fr-CH" sz="6800" dirty="0"/>
              <a:t> exam:</a:t>
            </a:r>
          </a:p>
          <a:p>
            <a:r>
              <a:rPr lang="fr-CH" sz="5100" dirty="0"/>
              <a:t>-</a:t>
            </a:r>
            <a:r>
              <a:rPr lang="fr-CH" sz="5100" dirty="0" err="1"/>
              <a:t>bring</a:t>
            </a:r>
            <a:r>
              <a:rPr lang="fr-CH" sz="5100" dirty="0"/>
              <a:t> 1 page A5 of </a:t>
            </a:r>
            <a:r>
              <a:rPr lang="fr-CH" sz="5100" dirty="0" err="1"/>
              <a:t>own</a:t>
            </a:r>
            <a:r>
              <a:rPr lang="fr-CH" sz="5100" dirty="0"/>
              <a:t> notes/</a:t>
            </a:r>
            <a:r>
              <a:rPr lang="fr-CH" sz="5100" dirty="0" err="1"/>
              <a:t>summary</a:t>
            </a:r>
            <a:endParaRPr lang="fr-CH" sz="5100" dirty="0"/>
          </a:p>
          <a:p>
            <a:r>
              <a:rPr lang="fr-CH" sz="5100" dirty="0"/>
              <a:t>-HANDWRITTEN!</a:t>
            </a:r>
            <a:endParaRPr lang="fr-FR" sz="5100" dirty="0"/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10634925" y="8627581"/>
            <a:ext cx="3964286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7600" dirty="0"/>
              <a:t>The end</a:t>
            </a:r>
            <a:endParaRPr lang="fr-FR" sz="7600" dirty="0"/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2805970" y="1355883"/>
            <a:ext cx="16724446" cy="214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Last Lecture in 2 Weeks: </a:t>
            </a:r>
            <a:r>
              <a:rPr lang="en-US" b="0" dirty="0"/>
              <a:t>(holiday next week) </a:t>
            </a:r>
            <a:endParaRPr lang="en-US" sz="6800" dirty="0"/>
          </a:p>
          <a:p>
            <a:r>
              <a:rPr lang="en-US" dirty="0"/>
              <a:t>    - </a:t>
            </a:r>
            <a:r>
              <a:rPr lang="en-US" sz="5900" dirty="0"/>
              <a:t>prepare questions for discussion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444250" y="1226485"/>
            <a:ext cx="18546406" cy="95699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2247029" y="1429022"/>
            <a:ext cx="16530227" cy="201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/>
              <a:t>Nearly</a:t>
            </a:r>
            <a:r>
              <a:rPr lang="fr-CH" sz="5900" dirty="0"/>
              <a:t> the end</a:t>
            </a:r>
            <a:r>
              <a:rPr lang="fr-CH" b="0" dirty="0"/>
              <a:t>:</a:t>
            </a:r>
          </a:p>
          <a:p>
            <a:r>
              <a:rPr lang="fr-CH" b="0" dirty="0"/>
              <a:t>   </a:t>
            </a:r>
            <a:r>
              <a:rPr lang="fr-CH" sz="5900" dirty="0" err="1"/>
              <a:t>what</a:t>
            </a:r>
            <a:r>
              <a:rPr lang="fr-CH" sz="5900" dirty="0"/>
              <a:t> </a:t>
            </a:r>
            <a:r>
              <a:rPr lang="fr-CH" sz="5900" dirty="0" err="1"/>
              <a:t>can</a:t>
            </a:r>
            <a:r>
              <a:rPr lang="fr-CH" sz="5900" dirty="0"/>
              <a:t> I </a:t>
            </a:r>
            <a:r>
              <a:rPr lang="fr-CH" sz="5900" dirty="0" err="1"/>
              <a:t>improve</a:t>
            </a:r>
            <a:r>
              <a:rPr lang="fr-CH" sz="5900" dirty="0"/>
              <a:t> for the </a:t>
            </a:r>
            <a:r>
              <a:rPr lang="fr-CH" sz="5900" dirty="0" err="1"/>
              <a:t>students</a:t>
            </a:r>
            <a:r>
              <a:rPr lang="fr-CH" sz="5900" dirty="0"/>
              <a:t> </a:t>
            </a:r>
            <a:r>
              <a:rPr lang="fr-CH" sz="5900" dirty="0" err="1"/>
              <a:t>next</a:t>
            </a:r>
            <a:r>
              <a:rPr lang="fr-CH" sz="5900" dirty="0"/>
              <a:t> </a:t>
            </a:r>
            <a:r>
              <a:rPr lang="fr-CH" sz="5900" dirty="0" err="1"/>
              <a:t>year</a:t>
            </a:r>
            <a:r>
              <a:rPr lang="fr-CH" sz="5900" dirty="0"/>
              <a:t>?</a:t>
            </a:r>
            <a:endParaRPr lang="fr-FR" sz="5900" dirty="0"/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3826323" y="3012762"/>
            <a:ext cx="664290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/>
              <a:t>Integrated</a:t>
            </a:r>
            <a:r>
              <a:rPr lang="fr-CH" sz="5100" dirty="0"/>
              <a:t> </a:t>
            </a:r>
            <a:r>
              <a:rPr lang="fr-CH" sz="5100" dirty="0" err="1"/>
              <a:t>exercises</a:t>
            </a:r>
            <a:r>
              <a:rPr lang="fr-CH" sz="5100" dirty="0"/>
              <a:t>?</a:t>
            </a:r>
            <a:endParaRPr lang="fr-FR" sz="5100" dirty="0"/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3826323" y="4078901"/>
            <a:ext cx="409893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/>
              <a:t>Miniproject</a:t>
            </a:r>
            <a:r>
              <a:rPr lang="fr-CH" sz="5100" dirty="0"/>
              <a:t>? </a:t>
            </a:r>
            <a:endParaRPr lang="fr-FR" sz="5100" dirty="0"/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3826323" y="5100034"/>
            <a:ext cx="1672739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/>
              <a:t>Overall</a:t>
            </a:r>
            <a:r>
              <a:rPr lang="fr-CH" sz="5100" dirty="0"/>
              <a:t> </a:t>
            </a:r>
            <a:r>
              <a:rPr lang="fr-CH" sz="5100" dirty="0" err="1"/>
              <a:t>workload</a:t>
            </a:r>
            <a:r>
              <a:rPr lang="fr-CH" sz="5100" dirty="0"/>
              <a:t> ?</a:t>
            </a:r>
            <a:r>
              <a:rPr lang="fr-CH" b="0" dirty="0"/>
              <a:t>(4 </a:t>
            </a:r>
            <a:r>
              <a:rPr lang="fr-CH" b="0" dirty="0" err="1"/>
              <a:t>credit</a:t>
            </a:r>
            <a:r>
              <a:rPr lang="fr-CH" b="0" dirty="0"/>
              <a:t> course = 6hrs per </a:t>
            </a:r>
            <a:r>
              <a:rPr lang="fr-CH" b="0" dirty="0" err="1"/>
              <a:t>week</a:t>
            </a:r>
            <a:r>
              <a:rPr lang="fr-CH" b="0" dirty="0"/>
              <a:t>) </a:t>
            </a:r>
            <a:endParaRPr lang="fr-FR" b="0" dirty="0"/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3998881" y="6247753"/>
            <a:ext cx="842544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Background/</a:t>
            </a:r>
            <a:r>
              <a:rPr lang="fr-CH" sz="5100" dirty="0" err="1"/>
              <a:t>Prerequisites</a:t>
            </a:r>
            <a:r>
              <a:rPr lang="fr-CH" sz="5100" dirty="0"/>
              <a:t>? </a:t>
            </a:r>
            <a:endParaRPr lang="fr-FR" sz="5100" dirty="0"/>
          </a:p>
        </p:txBody>
      </p:sp>
      <p:sp>
        <p:nvSpPr>
          <p:cNvPr id="41993" name="Text Box 10"/>
          <p:cNvSpPr txBox="1">
            <a:spLocks noChangeArrowheads="1"/>
          </p:cNvSpPr>
          <p:nvPr/>
        </p:nvSpPr>
        <p:spPr bwMode="auto">
          <a:xfrm>
            <a:off x="5990820" y="7181680"/>
            <a:ext cx="6121928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-Physics students</a:t>
            </a:r>
          </a:p>
          <a:p>
            <a:r>
              <a:rPr lang="fr-CH" b="0"/>
              <a:t>-SV students</a:t>
            </a:r>
          </a:p>
          <a:p>
            <a:r>
              <a:rPr lang="fr-CH" b="0"/>
              <a:t>-Math students</a:t>
            </a:r>
            <a:endParaRPr lang="fr-FR" b="0"/>
          </a:p>
        </p:txBody>
      </p:sp>
      <p:sp>
        <p:nvSpPr>
          <p:cNvPr id="685067" name="Line 11"/>
          <p:cNvSpPr>
            <a:spLocks noChangeShapeType="1"/>
          </p:cNvSpPr>
          <p:nvPr/>
        </p:nvSpPr>
        <p:spPr bwMode="auto">
          <a:xfrm>
            <a:off x="2126987" y="3485352"/>
            <a:ext cx="118916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85068" name="Line 12"/>
          <p:cNvSpPr>
            <a:spLocks noChangeShapeType="1"/>
          </p:cNvSpPr>
          <p:nvPr/>
        </p:nvSpPr>
        <p:spPr bwMode="auto">
          <a:xfrm>
            <a:off x="2126987" y="4506483"/>
            <a:ext cx="118916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85069" name="Line 13"/>
          <p:cNvSpPr>
            <a:spLocks noChangeShapeType="1"/>
          </p:cNvSpPr>
          <p:nvPr/>
        </p:nvSpPr>
        <p:spPr bwMode="auto">
          <a:xfrm>
            <a:off x="2126987" y="5527615"/>
            <a:ext cx="118916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85070" name="Line 14"/>
          <p:cNvSpPr>
            <a:spLocks noChangeShapeType="1"/>
          </p:cNvSpPr>
          <p:nvPr/>
        </p:nvSpPr>
        <p:spPr bwMode="auto">
          <a:xfrm>
            <a:off x="2126987" y="6675334"/>
            <a:ext cx="118916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1998" name="Text Box 7"/>
          <p:cNvSpPr txBox="1">
            <a:spLocks noChangeArrowheads="1"/>
          </p:cNvSpPr>
          <p:nvPr/>
        </p:nvSpPr>
        <p:spPr bwMode="auto">
          <a:xfrm>
            <a:off x="3826323" y="9221131"/>
            <a:ext cx="755020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/>
              <a:t>Comments</a:t>
            </a:r>
            <a:r>
              <a:rPr lang="fr-CH" sz="5100" dirty="0"/>
              <a:t>: </a:t>
            </a:r>
            <a:r>
              <a:rPr lang="fr-CH" sz="5100" dirty="0" err="1"/>
              <a:t>slides</a:t>
            </a:r>
            <a:r>
              <a:rPr lang="fr-CH" sz="5100" dirty="0"/>
              <a:t>/notes </a:t>
            </a:r>
            <a:endParaRPr lang="fr-FR" sz="5100" dirty="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126987" y="9648711"/>
            <a:ext cx="118916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8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8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85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7" grpId="0" animBg="1"/>
      <p:bldP spid="685067" grpId="1" animBg="1"/>
      <p:bldP spid="685068" grpId="0" animBg="1"/>
      <p:bldP spid="685068" grpId="1" animBg="1"/>
      <p:bldP spid="685069" grpId="0" animBg="1"/>
      <p:bldP spid="685069" grpId="1" animBg="1"/>
      <p:bldP spid="685070" grpId="0" animBg="1"/>
      <p:bldP spid="685070" grpId="1" animBg="1"/>
      <p:bldP spid="15" grpId="0" animBg="1"/>
      <p:bldP spid="15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44250" y="1226485"/>
            <a:ext cx="18546406" cy="95699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2247028" y="1429022"/>
            <a:ext cx="15332719" cy="382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900" dirty="0"/>
          </a:p>
          <a:p>
            <a:r>
              <a:rPr lang="fr-FR" sz="5900" dirty="0"/>
              <a:t>   </a:t>
            </a:r>
            <a:r>
              <a:rPr lang="fr-FR" sz="5900" dirty="0" err="1"/>
              <a:t>now</a:t>
            </a:r>
            <a:r>
              <a:rPr lang="fr-FR" sz="5900" dirty="0"/>
              <a:t> QUESTION SESSION!</a:t>
            </a:r>
          </a:p>
          <a:p>
            <a:endParaRPr lang="fr-FR" sz="5900" dirty="0"/>
          </a:p>
          <a:p>
            <a:r>
              <a:rPr lang="fr-FR" sz="5900" dirty="0"/>
              <a:t>Questions to Assistants possible </a:t>
            </a:r>
            <a:r>
              <a:rPr lang="fr-FR" sz="5900" dirty="0" err="1"/>
              <a:t>until</a:t>
            </a:r>
            <a:r>
              <a:rPr lang="fr-FR" sz="5900" dirty="0"/>
              <a:t> </a:t>
            </a:r>
            <a:r>
              <a:rPr lang="fr-FR" sz="5900" dirty="0" err="1"/>
              <a:t>June</a:t>
            </a:r>
            <a:r>
              <a:rPr lang="fr-FR" sz="5900" dirty="0"/>
              <a:t> 4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2637163" y="5566999"/>
            <a:ext cx="16640833" cy="448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9300" dirty="0"/>
              <a:t>The end</a:t>
            </a:r>
          </a:p>
          <a:p>
            <a:endParaRPr lang="fr-CH" sz="9300" dirty="0"/>
          </a:p>
          <a:p>
            <a:r>
              <a:rPr lang="fr-CH" sz="9300" dirty="0"/>
              <a:t>… and good </a:t>
            </a:r>
            <a:r>
              <a:rPr lang="fr-CH" sz="9300" dirty="0" err="1"/>
              <a:t>luck</a:t>
            </a:r>
            <a:r>
              <a:rPr lang="fr-CH" sz="9300" dirty="0"/>
              <a:t> for the exam!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20488" name="Text Box 3"/>
          <p:cNvSpPr txBox="1">
            <a:spLocks noChangeArrowheads="1"/>
          </p:cNvSpPr>
          <p:nvPr/>
        </p:nvSpPr>
        <p:spPr bwMode="auto">
          <a:xfrm>
            <a:off x="934074" y="239110"/>
            <a:ext cx="17775760" cy="11027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Exercise 2.1 now: stability of homogeneous solution</a:t>
            </a:r>
            <a:endParaRPr lang="en-US" sz="3800" dirty="0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3121079" y="1465593"/>
          <a:ext cx="5649451" cy="911423"/>
        </p:xfrm>
        <a:graphic>
          <a:graphicData uri="http://schemas.openxmlformats.org/presentationml/2006/ole">
            <p:oleObj spid="_x0000_s717826" name="Equation" r:id="rId4" imgW="876240" imgH="190440" progId="Equation.3">
              <p:embed/>
            </p:oleObj>
          </a:graphicData>
        </a:graphic>
      </p:graphicFrame>
      <p:sp>
        <p:nvSpPr>
          <p:cNvPr id="20489" name="Text Box 6"/>
          <p:cNvSpPr txBox="1">
            <a:spLocks noChangeArrowheads="1"/>
          </p:cNvSpPr>
          <p:nvPr/>
        </p:nvSpPr>
        <p:spPr bwMode="auto">
          <a:xfrm>
            <a:off x="765266" y="2146348"/>
            <a:ext cx="1218769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Membrane potential caused by input</a:t>
            </a:r>
            <a:endParaRPr lang="fr-FR" b="0"/>
          </a:p>
        </p:txBody>
      </p:sp>
      <p:graphicFrame>
        <p:nvGraphicFramePr>
          <p:cNvPr id="20483" name="Object 7"/>
          <p:cNvGraphicFramePr>
            <a:graphicFrameLocks noChangeAspect="1"/>
          </p:cNvGraphicFramePr>
          <p:nvPr/>
        </p:nvGraphicFramePr>
        <p:xfrm>
          <a:off x="311359" y="3097154"/>
          <a:ext cx="18257555" cy="984562"/>
        </p:xfrm>
        <a:graphic>
          <a:graphicData uri="http://schemas.openxmlformats.org/presentationml/2006/ole">
            <p:oleObj spid="_x0000_s717827" name="Equation" r:id="rId5" imgW="3124080" imgH="228600" progId="Equation.DSMT4">
              <p:embed/>
            </p:oleObj>
          </a:graphicData>
        </a:graphic>
      </p:graphicFrame>
      <p:graphicFrame>
        <p:nvGraphicFramePr>
          <p:cNvPr id="20484" name="Object 134"/>
          <p:cNvGraphicFramePr>
            <a:graphicFrameLocks noChangeAspect="1"/>
          </p:cNvGraphicFramePr>
          <p:nvPr/>
        </p:nvGraphicFramePr>
        <p:xfrm>
          <a:off x="296355" y="4773722"/>
          <a:ext cx="18478882" cy="990188"/>
        </p:xfrm>
        <a:graphic>
          <a:graphicData uri="http://schemas.openxmlformats.org/presentationml/2006/ole">
            <p:oleObj spid="_x0000_s717828" name="Equation" r:id="rId6" imgW="3162240" imgH="228600" progId="Equation.DSMT4">
              <p:embed/>
            </p:oleObj>
          </a:graphicData>
        </a:graphic>
      </p:graphicFrame>
      <p:sp>
        <p:nvSpPr>
          <p:cNvPr id="20490" name="Text Box 182"/>
          <p:cNvSpPr txBox="1">
            <a:spLocks noChangeArrowheads="1"/>
          </p:cNvSpPr>
          <p:nvPr/>
        </p:nvSpPr>
        <p:spPr bwMode="auto">
          <a:xfrm>
            <a:off x="716500" y="6709091"/>
            <a:ext cx="343850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Assume: </a:t>
            </a:r>
            <a:endParaRPr lang="fr-FR" b="0"/>
          </a:p>
        </p:txBody>
      </p:sp>
      <p:graphicFrame>
        <p:nvGraphicFramePr>
          <p:cNvPr id="876727" name="Object 183"/>
          <p:cNvGraphicFramePr>
            <a:graphicFrameLocks noChangeAspect="1"/>
          </p:cNvGraphicFramePr>
          <p:nvPr/>
        </p:nvGraphicFramePr>
        <p:xfrm>
          <a:off x="4025143" y="6714717"/>
          <a:ext cx="4250217" cy="936740"/>
        </p:xfrm>
        <a:graphic>
          <a:graphicData uri="http://schemas.openxmlformats.org/presentationml/2006/ole">
            <p:oleObj spid="_x0000_s717829" name="Equation" r:id="rId7" imgW="812520" imgH="241200" progId="Equation.3">
              <p:embed/>
            </p:oleObj>
          </a:graphicData>
        </a:graphic>
      </p:graphicFrame>
      <p:sp>
        <p:nvSpPr>
          <p:cNvPr id="20491" name="Text Box 184"/>
          <p:cNvSpPr txBox="1">
            <a:spLocks noChangeArrowheads="1"/>
          </p:cNvSpPr>
          <p:nvPr/>
        </p:nvSpPr>
        <p:spPr bwMode="auto">
          <a:xfrm>
            <a:off x="2078218" y="8242195"/>
            <a:ext cx="1267500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a) Calculate homogeneous fixed point</a:t>
            </a:r>
            <a:endParaRPr lang="fr-FR" b="0"/>
          </a:p>
        </p:txBody>
      </p:sp>
      <p:graphicFrame>
        <p:nvGraphicFramePr>
          <p:cNvPr id="876729" name="Object 185"/>
          <p:cNvGraphicFramePr>
            <a:graphicFrameLocks noChangeAspect="1"/>
          </p:cNvGraphicFramePr>
          <p:nvPr/>
        </p:nvGraphicFramePr>
        <p:xfrm>
          <a:off x="11985391" y="8101542"/>
          <a:ext cx="5173036" cy="936742"/>
        </p:xfrm>
        <a:graphic>
          <a:graphicData uri="http://schemas.openxmlformats.org/presentationml/2006/ole">
            <p:oleObj spid="_x0000_s717830" name="Equation" r:id="rId8" imgW="990360" imgH="241200" progId="Equation.DSMT4">
              <p:embed/>
            </p:oleObj>
          </a:graphicData>
        </a:graphic>
      </p:graphicFrame>
      <p:sp>
        <p:nvSpPr>
          <p:cNvPr id="20492" name="Text Box 186"/>
          <p:cNvSpPr txBox="1">
            <a:spLocks noChangeArrowheads="1"/>
          </p:cNvSpPr>
          <p:nvPr/>
        </p:nvSpPr>
        <p:spPr bwMode="auto">
          <a:xfrm>
            <a:off x="1954426" y="9328026"/>
            <a:ext cx="1930637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/>
              <a:t>b) Analyze stability of the fixed point h(b) as a function of b</a:t>
            </a:r>
            <a:endParaRPr lang="fr-FR" b="0"/>
          </a:p>
        </p:txBody>
      </p:sp>
      <p:sp>
        <p:nvSpPr>
          <p:cNvPr id="20493" name="Rectangle 187"/>
          <p:cNvSpPr>
            <a:spLocks noChangeArrowheads="1"/>
          </p:cNvSpPr>
          <p:nvPr/>
        </p:nvSpPr>
        <p:spPr bwMode="auto">
          <a:xfrm>
            <a:off x="0" y="1609056"/>
            <a:ext cx="21607463" cy="10543257"/>
          </a:xfrm>
          <a:prstGeom prst="rect">
            <a:avLst/>
          </a:prstGeom>
          <a:solidFill>
            <a:srgbClr val="FF9900">
              <a:alpha val="27843"/>
            </a:srgbClr>
          </a:solidFill>
          <a:ln w="762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8271608" y="10759862"/>
            <a:ext cx="6773902" cy="97962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/>
              <a:t>Next</a:t>
            </a:r>
            <a:r>
              <a:rPr lang="fr-CH" sz="5100" dirty="0"/>
              <a:t> Lecture  </a:t>
            </a:r>
            <a:r>
              <a:rPr lang="fr-CH" sz="5100" dirty="0" err="1"/>
              <a:t>at</a:t>
            </a:r>
            <a:r>
              <a:rPr lang="fr-CH" sz="5100" dirty="0"/>
              <a:t> 11:15</a:t>
            </a:r>
            <a:endParaRPr lang="fr-FR" sz="5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90624" y="2709641"/>
            <a:ext cx="2194215" cy="1946621"/>
            <a:chOff x="4611" y="3499"/>
            <a:chExt cx="715" cy="692"/>
          </a:xfrm>
        </p:grpSpPr>
        <p:sp>
          <p:nvSpPr>
            <p:cNvPr id="1354" name="Oval 5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5" name="Oval 6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6" name="Oval 7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7" name="Oval 8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8" name="Oval 9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Oval 10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0" name="Oval 11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" name="Oval 12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" name="Oval 13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" name="Oval 14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4" name="Oval 15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Oval 16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6" name="Oval 17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7" name="Oval 18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" name="Oval 19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9" name="Line 20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" name="Line 21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22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" name="Line 23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3" name="Line 24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" name="Line 25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5" name="Line 26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" name="Line 27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7" name="Line 28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29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9" name="Line 30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" name="Line 31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1" name="Line 32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" name="Line 33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" name="Line 34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4" name="Line 35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6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6" name="Line 37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7" name="Line 38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0" name="Freeform 39"/>
          <p:cNvSpPr>
            <a:spLocks/>
          </p:cNvSpPr>
          <p:nvPr/>
        </p:nvSpPr>
        <p:spPr bwMode="auto">
          <a:xfrm>
            <a:off x="2389577" y="3634443"/>
            <a:ext cx="2798467" cy="739829"/>
          </a:xfrm>
          <a:custGeom>
            <a:avLst/>
            <a:gdLst>
              <a:gd name="T0" fmla="*/ 0 w 1003"/>
              <a:gd name="T1" fmla="*/ 2147483647 h 263"/>
              <a:gd name="T2" fmla="*/ 2147483647 w 1003"/>
              <a:gd name="T3" fmla="*/ 2147483647 h 263"/>
              <a:gd name="T4" fmla="*/ 2147483647 w 1003"/>
              <a:gd name="T5" fmla="*/ 2147483647 h 263"/>
              <a:gd name="T6" fmla="*/ 2147483647 w 1003"/>
              <a:gd name="T7" fmla="*/ 2147483647 h 263"/>
              <a:gd name="T8" fmla="*/ 2147483647 w 1003"/>
              <a:gd name="T9" fmla="*/ 2147483647 h 263"/>
              <a:gd name="T10" fmla="*/ 2147483647 w 1003"/>
              <a:gd name="T11" fmla="*/ 2147483647 h 263"/>
              <a:gd name="T12" fmla="*/ 2147483647 w 1003"/>
              <a:gd name="T13" fmla="*/ 2147483647 h 263"/>
              <a:gd name="T14" fmla="*/ 2147483647 w 1003"/>
              <a:gd name="T15" fmla="*/ 2147483647 h 263"/>
              <a:gd name="T16" fmla="*/ 2147483647 w 1003"/>
              <a:gd name="T17" fmla="*/ 2147483647 h 263"/>
              <a:gd name="T18" fmla="*/ 2147483647 w 1003"/>
              <a:gd name="T19" fmla="*/ 2147483647 h 263"/>
              <a:gd name="T20" fmla="*/ 2147483647 w 1003"/>
              <a:gd name="T21" fmla="*/ 2147483647 h 263"/>
              <a:gd name="T22" fmla="*/ 2147483647 w 1003"/>
              <a:gd name="T23" fmla="*/ 0 h 263"/>
              <a:gd name="T24" fmla="*/ 2147483647 w 1003"/>
              <a:gd name="T25" fmla="*/ 2147483647 h 263"/>
              <a:gd name="T26" fmla="*/ 2147483647 w 1003"/>
              <a:gd name="T27" fmla="*/ 2147483647 h 263"/>
              <a:gd name="T28" fmla="*/ 2147483647 w 1003"/>
              <a:gd name="T29" fmla="*/ 2147483647 h 263"/>
              <a:gd name="T30" fmla="*/ 2147483647 w 1003"/>
              <a:gd name="T31" fmla="*/ 2147483647 h 263"/>
              <a:gd name="T32" fmla="*/ 2147483647 w 1003"/>
              <a:gd name="T33" fmla="*/ 2147483647 h 263"/>
              <a:gd name="T34" fmla="*/ 2147483647 w 1003"/>
              <a:gd name="T35" fmla="*/ 2147483647 h 263"/>
              <a:gd name="T36" fmla="*/ 2147483647 w 1003"/>
              <a:gd name="T37" fmla="*/ 2147483647 h 263"/>
              <a:gd name="T38" fmla="*/ 2147483647 w 1003"/>
              <a:gd name="T39" fmla="*/ 2147483647 h 263"/>
              <a:gd name="T40" fmla="*/ 2147483647 w 1003"/>
              <a:gd name="T41" fmla="*/ 2147483647 h 263"/>
              <a:gd name="T42" fmla="*/ 2147483647 w 1003"/>
              <a:gd name="T43" fmla="*/ 2147483647 h 263"/>
              <a:gd name="T44" fmla="*/ 2147483647 w 1003"/>
              <a:gd name="T45" fmla="*/ 2147483647 h 263"/>
              <a:gd name="T46" fmla="*/ 2147483647 w 1003"/>
              <a:gd name="T47" fmla="*/ 2147483647 h 263"/>
              <a:gd name="T48" fmla="*/ 2147483647 w 1003"/>
              <a:gd name="T49" fmla="*/ 2147483647 h 263"/>
              <a:gd name="T50" fmla="*/ 2147483647 w 1003"/>
              <a:gd name="T51" fmla="*/ 2147483647 h 263"/>
              <a:gd name="T52" fmla="*/ 2147483647 w 1003"/>
              <a:gd name="T53" fmla="*/ 2147483647 h 263"/>
              <a:gd name="T54" fmla="*/ 2147483647 w 1003"/>
              <a:gd name="T55" fmla="*/ 2147483647 h 263"/>
              <a:gd name="T56" fmla="*/ 2147483647 w 1003"/>
              <a:gd name="T57" fmla="*/ 2147483647 h 263"/>
              <a:gd name="T58" fmla="*/ 2147483647 w 1003"/>
              <a:gd name="T59" fmla="*/ 2147483647 h 263"/>
              <a:gd name="T60" fmla="*/ 2147483647 w 1003"/>
              <a:gd name="T61" fmla="*/ 2147483647 h 263"/>
              <a:gd name="T62" fmla="*/ 2147483647 w 1003"/>
              <a:gd name="T63" fmla="*/ 2147483647 h 263"/>
              <a:gd name="T64" fmla="*/ 2147483647 w 1003"/>
              <a:gd name="T65" fmla="*/ 2147483647 h 263"/>
              <a:gd name="T66" fmla="*/ 2147483647 w 1003"/>
              <a:gd name="T67" fmla="*/ 2147483647 h 263"/>
              <a:gd name="T68" fmla="*/ 2147483647 w 1003"/>
              <a:gd name="T69" fmla="*/ 2147483647 h 263"/>
              <a:gd name="T70" fmla="*/ 2147483647 w 1003"/>
              <a:gd name="T71" fmla="*/ 2147483647 h 263"/>
              <a:gd name="T72" fmla="*/ 2147483647 w 1003"/>
              <a:gd name="T73" fmla="*/ 2147483647 h 263"/>
              <a:gd name="T74" fmla="*/ 2147483647 w 1003"/>
              <a:gd name="T75" fmla="*/ 2147483647 h 263"/>
              <a:gd name="T76" fmla="*/ 2147483647 w 1003"/>
              <a:gd name="T77" fmla="*/ 2147483647 h 263"/>
              <a:gd name="T78" fmla="*/ 2147483647 w 1003"/>
              <a:gd name="T79" fmla="*/ 2147483647 h 263"/>
              <a:gd name="T80" fmla="*/ 2147483647 w 1003"/>
              <a:gd name="T81" fmla="*/ 2147483647 h 263"/>
              <a:gd name="T82" fmla="*/ 2147483647 w 1003"/>
              <a:gd name="T83" fmla="*/ 2147483647 h 26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003"/>
              <a:gd name="T127" fmla="*/ 0 h 263"/>
              <a:gd name="T128" fmla="*/ 1003 w 1003"/>
              <a:gd name="T129" fmla="*/ 263 h 26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003" h="263">
                <a:moveTo>
                  <a:pt x="0" y="192"/>
                </a:moveTo>
                <a:cubicBezTo>
                  <a:pt x="7" y="179"/>
                  <a:pt x="11" y="164"/>
                  <a:pt x="20" y="152"/>
                </a:cubicBezTo>
                <a:cubicBezTo>
                  <a:pt x="28" y="140"/>
                  <a:pt x="42" y="134"/>
                  <a:pt x="50" y="122"/>
                </a:cubicBezTo>
                <a:cubicBezTo>
                  <a:pt x="56" y="113"/>
                  <a:pt x="55" y="101"/>
                  <a:pt x="60" y="91"/>
                </a:cubicBezTo>
                <a:cubicBezTo>
                  <a:pt x="73" y="65"/>
                  <a:pt x="81" y="60"/>
                  <a:pt x="101" y="41"/>
                </a:cubicBezTo>
                <a:cubicBezTo>
                  <a:pt x="107" y="106"/>
                  <a:pt x="111" y="162"/>
                  <a:pt x="131" y="223"/>
                </a:cubicBezTo>
                <a:cubicBezTo>
                  <a:pt x="149" y="186"/>
                  <a:pt x="158" y="151"/>
                  <a:pt x="171" y="112"/>
                </a:cubicBezTo>
                <a:cubicBezTo>
                  <a:pt x="175" y="122"/>
                  <a:pt x="179" y="132"/>
                  <a:pt x="182" y="142"/>
                </a:cubicBezTo>
                <a:cubicBezTo>
                  <a:pt x="186" y="155"/>
                  <a:pt x="181" y="190"/>
                  <a:pt x="192" y="182"/>
                </a:cubicBezTo>
                <a:cubicBezTo>
                  <a:pt x="210" y="170"/>
                  <a:pt x="212" y="122"/>
                  <a:pt x="212" y="122"/>
                </a:cubicBezTo>
                <a:cubicBezTo>
                  <a:pt x="225" y="142"/>
                  <a:pt x="246" y="205"/>
                  <a:pt x="252" y="182"/>
                </a:cubicBezTo>
                <a:cubicBezTo>
                  <a:pt x="267" y="122"/>
                  <a:pt x="278" y="61"/>
                  <a:pt x="293" y="0"/>
                </a:cubicBezTo>
                <a:cubicBezTo>
                  <a:pt x="300" y="54"/>
                  <a:pt x="300" y="109"/>
                  <a:pt x="313" y="162"/>
                </a:cubicBezTo>
                <a:cubicBezTo>
                  <a:pt x="316" y="176"/>
                  <a:pt x="319" y="190"/>
                  <a:pt x="323" y="203"/>
                </a:cubicBezTo>
                <a:cubicBezTo>
                  <a:pt x="329" y="223"/>
                  <a:pt x="343" y="263"/>
                  <a:pt x="343" y="263"/>
                </a:cubicBezTo>
                <a:cubicBezTo>
                  <a:pt x="354" y="229"/>
                  <a:pt x="345" y="121"/>
                  <a:pt x="374" y="203"/>
                </a:cubicBezTo>
                <a:cubicBezTo>
                  <a:pt x="412" y="164"/>
                  <a:pt x="419" y="185"/>
                  <a:pt x="444" y="223"/>
                </a:cubicBezTo>
                <a:cubicBezTo>
                  <a:pt x="454" y="207"/>
                  <a:pt x="480" y="169"/>
                  <a:pt x="485" y="152"/>
                </a:cubicBezTo>
                <a:cubicBezTo>
                  <a:pt x="491" y="129"/>
                  <a:pt x="490" y="104"/>
                  <a:pt x="495" y="81"/>
                </a:cubicBezTo>
                <a:cubicBezTo>
                  <a:pt x="497" y="71"/>
                  <a:pt x="502" y="61"/>
                  <a:pt x="505" y="51"/>
                </a:cubicBezTo>
                <a:cubicBezTo>
                  <a:pt x="507" y="57"/>
                  <a:pt x="523" y="114"/>
                  <a:pt x="535" y="112"/>
                </a:cubicBezTo>
                <a:cubicBezTo>
                  <a:pt x="552" y="109"/>
                  <a:pt x="556" y="85"/>
                  <a:pt x="566" y="71"/>
                </a:cubicBezTo>
                <a:cubicBezTo>
                  <a:pt x="569" y="61"/>
                  <a:pt x="566" y="38"/>
                  <a:pt x="576" y="41"/>
                </a:cubicBezTo>
                <a:cubicBezTo>
                  <a:pt x="590" y="46"/>
                  <a:pt x="589" y="68"/>
                  <a:pt x="596" y="81"/>
                </a:cubicBezTo>
                <a:cubicBezTo>
                  <a:pt x="616" y="116"/>
                  <a:pt x="617" y="113"/>
                  <a:pt x="646" y="142"/>
                </a:cubicBezTo>
                <a:cubicBezTo>
                  <a:pt x="670" y="235"/>
                  <a:pt x="652" y="200"/>
                  <a:pt x="687" y="253"/>
                </a:cubicBezTo>
                <a:cubicBezTo>
                  <a:pt x="697" y="224"/>
                  <a:pt x="689" y="187"/>
                  <a:pt x="707" y="162"/>
                </a:cubicBezTo>
                <a:cubicBezTo>
                  <a:pt x="715" y="151"/>
                  <a:pt x="734" y="155"/>
                  <a:pt x="747" y="152"/>
                </a:cubicBezTo>
                <a:cubicBezTo>
                  <a:pt x="754" y="122"/>
                  <a:pt x="761" y="91"/>
                  <a:pt x="768" y="61"/>
                </a:cubicBezTo>
                <a:cubicBezTo>
                  <a:pt x="777" y="21"/>
                  <a:pt x="816" y="146"/>
                  <a:pt x="818" y="152"/>
                </a:cubicBezTo>
                <a:cubicBezTo>
                  <a:pt x="825" y="142"/>
                  <a:pt x="827" y="118"/>
                  <a:pt x="838" y="122"/>
                </a:cubicBezTo>
                <a:cubicBezTo>
                  <a:pt x="851" y="126"/>
                  <a:pt x="844" y="149"/>
                  <a:pt x="848" y="162"/>
                </a:cubicBezTo>
                <a:cubicBezTo>
                  <a:pt x="851" y="172"/>
                  <a:pt x="855" y="182"/>
                  <a:pt x="859" y="192"/>
                </a:cubicBezTo>
                <a:cubicBezTo>
                  <a:pt x="866" y="182"/>
                  <a:pt x="874" y="173"/>
                  <a:pt x="879" y="162"/>
                </a:cubicBezTo>
                <a:cubicBezTo>
                  <a:pt x="884" y="153"/>
                  <a:pt x="882" y="125"/>
                  <a:pt x="889" y="132"/>
                </a:cubicBezTo>
                <a:cubicBezTo>
                  <a:pt x="901" y="144"/>
                  <a:pt x="892" y="166"/>
                  <a:pt x="899" y="182"/>
                </a:cubicBezTo>
                <a:cubicBezTo>
                  <a:pt x="903" y="191"/>
                  <a:pt x="912" y="196"/>
                  <a:pt x="919" y="203"/>
                </a:cubicBezTo>
                <a:cubicBezTo>
                  <a:pt x="922" y="183"/>
                  <a:pt x="914" y="157"/>
                  <a:pt x="929" y="142"/>
                </a:cubicBezTo>
                <a:cubicBezTo>
                  <a:pt x="938" y="133"/>
                  <a:pt x="944" y="161"/>
                  <a:pt x="950" y="172"/>
                </a:cubicBezTo>
                <a:cubicBezTo>
                  <a:pt x="955" y="182"/>
                  <a:pt x="957" y="193"/>
                  <a:pt x="960" y="203"/>
                </a:cubicBezTo>
                <a:cubicBezTo>
                  <a:pt x="969" y="158"/>
                  <a:pt x="980" y="102"/>
                  <a:pt x="1000" y="61"/>
                </a:cubicBezTo>
                <a:cubicBezTo>
                  <a:pt x="1003" y="55"/>
                  <a:pt x="1000" y="74"/>
                  <a:pt x="1000" y="81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1" name="Line 40"/>
          <p:cNvSpPr>
            <a:spLocks noChangeShapeType="1"/>
          </p:cNvSpPr>
          <p:nvPr/>
        </p:nvSpPr>
        <p:spPr bwMode="auto">
          <a:xfrm>
            <a:off x="5360605" y="3943876"/>
            <a:ext cx="69674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2" name="Text Box 41"/>
          <p:cNvSpPr txBox="1">
            <a:spLocks noChangeArrowheads="1"/>
          </p:cNvSpPr>
          <p:nvPr/>
        </p:nvSpPr>
        <p:spPr bwMode="auto">
          <a:xfrm>
            <a:off x="2757204" y="2703328"/>
            <a:ext cx="11878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I(t)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033" name="Line 42"/>
          <p:cNvSpPr>
            <a:spLocks noChangeShapeType="1"/>
          </p:cNvSpPr>
          <p:nvPr/>
        </p:nvSpPr>
        <p:spPr bwMode="auto">
          <a:xfrm>
            <a:off x="9442014" y="3175918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4" name="Line 43"/>
          <p:cNvSpPr>
            <a:spLocks noChangeShapeType="1"/>
          </p:cNvSpPr>
          <p:nvPr/>
        </p:nvSpPr>
        <p:spPr bwMode="auto">
          <a:xfrm>
            <a:off x="9442014" y="3687890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5" name="Line 44"/>
          <p:cNvSpPr>
            <a:spLocks noChangeShapeType="1"/>
          </p:cNvSpPr>
          <p:nvPr/>
        </p:nvSpPr>
        <p:spPr bwMode="auto">
          <a:xfrm>
            <a:off x="9442014" y="4197049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6" name="Line 45"/>
          <p:cNvSpPr>
            <a:spLocks noChangeShapeType="1"/>
          </p:cNvSpPr>
          <p:nvPr/>
        </p:nvSpPr>
        <p:spPr bwMode="auto">
          <a:xfrm>
            <a:off x="9442014" y="4709021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7" name="Line 46"/>
          <p:cNvSpPr>
            <a:spLocks noChangeShapeType="1"/>
          </p:cNvSpPr>
          <p:nvPr/>
        </p:nvSpPr>
        <p:spPr bwMode="auto">
          <a:xfrm>
            <a:off x="9783379" y="279334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8" name="Line 47"/>
          <p:cNvSpPr>
            <a:spLocks noChangeShapeType="1"/>
          </p:cNvSpPr>
          <p:nvPr/>
        </p:nvSpPr>
        <p:spPr bwMode="auto">
          <a:xfrm>
            <a:off x="10293555" y="279334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9" name="Line 48"/>
          <p:cNvSpPr>
            <a:spLocks noChangeShapeType="1"/>
          </p:cNvSpPr>
          <p:nvPr/>
        </p:nvSpPr>
        <p:spPr bwMode="auto">
          <a:xfrm>
            <a:off x="11313908" y="279334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0" name="Line 49"/>
          <p:cNvSpPr>
            <a:spLocks noChangeShapeType="1"/>
          </p:cNvSpPr>
          <p:nvPr/>
        </p:nvSpPr>
        <p:spPr bwMode="auto">
          <a:xfrm>
            <a:off x="11482717" y="3305317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1" name="Line 50"/>
          <p:cNvSpPr>
            <a:spLocks noChangeShapeType="1"/>
          </p:cNvSpPr>
          <p:nvPr/>
        </p:nvSpPr>
        <p:spPr bwMode="auto">
          <a:xfrm>
            <a:off x="11145101" y="3305317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2" name="Line 51"/>
          <p:cNvSpPr>
            <a:spLocks noChangeShapeType="1"/>
          </p:cNvSpPr>
          <p:nvPr/>
        </p:nvSpPr>
        <p:spPr bwMode="auto">
          <a:xfrm>
            <a:off x="9610819" y="3305317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3" name="Line 52"/>
          <p:cNvSpPr>
            <a:spLocks noChangeShapeType="1"/>
          </p:cNvSpPr>
          <p:nvPr/>
        </p:nvSpPr>
        <p:spPr bwMode="auto">
          <a:xfrm>
            <a:off x="10120996" y="3814476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4" name="Line 53"/>
          <p:cNvSpPr>
            <a:spLocks noChangeShapeType="1"/>
          </p:cNvSpPr>
          <p:nvPr/>
        </p:nvSpPr>
        <p:spPr bwMode="auto">
          <a:xfrm>
            <a:off x="10293555" y="3814476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5" name="Line 54"/>
          <p:cNvSpPr>
            <a:spLocks noChangeShapeType="1"/>
          </p:cNvSpPr>
          <p:nvPr/>
        </p:nvSpPr>
        <p:spPr bwMode="auto">
          <a:xfrm>
            <a:off x="10972541" y="3814476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6" name="Line 55"/>
          <p:cNvSpPr>
            <a:spLocks noChangeShapeType="1"/>
          </p:cNvSpPr>
          <p:nvPr/>
        </p:nvSpPr>
        <p:spPr bwMode="auto">
          <a:xfrm>
            <a:off x="9610819" y="4326448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7" name="Line 56"/>
          <p:cNvSpPr>
            <a:spLocks noChangeShapeType="1"/>
          </p:cNvSpPr>
          <p:nvPr/>
        </p:nvSpPr>
        <p:spPr bwMode="auto">
          <a:xfrm>
            <a:off x="10634924" y="4326448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8" name="Line 57"/>
          <p:cNvSpPr>
            <a:spLocks noChangeShapeType="1"/>
          </p:cNvSpPr>
          <p:nvPr/>
        </p:nvSpPr>
        <p:spPr bwMode="auto">
          <a:xfrm>
            <a:off x="11145101" y="4326448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9" name="Line 58"/>
          <p:cNvSpPr>
            <a:spLocks noChangeShapeType="1"/>
          </p:cNvSpPr>
          <p:nvPr/>
        </p:nvSpPr>
        <p:spPr bwMode="auto">
          <a:xfrm>
            <a:off x="11996645" y="3142162"/>
            <a:ext cx="1535307" cy="7679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0" name="Line 59"/>
          <p:cNvSpPr>
            <a:spLocks noChangeShapeType="1"/>
          </p:cNvSpPr>
          <p:nvPr/>
        </p:nvSpPr>
        <p:spPr bwMode="auto">
          <a:xfrm>
            <a:off x="11996645" y="3524735"/>
            <a:ext cx="1535307" cy="3853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1" name="Line 60"/>
          <p:cNvSpPr>
            <a:spLocks noChangeShapeType="1"/>
          </p:cNvSpPr>
          <p:nvPr/>
        </p:nvSpPr>
        <p:spPr bwMode="auto">
          <a:xfrm flipV="1">
            <a:off x="11996645" y="3910119"/>
            <a:ext cx="1535307" cy="1237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2" name="Line 61"/>
          <p:cNvSpPr>
            <a:spLocks noChangeShapeType="1"/>
          </p:cNvSpPr>
          <p:nvPr/>
        </p:nvSpPr>
        <p:spPr bwMode="auto">
          <a:xfrm flipV="1">
            <a:off x="11996645" y="3910119"/>
            <a:ext cx="1535307" cy="5063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13578880" y="2763089"/>
            <a:ext cx="2204308" cy="1946621"/>
            <a:chOff x="4611" y="3499"/>
            <a:chExt cx="715" cy="692"/>
          </a:xfrm>
        </p:grpSpPr>
        <p:sp>
          <p:nvSpPr>
            <p:cNvPr id="1320" name="Oval 63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Oval 64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2" name="Oval 65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3" name="Oval 66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4" name="Oval 67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5" name="Oval 68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6" name="Oval 69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Oval 70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" name="Oval 71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9" name="Oval 72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0" name="Oval 73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" name="Oval 74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" name="Oval 75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Oval 76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" name="Oval 77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" name="Line 78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" name="Line 79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" name="Line 80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" name="Line 81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" name="Line 82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" name="Line 83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" name="Line 84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" name="Line 85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" name="Line 86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" name="Line 87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" name="Line 88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" name="Line 89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90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" name="Line 91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9" name="Line 92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" name="Line 93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" name="Line 94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" name="Line 95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96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" name="Freeform 97"/>
          <p:cNvSpPr>
            <a:spLocks/>
          </p:cNvSpPr>
          <p:nvPr/>
        </p:nvSpPr>
        <p:spPr bwMode="auto">
          <a:xfrm>
            <a:off x="8590467" y="2101338"/>
            <a:ext cx="4195891" cy="784836"/>
          </a:xfrm>
          <a:custGeom>
            <a:avLst/>
            <a:gdLst>
              <a:gd name="T0" fmla="*/ 0 w 2314"/>
              <a:gd name="T1" fmla="*/ 2147483647 h 279"/>
              <a:gd name="T2" fmla="*/ 2147483647 w 2314"/>
              <a:gd name="T3" fmla="*/ 2147483647 h 279"/>
              <a:gd name="T4" fmla="*/ 2147483647 w 2314"/>
              <a:gd name="T5" fmla="*/ 2147483647 h 279"/>
              <a:gd name="T6" fmla="*/ 0 60000 65536"/>
              <a:gd name="T7" fmla="*/ 0 60000 65536"/>
              <a:gd name="T8" fmla="*/ 0 60000 65536"/>
              <a:gd name="T9" fmla="*/ 0 w 2314"/>
              <a:gd name="T10" fmla="*/ 0 h 279"/>
              <a:gd name="T11" fmla="*/ 2314 w 2314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4" h="279">
                <a:moveTo>
                  <a:pt x="0" y="234"/>
                </a:moveTo>
                <a:cubicBezTo>
                  <a:pt x="306" y="117"/>
                  <a:pt x="612" y="0"/>
                  <a:pt x="998" y="7"/>
                </a:cubicBezTo>
                <a:cubicBezTo>
                  <a:pt x="1384" y="14"/>
                  <a:pt x="1849" y="146"/>
                  <a:pt x="2314" y="27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75266" name="Freeform 98"/>
          <p:cNvSpPr>
            <a:spLocks/>
          </p:cNvSpPr>
          <p:nvPr/>
        </p:nvSpPr>
        <p:spPr bwMode="auto">
          <a:xfrm rot="-5400000" flipH="1" flipV="1">
            <a:off x="8195312" y="4632518"/>
            <a:ext cx="1147718" cy="462442"/>
          </a:xfrm>
          <a:custGeom>
            <a:avLst/>
            <a:gdLst>
              <a:gd name="T0" fmla="*/ 0 w 771"/>
              <a:gd name="T1" fmla="*/ 2147483647 h 196"/>
              <a:gd name="T2" fmla="*/ 2147483647 w 771"/>
              <a:gd name="T3" fmla="*/ 2147483647 h 196"/>
              <a:gd name="T4" fmla="*/ 2147483647 w 771"/>
              <a:gd name="T5" fmla="*/ 2147483647 h 196"/>
              <a:gd name="T6" fmla="*/ 0 60000 65536"/>
              <a:gd name="T7" fmla="*/ 0 60000 65536"/>
              <a:gd name="T8" fmla="*/ 0 60000 65536"/>
              <a:gd name="T9" fmla="*/ 0 w 771"/>
              <a:gd name="T10" fmla="*/ 0 h 196"/>
              <a:gd name="T11" fmla="*/ 771 w 77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96">
                <a:moveTo>
                  <a:pt x="0" y="106"/>
                </a:moveTo>
                <a:cubicBezTo>
                  <a:pt x="117" y="53"/>
                  <a:pt x="235" y="0"/>
                  <a:pt x="363" y="15"/>
                </a:cubicBezTo>
                <a:cubicBezTo>
                  <a:pt x="491" y="30"/>
                  <a:pt x="631" y="113"/>
                  <a:pt x="771" y="19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75267" name="Freeform 99"/>
          <p:cNvSpPr>
            <a:spLocks/>
          </p:cNvSpPr>
          <p:nvPr/>
        </p:nvSpPr>
        <p:spPr bwMode="auto">
          <a:xfrm rot="-5400000">
            <a:off x="6519299" y="5044285"/>
            <a:ext cx="1021131" cy="277465"/>
          </a:xfrm>
          <a:custGeom>
            <a:avLst/>
            <a:gdLst>
              <a:gd name="T0" fmla="*/ 0 w 771"/>
              <a:gd name="T1" fmla="*/ 2147483647 h 196"/>
              <a:gd name="T2" fmla="*/ 2147483647 w 771"/>
              <a:gd name="T3" fmla="*/ 2147483647 h 196"/>
              <a:gd name="T4" fmla="*/ 2147483647 w 771"/>
              <a:gd name="T5" fmla="*/ 2147483647 h 196"/>
              <a:gd name="T6" fmla="*/ 0 60000 65536"/>
              <a:gd name="T7" fmla="*/ 0 60000 65536"/>
              <a:gd name="T8" fmla="*/ 0 60000 65536"/>
              <a:gd name="T9" fmla="*/ 0 w 771"/>
              <a:gd name="T10" fmla="*/ 0 h 196"/>
              <a:gd name="T11" fmla="*/ 771 w 77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96">
                <a:moveTo>
                  <a:pt x="0" y="106"/>
                </a:moveTo>
                <a:cubicBezTo>
                  <a:pt x="117" y="53"/>
                  <a:pt x="235" y="0"/>
                  <a:pt x="363" y="15"/>
                </a:cubicBezTo>
                <a:cubicBezTo>
                  <a:pt x="491" y="30"/>
                  <a:pt x="631" y="113"/>
                  <a:pt x="771" y="19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6549763" y="5181611"/>
            <a:ext cx="8669244" cy="6379964"/>
            <a:chOff x="1746" y="1842"/>
            <a:chExt cx="2812" cy="2268"/>
          </a:xfrm>
        </p:grpSpPr>
        <p:grpSp>
          <p:nvGrpSpPr>
            <p:cNvPr id="5" name="Group 101"/>
            <p:cNvGrpSpPr>
              <a:grpSpLocks/>
            </p:cNvGrpSpPr>
            <p:nvPr/>
          </p:nvGrpSpPr>
          <p:grpSpPr bwMode="auto">
            <a:xfrm>
              <a:off x="1847" y="1922"/>
              <a:ext cx="715" cy="692"/>
              <a:chOff x="4611" y="3499"/>
              <a:chExt cx="715" cy="692"/>
            </a:xfrm>
          </p:grpSpPr>
          <p:sp>
            <p:nvSpPr>
              <p:cNvPr id="1286" name="Oval 10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7" name="Oval 10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8" name="Oval 10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9" name="Oval 10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" name="Oval 10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" name="Oval 10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" name="Oval 10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3" name="Oval 10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Oval 11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Oval 11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6" name="Oval 11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7" name="Oval 11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8" name="Oval 11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9" name="Oval 11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" name="Oval 11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11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Line 11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3" name="Line 11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4" name="Line 12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5" name="Line 12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6" name="Line 12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7" name="Line 12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Line 12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Line 12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" name="Line 12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Line 12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Line 12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" name="Line 12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" name="Line 13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5" name="Line 13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6" name="Line 13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7" name="Line 13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8" name="Line 13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9" name="Line 13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36"/>
            <p:cNvGrpSpPr>
              <a:grpSpLocks/>
            </p:cNvGrpSpPr>
            <p:nvPr/>
          </p:nvGrpSpPr>
          <p:grpSpPr bwMode="auto">
            <a:xfrm>
              <a:off x="1746" y="2738"/>
              <a:ext cx="715" cy="692"/>
              <a:chOff x="4611" y="3499"/>
              <a:chExt cx="715" cy="692"/>
            </a:xfrm>
          </p:grpSpPr>
          <p:sp>
            <p:nvSpPr>
              <p:cNvPr id="1252" name="Oval 137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3" name="Oval 138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4" name="Oval 139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5" name="Oval 140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6" name="Oval 141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7" name="Oval 142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8" name="Oval 143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" name="Oval 144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" name="Oval 145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1" name="Oval 146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2" name="Oval 147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3" name="Oval 148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4" name="Oval 149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5" name="Oval 150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6" name="Oval 151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7" name="Line 152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8" name="Line 153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" name="Line 154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" name="Line 155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" name="Line 156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" name="Line 157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3" name="Line 158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4" name="Line 159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5" name="Line 160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6" name="Line 161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7" name="Line 162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8" name="Line 163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9" name="Line 164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" name="Line 165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" name="Line 166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2" name="Line 167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3" name="Line 168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4" name="Line 169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5" name="Line 170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1"/>
            <p:cNvGrpSpPr>
              <a:grpSpLocks/>
            </p:cNvGrpSpPr>
            <p:nvPr/>
          </p:nvGrpSpPr>
          <p:grpSpPr bwMode="auto">
            <a:xfrm>
              <a:off x="2664" y="2704"/>
              <a:ext cx="715" cy="692"/>
              <a:chOff x="4611" y="3499"/>
              <a:chExt cx="715" cy="692"/>
            </a:xfrm>
          </p:grpSpPr>
          <p:sp>
            <p:nvSpPr>
              <p:cNvPr id="1218" name="Oval 17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" name="Oval 17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" name="Oval 17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" name="Oval 17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" name="Oval 17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Oval 17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Oval 17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" name="Oval 17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" name="Oval 18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7" name="Oval 18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8" name="Oval 18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" name="Oval 18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" name="Oval 18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" name="Oval 18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" name="Oval 18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" name="Line 18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" name="Line 18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" name="Line 18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" name="Line 19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" name="Line 19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" name="Line 19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" name="Line 19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" name="Line 19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" name="Line 19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" name="Line 19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" name="Line 19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4" name="Line 19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5" name="Line 19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" name="Line 20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7" name="Line 20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8" name="Line 20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" name="Line 20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" name="Line 20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" name="Line 20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6"/>
            <p:cNvGrpSpPr>
              <a:grpSpLocks/>
            </p:cNvGrpSpPr>
            <p:nvPr/>
          </p:nvGrpSpPr>
          <p:grpSpPr bwMode="auto">
            <a:xfrm>
              <a:off x="2789" y="1933"/>
              <a:ext cx="715" cy="692"/>
              <a:chOff x="4611" y="3499"/>
              <a:chExt cx="715" cy="692"/>
            </a:xfrm>
          </p:grpSpPr>
          <p:sp>
            <p:nvSpPr>
              <p:cNvPr id="1184" name="Oval 207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5" name="Oval 208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6" name="Oval 209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Oval 210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Oval 211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" name="Oval 212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" name="Oval 213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1" name="Oval 214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" name="Oval 215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3" name="Oval 216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4" name="Oval 217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" name="Oval 218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6" name="Oval 219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7" name="Oval 220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" name="Oval 221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" name="Line 222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0" name="Line 223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" name="Line 224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2" name="Line 225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" name="Line 226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4" name="Line 227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5" name="Line 228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6" name="Line 229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7" name="Line 230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" name="Line 231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" name="Line 232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0" name="Line 233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34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Line 235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3" name="Line 236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4" name="Line 237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5" name="Line 238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6" name="Line 239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7" name="Line 240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41"/>
            <p:cNvGrpSpPr>
              <a:grpSpLocks/>
            </p:cNvGrpSpPr>
            <p:nvPr/>
          </p:nvGrpSpPr>
          <p:grpSpPr bwMode="auto">
            <a:xfrm>
              <a:off x="3526" y="2693"/>
              <a:ext cx="715" cy="692"/>
              <a:chOff x="4611" y="3499"/>
              <a:chExt cx="715" cy="692"/>
            </a:xfrm>
          </p:grpSpPr>
          <p:sp>
            <p:nvSpPr>
              <p:cNvPr id="1150" name="Oval 24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1" name="Oval 24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" name="Oval 24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3" name="Oval 24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4" name="Oval 24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5" name="Oval 24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6" name="Oval 24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" name="Oval 24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" name="Oval 25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9" name="Oval 25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0" name="Oval 25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1" name="Oval 25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2" name="Oval 25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3" name="Oval 25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4" name="Oval 25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5" name="Line 25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6" name="Line 25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" name="Line 25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" name="Line 26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" name="Line 26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" name="Line 26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1" name="Line 26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2" name="Line 26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3" name="Line 26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4" name="Line 26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5" name="Line 26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6" name="Line 26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" name="Line 26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" name="Line 27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9" name="Line 27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0" name="Line 27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1" name="Line 27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2" name="Line 27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3" name="Line 27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76"/>
            <p:cNvGrpSpPr>
              <a:grpSpLocks/>
            </p:cNvGrpSpPr>
            <p:nvPr/>
          </p:nvGrpSpPr>
          <p:grpSpPr bwMode="auto">
            <a:xfrm>
              <a:off x="3061" y="3418"/>
              <a:ext cx="715" cy="692"/>
              <a:chOff x="4611" y="3499"/>
              <a:chExt cx="715" cy="692"/>
            </a:xfrm>
          </p:grpSpPr>
          <p:sp>
            <p:nvSpPr>
              <p:cNvPr id="1116" name="Oval 277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" name="Oval 278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8" name="Oval 279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9" name="Oval 280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0" name="Oval 281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1" name="Oval 282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2" name="Oval 283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3" name="Oval 284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4" name="Oval 285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5" name="Oval 286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" name="Oval 287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" name="Oval 288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" name="Oval 289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" name="Oval 290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" name="Oval 291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" name="Line 292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" name="Line 293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" name="Line 294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" name="Line 295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" name="Line 296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" name="Line 297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" name="Line 298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Line 299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Line 300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" name="Line 301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" name="Line 302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2" name="Line 303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3" name="Line 304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4" name="Line 305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5" name="Line 306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" name="Line 307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" name="Line 308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" name="Line 309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9" name="Line 310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11"/>
            <p:cNvGrpSpPr>
              <a:grpSpLocks/>
            </p:cNvGrpSpPr>
            <p:nvPr/>
          </p:nvGrpSpPr>
          <p:grpSpPr bwMode="auto">
            <a:xfrm>
              <a:off x="3843" y="1842"/>
              <a:ext cx="715" cy="692"/>
              <a:chOff x="4611" y="3499"/>
              <a:chExt cx="715" cy="692"/>
            </a:xfrm>
          </p:grpSpPr>
          <p:sp>
            <p:nvSpPr>
              <p:cNvPr id="1082" name="Oval 31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3" name="Oval 31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4" name="Oval 31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" name="Oval 31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" name="Oval 31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" name="Oval 31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8" name="Oval 31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Oval 31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Oval 32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Oval 32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2" name="Oval 32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3" name="Oval 32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4" name="Oval 32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" name="Oval 32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6" name="Oval 32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7" name="Line 32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8" name="Line 32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9" name="Line 32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0" name="Line 33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3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Line 33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3" name="Line 33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4" name="Line 33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" name="Line 33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" name="Line 33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" name="Line 33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" name="Line 33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9" name="Line 33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" name="Line 34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1" name="Line 34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2" name="Line 34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3" name="Line 34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4" name="Line 34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5" name="Line 34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66" name="Freeform 346"/>
            <p:cNvSpPr>
              <a:spLocks/>
            </p:cNvSpPr>
            <p:nvPr/>
          </p:nvSpPr>
          <p:spPr bwMode="auto">
            <a:xfrm flipH="1" flipV="1">
              <a:off x="2245" y="3385"/>
              <a:ext cx="816" cy="513"/>
            </a:xfrm>
            <a:custGeom>
              <a:avLst/>
              <a:gdLst>
                <a:gd name="T0" fmla="*/ 0 w 771"/>
                <a:gd name="T1" fmla="*/ 233143 h 196"/>
                <a:gd name="T2" fmla="*/ 572 w 771"/>
                <a:gd name="T3" fmla="*/ 32814 h 196"/>
                <a:gd name="T4" fmla="*/ 1213 w 771"/>
                <a:gd name="T5" fmla="*/ 43176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347"/>
            <p:cNvSpPr>
              <a:spLocks/>
            </p:cNvSpPr>
            <p:nvPr/>
          </p:nvSpPr>
          <p:spPr bwMode="auto">
            <a:xfrm rot="-5400000" flipH="1" flipV="1">
              <a:off x="3213" y="2629"/>
              <a:ext cx="408" cy="196"/>
            </a:xfrm>
            <a:custGeom>
              <a:avLst/>
              <a:gdLst>
                <a:gd name="T0" fmla="*/ 0 w 771"/>
                <a:gd name="T1" fmla="*/ 106 h 196"/>
                <a:gd name="T2" fmla="*/ 2 w 771"/>
                <a:gd name="T3" fmla="*/ 15 h 196"/>
                <a:gd name="T4" fmla="*/ 5 w 771"/>
                <a:gd name="T5" fmla="*/ 196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348"/>
            <p:cNvSpPr>
              <a:spLocks/>
            </p:cNvSpPr>
            <p:nvPr/>
          </p:nvSpPr>
          <p:spPr bwMode="auto">
            <a:xfrm rot="-5400000">
              <a:off x="2351" y="2584"/>
              <a:ext cx="635" cy="241"/>
            </a:xfrm>
            <a:custGeom>
              <a:avLst/>
              <a:gdLst>
                <a:gd name="T0" fmla="*/ 0 w 771"/>
                <a:gd name="T1" fmla="*/ 553 h 196"/>
                <a:gd name="T2" fmla="*/ 77 w 771"/>
                <a:gd name="T3" fmla="*/ 75 h 196"/>
                <a:gd name="T4" fmla="*/ 163 w 771"/>
                <a:gd name="T5" fmla="*/ 1025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349"/>
            <p:cNvSpPr>
              <a:spLocks/>
            </p:cNvSpPr>
            <p:nvPr/>
          </p:nvSpPr>
          <p:spPr bwMode="auto">
            <a:xfrm>
              <a:off x="2427" y="1888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350"/>
            <p:cNvSpPr>
              <a:spLocks/>
            </p:cNvSpPr>
            <p:nvPr/>
          </p:nvSpPr>
          <p:spPr bwMode="auto">
            <a:xfrm>
              <a:off x="3380" y="1933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351"/>
            <p:cNvSpPr>
              <a:spLocks/>
            </p:cNvSpPr>
            <p:nvPr/>
          </p:nvSpPr>
          <p:spPr bwMode="auto">
            <a:xfrm>
              <a:off x="3198" y="2659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352"/>
            <p:cNvSpPr>
              <a:spLocks/>
            </p:cNvSpPr>
            <p:nvPr/>
          </p:nvSpPr>
          <p:spPr bwMode="auto">
            <a:xfrm>
              <a:off x="2245" y="2704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353"/>
            <p:cNvSpPr>
              <a:spLocks/>
            </p:cNvSpPr>
            <p:nvPr/>
          </p:nvSpPr>
          <p:spPr bwMode="auto">
            <a:xfrm flipH="1" flipV="1">
              <a:off x="3424" y="2432"/>
              <a:ext cx="544" cy="105"/>
            </a:xfrm>
            <a:custGeom>
              <a:avLst/>
              <a:gdLst>
                <a:gd name="T0" fmla="*/ 0 w 771"/>
                <a:gd name="T1" fmla="*/ 1 h 196"/>
                <a:gd name="T2" fmla="*/ 23 w 771"/>
                <a:gd name="T3" fmla="*/ 1 h 196"/>
                <a:gd name="T4" fmla="*/ 47 w 771"/>
                <a:gd name="T5" fmla="*/ 2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354"/>
            <p:cNvSpPr>
              <a:spLocks/>
            </p:cNvSpPr>
            <p:nvPr/>
          </p:nvSpPr>
          <p:spPr bwMode="auto">
            <a:xfrm flipH="1" flipV="1">
              <a:off x="2426" y="2509"/>
              <a:ext cx="544" cy="105"/>
            </a:xfrm>
            <a:custGeom>
              <a:avLst/>
              <a:gdLst>
                <a:gd name="T0" fmla="*/ 0 w 771"/>
                <a:gd name="T1" fmla="*/ 1 h 196"/>
                <a:gd name="T2" fmla="*/ 23 w 771"/>
                <a:gd name="T3" fmla="*/ 1 h 196"/>
                <a:gd name="T4" fmla="*/ 47 w 771"/>
                <a:gd name="T5" fmla="*/ 2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355"/>
            <p:cNvSpPr>
              <a:spLocks/>
            </p:cNvSpPr>
            <p:nvPr/>
          </p:nvSpPr>
          <p:spPr bwMode="auto">
            <a:xfrm rot="-5400000">
              <a:off x="1700" y="2569"/>
              <a:ext cx="363" cy="90"/>
            </a:xfrm>
            <a:custGeom>
              <a:avLst/>
              <a:gdLst>
                <a:gd name="T0" fmla="*/ 0 w 771"/>
                <a:gd name="T1" fmla="*/ 0 h 196"/>
                <a:gd name="T2" fmla="*/ 1 w 771"/>
                <a:gd name="T3" fmla="*/ 0 h 196"/>
                <a:gd name="T4" fmla="*/ 2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356"/>
            <p:cNvSpPr>
              <a:spLocks/>
            </p:cNvSpPr>
            <p:nvPr/>
          </p:nvSpPr>
          <p:spPr bwMode="auto">
            <a:xfrm rot="5400000" flipH="1">
              <a:off x="4082" y="2636"/>
              <a:ext cx="317" cy="91"/>
            </a:xfrm>
            <a:custGeom>
              <a:avLst/>
              <a:gdLst>
                <a:gd name="T0" fmla="*/ 0 w 771"/>
                <a:gd name="T1" fmla="*/ 0 h 196"/>
                <a:gd name="T2" fmla="*/ 0 w 771"/>
                <a:gd name="T3" fmla="*/ 0 h 196"/>
                <a:gd name="T4" fmla="*/ 1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357"/>
            <p:cNvSpPr>
              <a:spLocks/>
            </p:cNvSpPr>
            <p:nvPr/>
          </p:nvSpPr>
          <p:spPr bwMode="auto">
            <a:xfrm rot="-5400000">
              <a:off x="3924" y="2613"/>
              <a:ext cx="272" cy="91"/>
            </a:xfrm>
            <a:custGeom>
              <a:avLst/>
              <a:gdLst>
                <a:gd name="T0" fmla="*/ 0 w 771"/>
                <a:gd name="T1" fmla="*/ 0 h 196"/>
                <a:gd name="T2" fmla="*/ 0 w 771"/>
                <a:gd name="T3" fmla="*/ 0 h 196"/>
                <a:gd name="T4" fmla="*/ 0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358"/>
            <p:cNvSpPr>
              <a:spLocks/>
            </p:cNvSpPr>
            <p:nvPr/>
          </p:nvSpPr>
          <p:spPr bwMode="auto">
            <a:xfrm rot="-5400000" flipH="1" flipV="1">
              <a:off x="2880" y="2704"/>
              <a:ext cx="1225" cy="227"/>
            </a:xfrm>
            <a:custGeom>
              <a:avLst/>
              <a:gdLst>
                <a:gd name="T0" fmla="*/ 0 w 771"/>
                <a:gd name="T1" fmla="*/ 342 h 196"/>
                <a:gd name="T2" fmla="*/ 14752 w 771"/>
                <a:gd name="T3" fmla="*/ 49 h 196"/>
                <a:gd name="T4" fmla="*/ 31310 w 771"/>
                <a:gd name="T5" fmla="*/ 636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359"/>
            <p:cNvSpPr>
              <a:spLocks/>
            </p:cNvSpPr>
            <p:nvPr/>
          </p:nvSpPr>
          <p:spPr bwMode="auto">
            <a:xfrm>
              <a:off x="2381" y="3294"/>
              <a:ext cx="726" cy="317"/>
            </a:xfrm>
            <a:custGeom>
              <a:avLst/>
              <a:gdLst>
                <a:gd name="T0" fmla="*/ 0 w 726"/>
                <a:gd name="T1" fmla="*/ 0 h 317"/>
                <a:gd name="T2" fmla="*/ 318 w 726"/>
                <a:gd name="T3" fmla="*/ 272 h 317"/>
                <a:gd name="T4" fmla="*/ 726 w 726"/>
                <a:gd name="T5" fmla="*/ 272 h 317"/>
                <a:gd name="T6" fmla="*/ 0 60000 65536"/>
                <a:gd name="T7" fmla="*/ 0 60000 65536"/>
                <a:gd name="T8" fmla="*/ 0 60000 65536"/>
                <a:gd name="T9" fmla="*/ 0 w 726"/>
                <a:gd name="T10" fmla="*/ 0 h 317"/>
                <a:gd name="T11" fmla="*/ 726 w 72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317">
                  <a:moveTo>
                    <a:pt x="0" y="0"/>
                  </a:moveTo>
                  <a:cubicBezTo>
                    <a:pt x="98" y="113"/>
                    <a:pt x="197" y="227"/>
                    <a:pt x="318" y="272"/>
                  </a:cubicBezTo>
                  <a:cubicBezTo>
                    <a:pt x="439" y="317"/>
                    <a:pt x="582" y="294"/>
                    <a:pt x="726" y="27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360"/>
            <p:cNvSpPr>
              <a:spLocks/>
            </p:cNvSpPr>
            <p:nvPr/>
          </p:nvSpPr>
          <p:spPr bwMode="auto">
            <a:xfrm flipH="1" flipV="1">
              <a:off x="3288" y="3294"/>
              <a:ext cx="363" cy="45"/>
            </a:xfrm>
            <a:custGeom>
              <a:avLst/>
              <a:gdLst>
                <a:gd name="T0" fmla="*/ 0 w 771"/>
                <a:gd name="T1" fmla="*/ 0 h 196"/>
                <a:gd name="T2" fmla="*/ 1 w 771"/>
                <a:gd name="T3" fmla="*/ 0 h 196"/>
                <a:gd name="T4" fmla="*/ 2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361"/>
            <p:cNvSpPr>
              <a:spLocks/>
            </p:cNvSpPr>
            <p:nvPr/>
          </p:nvSpPr>
          <p:spPr bwMode="auto">
            <a:xfrm flipH="1" flipV="1">
              <a:off x="2426" y="3249"/>
              <a:ext cx="363" cy="45"/>
            </a:xfrm>
            <a:custGeom>
              <a:avLst/>
              <a:gdLst>
                <a:gd name="T0" fmla="*/ 0 w 771"/>
                <a:gd name="T1" fmla="*/ 0 h 196"/>
                <a:gd name="T2" fmla="*/ 1 w 771"/>
                <a:gd name="T3" fmla="*/ 0 h 196"/>
                <a:gd name="T4" fmla="*/ 2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5530" name="Freeform 362"/>
          <p:cNvSpPr>
            <a:spLocks/>
          </p:cNvSpPr>
          <p:nvPr/>
        </p:nvSpPr>
        <p:spPr bwMode="auto">
          <a:xfrm rot="-5400000" flipH="1" flipV="1">
            <a:off x="14666730" y="4888503"/>
            <a:ext cx="1147718" cy="462442"/>
          </a:xfrm>
          <a:custGeom>
            <a:avLst/>
            <a:gdLst>
              <a:gd name="T0" fmla="*/ 0 w 771"/>
              <a:gd name="T1" fmla="*/ 2147483647 h 196"/>
              <a:gd name="T2" fmla="*/ 2147483647 w 771"/>
              <a:gd name="T3" fmla="*/ 2147483647 h 196"/>
              <a:gd name="T4" fmla="*/ 2147483647 w 771"/>
              <a:gd name="T5" fmla="*/ 2147483647 h 196"/>
              <a:gd name="T6" fmla="*/ 0 60000 65536"/>
              <a:gd name="T7" fmla="*/ 0 60000 65536"/>
              <a:gd name="T8" fmla="*/ 0 60000 65536"/>
              <a:gd name="T9" fmla="*/ 0 w 771"/>
              <a:gd name="T10" fmla="*/ 0 h 196"/>
              <a:gd name="T11" fmla="*/ 771 w 77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96">
                <a:moveTo>
                  <a:pt x="0" y="106"/>
                </a:moveTo>
                <a:cubicBezTo>
                  <a:pt x="117" y="53"/>
                  <a:pt x="235" y="0"/>
                  <a:pt x="363" y="15"/>
                </a:cubicBezTo>
                <a:cubicBezTo>
                  <a:pt x="491" y="30"/>
                  <a:pt x="631" y="113"/>
                  <a:pt x="771" y="19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026" name="Object 363"/>
          <p:cNvGraphicFramePr>
            <a:graphicFrameLocks noChangeAspect="1"/>
          </p:cNvGraphicFramePr>
          <p:nvPr/>
        </p:nvGraphicFramePr>
        <p:xfrm>
          <a:off x="12675630" y="1735645"/>
          <a:ext cx="1408905" cy="767958"/>
        </p:xfrm>
        <a:graphic>
          <a:graphicData uri="http://schemas.openxmlformats.org/presentationml/2006/ole">
            <p:oleObj spid="_x0000_s698370" name="Equation" r:id="rId4" imgW="317160" imgH="190440" progId="Equation.3">
              <p:embed/>
            </p:oleObj>
          </a:graphicData>
        </a:graphic>
      </p:graphicFrame>
      <p:cxnSp>
        <p:nvCxnSpPr>
          <p:cNvPr id="364" name="Straight Connector 36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 microscopic vs. macroscopic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66" grpId="0" animBg="1"/>
      <p:bldP spid="775267" grpId="0" animBg="1"/>
      <p:bldP spid="7755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7401094" y="5096712"/>
            <a:ext cx="2011321" cy="2288291"/>
            <a:chOff x="4611" y="3499"/>
            <a:chExt cx="715" cy="692"/>
          </a:xfrm>
        </p:grpSpPr>
        <p:sp>
          <p:nvSpPr>
            <p:cNvPr id="3167" name="Oval 5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Oval 6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Oval 7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0" name="Oval 8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Oval 9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2" name="Oval 10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Oval 11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Oval 12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Oval 13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Oval 14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Oval 15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Oval 16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Oval 17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" name="Oval 18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Oval 19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Line 20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21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22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23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24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25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26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27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Line 28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Line 29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Line 30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31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32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33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34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35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36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7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Line 38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13160965" y="5398352"/>
            <a:ext cx="2412085" cy="1946621"/>
            <a:chOff x="4611" y="3499"/>
            <a:chExt cx="715" cy="692"/>
          </a:xfrm>
        </p:grpSpPr>
        <p:sp>
          <p:nvSpPr>
            <p:cNvPr id="3133" name="Oval 63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Oval 64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Oval 65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Oval 66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Oval 67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Oval 68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Oval 69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0" name="Oval 70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Oval 71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Oval 72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Oval 73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Oval 74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Oval 75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Oval 76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Oval 77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78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79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0" name="Line 80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Line 81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Line 82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83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84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85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86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87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88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89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0" name="Line 90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Line 91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Line 92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93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94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95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96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74" name="Object 363"/>
          <p:cNvGraphicFramePr>
            <a:graphicFrameLocks noChangeAspect="1"/>
          </p:cNvGraphicFramePr>
          <p:nvPr/>
        </p:nvGraphicFramePr>
        <p:xfrm>
          <a:off x="15736686" y="6616398"/>
          <a:ext cx="2055710" cy="821406"/>
        </p:xfrm>
        <a:graphic>
          <a:graphicData uri="http://schemas.openxmlformats.org/presentationml/2006/ole">
            <p:oleObj spid="_x0000_s700418" name="Equation" r:id="rId4" imgW="380880" imgH="203040" progId="Equation.3">
              <p:embed/>
            </p:oleObj>
          </a:graphicData>
        </a:graphic>
      </p:graphicFrame>
      <p:grpSp>
        <p:nvGrpSpPr>
          <p:cNvPr id="4" name="Group 364"/>
          <p:cNvGrpSpPr>
            <a:grpSpLocks/>
          </p:cNvGrpSpPr>
          <p:nvPr/>
        </p:nvGrpSpPr>
        <p:grpSpPr bwMode="auto">
          <a:xfrm rot="10800000">
            <a:off x="10078313" y="7820376"/>
            <a:ext cx="2412082" cy="1946621"/>
            <a:chOff x="4611" y="3499"/>
            <a:chExt cx="715" cy="692"/>
          </a:xfrm>
        </p:grpSpPr>
        <p:sp>
          <p:nvSpPr>
            <p:cNvPr id="3099" name="Oval 365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366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367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68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69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70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71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72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73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74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5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76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77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2" name="Oval 378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Oval 379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380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381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382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383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384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385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Line 386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Line 387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2" name="Line 388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389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390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391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392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393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394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395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396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Line 397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2" name="Line 398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7" name="Freeform 399"/>
          <p:cNvSpPr>
            <a:spLocks/>
          </p:cNvSpPr>
          <p:nvPr/>
        </p:nvSpPr>
        <p:spPr bwMode="auto">
          <a:xfrm>
            <a:off x="7285016" y="4357530"/>
            <a:ext cx="2325803" cy="1293996"/>
          </a:xfrm>
          <a:custGeom>
            <a:avLst/>
            <a:gdLst>
              <a:gd name="T0" fmla="*/ 2147483647 w 756"/>
              <a:gd name="T1" fmla="*/ 2147483647 h 460"/>
              <a:gd name="T2" fmla="*/ 2147483647 w 756"/>
              <a:gd name="T3" fmla="*/ 2147483647 h 460"/>
              <a:gd name="T4" fmla="*/ 2147483647 w 756"/>
              <a:gd name="T5" fmla="*/ 2147483647 h 460"/>
              <a:gd name="T6" fmla="*/ 2147483647 w 756"/>
              <a:gd name="T7" fmla="*/ 2147483647 h 460"/>
              <a:gd name="T8" fmla="*/ 2147483647 w 756"/>
              <a:gd name="T9" fmla="*/ 2147483647 h 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460"/>
              <a:gd name="T17" fmla="*/ 756 w 756"/>
              <a:gd name="T18" fmla="*/ 460 h 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460">
                <a:moveTo>
                  <a:pt x="166" y="460"/>
                </a:moveTo>
                <a:cubicBezTo>
                  <a:pt x="83" y="384"/>
                  <a:pt x="0" y="309"/>
                  <a:pt x="30" y="233"/>
                </a:cubicBezTo>
                <a:cubicBezTo>
                  <a:pt x="60" y="157"/>
                  <a:pt x="235" y="14"/>
                  <a:pt x="348" y="7"/>
                </a:cubicBezTo>
                <a:cubicBezTo>
                  <a:pt x="461" y="0"/>
                  <a:pt x="666" y="120"/>
                  <a:pt x="711" y="188"/>
                </a:cubicBezTo>
                <a:cubicBezTo>
                  <a:pt x="756" y="256"/>
                  <a:pt x="688" y="335"/>
                  <a:pt x="620" y="415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88" name="Freeform 400"/>
          <p:cNvSpPr>
            <a:spLocks/>
          </p:cNvSpPr>
          <p:nvPr/>
        </p:nvSpPr>
        <p:spPr bwMode="auto">
          <a:xfrm>
            <a:off x="13016996" y="4377222"/>
            <a:ext cx="2325803" cy="1293996"/>
          </a:xfrm>
          <a:custGeom>
            <a:avLst/>
            <a:gdLst>
              <a:gd name="T0" fmla="*/ 2147483647 w 756"/>
              <a:gd name="T1" fmla="*/ 2147483647 h 460"/>
              <a:gd name="T2" fmla="*/ 2147483647 w 756"/>
              <a:gd name="T3" fmla="*/ 2147483647 h 460"/>
              <a:gd name="T4" fmla="*/ 2147483647 w 756"/>
              <a:gd name="T5" fmla="*/ 2147483647 h 460"/>
              <a:gd name="T6" fmla="*/ 2147483647 w 756"/>
              <a:gd name="T7" fmla="*/ 2147483647 h 460"/>
              <a:gd name="T8" fmla="*/ 2147483647 w 756"/>
              <a:gd name="T9" fmla="*/ 2147483647 h 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460"/>
              <a:gd name="T17" fmla="*/ 756 w 756"/>
              <a:gd name="T18" fmla="*/ 460 h 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460">
                <a:moveTo>
                  <a:pt x="166" y="460"/>
                </a:moveTo>
                <a:cubicBezTo>
                  <a:pt x="83" y="384"/>
                  <a:pt x="0" y="309"/>
                  <a:pt x="30" y="233"/>
                </a:cubicBezTo>
                <a:cubicBezTo>
                  <a:pt x="60" y="157"/>
                  <a:pt x="235" y="14"/>
                  <a:pt x="348" y="7"/>
                </a:cubicBezTo>
                <a:cubicBezTo>
                  <a:pt x="461" y="0"/>
                  <a:pt x="666" y="120"/>
                  <a:pt x="711" y="188"/>
                </a:cubicBezTo>
                <a:cubicBezTo>
                  <a:pt x="756" y="256"/>
                  <a:pt x="688" y="335"/>
                  <a:pt x="620" y="415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89" name="Freeform 401"/>
          <p:cNvSpPr>
            <a:spLocks/>
          </p:cNvSpPr>
          <p:nvPr/>
        </p:nvSpPr>
        <p:spPr bwMode="auto">
          <a:xfrm>
            <a:off x="8590468" y="7311217"/>
            <a:ext cx="1361722" cy="1403706"/>
          </a:xfrm>
          <a:custGeom>
            <a:avLst/>
            <a:gdLst>
              <a:gd name="T0" fmla="*/ 0 w 363"/>
              <a:gd name="T1" fmla="*/ 0 h 499"/>
              <a:gd name="T2" fmla="*/ 2147483647 w 363"/>
              <a:gd name="T3" fmla="*/ 2147483647 h 499"/>
              <a:gd name="T4" fmla="*/ 2147483647 w 363"/>
              <a:gd name="T5" fmla="*/ 2147483647 h 499"/>
              <a:gd name="T6" fmla="*/ 0 60000 65536"/>
              <a:gd name="T7" fmla="*/ 0 60000 65536"/>
              <a:gd name="T8" fmla="*/ 0 60000 65536"/>
              <a:gd name="T9" fmla="*/ 0 w 363"/>
              <a:gd name="T10" fmla="*/ 0 h 499"/>
              <a:gd name="T11" fmla="*/ 363 w 363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499">
                <a:moveTo>
                  <a:pt x="0" y="0"/>
                </a:moveTo>
                <a:cubicBezTo>
                  <a:pt x="38" y="117"/>
                  <a:pt x="76" y="235"/>
                  <a:pt x="136" y="318"/>
                </a:cubicBezTo>
                <a:cubicBezTo>
                  <a:pt x="196" y="401"/>
                  <a:pt x="279" y="450"/>
                  <a:pt x="363" y="499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90" name="Freeform 402"/>
          <p:cNvSpPr>
            <a:spLocks/>
          </p:cNvSpPr>
          <p:nvPr/>
        </p:nvSpPr>
        <p:spPr bwMode="auto">
          <a:xfrm flipH="1">
            <a:off x="12506821" y="7184631"/>
            <a:ext cx="1361722" cy="1403704"/>
          </a:xfrm>
          <a:custGeom>
            <a:avLst/>
            <a:gdLst>
              <a:gd name="T0" fmla="*/ 0 w 363"/>
              <a:gd name="T1" fmla="*/ 0 h 499"/>
              <a:gd name="T2" fmla="*/ 2147483647 w 363"/>
              <a:gd name="T3" fmla="*/ 2147483647 h 499"/>
              <a:gd name="T4" fmla="*/ 2147483647 w 363"/>
              <a:gd name="T5" fmla="*/ 2147483647 h 499"/>
              <a:gd name="T6" fmla="*/ 0 60000 65536"/>
              <a:gd name="T7" fmla="*/ 0 60000 65536"/>
              <a:gd name="T8" fmla="*/ 0 60000 65536"/>
              <a:gd name="T9" fmla="*/ 0 w 363"/>
              <a:gd name="T10" fmla="*/ 0 h 499"/>
              <a:gd name="T11" fmla="*/ 363 w 363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499">
                <a:moveTo>
                  <a:pt x="0" y="0"/>
                </a:moveTo>
                <a:cubicBezTo>
                  <a:pt x="38" y="117"/>
                  <a:pt x="76" y="235"/>
                  <a:pt x="136" y="318"/>
                </a:cubicBezTo>
                <a:cubicBezTo>
                  <a:pt x="196" y="401"/>
                  <a:pt x="279" y="450"/>
                  <a:pt x="363" y="499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91" name="Freeform 403"/>
          <p:cNvSpPr>
            <a:spLocks/>
          </p:cNvSpPr>
          <p:nvPr/>
        </p:nvSpPr>
        <p:spPr bwMode="auto">
          <a:xfrm flipV="1">
            <a:off x="12165453" y="6928645"/>
            <a:ext cx="1361719" cy="1277118"/>
          </a:xfrm>
          <a:custGeom>
            <a:avLst/>
            <a:gdLst>
              <a:gd name="T0" fmla="*/ 0 w 363"/>
              <a:gd name="T1" fmla="*/ 0 h 499"/>
              <a:gd name="T2" fmla="*/ 2147483647 w 363"/>
              <a:gd name="T3" fmla="*/ 2147483647 h 499"/>
              <a:gd name="T4" fmla="*/ 2147483647 w 363"/>
              <a:gd name="T5" fmla="*/ 2147483647 h 499"/>
              <a:gd name="T6" fmla="*/ 0 60000 65536"/>
              <a:gd name="T7" fmla="*/ 0 60000 65536"/>
              <a:gd name="T8" fmla="*/ 0 60000 65536"/>
              <a:gd name="T9" fmla="*/ 0 w 363"/>
              <a:gd name="T10" fmla="*/ 0 h 499"/>
              <a:gd name="T11" fmla="*/ 363 w 363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499">
                <a:moveTo>
                  <a:pt x="0" y="0"/>
                </a:moveTo>
                <a:cubicBezTo>
                  <a:pt x="38" y="117"/>
                  <a:pt x="76" y="235"/>
                  <a:pt x="136" y="318"/>
                </a:cubicBezTo>
                <a:cubicBezTo>
                  <a:pt x="196" y="401"/>
                  <a:pt x="279" y="450"/>
                  <a:pt x="363" y="499"/>
                </a:cubicBezTo>
              </a:path>
            </a:pathLst>
          </a:custGeom>
          <a:noFill/>
          <a:ln w="57150">
            <a:solidFill>
              <a:srgbClr val="FF66CC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92" name="Freeform 404"/>
          <p:cNvSpPr>
            <a:spLocks/>
          </p:cNvSpPr>
          <p:nvPr/>
        </p:nvSpPr>
        <p:spPr bwMode="auto">
          <a:xfrm flipH="1" flipV="1">
            <a:off x="9100644" y="6928645"/>
            <a:ext cx="1361722" cy="1277118"/>
          </a:xfrm>
          <a:custGeom>
            <a:avLst/>
            <a:gdLst>
              <a:gd name="T0" fmla="*/ 0 w 363"/>
              <a:gd name="T1" fmla="*/ 0 h 499"/>
              <a:gd name="T2" fmla="*/ 2147483647 w 363"/>
              <a:gd name="T3" fmla="*/ 2147483647 h 499"/>
              <a:gd name="T4" fmla="*/ 2147483647 w 363"/>
              <a:gd name="T5" fmla="*/ 2147483647 h 499"/>
              <a:gd name="T6" fmla="*/ 0 60000 65536"/>
              <a:gd name="T7" fmla="*/ 0 60000 65536"/>
              <a:gd name="T8" fmla="*/ 0 60000 65536"/>
              <a:gd name="T9" fmla="*/ 0 w 363"/>
              <a:gd name="T10" fmla="*/ 0 h 499"/>
              <a:gd name="T11" fmla="*/ 363 w 363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499">
                <a:moveTo>
                  <a:pt x="0" y="0"/>
                </a:moveTo>
                <a:cubicBezTo>
                  <a:pt x="38" y="117"/>
                  <a:pt x="76" y="235"/>
                  <a:pt x="136" y="318"/>
                </a:cubicBezTo>
                <a:cubicBezTo>
                  <a:pt x="196" y="401"/>
                  <a:pt x="279" y="450"/>
                  <a:pt x="363" y="499"/>
                </a:cubicBezTo>
              </a:path>
            </a:pathLst>
          </a:custGeom>
          <a:noFill/>
          <a:ln w="57150">
            <a:solidFill>
              <a:srgbClr val="FF66CC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3075" name="Object 405"/>
          <p:cNvGraphicFramePr>
            <a:graphicFrameLocks noChangeAspect="1"/>
          </p:cNvGraphicFramePr>
          <p:nvPr/>
        </p:nvGraphicFramePr>
        <p:xfrm>
          <a:off x="5071753" y="6489810"/>
          <a:ext cx="1988187" cy="821406"/>
        </p:xfrm>
        <a:graphic>
          <a:graphicData uri="http://schemas.openxmlformats.org/presentationml/2006/ole">
            <p:oleObj spid="_x0000_s700419" name="Equation" r:id="rId5" imgW="368280" imgH="203040" progId="Equation.3">
              <p:embed/>
            </p:oleObj>
          </a:graphicData>
        </a:graphic>
      </p:graphicFrame>
      <p:graphicFrame>
        <p:nvGraphicFramePr>
          <p:cNvPr id="3076" name="Object 406"/>
          <p:cNvGraphicFramePr>
            <a:graphicFrameLocks noChangeAspect="1"/>
          </p:cNvGraphicFramePr>
          <p:nvPr/>
        </p:nvGraphicFramePr>
        <p:xfrm>
          <a:off x="12641868" y="8939966"/>
          <a:ext cx="2123233" cy="767958"/>
        </p:xfrm>
        <a:graphic>
          <a:graphicData uri="http://schemas.openxmlformats.org/presentationml/2006/ole">
            <p:oleObj spid="_x0000_s700420" name="Equation" r:id="rId6" imgW="393480" imgH="190440" progId="Equation.3">
              <p:embed/>
            </p:oleObj>
          </a:graphicData>
        </a:graphic>
      </p:graphicFrame>
      <p:grpSp>
        <p:nvGrpSpPr>
          <p:cNvPr id="5" name="Group 413"/>
          <p:cNvGrpSpPr>
            <a:grpSpLocks/>
          </p:cNvGrpSpPr>
          <p:nvPr/>
        </p:nvGrpSpPr>
        <p:grpSpPr bwMode="auto">
          <a:xfrm>
            <a:off x="1399234" y="4062164"/>
            <a:ext cx="5491897" cy="2101336"/>
            <a:chOff x="373" y="2139"/>
            <a:chExt cx="1464" cy="747"/>
          </a:xfrm>
        </p:grpSpPr>
        <p:sp>
          <p:nvSpPr>
            <p:cNvPr id="3097" name="Line 407"/>
            <p:cNvSpPr>
              <a:spLocks noChangeShapeType="1"/>
            </p:cNvSpPr>
            <p:nvPr/>
          </p:nvSpPr>
          <p:spPr bwMode="auto">
            <a:xfrm>
              <a:off x="612" y="2795"/>
              <a:ext cx="122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Text Box 408"/>
            <p:cNvSpPr txBox="1">
              <a:spLocks noChangeArrowheads="1"/>
            </p:cNvSpPr>
            <p:nvPr/>
          </p:nvSpPr>
          <p:spPr bwMode="auto">
            <a:xfrm>
              <a:off x="373" y="2139"/>
              <a:ext cx="1362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b="0" dirty="0"/>
                <a:t>Input </a:t>
              </a:r>
              <a:r>
                <a:rPr lang="fr-CH" b="0" dirty="0" err="1"/>
                <a:t>indicating</a:t>
              </a:r>
              <a:endParaRPr lang="fr-CH" b="0" dirty="0"/>
            </a:p>
            <a:p>
              <a:r>
                <a:rPr lang="fr-CH" b="0" dirty="0"/>
                <a:t>   ‘</a:t>
              </a:r>
              <a:r>
                <a:rPr lang="fr-CH" b="0" dirty="0" err="1"/>
                <a:t>left</a:t>
              </a:r>
              <a:r>
                <a:rPr lang="fr-CH" b="0" dirty="0"/>
                <a:t>’</a:t>
              </a:r>
              <a:endParaRPr lang="fr-FR" b="0" dirty="0"/>
            </a:p>
          </p:txBody>
        </p:sp>
      </p:grpSp>
      <p:grpSp>
        <p:nvGrpSpPr>
          <p:cNvPr id="6" name="Group 414"/>
          <p:cNvGrpSpPr>
            <a:grpSpLocks/>
          </p:cNvGrpSpPr>
          <p:nvPr/>
        </p:nvGrpSpPr>
        <p:grpSpPr bwMode="auto">
          <a:xfrm>
            <a:off x="15736687" y="3893382"/>
            <a:ext cx="5109263" cy="2270118"/>
            <a:chOff x="4195" y="2079"/>
            <a:chExt cx="1362" cy="807"/>
          </a:xfrm>
        </p:grpSpPr>
        <p:sp>
          <p:nvSpPr>
            <p:cNvPr id="3095" name="Line 409"/>
            <p:cNvSpPr>
              <a:spLocks noChangeShapeType="1"/>
            </p:cNvSpPr>
            <p:nvPr/>
          </p:nvSpPr>
          <p:spPr bwMode="auto">
            <a:xfrm flipH="1">
              <a:off x="4195" y="2795"/>
              <a:ext cx="122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Text Box 410"/>
            <p:cNvSpPr txBox="1">
              <a:spLocks noChangeArrowheads="1"/>
            </p:cNvSpPr>
            <p:nvPr/>
          </p:nvSpPr>
          <p:spPr bwMode="auto">
            <a:xfrm>
              <a:off x="4195" y="2079"/>
              <a:ext cx="1362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b="0" dirty="0"/>
                <a:t>Input </a:t>
              </a:r>
              <a:r>
                <a:rPr lang="fr-CH" b="0" dirty="0" err="1"/>
                <a:t>indicating</a:t>
              </a:r>
              <a:endParaRPr lang="fr-CH" b="0" dirty="0"/>
            </a:p>
            <a:p>
              <a:r>
                <a:rPr lang="fr-CH" b="0" dirty="0"/>
                <a:t>   ‘right’</a:t>
              </a:r>
              <a:endParaRPr lang="fr-FR" b="0" dirty="0"/>
            </a:p>
          </p:txBody>
        </p:sp>
      </p:grpSp>
      <p:graphicFrame>
        <p:nvGraphicFramePr>
          <p:cNvPr id="3077" name="Object 411"/>
          <p:cNvGraphicFramePr>
            <a:graphicFrameLocks noChangeAspect="1"/>
          </p:cNvGraphicFramePr>
          <p:nvPr/>
        </p:nvGraphicFramePr>
        <p:xfrm>
          <a:off x="7911484" y="3482677"/>
          <a:ext cx="1481761" cy="824218"/>
        </p:xfrm>
        <a:graphic>
          <a:graphicData uri="http://schemas.openxmlformats.org/presentationml/2006/ole">
            <p:oleObj spid="_x0000_s700421" name="Equation" r:id="rId7" imgW="253800" imgH="190440" progId="Equation.3">
              <p:embed/>
            </p:oleObj>
          </a:graphicData>
        </a:graphic>
      </p:graphicFrame>
      <p:graphicFrame>
        <p:nvGraphicFramePr>
          <p:cNvPr id="3078" name="Object 412"/>
          <p:cNvGraphicFramePr>
            <a:graphicFrameLocks noChangeAspect="1"/>
          </p:cNvGraphicFramePr>
          <p:nvPr/>
        </p:nvGraphicFramePr>
        <p:xfrm>
          <a:off x="13407132" y="3482677"/>
          <a:ext cx="1481763" cy="824218"/>
        </p:xfrm>
        <a:graphic>
          <a:graphicData uri="http://schemas.openxmlformats.org/presentationml/2006/ole">
            <p:oleObj spid="_x0000_s700422" name="Equation" r:id="rId8" imgW="253800" imgH="190440" progId="Equation.3">
              <p:embed/>
            </p:oleObj>
          </a:graphicData>
        </a:graphic>
      </p:graphicFrame>
      <p:graphicFrame>
        <p:nvGraphicFramePr>
          <p:cNvPr id="3079" name="Object 415"/>
          <p:cNvGraphicFramePr>
            <a:graphicFrameLocks noChangeAspect="1"/>
          </p:cNvGraphicFramePr>
          <p:nvPr/>
        </p:nvGraphicFramePr>
        <p:xfrm>
          <a:off x="13354614" y="7820378"/>
          <a:ext cx="1406737" cy="824218"/>
        </p:xfrm>
        <a:graphic>
          <a:graphicData uri="http://schemas.openxmlformats.org/presentationml/2006/ole">
            <p:oleObj spid="_x0000_s700423" name="Equation" r:id="rId9" imgW="241200" imgH="190440" progId="Equation.3">
              <p:embed/>
            </p:oleObj>
          </a:graphicData>
        </a:graphic>
      </p:graphicFrame>
      <p:graphicFrame>
        <p:nvGraphicFramePr>
          <p:cNvPr id="3080" name="Object 416"/>
          <p:cNvGraphicFramePr>
            <a:graphicFrameLocks noChangeAspect="1"/>
          </p:cNvGraphicFramePr>
          <p:nvPr/>
        </p:nvGraphicFramePr>
        <p:xfrm>
          <a:off x="10124748" y="6802059"/>
          <a:ext cx="1406735" cy="824218"/>
        </p:xfrm>
        <a:graphic>
          <a:graphicData uri="http://schemas.openxmlformats.org/presentationml/2006/ole">
            <p:oleObj spid="_x0000_s700424" name="Equation" r:id="rId10" imgW="241200" imgH="190440" progId="Equation.3">
              <p:embed/>
            </p:oleObj>
          </a:graphicData>
        </a:graphic>
      </p:graphicFrame>
      <p:graphicFrame>
        <p:nvGraphicFramePr>
          <p:cNvPr id="3081" name="Object 417"/>
          <p:cNvGraphicFramePr>
            <a:graphicFrameLocks noChangeAspect="1"/>
          </p:cNvGraphicFramePr>
          <p:nvPr/>
        </p:nvGraphicFramePr>
        <p:xfrm>
          <a:off x="8080292" y="8076362"/>
          <a:ext cx="1406737" cy="824220"/>
        </p:xfrm>
        <a:graphic>
          <a:graphicData uri="http://schemas.openxmlformats.org/presentationml/2006/ole">
            <p:oleObj spid="_x0000_s700425" name="Equation" r:id="rId11" imgW="241200" imgH="190440" progId="Equation.3">
              <p:embed/>
            </p:oleObj>
          </a:graphicData>
        </a:graphic>
      </p:graphicFrame>
      <p:cxnSp>
        <p:nvCxnSpPr>
          <p:cNvPr id="129" name="Straight Connector 12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Competition between two populations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How do YOU decide?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12 – Decision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Competitive dynamics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34090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Review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Population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dynamics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noProof="0" dirty="0" err="1" smtClean="0">
                <a:latin typeface="Arial Narrow" pitchFamily="34" charset="0"/>
                <a:cs typeface="ＭＳ Ｐゴシック" charset="0"/>
              </a:rPr>
              <a:t>competition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Perceptual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decision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making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noProof="0" dirty="0" smtClean="0">
                <a:latin typeface="Arial Narrow" pitchFamily="34" charset="0"/>
              </a:rPr>
              <a:t>V5/MT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Decision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dynamics</a:t>
            </a:r>
            <a:r>
              <a:rPr lang="fr-CH" sz="4400" dirty="0" smtClean="0">
                <a:latin typeface="Arial Narrow" pitchFamily="34" charset="0"/>
              </a:rPr>
              <a:t>: Area LIP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Theory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decision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dynamics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shared</a:t>
            </a:r>
            <a:r>
              <a:rPr lang="fr-CH" sz="4400" dirty="0" smtClean="0">
                <a:latin typeface="Arial Narrow" pitchFamily="34" charset="0"/>
              </a:rPr>
              <a:t> inhibition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effective 2-</a:t>
            </a:r>
            <a:r>
              <a:rPr lang="fr-CH" sz="4400" dirty="0" err="1" smtClean="0">
                <a:latin typeface="Arial Narrow" pitchFamily="34" charset="0"/>
              </a:rPr>
              <a:t>dim</a:t>
            </a:r>
            <a:r>
              <a:rPr lang="fr-CH" sz="4400" dirty="0" smtClean="0">
                <a:latin typeface="Arial Narrow" pitchFamily="34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12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Decisions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in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connected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pops.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noProof="0" dirty="0" err="1" smtClean="0">
                <a:latin typeface="Arial Narrow" pitchFamily="34" charset="0"/>
                <a:cs typeface="ＭＳ Ｐゴシック" charset="0"/>
              </a:rPr>
              <a:t>unbiased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 case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biased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input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12.5.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Decisions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, actions, volition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-  the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problem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free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will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12 –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Decision models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341769" y="2932387"/>
            <a:ext cx="10265694" cy="23332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5442" y="4928439"/>
            <a:ext cx="4839171" cy="258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0955" y="4928438"/>
            <a:ext cx="4951710" cy="266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5089" y="7775230"/>
            <a:ext cx="5199296" cy="276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85121" y="7862436"/>
            <a:ext cx="4749140" cy="264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TextBox 12"/>
          <p:cNvSpPr txBox="1">
            <a:spLocks noChangeArrowheads="1"/>
          </p:cNvSpPr>
          <p:nvPr/>
        </p:nvSpPr>
        <p:spPr bwMode="auto">
          <a:xfrm>
            <a:off x="1954426" y="2886175"/>
            <a:ext cx="1716982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‘</a:t>
            </a:r>
            <a:r>
              <a:rPr lang="en-US" sz="5900" dirty="0"/>
              <a:t>Is the middle bar shifted to the left or to the right?</a:t>
            </a:r>
            <a:r>
              <a:rPr lang="en-US" dirty="0"/>
              <a:t>’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12-part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Perceptual decision making?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71544</TotalTime>
  <Words>1946</Words>
  <Application>Microsoft Office PowerPoint</Application>
  <PresentationFormat>Custom</PresentationFormat>
  <Paragraphs>440</Paragraphs>
  <Slides>46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Thème Office</vt:lpstr>
      <vt:lpstr>Equation</vt:lpstr>
      <vt:lpstr>Acrobat Document</vt:lpstr>
      <vt:lpstr>Biological Modeling  of Neural Networks: </vt:lpstr>
      <vt:lpstr>Slide 2</vt:lpstr>
      <vt:lpstr>Slide 3</vt:lpstr>
      <vt:lpstr>Slide 4</vt:lpstr>
      <vt:lpstr>Slide 5</vt:lpstr>
      <vt:lpstr>Slide 6</vt:lpstr>
      <vt:lpstr>Slide 7</vt:lpstr>
      <vt:lpstr>Biological Modeling  of Neural Networks: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Biological Modeling  of Neural Networks: </vt:lpstr>
      <vt:lpstr>Slide 18</vt:lpstr>
      <vt:lpstr>Slide 19</vt:lpstr>
      <vt:lpstr>Slide 20</vt:lpstr>
      <vt:lpstr>Biological Modeling  of Neural Networks: 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Biological Modeling  of Neural Networks: </vt:lpstr>
      <vt:lpstr>Slide 33</vt:lpstr>
      <vt:lpstr>Slide 34</vt:lpstr>
      <vt:lpstr>Slide 35</vt:lpstr>
      <vt:lpstr>Slide 36</vt:lpstr>
      <vt:lpstr>Biological Modeling  of Neural Networks: 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1251</cp:revision>
  <cp:lastPrinted>2013-05-07T08:05:56Z</cp:lastPrinted>
  <dcterms:created xsi:type="dcterms:W3CDTF">2011-05-09T14:50:50Z</dcterms:created>
  <dcterms:modified xsi:type="dcterms:W3CDTF">2014-05-12T15:23:14Z</dcterms:modified>
</cp:coreProperties>
</file>