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507" r:id="rId2"/>
    <p:sldId id="564" r:id="rId3"/>
    <p:sldId id="565" r:id="rId4"/>
    <p:sldId id="566" r:id="rId5"/>
    <p:sldId id="562" r:id="rId6"/>
    <p:sldId id="572" r:id="rId7"/>
    <p:sldId id="567" r:id="rId8"/>
    <p:sldId id="590" r:id="rId9"/>
    <p:sldId id="576" r:id="rId10"/>
    <p:sldId id="592" r:id="rId11"/>
    <p:sldId id="577" r:id="rId12"/>
    <p:sldId id="591" r:id="rId13"/>
    <p:sldId id="596" r:id="rId14"/>
    <p:sldId id="597" r:id="rId15"/>
    <p:sldId id="579" r:id="rId16"/>
    <p:sldId id="593" r:id="rId17"/>
    <p:sldId id="581" r:id="rId18"/>
    <p:sldId id="582" r:id="rId19"/>
    <p:sldId id="583" r:id="rId20"/>
    <p:sldId id="594" r:id="rId21"/>
    <p:sldId id="585" r:id="rId22"/>
    <p:sldId id="595" r:id="rId23"/>
    <p:sldId id="587" r:id="rId24"/>
    <p:sldId id="602" r:id="rId25"/>
    <p:sldId id="601" r:id="rId26"/>
    <p:sldId id="600" r:id="rId27"/>
    <p:sldId id="603" r:id="rId28"/>
    <p:sldId id="588" r:id="rId29"/>
    <p:sldId id="589" r:id="rId30"/>
  </p:sldIdLst>
  <p:sldSz cx="21607463" cy="12152313"/>
  <p:notesSz cx="6858000" cy="9144000"/>
  <p:defaultTextStyle>
    <a:defPPr>
      <a:defRPr lang="fr-FR"/>
    </a:defPPr>
    <a:lvl1pPr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079500" indent="-6223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2159000" indent="-12446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3240088" indent="-18684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4319588" indent="-24907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0076FF"/>
    <a:srgbClr val="87D4F7"/>
    <a:srgbClr val="3550FE"/>
    <a:srgbClr val="C30000"/>
    <a:srgbClr val="29ABE2"/>
    <a:srgbClr val="0049FF"/>
    <a:srgbClr val="E346FF"/>
    <a:srgbClr val="AE4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5" autoAdjust="0"/>
    <p:restoredTop sz="90990" autoAdjust="0"/>
  </p:normalViewPr>
  <p:slideViewPr>
    <p:cSldViewPr snapToGrid="0" snapToObjects="1">
      <p:cViewPr>
        <p:scale>
          <a:sx n="30" d="100"/>
          <a:sy n="30" d="100"/>
        </p:scale>
        <p:origin x="-306" y="-378"/>
      </p:cViewPr>
      <p:guideLst>
        <p:guide orient="horz" pos="3828"/>
        <p:guide pos="68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454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3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1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2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ED38CE-B7FF-41BF-9500-CEA2940B906C}" type="datetimeFigureOut">
              <a:rPr lang="fr-FR"/>
              <a:pPr>
                <a:defRPr/>
              </a:pPr>
              <a:t>25/05/2014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63DFED-6B98-4188-846F-160B8DB02A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CAAF0B-5226-4044-84AE-4C4A53D6F843}" type="datetimeFigureOut">
              <a:rPr lang="fr-FR"/>
              <a:pPr>
                <a:defRPr/>
              </a:pPr>
              <a:t>25/05/2014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 smtClean="0"/>
              <a:t>Cliquez pour modifier les styles du texte du masque</a:t>
            </a:r>
          </a:p>
          <a:p>
            <a:pPr lvl="1"/>
            <a:r>
              <a:rPr lang="fr-CH" noProof="0" smtClean="0"/>
              <a:t>Deuxième niveau</a:t>
            </a:r>
          </a:p>
          <a:p>
            <a:pPr lvl="2"/>
            <a:r>
              <a:rPr lang="fr-CH" noProof="0" smtClean="0"/>
              <a:t>Troisième niveau</a:t>
            </a:r>
          </a:p>
          <a:p>
            <a:pPr lvl="3"/>
            <a:r>
              <a:rPr lang="fr-CH" noProof="0" smtClean="0"/>
              <a:t>Quatrième niveau</a:t>
            </a:r>
          </a:p>
          <a:p>
            <a:pPr lvl="4"/>
            <a:r>
              <a:rPr lang="fr-CH" noProof="0" smtClean="0"/>
              <a:t>Cinquième niveau</a:t>
            </a:r>
            <a:endParaRPr lang="fr-FR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590E4C-ABD9-406D-9257-D1132C217B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795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1590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2400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3195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5401361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81633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561905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642177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buFontTx/>
              <a:buNone/>
            </a:pPr>
            <a:r>
              <a:rPr lang="fr-FR" baseline="0" smtClean="0">
                <a:ea typeface="ＭＳ Ｐゴシック" pitchFamily="34" charset="-128"/>
              </a:rPr>
              <a:t>2013: First </a:t>
            </a:r>
            <a:r>
              <a:rPr lang="fr-FR" baseline="0" dirty="0" err="1" smtClean="0">
                <a:ea typeface="ＭＳ Ｐゴシック" pitchFamily="34" charset="-128"/>
              </a:rPr>
              <a:t>two</a:t>
            </a:r>
            <a:r>
              <a:rPr lang="fr-FR" baseline="0" dirty="0" smtClean="0">
                <a:ea typeface="ＭＳ Ｐゴシック" pitchFamily="34" charset="-128"/>
              </a:rPr>
              <a:t> lectures </a:t>
            </a:r>
            <a:r>
              <a:rPr lang="fr-FR" baseline="0" dirty="0" err="1" smtClean="0">
                <a:ea typeface="ＭＳ Ｐゴシック" pitchFamily="34" charset="-128"/>
              </a:rPr>
              <a:t>went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well</a:t>
            </a:r>
            <a:r>
              <a:rPr lang="fr-FR" baseline="0" dirty="0" smtClean="0">
                <a:ea typeface="ＭＳ Ｐゴシック" pitchFamily="34" charset="-128"/>
              </a:rPr>
              <a:t>, the final lectures </a:t>
            </a:r>
            <a:r>
              <a:rPr lang="fr-FR" baseline="0" dirty="0" err="1" smtClean="0">
                <a:ea typeface="ＭＳ Ｐゴシック" pitchFamily="34" charset="-128"/>
              </a:rPr>
              <a:t>with</a:t>
            </a:r>
            <a:r>
              <a:rPr lang="fr-FR" baseline="0" dirty="0" smtClean="0">
                <a:ea typeface="ＭＳ Ｐゴシック" pitchFamily="34" charset="-128"/>
              </a:rPr>
              <a:t> the Brunel </a:t>
            </a:r>
            <a:r>
              <a:rPr lang="fr-FR" baseline="0" dirty="0" err="1" smtClean="0">
                <a:ea typeface="ＭＳ Ｐゴシック" pitchFamily="34" charset="-128"/>
              </a:rPr>
              <a:t>results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needs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still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some</a:t>
            </a:r>
            <a:r>
              <a:rPr lang="fr-FR" baseline="0" dirty="0" smtClean="0">
                <a:ea typeface="ＭＳ Ｐゴシック" pitchFamily="34" charset="-128"/>
              </a:rPr>
              <a:t> extra </a:t>
            </a:r>
            <a:r>
              <a:rPr lang="fr-FR" baseline="0" dirty="0" err="1" smtClean="0">
                <a:ea typeface="ＭＳ Ｐゴシック" pitchFamily="34" charset="-128"/>
              </a:rPr>
              <a:t>work</a:t>
            </a:r>
            <a:r>
              <a:rPr lang="fr-FR" baseline="0" dirty="0" smtClean="0">
                <a:ea typeface="ＭＳ Ｐゴシック" pitchFamily="34" charset="-128"/>
              </a:rPr>
              <a:t> on the </a:t>
            </a:r>
            <a:r>
              <a:rPr lang="fr-FR" baseline="0" dirty="0" err="1" smtClean="0">
                <a:ea typeface="ＭＳ Ｐゴシック" pitchFamily="34" charset="-128"/>
              </a:rPr>
              <a:t>slides</a:t>
            </a:r>
            <a:r>
              <a:rPr lang="fr-FR" baseline="0" dirty="0" smtClean="0">
                <a:ea typeface="ＭＳ Ｐゴシック" pitchFamily="34" charset="-128"/>
              </a:rPr>
              <a:t>.</a:t>
            </a: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A5BCB-2579-486B-93AC-68BB543EF9A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E75367-1A17-4DAF-AB87-4581A0CDC28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buFontTx/>
              <a:buNone/>
            </a:pPr>
            <a:endParaRPr lang="fr-FR" baseline="0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12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A5BCB-2579-486B-93AC-68BB543EF9A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A5BCB-2579-486B-93AC-68BB543EF9A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3AD545-D2A2-4435-9575-2E848D3E462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buFontTx/>
              <a:buNone/>
            </a:pPr>
            <a:endParaRPr lang="fr-FR" baseline="0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16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2770DA-C2A4-41CD-9B9E-62BF3AED136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D060F2-5EF5-4654-983B-EEDD46DDEF6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0A5E2B-EF89-49AC-AECF-0D65459C21D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109D64-3909-49CC-834E-39B623C0D45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buFontTx/>
              <a:buNone/>
            </a:pPr>
            <a:endParaRPr lang="fr-FR" baseline="0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20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E7A1F1-0F19-4FDC-B820-3D533E546CD7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E7A1F1-0F19-4FDC-B820-3D533E546CD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5108C-F62A-4AAF-B320-8E0D73E3ACA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A5BCB-2579-486B-93AC-68BB543EF9A6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A5BCB-2579-486B-93AC-68BB543EF9A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A5BCB-2579-486B-93AC-68BB543EF9A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A5BCB-2579-486B-93AC-68BB543EF9A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F85D76-E0AA-46B5-ABE9-9A4BD970DFAA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C0B34-CD5E-405F-84D6-A4D02C0CC7B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A4ADDF-10B3-4C10-8D86-E23AC05E87A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13AF9-C228-40BB-92BA-1F2CC7087355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B058F8-BB4F-473E-88CF-F1F0D342B03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A5EAF9-CA34-4D94-ADA1-B6C49BFD1DD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7" y="4343704"/>
            <a:ext cx="5033367" cy="4113892"/>
          </a:xfrm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baseline="0" dirty="0" smtClean="0">
                <a:ea typeface="ＭＳ Ｐゴシック" pitchFamily="34" charset="-128"/>
              </a:rPr>
              <a:t>Lecture 1, </a:t>
            </a:r>
            <a:r>
              <a:rPr lang="fr-FR" baseline="0" dirty="0" err="1" smtClean="0">
                <a:ea typeface="ＭＳ Ｐゴシック" pitchFamily="34" charset="-128"/>
              </a:rPr>
              <a:t>includes</a:t>
            </a:r>
            <a:r>
              <a:rPr lang="fr-FR" baseline="0" dirty="0" smtClean="0">
                <a:ea typeface="ＭＳ Ｐゴシック" pitchFamily="34" charset="-128"/>
              </a:rPr>
              <a:t> the</a:t>
            </a:r>
          </a:p>
          <a:p>
            <a:pPr>
              <a:buFontTx/>
              <a:buChar char="-"/>
            </a:pPr>
            <a:r>
              <a:rPr lang="fr-FR" baseline="0" dirty="0" err="1" smtClean="0">
                <a:ea typeface="ＭＳ Ｐゴシック" pitchFamily="34" charset="-128"/>
              </a:rPr>
              <a:t>Blackboard</a:t>
            </a:r>
            <a:r>
              <a:rPr lang="fr-FR" baseline="0" dirty="0" smtClean="0">
                <a:ea typeface="ＭＳ Ｐゴシック" pitchFamily="34" charset="-128"/>
              </a:rPr>
              <a:t> part of the </a:t>
            </a:r>
            <a:r>
              <a:rPr lang="fr-FR" baseline="0" dirty="0" err="1" smtClean="0">
                <a:ea typeface="ＭＳ Ｐゴシック" pitchFamily="34" charset="-128"/>
              </a:rPr>
              <a:t>Salzman</a:t>
            </a:r>
            <a:r>
              <a:rPr lang="fr-FR" baseline="0" dirty="0" smtClean="0">
                <a:ea typeface="ＭＳ Ｐゴシック" pitchFamily="34" charset="-128"/>
              </a:rPr>
              <a:t> et al </a:t>
            </a:r>
            <a:r>
              <a:rPr lang="fr-FR" baseline="0" dirty="0" err="1" smtClean="0">
                <a:ea typeface="ＭＳ Ｐゴシック" pitchFamily="34" charset="-128"/>
              </a:rPr>
              <a:t>experiment</a:t>
            </a:r>
            <a:endParaRPr lang="fr-FR" baseline="0" dirty="0" smtClean="0">
              <a:ea typeface="ＭＳ Ｐゴシック" pitchFamily="34" charset="-128"/>
            </a:endParaRPr>
          </a:p>
          <a:p>
            <a:pPr>
              <a:buFontTx/>
              <a:buChar char="-"/>
            </a:pPr>
            <a:r>
              <a:rPr lang="fr-FR" baseline="0" dirty="0" err="1" smtClean="0">
                <a:ea typeface="ＭＳ Ｐゴシック" pitchFamily="34" charset="-128"/>
              </a:rPr>
              <a:t>Blackboard</a:t>
            </a:r>
            <a:r>
              <a:rPr lang="fr-FR" baseline="0" dirty="0" smtClean="0">
                <a:ea typeface="ＭＳ Ｐゴシック" pitchFamily="34" charset="-128"/>
              </a:rPr>
              <a:t> part </a:t>
            </a:r>
            <a:r>
              <a:rPr lang="fr-FR" baseline="0" dirty="0" err="1" smtClean="0">
                <a:ea typeface="ＭＳ Ｐゴシック" pitchFamily="34" charset="-128"/>
              </a:rPr>
              <a:t>Reduction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from</a:t>
            </a:r>
            <a:r>
              <a:rPr lang="fr-FR" baseline="0" dirty="0" smtClean="0">
                <a:ea typeface="ＭＳ Ｐゴシック" pitchFamily="34" charset="-128"/>
              </a:rPr>
              <a:t> 3 to 2 dimensions</a:t>
            </a:r>
          </a:p>
          <a:p>
            <a:pPr>
              <a:buFontTx/>
              <a:buChar char="-"/>
            </a:pPr>
            <a:r>
              <a:rPr lang="fr-FR" baseline="0" dirty="0" smtClean="0">
                <a:ea typeface="ＭＳ Ｐゴシック" pitchFamily="34" charset="-128"/>
              </a:rPr>
              <a:t>Lecture 2</a:t>
            </a:r>
          </a:p>
          <a:p>
            <a:pPr>
              <a:buFontTx/>
              <a:buNone/>
            </a:pPr>
            <a:r>
              <a:rPr lang="fr-FR" baseline="0" dirty="0" smtClean="0">
                <a:ea typeface="ＭＳ Ｐゴシック" pitchFamily="34" charset="-128"/>
              </a:rPr>
              <a:t>   continuation of </a:t>
            </a:r>
            <a:r>
              <a:rPr lang="fr-FR" baseline="0" dirty="0" err="1" smtClean="0">
                <a:ea typeface="ＭＳ Ｐゴシック" pitchFamily="34" charset="-128"/>
              </a:rPr>
              <a:t>blackboard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with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linearization</a:t>
            </a:r>
            <a:r>
              <a:rPr lang="fr-FR" baseline="0" dirty="0" smtClean="0">
                <a:ea typeface="ＭＳ Ｐゴシック" pitchFamily="34" charset="-128"/>
              </a:rPr>
              <a:t> of the </a:t>
            </a:r>
            <a:r>
              <a:rPr lang="fr-FR" baseline="0" dirty="0" err="1" smtClean="0">
                <a:ea typeface="ＭＳ Ｐゴシック" pitchFamily="34" charset="-128"/>
              </a:rPr>
              <a:t>inhibitory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neurons</a:t>
            </a:r>
            <a:endParaRPr lang="fr-FR" baseline="0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fr-FR" baseline="0" dirty="0" err="1" smtClean="0">
                <a:ea typeface="ＭＳ Ｐゴシック" pitchFamily="34" charset="-128"/>
              </a:rPr>
              <a:t>Then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Exercise</a:t>
            </a:r>
            <a:r>
              <a:rPr lang="fr-FR" baseline="0" dirty="0" smtClean="0">
                <a:ea typeface="ＭＳ Ｐゴシック" pitchFamily="34" charset="-128"/>
              </a:rPr>
              <a:t> 1, </a:t>
            </a:r>
            <a:r>
              <a:rPr lang="fr-FR" baseline="0" dirty="0" err="1" smtClean="0">
                <a:ea typeface="ＭＳ Ｐゴシック" pitchFamily="34" charset="-128"/>
              </a:rPr>
              <a:t>nullclines</a:t>
            </a:r>
            <a:r>
              <a:rPr lang="fr-FR" baseline="0" dirty="0" smtClean="0">
                <a:ea typeface="ＭＳ Ｐゴシック" pitchFamily="34" charset="-128"/>
              </a:rPr>
              <a:t> etc. </a:t>
            </a:r>
            <a:r>
              <a:rPr lang="fr-FR" baseline="0" dirty="0" err="1" smtClean="0">
                <a:ea typeface="ＭＳ Ｐゴシック" pitchFamily="34" charset="-128"/>
              </a:rPr>
              <a:t>from</a:t>
            </a:r>
            <a:r>
              <a:rPr lang="fr-FR" baseline="0" dirty="0" smtClean="0">
                <a:ea typeface="ＭＳ Ｐゴシック" pitchFamily="34" charset="-128"/>
              </a:rPr>
              <a:t> 10:25-10:38</a:t>
            </a:r>
          </a:p>
          <a:p>
            <a:pPr>
              <a:buFontTx/>
              <a:buNone/>
            </a:pPr>
            <a:r>
              <a:rPr lang="fr-FR" baseline="0" dirty="0" err="1" smtClean="0">
                <a:ea typeface="ＭＳ Ｐゴシック" pitchFamily="34" charset="-128"/>
              </a:rPr>
              <a:t>Afterwards</a:t>
            </a:r>
            <a:r>
              <a:rPr lang="fr-FR" baseline="0" dirty="0" smtClean="0">
                <a:ea typeface="ＭＳ Ｐゴシック" pitchFamily="34" charset="-128"/>
              </a:rPr>
              <a:t>, the </a:t>
            </a:r>
            <a:r>
              <a:rPr lang="fr-FR" baseline="0" dirty="0" err="1" smtClean="0">
                <a:ea typeface="ＭＳ Ｐゴシック" pitchFamily="34" charset="-128"/>
              </a:rPr>
              <a:t>shifting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nullclines</a:t>
            </a:r>
            <a:r>
              <a:rPr lang="fr-FR" baseline="0" dirty="0" smtClean="0">
                <a:ea typeface="ＭＳ Ｐゴシック" pitchFamily="34" charset="-128"/>
              </a:rPr>
              <a:t>, discussion of </a:t>
            </a:r>
            <a:r>
              <a:rPr lang="fr-FR" baseline="0" dirty="0" err="1" smtClean="0">
                <a:ea typeface="ＭＳ Ｐゴシック" pitchFamily="34" charset="-128"/>
              </a:rPr>
              <a:t>regimes</a:t>
            </a:r>
            <a:r>
              <a:rPr lang="fr-FR" baseline="0" dirty="0" smtClean="0">
                <a:ea typeface="ＭＳ Ｐゴシック" pitchFamily="34" charset="-128"/>
              </a:rPr>
              <a:t>, </a:t>
            </a:r>
            <a:r>
              <a:rPr lang="fr-FR" baseline="0" dirty="0" err="1" smtClean="0">
                <a:ea typeface="ＭＳ Ｐゴシック" pitchFamily="34" charset="-128"/>
              </a:rPr>
              <a:t>fixed</a:t>
            </a:r>
            <a:r>
              <a:rPr lang="fr-FR" baseline="0" dirty="0" smtClean="0">
                <a:ea typeface="ＭＳ Ｐゴシック" pitchFamily="34" charset="-128"/>
              </a:rPr>
              <a:t> points etc.</a:t>
            </a:r>
          </a:p>
          <a:p>
            <a:pPr>
              <a:buFontTx/>
              <a:buNone/>
            </a:pPr>
            <a:endParaRPr lang="fr-FR" baseline="0" dirty="0" smtClean="0">
              <a:ea typeface="ＭＳ Ｐゴシック" pitchFamily="34" charset="-128"/>
            </a:endParaRPr>
          </a:p>
          <a:p>
            <a:pPr>
              <a:buFontTx/>
              <a:buNone/>
            </a:pPr>
            <a:r>
              <a:rPr lang="fr-FR" baseline="0" dirty="0" smtClean="0">
                <a:ea typeface="ＭＳ Ｐゴシック" pitchFamily="34" charset="-128"/>
              </a:rPr>
              <a:t>3rd lecture: Free </a:t>
            </a:r>
            <a:r>
              <a:rPr lang="fr-FR" baseline="0" dirty="0" err="1" smtClean="0">
                <a:ea typeface="ＭＳ Ｐゴシック" pitchFamily="34" charset="-128"/>
              </a:rPr>
              <a:t>will</a:t>
            </a:r>
            <a:r>
              <a:rPr lang="fr-FR" baseline="0" dirty="0" smtClean="0">
                <a:ea typeface="ＭＳ Ｐゴシック" pitchFamily="34" charset="-128"/>
              </a:rPr>
              <a:t> (12.5)</a:t>
            </a:r>
          </a:p>
          <a:p>
            <a:pPr>
              <a:buFontTx/>
              <a:buNone/>
            </a:pPr>
            <a:endParaRPr lang="fr-FR" baseline="0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8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A5BCB-2579-486B-93AC-68BB543EF9A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C 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35175" y="1579563"/>
            <a:ext cx="211296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4799" y="6126857"/>
            <a:ext cx="18624734" cy="1086925"/>
          </a:xfrm>
          <a:prstGeom prst="rect">
            <a:avLst/>
          </a:prstGeom>
        </p:spPr>
        <p:txBody>
          <a:bodyPr vert="horz"/>
          <a:lstStyle>
            <a:lvl1pPr>
              <a:defRPr lang="en-US" sz="6600" kern="1200" spc="236" dirty="0">
                <a:solidFill>
                  <a:srgbClr val="000000"/>
                </a:solidFill>
                <a:latin typeface="Impact"/>
                <a:ea typeface="ＭＳ Ｐゴシック" charset="0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034797" y="7992177"/>
            <a:ext cx="13092127" cy="906462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b="1" dirty="0" smtClean="0">
                <a:solidFill>
                  <a:srgbClr val="C30000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035248" y="8898639"/>
            <a:ext cx="13091676" cy="830014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dirty="0" smtClean="0">
                <a:solidFill>
                  <a:schemeClr val="tx1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20560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382550" y="11072108"/>
            <a:ext cx="6842363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485348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fld id="{9B069C71-9E0B-43A8-A636-5C65C619C59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et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8157C989-9683-4E93-85AD-6E8DADA6FB43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6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7" name="Rectangle 6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49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sans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BB6EBC08-FAE3-4A34-B1F6-5261134B6DF6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71CC1C1A-7A90-44FD-A370-136E498F11FE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8" name="Rectangle 7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4447" y="2347948"/>
            <a:ext cx="19965085" cy="8601480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AE3ADD7F-FEC2-47ED-8F59-7EBA958F93FD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10" name="Rectangle 9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055" y="2347948"/>
            <a:ext cx="9915077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4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10823113" y="2347948"/>
            <a:ext cx="9914400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01E3E9F-5ABA-40FE-AF79-C325AF3393E1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0"/>
          </p:nvPr>
        </p:nvSpPr>
        <p:spPr>
          <a:xfrm>
            <a:off x="8447918" y="1165851"/>
            <a:ext cx="12211615" cy="9463373"/>
          </a:xfrm>
          <a:prstGeom prst="rect">
            <a:avLst/>
          </a:prstGeom>
        </p:spPr>
        <p:txBody>
          <a:bodyPr lIns="0" tIns="0" rIns="0" bIns="0"/>
          <a:lstStyle>
            <a:lvl1pPr marL="1080272" indent="-518871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47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5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2100529" indent="-348749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4pPr>
            <a:lvl5pPr marL="2265571" indent="-263688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2800" b="0" i="0">
                <a:solidFill>
                  <a:srgbClr val="000000"/>
                </a:solidFill>
                <a:latin typeface="Arial Narrow"/>
                <a:cs typeface="Arial Narrow"/>
              </a:defRPr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  <a:p>
            <a:pPr lvl="4"/>
            <a:r>
              <a:rPr lang="fr-CH" dirty="0" smtClean="0"/>
              <a:t>Cinquième niveau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4" y="3806314"/>
            <a:ext cx="7626383" cy="6822910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821537" y="1040642"/>
            <a:ext cx="7626381" cy="2588834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5700" b="0" i="0" spc="236">
                <a:latin typeface="Impact"/>
                <a:cs typeface="Impac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F6F8D0E-813B-4B9D-B824-22D92184D584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9" name="Rectangle 8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6" y="2683443"/>
            <a:ext cx="5303013" cy="3439233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1"/>
          </p:nvPr>
        </p:nvSpPr>
        <p:spPr>
          <a:xfrm>
            <a:off x="5776328" y="2347948"/>
            <a:ext cx="14883204" cy="8242436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B7E070D-A864-437B-B7D4-F263214A491C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3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11" r:id="rId9"/>
    <p:sldLayoutId id="2147484720" r:id="rId10"/>
  </p:sldLayoutIdLst>
  <p:timing>
    <p:tnLst>
      <p:par>
        <p:cTn id="1" dur="indefinite" restart="never" nodeType="tmRoot"/>
      </p:par>
    </p:tnLst>
  </p:timing>
  <p:txStyles>
    <p:titleStyle>
      <a:lvl1pPr algn="l" defTabSz="1079500" rtl="0" eaLnBrk="0" fontAlgn="base" hangingPunct="0"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Verdana"/>
          <a:ea typeface="ＭＳ Ｐゴシック" charset="0"/>
          <a:cs typeface="ＭＳ Ｐゴシック" charset="0"/>
        </a:defRPr>
      </a:lvl1pPr>
      <a:lvl2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5pPr>
      <a:lvl6pPr marL="1080272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6pPr>
      <a:lvl7pPr marL="2160544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7pPr>
      <a:lvl8pPr marL="3240816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8pPr>
      <a:lvl9pPr marL="4321089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9pPr>
    </p:titleStyle>
    <p:bodyStyle>
      <a:lvl1pPr marL="10795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4700" kern="1200">
          <a:solidFill>
            <a:srgbClr val="595959"/>
          </a:solidFill>
          <a:latin typeface="Verdana"/>
          <a:ea typeface="ＭＳ Ｐゴシック" charset="0"/>
          <a:cs typeface="ＭＳ Ｐゴシック" charset="0"/>
        </a:defRPr>
      </a:lvl1pPr>
      <a:lvl2pPr marL="15113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800" kern="1200">
          <a:solidFill>
            <a:srgbClr val="595959"/>
          </a:solidFill>
          <a:latin typeface="Verdana"/>
          <a:ea typeface="ＭＳ Ｐゴシック" charset="0"/>
          <a:cs typeface="+mn-cs"/>
        </a:defRPr>
      </a:lvl2pPr>
      <a:lvl3pPr marL="18335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300" kern="1200">
          <a:solidFill>
            <a:srgbClr val="595959"/>
          </a:solidFill>
          <a:latin typeface="Verdana"/>
          <a:ea typeface="ＭＳ Ｐゴシック" charset="0"/>
          <a:cs typeface="+mn-cs"/>
        </a:defRPr>
      </a:lvl3pPr>
      <a:lvl4pPr marL="21002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800" kern="1200">
          <a:solidFill>
            <a:srgbClr val="595959"/>
          </a:solidFill>
          <a:latin typeface="Verdana"/>
          <a:ea typeface="ＭＳ Ｐゴシック" charset="0"/>
          <a:cs typeface="+mn-cs"/>
        </a:defRPr>
      </a:lvl4pPr>
      <a:lvl5pPr marL="22653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400" kern="1200">
          <a:solidFill>
            <a:srgbClr val="595959"/>
          </a:solidFill>
          <a:latin typeface="Verdana"/>
          <a:ea typeface="ＭＳ Ｐゴシック" charset="0"/>
          <a:cs typeface="+mn-cs"/>
        </a:defRPr>
      </a:lvl5pPr>
      <a:lvl6pPr marL="5941497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21769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02041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82313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272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544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816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21089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01361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81633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561905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42177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4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3.bin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13 – Membrane potential densities and Fokker-Planck</a:t>
            </a:r>
          </a:p>
          <a:p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340904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13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Review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: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fire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stochastic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arrival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13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Density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membrane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potential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Continuity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equation</a:t>
            </a:r>
            <a:endParaRPr kumimoji="0" lang="fr-CH" sz="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13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Flux 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</a:t>
            </a:r>
            <a:r>
              <a:rPr lang="fr-CH" sz="4400" dirty="0" err="1" smtClean="0">
                <a:latin typeface="Arial Narrow" pitchFamily="34" charset="0"/>
              </a:rPr>
              <a:t>jump</a:t>
            </a:r>
            <a:r>
              <a:rPr lang="fr-CH" sz="4400" dirty="0" smtClean="0">
                <a:latin typeface="Arial Narrow" pitchFamily="34" charset="0"/>
              </a:rPr>
              <a:t> flux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drift flux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13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.4. Fokker –Planck Equation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noProof="0" dirty="0" smtClean="0">
                <a:latin typeface="Arial Narrow" pitchFamily="34" charset="0"/>
                <a:cs typeface="ＭＳ Ｐゴシック" charset="0"/>
              </a:rPr>
              <a:t>- </a:t>
            </a: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400" smtClean="0">
                <a:latin typeface="Arial Narrow" pitchFamily="34" charset="0"/>
                <a:cs typeface="ＭＳ Ｐゴシック" charset="0"/>
              </a:rPr>
              <a:t>free solution        </a:t>
            </a:r>
            <a:endParaRPr lang="fr-CH" sz="44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13.5.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and reset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-   time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dependent</a:t>
            </a: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kumimoji="0" lang="fr-CH" sz="44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activity</a:t>
            </a:r>
            <a:endParaRPr kumimoji="0" lang="fr-CH" sz="4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-   network states</a:t>
            </a:r>
            <a:endParaRPr kumimoji="0" lang="fr-CH" sz="440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13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– Membrane Potential Densities  and Fokker-Planck Equation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943074" y="1040525"/>
            <a:ext cx="10265694" cy="189186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aphicFrame>
        <p:nvGraphicFramePr>
          <p:cNvPr id="7170" name="Object 44"/>
          <p:cNvGraphicFramePr>
            <a:graphicFrameLocks noChangeAspect="1"/>
          </p:cNvGraphicFramePr>
          <p:nvPr/>
        </p:nvGraphicFramePr>
        <p:xfrm>
          <a:off x="4344988" y="3157538"/>
          <a:ext cx="9560198" cy="2328093"/>
        </p:xfrm>
        <a:graphic>
          <a:graphicData uri="http://schemas.openxmlformats.org/presentationml/2006/ole">
            <p:oleObj spid="_x0000_s843779" name="Equation" r:id="rId4" imgW="1447560" imgH="393480" progId="Equation.DSMT4">
              <p:embed/>
            </p:oleObj>
          </a:graphicData>
        </a:graphic>
      </p:graphicFrame>
      <p:cxnSp>
        <p:nvCxnSpPr>
          <p:cNvPr id="38" name="Straight Connector 3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13-part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continuity equation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8198" name="Line 3"/>
          <p:cNvSpPr>
            <a:spLocks noChangeShapeType="1"/>
          </p:cNvSpPr>
          <p:nvPr/>
        </p:nvSpPr>
        <p:spPr bwMode="auto">
          <a:xfrm>
            <a:off x="1106633" y="5749844"/>
            <a:ext cx="28922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199" name="Line 4"/>
          <p:cNvSpPr>
            <a:spLocks noChangeShapeType="1"/>
          </p:cNvSpPr>
          <p:nvPr/>
        </p:nvSpPr>
        <p:spPr bwMode="auto">
          <a:xfrm flipV="1">
            <a:off x="1106633" y="3198422"/>
            <a:ext cx="0" cy="34431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00" name="Text Box 5"/>
          <p:cNvSpPr txBox="1">
            <a:spLocks noChangeArrowheads="1"/>
          </p:cNvSpPr>
          <p:nvPr/>
        </p:nvSpPr>
        <p:spPr bwMode="auto">
          <a:xfrm>
            <a:off x="375130" y="2377016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u</a:t>
            </a:r>
            <a:endParaRPr lang="fr-FR"/>
          </a:p>
        </p:txBody>
      </p:sp>
      <p:sp>
        <p:nvSpPr>
          <p:cNvPr id="8201" name="Text Box 6"/>
          <p:cNvSpPr txBox="1">
            <a:spLocks noChangeArrowheads="1"/>
          </p:cNvSpPr>
          <p:nvPr/>
        </p:nvSpPr>
        <p:spPr bwMode="auto">
          <a:xfrm>
            <a:off x="3008540" y="4033894"/>
            <a:ext cx="169122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>
                <a:solidFill>
                  <a:schemeClr val="accent2"/>
                </a:solidFill>
              </a:rPr>
              <a:t>p(u)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8202" name="Text Box 7"/>
          <p:cNvSpPr txBox="1">
            <a:spLocks noChangeArrowheads="1"/>
          </p:cNvSpPr>
          <p:nvPr/>
        </p:nvSpPr>
        <p:spPr bwMode="auto">
          <a:xfrm>
            <a:off x="1106634" y="205353"/>
            <a:ext cx="16450077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>
                <a:solidFill>
                  <a:srgbClr val="FF0000"/>
                </a:solidFill>
              </a:rPr>
              <a:t>Exercise 1: flux caused by stochastic spike arrival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8203" name="Text Box 8"/>
          <p:cNvSpPr txBox="1">
            <a:spLocks noChangeArrowheads="1"/>
          </p:cNvSpPr>
          <p:nvPr/>
        </p:nvSpPr>
        <p:spPr bwMode="auto">
          <a:xfrm>
            <a:off x="3998881" y="2855232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u</a:t>
            </a:r>
            <a:endParaRPr lang="fr-FR"/>
          </a:p>
        </p:txBody>
      </p:sp>
      <p:sp>
        <p:nvSpPr>
          <p:cNvPr id="8204" name="Text Box 9"/>
          <p:cNvSpPr txBox="1">
            <a:spLocks noChangeArrowheads="1"/>
          </p:cNvSpPr>
          <p:nvPr/>
        </p:nvSpPr>
        <p:spPr bwMode="auto">
          <a:xfrm>
            <a:off x="1181661" y="1519040"/>
            <a:ext cx="1514397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fr-CH">
                <a:solidFill>
                  <a:schemeClr val="accent2"/>
                </a:solidFill>
              </a:rPr>
              <a:t>Membrane potential density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8205" name="Line 10"/>
          <p:cNvSpPr>
            <a:spLocks noChangeShapeType="1"/>
          </p:cNvSpPr>
          <p:nvPr/>
        </p:nvSpPr>
        <p:spPr bwMode="auto">
          <a:xfrm flipH="1">
            <a:off x="2295794" y="2407958"/>
            <a:ext cx="1196664" cy="1372761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6309680" y="9032659"/>
          <a:ext cx="732500" cy="703476"/>
        </p:xfrm>
        <a:graphic>
          <a:graphicData uri="http://schemas.openxmlformats.org/presentationml/2006/ole">
            <p:oleObj spid="_x0000_s834562" name="Equation" r:id="rId4" imgW="126720" imgH="139680" progId="Equation.DSMT4">
              <p:embed/>
            </p:oleObj>
          </a:graphicData>
        </a:graphic>
      </p:graphicFrame>
      <p:sp>
        <p:nvSpPr>
          <p:cNvPr id="8206" name="Text Box 21"/>
          <p:cNvSpPr txBox="1">
            <a:spLocks noChangeArrowheads="1"/>
          </p:cNvSpPr>
          <p:nvPr/>
        </p:nvSpPr>
        <p:spPr bwMode="auto">
          <a:xfrm>
            <a:off x="1688084" y="8861062"/>
            <a:ext cx="4342595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 err="1"/>
              <a:t>spike</a:t>
            </a:r>
            <a:r>
              <a:rPr lang="fr-CH" sz="4200" dirty="0"/>
              <a:t> </a:t>
            </a:r>
            <a:r>
              <a:rPr lang="fr-CH" sz="4200" dirty="0" err="1"/>
              <a:t>arrival</a:t>
            </a:r>
            <a:r>
              <a:rPr lang="fr-CH" sz="4200" dirty="0"/>
              <a:t> rate</a:t>
            </a:r>
            <a:endParaRPr lang="fr-FR" sz="4200" dirty="0"/>
          </a:p>
        </p:txBody>
      </p:sp>
      <p:sp>
        <p:nvSpPr>
          <p:cNvPr id="8207" name="Freeform 23"/>
          <p:cNvSpPr>
            <a:spLocks/>
          </p:cNvSpPr>
          <p:nvPr/>
        </p:nvSpPr>
        <p:spPr bwMode="auto">
          <a:xfrm>
            <a:off x="1106633" y="3268748"/>
            <a:ext cx="1530529" cy="1786278"/>
          </a:xfrm>
          <a:custGeom>
            <a:avLst/>
            <a:gdLst>
              <a:gd name="T0" fmla="*/ 0 w 408"/>
              <a:gd name="T1" fmla="*/ 0 h 635"/>
              <a:gd name="T2" fmla="*/ 2147483647 w 408"/>
              <a:gd name="T3" fmla="*/ 2147483647 h 635"/>
              <a:gd name="T4" fmla="*/ 2147483647 w 408"/>
              <a:gd name="T5" fmla="*/ 2147483647 h 635"/>
              <a:gd name="T6" fmla="*/ 2147483647 w 408"/>
              <a:gd name="T7" fmla="*/ 2147483647 h 635"/>
              <a:gd name="T8" fmla="*/ 0 w 408"/>
              <a:gd name="T9" fmla="*/ 2147483647 h 6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8"/>
              <a:gd name="T16" fmla="*/ 0 h 635"/>
              <a:gd name="T17" fmla="*/ 408 w 408"/>
              <a:gd name="T18" fmla="*/ 635 h 6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8" h="635">
                <a:moveTo>
                  <a:pt x="0" y="0"/>
                </a:moveTo>
                <a:cubicBezTo>
                  <a:pt x="11" y="64"/>
                  <a:pt x="22" y="129"/>
                  <a:pt x="90" y="182"/>
                </a:cubicBezTo>
                <a:cubicBezTo>
                  <a:pt x="158" y="235"/>
                  <a:pt x="408" y="273"/>
                  <a:pt x="408" y="318"/>
                </a:cubicBezTo>
                <a:cubicBezTo>
                  <a:pt x="408" y="363"/>
                  <a:pt x="158" y="401"/>
                  <a:pt x="90" y="454"/>
                </a:cubicBezTo>
                <a:cubicBezTo>
                  <a:pt x="22" y="507"/>
                  <a:pt x="11" y="571"/>
                  <a:pt x="0" y="635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08" name="Rectangle 29"/>
          <p:cNvSpPr>
            <a:spLocks noChangeArrowheads="1"/>
          </p:cNvSpPr>
          <p:nvPr/>
        </p:nvSpPr>
        <p:spPr bwMode="auto">
          <a:xfrm>
            <a:off x="0" y="1226483"/>
            <a:ext cx="20932230" cy="10546071"/>
          </a:xfrm>
          <a:prstGeom prst="rect">
            <a:avLst/>
          </a:prstGeom>
          <a:solidFill>
            <a:srgbClr val="FF9900">
              <a:alpha val="27843"/>
            </a:srgbClr>
          </a:solidFill>
          <a:ln w="762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8209" name="Line 40"/>
          <p:cNvSpPr>
            <a:spLocks noChangeShapeType="1"/>
          </p:cNvSpPr>
          <p:nvPr/>
        </p:nvSpPr>
        <p:spPr bwMode="auto">
          <a:xfrm>
            <a:off x="5064250" y="5820171"/>
            <a:ext cx="73150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10" name="Line 41"/>
          <p:cNvSpPr>
            <a:spLocks noChangeShapeType="1"/>
          </p:cNvSpPr>
          <p:nvPr/>
        </p:nvSpPr>
        <p:spPr bwMode="auto">
          <a:xfrm flipV="1">
            <a:off x="5064249" y="2759588"/>
            <a:ext cx="0" cy="3060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211" name="Freeform 42"/>
          <p:cNvSpPr>
            <a:spLocks/>
          </p:cNvSpPr>
          <p:nvPr/>
        </p:nvSpPr>
        <p:spPr bwMode="auto">
          <a:xfrm>
            <a:off x="5810758" y="4050771"/>
            <a:ext cx="5987068" cy="1755334"/>
          </a:xfrm>
          <a:custGeom>
            <a:avLst/>
            <a:gdLst>
              <a:gd name="T0" fmla="*/ 0 w 1596"/>
              <a:gd name="T1" fmla="*/ 2147483647 h 624"/>
              <a:gd name="T2" fmla="*/ 2147483647 w 1596"/>
              <a:gd name="T3" fmla="*/ 2147483647 h 624"/>
              <a:gd name="T4" fmla="*/ 2147483647 w 1596"/>
              <a:gd name="T5" fmla="*/ 2147483647 h 624"/>
              <a:gd name="T6" fmla="*/ 2147483647 w 1596"/>
              <a:gd name="T7" fmla="*/ 2147483647 h 624"/>
              <a:gd name="T8" fmla="*/ 2147483647 w 1596"/>
              <a:gd name="T9" fmla="*/ 2147483647 h 624"/>
              <a:gd name="T10" fmla="*/ 2147483647 w 1596"/>
              <a:gd name="T11" fmla="*/ 2147483647 h 624"/>
              <a:gd name="T12" fmla="*/ 2147483647 w 1596"/>
              <a:gd name="T13" fmla="*/ 2147483647 h 624"/>
              <a:gd name="T14" fmla="*/ 2147483647 w 1596"/>
              <a:gd name="T15" fmla="*/ 2147483647 h 624"/>
              <a:gd name="T16" fmla="*/ 2147483647 w 1596"/>
              <a:gd name="T17" fmla="*/ 2147483647 h 624"/>
              <a:gd name="T18" fmla="*/ 2147483647 w 1596"/>
              <a:gd name="T19" fmla="*/ 2147483647 h 624"/>
              <a:gd name="T20" fmla="*/ 2147483647 w 1596"/>
              <a:gd name="T21" fmla="*/ 2147483647 h 624"/>
              <a:gd name="T22" fmla="*/ 2147483647 w 1596"/>
              <a:gd name="T23" fmla="*/ 0 h 624"/>
              <a:gd name="T24" fmla="*/ 2147483647 w 1596"/>
              <a:gd name="T25" fmla="*/ 2147483647 h 624"/>
              <a:gd name="T26" fmla="*/ 2147483647 w 1596"/>
              <a:gd name="T27" fmla="*/ 2147483647 h 624"/>
              <a:gd name="T28" fmla="*/ 2147483647 w 1596"/>
              <a:gd name="T29" fmla="*/ 2147483647 h 624"/>
              <a:gd name="T30" fmla="*/ 2147483647 w 1596"/>
              <a:gd name="T31" fmla="*/ 2147483647 h 62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96"/>
              <a:gd name="T49" fmla="*/ 0 h 624"/>
              <a:gd name="T50" fmla="*/ 1596 w 1596"/>
              <a:gd name="T51" fmla="*/ 624 h 62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96" h="624">
                <a:moveTo>
                  <a:pt x="0" y="624"/>
                </a:moveTo>
                <a:cubicBezTo>
                  <a:pt x="19" y="530"/>
                  <a:pt x="30" y="522"/>
                  <a:pt x="120" y="492"/>
                </a:cubicBezTo>
                <a:cubicBezTo>
                  <a:pt x="165" y="425"/>
                  <a:pt x="168" y="437"/>
                  <a:pt x="180" y="372"/>
                </a:cubicBezTo>
                <a:cubicBezTo>
                  <a:pt x="185" y="345"/>
                  <a:pt x="181" y="275"/>
                  <a:pt x="216" y="252"/>
                </a:cubicBezTo>
                <a:cubicBezTo>
                  <a:pt x="263" y="221"/>
                  <a:pt x="417" y="218"/>
                  <a:pt x="444" y="216"/>
                </a:cubicBezTo>
                <a:cubicBezTo>
                  <a:pt x="485" y="154"/>
                  <a:pt x="491" y="165"/>
                  <a:pt x="564" y="180"/>
                </a:cubicBezTo>
                <a:cubicBezTo>
                  <a:pt x="626" y="221"/>
                  <a:pt x="661" y="207"/>
                  <a:pt x="720" y="168"/>
                </a:cubicBezTo>
                <a:cubicBezTo>
                  <a:pt x="754" y="118"/>
                  <a:pt x="752" y="83"/>
                  <a:pt x="804" y="48"/>
                </a:cubicBezTo>
                <a:cubicBezTo>
                  <a:pt x="844" y="52"/>
                  <a:pt x="884" y="54"/>
                  <a:pt x="924" y="60"/>
                </a:cubicBezTo>
                <a:cubicBezTo>
                  <a:pt x="940" y="62"/>
                  <a:pt x="956" y="74"/>
                  <a:pt x="972" y="72"/>
                </a:cubicBezTo>
                <a:cubicBezTo>
                  <a:pt x="986" y="70"/>
                  <a:pt x="996" y="56"/>
                  <a:pt x="1008" y="48"/>
                </a:cubicBezTo>
                <a:cubicBezTo>
                  <a:pt x="1079" y="72"/>
                  <a:pt x="1153" y="18"/>
                  <a:pt x="1224" y="0"/>
                </a:cubicBezTo>
                <a:cubicBezTo>
                  <a:pt x="1261" y="56"/>
                  <a:pt x="1271" y="100"/>
                  <a:pt x="1332" y="120"/>
                </a:cubicBezTo>
                <a:cubicBezTo>
                  <a:pt x="1360" y="116"/>
                  <a:pt x="1390" y="120"/>
                  <a:pt x="1416" y="108"/>
                </a:cubicBezTo>
                <a:cubicBezTo>
                  <a:pt x="1450" y="93"/>
                  <a:pt x="1469" y="56"/>
                  <a:pt x="1500" y="36"/>
                </a:cubicBezTo>
                <a:cubicBezTo>
                  <a:pt x="1528" y="43"/>
                  <a:pt x="1566" y="60"/>
                  <a:pt x="1596" y="6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12" name="Freeform 43"/>
          <p:cNvSpPr>
            <a:spLocks/>
          </p:cNvSpPr>
          <p:nvPr/>
        </p:nvSpPr>
        <p:spPr bwMode="auto">
          <a:xfrm>
            <a:off x="5761990" y="4523361"/>
            <a:ext cx="5900789" cy="1248988"/>
          </a:xfrm>
          <a:custGeom>
            <a:avLst/>
            <a:gdLst>
              <a:gd name="T0" fmla="*/ 2147483647 w 1573"/>
              <a:gd name="T1" fmla="*/ 2147483647 h 444"/>
              <a:gd name="T2" fmla="*/ 2147483647 w 1573"/>
              <a:gd name="T3" fmla="*/ 2147483647 h 444"/>
              <a:gd name="T4" fmla="*/ 2147483647 w 1573"/>
              <a:gd name="T5" fmla="*/ 2147483647 h 444"/>
              <a:gd name="T6" fmla="*/ 2147483647 w 1573"/>
              <a:gd name="T7" fmla="*/ 2147483647 h 444"/>
              <a:gd name="T8" fmla="*/ 2147483647 w 1573"/>
              <a:gd name="T9" fmla="*/ 2147483647 h 444"/>
              <a:gd name="T10" fmla="*/ 2147483647 w 1573"/>
              <a:gd name="T11" fmla="*/ 2147483647 h 444"/>
              <a:gd name="T12" fmla="*/ 2147483647 w 1573"/>
              <a:gd name="T13" fmla="*/ 2147483647 h 444"/>
              <a:gd name="T14" fmla="*/ 2147483647 w 1573"/>
              <a:gd name="T15" fmla="*/ 2147483647 h 444"/>
              <a:gd name="T16" fmla="*/ 2147483647 w 1573"/>
              <a:gd name="T17" fmla="*/ 2147483647 h 444"/>
              <a:gd name="T18" fmla="*/ 2147483647 w 1573"/>
              <a:gd name="T19" fmla="*/ 2147483647 h 444"/>
              <a:gd name="T20" fmla="*/ 2147483647 w 1573"/>
              <a:gd name="T21" fmla="*/ 2147483647 h 444"/>
              <a:gd name="T22" fmla="*/ 2147483647 w 1573"/>
              <a:gd name="T23" fmla="*/ 2147483647 h 444"/>
              <a:gd name="T24" fmla="*/ 2147483647 w 1573"/>
              <a:gd name="T25" fmla="*/ 2147483647 h 444"/>
              <a:gd name="T26" fmla="*/ 2147483647 w 1573"/>
              <a:gd name="T27" fmla="*/ 2147483647 h 44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73"/>
              <a:gd name="T43" fmla="*/ 0 h 444"/>
              <a:gd name="T44" fmla="*/ 1573 w 1573"/>
              <a:gd name="T45" fmla="*/ 444 h 44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573" h="444">
                <a:moveTo>
                  <a:pt x="13" y="444"/>
                </a:moveTo>
                <a:cubicBezTo>
                  <a:pt x="30" y="305"/>
                  <a:pt x="0" y="385"/>
                  <a:pt x="61" y="312"/>
                </a:cubicBezTo>
                <a:cubicBezTo>
                  <a:pt x="103" y="262"/>
                  <a:pt x="62" y="284"/>
                  <a:pt x="121" y="264"/>
                </a:cubicBezTo>
                <a:cubicBezTo>
                  <a:pt x="125" y="247"/>
                  <a:pt x="140" y="182"/>
                  <a:pt x="145" y="180"/>
                </a:cubicBezTo>
                <a:cubicBezTo>
                  <a:pt x="197" y="157"/>
                  <a:pt x="257" y="165"/>
                  <a:pt x="313" y="156"/>
                </a:cubicBezTo>
                <a:cubicBezTo>
                  <a:pt x="403" y="96"/>
                  <a:pt x="379" y="164"/>
                  <a:pt x="397" y="24"/>
                </a:cubicBezTo>
                <a:cubicBezTo>
                  <a:pt x="501" y="93"/>
                  <a:pt x="434" y="79"/>
                  <a:pt x="541" y="36"/>
                </a:cubicBezTo>
                <a:cubicBezTo>
                  <a:pt x="556" y="30"/>
                  <a:pt x="573" y="28"/>
                  <a:pt x="589" y="24"/>
                </a:cubicBezTo>
                <a:cubicBezTo>
                  <a:pt x="675" y="53"/>
                  <a:pt x="640" y="34"/>
                  <a:pt x="697" y="72"/>
                </a:cubicBezTo>
                <a:cubicBezTo>
                  <a:pt x="749" y="68"/>
                  <a:pt x="802" y="73"/>
                  <a:pt x="853" y="60"/>
                </a:cubicBezTo>
                <a:cubicBezTo>
                  <a:pt x="987" y="26"/>
                  <a:pt x="771" y="0"/>
                  <a:pt x="949" y="36"/>
                </a:cubicBezTo>
                <a:cubicBezTo>
                  <a:pt x="1028" y="89"/>
                  <a:pt x="1114" y="31"/>
                  <a:pt x="1201" y="60"/>
                </a:cubicBezTo>
                <a:cubicBezTo>
                  <a:pt x="1231" y="179"/>
                  <a:pt x="1326" y="124"/>
                  <a:pt x="1429" y="108"/>
                </a:cubicBezTo>
                <a:cubicBezTo>
                  <a:pt x="1480" y="74"/>
                  <a:pt x="1512" y="72"/>
                  <a:pt x="1573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13" name="Freeform 44"/>
          <p:cNvSpPr>
            <a:spLocks/>
          </p:cNvSpPr>
          <p:nvPr/>
        </p:nvSpPr>
        <p:spPr bwMode="auto">
          <a:xfrm>
            <a:off x="5765743" y="4017015"/>
            <a:ext cx="5987068" cy="1822847"/>
          </a:xfrm>
          <a:custGeom>
            <a:avLst/>
            <a:gdLst>
              <a:gd name="T0" fmla="*/ 0 w 1596"/>
              <a:gd name="T1" fmla="*/ 2147483647 h 648"/>
              <a:gd name="T2" fmla="*/ 2147483647 w 1596"/>
              <a:gd name="T3" fmla="*/ 2147483647 h 648"/>
              <a:gd name="T4" fmla="*/ 2147483647 w 1596"/>
              <a:gd name="T5" fmla="*/ 2147483647 h 648"/>
              <a:gd name="T6" fmla="*/ 2147483647 w 1596"/>
              <a:gd name="T7" fmla="*/ 2147483647 h 648"/>
              <a:gd name="T8" fmla="*/ 2147483647 w 1596"/>
              <a:gd name="T9" fmla="*/ 2147483647 h 648"/>
              <a:gd name="T10" fmla="*/ 2147483647 w 1596"/>
              <a:gd name="T11" fmla="*/ 2147483647 h 648"/>
              <a:gd name="T12" fmla="*/ 2147483647 w 1596"/>
              <a:gd name="T13" fmla="*/ 2147483647 h 648"/>
              <a:gd name="T14" fmla="*/ 2147483647 w 1596"/>
              <a:gd name="T15" fmla="*/ 2147483647 h 648"/>
              <a:gd name="T16" fmla="*/ 2147483647 w 1596"/>
              <a:gd name="T17" fmla="*/ 2147483647 h 648"/>
              <a:gd name="T18" fmla="*/ 2147483647 w 1596"/>
              <a:gd name="T19" fmla="*/ 2147483647 h 648"/>
              <a:gd name="T20" fmla="*/ 2147483647 w 1596"/>
              <a:gd name="T21" fmla="*/ 2147483647 h 648"/>
              <a:gd name="T22" fmla="*/ 2147483647 w 1596"/>
              <a:gd name="T23" fmla="*/ 2147483647 h 648"/>
              <a:gd name="T24" fmla="*/ 2147483647 w 1596"/>
              <a:gd name="T25" fmla="*/ 2147483647 h 648"/>
              <a:gd name="T26" fmla="*/ 2147483647 w 1596"/>
              <a:gd name="T27" fmla="*/ 0 h 6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96"/>
              <a:gd name="T43" fmla="*/ 0 h 648"/>
              <a:gd name="T44" fmla="*/ 1596 w 1596"/>
              <a:gd name="T45" fmla="*/ 648 h 64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596" h="648">
                <a:moveTo>
                  <a:pt x="0" y="648"/>
                </a:moveTo>
                <a:cubicBezTo>
                  <a:pt x="46" y="617"/>
                  <a:pt x="98" y="607"/>
                  <a:pt x="144" y="576"/>
                </a:cubicBezTo>
                <a:cubicBezTo>
                  <a:pt x="166" y="511"/>
                  <a:pt x="205" y="491"/>
                  <a:pt x="252" y="444"/>
                </a:cubicBezTo>
                <a:cubicBezTo>
                  <a:pt x="308" y="304"/>
                  <a:pt x="292" y="338"/>
                  <a:pt x="468" y="324"/>
                </a:cubicBezTo>
                <a:cubicBezTo>
                  <a:pt x="551" y="269"/>
                  <a:pt x="513" y="285"/>
                  <a:pt x="576" y="264"/>
                </a:cubicBezTo>
                <a:cubicBezTo>
                  <a:pt x="645" y="281"/>
                  <a:pt x="646" y="291"/>
                  <a:pt x="720" y="276"/>
                </a:cubicBezTo>
                <a:cubicBezTo>
                  <a:pt x="810" y="141"/>
                  <a:pt x="845" y="157"/>
                  <a:pt x="1008" y="144"/>
                </a:cubicBezTo>
                <a:cubicBezTo>
                  <a:pt x="1020" y="136"/>
                  <a:pt x="1030" y="120"/>
                  <a:pt x="1044" y="120"/>
                </a:cubicBezTo>
                <a:cubicBezTo>
                  <a:pt x="1058" y="120"/>
                  <a:pt x="1066" y="139"/>
                  <a:pt x="1080" y="144"/>
                </a:cubicBezTo>
                <a:cubicBezTo>
                  <a:pt x="1099" y="151"/>
                  <a:pt x="1120" y="152"/>
                  <a:pt x="1140" y="156"/>
                </a:cubicBezTo>
                <a:cubicBezTo>
                  <a:pt x="1217" y="194"/>
                  <a:pt x="1209" y="201"/>
                  <a:pt x="1332" y="168"/>
                </a:cubicBezTo>
                <a:cubicBezTo>
                  <a:pt x="1352" y="163"/>
                  <a:pt x="1394" y="93"/>
                  <a:pt x="1404" y="84"/>
                </a:cubicBezTo>
                <a:cubicBezTo>
                  <a:pt x="1435" y="58"/>
                  <a:pt x="1484" y="66"/>
                  <a:pt x="1524" y="60"/>
                </a:cubicBezTo>
                <a:cubicBezTo>
                  <a:pt x="1562" y="47"/>
                  <a:pt x="1596" y="47"/>
                  <a:pt x="15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14" name="Freeform 45"/>
          <p:cNvSpPr>
            <a:spLocks/>
          </p:cNvSpPr>
          <p:nvPr/>
        </p:nvSpPr>
        <p:spPr bwMode="auto">
          <a:xfrm>
            <a:off x="5855774" y="3561304"/>
            <a:ext cx="5852021" cy="2312315"/>
          </a:xfrm>
          <a:custGeom>
            <a:avLst/>
            <a:gdLst>
              <a:gd name="T0" fmla="*/ 0 w 1560"/>
              <a:gd name="T1" fmla="*/ 2147483647 h 822"/>
              <a:gd name="T2" fmla="*/ 2147483647 w 1560"/>
              <a:gd name="T3" fmla="*/ 2147483647 h 822"/>
              <a:gd name="T4" fmla="*/ 2147483647 w 1560"/>
              <a:gd name="T5" fmla="*/ 2147483647 h 822"/>
              <a:gd name="T6" fmla="*/ 2147483647 w 1560"/>
              <a:gd name="T7" fmla="*/ 2147483647 h 822"/>
              <a:gd name="T8" fmla="*/ 2147483647 w 1560"/>
              <a:gd name="T9" fmla="*/ 2147483647 h 822"/>
              <a:gd name="T10" fmla="*/ 2147483647 w 1560"/>
              <a:gd name="T11" fmla="*/ 2147483647 h 822"/>
              <a:gd name="T12" fmla="*/ 2147483647 w 1560"/>
              <a:gd name="T13" fmla="*/ 2147483647 h 822"/>
              <a:gd name="T14" fmla="*/ 2147483647 w 1560"/>
              <a:gd name="T15" fmla="*/ 2147483647 h 822"/>
              <a:gd name="T16" fmla="*/ 2147483647 w 1560"/>
              <a:gd name="T17" fmla="*/ 2147483647 h 822"/>
              <a:gd name="T18" fmla="*/ 2147483647 w 1560"/>
              <a:gd name="T19" fmla="*/ 2147483647 h 822"/>
              <a:gd name="T20" fmla="*/ 2147483647 w 1560"/>
              <a:gd name="T21" fmla="*/ 2147483647 h 822"/>
              <a:gd name="T22" fmla="*/ 2147483647 w 1560"/>
              <a:gd name="T23" fmla="*/ 2147483647 h 822"/>
              <a:gd name="T24" fmla="*/ 2147483647 w 1560"/>
              <a:gd name="T25" fmla="*/ 2147483647 h 822"/>
              <a:gd name="T26" fmla="*/ 2147483647 w 1560"/>
              <a:gd name="T27" fmla="*/ 2147483647 h 822"/>
              <a:gd name="T28" fmla="*/ 2147483647 w 1560"/>
              <a:gd name="T29" fmla="*/ 2147483647 h 822"/>
              <a:gd name="T30" fmla="*/ 2147483647 w 1560"/>
              <a:gd name="T31" fmla="*/ 2147483647 h 822"/>
              <a:gd name="T32" fmla="*/ 2147483647 w 1560"/>
              <a:gd name="T33" fmla="*/ 2147483647 h 822"/>
              <a:gd name="T34" fmla="*/ 2147483647 w 1560"/>
              <a:gd name="T35" fmla="*/ 2147483647 h 822"/>
              <a:gd name="T36" fmla="*/ 2147483647 w 1560"/>
              <a:gd name="T37" fmla="*/ 2147483647 h 82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60"/>
              <a:gd name="T58" fmla="*/ 0 h 822"/>
              <a:gd name="T59" fmla="*/ 1560 w 1560"/>
              <a:gd name="T60" fmla="*/ 822 h 82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60" h="822">
                <a:moveTo>
                  <a:pt x="0" y="822"/>
                </a:moveTo>
                <a:cubicBezTo>
                  <a:pt x="16" y="743"/>
                  <a:pt x="52" y="669"/>
                  <a:pt x="132" y="642"/>
                </a:cubicBezTo>
                <a:cubicBezTo>
                  <a:pt x="180" y="594"/>
                  <a:pt x="191" y="535"/>
                  <a:pt x="240" y="486"/>
                </a:cubicBezTo>
                <a:cubicBezTo>
                  <a:pt x="263" y="417"/>
                  <a:pt x="233" y="475"/>
                  <a:pt x="288" y="438"/>
                </a:cubicBezTo>
                <a:cubicBezTo>
                  <a:pt x="314" y="421"/>
                  <a:pt x="322" y="383"/>
                  <a:pt x="348" y="366"/>
                </a:cubicBezTo>
                <a:cubicBezTo>
                  <a:pt x="362" y="357"/>
                  <a:pt x="380" y="358"/>
                  <a:pt x="396" y="354"/>
                </a:cubicBezTo>
                <a:cubicBezTo>
                  <a:pt x="442" y="285"/>
                  <a:pt x="521" y="292"/>
                  <a:pt x="600" y="282"/>
                </a:cubicBezTo>
                <a:cubicBezTo>
                  <a:pt x="685" y="240"/>
                  <a:pt x="672" y="235"/>
                  <a:pt x="780" y="222"/>
                </a:cubicBezTo>
                <a:cubicBezTo>
                  <a:pt x="797" y="170"/>
                  <a:pt x="831" y="144"/>
                  <a:pt x="876" y="114"/>
                </a:cubicBezTo>
                <a:cubicBezTo>
                  <a:pt x="899" y="44"/>
                  <a:pt x="870" y="108"/>
                  <a:pt x="924" y="54"/>
                </a:cubicBezTo>
                <a:cubicBezTo>
                  <a:pt x="978" y="0"/>
                  <a:pt x="914" y="29"/>
                  <a:pt x="984" y="6"/>
                </a:cubicBezTo>
                <a:cubicBezTo>
                  <a:pt x="999" y="10"/>
                  <a:pt x="1051" y="21"/>
                  <a:pt x="1068" y="30"/>
                </a:cubicBezTo>
                <a:cubicBezTo>
                  <a:pt x="1161" y="77"/>
                  <a:pt x="1050" y="36"/>
                  <a:pt x="1140" y="66"/>
                </a:cubicBezTo>
                <a:cubicBezTo>
                  <a:pt x="1172" y="163"/>
                  <a:pt x="1281" y="124"/>
                  <a:pt x="1308" y="42"/>
                </a:cubicBezTo>
                <a:cubicBezTo>
                  <a:pt x="1320" y="50"/>
                  <a:pt x="1331" y="60"/>
                  <a:pt x="1344" y="66"/>
                </a:cubicBezTo>
                <a:cubicBezTo>
                  <a:pt x="1355" y="72"/>
                  <a:pt x="1371" y="69"/>
                  <a:pt x="1380" y="78"/>
                </a:cubicBezTo>
                <a:cubicBezTo>
                  <a:pt x="1389" y="87"/>
                  <a:pt x="1386" y="103"/>
                  <a:pt x="1392" y="114"/>
                </a:cubicBezTo>
                <a:cubicBezTo>
                  <a:pt x="1398" y="127"/>
                  <a:pt x="1408" y="138"/>
                  <a:pt x="1416" y="150"/>
                </a:cubicBezTo>
                <a:cubicBezTo>
                  <a:pt x="1463" y="143"/>
                  <a:pt x="1560" y="140"/>
                  <a:pt x="1560" y="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15" name="Freeform 46"/>
          <p:cNvSpPr>
            <a:spLocks/>
          </p:cNvSpPr>
          <p:nvPr/>
        </p:nvSpPr>
        <p:spPr bwMode="auto">
          <a:xfrm>
            <a:off x="5810758" y="3460034"/>
            <a:ext cx="5897037" cy="2346072"/>
          </a:xfrm>
          <a:custGeom>
            <a:avLst/>
            <a:gdLst>
              <a:gd name="T0" fmla="*/ 0 w 1572"/>
              <a:gd name="T1" fmla="*/ 2147483647 h 834"/>
              <a:gd name="T2" fmla="*/ 2147483647 w 1572"/>
              <a:gd name="T3" fmla="*/ 2147483647 h 834"/>
              <a:gd name="T4" fmla="*/ 2147483647 w 1572"/>
              <a:gd name="T5" fmla="*/ 2147483647 h 834"/>
              <a:gd name="T6" fmla="*/ 2147483647 w 1572"/>
              <a:gd name="T7" fmla="*/ 2147483647 h 834"/>
              <a:gd name="T8" fmla="*/ 2147483647 w 1572"/>
              <a:gd name="T9" fmla="*/ 2147483647 h 834"/>
              <a:gd name="T10" fmla="*/ 2147483647 w 1572"/>
              <a:gd name="T11" fmla="*/ 2147483647 h 834"/>
              <a:gd name="T12" fmla="*/ 2147483647 w 1572"/>
              <a:gd name="T13" fmla="*/ 2147483647 h 834"/>
              <a:gd name="T14" fmla="*/ 2147483647 w 1572"/>
              <a:gd name="T15" fmla="*/ 2147483647 h 834"/>
              <a:gd name="T16" fmla="*/ 2147483647 w 1572"/>
              <a:gd name="T17" fmla="*/ 2147483647 h 834"/>
              <a:gd name="T18" fmla="*/ 2147483647 w 1572"/>
              <a:gd name="T19" fmla="*/ 2147483647 h 834"/>
              <a:gd name="T20" fmla="*/ 2147483647 w 1572"/>
              <a:gd name="T21" fmla="*/ 2147483647 h 834"/>
              <a:gd name="T22" fmla="*/ 2147483647 w 1572"/>
              <a:gd name="T23" fmla="*/ 2147483647 h 834"/>
              <a:gd name="T24" fmla="*/ 2147483647 w 1572"/>
              <a:gd name="T25" fmla="*/ 2147483647 h 834"/>
              <a:gd name="T26" fmla="*/ 2147483647 w 1572"/>
              <a:gd name="T27" fmla="*/ 2147483647 h 834"/>
              <a:gd name="T28" fmla="*/ 2147483647 w 1572"/>
              <a:gd name="T29" fmla="*/ 2147483647 h 834"/>
              <a:gd name="T30" fmla="*/ 2147483647 w 1572"/>
              <a:gd name="T31" fmla="*/ 2147483647 h 83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72"/>
              <a:gd name="T49" fmla="*/ 0 h 834"/>
              <a:gd name="T50" fmla="*/ 1572 w 1572"/>
              <a:gd name="T51" fmla="*/ 834 h 83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72" h="834">
                <a:moveTo>
                  <a:pt x="0" y="834"/>
                </a:moveTo>
                <a:cubicBezTo>
                  <a:pt x="46" y="764"/>
                  <a:pt x="101" y="704"/>
                  <a:pt x="180" y="678"/>
                </a:cubicBezTo>
                <a:cubicBezTo>
                  <a:pt x="197" y="628"/>
                  <a:pt x="209" y="543"/>
                  <a:pt x="264" y="522"/>
                </a:cubicBezTo>
                <a:cubicBezTo>
                  <a:pt x="283" y="515"/>
                  <a:pt x="304" y="514"/>
                  <a:pt x="324" y="510"/>
                </a:cubicBezTo>
                <a:cubicBezTo>
                  <a:pt x="440" y="423"/>
                  <a:pt x="407" y="476"/>
                  <a:pt x="444" y="366"/>
                </a:cubicBezTo>
                <a:cubicBezTo>
                  <a:pt x="453" y="339"/>
                  <a:pt x="492" y="294"/>
                  <a:pt x="492" y="294"/>
                </a:cubicBezTo>
                <a:cubicBezTo>
                  <a:pt x="496" y="278"/>
                  <a:pt x="492" y="258"/>
                  <a:pt x="504" y="246"/>
                </a:cubicBezTo>
                <a:cubicBezTo>
                  <a:pt x="516" y="234"/>
                  <a:pt x="536" y="236"/>
                  <a:pt x="552" y="234"/>
                </a:cubicBezTo>
                <a:cubicBezTo>
                  <a:pt x="592" y="228"/>
                  <a:pt x="632" y="226"/>
                  <a:pt x="672" y="222"/>
                </a:cubicBezTo>
                <a:cubicBezTo>
                  <a:pt x="712" y="226"/>
                  <a:pt x="754" y="222"/>
                  <a:pt x="792" y="234"/>
                </a:cubicBezTo>
                <a:cubicBezTo>
                  <a:pt x="820" y="243"/>
                  <a:pt x="840" y="266"/>
                  <a:pt x="864" y="282"/>
                </a:cubicBezTo>
                <a:cubicBezTo>
                  <a:pt x="876" y="290"/>
                  <a:pt x="900" y="306"/>
                  <a:pt x="900" y="306"/>
                </a:cubicBezTo>
                <a:cubicBezTo>
                  <a:pt x="967" y="272"/>
                  <a:pt x="980" y="234"/>
                  <a:pt x="1020" y="174"/>
                </a:cubicBezTo>
                <a:cubicBezTo>
                  <a:pt x="1035" y="151"/>
                  <a:pt x="1109" y="142"/>
                  <a:pt x="1128" y="138"/>
                </a:cubicBezTo>
                <a:cubicBezTo>
                  <a:pt x="1299" y="24"/>
                  <a:pt x="1241" y="56"/>
                  <a:pt x="1512" y="42"/>
                </a:cubicBezTo>
                <a:cubicBezTo>
                  <a:pt x="1554" y="0"/>
                  <a:pt x="1531" y="6"/>
                  <a:pt x="1572" y="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16" name="Freeform 47"/>
          <p:cNvSpPr>
            <a:spLocks/>
          </p:cNvSpPr>
          <p:nvPr/>
        </p:nvSpPr>
        <p:spPr bwMode="auto">
          <a:xfrm>
            <a:off x="5810758" y="4334888"/>
            <a:ext cx="5942052" cy="1471217"/>
          </a:xfrm>
          <a:custGeom>
            <a:avLst/>
            <a:gdLst>
              <a:gd name="T0" fmla="*/ 0 w 1584"/>
              <a:gd name="T1" fmla="*/ 2147483647 h 523"/>
              <a:gd name="T2" fmla="*/ 2147483647 w 1584"/>
              <a:gd name="T3" fmla="*/ 2147483647 h 523"/>
              <a:gd name="T4" fmla="*/ 2147483647 w 1584"/>
              <a:gd name="T5" fmla="*/ 2147483647 h 523"/>
              <a:gd name="T6" fmla="*/ 2147483647 w 1584"/>
              <a:gd name="T7" fmla="*/ 2147483647 h 523"/>
              <a:gd name="T8" fmla="*/ 2147483647 w 1584"/>
              <a:gd name="T9" fmla="*/ 2147483647 h 523"/>
              <a:gd name="T10" fmla="*/ 2147483647 w 1584"/>
              <a:gd name="T11" fmla="*/ 2147483647 h 523"/>
              <a:gd name="T12" fmla="*/ 2147483647 w 1584"/>
              <a:gd name="T13" fmla="*/ 2147483647 h 523"/>
              <a:gd name="T14" fmla="*/ 2147483647 w 1584"/>
              <a:gd name="T15" fmla="*/ 2147483647 h 523"/>
              <a:gd name="T16" fmla="*/ 2147483647 w 1584"/>
              <a:gd name="T17" fmla="*/ 2147483647 h 523"/>
              <a:gd name="T18" fmla="*/ 2147483647 w 1584"/>
              <a:gd name="T19" fmla="*/ 2147483647 h 523"/>
              <a:gd name="T20" fmla="*/ 2147483647 w 1584"/>
              <a:gd name="T21" fmla="*/ 2147483647 h 523"/>
              <a:gd name="T22" fmla="*/ 2147483647 w 1584"/>
              <a:gd name="T23" fmla="*/ 2147483647 h 523"/>
              <a:gd name="T24" fmla="*/ 2147483647 w 1584"/>
              <a:gd name="T25" fmla="*/ 2147483647 h 523"/>
              <a:gd name="T26" fmla="*/ 2147483647 w 1584"/>
              <a:gd name="T27" fmla="*/ 2147483647 h 523"/>
              <a:gd name="T28" fmla="*/ 2147483647 w 1584"/>
              <a:gd name="T29" fmla="*/ 2147483647 h 523"/>
              <a:gd name="T30" fmla="*/ 2147483647 w 1584"/>
              <a:gd name="T31" fmla="*/ 2147483647 h 523"/>
              <a:gd name="T32" fmla="*/ 2147483647 w 1584"/>
              <a:gd name="T33" fmla="*/ 2147483647 h 52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84"/>
              <a:gd name="T52" fmla="*/ 0 h 523"/>
              <a:gd name="T53" fmla="*/ 1584 w 1584"/>
              <a:gd name="T54" fmla="*/ 523 h 52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84" h="523">
                <a:moveTo>
                  <a:pt x="0" y="523"/>
                </a:moveTo>
                <a:cubicBezTo>
                  <a:pt x="12" y="511"/>
                  <a:pt x="26" y="501"/>
                  <a:pt x="36" y="487"/>
                </a:cubicBezTo>
                <a:cubicBezTo>
                  <a:pt x="58" y="456"/>
                  <a:pt x="60" y="403"/>
                  <a:pt x="96" y="391"/>
                </a:cubicBezTo>
                <a:cubicBezTo>
                  <a:pt x="151" y="373"/>
                  <a:pt x="190" y="355"/>
                  <a:pt x="228" y="307"/>
                </a:cubicBezTo>
                <a:cubicBezTo>
                  <a:pt x="282" y="239"/>
                  <a:pt x="257" y="231"/>
                  <a:pt x="336" y="199"/>
                </a:cubicBezTo>
                <a:cubicBezTo>
                  <a:pt x="404" y="172"/>
                  <a:pt x="480" y="174"/>
                  <a:pt x="552" y="163"/>
                </a:cubicBezTo>
                <a:cubicBezTo>
                  <a:pt x="594" y="107"/>
                  <a:pt x="606" y="41"/>
                  <a:pt x="672" y="19"/>
                </a:cubicBezTo>
                <a:cubicBezTo>
                  <a:pt x="781" y="55"/>
                  <a:pt x="609" y="0"/>
                  <a:pt x="768" y="43"/>
                </a:cubicBezTo>
                <a:cubicBezTo>
                  <a:pt x="792" y="50"/>
                  <a:pt x="840" y="67"/>
                  <a:pt x="840" y="67"/>
                </a:cubicBezTo>
                <a:cubicBezTo>
                  <a:pt x="952" y="57"/>
                  <a:pt x="1069" y="43"/>
                  <a:pt x="1176" y="7"/>
                </a:cubicBezTo>
                <a:cubicBezTo>
                  <a:pt x="1212" y="16"/>
                  <a:pt x="1250" y="16"/>
                  <a:pt x="1284" y="31"/>
                </a:cubicBezTo>
                <a:cubicBezTo>
                  <a:pt x="1350" y="60"/>
                  <a:pt x="1314" y="67"/>
                  <a:pt x="1368" y="103"/>
                </a:cubicBezTo>
                <a:cubicBezTo>
                  <a:pt x="1378" y="110"/>
                  <a:pt x="1446" y="125"/>
                  <a:pt x="1452" y="127"/>
                </a:cubicBezTo>
                <a:cubicBezTo>
                  <a:pt x="1468" y="123"/>
                  <a:pt x="1484" y="120"/>
                  <a:pt x="1500" y="115"/>
                </a:cubicBezTo>
                <a:cubicBezTo>
                  <a:pt x="1512" y="112"/>
                  <a:pt x="1524" y="98"/>
                  <a:pt x="1536" y="103"/>
                </a:cubicBezTo>
                <a:cubicBezTo>
                  <a:pt x="1549" y="108"/>
                  <a:pt x="1550" y="129"/>
                  <a:pt x="1560" y="139"/>
                </a:cubicBezTo>
                <a:cubicBezTo>
                  <a:pt x="1566" y="145"/>
                  <a:pt x="1576" y="147"/>
                  <a:pt x="1584" y="15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217" name="Text Box 48"/>
          <p:cNvSpPr txBox="1">
            <a:spLocks noChangeArrowheads="1"/>
          </p:cNvSpPr>
          <p:nvPr/>
        </p:nvSpPr>
        <p:spPr bwMode="auto">
          <a:xfrm>
            <a:off x="14547526" y="1609057"/>
            <a:ext cx="5674691" cy="228767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b="1" i="1" dirty="0"/>
              <a:t>Next lecture:</a:t>
            </a:r>
          </a:p>
          <a:p>
            <a:r>
              <a:rPr lang="en-US" sz="6800" b="1" i="1" dirty="0"/>
              <a:t>  10h15</a:t>
            </a:r>
            <a:endParaRPr lang="fr-FR" sz="6800" b="1" i="1" dirty="0"/>
          </a:p>
        </p:txBody>
      </p:sp>
      <p:cxnSp>
        <p:nvCxnSpPr>
          <p:cNvPr id="8218" name="Straight Arrow Connector 39"/>
          <p:cNvCxnSpPr>
            <a:cxnSpLocks noChangeShapeType="1"/>
          </p:cNvCxnSpPr>
          <p:nvPr/>
        </p:nvCxnSpPr>
        <p:spPr bwMode="auto">
          <a:xfrm rot="5400000" flipH="1" flipV="1">
            <a:off x="11459771" y="3352670"/>
            <a:ext cx="379759" cy="3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219" name="Straight Arrow Connector 40"/>
          <p:cNvCxnSpPr>
            <a:cxnSpLocks noChangeShapeType="1"/>
          </p:cNvCxnSpPr>
          <p:nvPr/>
        </p:nvCxnSpPr>
        <p:spPr bwMode="auto">
          <a:xfrm rot="5400000" flipH="1" flipV="1">
            <a:off x="11459771" y="4618536"/>
            <a:ext cx="379759" cy="3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220" name="TextBox 41"/>
          <p:cNvSpPr txBox="1">
            <a:spLocks noChangeArrowheads="1"/>
          </p:cNvSpPr>
          <p:nvPr/>
        </p:nvSpPr>
        <p:spPr bwMode="auto">
          <a:xfrm>
            <a:off x="675233" y="8734477"/>
            <a:ext cx="104040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b)</a:t>
            </a:r>
          </a:p>
        </p:txBody>
      </p:sp>
      <p:sp>
        <p:nvSpPr>
          <p:cNvPr id="8221" name="TextBox 42"/>
          <p:cNvSpPr txBox="1">
            <a:spLocks noChangeArrowheads="1"/>
          </p:cNvSpPr>
          <p:nvPr/>
        </p:nvSpPr>
        <p:spPr bwMode="auto">
          <a:xfrm>
            <a:off x="675233" y="9704973"/>
            <a:ext cx="99873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c)</a:t>
            </a:r>
          </a:p>
        </p:txBody>
      </p:sp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6024581" y="9626208"/>
          <a:ext cx="2113971" cy="1724964"/>
        </p:xfrm>
        <a:graphic>
          <a:graphicData uri="http://schemas.openxmlformats.org/presentationml/2006/ole">
            <p:oleObj spid="_x0000_s834563" name="Equation" r:id="rId5" imgW="368280" imgH="342720" progId="Equation.DSMT4">
              <p:embed/>
            </p:oleObj>
          </a:graphicData>
        </a:graphic>
      </p:graphicFrame>
      <p:sp>
        <p:nvSpPr>
          <p:cNvPr id="8222" name="Text Box 21"/>
          <p:cNvSpPr txBox="1">
            <a:spLocks noChangeArrowheads="1"/>
          </p:cNvSpPr>
          <p:nvPr/>
        </p:nvSpPr>
        <p:spPr bwMode="auto">
          <a:xfrm>
            <a:off x="1688084" y="9797803"/>
            <a:ext cx="4342595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 err="1"/>
              <a:t>spike</a:t>
            </a:r>
            <a:r>
              <a:rPr lang="fr-CH" sz="4200" dirty="0"/>
              <a:t> </a:t>
            </a:r>
            <a:r>
              <a:rPr lang="fr-CH" sz="4200" dirty="0" err="1"/>
              <a:t>arrival</a:t>
            </a:r>
            <a:r>
              <a:rPr lang="fr-CH" sz="4200" dirty="0"/>
              <a:t> rate</a:t>
            </a:r>
            <a:endParaRPr lang="fr-FR" sz="4200" dirty="0"/>
          </a:p>
        </p:txBody>
      </p:sp>
      <p:cxnSp>
        <p:nvCxnSpPr>
          <p:cNvPr id="8223" name="Straight Arrow Connector 46"/>
          <p:cNvCxnSpPr>
            <a:cxnSpLocks noChangeShapeType="1"/>
          </p:cNvCxnSpPr>
          <p:nvPr/>
        </p:nvCxnSpPr>
        <p:spPr bwMode="auto">
          <a:xfrm rot="5400000" flipH="1" flipV="1">
            <a:off x="12776025" y="6265569"/>
            <a:ext cx="635746" cy="375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224" name="TextBox 47"/>
          <p:cNvSpPr txBox="1">
            <a:spLocks noChangeArrowheads="1"/>
          </p:cNvSpPr>
          <p:nvPr/>
        </p:nvSpPr>
        <p:spPr bwMode="auto">
          <a:xfrm>
            <a:off x="12585599" y="6835677"/>
            <a:ext cx="5839800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a) Jump at time t</a:t>
            </a:r>
          </a:p>
        </p:txBody>
      </p:sp>
      <p:cxnSp>
        <p:nvCxnSpPr>
          <p:cNvPr id="8225" name="Straight Connector 32"/>
          <p:cNvCxnSpPr>
            <a:cxnSpLocks noChangeShapeType="1"/>
          </p:cNvCxnSpPr>
          <p:nvPr/>
        </p:nvCxnSpPr>
        <p:spPr bwMode="auto">
          <a:xfrm>
            <a:off x="1106634" y="3780720"/>
            <a:ext cx="1122762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8226" name="Straight Arrow Connector 34"/>
          <p:cNvCxnSpPr>
            <a:cxnSpLocks noChangeShapeType="1"/>
          </p:cNvCxnSpPr>
          <p:nvPr/>
        </p:nvCxnSpPr>
        <p:spPr bwMode="auto">
          <a:xfrm rot="10800000">
            <a:off x="12506820" y="3780721"/>
            <a:ext cx="1020352" cy="2531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227" name="TextBox 35"/>
          <p:cNvSpPr txBox="1">
            <a:spLocks noChangeArrowheads="1"/>
          </p:cNvSpPr>
          <p:nvPr/>
        </p:nvSpPr>
        <p:spPr bwMode="auto">
          <a:xfrm>
            <a:off x="14037348" y="4163292"/>
            <a:ext cx="6296656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Reference level </a:t>
            </a:r>
            <a:r>
              <a:rPr lang="en-US" i="1" dirty="0"/>
              <a:t>u</a:t>
            </a:r>
            <a:r>
              <a:rPr lang="en-US" sz="3000" i="1" dirty="0"/>
              <a:t>0</a:t>
            </a:r>
            <a:endParaRPr lang="en-US" i="1" dirty="0"/>
          </a:p>
        </p:txBody>
      </p:sp>
      <p:sp>
        <p:nvSpPr>
          <p:cNvPr id="8228" name="TextBox 36"/>
          <p:cNvSpPr txBox="1">
            <a:spLocks noChangeArrowheads="1"/>
          </p:cNvSpPr>
          <p:nvPr/>
        </p:nvSpPr>
        <p:spPr bwMode="auto">
          <a:xfrm>
            <a:off x="13440894" y="8371595"/>
            <a:ext cx="5390959" cy="236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What is the flux</a:t>
            </a:r>
          </a:p>
          <a:p>
            <a:r>
              <a:rPr lang="en-US" dirty="0"/>
              <a:t>across </a:t>
            </a:r>
            <a:r>
              <a:rPr lang="en-US" i="1" dirty="0"/>
              <a:t>u</a:t>
            </a:r>
            <a:r>
              <a:rPr lang="en-US" sz="3400" i="1" dirty="0"/>
              <a:t>0</a:t>
            </a:r>
            <a:r>
              <a:rPr lang="en-US" sz="8400" i="1" dirty="0"/>
              <a:t>?</a:t>
            </a:r>
            <a:endParaRPr lang="en-US" i="1" dirty="0"/>
          </a:p>
        </p:txBody>
      </p:sp>
      <p:graphicFrame>
        <p:nvGraphicFramePr>
          <p:cNvPr id="8196" name="Object 71"/>
          <p:cNvGraphicFramePr>
            <a:graphicFrameLocks noChangeAspect="1"/>
          </p:cNvGraphicFramePr>
          <p:nvPr/>
        </p:nvGraphicFramePr>
        <p:xfrm>
          <a:off x="446405" y="6585317"/>
          <a:ext cx="11013804" cy="1966311"/>
        </p:xfrm>
        <a:graphic>
          <a:graphicData uri="http://schemas.openxmlformats.org/presentationml/2006/ole">
            <p:oleObj spid="_x0000_s834564" name="Equation" r:id="rId6" imgW="240012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13 – Membrane potential densities and Fokker-Planck</a:t>
            </a:r>
          </a:p>
          <a:p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340904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13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Review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: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fire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stochastic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arrival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13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Density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membrane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potential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continuity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equation</a:t>
            </a:r>
            <a:endParaRPr kumimoji="0" lang="fr-CH" sz="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-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13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Flux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</a:t>
            </a:r>
            <a:r>
              <a:rPr lang="fr-CH" sz="4400" dirty="0" err="1" smtClean="0">
                <a:latin typeface="Arial Narrow" pitchFamily="34" charset="0"/>
              </a:rPr>
              <a:t>jump</a:t>
            </a:r>
            <a:r>
              <a:rPr lang="fr-CH" sz="4400" dirty="0" smtClean="0">
                <a:latin typeface="Arial Narrow" pitchFamily="34" charset="0"/>
              </a:rPr>
              <a:t> flux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drift flux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13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.4. Fokker –Planck Equation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noProof="0" dirty="0" smtClean="0">
                <a:latin typeface="Arial Narrow" pitchFamily="34" charset="0"/>
                <a:cs typeface="ＭＳ Ｐゴシック" charset="0"/>
              </a:rPr>
              <a:t>- 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 </a:t>
            </a:r>
            <a:endParaRPr lang="fr-CH" sz="44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13.5.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and reset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-  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13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– Membrane Potential Densities  and Fokker-Planck Equation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006136" y="4869890"/>
            <a:ext cx="10265694" cy="244531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13-part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membrane potential density: flux by jumps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8837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900" y="1473200"/>
            <a:ext cx="999172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37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97041" y="6178550"/>
            <a:ext cx="9305114" cy="451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13-part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membrane potential density: flux by drift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8847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3062" y="3090042"/>
            <a:ext cx="9992726" cy="478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9221" name="Line 3"/>
          <p:cNvSpPr>
            <a:spLocks noChangeShapeType="1"/>
          </p:cNvSpPr>
          <p:nvPr/>
        </p:nvSpPr>
        <p:spPr bwMode="auto">
          <a:xfrm>
            <a:off x="1106633" y="5749844"/>
            <a:ext cx="28922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22" name="Line 4"/>
          <p:cNvSpPr>
            <a:spLocks noChangeShapeType="1"/>
          </p:cNvSpPr>
          <p:nvPr/>
        </p:nvSpPr>
        <p:spPr bwMode="auto">
          <a:xfrm flipV="1">
            <a:off x="1106633" y="3198422"/>
            <a:ext cx="0" cy="34431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375130" y="2377016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u</a:t>
            </a:r>
            <a:endParaRPr lang="fr-FR"/>
          </a:p>
        </p:txBody>
      </p:sp>
      <p:sp>
        <p:nvSpPr>
          <p:cNvPr id="9224" name="Text Box 6"/>
          <p:cNvSpPr txBox="1">
            <a:spLocks noChangeArrowheads="1"/>
          </p:cNvSpPr>
          <p:nvPr/>
        </p:nvSpPr>
        <p:spPr bwMode="auto">
          <a:xfrm>
            <a:off x="3008540" y="4033894"/>
            <a:ext cx="169122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>
                <a:solidFill>
                  <a:schemeClr val="accent2"/>
                </a:solidFill>
              </a:rPr>
              <a:t>p(u)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0" y="1"/>
            <a:ext cx="7421964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>
                <a:solidFill>
                  <a:srgbClr val="FF0000"/>
                </a:solidFill>
              </a:rPr>
              <a:t>flux – two possibilities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9226" name="Text Box 8"/>
          <p:cNvSpPr txBox="1">
            <a:spLocks noChangeArrowheads="1"/>
          </p:cNvSpPr>
          <p:nvPr/>
        </p:nvSpPr>
        <p:spPr bwMode="auto">
          <a:xfrm>
            <a:off x="3998881" y="2855232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u</a:t>
            </a:r>
            <a:endParaRPr lang="fr-FR"/>
          </a:p>
        </p:txBody>
      </p:sp>
      <p:sp>
        <p:nvSpPr>
          <p:cNvPr id="9227" name="Text Box 9"/>
          <p:cNvSpPr txBox="1">
            <a:spLocks noChangeArrowheads="1"/>
          </p:cNvSpPr>
          <p:nvPr/>
        </p:nvSpPr>
        <p:spPr bwMode="auto">
          <a:xfrm>
            <a:off x="1181661" y="1519040"/>
            <a:ext cx="1514397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fr-CH">
                <a:solidFill>
                  <a:schemeClr val="accent2"/>
                </a:solidFill>
              </a:rPr>
              <a:t>Membrane potential density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9228" name="Line 10"/>
          <p:cNvSpPr>
            <a:spLocks noChangeShapeType="1"/>
          </p:cNvSpPr>
          <p:nvPr/>
        </p:nvSpPr>
        <p:spPr bwMode="auto">
          <a:xfrm flipH="1">
            <a:off x="2295794" y="2407958"/>
            <a:ext cx="1196664" cy="1372761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16929600" y="7735848"/>
          <a:ext cx="427648" cy="410703"/>
        </p:xfrm>
        <a:graphic>
          <a:graphicData uri="http://schemas.openxmlformats.org/presentationml/2006/ole">
            <p:oleObj spid="_x0000_s835586" name="Equation" r:id="rId4" imgW="126720" imgH="139680" progId="Equation.DSMT4">
              <p:embed/>
            </p:oleObj>
          </a:graphicData>
        </a:graphic>
      </p:graphicFrame>
      <p:sp>
        <p:nvSpPr>
          <p:cNvPr id="9229" name="Text Box 21"/>
          <p:cNvSpPr txBox="1">
            <a:spLocks noChangeArrowheads="1"/>
          </p:cNvSpPr>
          <p:nvPr/>
        </p:nvSpPr>
        <p:spPr bwMode="auto">
          <a:xfrm>
            <a:off x="13864790" y="7223875"/>
            <a:ext cx="4342595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 err="1"/>
              <a:t>spike</a:t>
            </a:r>
            <a:r>
              <a:rPr lang="fr-CH" sz="4200" dirty="0"/>
              <a:t> </a:t>
            </a:r>
            <a:r>
              <a:rPr lang="fr-CH" sz="4200" dirty="0" err="1"/>
              <a:t>arrival</a:t>
            </a:r>
            <a:r>
              <a:rPr lang="fr-CH" sz="4200" dirty="0"/>
              <a:t> rate</a:t>
            </a:r>
            <a:endParaRPr lang="fr-FR" sz="4200" dirty="0"/>
          </a:p>
        </p:txBody>
      </p:sp>
      <p:sp>
        <p:nvSpPr>
          <p:cNvPr id="9230" name="Freeform 23"/>
          <p:cNvSpPr>
            <a:spLocks/>
          </p:cNvSpPr>
          <p:nvPr/>
        </p:nvSpPr>
        <p:spPr bwMode="auto">
          <a:xfrm>
            <a:off x="1106633" y="3268748"/>
            <a:ext cx="1530529" cy="1786278"/>
          </a:xfrm>
          <a:custGeom>
            <a:avLst/>
            <a:gdLst>
              <a:gd name="T0" fmla="*/ 0 w 408"/>
              <a:gd name="T1" fmla="*/ 0 h 635"/>
              <a:gd name="T2" fmla="*/ 2147483647 w 408"/>
              <a:gd name="T3" fmla="*/ 2147483647 h 635"/>
              <a:gd name="T4" fmla="*/ 2147483647 w 408"/>
              <a:gd name="T5" fmla="*/ 2147483647 h 635"/>
              <a:gd name="T6" fmla="*/ 2147483647 w 408"/>
              <a:gd name="T7" fmla="*/ 2147483647 h 635"/>
              <a:gd name="T8" fmla="*/ 0 w 408"/>
              <a:gd name="T9" fmla="*/ 2147483647 h 6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8"/>
              <a:gd name="T16" fmla="*/ 0 h 635"/>
              <a:gd name="T17" fmla="*/ 408 w 408"/>
              <a:gd name="T18" fmla="*/ 635 h 6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8" h="635">
                <a:moveTo>
                  <a:pt x="0" y="0"/>
                </a:moveTo>
                <a:cubicBezTo>
                  <a:pt x="11" y="64"/>
                  <a:pt x="22" y="129"/>
                  <a:pt x="90" y="182"/>
                </a:cubicBezTo>
                <a:cubicBezTo>
                  <a:pt x="158" y="235"/>
                  <a:pt x="408" y="273"/>
                  <a:pt x="408" y="318"/>
                </a:cubicBezTo>
                <a:cubicBezTo>
                  <a:pt x="408" y="363"/>
                  <a:pt x="158" y="401"/>
                  <a:pt x="90" y="454"/>
                </a:cubicBezTo>
                <a:cubicBezTo>
                  <a:pt x="22" y="507"/>
                  <a:pt x="11" y="571"/>
                  <a:pt x="0" y="635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31" name="Line 40"/>
          <p:cNvSpPr>
            <a:spLocks noChangeShapeType="1"/>
          </p:cNvSpPr>
          <p:nvPr/>
        </p:nvSpPr>
        <p:spPr bwMode="auto">
          <a:xfrm>
            <a:off x="5064250" y="5820171"/>
            <a:ext cx="73150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32" name="Line 41"/>
          <p:cNvSpPr>
            <a:spLocks noChangeShapeType="1"/>
          </p:cNvSpPr>
          <p:nvPr/>
        </p:nvSpPr>
        <p:spPr bwMode="auto">
          <a:xfrm flipV="1">
            <a:off x="5064249" y="2759588"/>
            <a:ext cx="0" cy="3060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9233" name="Freeform 42"/>
          <p:cNvSpPr>
            <a:spLocks/>
          </p:cNvSpPr>
          <p:nvPr/>
        </p:nvSpPr>
        <p:spPr bwMode="auto">
          <a:xfrm>
            <a:off x="5810758" y="4050771"/>
            <a:ext cx="5987068" cy="1755334"/>
          </a:xfrm>
          <a:custGeom>
            <a:avLst/>
            <a:gdLst>
              <a:gd name="T0" fmla="*/ 0 w 1596"/>
              <a:gd name="T1" fmla="*/ 2147483647 h 624"/>
              <a:gd name="T2" fmla="*/ 2147483647 w 1596"/>
              <a:gd name="T3" fmla="*/ 2147483647 h 624"/>
              <a:gd name="T4" fmla="*/ 2147483647 w 1596"/>
              <a:gd name="T5" fmla="*/ 2147483647 h 624"/>
              <a:gd name="T6" fmla="*/ 2147483647 w 1596"/>
              <a:gd name="T7" fmla="*/ 2147483647 h 624"/>
              <a:gd name="T8" fmla="*/ 2147483647 w 1596"/>
              <a:gd name="T9" fmla="*/ 2147483647 h 624"/>
              <a:gd name="T10" fmla="*/ 2147483647 w 1596"/>
              <a:gd name="T11" fmla="*/ 2147483647 h 624"/>
              <a:gd name="T12" fmla="*/ 2147483647 w 1596"/>
              <a:gd name="T13" fmla="*/ 2147483647 h 624"/>
              <a:gd name="T14" fmla="*/ 2147483647 w 1596"/>
              <a:gd name="T15" fmla="*/ 2147483647 h 624"/>
              <a:gd name="T16" fmla="*/ 2147483647 w 1596"/>
              <a:gd name="T17" fmla="*/ 2147483647 h 624"/>
              <a:gd name="T18" fmla="*/ 2147483647 w 1596"/>
              <a:gd name="T19" fmla="*/ 2147483647 h 624"/>
              <a:gd name="T20" fmla="*/ 2147483647 w 1596"/>
              <a:gd name="T21" fmla="*/ 2147483647 h 624"/>
              <a:gd name="T22" fmla="*/ 2147483647 w 1596"/>
              <a:gd name="T23" fmla="*/ 0 h 624"/>
              <a:gd name="T24" fmla="*/ 2147483647 w 1596"/>
              <a:gd name="T25" fmla="*/ 2147483647 h 624"/>
              <a:gd name="T26" fmla="*/ 2147483647 w 1596"/>
              <a:gd name="T27" fmla="*/ 2147483647 h 624"/>
              <a:gd name="T28" fmla="*/ 2147483647 w 1596"/>
              <a:gd name="T29" fmla="*/ 2147483647 h 624"/>
              <a:gd name="T30" fmla="*/ 2147483647 w 1596"/>
              <a:gd name="T31" fmla="*/ 2147483647 h 62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96"/>
              <a:gd name="T49" fmla="*/ 0 h 624"/>
              <a:gd name="T50" fmla="*/ 1596 w 1596"/>
              <a:gd name="T51" fmla="*/ 624 h 62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96" h="624">
                <a:moveTo>
                  <a:pt x="0" y="624"/>
                </a:moveTo>
                <a:cubicBezTo>
                  <a:pt x="19" y="530"/>
                  <a:pt x="30" y="522"/>
                  <a:pt x="120" y="492"/>
                </a:cubicBezTo>
                <a:cubicBezTo>
                  <a:pt x="165" y="425"/>
                  <a:pt x="168" y="437"/>
                  <a:pt x="180" y="372"/>
                </a:cubicBezTo>
                <a:cubicBezTo>
                  <a:pt x="185" y="345"/>
                  <a:pt x="181" y="275"/>
                  <a:pt x="216" y="252"/>
                </a:cubicBezTo>
                <a:cubicBezTo>
                  <a:pt x="263" y="221"/>
                  <a:pt x="417" y="218"/>
                  <a:pt x="444" y="216"/>
                </a:cubicBezTo>
                <a:cubicBezTo>
                  <a:pt x="485" y="154"/>
                  <a:pt x="491" y="165"/>
                  <a:pt x="564" y="180"/>
                </a:cubicBezTo>
                <a:cubicBezTo>
                  <a:pt x="626" y="221"/>
                  <a:pt x="661" y="207"/>
                  <a:pt x="720" y="168"/>
                </a:cubicBezTo>
                <a:cubicBezTo>
                  <a:pt x="754" y="118"/>
                  <a:pt x="752" y="83"/>
                  <a:pt x="804" y="48"/>
                </a:cubicBezTo>
                <a:cubicBezTo>
                  <a:pt x="844" y="52"/>
                  <a:pt x="884" y="54"/>
                  <a:pt x="924" y="60"/>
                </a:cubicBezTo>
                <a:cubicBezTo>
                  <a:pt x="940" y="62"/>
                  <a:pt x="956" y="74"/>
                  <a:pt x="972" y="72"/>
                </a:cubicBezTo>
                <a:cubicBezTo>
                  <a:pt x="986" y="70"/>
                  <a:pt x="996" y="56"/>
                  <a:pt x="1008" y="48"/>
                </a:cubicBezTo>
                <a:cubicBezTo>
                  <a:pt x="1079" y="72"/>
                  <a:pt x="1153" y="18"/>
                  <a:pt x="1224" y="0"/>
                </a:cubicBezTo>
                <a:cubicBezTo>
                  <a:pt x="1261" y="56"/>
                  <a:pt x="1271" y="100"/>
                  <a:pt x="1332" y="120"/>
                </a:cubicBezTo>
                <a:cubicBezTo>
                  <a:pt x="1360" y="116"/>
                  <a:pt x="1390" y="120"/>
                  <a:pt x="1416" y="108"/>
                </a:cubicBezTo>
                <a:cubicBezTo>
                  <a:pt x="1450" y="93"/>
                  <a:pt x="1469" y="56"/>
                  <a:pt x="1500" y="36"/>
                </a:cubicBezTo>
                <a:cubicBezTo>
                  <a:pt x="1528" y="43"/>
                  <a:pt x="1566" y="60"/>
                  <a:pt x="1596" y="6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34" name="Freeform 43"/>
          <p:cNvSpPr>
            <a:spLocks/>
          </p:cNvSpPr>
          <p:nvPr/>
        </p:nvSpPr>
        <p:spPr bwMode="auto">
          <a:xfrm>
            <a:off x="5761990" y="4523361"/>
            <a:ext cx="5900789" cy="1248988"/>
          </a:xfrm>
          <a:custGeom>
            <a:avLst/>
            <a:gdLst>
              <a:gd name="T0" fmla="*/ 2147483647 w 1573"/>
              <a:gd name="T1" fmla="*/ 2147483647 h 444"/>
              <a:gd name="T2" fmla="*/ 2147483647 w 1573"/>
              <a:gd name="T3" fmla="*/ 2147483647 h 444"/>
              <a:gd name="T4" fmla="*/ 2147483647 w 1573"/>
              <a:gd name="T5" fmla="*/ 2147483647 h 444"/>
              <a:gd name="T6" fmla="*/ 2147483647 w 1573"/>
              <a:gd name="T7" fmla="*/ 2147483647 h 444"/>
              <a:gd name="T8" fmla="*/ 2147483647 w 1573"/>
              <a:gd name="T9" fmla="*/ 2147483647 h 444"/>
              <a:gd name="T10" fmla="*/ 2147483647 w 1573"/>
              <a:gd name="T11" fmla="*/ 2147483647 h 444"/>
              <a:gd name="T12" fmla="*/ 2147483647 w 1573"/>
              <a:gd name="T13" fmla="*/ 2147483647 h 444"/>
              <a:gd name="T14" fmla="*/ 2147483647 w 1573"/>
              <a:gd name="T15" fmla="*/ 2147483647 h 444"/>
              <a:gd name="T16" fmla="*/ 2147483647 w 1573"/>
              <a:gd name="T17" fmla="*/ 2147483647 h 444"/>
              <a:gd name="T18" fmla="*/ 2147483647 w 1573"/>
              <a:gd name="T19" fmla="*/ 2147483647 h 444"/>
              <a:gd name="T20" fmla="*/ 2147483647 w 1573"/>
              <a:gd name="T21" fmla="*/ 2147483647 h 444"/>
              <a:gd name="T22" fmla="*/ 2147483647 w 1573"/>
              <a:gd name="T23" fmla="*/ 2147483647 h 444"/>
              <a:gd name="T24" fmla="*/ 2147483647 w 1573"/>
              <a:gd name="T25" fmla="*/ 2147483647 h 444"/>
              <a:gd name="T26" fmla="*/ 2147483647 w 1573"/>
              <a:gd name="T27" fmla="*/ 2147483647 h 44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73"/>
              <a:gd name="T43" fmla="*/ 0 h 444"/>
              <a:gd name="T44" fmla="*/ 1573 w 1573"/>
              <a:gd name="T45" fmla="*/ 444 h 44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573" h="444">
                <a:moveTo>
                  <a:pt x="13" y="444"/>
                </a:moveTo>
                <a:cubicBezTo>
                  <a:pt x="30" y="305"/>
                  <a:pt x="0" y="385"/>
                  <a:pt x="61" y="312"/>
                </a:cubicBezTo>
                <a:cubicBezTo>
                  <a:pt x="103" y="262"/>
                  <a:pt x="62" y="284"/>
                  <a:pt x="121" y="264"/>
                </a:cubicBezTo>
                <a:cubicBezTo>
                  <a:pt x="125" y="247"/>
                  <a:pt x="140" y="182"/>
                  <a:pt x="145" y="180"/>
                </a:cubicBezTo>
                <a:cubicBezTo>
                  <a:pt x="197" y="157"/>
                  <a:pt x="257" y="165"/>
                  <a:pt x="313" y="156"/>
                </a:cubicBezTo>
                <a:cubicBezTo>
                  <a:pt x="403" y="96"/>
                  <a:pt x="379" y="164"/>
                  <a:pt x="397" y="24"/>
                </a:cubicBezTo>
                <a:cubicBezTo>
                  <a:pt x="501" y="93"/>
                  <a:pt x="434" y="79"/>
                  <a:pt x="541" y="36"/>
                </a:cubicBezTo>
                <a:cubicBezTo>
                  <a:pt x="556" y="30"/>
                  <a:pt x="573" y="28"/>
                  <a:pt x="589" y="24"/>
                </a:cubicBezTo>
                <a:cubicBezTo>
                  <a:pt x="675" y="53"/>
                  <a:pt x="640" y="34"/>
                  <a:pt x="697" y="72"/>
                </a:cubicBezTo>
                <a:cubicBezTo>
                  <a:pt x="749" y="68"/>
                  <a:pt x="802" y="73"/>
                  <a:pt x="853" y="60"/>
                </a:cubicBezTo>
                <a:cubicBezTo>
                  <a:pt x="987" y="26"/>
                  <a:pt x="771" y="0"/>
                  <a:pt x="949" y="36"/>
                </a:cubicBezTo>
                <a:cubicBezTo>
                  <a:pt x="1028" y="89"/>
                  <a:pt x="1114" y="31"/>
                  <a:pt x="1201" y="60"/>
                </a:cubicBezTo>
                <a:cubicBezTo>
                  <a:pt x="1231" y="179"/>
                  <a:pt x="1326" y="124"/>
                  <a:pt x="1429" y="108"/>
                </a:cubicBezTo>
                <a:cubicBezTo>
                  <a:pt x="1480" y="74"/>
                  <a:pt x="1512" y="72"/>
                  <a:pt x="1573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35" name="Freeform 44"/>
          <p:cNvSpPr>
            <a:spLocks/>
          </p:cNvSpPr>
          <p:nvPr/>
        </p:nvSpPr>
        <p:spPr bwMode="auto">
          <a:xfrm>
            <a:off x="5765743" y="4017015"/>
            <a:ext cx="5987068" cy="1822847"/>
          </a:xfrm>
          <a:custGeom>
            <a:avLst/>
            <a:gdLst>
              <a:gd name="T0" fmla="*/ 0 w 1596"/>
              <a:gd name="T1" fmla="*/ 2147483647 h 648"/>
              <a:gd name="T2" fmla="*/ 2147483647 w 1596"/>
              <a:gd name="T3" fmla="*/ 2147483647 h 648"/>
              <a:gd name="T4" fmla="*/ 2147483647 w 1596"/>
              <a:gd name="T5" fmla="*/ 2147483647 h 648"/>
              <a:gd name="T6" fmla="*/ 2147483647 w 1596"/>
              <a:gd name="T7" fmla="*/ 2147483647 h 648"/>
              <a:gd name="T8" fmla="*/ 2147483647 w 1596"/>
              <a:gd name="T9" fmla="*/ 2147483647 h 648"/>
              <a:gd name="T10" fmla="*/ 2147483647 w 1596"/>
              <a:gd name="T11" fmla="*/ 2147483647 h 648"/>
              <a:gd name="T12" fmla="*/ 2147483647 w 1596"/>
              <a:gd name="T13" fmla="*/ 2147483647 h 648"/>
              <a:gd name="T14" fmla="*/ 2147483647 w 1596"/>
              <a:gd name="T15" fmla="*/ 2147483647 h 648"/>
              <a:gd name="T16" fmla="*/ 2147483647 w 1596"/>
              <a:gd name="T17" fmla="*/ 2147483647 h 648"/>
              <a:gd name="T18" fmla="*/ 2147483647 w 1596"/>
              <a:gd name="T19" fmla="*/ 2147483647 h 648"/>
              <a:gd name="T20" fmla="*/ 2147483647 w 1596"/>
              <a:gd name="T21" fmla="*/ 2147483647 h 648"/>
              <a:gd name="T22" fmla="*/ 2147483647 w 1596"/>
              <a:gd name="T23" fmla="*/ 2147483647 h 648"/>
              <a:gd name="T24" fmla="*/ 2147483647 w 1596"/>
              <a:gd name="T25" fmla="*/ 2147483647 h 648"/>
              <a:gd name="T26" fmla="*/ 2147483647 w 1596"/>
              <a:gd name="T27" fmla="*/ 0 h 6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96"/>
              <a:gd name="T43" fmla="*/ 0 h 648"/>
              <a:gd name="T44" fmla="*/ 1596 w 1596"/>
              <a:gd name="T45" fmla="*/ 648 h 64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596" h="648">
                <a:moveTo>
                  <a:pt x="0" y="648"/>
                </a:moveTo>
                <a:cubicBezTo>
                  <a:pt x="46" y="617"/>
                  <a:pt x="98" y="607"/>
                  <a:pt x="144" y="576"/>
                </a:cubicBezTo>
                <a:cubicBezTo>
                  <a:pt x="166" y="511"/>
                  <a:pt x="205" y="491"/>
                  <a:pt x="252" y="444"/>
                </a:cubicBezTo>
                <a:cubicBezTo>
                  <a:pt x="308" y="304"/>
                  <a:pt x="292" y="338"/>
                  <a:pt x="468" y="324"/>
                </a:cubicBezTo>
                <a:cubicBezTo>
                  <a:pt x="551" y="269"/>
                  <a:pt x="513" y="285"/>
                  <a:pt x="576" y="264"/>
                </a:cubicBezTo>
                <a:cubicBezTo>
                  <a:pt x="645" y="281"/>
                  <a:pt x="646" y="291"/>
                  <a:pt x="720" y="276"/>
                </a:cubicBezTo>
                <a:cubicBezTo>
                  <a:pt x="810" y="141"/>
                  <a:pt x="845" y="157"/>
                  <a:pt x="1008" y="144"/>
                </a:cubicBezTo>
                <a:cubicBezTo>
                  <a:pt x="1020" y="136"/>
                  <a:pt x="1030" y="120"/>
                  <a:pt x="1044" y="120"/>
                </a:cubicBezTo>
                <a:cubicBezTo>
                  <a:pt x="1058" y="120"/>
                  <a:pt x="1066" y="139"/>
                  <a:pt x="1080" y="144"/>
                </a:cubicBezTo>
                <a:cubicBezTo>
                  <a:pt x="1099" y="151"/>
                  <a:pt x="1120" y="152"/>
                  <a:pt x="1140" y="156"/>
                </a:cubicBezTo>
                <a:cubicBezTo>
                  <a:pt x="1217" y="194"/>
                  <a:pt x="1209" y="201"/>
                  <a:pt x="1332" y="168"/>
                </a:cubicBezTo>
                <a:cubicBezTo>
                  <a:pt x="1352" y="163"/>
                  <a:pt x="1394" y="93"/>
                  <a:pt x="1404" y="84"/>
                </a:cubicBezTo>
                <a:cubicBezTo>
                  <a:pt x="1435" y="58"/>
                  <a:pt x="1484" y="66"/>
                  <a:pt x="1524" y="60"/>
                </a:cubicBezTo>
                <a:cubicBezTo>
                  <a:pt x="1562" y="47"/>
                  <a:pt x="1596" y="47"/>
                  <a:pt x="15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36" name="Freeform 45"/>
          <p:cNvSpPr>
            <a:spLocks/>
          </p:cNvSpPr>
          <p:nvPr/>
        </p:nvSpPr>
        <p:spPr bwMode="auto">
          <a:xfrm>
            <a:off x="5855774" y="3561304"/>
            <a:ext cx="5852021" cy="2312315"/>
          </a:xfrm>
          <a:custGeom>
            <a:avLst/>
            <a:gdLst>
              <a:gd name="T0" fmla="*/ 0 w 1560"/>
              <a:gd name="T1" fmla="*/ 2147483647 h 822"/>
              <a:gd name="T2" fmla="*/ 2147483647 w 1560"/>
              <a:gd name="T3" fmla="*/ 2147483647 h 822"/>
              <a:gd name="T4" fmla="*/ 2147483647 w 1560"/>
              <a:gd name="T5" fmla="*/ 2147483647 h 822"/>
              <a:gd name="T6" fmla="*/ 2147483647 w 1560"/>
              <a:gd name="T7" fmla="*/ 2147483647 h 822"/>
              <a:gd name="T8" fmla="*/ 2147483647 w 1560"/>
              <a:gd name="T9" fmla="*/ 2147483647 h 822"/>
              <a:gd name="T10" fmla="*/ 2147483647 w 1560"/>
              <a:gd name="T11" fmla="*/ 2147483647 h 822"/>
              <a:gd name="T12" fmla="*/ 2147483647 w 1560"/>
              <a:gd name="T13" fmla="*/ 2147483647 h 822"/>
              <a:gd name="T14" fmla="*/ 2147483647 w 1560"/>
              <a:gd name="T15" fmla="*/ 2147483647 h 822"/>
              <a:gd name="T16" fmla="*/ 2147483647 w 1560"/>
              <a:gd name="T17" fmla="*/ 2147483647 h 822"/>
              <a:gd name="T18" fmla="*/ 2147483647 w 1560"/>
              <a:gd name="T19" fmla="*/ 2147483647 h 822"/>
              <a:gd name="T20" fmla="*/ 2147483647 w 1560"/>
              <a:gd name="T21" fmla="*/ 2147483647 h 822"/>
              <a:gd name="T22" fmla="*/ 2147483647 w 1560"/>
              <a:gd name="T23" fmla="*/ 2147483647 h 822"/>
              <a:gd name="T24" fmla="*/ 2147483647 w 1560"/>
              <a:gd name="T25" fmla="*/ 2147483647 h 822"/>
              <a:gd name="T26" fmla="*/ 2147483647 w 1560"/>
              <a:gd name="T27" fmla="*/ 2147483647 h 822"/>
              <a:gd name="T28" fmla="*/ 2147483647 w 1560"/>
              <a:gd name="T29" fmla="*/ 2147483647 h 822"/>
              <a:gd name="T30" fmla="*/ 2147483647 w 1560"/>
              <a:gd name="T31" fmla="*/ 2147483647 h 822"/>
              <a:gd name="T32" fmla="*/ 2147483647 w 1560"/>
              <a:gd name="T33" fmla="*/ 2147483647 h 822"/>
              <a:gd name="T34" fmla="*/ 2147483647 w 1560"/>
              <a:gd name="T35" fmla="*/ 2147483647 h 822"/>
              <a:gd name="T36" fmla="*/ 2147483647 w 1560"/>
              <a:gd name="T37" fmla="*/ 2147483647 h 82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60"/>
              <a:gd name="T58" fmla="*/ 0 h 822"/>
              <a:gd name="T59" fmla="*/ 1560 w 1560"/>
              <a:gd name="T60" fmla="*/ 822 h 82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60" h="822">
                <a:moveTo>
                  <a:pt x="0" y="822"/>
                </a:moveTo>
                <a:cubicBezTo>
                  <a:pt x="16" y="743"/>
                  <a:pt x="52" y="669"/>
                  <a:pt x="132" y="642"/>
                </a:cubicBezTo>
                <a:cubicBezTo>
                  <a:pt x="180" y="594"/>
                  <a:pt x="191" y="535"/>
                  <a:pt x="240" y="486"/>
                </a:cubicBezTo>
                <a:cubicBezTo>
                  <a:pt x="263" y="417"/>
                  <a:pt x="233" y="475"/>
                  <a:pt x="288" y="438"/>
                </a:cubicBezTo>
                <a:cubicBezTo>
                  <a:pt x="314" y="421"/>
                  <a:pt x="322" y="383"/>
                  <a:pt x="348" y="366"/>
                </a:cubicBezTo>
                <a:cubicBezTo>
                  <a:pt x="362" y="357"/>
                  <a:pt x="380" y="358"/>
                  <a:pt x="396" y="354"/>
                </a:cubicBezTo>
                <a:cubicBezTo>
                  <a:pt x="442" y="285"/>
                  <a:pt x="521" y="292"/>
                  <a:pt x="600" y="282"/>
                </a:cubicBezTo>
                <a:cubicBezTo>
                  <a:pt x="685" y="240"/>
                  <a:pt x="672" y="235"/>
                  <a:pt x="780" y="222"/>
                </a:cubicBezTo>
                <a:cubicBezTo>
                  <a:pt x="797" y="170"/>
                  <a:pt x="831" y="144"/>
                  <a:pt x="876" y="114"/>
                </a:cubicBezTo>
                <a:cubicBezTo>
                  <a:pt x="899" y="44"/>
                  <a:pt x="870" y="108"/>
                  <a:pt x="924" y="54"/>
                </a:cubicBezTo>
                <a:cubicBezTo>
                  <a:pt x="978" y="0"/>
                  <a:pt x="914" y="29"/>
                  <a:pt x="984" y="6"/>
                </a:cubicBezTo>
                <a:cubicBezTo>
                  <a:pt x="999" y="10"/>
                  <a:pt x="1051" y="21"/>
                  <a:pt x="1068" y="30"/>
                </a:cubicBezTo>
                <a:cubicBezTo>
                  <a:pt x="1161" y="77"/>
                  <a:pt x="1050" y="36"/>
                  <a:pt x="1140" y="66"/>
                </a:cubicBezTo>
                <a:cubicBezTo>
                  <a:pt x="1172" y="163"/>
                  <a:pt x="1281" y="124"/>
                  <a:pt x="1308" y="42"/>
                </a:cubicBezTo>
                <a:cubicBezTo>
                  <a:pt x="1320" y="50"/>
                  <a:pt x="1331" y="60"/>
                  <a:pt x="1344" y="66"/>
                </a:cubicBezTo>
                <a:cubicBezTo>
                  <a:pt x="1355" y="72"/>
                  <a:pt x="1371" y="69"/>
                  <a:pt x="1380" y="78"/>
                </a:cubicBezTo>
                <a:cubicBezTo>
                  <a:pt x="1389" y="87"/>
                  <a:pt x="1386" y="103"/>
                  <a:pt x="1392" y="114"/>
                </a:cubicBezTo>
                <a:cubicBezTo>
                  <a:pt x="1398" y="127"/>
                  <a:pt x="1408" y="138"/>
                  <a:pt x="1416" y="150"/>
                </a:cubicBezTo>
                <a:cubicBezTo>
                  <a:pt x="1463" y="143"/>
                  <a:pt x="1560" y="140"/>
                  <a:pt x="1560" y="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37" name="Freeform 46"/>
          <p:cNvSpPr>
            <a:spLocks/>
          </p:cNvSpPr>
          <p:nvPr/>
        </p:nvSpPr>
        <p:spPr bwMode="auto">
          <a:xfrm>
            <a:off x="5810758" y="3460034"/>
            <a:ext cx="5897037" cy="2346072"/>
          </a:xfrm>
          <a:custGeom>
            <a:avLst/>
            <a:gdLst>
              <a:gd name="T0" fmla="*/ 0 w 1572"/>
              <a:gd name="T1" fmla="*/ 2147483647 h 834"/>
              <a:gd name="T2" fmla="*/ 2147483647 w 1572"/>
              <a:gd name="T3" fmla="*/ 2147483647 h 834"/>
              <a:gd name="T4" fmla="*/ 2147483647 w 1572"/>
              <a:gd name="T5" fmla="*/ 2147483647 h 834"/>
              <a:gd name="T6" fmla="*/ 2147483647 w 1572"/>
              <a:gd name="T7" fmla="*/ 2147483647 h 834"/>
              <a:gd name="T8" fmla="*/ 2147483647 w 1572"/>
              <a:gd name="T9" fmla="*/ 2147483647 h 834"/>
              <a:gd name="T10" fmla="*/ 2147483647 w 1572"/>
              <a:gd name="T11" fmla="*/ 2147483647 h 834"/>
              <a:gd name="T12" fmla="*/ 2147483647 w 1572"/>
              <a:gd name="T13" fmla="*/ 2147483647 h 834"/>
              <a:gd name="T14" fmla="*/ 2147483647 w 1572"/>
              <a:gd name="T15" fmla="*/ 2147483647 h 834"/>
              <a:gd name="T16" fmla="*/ 2147483647 w 1572"/>
              <a:gd name="T17" fmla="*/ 2147483647 h 834"/>
              <a:gd name="T18" fmla="*/ 2147483647 w 1572"/>
              <a:gd name="T19" fmla="*/ 2147483647 h 834"/>
              <a:gd name="T20" fmla="*/ 2147483647 w 1572"/>
              <a:gd name="T21" fmla="*/ 2147483647 h 834"/>
              <a:gd name="T22" fmla="*/ 2147483647 w 1572"/>
              <a:gd name="T23" fmla="*/ 2147483647 h 834"/>
              <a:gd name="T24" fmla="*/ 2147483647 w 1572"/>
              <a:gd name="T25" fmla="*/ 2147483647 h 834"/>
              <a:gd name="T26" fmla="*/ 2147483647 w 1572"/>
              <a:gd name="T27" fmla="*/ 2147483647 h 834"/>
              <a:gd name="T28" fmla="*/ 2147483647 w 1572"/>
              <a:gd name="T29" fmla="*/ 2147483647 h 834"/>
              <a:gd name="T30" fmla="*/ 2147483647 w 1572"/>
              <a:gd name="T31" fmla="*/ 2147483647 h 83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72"/>
              <a:gd name="T49" fmla="*/ 0 h 834"/>
              <a:gd name="T50" fmla="*/ 1572 w 1572"/>
              <a:gd name="T51" fmla="*/ 834 h 83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72" h="834">
                <a:moveTo>
                  <a:pt x="0" y="834"/>
                </a:moveTo>
                <a:cubicBezTo>
                  <a:pt x="46" y="764"/>
                  <a:pt x="101" y="704"/>
                  <a:pt x="180" y="678"/>
                </a:cubicBezTo>
                <a:cubicBezTo>
                  <a:pt x="197" y="628"/>
                  <a:pt x="209" y="543"/>
                  <a:pt x="264" y="522"/>
                </a:cubicBezTo>
                <a:cubicBezTo>
                  <a:pt x="283" y="515"/>
                  <a:pt x="304" y="514"/>
                  <a:pt x="324" y="510"/>
                </a:cubicBezTo>
                <a:cubicBezTo>
                  <a:pt x="440" y="423"/>
                  <a:pt x="407" y="476"/>
                  <a:pt x="444" y="366"/>
                </a:cubicBezTo>
                <a:cubicBezTo>
                  <a:pt x="453" y="339"/>
                  <a:pt x="492" y="294"/>
                  <a:pt x="492" y="294"/>
                </a:cubicBezTo>
                <a:cubicBezTo>
                  <a:pt x="496" y="278"/>
                  <a:pt x="492" y="258"/>
                  <a:pt x="504" y="246"/>
                </a:cubicBezTo>
                <a:cubicBezTo>
                  <a:pt x="516" y="234"/>
                  <a:pt x="536" y="236"/>
                  <a:pt x="552" y="234"/>
                </a:cubicBezTo>
                <a:cubicBezTo>
                  <a:pt x="592" y="228"/>
                  <a:pt x="632" y="226"/>
                  <a:pt x="672" y="222"/>
                </a:cubicBezTo>
                <a:cubicBezTo>
                  <a:pt x="712" y="226"/>
                  <a:pt x="754" y="222"/>
                  <a:pt x="792" y="234"/>
                </a:cubicBezTo>
                <a:cubicBezTo>
                  <a:pt x="820" y="243"/>
                  <a:pt x="840" y="266"/>
                  <a:pt x="864" y="282"/>
                </a:cubicBezTo>
                <a:cubicBezTo>
                  <a:pt x="876" y="290"/>
                  <a:pt x="900" y="306"/>
                  <a:pt x="900" y="306"/>
                </a:cubicBezTo>
                <a:cubicBezTo>
                  <a:pt x="967" y="272"/>
                  <a:pt x="980" y="234"/>
                  <a:pt x="1020" y="174"/>
                </a:cubicBezTo>
                <a:cubicBezTo>
                  <a:pt x="1035" y="151"/>
                  <a:pt x="1109" y="142"/>
                  <a:pt x="1128" y="138"/>
                </a:cubicBezTo>
                <a:cubicBezTo>
                  <a:pt x="1299" y="24"/>
                  <a:pt x="1241" y="56"/>
                  <a:pt x="1512" y="42"/>
                </a:cubicBezTo>
                <a:cubicBezTo>
                  <a:pt x="1554" y="0"/>
                  <a:pt x="1531" y="6"/>
                  <a:pt x="1572" y="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38" name="Freeform 47"/>
          <p:cNvSpPr>
            <a:spLocks/>
          </p:cNvSpPr>
          <p:nvPr/>
        </p:nvSpPr>
        <p:spPr bwMode="auto">
          <a:xfrm>
            <a:off x="5810758" y="4334888"/>
            <a:ext cx="5942052" cy="1471217"/>
          </a:xfrm>
          <a:custGeom>
            <a:avLst/>
            <a:gdLst>
              <a:gd name="T0" fmla="*/ 0 w 1584"/>
              <a:gd name="T1" fmla="*/ 2147483647 h 523"/>
              <a:gd name="T2" fmla="*/ 2147483647 w 1584"/>
              <a:gd name="T3" fmla="*/ 2147483647 h 523"/>
              <a:gd name="T4" fmla="*/ 2147483647 w 1584"/>
              <a:gd name="T5" fmla="*/ 2147483647 h 523"/>
              <a:gd name="T6" fmla="*/ 2147483647 w 1584"/>
              <a:gd name="T7" fmla="*/ 2147483647 h 523"/>
              <a:gd name="T8" fmla="*/ 2147483647 w 1584"/>
              <a:gd name="T9" fmla="*/ 2147483647 h 523"/>
              <a:gd name="T10" fmla="*/ 2147483647 w 1584"/>
              <a:gd name="T11" fmla="*/ 2147483647 h 523"/>
              <a:gd name="T12" fmla="*/ 2147483647 w 1584"/>
              <a:gd name="T13" fmla="*/ 2147483647 h 523"/>
              <a:gd name="T14" fmla="*/ 2147483647 w 1584"/>
              <a:gd name="T15" fmla="*/ 2147483647 h 523"/>
              <a:gd name="T16" fmla="*/ 2147483647 w 1584"/>
              <a:gd name="T17" fmla="*/ 2147483647 h 523"/>
              <a:gd name="T18" fmla="*/ 2147483647 w 1584"/>
              <a:gd name="T19" fmla="*/ 2147483647 h 523"/>
              <a:gd name="T20" fmla="*/ 2147483647 w 1584"/>
              <a:gd name="T21" fmla="*/ 2147483647 h 523"/>
              <a:gd name="T22" fmla="*/ 2147483647 w 1584"/>
              <a:gd name="T23" fmla="*/ 2147483647 h 523"/>
              <a:gd name="T24" fmla="*/ 2147483647 w 1584"/>
              <a:gd name="T25" fmla="*/ 2147483647 h 523"/>
              <a:gd name="T26" fmla="*/ 2147483647 w 1584"/>
              <a:gd name="T27" fmla="*/ 2147483647 h 523"/>
              <a:gd name="T28" fmla="*/ 2147483647 w 1584"/>
              <a:gd name="T29" fmla="*/ 2147483647 h 523"/>
              <a:gd name="T30" fmla="*/ 2147483647 w 1584"/>
              <a:gd name="T31" fmla="*/ 2147483647 h 523"/>
              <a:gd name="T32" fmla="*/ 2147483647 w 1584"/>
              <a:gd name="T33" fmla="*/ 2147483647 h 52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84"/>
              <a:gd name="T52" fmla="*/ 0 h 523"/>
              <a:gd name="T53" fmla="*/ 1584 w 1584"/>
              <a:gd name="T54" fmla="*/ 523 h 52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84" h="523">
                <a:moveTo>
                  <a:pt x="0" y="523"/>
                </a:moveTo>
                <a:cubicBezTo>
                  <a:pt x="12" y="511"/>
                  <a:pt x="26" y="501"/>
                  <a:pt x="36" y="487"/>
                </a:cubicBezTo>
                <a:cubicBezTo>
                  <a:pt x="58" y="456"/>
                  <a:pt x="60" y="403"/>
                  <a:pt x="96" y="391"/>
                </a:cubicBezTo>
                <a:cubicBezTo>
                  <a:pt x="151" y="373"/>
                  <a:pt x="190" y="355"/>
                  <a:pt x="228" y="307"/>
                </a:cubicBezTo>
                <a:cubicBezTo>
                  <a:pt x="282" y="239"/>
                  <a:pt x="257" y="231"/>
                  <a:pt x="336" y="199"/>
                </a:cubicBezTo>
                <a:cubicBezTo>
                  <a:pt x="404" y="172"/>
                  <a:pt x="480" y="174"/>
                  <a:pt x="552" y="163"/>
                </a:cubicBezTo>
                <a:cubicBezTo>
                  <a:pt x="594" y="107"/>
                  <a:pt x="606" y="41"/>
                  <a:pt x="672" y="19"/>
                </a:cubicBezTo>
                <a:cubicBezTo>
                  <a:pt x="781" y="55"/>
                  <a:pt x="609" y="0"/>
                  <a:pt x="768" y="43"/>
                </a:cubicBezTo>
                <a:cubicBezTo>
                  <a:pt x="792" y="50"/>
                  <a:pt x="840" y="67"/>
                  <a:pt x="840" y="67"/>
                </a:cubicBezTo>
                <a:cubicBezTo>
                  <a:pt x="952" y="57"/>
                  <a:pt x="1069" y="43"/>
                  <a:pt x="1176" y="7"/>
                </a:cubicBezTo>
                <a:cubicBezTo>
                  <a:pt x="1212" y="16"/>
                  <a:pt x="1250" y="16"/>
                  <a:pt x="1284" y="31"/>
                </a:cubicBezTo>
                <a:cubicBezTo>
                  <a:pt x="1350" y="60"/>
                  <a:pt x="1314" y="67"/>
                  <a:pt x="1368" y="103"/>
                </a:cubicBezTo>
                <a:cubicBezTo>
                  <a:pt x="1378" y="110"/>
                  <a:pt x="1446" y="125"/>
                  <a:pt x="1452" y="127"/>
                </a:cubicBezTo>
                <a:cubicBezTo>
                  <a:pt x="1468" y="123"/>
                  <a:pt x="1484" y="120"/>
                  <a:pt x="1500" y="115"/>
                </a:cubicBezTo>
                <a:cubicBezTo>
                  <a:pt x="1512" y="112"/>
                  <a:pt x="1524" y="98"/>
                  <a:pt x="1536" y="103"/>
                </a:cubicBezTo>
                <a:cubicBezTo>
                  <a:pt x="1549" y="108"/>
                  <a:pt x="1550" y="129"/>
                  <a:pt x="1560" y="139"/>
                </a:cubicBezTo>
                <a:cubicBezTo>
                  <a:pt x="1566" y="145"/>
                  <a:pt x="1576" y="147"/>
                  <a:pt x="1584" y="15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9239" name="Straight Arrow Connector 39"/>
          <p:cNvCxnSpPr>
            <a:cxnSpLocks noChangeShapeType="1"/>
          </p:cNvCxnSpPr>
          <p:nvPr/>
        </p:nvCxnSpPr>
        <p:spPr bwMode="auto">
          <a:xfrm rot="5400000" flipH="1" flipV="1">
            <a:off x="11459771" y="3352670"/>
            <a:ext cx="379759" cy="3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9240" name="Straight Arrow Connector 40"/>
          <p:cNvCxnSpPr>
            <a:cxnSpLocks noChangeShapeType="1"/>
          </p:cNvCxnSpPr>
          <p:nvPr/>
        </p:nvCxnSpPr>
        <p:spPr bwMode="auto">
          <a:xfrm rot="5400000" flipH="1" flipV="1">
            <a:off x="11459771" y="4618536"/>
            <a:ext cx="379759" cy="3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241" name="TextBox 41"/>
          <p:cNvSpPr txBox="1">
            <a:spLocks noChangeArrowheads="1"/>
          </p:cNvSpPr>
          <p:nvPr/>
        </p:nvSpPr>
        <p:spPr bwMode="auto">
          <a:xfrm>
            <a:off x="423898" y="6970702"/>
            <a:ext cx="104040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a)</a:t>
            </a:r>
          </a:p>
        </p:txBody>
      </p:sp>
      <p:cxnSp>
        <p:nvCxnSpPr>
          <p:cNvPr id="9242" name="Straight Arrow Connector 46"/>
          <p:cNvCxnSpPr>
            <a:cxnSpLocks noChangeShapeType="1"/>
          </p:cNvCxnSpPr>
          <p:nvPr/>
        </p:nvCxnSpPr>
        <p:spPr bwMode="auto">
          <a:xfrm rot="5400000" flipH="1" flipV="1">
            <a:off x="11331777" y="6265570"/>
            <a:ext cx="635746" cy="375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243" name="TextBox 47"/>
          <p:cNvSpPr txBox="1">
            <a:spLocks noChangeArrowheads="1"/>
          </p:cNvSpPr>
          <p:nvPr/>
        </p:nvSpPr>
        <p:spPr bwMode="auto">
          <a:xfrm>
            <a:off x="11824084" y="6458730"/>
            <a:ext cx="466479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 </a:t>
            </a:r>
            <a:r>
              <a:rPr lang="en-US" sz="4200" dirty="0"/>
              <a:t>Jumps caused at</a:t>
            </a:r>
          </a:p>
        </p:txBody>
      </p:sp>
      <p:cxnSp>
        <p:nvCxnSpPr>
          <p:cNvPr id="9244" name="Straight Connector 32"/>
          <p:cNvCxnSpPr>
            <a:cxnSpLocks noChangeShapeType="1"/>
          </p:cNvCxnSpPr>
          <p:nvPr/>
        </p:nvCxnSpPr>
        <p:spPr bwMode="auto">
          <a:xfrm>
            <a:off x="1106634" y="3780720"/>
            <a:ext cx="1122762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9245" name="Straight Arrow Connector 34"/>
          <p:cNvCxnSpPr>
            <a:cxnSpLocks noChangeShapeType="1"/>
          </p:cNvCxnSpPr>
          <p:nvPr/>
        </p:nvCxnSpPr>
        <p:spPr bwMode="auto">
          <a:xfrm rot="10800000">
            <a:off x="12506820" y="3780721"/>
            <a:ext cx="1020352" cy="2531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246" name="TextBox 35"/>
          <p:cNvSpPr txBox="1">
            <a:spLocks noChangeArrowheads="1"/>
          </p:cNvSpPr>
          <p:nvPr/>
        </p:nvSpPr>
        <p:spPr bwMode="auto">
          <a:xfrm>
            <a:off x="14037348" y="4163292"/>
            <a:ext cx="6296656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Reference level </a:t>
            </a:r>
            <a:r>
              <a:rPr lang="en-US" i="1" dirty="0"/>
              <a:t>u</a:t>
            </a:r>
            <a:r>
              <a:rPr lang="en-US" sz="3000" i="1" dirty="0"/>
              <a:t>0</a:t>
            </a:r>
            <a:endParaRPr lang="en-US" i="1" dirty="0"/>
          </a:p>
        </p:txBody>
      </p:sp>
      <p:sp>
        <p:nvSpPr>
          <p:cNvPr id="9247" name="TextBox 36"/>
          <p:cNvSpPr txBox="1">
            <a:spLocks noChangeArrowheads="1"/>
          </p:cNvSpPr>
          <p:nvPr/>
        </p:nvSpPr>
        <p:spPr bwMode="auto">
          <a:xfrm>
            <a:off x="14037348" y="2247617"/>
            <a:ext cx="5390959" cy="236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What is the flux</a:t>
            </a:r>
          </a:p>
          <a:p>
            <a:r>
              <a:rPr lang="en-US" dirty="0"/>
              <a:t>across </a:t>
            </a:r>
            <a:r>
              <a:rPr lang="en-US" i="1" dirty="0"/>
              <a:t>u</a:t>
            </a:r>
            <a:r>
              <a:rPr lang="en-US" sz="3400" i="1" dirty="0"/>
              <a:t>0</a:t>
            </a:r>
            <a:r>
              <a:rPr lang="en-US" sz="8400" i="1" dirty="0"/>
              <a:t>?</a:t>
            </a:r>
            <a:endParaRPr lang="en-US" i="1" dirty="0"/>
          </a:p>
        </p:txBody>
      </p:sp>
      <p:sp>
        <p:nvSpPr>
          <p:cNvPr id="9248" name="TextBox 41"/>
          <p:cNvSpPr txBox="1">
            <a:spLocks noChangeArrowheads="1"/>
          </p:cNvSpPr>
          <p:nvPr/>
        </p:nvSpPr>
        <p:spPr bwMode="auto">
          <a:xfrm>
            <a:off x="423899" y="9522127"/>
            <a:ext cx="104040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b)</a:t>
            </a:r>
          </a:p>
        </p:txBody>
      </p:sp>
      <p:sp>
        <p:nvSpPr>
          <p:cNvPr id="9249" name="Text Box 7"/>
          <p:cNvSpPr txBox="1">
            <a:spLocks noChangeArrowheads="1"/>
          </p:cNvSpPr>
          <p:nvPr/>
        </p:nvSpPr>
        <p:spPr bwMode="auto">
          <a:xfrm>
            <a:off x="1275442" y="6970702"/>
            <a:ext cx="9460984" cy="19491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flux caused by jumps due to</a:t>
            </a:r>
          </a:p>
          <a:p>
            <a:r>
              <a:rPr lang="fr-CH"/>
              <a:t> stochastic spike arrival</a:t>
            </a:r>
            <a:endParaRPr lang="fr-FR"/>
          </a:p>
        </p:txBody>
      </p:sp>
      <p:sp>
        <p:nvSpPr>
          <p:cNvPr id="9250" name="Text Box 7"/>
          <p:cNvSpPr txBox="1">
            <a:spLocks noChangeArrowheads="1"/>
          </p:cNvSpPr>
          <p:nvPr/>
        </p:nvSpPr>
        <p:spPr bwMode="auto">
          <a:xfrm>
            <a:off x="1444250" y="9648712"/>
            <a:ext cx="5267528" cy="194912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flux caused by</a:t>
            </a:r>
          </a:p>
          <a:p>
            <a:r>
              <a:rPr lang="fr-CH"/>
              <a:t>systematic drift</a:t>
            </a:r>
            <a:endParaRPr lang="fr-FR"/>
          </a:p>
        </p:txBody>
      </p:sp>
      <p:sp>
        <p:nvSpPr>
          <p:cNvPr id="9251" name="Text Box 43"/>
          <p:cNvSpPr txBox="1">
            <a:spLocks noChangeArrowheads="1"/>
          </p:cNvSpPr>
          <p:nvPr/>
        </p:nvSpPr>
        <p:spPr bwMode="auto">
          <a:xfrm>
            <a:off x="11224078" y="8263717"/>
            <a:ext cx="9109926" cy="3334115"/>
          </a:xfrm>
          <a:prstGeom prst="rect">
            <a:avLst/>
          </a:prstGeom>
          <a:solidFill>
            <a:srgbClr val="0076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b="1" i="1" dirty="0" err="1">
                <a:solidFill>
                  <a:srgbClr val="000099"/>
                </a:solidFill>
              </a:rPr>
              <a:t>Blackboard</a:t>
            </a:r>
            <a:r>
              <a:rPr lang="fr-CH" sz="6800" b="1" i="1" dirty="0">
                <a:solidFill>
                  <a:srgbClr val="000099"/>
                </a:solidFill>
              </a:rPr>
              <a:t>:</a:t>
            </a:r>
          </a:p>
          <a:p>
            <a:r>
              <a:rPr lang="fr-CH" sz="6800" b="1" i="1" dirty="0" err="1">
                <a:solidFill>
                  <a:srgbClr val="000099"/>
                </a:solidFill>
              </a:rPr>
              <a:t>Slope</a:t>
            </a:r>
            <a:r>
              <a:rPr lang="fr-CH" sz="6800" b="1" i="1" dirty="0">
                <a:solidFill>
                  <a:srgbClr val="000099"/>
                </a:solidFill>
              </a:rPr>
              <a:t> and</a:t>
            </a:r>
          </a:p>
          <a:p>
            <a:r>
              <a:rPr lang="fr-CH" sz="6800" b="1" i="1" dirty="0">
                <a:solidFill>
                  <a:srgbClr val="000099"/>
                </a:solidFill>
              </a:rPr>
              <a:t> </a:t>
            </a:r>
            <a:r>
              <a:rPr lang="fr-CH" sz="6800" b="1" i="1" dirty="0" err="1">
                <a:solidFill>
                  <a:srgbClr val="000099"/>
                </a:solidFill>
              </a:rPr>
              <a:t>density</a:t>
            </a:r>
            <a:r>
              <a:rPr lang="fr-CH" sz="6800" b="1" i="1" dirty="0">
                <a:solidFill>
                  <a:srgbClr val="000099"/>
                </a:solidFill>
              </a:rPr>
              <a:t> of </a:t>
            </a:r>
            <a:r>
              <a:rPr lang="fr-CH" sz="6800" b="1" i="1" dirty="0" err="1">
                <a:solidFill>
                  <a:srgbClr val="000099"/>
                </a:solidFill>
              </a:rPr>
              <a:t>potentials</a:t>
            </a:r>
            <a:endParaRPr lang="fr-FR" sz="6800" b="1" i="1" dirty="0">
              <a:solidFill>
                <a:srgbClr val="000099"/>
              </a:solidFill>
            </a:endParaRPr>
          </a:p>
        </p:txBody>
      </p:sp>
      <p:graphicFrame>
        <p:nvGraphicFramePr>
          <p:cNvPr id="9219" name="Object 71"/>
          <p:cNvGraphicFramePr>
            <a:graphicFrameLocks noChangeAspect="1"/>
          </p:cNvGraphicFramePr>
          <p:nvPr/>
        </p:nvGraphicFramePr>
        <p:xfrm>
          <a:off x="8537950" y="1"/>
          <a:ext cx="12645619" cy="1966313"/>
        </p:xfrm>
        <a:graphic>
          <a:graphicData uri="http://schemas.openxmlformats.org/presentationml/2006/ole">
            <p:oleObj spid="_x0000_s835587" name="Equation" r:id="rId5" imgW="27558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13 – Membrane potential densities and Fokker-Planck</a:t>
            </a:r>
          </a:p>
          <a:p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340904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13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Review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: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fire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stochastic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arrival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13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Density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membrane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potential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13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Flux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</a:t>
            </a:r>
            <a:r>
              <a:rPr lang="fr-CH" sz="4400" dirty="0" err="1" smtClean="0">
                <a:latin typeface="Arial Narrow" pitchFamily="34" charset="0"/>
              </a:rPr>
              <a:t>continuity</a:t>
            </a:r>
            <a:r>
              <a:rPr lang="fr-CH" sz="4400" dirty="0" smtClean="0">
                <a:latin typeface="Arial Narrow" pitchFamily="34" charset="0"/>
              </a:rPr>
              <a:t> </a:t>
            </a:r>
            <a:r>
              <a:rPr lang="fr-CH" sz="4400" dirty="0" err="1" smtClean="0">
                <a:latin typeface="Arial Narrow" pitchFamily="34" charset="0"/>
              </a:rPr>
              <a:t>equation</a:t>
            </a:r>
            <a:endParaRPr lang="fr-CH" sz="4400" dirty="0" smtClean="0">
              <a:latin typeface="Arial Narrow" pitchFamily="34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 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13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.4. Fokker –Planck Equation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noProof="0" dirty="0" smtClean="0">
                <a:latin typeface="Arial Narrow" pitchFamily="34" charset="0"/>
                <a:cs typeface="ＭＳ Ｐゴシック" charset="0"/>
              </a:rPr>
              <a:t>- source and </a:t>
            </a:r>
            <a:r>
              <a:rPr lang="fr-CH" sz="4400" noProof="0" dirty="0" err="1" smtClean="0">
                <a:latin typeface="Arial Narrow" pitchFamily="34" charset="0"/>
                <a:cs typeface="ＭＳ Ｐゴシック" charset="0"/>
              </a:rPr>
              <a:t>sink</a:t>
            </a:r>
            <a:endParaRPr lang="fr-CH" sz="44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 - </a:t>
            </a:r>
            <a:endParaRPr lang="fr-CH" sz="44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13.5.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and reset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-  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13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– Membrane Potential Densities  and Fokker-Planck Equation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341769" y="7441324"/>
            <a:ext cx="10265694" cy="189186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0247" name="Line 37"/>
          <p:cNvSpPr>
            <a:spLocks noChangeShapeType="1"/>
          </p:cNvSpPr>
          <p:nvPr/>
        </p:nvSpPr>
        <p:spPr bwMode="auto">
          <a:xfrm>
            <a:off x="6425972" y="7685213"/>
            <a:ext cx="32336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48" name="Line 38"/>
          <p:cNvSpPr>
            <a:spLocks noChangeShapeType="1"/>
          </p:cNvSpPr>
          <p:nvPr/>
        </p:nvSpPr>
        <p:spPr bwMode="auto">
          <a:xfrm>
            <a:off x="11358925" y="7685213"/>
            <a:ext cx="2213264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49" name="Text Box 39"/>
          <p:cNvSpPr txBox="1">
            <a:spLocks noChangeArrowheads="1"/>
          </p:cNvSpPr>
          <p:nvPr/>
        </p:nvSpPr>
        <p:spPr bwMode="auto">
          <a:xfrm>
            <a:off x="6718572" y="7941200"/>
            <a:ext cx="217052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rgbClr val="FF0000"/>
                </a:solidFill>
              </a:rPr>
              <a:t>EPSC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10250" name="Text Box 40"/>
          <p:cNvSpPr txBox="1">
            <a:spLocks noChangeArrowheads="1"/>
          </p:cNvSpPr>
          <p:nvPr/>
        </p:nvSpPr>
        <p:spPr bwMode="auto">
          <a:xfrm>
            <a:off x="11700294" y="8067786"/>
            <a:ext cx="1915649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chemeClr val="accent1"/>
                </a:solidFill>
              </a:rPr>
              <a:t>IPSC</a:t>
            </a:r>
            <a:endParaRPr lang="fr-FR" sz="5100" dirty="0">
              <a:solidFill>
                <a:schemeClr val="accent1"/>
              </a:solidFill>
            </a:endParaRPr>
          </a:p>
        </p:txBody>
      </p:sp>
      <p:sp>
        <p:nvSpPr>
          <p:cNvPr id="10251" name="Text Box 42"/>
          <p:cNvSpPr txBox="1">
            <a:spLocks noChangeArrowheads="1"/>
          </p:cNvSpPr>
          <p:nvPr/>
        </p:nvSpPr>
        <p:spPr bwMode="auto">
          <a:xfrm>
            <a:off x="82529" y="4697770"/>
            <a:ext cx="1381634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For any arbitrary neuron in the population</a:t>
            </a:r>
            <a:endParaRPr lang="fr-FR"/>
          </a:p>
        </p:txBody>
      </p:sp>
      <p:graphicFrame>
        <p:nvGraphicFramePr>
          <p:cNvPr id="10242" name="Object 44"/>
          <p:cNvGraphicFramePr>
            <a:graphicFrameLocks noChangeAspect="1"/>
          </p:cNvGraphicFramePr>
          <p:nvPr/>
        </p:nvGraphicFramePr>
        <p:xfrm>
          <a:off x="1961930" y="5820172"/>
          <a:ext cx="14637556" cy="1701886"/>
        </p:xfrm>
        <a:graphic>
          <a:graphicData uri="http://schemas.openxmlformats.org/presentationml/2006/ole">
            <p:oleObj spid="_x0000_s836610" name="Equation" r:id="rId4" imgW="3327120" imgH="431640" progId="Equation.DSMT4">
              <p:embed/>
            </p:oleObj>
          </a:graphicData>
        </a:graphic>
      </p:graphicFrame>
      <p:sp>
        <p:nvSpPr>
          <p:cNvPr id="10252" name="Line 46"/>
          <p:cNvSpPr>
            <a:spLocks noChangeShapeType="1"/>
          </p:cNvSpPr>
          <p:nvPr/>
        </p:nvSpPr>
        <p:spPr bwMode="auto">
          <a:xfrm>
            <a:off x="3364914" y="4287066"/>
            <a:ext cx="73150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3" name="Line 47"/>
          <p:cNvSpPr>
            <a:spLocks noChangeShapeType="1"/>
          </p:cNvSpPr>
          <p:nvPr/>
        </p:nvSpPr>
        <p:spPr bwMode="auto">
          <a:xfrm flipV="1">
            <a:off x="3364913" y="1226483"/>
            <a:ext cx="0" cy="3060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3364915" y="1791905"/>
            <a:ext cx="7119959" cy="796088"/>
            <a:chOff x="2688" y="1296"/>
            <a:chExt cx="2570" cy="336"/>
          </a:xfrm>
        </p:grpSpPr>
        <p:graphicFrame>
          <p:nvGraphicFramePr>
            <p:cNvPr id="10244" name="Object 49"/>
            <p:cNvGraphicFramePr>
              <a:graphicFrameLocks noChangeAspect="1"/>
            </p:cNvGraphicFramePr>
            <p:nvPr/>
          </p:nvGraphicFramePr>
          <p:xfrm>
            <a:off x="4992" y="1296"/>
            <a:ext cx="266" cy="336"/>
          </p:xfrm>
          <a:graphic>
            <a:graphicData uri="http://schemas.openxmlformats.org/presentationml/2006/ole">
              <p:oleObj spid="_x0000_s836612" name="Equation" r:id="rId5" imgW="139680" imgH="177480" progId="Equation.3">
                <p:embed/>
              </p:oleObj>
            </a:graphicData>
          </a:graphic>
        </p:graphicFrame>
        <p:sp>
          <p:nvSpPr>
            <p:cNvPr id="10275" name="Line 50"/>
            <p:cNvSpPr>
              <a:spLocks noChangeShapeType="1"/>
            </p:cNvSpPr>
            <p:nvPr/>
          </p:nvSpPr>
          <p:spPr bwMode="auto">
            <a:xfrm>
              <a:off x="2688" y="1440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5" name="Freeform 51"/>
          <p:cNvSpPr>
            <a:spLocks/>
          </p:cNvSpPr>
          <p:nvPr/>
        </p:nvSpPr>
        <p:spPr bwMode="auto">
          <a:xfrm>
            <a:off x="3364914" y="2118217"/>
            <a:ext cx="4422776" cy="2056328"/>
          </a:xfrm>
          <a:custGeom>
            <a:avLst/>
            <a:gdLst>
              <a:gd name="T0" fmla="*/ 0 w 960"/>
              <a:gd name="T1" fmla="*/ 2147483647 h 672"/>
              <a:gd name="T2" fmla="*/ 2147483647 w 960"/>
              <a:gd name="T3" fmla="*/ 2147483647 h 672"/>
              <a:gd name="T4" fmla="*/ 2147483647 w 960"/>
              <a:gd name="T5" fmla="*/ 2147483647 h 672"/>
              <a:gd name="T6" fmla="*/ 2147483647 w 960"/>
              <a:gd name="T7" fmla="*/ 2147483647 h 672"/>
              <a:gd name="T8" fmla="*/ 2147483647 w 960"/>
              <a:gd name="T9" fmla="*/ 2147483647 h 672"/>
              <a:gd name="T10" fmla="*/ 2147483647 w 960"/>
              <a:gd name="T11" fmla="*/ 2147483647 h 672"/>
              <a:gd name="T12" fmla="*/ 2147483647 w 960"/>
              <a:gd name="T13" fmla="*/ 2147483647 h 672"/>
              <a:gd name="T14" fmla="*/ 2147483647 w 960"/>
              <a:gd name="T15" fmla="*/ 2147483647 h 672"/>
              <a:gd name="T16" fmla="*/ 2147483647 w 960"/>
              <a:gd name="T17" fmla="*/ 2147483647 h 672"/>
              <a:gd name="T18" fmla="*/ 2147483647 w 960"/>
              <a:gd name="T19" fmla="*/ 2147483647 h 672"/>
              <a:gd name="T20" fmla="*/ 2147483647 w 960"/>
              <a:gd name="T21" fmla="*/ 0 h 67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60"/>
              <a:gd name="T34" fmla="*/ 0 h 672"/>
              <a:gd name="T35" fmla="*/ 960 w 960"/>
              <a:gd name="T36" fmla="*/ 672 h 67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60" h="672">
                <a:moveTo>
                  <a:pt x="0" y="672"/>
                </a:moveTo>
                <a:cubicBezTo>
                  <a:pt x="36" y="644"/>
                  <a:pt x="72" y="616"/>
                  <a:pt x="96" y="576"/>
                </a:cubicBezTo>
                <a:cubicBezTo>
                  <a:pt x="120" y="536"/>
                  <a:pt x="120" y="456"/>
                  <a:pt x="144" y="432"/>
                </a:cubicBezTo>
                <a:cubicBezTo>
                  <a:pt x="168" y="408"/>
                  <a:pt x="200" y="448"/>
                  <a:pt x="240" y="432"/>
                </a:cubicBezTo>
                <a:cubicBezTo>
                  <a:pt x="280" y="416"/>
                  <a:pt x="352" y="376"/>
                  <a:pt x="384" y="336"/>
                </a:cubicBezTo>
                <a:cubicBezTo>
                  <a:pt x="416" y="296"/>
                  <a:pt x="400" y="208"/>
                  <a:pt x="432" y="192"/>
                </a:cubicBezTo>
                <a:cubicBezTo>
                  <a:pt x="464" y="176"/>
                  <a:pt x="544" y="240"/>
                  <a:pt x="576" y="240"/>
                </a:cubicBezTo>
                <a:cubicBezTo>
                  <a:pt x="608" y="240"/>
                  <a:pt x="600" y="200"/>
                  <a:pt x="624" y="192"/>
                </a:cubicBezTo>
                <a:cubicBezTo>
                  <a:pt x="648" y="184"/>
                  <a:pt x="688" y="208"/>
                  <a:pt x="720" y="192"/>
                </a:cubicBezTo>
                <a:cubicBezTo>
                  <a:pt x="752" y="176"/>
                  <a:pt x="776" y="128"/>
                  <a:pt x="816" y="96"/>
                </a:cubicBezTo>
                <a:cubicBezTo>
                  <a:pt x="856" y="64"/>
                  <a:pt x="936" y="16"/>
                  <a:pt x="96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256" name="Line 52"/>
          <p:cNvSpPr>
            <a:spLocks noChangeShapeType="1"/>
          </p:cNvSpPr>
          <p:nvPr/>
        </p:nvSpPr>
        <p:spPr bwMode="auto">
          <a:xfrm>
            <a:off x="7787690" y="2118217"/>
            <a:ext cx="0" cy="216884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57" name="Freeform 53"/>
          <p:cNvSpPr>
            <a:spLocks/>
          </p:cNvSpPr>
          <p:nvPr/>
        </p:nvSpPr>
        <p:spPr bwMode="auto">
          <a:xfrm>
            <a:off x="7806447" y="2874922"/>
            <a:ext cx="1601802" cy="1375575"/>
          </a:xfrm>
          <a:custGeom>
            <a:avLst/>
            <a:gdLst>
              <a:gd name="T0" fmla="*/ 0 w 427"/>
              <a:gd name="T1" fmla="*/ 2147483647 h 489"/>
              <a:gd name="T2" fmla="*/ 2147483647 w 427"/>
              <a:gd name="T3" fmla="*/ 2147483647 h 489"/>
              <a:gd name="T4" fmla="*/ 2147483647 w 427"/>
              <a:gd name="T5" fmla="*/ 2147483647 h 489"/>
              <a:gd name="T6" fmla="*/ 2147483647 w 427"/>
              <a:gd name="T7" fmla="*/ 2147483647 h 489"/>
              <a:gd name="T8" fmla="*/ 2147483647 w 427"/>
              <a:gd name="T9" fmla="*/ 2147483647 h 489"/>
              <a:gd name="T10" fmla="*/ 2147483647 w 427"/>
              <a:gd name="T11" fmla="*/ 2147483647 h 489"/>
              <a:gd name="T12" fmla="*/ 2147483647 w 427"/>
              <a:gd name="T13" fmla="*/ 2147483647 h 489"/>
              <a:gd name="T14" fmla="*/ 2147483647 w 427"/>
              <a:gd name="T15" fmla="*/ 2147483647 h 489"/>
              <a:gd name="T16" fmla="*/ 2147483647 w 427"/>
              <a:gd name="T17" fmla="*/ 2147483647 h 489"/>
              <a:gd name="T18" fmla="*/ 2147483647 w 427"/>
              <a:gd name="T19" fmla="*/ 2147483647 h 489"/>
              <a:gd name="T20" fmla="*/ 2147483647 w 427"/>
              <a:gd name="T21" fmla="*/ 2147483647 h 48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27"/>
              <a:gd name="T34" fmla="*/ 0 h 489"/>
              <a:gd name="T35" fmla="*/ 427 w 427"/>
              <a:gd name="T36" fmla="*/ 489 h 48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27" h="489">
                <a:moveTo>
                  <a:pt x="0" y="489"/>
                </a:moveTo>
                <a:cubicBezTo>
                  <a:pt x="9" y="366"/>
                  <a:pt x="20" y="360"/>
                  <a:pt x="64" y="249"/>
                </a:cubicBezTo>
                <a:cubicBezTo>
                  <a:pt x="76" y="218"/>
                  <a:pt x="93" y="197"/>
                  <a:pt x="112" y="169"/>
                </a:cubicBezTo>
                <a:cubicBezTo>
                  <a:pt x="117" y="161"/>
                  <a:pt x="128" y="145"/>
                  <a:pt x="128" y="145"/>
                </a:cubicBezTo>
                <a:cubicBezTo>
                  <a:pt x="133" y="153"/>
                  <a:pt x="137" y="163"/>
                  <a:pt x="144" y="169"/>
                </a:cubicBezTo>
                <a:cubicBezTo>
                  <a:pt x="158" y="182"/>
                  <a:pt x="192" y="201"/>
                  <a:pt x="192" y="201"/>
                </a:cubicBezTo>
                <a:cubicBezTo>
                  <a:pt x="250" y="162"/>
                  <a:pt x="223" y="160"/>
                  <a:pt x="272" y="185"/>
                </a:cubicBezTo>
                <a:cubicBezTo>
                  <a:pt x="288" y="182"/>
                  <a:pt x="306" y="186"/>
                  <a:pt x="320" y="177"/>
                </a:cubicBezTo>
                <a:cubicBezTo>
                  <a:pt x="335" y="167"/>
                  <a:pt x="341" y="117"/>
                  <a:pt x="344" y="105"/>
                </a:cubicBezTo>
                <a:cubicBezTo>
                  <a:pt x="357" y="47"/>
                  <a:pt x="345" y="41"/>
                  <a:pt x="392" y="17"/>
                </a:cubicBezTo>
                <a:cubicBezTo>
                  <a:pt x="427" y="0"/>
                  <a:pt x="404" y="1"/>
                  <a:pt x="424" y="1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58" name="Freeform 54"/>
          <p:cNvSpPr>
            <a:spLocks/>
          </p:cNvSpPr>
          <p:nvPr/>
        </p:nvSpPr>
        <p:spPr bwMode="auto">
          <a:xfrm>
            <a:off x="3987629" y="2078834"/>
            <a:ext cx="4812911" cy="2227924"/>
          </a:xfrm>
          <a:custGeom>
            <a:avLst/>
            <a:gdLst>
              <a:gd name="T0" fmla="*/ 2147483647 w 1283"/>
              <a:gd name="T1" fmla="*/ 2147483647 h 792"/>
              <a:gd name="T2" fmla="*/ 2147483647 w 1283"/>
              <a:gd name="T3" fmla="*/ 2147483647 h 792"/>
              <a:gd name="T4" fmla="*/ 2147483647 w 1283"/>
              <a:gd name="T5" fmla="*/ 2147483647 h 792"/>
              <a:gd name="T6" fmla="*/ 2147483647 w 1283"/>
              <a:gd name="T7" fmla="*/ 2147483647 h 792"/>
              <a:gd name="T8" fmla="*/ 2147483647 w 1283"/>
              <a:gd name="T9" fmla="*/ 2147483647 h 792"/>
              <a:gd name="T10" fmla="*/ 2147483647 w 1283"/>
              <a:gd name="T11" fmla="*/ 2147483647 h 792"/>
              <a:gd name="T12" fmla="*/ 2147483647 w 1283"/>
              <a:gd name="T13" fmla="*/ 2147483647 h 792"/>
              <a:gd name="T14" fmla="*/ 2147483647 w 1283"/>
              <a:gd name="T15" fmla="*/ 2147483647 h 792"/>
              <a:gd name="T16" fmla="*/ 2147483647 w 1283"/>
              <a:gd name="T17" fmla="*/ 2147483647 h 792"/>
              <a:gd name="T18" fmla="*/ 2147483647 w 1283"/>
              <a:gd name="T19" fmla="*/ 2147483647 h 792"/>
              <a:gd name="T20" fmla="*/ 2147483647 w 1283"/>
              <a:gd name="T21" fmla="*/ 2147483647 h 792"/>
              <a:gd name="T22" fmla="*/ 2147483647 w 1283"/>
              <a:gd name="T23" fmla="*/ 2147483647 h 792"/>
              <a:gd name="T24" fmla="*/ 2147483647 w 1283"/>
              <a:gd name="T25" fmla="*/ 2147483647 h 792"/>
              <a:gd name="T26" fmla="*/ 2147483647 w 1283"/>
              <a:gd name="T27" fmla="*/ 2147483647 h 792"/>
              <a:gd name="T28" fmla="*/ 2147483647 w 1283"/>
              <a:gd name="T29" fmla="*/ 2147483647 h 792"/>
              <a:gd name="T30" fmla="*/ 2147483647 w 1283"/>
              <a:gd name="T31" fmla="*/ 2147483647 h 792"/>
              <a:gd name="T32" fmla="*/ 2147483647 w 1283"/>
              <a:gd name="T33" fmla="*/ 2147483647 h 792"/>
              <a:gd name="T34" fmla="*/ 2147483647 w 1283"/>
              <a:gd name="T35" fmla="*/ 2147483647 h 792"/>
              <a:gd name="T36" fmla="*/ 2147483647 w 1283"/>
              <a:gd name="T37" fmla="*/ 0 h 792"/>
              <a:gd name="T38" fmla="*/ 2147483647 w 1283"/>
              <a:gd name="T39" fmla="*/ 2147483647 h 79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283"/>
              <a:gd name="T61" fmla="*/ 0 h 792"/>
              <a:gd name="T62" fmla="*/ 1283 w 1283"/>
              <a:gd name="T63" fmla="*/ 792 h 79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283" h="792">
                <a:moveTo>
                  <a:pt x="10" y="792"/>
                </a:moveTo>
                <a:cubicBezTo>
                  <a:pt x="55" y="610"/>
                  <a:pt x="0" y="763"/>
                  <a:pt x="82" y="648"/>
                </a:cubicBezTo>
                <a:cubicBezTo>
                  <a:pt x="89" y="638"/>
                  <a:pt x="86" y="622"/>
                  <a:pt x="94" y="612"/>
                </a:cubicBezTo>
                <a:cubicBezTo>
                  <a:pt x="111" y="591"/>
                  <a:pt x="142" y="584"/>
                  <a:pt x="166" y="576"/>
                </a:cubicBezTo>
                <a:cubicBezTo>
                  <a:pt x="202" y="580"/>
                  <a:pt x="238" y="591"/>
                  <a:pt x="274" y="588"/>
                </a:cubicBezTo>
                <a:cubicBezTo>
                  <a:pt x="302" y="586"/>
                  <a:pt x="353" y="512"/>
                  <a:pt x="358" y="504"/>
                </a:cubicBezTo>
                <a:cubicBezTo>
                  <a:pt x="369" y="486"/>
                  <a:pt x="364" y="456"/>
                  <a:pt x="382" y="444"/>
                </a:cubicBezTo>
                <a:cubicBezTo>
                  <a:pt x="406" y="428"/>
                  <a:pt x="438" y="436"/>
                  <a:pt x="466" y="432"/>
                </a:cubicBezTo>
                <a:cubicBezTo>
                  <a:pt x="556" y="402"/>
                  <a:pt x="445" y="443"/>
                  <a:pt x="538" y="396"/>
                </a:cubicBezTo>
                <a:cubicBezTo>
                  <a:pt x="589" y="370"/>
                  <a:pt x="650" y="370"/>
                  <a:pt x="706" y="360"/>
                </a:cubicBezTo>
                <a:cubicBezTo>
                  <a:pt x="718" y="348"/>
                  <a:pt x="731" y="337"/>
                  <a:pt x="742" y="324"/>
                </a:cubicBezTo>
                <a:cubicBezTo>
                  <a:pt x="751" y="313"/>
                  <a:pt x="752" y="291"/>
                  <a:pt x="766" y="288"/>
                </a:cubicBezTo>
                <a:cubicBezTo>
                  <a:pt x="797" y="282"/>
                  <a:pt x="872" y="303"/>
                  <a:pt x="910" y="312"/>
                </a:cubicBezTo>
                <a:cubicBezTo>
                  <a:pt x="938" y="308"/>
                  <a:pt x="968" y="311"/>
                  <a:pt x="994" y="300"/>
                </a:cubicBezTo>
                <a:cubicBezTo>
                  <a:pt x="1007" y="294"/>
                  <a:pt x="1008" y="274"/>
                  <a:pt x="1018" y="264"/>
                </a:cubicBezTo>
                <a:cubicBezTo>
                  <a:pt x="1028" y="254"/>
                  <a:pt x="1042" y="248"/>
                  <a:pt x="1054" y="240"/>
                </a:cubicBezTo>
                <a:cubicBezTo>
                  <a:pt x="1078" y="180"/>
                  <a:pt x="1089" y="152"/>
                  <a:pt x="1150" y="132"/>
                </a:cubicBezTo>
                <a:cubicBezTo>
                  <a:pt x="1206" y="76"/>
                  <a:pt x="1173" y="73"/>
                  <a:pt x="1246" y="36"/>
                </a:cubicBezTo>
                <a:cubicBezTo>
                  <a:pt x="1254" y="24"/>
                  <a:pt x="1256" y="0"/>
                  <a:pt x="1270" y="0"/>
                </a:cubicBezTo>
                <a:cubicBezTo>
                  <a:pt x="1283" y="0"/>
                  <a:pt x="1282" y="61"/>
                  <a:pt x="128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59" name="Freeform 55"/>
          <p:cNvSpPr>
            <a:spLocks/>
          </p:cNvSpPr>
          <p:nvPr/>
        </p:nvSpPr>
        <p:spPr bwMode="auto">
          <a:xfrm>
            <a:off x="4655360" y="2112592"/>
            <a:ext cx="4328995" cy="2478283"/>
          </a:xfrm>
          <a:custGeom>
            <a:avLst/>
            <a:gdLst>
              <a:gd name="T0" fmla="*/ 0 w 1154"/>
              <a:gd name="T1" fmla="*/ 2147483647 h 881"/>
              <a:gd name="T2" fmla="*/ 2147483647 w 1154"/>
              <a:gd name="T3" fmla="*/ 2147483647 h 881"/>
              <a:gd name="T4" fmla="*/ 2147483647 w 1154"/>
              <a:gd name="T5" fmla="*/ 2147483647 h 881"/>
              <a:gd name="T6" fmla="*/ 2147483647 w 1154"/>
              <a:gd name="T7" fmla="*/ 2147483647 h 881"/>
              <a:gd name="T8" fmla="*/ 2147483647 w 1154"/>
              <a:gd name="T9" fmla="*/ 2147483647 h 881"/>
              <a:gd name="T10" fmla="*/ 2147483647 w 1154"/>
              <a:gd name="T11" fmla="*/ 2147483647 h 881"/>
              <a:gd name="T12" fmla="*/ 2147483647 w 1154"/>
              <a:gd name="T13" fmla="*/ 2147483647 h 881"/>
              <a:gd name="T14" fmla="*/ 2147483647 w 1154"/>
              <a:gd name="T15" fmla="*/ 2147483647 h 881"/>
              <a:gd name="T16" fmla="*/ 2147483647 w 1154"/>
              <a:gd name="T17" fmla="*/ 2147483647 h 881"/>
              <a:gd name="T18" fmla="*/ 2147483647 w 1154"/>
              <a:gd name="T19" fmla="*/ 2147483647 h 881"/>
              <a:gd name="T20" fmla="*/ 2147483647 w 1154"/>
              <a:gd name="T21" fmla="*/ 2147483647 h 881"/>
              <a:gd name="T22" fmla="*/ 2147483647 w 1154"/>
              <a:gd name="T23" fmla="*/ 2147483647 h 881"/>
              <a:gd name="T24" fmla="*/ 2147483647 w 1154"/>
              <a:gd name="T25" fmla="*/ 0 h 88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4"/>
              <a:gd name="T40" fmla="*/ 0 h 881"/>
              <a:gd name="T41" fmla="*/ 1154 w 1154"/>
              <a:gd name="T42" fmla="*/ 881 h 88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4" h="881">
                <a:moveTo>
                  <a:pt x="0" y="768"/>
                </a:moveTo>
                <a:cubicBezTo>
                  <a:pt x="25" y="667"/>
                  <a:pt x="51" y="696"/>
                  <a:pt x="156" y="708"/>
                </a:cubicBezTo>
                <a:cubicBezTo>
                  <a:pt x="178" y="730"/>
                  <a:pt x="209" y="743"/>
                  <a:pt x="228" y="768"/>
                </a:cubicBezTo>
                <a:cubicBezTo>
                  <a:pt x="313" y="881"/>
                  <a:pt x="219" y="810"/>
                  <a:pt x="300" y="864"/>
                </a:cubicBezTo>
                <a:cubicBezTo>
                  <a:pt x="427" y="839"/>
                  <a:pt x="431" y="773"/>
                  <a:pt x="492" y="672"/>
                </a:cubicBezTo>
                <a:cubicBezTo>
                  <a:pt x="514" y="635"/>
                  <a:pt x="540" y="600"/>
                  <a:pt x="564" y="564"/>
                </a:cubicBezTo>
                <a:cubicBezTo>
                  <a:pt x="577" y="545"/>
                  <a:pt x="604" y="540"/>
                  <a:pt x="624" y="528"/>
                </a:cubicBezTo>
                <a:cubicBezTo>
                  <a:pt x="676" y="459"/>
                  <a:pt x="693" y="457"/>
                  <a:pt x="780" y="432"/>
                </a:cubicBezTo>
                <a:cubicBezTo>
                  <a:pt x="828" y="400"/>
                  <a:pt x="830" y="365"/>
                  <a:pt x="876" y="324"/>
                </a:cubicBezTo>
                <a:cubicBezTo>
                  <a:pt x="942" y="266"/>
                  <a:pt x="1022" y="221"/>
                  <a:pt x="1092" y="168"/>
                </a:cubicBezTo>
                <a:cubicBezTo>
                  <a:pt x="1096" y="148"/>
                  <a:pt x="1093" y="125"/>
                  <a:pt x="1104" y="108"/>
                </a:cubicBezTo>
                <a:cubicBezTo>
                  <a:pt x="1111" y="97"/>
                  <a:pt x="1133" y="107"/>
                  <a:pt x="1140" y="96"/>
                </a:cubicBezTo>
                <a:cubicBezTo>
                  <a:pt x="1154" y="74"/>
                  <a:pt x="1152" y="27"/>
                  <a:pt x="11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0" name="Freeform 56"/>
          <p:cNvSpPr>
            <a:spLocks/>
          </p:cNvSpPr>
          <p:nvPr/>
        </p:nvSpPr>
        <p:spPr bwMode="auto">
          <a:xfrm>
            <a:off x="3349910" y="2112591"/>
            <a:ext cx="2708435" cy="714511"/>
          </a:xfrm>
          <a:custGeom>
            <a:avLst/>
            <a:gdLst>
              <a:gd name="T0" fmla="*/ 0 w 722"/>
              <a:gd name="T1" fmla="*/ 2147483647 h 254"/>
              <a:gd name="T2" fmla="*/ 2147483647 w 722"/>
              <a:gd name="T3" fmla="*/ 2147483647 h 254"/>
              <a:gd name="T4" fmla="*/ 2147483647 w 722"/>
              <a:gd name="T5" fmla="*/ 2147483647 h 254"/>
              <a:gd name="T6" fmla="*/ 2147483647 w 722"/>
              <a:gd name="T7" fmla="*/ 2147483647 h 254"/>
              <a:gd name="T8" fmla="*/ 2147483647 w 722"/>
              <a:gd name="T9" fmla="*/ 2147483647 h 254"/>
              <a:gd name="T10" fmla="*/ 2147483647 w 722"/>
              <a:gd name="T11" fmla="*/ 2147483647 h 254"/>
              <a:gd name="T12" fmla="*/ 2147483647 w 722"/>
              <a:gd name="T13" fmla="*/ 2147483647 h 254"/>
              <a:gd name="T14" fmla="*/ 2147483647 w 722"/>
              <a:gd name="T15" fmla="*/ 0 h 2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2"/>
              <a:gd name="T25" fmla="*/ 0 h 254"/>
              <a:gd name="T26" fmla="*/ 722 w 722"/>
              <a:gd name="T27" fmla="*/ 254 h 25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2" h="254">
                <a:moveTo>
                  <a:pt x="0" y="180"/>
                </a:moveTo>
                <a:cubicBezTo>
                  <a:pt x="32" y="184"/>
                  <a:pt x="67" y="178"/>
                  <a:pt x="96" y="192"/>
                </a:cubicBezTo>
                <a:cubicBezTo>
                  <a:pt x="112" y="200"/>
                  <a:pt x="104" y="231"/>
                  <a:pt x="120" y="240"/>
                </a:cubicBezTo>
                <a:cubicBezTo>
                  <a:pt x="145" y="254"/>
                  <a:pt x="176" y="248"/>
                  <a:pt x="204" y="252"/>
                </a:cubicBezTo>
                <a:cubicBezTo>
                  <a:pt x="309" y="222"/>
                  <a:pt x="403" y="184"/>
                  <a:pt x="504" y="144"/>
                </a:cubicBezTo>
                <a:cubicBezTo>
                  <a:pt x="527" y="135"/>
                  <a:pt x="555" y="134"/>
                  <a:pt x="576" y="120"/>
                </a:cubicBezTo>
                <a:cubicBezTo>
                  <a:pt x="616" y="93"/>
                  <a:pt x="650" y="63"/>
                  <a:pt x="696" y="48"/>
                </a:cubicBezTo>
                <a:cubicBezTo>
                  <a:pt x="722" y="9"/>
                  <a:pt x="720" y="26"/>
                  <a:pt x="7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1" name="Freeform 57"/>
          <p:cNvSpPr>
            <a:spLocks/>
          </p:cNvSpPr>
          <p:nvPr/>
        </p:nvSpPr>
        <p:spPr bwMode="auto">
          <a:xfrm>
            <a:off x="3394924" y="2517668"/>
            <a:ext cx="5852021" cy="1147718"/>
          </a:xfrm>
          <a:custGeom>
            <a:avLst/>
            <a:gdLst>
              <a:gd name="T0" fmla="*/ 0 w 1560"/>
              <a:gd name="T1" fmla="*/ 2147483647 h 408"/>
              <a:gd name="T2" fmla="*/ 2147483647 w 1560"/>
              <a:gd name="T3" fmla="*/ 2147483647 h 408"/>
              <a:gd name="T4" fmla="*/ 2147483647 w 1560"/>
              <a:gd name="T5" fmla="*/ 2147483647 h 408"/>
              <a:gd name="T6" fmla="*/ 2147483647 w 1560"/>
              <a:gd name="T7" fmla="*/ 2147483647 h 408"/>
              <a:gd name="T8" fmla="*/ 2147483647 w 1560"/>
              <a:gd name="T9" fmla="*/ 2147483647 h 408"/>
              <a:gd name="T10" fmla="*/ 2147483647 w 1560"/>
              <a:gd name="T11" fmla="*/ 2147483647 h 408"/>
              <a:gd name="T12" fmla="*/ 2147483647 w 1560"/>
              <a:gd name="T13" fmla="*/ 2147483647 h 408"/>
              <a:gd name="T14" fmla="*/ 2147483647 w 1560"/>
              <a:gd name="T15" fmla="*/ 2147483647 h 408"/>
              <a:gd name="T16" fmla="*/ 2147483647 w 1560"/>
              <a:gd name="T17" fmla="*/ 2147483647 h 408"/>
              <a:gd name="T18" fmla="*/ 2147483647 w 1560"/>
              <a:gd name="T19" fmla="*/ 2147483647 h 408"/>
              <a:gd name="T20" fmla="*/ 2147483647 w 1560"/>
              <a:gd name="T21" fmla="*/ 2147483647 h 408"/>
              <a:gd name="T22" fmla="*/ 2147483647 w 1560"/>
              <a:gd name="T23" fmla="*/ 2147483647 h 408"/>
              <a:gd name="T24" fmla="*/ 2147483647 w 1560"/>
              <a:gd name="T25" fmla="*/ 2147483647 h 408"/>
              <a:gd name="T26" fmla="*/ 2147483647 w 1560"/>
              <a:gd name="T27" fmla="*/ 2147483647 h 408"/>
              <a:gd name="T28" fmla="*/ 2147483647 w 1560"/>
              <a:gd name="T29" fmla="*/ 2147483647 h 408"/>
              <a:gd name="T30" fmla="*/ 2147483647 w 1560"/>
              <a:gd name="T31" fmla="*/ 2147483647 h 408"/>
              <a:gd name="T32" fmla="*/ 2147483647 w 1560"/>
              <a:gd name="T33" fmla="*/ 2147483647 h 408"/>
              <a:gd name="T34" fmla="*/ 2147483647 w 1560"/>
              <a:gd name="T35" fmla="*/ 2147483647 h 408"/>
              <a:gd name="T36" fmla="*/ 2147483647 w 1560"/>
              <a:gd name="T37" fmla="*/ 0 h 40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60"/>
              <a:gd name="T58" fmla="*/ 0 h 408"/>
              <a:gd name="T59" fmla="*/ 1560 w 1560"/>
              <a:gd name="T60" fmla="*/ 408 h 40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60" h="408">
                <a:moveTo>
                  <a:pt x="0" y="288"/>
                </a:moveTo>
                <a:cubicBezTo>
                  <a:pt x="32" y="280"/>
                  <a:pt x="65" y="275"/>
                  <a:pt x="96" y="264"/>
                </a:cubicBezTo>
                <a:cubicBezTo>
                  <a:pt x="126" y="253"/>
                  <a:pt x="150" y="227"/>
                  <a:pt x="180" y="216"/>
                </a:cubicBezTo>
                <a:cubicBezTo>
                  <a:pt x="207" y="206"/>
                  <a:pt x="236" y="201"/>
                  <a:pt x="264" y="192"/>
                </a:cubicBezTo>
                <a:cubicBezTo>
                  <a:pt x="306" y="206"/>
                  <a:pt x="302" y="197"/>
                  <a:pt x="324" y="240"/>
                </a:cubicBezTo>
                <a:cubicBezTo>
                  <a:pt x="330" y="251"/>
                  <a:pt x="327" y="267"/>
                  <a:pt x="336" y="276"/>
                </a:cubicBezTo>
                <a:cubicBezTo>
                  <a:pt x="345" y="285"/>
                  <a:pt x="360" y="284"/>
                  <a:pt x="372" y="288"/>
                </a:cubicBezTo>
                <a:cubicBezTo>
                  <a:pt x="481" y="397"/>
                  <a:pt x="410" y="365"/>
                  <a:pt x="600" y="336"/>
                </a:cubicBezTo>
                <a:cubicBezTo>
                  <a:pt x="639" y="362"/>
                  <a:pt x="663" y="393"/>
                  <a:pt x="708" y="408"/>
                </a:cubicBezTo>
                <a:cubicBezTo>
                  <a:pt x="772" y="365"/>
                  <a:pt x="887" y="290"/>
                  <a:pt x="912" y="216"/>
                </a:cubicBezTo>
                <a:cubicBezTo>
                  <a:pt x="925" y="176"/>
                  <a:pt x="926" y="131"/>
                  <a:pt x="948" y="96"/>
                </a:cubicBezTo>
                <a:cubicBezTo>
                  <a:pt x="955" y="85"/>
                  <a:pt x="973" y="90"/>
                  <a:pt x="984" y="84"/>
                </a:cubicBezTo>
                <a:cubicBezTo>
                  <a:pt x="1098" y="27"/>
                  <a:pt x="906" y="98"/>
                  <a:pt x="1092" y="36"/>
                </a:cubicBezTo>
                <a:cubicBezTo>
                  <a:pt x="1104" y="32"/>
                  <a:pt x="1128" y="24"/>
                  <a:pt x="1128" y="24"/>
                </a:cubicBezTo>
                <a:cubicBezTo>
                  <a:pt x="1191" y="37"/>
                  <a:pt x="1182" y="29"/>
                  <a:pt x="1236" y="60"/>
                </a:cubicBezTo>
                <a:cubicBezTo>
                  <a:pt x="1249" y="67"/>
                  <a:pt x="1258" y="79"/>
                  <a:pt x="1272" y="84"/>
                </a:cubicBezTo>
                <a:cubicBezTo>
                  <a:pt x="1303" y="95"/>
                  <a:pt x="1368" y="108"/>
                  <a:pt x="1368" y="108"/>
                </a:cubicBezTo>
                <a:cubicBezTo>
                  <a:pt x="1404" y="100"/>
                  <a:pt x="1443" y="99"/>
                  <a:pt x="1476" y="84"/>
                </a:cubicBezTo>
                <a:cubicBezTo>
                  <a:pt x="1530" y="59"/>
                  <a:pt x="1511" y="0"/>
                  <a:pt x="15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2" name="Line 58"/>
          <p:cNvSpPr>
            <a:spLocks noChangeShapeType="1"/>
          </p:cNvSpPr>
          <p:nvPr/>
        </p:nvSpPr>
        <p:spPr bwMode="auto">
          <a:xfrm>
            <a:off x="4043897" y="2118217"/>
            <a:ext cx="0" cy="21688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3" name="Line 59"/>
          <p:cNvSpPr>
            <a:spLocks noChangeShapeType="1"/>
          </p:cNvSpPr>
          <p:nvPr/>
        </p:nvSpPr>
        <p:spPr bwMode="auto">
          <a:xfrm>
            <a:off x="4722882" y="2118217"/>
            <a:ext cx="0" cy="21688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4" name="Freeform 60"/>
          <p:cNvSpPr>
            <a:spLocks/>
          </p:cNvSpPr>
          <p:nvPr/>
        </p:nvSpPr>
        <p:spPr bwMode="auto">
          <a:xfrm>
            <a:off x="3349908" y="2146348"/>
            <a:ext cx="630218" cy="286930"/>
          </a:xfrm>
          <a:custGeom>
            <a:avLst/>
            <a:gdLst>
              <a:gd name="T0" fmla="*/ 0 w 168"/>
              <a:gd name="T1" fmla="*/ 2147483647 h 102"/>
              <a:gd name="T2" fmla="*/ 2147483647 w 168"/>
              <a:gd name="T3" fmla="*/ 0 h 102"/>
              <a:gd name="T4" fmla="*/ 0 60000 65536"/>
              <a:gd name="T5" fmla="*/ 0 60000 65536"/>
              <a:gd name="T6" fmla="*/ 0 w 168"/>
              <a:gd name="T7" fmla="*/ 0 h 102"/>
              <a:gd name="T8" fmla="*/ 168 w 168"/>
              <a:gd name="T9" fmla="*/ 102 h 1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8" h="102">
                <a:moveTo>
                  <a:pt x="0" y="72"/>
                </a:moveTo>
                <a:cubicBezTo>
                  <a:pt x="122" y="63"/>
                  <a:pt x="168" y="102"/>
                  <a:pt x="1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5" name="Freeform 61"/>
          <p:cNvSpPr>
            <a:spLocks/>
          </p:cNvSpPr>
          <p:nvPr/>
        </p:nvSpPr>
        <p:spPr bwMode="auto">
          <a:xfrm>
            <a:off x="3394924" y="2146347"/>
            <a:ext cx="1260435" cy="829845"/>
          </a:xfrm>
          <a:custGeom>
            <a:avLst/>
            <a:gdLst>
              <a:gd name="T0" fmla="*/ 0 w 336"/>
              <a:gd name="T1" fmla="*/ 2147483647 h 295"/>
              <a:gd name="T2" fmla="*/ 2147483647 w 336"/>
              <a:gd name="T3" fmla="*/ 2147483647 h 295"/>
              <a:gd name="T4" fmla="*/ 2147483647 w 336"/>
              <a:gd name="T5" fmla="*/ 2147483647 h 295"/>
              <a:gd name="T6" fmla="*/ 2147483647 w 336"/>
              <a:gd name="T7" fmla="*/ 2147483647 h 295"/>
              <a:gd name="T8" fmla="*/ 2147483647 w 336"/>
              <a:gd name="T9" fmla="*/ 2147483647 h 295"/>
              <a:gd name="T10" fmla="*/ 2147483647 w 336"/>
              <a:gd name="T11" fmla="*/ 2147483647 h 295"/>
              <a:gd name="T12" fmla="*/ 2147483647 w 336"/>
              <a:gd name="T13" fmla="*/ 0 h 2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6"/>
              <a:gd name="T22" fmla="*/ 0 h 295"/>
              <a:gd name="T23" fmla="*/ 336 w 336"/>
              <a:gd name="T24" fmla="*/ 295 h 29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6" h="295">
                <a:moveTo>
                  <a:pt x="0" y="288"/>
                </a:moveTo>
                <a:cubicBezTo>
                  <a:pt x="40" y="284"/>
                  <a:pt x="85" y="295"/>
                  <a:pt x="120" y="276"/>
                </a:cubicBezTo>
                <a:cubicBezTo>
                  <a:pt x="138" y="266"/>
                  <a:pt x="121" y="233"/>
                  <a:pt x="132" y="216"/>
                </a:cubicBezTo>
                <a:cubicBezTo>
                  <a:pt x="139" y="205"/>
                  <a:pt x="157" y="210"/>
                  <a:pt x="168" y="204"/>
                </a:cubicBezTo>
                <a:cubicBezTo>
                  <a:pt x="181" y="198"/>
                  <a:pt x="192" y="188"/>
                  <a:pt x="204" y="180"/>
                </a:cubicBezTo>
                <a:cubicBezTo>
                  <a:pt x="230" y="129"/>
                  <a:pt x="245" y="102"/>
                  <a:pt x="300" y="84"/>
                </a:cubicBezTo>
                <a:cubicBezTo>
                  <a:pt x="318" y="57"/>
                  <a:pt x="336" y="34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6" name="Line 62"/>
          <p:cNvSpPr>
            <a:spLocks noChangeShapeType="1"/>
          </p:cNvSpPr>
          <p:nvPr/>
        </p:nvSpPr>
        <p:spPr bwMode="auto">
          <a:xfrm>
            <a:off x="8639235" y="2118217"/>
            <a:ext cx="0" cy="21688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7" name="Freeform 64"/>
          <p:cNvSpPr>
            <a:spLocks/>
          </p:cNvSpPr>
          <p:nvPr/>
        </p:nvSpPr>
        <p:spPr bwMode="auto">
          <a:xfrm>
            <a:off x="8661743" y="3699143"/>
            <a:ext cx="630218" cy="573859"/>
          </a:xfrm>
          <a:custGeom>
            <a:avLst/>
            <a:gdLst>
              <a:gd name="T0" fmla="*/ 0 w 168"/>
              <a:gd name="T1" fmla="*/ 2147483647 h 204"/>
              <a:gd name="T2" fmla="*/ 2147483647 w 168"/>
              <a:gd name="T3" fmla="*/ 2147483647 h 204"/>
              <a:gd name="T4" fmla="*/ 2147483647 w 168"/>
              <a:gd name="T5" fmla="*/ 2147483647 h 204"/>
              <a:gd name="T6" fmla="*/ 2147483647 w 168"/>
              <a:gd name="T7" fmla="*/ 0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204"/>
              <a:gd name="T14" fmla="*/ 168 w 168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204">
                <a:moveTo>
                  <a:pt x="0" y="204"/>
                </a:moveTo>
                <a:cubicBezTo>
                  <a:pt x="21" y="119"/>
                  <a:pt x="17" y="107"/>
                  <a:pt x="108" y="84"/>
                </a:cubicBezTo>
                <a:cubicBezTo>
                  <a:pt x="116" y="60"/>
                  <a:pt x="108" y="20"/>
                  <a:pt x="132" y="12"/>
                </a:cubicBezTo>
                <a:cubicBezTo>
                  <a:pt x="144" y="8"/>
                  <a:pt x="168" y="0"/>
                  <a:pt x="1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8" name="Line 66"/>
          <p:cNvSpPr>
            <a:spLocks noChangeShapeType="1"/>
          </p:cNvSpPr>
          <p:nvPr/>
        </p:nvSpPr>
        <p:spPr bwMode="auto">
          <a:xfrm>
            <a:off x="6084602" y="2118217"/>
            <a:ext cx="0" cy="21688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269" name="Freeform 67"/>
          <p:cNvSpPr>
            <a:spLocks/>
          </p:cNvSpPr>
          <p:nvPr/>
        </p:nvSpPr>
        <p:spPr bwMode="auto">
          <a:xfrm>
            <a:off x="6084603" y="3139347"/>
            <a:ext cx="3402426" cy="1083020"/>
          </a:xfrm>
          <a:custGeom>
            <a:avLst/>
            <a:gdLst>
              <a:gd name="T0" fmla="*/ 0 w 168"/>
              <a:gd name="T1" fmla="*/ 2147483647 h 204"/>
              <a:gd name="T2" fmla="*/ 2147483647 w 168"/>
              <a:gd name="T3" fmla="*/ 2147483647 h 204"/>
              <a:gd name="T4" fmla="*/ 2147483647 w 168"/>
              <a:gd name="T5" fmla="*/ 2147483647 h 204"/>
              <a:gd name="T6" fmla="*/ 2147483647 w 168"/>
              <a:gd name="T7" fmla="*/ 0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204"/>
              <a:gd name="T14" fmla="*/ 168 w 168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204">
                <a:moveTo>
                  <a:pt x="0" y="204"/>
                </a:moveTo>
                <a:cubicBezTo>
                  <a:pt x="21" y="119"/>
                  <a:pt x="17" y="107"/>
                  <a:pt x="108" y="84"/>
                </a:cubicBezTo>
                <a:cubicBezTo>
                  <a:pt x="116" y="60"/>
                  <a:pt x="108" y="20"/>
                  <a:pt x="132" y="12"/>
                </a:cubicBezTo>
                <a:cubicBezTo>
                  <a:pt x="144" y="8"/>
                  <a:pt x="168" y="0"/>
                  <a:pt x="1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10270" name="Straight Arrow Connector 32"/>
          <p:cNvCxnSpPr>
            <a:cxnSpLocks noChangeShapeType="1"/>
          </p:cNvCxnSpPr>
          <p:nvPr/>
        </p:nvCxnSpPr>
        <p:spPr bwMode="auto">
          <a:xfrm rot="10800000">
            <a:off x="15226510" y="7353275"/>
            <a:ext cx="1361719" cy="63574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71" name="TextBox 34"/>
          <p:cNvSpPr txBox="1">
            <a:spLocks noChangeArrowheads="1"/>
          </p:cNvSpPr>
          <p:nvPr/>
        </p:nvSpPr>
        <p:spPr bwMode="auto">
          <a:xfrm>
            <a:off x="15567877" y="7989021"/>
            <a:ext cx="478342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external input</a:t>
            </a:r>
          </a:p>
        </p:txBody>
      </p:sp>
      <p:graphicFrame>
        <p:nvGraphicFramePr>
          <p:cNvPr id="10243" name="Object 24"/>
          <p:cNvGraphicFramePr>
            <a:graphicFrameLocks noChangeAspect="1"/>
          </p:cNvGraphicFramePr>
          <p:nvPr/>
        </p:nvGraphicFramePr>
        <p:xfrm>
          <a:off x="817782" y="9775300"/>
          <a:ext cx="8316624" cy="1949433"/>
        </p:xfrm>
        <a:graphic>
          <a:graphicData uri="http://schemas.openxmlformats.org/presentationml/2006/ole">
            <p:oleObj spid="_x0000_s836611" name="Equation" r:id="rId6" imgW="1473120" imgH="393480" progId="Equation.DSMT4">
              <p:embed/>
            </p:oleObj>
          </a:graphicData>
        </a:graphic>
      </p:graphicFrame>
      <p:sp>
        <p:nvSpPr>
          <p:cNvPr id="10272" name="TextBox 35"/>
          <p:cNvSpPr txBox="1">
            <a:spLocks noChangeArrowheads="1"/>
          </p:cNvSpPr>
          <p:nvPr/>
        </p:nvSpPr>
        <p:spPr bwMode="auto">
          <a:xfrm>
            <a:off x="1" y="8883566"/>
            <a:ext cx="685770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Continuity equation:</a:t>
            </a:r>
          </a:p>
        </p:txBody>
      </p:sp>
      <p:sp>
        <p:nvSpPr>
          <p:cNvPr id="10273" name="TextBox 36"/>
          <p:cNvSpPr txBox="1">
            <a:spLocks noChangeArrowheads="1"/>
          </p:cNvSpPr>
          <p:nvPr/>
        </p:nvSpPr>
        <p:spPr bwMode="auto">
          <a:xfrm>
            <a:off x="9442013" y="10000343"/>
            <a:ext cx="10966203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Flux:  - jump (spike arrival)</a:t>
            </a:r>
          </a:p>
          <a:p>
            <a:r>
              <a:rPr lang="en-US"/>
              <a:t>           - drift  (slope of trajectory)</a:t>
            </a:r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11655278" y="1423146"/>
            <a:ext cx="9265418" cy="3334115"/>
          </a:xfrm>
          <a:prstGeom prst="rect">
            <a:avLst/>
          </a:prstGeom>
          <a:solidFill>
            <a:srgbClr val="0076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b="1" i="1" dirty="0" err="1">
                <a:solidFill>
                  <a:srgbClr val="000099"/>
                </a:solidFill>
              </a:rPr>
              <a:t>Blackboard</a:t>
            </a:r>
            <a:r>
              <a:rPr lang="fr-CH" sz="6800" b="1" i="1" dirty="0">
                <a:solidFill>
                  <a:srgbClr val="000099"/>
                </a:solidFill>
              </a:rPr>
              <a:t>:</a:t>
            </a:r>
          </a:p>
          <a:p>
            <a:r>
              <a:rPr lang="fr-CH" sz="6800" b="1" i="1" dirty="0" err="1">
                <a:solidFill>
                  <a:srgbClr val="000099"/>
                </a:solidFill>
              </a:rPr>
              <a:t>Derive</a:t>
            </a:r>
            <a:r>
              <a:rPr lang="fr-CH" sz="6800" b="1" i="1" dirty="0">
                <a:solidFill>
                  <a:srgbClr val="000099"/>
                </a:solidFill>
              </a:rPr>
              <a:t> Fokker-Planck</a:t>
            </a:r>
          </a:p>
          <a:p>
            <a:r>
              <a:rPr lang="fr-CH" sz="6800" b="1" i="1" dirty="0">
                <a:solidFill>
                  <a:srgbClr val="000099"/>
                </a:solidFill>
              </a:rPr>
              <a:t>  </a:t>
            </a:r>
            <a:r>
              <a:rPr lang="fr-CH" sz="6800" b="1" i="1" dirty="0" err="1">
                <a:solidFill>
                  <a:srgbClr val="000099"/>
                </a:solidFill>
              </a:rPr>
              <a:t>equation</a:t>
            </a:r>
            <a:endParaRPr lang="fr-CH" sz="6800" b="1" i="1" dirty="0">
              <a:solidFill>
                <a:srgbClr val="000099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13-part 4: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from continuity equation to Fokker-Planck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1271" name="Line 14"/>
          <p:cNvSpPr>
            <a:spLocks noChangeShapeType="1"/>
          </p:cNvSpPr>
          <p:nvPr/>
        </p:nvSpPr>
        <p:spPr bwMode="auto">
          <a:xfrm>
            <a:off x="5870780" y="5820171"/>
            <a:ext cx="73150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1272" name="Line 15"/>
          <p:cNvSpPr>
            <a:spLocks noChangeShapeType="1"/>
          </p:cNvSpPr>
          <p:nvPr/>
        </p:nvSpPr>
        <p:spPr bwMode="auto">
          <a:xfrm flipV="1">
            <a:off x="5870779" y="2759588"/>
            <a:ext cx="0" cy="3060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1266" name="Object 24"/>
          <p:cNvGraphicFramePr>
            <a:graphicFrameLocks noChangeAspect="1"/>
          </p:cNvGraphicFramePr>
          <p:nvPr/>
        </p:nvGraphicFramePr>
        <p:xfrm>
          <a:off x="2479608" y="7479862"/>
          <a:ext cx="12540580" cy="1530291"/>
        </p:xfrm>
        <a:graphic>
          <a:graphicData uri="http://schemas.openxmlformats.org/presentationml/2006/ole">
            <p:oleObj spid="_x0000_s837634" name="Equation" r:id="rId4" imgW="3009600" imgH="419040" progId="Equation.DSMT4">
              <p:embed/>
            </p:oleObj>
          </a:graphicData>
        </a:graphic>
      </p:graphicFrame>
      <p:sp>
        <p:nvSpPr>
          <p:cNvPr id="11273" name="Text Box 25"/>
          <p:cNvSpPr txBox="1">
            <a:spLocks noChangeArrowheads="1"/>
          </p:cNvSpPr>
          <p:nvPr/>
        </p:nvSpPr>
        <p:spPr bwMode="auto">
          <a:xfrm>
            <a:off x="2637163" y="6714717"/>
            <a:ext cx="3504225" cy="779569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Fokker-Planck</a:t>
            </a:r>
          </a:p>
        </p:txBody>
      </p:sp>
      <p:sp>
        <p:nvSpPr>
          <p:cNvPr id="11274" name="Line 28"/>
          <p:cNvSpPr>
            <a:spLocks noChangeShapeType="1"/>
          </p:cNvSpPr>
          <p:nvPr/>
        </p:nvSpPr>
        <p:spPr bwMode="auto">
          <a:xfrm flipV="1">
            <a:off x="7911484" y="8756980"/>
            <a:ext cx="0" cy="7651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275" name="Line 29"/>
          <p:cNvSpPr>
            <a:spLocks noChangeShapeType="1"/>
          </p:cNvSpPr>
          <p:nvPr/>
        </p:nvSpPr>
        <p:spPr bwMode="auto">
          <a:xfrm flipV="1">
            <a:off x="13695982" y="8756980"/>
            <a:ext cx="0" cy="7651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276" name="Text Box 30"/>
          <p:cNvSpPr txBox="1">
            <a:spLocks noChangeArrowheads="1"/>
          </p:cNvSpPr>
          <p:nvPr/>
        </p:nvSpPr>
        <p:spPr bwMode="auto">
          <a:xfrm>
            <a:off x="7127463" y="9443362"/>
            <a:ext cx="1287271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/>
              <a:t>drift</a:t>
            </a:r>
            <a:endParaRPr lang="fr-FR" sz="4200" dirty="0"/>
          </a:p>
        </p:txBody>
      </p:sp>
      <p:sp>
        <p:nvSpPr>
          <p:cNvPr id="11277" name="Text Box 31"/>
          <p:cNvSpPr txBox="1">
            <a:spLocks noChangeArrowheads="1"/>
          </p:cNvSpPr>
          <p:nvPr/>
        </p:nvSpPr>
        <p:spPr bwMode="auto">
          <a:xfrm>
            <a:off x="13425888" y="9392727"/>
            <a:ext cx="238680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/>
              <a:t>diffusion</a:t>
            </a:r>
            <a:endParaRPr lang="fr-FR" sz="4200" dirty="0"/>
          </a:p>
        </p:txBody>
      </p:sp>
      <p:graphicFrame>
        <p:nvGraphicFramePr>
          <p:cNvPr id="11267" name="Object 32"/>
          <p:cNvGraphicFramePr>
            <a:graphicFrameLocks noChangeAspect="1"/>
          </p:cNvGraphicFramePr>
          <p:nvPr/>
        </p:nvGraphicFramePr>
        <p:xfrm>
          <a:off x="6673556" y="10031285"/>
          <a:ext cx="4426529" cy="1007067"/>
        </p:xfrm>
        <a:graphic>
          <a:graphicData uri="http://schemas.openxmlformats.org/presentationml/2006/ole">
            <p:oleObj spid="_x0000_s837635" name="Equation" r:id="rId5" imgW="1320480" imgH="342720" progId="Equation.3">
              <p:embed/>
            </p:oleObj>
          </a:graphicData>
        </a:graphic>
      </p:graphicFrame>
      <p:graphicFrame>
        <p:nvGraphicFramePr>
          <p:cNvPr id="11268" name="Object 33"/>
          <p:cNvGraphicFramePr>
            <a:graphicFrameLocks noChangeAspect="1"/>
          </p:cNvGraphicFramePr>
          <p:nvPr/>
        </p:nvGraphicFramePr>
        <p:xfrm>
          <a:off x="12953226" y="9918764"/>
          <a:ext cx="3488705" cy="1232110"/>
        </p:xfrm>
        <a:graphic>
          <a:graphicData uri="http://schemas.openxmlformats.org/presentationml/2006/ole">
            <p:oleObj spid="_x0000_s837636" name="Equation" r:id="rId6" imgW="1041120" imgH="419040" progId="Equation.DSMT4">
              <p:embed/>
            </p:oleObj>
          </a:graphicData>
        </a:graphic>
      </p:graphicFrame>
      <p:sp>
        <p:nvSpPr>
          <p:cNvPr id="11278" name="Text Box 34"/>
          <p:cNvSpPr txBox="1">
            <a:spLocks noChangeArrowheads="1"/>
          </p:cNvSpPr>
          <p:nvPr/>
        </p:nvSpPr>
        <p:spPr bwMode="auto">
          <a:xfrm>
            <a:off x="8545452" y="11297151"/>
            <a:ext cx="3962684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800" dirty="0" err="1"/>
              <a:t>spike</a:t>
            </a:r>
            <a:r>
              <a:rPr lang="fr-CH" sz="3800" dirty="0"/>
              <a:t> </a:t>
            </a:r>
            <a:r>
              <a:rPr lang="fr-CH" sz="3800" dirty="0" err="1"/>
              <a:t>arrival</a:t>
            </a:r>
            <a:r>
              <a:rPr lang="fr-CH" sz="3800" dirty="0"/>
              <a:t> rate</a:t>
            </a:r>
            <a:endParaRPr lang="fr-FR" sz="3800" dirty="0"/>
          </a:p>
        </p:txBody>
      </p:sp>
      <p:sp>
        <p:nvSpPr>
          <p:cNvPr id="11279" name="Line 35"/>
          <p:cNvSpPr>
            <a:spLocks noChangeShapeType="1"/>
          </p:cNvSpPr>
          <p:nvPr/>
        </p:nvSpPr>
        <p:spPr bwMode="auto">
          <a:xfrm flipV="1">
            <a:off x="10293555" y="10796431"/>
            <a:ext cx="0" cy="6385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24345" name="Freeform 57"/>
          <p:cNvSpPr>
            <a:spLocks/>
          </p:cNvSpPr>
          <p:nvPr/>
        </p:nvSpPr>
        <p:spPr bwMode="auto">
          <a:xfrm>
            <a:off x="6617285" y="4050771"/>
            <a:ext cx="5987068" cy="1755334"/>
          </a:xfrm>
          <a:custGeom>
            <a:avLst/>
            <a:gdLst>
              <a:gd name="T0" fmla="*/ 0 w 1596"/>
              <a:gd name="T1" fmla="*/ 2147483647 h 624"/>
              <a:gd name="T2" fmla="*/ 2147483647 w 1596"/>
              <a:gd name="T3" fmla="*/ 2147483647 h 624"/>
              <a:gd name="T4" fmla="*/ 2147483647 w 1596"/>
              <a:gd name="T5" fmla="*/ 2147483647 h 624"/>
              <a:gd name="T6" fmla="*/ 2147483647 w 1596"/>
              <a:gd name="T7" fmla="*/ 2147483647 h 624"/>
              <a:gd name="T8" fmla="*/ 2147483647 w 1596"/>
              <a:gd name="T9" fmla="*/ 2147483647 h 624"/>
              <a:gd name="T10" fmla="*/ 2147483647 w 1596"/>
              <a:gd name="T11" fmla="*/ 2147483647 h 624"/>
              <a:gd name="T12" fmla="*/ 2147483647 w 1596"/>
              <a:gd name="T13" fmla="*/ 2147483647 h 624"/>
              <a:gd name="T14" fmla="*/ 2147483647 w 1596"/>
              <a:gd name="T15" fmla="*/ 2147483647 h 624"/>
              <a:gd name="T16" fmla="*/ 2147483647 w 1596"/>
              <a:gd name="T17" fmla="*/ 2147483647 h 624"/>
              <a:gd name="T18" fmla="*/ 2147483647 w 1596"/>
              <a:gd name="T19" fmla="*/ 2147483647 h 624"/>
              <a:gd name="T20" fmla="*/ 2147483647 w 1596"/>
              <a:gd name="T21" fmla="*/ 2147483647 h 624"/>
              <a:gd name="T22" fmla="*/ 2147483647 w 1596"/>
              <a:gd name="T23" fmla="*/ 0 h 624"/>
              <a:gd name="T24" fmla="*/ 2147483647 w 1596"/>
              <a:gd name="T25" fmla="*/ 2147483647 h 624"/>
              <a:gd name="T26" fmla="*/ 2147483647 w 1596"/>
              <a:gd name="T27" fmla="*/ 2147483647 h 624"/>
              <a:gd name="T28" fmla="*/ 2147483647 w 1596"/>
              <a:gd name="T29" fmla="*/ 2147483647 h 624"/>
              <a:gd name="T30" fmla="*/ 2147483647 w 1596"/>
              <a:gd name="T31" fmla="*/ 2147483647 h 62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96"/>
              <a:gd name="T49" fmla="*/ 0 h 624"/>
              <a:gd name="T50" fmla="*/ 1596 w 1596"/>
              <a:gd name="T51" fmla="*/ 624 h 62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96" h="624">
                <a:moveTo>
                  <a:pt x="0" y="624"/>
                </a:moveTo>
                <a:cubicBezTo>
                  <a:pt x="19" y="530"/>
                  <a:pt x="30" y="522"/>
                  <a:pt x="120" y="492"/>
                </a:cubicBezTo>
                <a:cubicBezTo>
                  <a:pt x="165" y="425"/>
                  <a:pt x="168" y="437"/>
                  <a:pt x="180" y="372"/>
                </a:cubicBezTo>
                <a:cubicBezTo>
                  <a:pt x="185" y="345"/>
                  <a:pt x="181" y="275"/>
                  <a:pt x="216" y="252"/>
                </a:cubicBezTo>
                <a:cubicBezTo>
                  <a:pt x="263" y="221"/>
                  <a:pt x="417" y="218"/>
                  <a:pt x="444" y="216"/>
                </a:cubicBezTo>
                <a:cubicBezTo>
                  <a:pt x="485" y="154"/>
                  <a:pt x="491" y="165"/>
                  <a:pt x="564" y="180"/>
                </a:cubicBezTo>
                <a:cubicBezTo>
                  <a:pt x="626" y="221"/>
                  <a:pt x="661" y="207"/>
                  <a:pt x="720" y="168"/>
                </a:cubicBezTo>
                <a:cubicBezTo>
                  <a:pt x="754" y="118"/>
                  <a:pt x="752" y="83"/>
                  <a:pt x="804" y="48"/>
                </a:cubicBezTo>
                <a:cubicBezTo>
                  <a:pt x="844" y="52"/>
                  <a:pt x="884" y="54"/>
                  <a:pt x="924" y="60"/>
                </a:cubicBezTo>
                <a:cubicBezTo>
                  <a:pt x="940" y="62"/>
                  <a:pt x="956" y="74"/>
                  <a:pt x="972" y="72"/>
                </a:cubicBezTo>
                <a:cubicBezTo>
                  <a:pt x="986" y="70"/>
                  <a:pt x="996" y="56"/>
                  <a:pt x="1008" y="48"/>
                </a:cubicBezTo>
                <a:cubicBezTo>
                  <a:pt x="1079" y="72"/>
                  <a:pt x="1153" y="18"/>
                  <a:pt x="1224" y="0"/>
                </a:cubicBezTo>
                <a:cubicBezTo>
                  <a:pt x="1261" y="56"/>
                  <a:pt x="1271" y="100"/>
                  <a:pt x="1332" y="120"/>
                </a:cubicBezTo>
                <a:cubicBezTo>
                  <a:pt x="1360" y="116"/>
                  <a:pt x="1390" y="120"/>
                  <a:pt x="1416" y="108"/>
                </a:cubicBezTo>
                <a:cubicBezTo>
                  <a:pt x="1450" y="93"/>
                  <a:pt x="1469" y="56"/>
                  <a:pt x="1500" y="36"/>
                </a:cubicBezTo>
                <a:cubicBezTo>
                  <a:pt x="1528" y="43"/>
                  <a:pt x="1566" y="60"/>
                  <a:pt x="1596" y="6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24346" name="Freeform 58"/>
          <p:cNvSpPr>
            <a:spLocks/>
          </p:cNvSpPr>
          <p:nvPr/>
        </p:nvSpPr>
        <p:spPr bwMode="auto">
          <a:xfrm>
            <a:off x="6568521" y="4523361"/>
            <a:ext cx="5900787" cy="1248988"/>
          </a:xfrm>
          <a:custGeom>
            <a:avLst/>
            <a:gdLst>
              <a:gd name="T0" fmla="*/ 2147483647 w 1573"/>
              <a:gd name="T1" fmla="*/ 2147483647 h 444"/>
              <a:gd name="T2" fmla="*/ 2147483647 w 1573"/>
              <a:gd name="T3" fmla="*/ 2147483647 h 444"/>
              <a:gd name="T4" fmla="*/ 2147483647 w 1573"/>
              <a:gd name="T5" fmla="*/ 2147483647 h 444"/>
              <a:gd name="T6" fmla="*/ 2147483647 w 1573"/>
              <a:gd name="T7" fmla="*/ 2147483647 h 444"/>
              <a:gd name="T8" fmla="*/ 2147483647 w 1573"/>
              <a:gd name="T9" fmla="*/ 2147483647 h 444"/>
              <a:gd name="T10" fmla="*/ 2147483647 w 1573"/>
              <a:gd name="T11" fmla="*/ 2147483647 h 444"/>
              <a:gd name="T12" fmla="*/ 2147483647 w 1573"/>
              <a:gd name="T13" fmla="*/ 2147483647 h 444"/>
              <a:gd name="T14" fmla="*/ 2147483647 w 1573"/>
              <a:gd name="T15" fmla="*/ 2147483647 h 444"/>
              <a:gd name="T16" fmla="*/ 2147483647 w 1573"/>
              <a:gd name="T17" fmla="*/ 2147483647 h 444"/>
              <a:gd name="T18" fmla="*/ 2147483647 w 1573"/>
              <a:gd name="T19" fmla="*/ 2147483647 h 444"/>
              <a:gd name="T20" fmla="*/ 2147483647 w 1573"/>
              <a:gd name="T21" fmla="*/ 2147483647 h 444"/>
              <a:gd name="T22" fmla="*/ 2147483647 w 1573"/>
              <a:gd name="T23" fmla="*/ 2147483647 h 444"/>
              <a:gd name="T24" fmla="*/ 2147483647 w 1573"/>
              <a:gd name="T25" fmla="*/ 2147483647 h 444"/>
              <a:gd name="T26" fmla="*/ 2147483647 w 1573"/>
              <a:gd name="T27" fmla="*/ 2147483647 h 44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73"/>
              <a:gd name="T43" fmla="*/ 0 h 444"/>
              <a:gd name="T44" fmla="*/ 1573 w 1573"/>
              <a:gd name="T45" fmla="*/ 444 h 44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573" h="444">
                <a:moveTo>
                  <a:pt x="13" y="444"/>
                </a:moveTo>
                <a:cubicBezTo>
                  <a:pt x="30" y="305"/>
                  <a:pt x="0" y="385"/>
                  <a:pt x="61" y="312"/>
                </a:cubicBezTo>
                <a:cubicBezTo>
                  <a:pt x="103" y="262"/>
                  <a:pt x="62" y="284"/>
                  <a:pt x="121" y="264"/>
                </a:cubicBezTo>
                <a:cubicBezTo>
                  <a:pt x="125" y="247"/>
                  <a:pt x="140" y="182"/>
                  <a:pt x="145" y="180"/>
                </a:cubicBezTo>
                <a:cubicBezTo>
                  <a:pt x="197" y="157"/>
                  <a:pt x="257" y="165"/>
                  <a:pt x="313" y="156"/>
                </a:cubicBezTo>
                <a:cubicBezTo>
                  <a:pt x="403" y="96"/>
                  <a:pt x="379" y="164"/>
                  <a:pt x="397" y="24"/>
                </a:cubicBezTo>
                <a:cubicBezTo>
                  <a:pt x="501" y="93"/>
                  <a:pt x="434" y="79"/>
                  <a:pt x="541" y="36"/>
                </a:cubicBezTo>
                <a:cubicBezTo>
                  <a:pt x="556" y="30"/>
                  <a:pt x="573" y="28"/>
                  <a:pt x="589" y="24"/>
                </a:cubicBezTo>
                <a:cubicBezTo>
                  <a:pt x="675" y="53"/>
                  <a:pt x="640" y="34"/>
                  <a:pt x="697" y="72"/>
                </a:cubicBezTo>
                <a:cubicBezTo>
                  <a:pt x="749" y="68"/>
                  <a:pt x="802" y="73"/>
                  <a:pt x="853" y="60"/>
                </a:cubicBezTo>
                <a:cubicBezTo>
                  <a:pt x="987" y="26"/>
                  <a:pt x="771" y="0"/>
                  <a:pt x="949" y="36"/>
                </a:cubicBezTo>
                <a:cubicBezTo>
                  <a:pt x="1028" y="89"/>
                  <a:pt x="1114" y="31"/>
                  <a:pt x="1201" y="60"/>
                </a:cubicBezTo>
                <a:cubicBezTo>
                  <a:pt x="1231" y="179"/>
                  <a:pt x="1326" y="124"/>
                  <a:pt x="1429" y="108"/>
                </a:cubicBezTo>
                <a:cubicBezTo>
                  <a:pt x="1480" y="74"/>
                  <a:pt x="1512" y="72"/>
                  <a:pt x="1573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24347" name="Freeform 59"/>
          <p:cNvSpPr>
            <a:spLocks/>
          </p:cNvSpPr>
          <p:nvPr/>
        </p:nvSpPr>
        <p:spPr bwMode="auto">
          <a:xfrm>
            <a:off x="6572270" y="4017015"/>
            <a:ext cx="5987068" cy="1822847"/>
          </a:xfrm>
          <a:custGeom>
            <a:avLst/>
            <a:gdLst>
              <a:gd name="T0" fmla="*/ 0 w 1596"/>
              <a:gd name="T1" fmla="*/ 2147483647 h 648"/>
              <a:gd name="T2" fmla="*/ 2147483647 w 1596"/>
              <a:gd name="T3" fmla="*/ 2147483647 h 648"/>
              <a:gd name="T4" fmla="*/ 2147483647 w 1596"/>
              <a:gd name="T5" fmla="*/ 2147483647 h 648"/>
              <a:gd name="T6" fmla="*/ 2147483647 w 1596"/>
              <a:gd name="T7" fmla="*/ 2147483647 h 648"/>
              <a:gd name="T8" fmla="*/ 2147483647 w 1596"/>
              <a:gd name="T9" fmla="*/ 2147483647 h 648"/>
              <a:gd name="T10" fmla="*/ 2147483647 w 1596"/>
              <a:gd name="T11" fmla="*/ 2147483647 h 648"/>
              <a:gd name="T12" fmla="*/ 2147483647 w 1596"/>
              <a:gd name="T13" fmla="*/ 2147483647 h 648"/>
              <a:gd name="T14" fmla="*/ 2147483647 w 1596"/>
              <a:gd name="T15" fmla="*/ 2147483647 h 648"/>
              <a:gd name="T16" fmla="*/ 2147483647 w 1596"/>
              <a:gd name="T17" fmla="*/ 2147483647 h 648"/>
              <a:gd name="T18" fmla="*/ 2147483647 w 1596"/>
              <a:gd name="T19" fmla="*/ 2147483647 h 648"/>
              <a:gd name="T20" fmla="*/ 2147483647 w 1596"/>
              <a:gd name="T21" fmla="*/ 2147483647 h 648"/>
              <a:gd name="T22" fmla="*/ 2147483647 w 1596"/>
              <a:gd name="T23" fmla="*/ 2147483647 h 648"/>
              <a:gd name="T24" fmla="*/ 2147483647 w 1596"/>
              <a:gd name="T25" fmla="*/ 2147483647 h 648"/>
              <a:gd name="T26" fmla="*/ 2147483647 w 1596"/>
              <a:gd name="T27" fmla="*/ 0 h 6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96"/>
              <a:gd name="T43" fmla="*/ 0 h 648"/>
              <a:gd name="T44" fmla="*/ 1596 w 1596"/>
              <a:gd name="T45" fmla="*/ 648 h 64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596" h="648">
                <a:moveTo>
                  <a:pt x="0" y="648"/>
                </a:moveTo>
                <a:cubicBezTo>
                  <a:pt x="46" y="617"/>
                  <a:pt x="98" y="607"/>
                  <a:pt x="144" y="576"/>
                </a:cubicBezTo>
                <a:cubicBezTo>
                  <a:pt x="166" y="511"/>
                  <a:pt x="205" y="491"/>
                  <a:pt x="252" y="444"/>
                </a:cubicBezTo>
                <a:cubicBezTo>
                  <a:pt x="308" y="304"/>
                  <a:pt x="292" y="338"/>
                  <a:pt x="468" y="324"/>
                </a:cubicBezTo>
                <a:cubicBezTo>
                  <a:pt x="551" y="269"/>
                  <a:pt x="513" y="285"/>
                  <a:pt x="576" y="264"/>
                </a:cubicBezTo>
                <a:cubicBezTo>
                  <a:pt x="645" y="281"/>
                  <a:pt x="646" y="291"/>
                  <a:pt x="720" y="276"/>
                </a:cubicBezTo>
                <a:cubicBezTo>
                  <a:pt x="810" y="141"/>
                  <a:pt x="845" y="157"/>
                  <a:pt x="1008" y="144"/>
                </a:cubicBezTo>
                <a:cubicBezTo>
                  <a:pt x="1020" y="136"/>
                  <a:pt x="1030" y="120"/>
                  <a:pt x="1044" y="120"/>
                </a:cubicBezTo>
                <a:cubicBezTo>
                  <a:pt x="1058" y="120"/>
                  <a:pt x="1066" y="139"/>
                  <a:pt x="1080" y="144"/>
                </a:cubicBezTo>
                <a:cubicBezTo>
                  <a:pt x="1099" y="151"/>
                  <a:pt x="1120" y="152"/>
                  <a:pt x="1140" y="156"/>
                </a:cubicBezTo>
                <a:cubicBezTo>
                  <a:pt x="1217" y="194"/>
                  <a:pt x="1209" y="201"/>
                  <a:pt x="1332" y="168"/>
                </a:cubicBezTo>
                <a:cubicBezTo>
                  <a:pt x="1352" y="163"/>
                  <a:pt x="1394" y="93"/>
                  <a:pt x="1404" y="84"/>
                </a:cubicBezTo>
                <a:cubicBezTo>
                  <a:pt x="1435" y="58"/>
                  <a:pt x="1484" y="66"/>
                  <a:pt x="1524" y="60"/>
                </a:cubicBezTo>
                <a:cubicBezTo>
                  <a:pt x="1562" y="47"/>
                  <a:pt x="1596" y="47"/>
                  <a:pt x="15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24348" name="Freeform 60"/>
          <p:cNvSpPr>
            <a:spLocks/>
          </p:cNvSpPr>
          <p:nvPr/>
        </p:nvSpPr>
        <p:spPr bwMode="auto">
          <a:xfrm>
            <a:off x="6662301" y="3561304"/>
            <a:ext cx="5852021" cy="2312315"/>
          </a:xfrm>
          <a:custGeom>
            <a:avLst/>
            <a:gdLst>
              <a:gd name="T0" fmla="*/ 0 w 1560"/>
              <a:gd name="T1" fmla="*/ 2147483647 h 822"/>
              <a:gd name="T2" fmla="*/ 2147483647 w 1560"/>
              <a:gd name="T3" fmla="*/ 2147483647 h 822"/>
              <a:gd name="T4" fmla="*/ 2147483647 w 1560"/>
              <a:gd name="T5" fmla="*/ 2147483647 h 822"/>
              <a:gd name="T6" fmla="*/ 2147483647 w 1560"/>
              <a:gd name="T7" fmla="*/ 2147483647 h 822"/>
              <a:gd name="T8" fmla="*/ 2147483647 w 1560"/>
              <a:gd name="T9" fmla="*/ 2147483647 h 822"/>
              <a:gd name="T10" fmla="*/ 2147483647 w 1560"/>
              <a:gd name="T11" fmla="*/ 2147483647 h 822"/>
              <a:gd name="T12" fmla="*/ 2147483647 w 1560"/>
              <a:gd name="T13" fmla="*/ 2147483647 h 822"/>
              <a:gd name="T14" fmla="*/ 2147483647 w 1560"/>
              <a:gd name="T15" fmla="*/ 2147483647 h 822"/>
              <a:gd name="T16" fmla="*/ 2147483647 w 1560"/>
              <a:gd name="T17" fmla="*/ 2147483647 h 822"/>
              <a:gd name="T18" fmla="*/ 2147483647 w 1560"/>
              <a:gd name="T19" fmla="*/ 2147483647 h 822"/>
              <a:gd name="T20" fmla="*/ 2147483647 w 1560"/>
              <a:gd name="T21" fmla="*/ 2147483647 h 822"/>
              <a:gd name="T22" fmla="*/ 2147483647 w 1560"/>
              <a:gd name="T23" fmla="*/ 2147483647 h 822"/>
              <a:gd name="T24" fmla="*/ 2147483647 w 1560"/>
              <a:gd name="T25" fmla="*/ 2147483647 h 822"/>
              <a:gd name="T26" fmla="*/ 2147483647 w 1560"/>
              <a:gd name="T27" fmla="*/ 2147483647 h 822"/>
              <a:gd name="T28" fmla="*/ 2147483647 w 1560"/>
              <a:gd name="T29" fmla="*/ 2147483647 h 822"/>
              <a:gd name="T30" fmla="*/ 2147483647 w 1560"/>
              <a:gd name="T31" fmla="*/ 2147483647 h 822"/>
              <a:gd name="T32" fmla="*/ 2147483647 w 1560"/>
              <a:gd name="T33" fmla="*/ 2147483647 h 822"/>
              <a:gd name="T34" fmla="*/ 2147483647 w 1560"/>
              <a:gd name="T35" fmla="*/ 2147483647 h 822"/>
              <a:gd name="T36" fmla="*/ 2147483647 w 1560"/>
              <a:gd name="T37" fmla="*/ 2147483647 h 82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60"/>
              <a:gd name="T58" fmla="*/ 0 h 822"/>
              <a:gd name="T59" fmla="*/ 1560 w 1560"/>
              <a:gd name="T60" fmla="*/ 822 h 82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60" h="822">
                <a:moveTo>
                  <a:pt x="0" y="822"/>
                </a:moveTo>
                <a:cubicBezTo>
                  <a:pt x="16" y="743"/>
                  <a:pt x="52" y="669"/>
                  <a:pt x="132" y="642"/>
                </a:cubicBezTo>
                <a:cubicBezTo>
                  <a:pt x="180" y="594"/>
                  <a:pt x="191" y="535"/>
                  <a:pt x="240" y="486"/>
                </a:cubicBezTo>
                <a:cubicBezTo>
                  <a:pt x="263" y="417"/>
                  <a:pt x="233" y="475"/>
                  <a:pt x="288" y="438"/>
                </a:cubicBezTo>
                <a:cubicBezTo>
                  <a:pt x="314" y="421"/>
                  <a:pt x="322" y="383"/>
                  <a:pt x="348" y="366"/>
                </a:cubicBezTo>
                <a:cubicBezTo>
                  <a:pt x="362" y="357"/>
                  <a:pt x="380" y="358"/>
                  <a:pt x="396" y="354"/>
                </a:cubicBezTo>
                <a:cubicBezTo>
                  <a:pt x="442" y="285"/>
                  <a:pt x="521" y="292"/>
                  <a:pt x="600" y="282"/>
                </a:cubicBezTo>
                <a:cubicBezTo>
                  <a:pt x="685" y="240"/>
                  <a:pt x="672" y="235"/>
                  <a:pt x="780" y="222"/>
                </a:cubicBezTo>
                <a:cubicBezTo>
                  <a:pt x="797" y="170"/>
                  <a:pt x="831" y="144"/>
                  <a:pt x="876" y="114"/>
                </a:cubicBezTo>
                <a:cubicBezTo>
                  <a:pt x="899" y="44"/>
                  <a:pt x="870" y="108"/>
                  <a:pt x="924" y="54"/>
                </a:cubicBezTo>
                <a:cubicBezTo>
                  <a:pt x="978" y="0"/>
                  <a:pt x="914" y="29"/>
                  <a:pt x="984" y="6"/>
                </a:cubicBezTo>
                <a:cubicBezTo>
                  <a:pt x="999" y="10"/>
                  <a:pt x="1051" y="21"/>
                  <a:pt x="1068" y="30"/>
                </a:cubicBezTo>
                <a:cubicBezTo>
                  <a:pt x="1161" y="77"/>
                  <a:pt x="1050" y="36"/>
                  <a:pt x="1140" y="66"/>
                </a:cubicBezTo>
                <a:cubicBezTo>
                  <a:pt x="1172" y="163"/>
                  <a:pt x="1281" y="124"/>
                  <a:pt x="1308" y="42"/>
                </a:cubicBezTo>
                <a:cubicBezTo>
                  <a:pt x="1320" y="50"/>
                  <a:pt x="1331" y="60"/>
                  <a:pt x="1344" y="66"/>
                </a:cubicBezTo>
                <a:cubicBezTo>
                  <a:pt x="1355" y="72"/>
                  <a:pt x="1371" y="69"/>
                  <a:pt x="1380" y="78"/>
                </a:cubicBezTo>
                <a:cubicBezTo>
                  <a:pt x="1389" y="87"/>
                  <a:pt x="1386" y="103"/>
                  <a:pt x="1392" y="114"/>
                </a:cubicBezTo>
                <a:cubicBezTo>
                  <a:pt x="1398" y="127"/>
                  <a:pt x="1408" y="138"/>
                  <a:pt x="1416" y="150"/>
                </a:cubicBezTo>
                <a:cubicBezTo>
                  <a:pt x="1463" y="143"/>
                  <a:pt x="1560" y="140"/>
                  <a:pt x="1560" y="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24349" name="Freeform 61"/>
          <p:cNvSpPr>
            <a:spLocks/>
          </p:cNvSpPr>
          <p:nvPr/>
        </p:nvSpPr>
        <p:spPr bwMode="auto">
          <a:xfrm>
            <a:off x="6617285" y="3460034"/>
            <a:ext cx="5897037" cy="2346072"/>
          </a:xfrm>
          <a:custGeom>
            <a:avLst/>
            <a:gdLst>
              <a:gd name="T0" fmla="*/ 0 w 1572"/>
              <a:gd name="T1" fmla="*/ 2147483647 h 834"/>
              <a:gd name="T2" fmla="*/ 2147483647 w 1572"/>
              <a:gd name="T3" fmla="*/ 2147483647 h 834"/>
              <a:gd name="T4" fmla="*/ 2147483647 w 1572"/>
              <a:gd name="T5" fmla="*/ 2147483647 h 834"/>
              <a:gd name="T6" fmla="*/ 2147483647 w 1572"/>
              <a:gd name="T7" fmla="*/ 2147483647 h 834"/>
              <a:gd name="T8" fmla="*/ 2147483647 w 1572"/>
              <a:gd name="T9" fmla="*/ 2147483647 h 834"/>
              <a:gd name="T10" fmla="*/ 2147483647 w 1572"/>
              <a:gd name="T11" fmla="*/ 2147483647 h 834"/>
              <a:gd name="T12" fmla="*/ 2147483647 w 1572"/>
              <a:gd name="T13" fmla="*/ 2147483647 h 834"/>
              <a:gd name="T14" fmla="*/ 2147483647 w 1572"/>
              <a:gd name="T15" fmla="*/ 2147483647 h 834"/>
              <a:gd name="T16" fmla="*/ 2147483647 w 1572"/>
              <a:gd name="T17" fmla="*/ 2147483647 h 834"/>
              <a:gd name="T18" fmla="*/ 2147483647 w 1572"/>
              <a:gd name="T19" fmla="*/ 2147483647 h 834"/>
              <a:gd name="T20" fmla="*/ 2147483647 w 1572"/>
              <a:gd name="T21" fmla="*/ 2147483647 h 834"/>
              <a:gd name="T22" fmla="*/ 2147483647 w 1572"/>
              <a:gd name="T23" fmla="*/ 2147483647 h 834"/>
              <a:gd name="T24" fmla="*/ 2147483647 w 1572"/>
              <a:gd name="T25" fmla="*/ 2147483647 h 834"/>
              <a:gd name="T26" fmla="*/ 2147483647 w 1572"/>
              <a:gd name="T27" fmla="*/ 2147483647 h 834"/>
              <a:gd name="T28" fmla="*/ 2147483647 w 1572"/>
              <a:gd name="T29" fmla="*/ 2147483647 h 834"/>
              <a:gd name="T30" fmla="*/ 2147483647 w 1572"/>
              <a:gd name="T31" fmla="*/ 2147483647 h 83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72"/>
              <a:gd name="T49" fmla="*/ 0 h 834"/>
              <a:gd name="T50" fmla="*/ 1572 w 1572"/>
              <a:gd name="T51" fmla="*/ 834 h 83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72" h="834">
                <a:moveTo>
                  <a:pt x="0" y="834"/>
                </a:moveTo>
                <a:cubicBezTo>
                  <a:pt x="46" y="764"/>
                  <a:pt x="101" y="704"/>
                  <a:pt x="180" y="678"/>
                </a:cubicBezTo>
                <a:cubicBezTo>
                  <a:pt x="197" y="628"/>
                  <a:pt x="209" y="543"/>
                  <a:pt x="264" y="522"/>
                </a:cubicBezTo>
                <a:cubicBezTo>
                  <a:pt x="283" y="515"/>
                  <a:pt x="304" y="514"/>
                  <a:pt x="324" y="510"/>
                </a:cubicBezTo>
                <a:cubicBezTo>
                  <a:pt x="440" y="423"/>
                  <a:pt x="407" y="476"/>
                  <a:pt x="444" y="366"/>
                </a:cubicBezTo>
                <a:cubicBezTo>
                  <a:pt x="453" y="339"/>
                  <a:pt x="492" y="294"/>
                  <a:pt x="492" y="294"/>
                </a:cubicBezTo>
                <a:cubicBezTo>
                  <a:pt x="496" y="278"/>
                  <a:pt x="492" y="258"/>
                  <a:pt x="504" y="246"/>
                </a:cubicBezTo>
                <a:cubicBezTo>
                  <a:pt x="516" y="234"/>
                  <a:pt x="536" y="236"/>
                  <a:pt x="552" y="234"/>
                </a:cubicBezTo>
                <a:cubicBezTo>
                  <a:pt x="592" y="228"/>
                  <a:pt x="632" y="226"/>
                  <a:pt x="672" y="222"/>
                </a:cubicBezTo>
                <a:cubicBezTo>
                  <a:pt x="712" y="226"/>
                  <a:pt x="754" y="222"/>
                  <a:pt x="792" y="234"/>
                </a:cubicBezTo>
                <a:cubicBezTo>
                  <a:pt x="820" y="243"/>
                  <a:pt x="840" y="266"/>
                  <a:pt x="864" y="282"/>
                </a:cubicBezTo>
                <a:cubicBezTo>
                  <a:pt x="876" y="290"/>
                  <a:pt x="900" y="306"/>
                  <a:pt x="900" y="306"/>
                </a:cubicBezTo>
                <a:cubicBezTo>
                  <a:pt x="967" y="272"/>
                  <a:pt x="980" y="234"/>
                  <a:pt x="1020" y="174"/>
                </a:cubicBezTo>
                <a:cubicBezTo>
                  <a:pt x="1035" y="151"/>
                  <a:pt x="1109" y="142"/>
                  <a:pt x="1128" y="138"/>
                </a:cubicBezTo>
                <a:cubicBezTo>
                  <a:pt x="1299" y="24"/>
                  <a:pt x="1241" y="56"/>
                  <a:pt x="1512" y="42"/>
                </a:cubicBezTo>
                <a:cubicBezTo>
                  <a:pt x="1554" y="0"/>
                  <a:pt x="1531" y="6"/>
                  <a:pt x="1572" y="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24350" name="Freeform 62"/>
          <p:cNvSpPr>
            <a:spLocks/>
          </p:cNvSpPr>
          <p:nvPr/>
        </p:nvSpPr>
        <p:spPr bwMode="auto">
          <a:xfrm>
            <a:off x="6617286" y="4334888"/>
            <a:ext cx="5942052" cy="1471217"/>
          </a:xfrm>
          <a:custGeom>
            <a:avLst/>
            <a:gdLst>
              <a:gd name="T0" fmla="*/ 0 w 1584"/>
              <a:gd name="T1" fmla="*/ 2147483647 h 523"/>
              <a:gd name="T2" fmla="*/ 2147483647 w 1584"/>
              <a:gd name="T3" fmla="*/ 2147483647 h 523"/>
              <a:gd name="T4" fmla="*/ 2147483647 w 1584"/>
              <a:gd name="T5" fmla="*/ 2147483647 h 523"/>
              <a:gd name="T6" fmla="*/ 2147483647 w 1584"/>
              <a:gd name="T7" fmla="*/ 2147483647 h 523"/>
              <a:gd name="T8" fmla="*/ 2147483647 w 1584"/>
              <a:gd name="T9" fmla="*/ 2147483647 h 523"/>
              <a:gd name="T10" fmla="*/ 2147483647 w 1584"/>
              <a:gd name="T11" fmla="*/ 2147483647 h 523"/>
              <a:gd name="T12" fmla="*/ 2147483647 w 1584"/>
              <a:gd name="T13" fmla="*/ 2147483647 h 523"/>
              <a:gd name="T14" fmla="*/ 2147483647 w 1584"/>
              <a:gd name="T15" fmla="*/ 2147483647 h 523"/>
              <a:gd name="T16" fmla="*/ 2147483647 w 1584"/>
              <a:gd name="T17" fmla="*/ 2147483647 h 523"/>
              <a:gd name="T18" fmla="*/ 2147483647 w 1584"/>
              <a:gd name="T19" fmla="*/ 2147483647 h 523"/>
              <a:gd name="T20" fmla="*/ 2147483647 w 1584"/>
              <a:gd name="T21" fmla="*/ 2147483647 h 523"/>
              <a:gd name="T22" fmla="*/ 2147483647 w 1584"/>
              <a:gd name="T23" fmla="*/ 2147483647 h 523"/>
              <a:gd name="T24" fmla="*/ 2147483647 w 1584"/>
              <a:gd name="T25" fmla="*/ 2147483647 h 523"/>
              <a:gd name="T26" fmla="*/ 2147483647 w 1584"/>
              <a:gd name="T27" fmla="*/ 2147483647 h 523"/>
              <a:gd name="T28" fmla="*/ 2147483647 w 1584"/>
              <a:gd name="T29" fmla="*/ 2147483647 h 523"/>
              <a:gd name="T30" fmla="*/ 2147483647 w 1584"/>
              <a:gd name="T31" fmla="*/ 2147483647 h 523"/>
              <a:gd name="T32" fmla="*/ 2147483647 w 1584"/>
              <a:gd name="T33" fmla="*/ 2147483647 h 52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84"/>
              <a:gd name="T52" fmla="*/ 0 h 523"/>
              <a:gd name="T53" fmla="*/ 1584 w 1584"/>
              <a:gd name="T54" fmla="*/ 523 h 52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84" h="523">
                <a:moveTo>
                  <a:pt x="0" y="523"/>
                </a:moveTo>
                <a:cubicBezTo>
                  <a:pt x="12" y="511"/>
                  <a:pt x="26" y="501"/>
                  <a:pt x="36" y="487"/>
                </a:cubicBezTo>
                <a:cubicBezTo>
                  <a:pt x="58" y="456"/>
                  <a:pt x="60" y="403"/>
                  <a:pt x="96" y="391"/>
                </a:cubicBezTo>
                <a:cubicBezTo>
                  <a:pt x="151" y="373"/>
                  <a:pt x="190" y="355"/>
                  <a:pt x="228" y="307"/>
                </a:cubicBezTo>
                <a:cubicBezTo>
                  <a:pt x="282" y="239"/>
                  <a:pt x="257" y="231"/>
                  <a:pt x="336" y="199"/>
                </a:cubicBezTo>
                <a:cubicBezTo>
                  <a:pt x="404" y="172"/>
                  <a:pt x="480" y="174"/>
                  <a:pt x="552" y="163"/>
                </a:cubicBezTo>
                <a:cubicBezTo>
                  <a:pt x="594" y="107"/>
                  <a:pt x="606" y="41"/>
                  <a:pt x="672" y="19"/>
                </a:cubicBezTo>
                <a:cubicBezTo>
                  <a:pt x="781" y="55"/>
                  <a:pt x="609" y="0"/>
                  <a:pt x="768" y="43"/>
                </a:cubicBezTo>
                <a:cubicBezTo>
                  <a:pt x="792" y="50"/>
                  <a:pt x="840" y="67"/>
                  <a:pt x="840" y="67"/>
                </a:cubicBezTo>
                <a:cubicBezTo>
                  <a:pt x="952" y="57"/>
                  <a:pt x="1069" y="43"/>
                  <a:pt x="1176" y="7"/>
                </a:cubicBezTo>
                <a:cubicBezTo>
                  <a:pt x="1212" y="16"/>
                  <a:pt x="1250" y="16"/>
                  <a:pt x="1284" y="31"/>
                </a:cubicBezTo>
                <a:cubicBezTo>
                  <a:pt x="1350" y="60"/>
                  <a:pt x="1314" y="67"/>
                  <a:pt x="1368" y="103"/>
                </a:cubicBezTo>
                <a:cubicBezTo>
                  <a:pt x="1378" y="110"/>
                  <a:pt x="1446" y="125"/>
                  <a:pt x="1452" y="127"/>
                </a:cubicBezTo>
                <a:cubicBezTo>
                  <a:pt x="1468" y="123"/>
                  <a:pt x="1484" y="120"/>
                  <a:pt x="1500" y="115"/>
                </a:cubicBezTo>
                <a:cubicBezTo>
                  <a:pt x="1512" y="112"/>
                  <a:pt x="1524" y="98"/>
                  <a:pt x="1536" y="103"/>
                </a:cubicBezTo>
                <a:cubicBezTo>
                  <a:pt x="1549" y="108"/>
                  <a:pt x="1550" y="129"/>
                  <a:pt x="1560" y="139"/>
                </a:cubicBezTo>
                <a:cubicBezTo>
                  <a:pt x="1566" y="145"/>
                  <a:pt x="1576" y="147"/>
                  <a:pt x="1584" y="15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7228749" y="3015574"/>
            <a:ext cx="1534279" cy="3443155"/>
            <a:chOff x="1927" y="1072"/>
            <a:chExt cx="409" cy="1224"/>
          </a:xfrm>
        </p:grpSpPr>
        <p:sp>
          <p:nvSpPr>
            <p:cNvPr id="11298" name="Line 52"/>
            <p:cNvSpPr>
              <a:spLocks noChangeShapeType="1"/>
            </p:cNvSpPr>
            <p:nvPr/>
          </p:nvSpPr>
          <p:spPr bwMode="auto">
            <a:xfrm flipV="1">
              <a:off x="1927" y="1072"/>
              <a:ext cx="0" cy="1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9" name="Freeform 64"/>
            <p:cNvSpPr>
              <a:spLocks/>
            </p:cNvSpPr>
            <p:nvPr/>
          </p:nvSpPr>
          <p:spPr bwMode="auto">
            <a:xfrm>
              <a:off x="1928" y="1661"/>
              <a:ext cx="408" cy="343"/>
            </a:xfrm>
            <a:custGeom>
              <a:avLst/>
              <a:gdLst>
                <a:gd name="T0" fmla="*/ 0 w 408"/>
                <a:gd name="T1" fmla="*/ 0 h 635"/>
                <a:gd name="T2" fmla="*/ 90 w 408"/>
                <a:gd name="T3" fmla="*/ 9 h 635"/>
                <a:gd name="T4" fmla="*/ 408 w 408"/>
                <a:gd name="T5" fmla="*/ 15 h 635"/>
                <a:gd name="T6" fmla="*/ 90 w 408"/>
                <a:gd name="T7" fmla="*/ 21 h 635"/>
                <a:gd name="T8" fmla="*/ 0 w 408"/>
                <a:gd name="T9" fmla="*/ 29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8"/>
                <a:gd name="T16" fmla="*/ 0 h 635"/>
                <a:gd name="T17" fmla="*/ 408 w 408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8" h="635">
                  <a:moveTo>
                    <a:pt x="0" y="0"/>
                  </a:moveTo>
                  <a:cubicBezTo>
                    <a:pt x="11" y="64"/>
                    <a:pt x="22" y="129"/>
                    <a:pt x="90" y="182"/>
                  </a:cubicBezTo>
                  <a:cubicBezTo>
                    <a:pt x="158" y="235"/>
                    <a:pt x="408" y="273"/>
                    <a:pt x="408" y="318"/>
                  </a:cubicBezTo>
                  <a:cubicBezTo>
                    <a:pt x="408" y="363"/>
                    <a:pt x="158" y="401"/>
                    <a:pt x="90" y="454"/>
                  </a:cubicBezTo>
                  <a:cubicBezTo>
                    <a:pt x="22" y="507"/>
                    <a:pt x="11" y="571"/>
                    <a:pt x="0" y="635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11313909" y="1288373"/>
            <a:ext cx="9869660" cy="4531805"/>
            <a:chOff x="3016" y="458"/>
            <a:chExt cx="2631" cy="1611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3016" y="458"/>
              <a:ext cx="2631" cy="896"/>
              <a:chOff x="249" y="373"/>
              <a:chExt cx="2625" cy="1016"/>
            </a:xfrm>
          </p:grpSpPr>
          <p:sp>
            <p:nvSpPr>
              <p:cNvPr id="11295" name="Text Box 11"/>
              <p:cNvSpPr txBox="1">
                <a:spLocks noChangeArrowheads="1"/>
              </p:cNvSpPr>
              <p:nvPr/>
            </p:nvSpPr>
            <p:spPr bwMode="auto">
              <a:xfrm>
                <a:off x="1383" y="799"/>
                <a:ext cx="49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1296" name="Text Box 12"/>
              <p:cNvSpPr txBox="1">
                <a:spLocks noChangeArrowheads="1"/>
              </p:cNvSpPr>
              <p:nvPr/>
            </p:nvSpPr>
            <p:spPr bwMode="auto">
              <a:xfrm>
                <a:off x="249" y="373"/>
                <a:ext cx="2625" cy="3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fr-CH" dirty="0">
                    <a:solidFill>
                      <a:srgbClr val="002060"/>
                    </a:solidFill>
                  </a:rPr>
                  <a:t>Membrane </a:t>
                </a:r>
                <a:r>
                  <a:rPr lang="fr-CH" dirty="0" err="1">
                    <a:solidFill>
                      <a:srgbClr val="002060"/>
                    </a:solidFill>
                  </a:rPr>
                  <a:t>potential</a:t>
                </a:r>
                <a:r>
                  <a:rPr lang="fr-CH" dirty="0">
                    <a:solidFill>
                      <a:srgbClr val="002060"/>
                    </a:solidFill>
                  </a:rPr>
                  <a:t> </a:t>
                </a:r>
                <a:r>
                  <a:rPr lang="fr-CH" dirty="0" err="1">
                    <a:solidFill>
                      <a:srgbClr val="002060"/>
                    </a:solidFill>
                  </a:rPr>
                  <a:t>density</a:t>
                </a:r>
                <a:endParaRPr lang="fr-FR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1297" name="Line 13"/>
              <p:cNvSpPr>
                <a:spLocks noChangeShapeType="1"/>
              </p:cNvSpPr>
              <p:nvPr/>
            </p:nvSpPr>
            <p:spPr bwMode="auto">
              <a:xfrm flipH="1">
                <a:off x="612" y="618"/>
                <a:ext cx="227" cy="771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89" name="Line 51"/>
            <p:cNvSpPr>
              <a:spLocks noChangeShapeType="1"/>
            </p:cNvSpPr>
            <p:nvPr/>
          </p:nvSpPr>
          <p:spPr bwMode="auto">
            <a:xfrm>
              <a:off x="3970" y="1979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Text Box 53"/>
            <p:cNvSpPr txBox="1">
              <a:spLocks noChangeArrowheads="1"/>
            </p:cNvSpPr>
            <p:nvPr/>
          </p:nvSpPr>
          <p:spPr bwMode="auto">
            <a:xfrm>
              <a:off x="3775" y="780"/>
              <a:ext cx="158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u</a:t>
              </a:r>
              <a:endParaRPr lang="fr-FR"/>
            </a:p>
          </p:txBody>
        </p:sp>
        <p:sp>
          <p:nvSpPr>
            <p:cNvPr id="11291" name="Text Box 54"/>
            <p:cNvSpPr txBox="1">
              <a:spLocks noChangeArrowheads="1"/>
            </p:cNvSpPr>
            <p:nvPr/>
          </p:nvSpPr>
          <p:spPr bwMode="auto">
            <a:xfrm>
              <a:off x="4477" y="1369"/>
              <a:ext cx="39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dirty="0">
                  <a:solidFill>
                    <a:srgbClr val="002060"/>
                  </a:solidFill>
                </a:rPr>
                <a:t>p(u)</a:t>
              </a:r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11292" name="Line 55"/>
            <p:cNvSpPr>
              <a:spLocks noChangeShapeType="1"/>
            </p:cNvSpPr>
            <p:nvPr/>
          </p:nvSpPr>
          <p:spPr bwMode="auto">
            <a:xfrm flipH="1">
              <a:off x="4379" y="791"/>
              <a:ext cx="227" cy="679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Freeform 56"/>
            <p:cNvSpPr>
              <a:spLocks/>
            </p:cNvSpPr>
            <p:nvPr/>
          </p:nvSpPr>
          <p:spPr bwMode="auto">
            <a:xfrm>
              <a:off x="3970" y="1233"/>
              <a:ext cx="408" cy="635"/>
            </a:xfrm>
            <a:custGeom>
              <a:avLst/>
              <a:gdLst>
                <a:gd name="T0" fmla="*/ 0 w 408"/>
                <a:gd name="T1" fmla="*/ 0 h 635"/>
                <a:gd name="T2" fmla="*/ 90 w 408"/>
                <a:gd name="T3" fmla="*/ 182 h 635"/>
                <a:gd name="T4" fmla="*/ 408 w 408"/>
                <a:gd name="T5" fmla="*/ 318 h 635"/>
                <a:gd name="T6" fmla="*/ 90 w 408"/>
                <a:gd name="T7" fmla="*/ 454 h 635"/>
                <a:gd name="T8" fmla="*/ 0 w 408"/>
                <a:gd name="T9" fmla="*/ 635 h 6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8"/>
                <a:gd name="T16" fmla="*/ 0 h 635"/>
                <a:gd name="T17" fmla="*/ 408 w 408"/>
                <a:gd name="T18" fmla="*/ 635 h 6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8" h="635">
                  <a:moveTo>
                    <a:pt x="0" y="0"/>
                  </a:moveTo>
                  <a:cubicBezTo>
                    <a:pt x="11" y="64"/>
                    <a:pt x="22" y="129"/>
                    <a:pt x="90" y="182"/>
                  </a:cubicBezTo>
                  <a:cubicBezTo>
                    <a:pt x="158" y="235"/>
                    <a:pt x="408" y="273"/>
                    <a:pt x="408" y="318"/>
                  </a:cubicBezTo>
                  <a:cubicBezTo>
                    <a:pt x="408" y="363"/>
                    <a:pt x="158" y="401"/>
                    <a:pt x="90" y="454"/>
                  </a:cubicBezTo>
                  <a:cubicBezTo>
                    <a:pt x="22" y="507"/>
                    <a:pt x="11" y="571"/>
                    <a:pt x="0" y="635"/>
                  </a:cubicBezTo>
                </a:path>
              </a:pathLst>
            </a:custGeom>
            <a:noFill/>
            <a:ln w="38100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94" name="Line 66"/>
            <p:cNvSpPr>
              <a:spLocks noChangeShapeType="1"/>
            </p:cNvSpPr>
            <p:nvPr/>
          </p:nvSpPr>
          <p:spPr bwMode="auto">
            <a:xfrm flipV="1">
              <a:off x="3969" y="1071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13-part 4: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Fokker-Planck equation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2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2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2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2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2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345" grpId="0" animBg="1"/>
      <p:bldP spid="524346" grpId="0" animBg="1"/>
      <p:bldP spid="524347" grpId="0" animBg="1"/>
      <p:bldP spid="524348" grpId="0" animBg="1"/>
      <p:bldP spid="524349" grpId="0" animBg="1"/>
      <p:bldP spid="5243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2294" name="Line 3"/>
          <p:cNvSpPr>
            <a:spLocks noChangeShapeType="1"/>
          </p:cNvSpPr>
          <p:nvPr/>
        </p:nvSpPr>
        <p:spPr bwMode="auto">
          <a:xfrm>
            <a:off x="1106633" y="5749844"/>
            <a:ext cx="28922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295" name="Line 4"/>
          <p:cNvSpPr>
            <a:spLocks noChangeShapeType="1"/>
          </p:cNvSpPr>
          <p:nvPr/>
        </p:nvSpPr>
        <p:spPr bwMode="auto">
          <a:xfrm flipV="1">
            <a:off x="1106633" y="3198422"/>
            <a:ext cx="0" cy="34431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375130" y="2377016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u</a:t>
            </a:r>
            <a:endParaRPr lang="fr-FR"/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3008540" y="4033894"/>
            <a:ext cx="169122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>
                <a:solidFill>
                  <a:schemeClr val="accent2"/>
                </a:solidFill>
              </a:rPr>
              <a:t>p(u)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12298" name="Text Box 7"/>
          <p:cNvSpPr txBox="1">
            <a:spLocks noChangeArrowheads="1"/>
          </p:cNvSpPr>
          <p:nvPr/>
        </p:nvSpPr>
        <p:spPr bwMode="auto">
          <a:xfrm>
            <a:off x="1106634" y="205353"/>
            <a:ext cx="16902123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>
                <a:solidFill>
                  <a:srgbClr val="FF0000"/>
                </a:solidFill>
              </a:rPr>
              <a:t>Exercise 2: solution of free Fokker-Planck equation</a:t>
            </a:r>
            <a:endParaRPr lang="fr-FR">
              <a:solidFill>
                <a:srgbClr val="FF0000"/>
              </a:solidFill>
            </a:endParaRPr>
          </a:p>
        </p:txBody>
      </p:sp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3998881" y="2855232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u</a:t>
            </a:r>
            <a:endParaRPr lang="fr-FR"/>
          </a:p>
        </p:txBody>
      </p:sp>
      <p:sp>
        <p:nvSpPr>
          <p:cNvPr id="12300" name="Text Box 9"/>
          <p:cNvSpPr txBox="1">
            <a:spLocks noChangeArrowheads="1"/>
          </p:cNvSpPr>
          <p:nvPr/>
        </p:nvSpPr>
        <p:spPr bwMode="auto">
          <a:xfrm>
            <a:off x="1275440" y="1482470"/>
            <a:ext cx="1514398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fr-CH">
                <a:solidFill>
                  <a:schemeClr val="accent2"/>
                </a:solidFill>
              </a:rPr>
              <a:t>Membrane potential density: Gaussian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12301" name="Line 10"/>
          <p:cNvSpPr>
            <a:spLocks noChangeShapeType="1"/>
          </p:cNvSpPr>
          <p:nvPr/>
        </p:nvSpPr>
        <p:spPr bwMode="auto">
          <a:xfrm flipH="1">
            <a:off x="2640913" y="2407959"/>
            <a:ext cx="851545" cy="191005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02" name="Line 11"/>
          <p:cNvSpPr>
            <a:spLocks noChangeShapeType="1"/>
          </p:cNvSpPr>
          <p:nvPr/>
        </p:nvSpPr>
        <p:spPr bwMode="auto">
          <a:xfrm>
            <a:off x="5180541" y="5820171"/>
            <a:ext cx="73150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03" name="Line 12"/>
          <p:cNvSpPr>
            <a:spLocks noChangeShapeType="1"/>
          </p:cNvSpPr>
          <p:nvPr/>
        </p:nvSpPr>
        <p:spPr bwMode="auto">
          <a:xfrm flipV="1">
            <a:off x="5180540" y="2759588"/>
            <a:ext cx="0" cy="3060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2290" name="Object 13"/>
          <p:cNvGraphicFramePr>
            <a:graphicFrameLocks noChangeAspect="1"/>
          </p:cNvGraphicFramePr>
          <p:nvPr/>
        </p:nvGraphicFramePr>
        <p:xfrm>
          <a:off x="2427090" y="7477048"/>
          <a:ext cx="12645616" cy="1533105"/>
        </p:xfrm>
        <a:graphic>
          <a:graphicData uri="http://schemas.openxmlformats.org/presentationml/2006/ole">
            <p:oleObj spid="_x0000_s838658" name="Equation" r:id="rId4" imgW="3035160" imgH="419040" progId="Equation.DSMT4">
              <p:embed/>
            </p:oleObj>
          </a:graphicData>
        </a:graphic>
      </p:graphicFrame>
      <p:sp>
        <p:nvSpPr>
          <p:cNvPr id="12304" name="Text Box 14"/>
          <p:cNvSpPr txBox="1">
            <a:spLocks noChangeArrowheads="1"/>
          </p:cNvSpPr>
          <p:nvPr/>
        </p:nvSpPr>
        <p:spPr bwMode="auto">
          <a:xfrm>
            <a:off x="2637163" y="6714717"/>
            <a:ext cx="3504225" cy="779569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Fokker-Planck</a:t>
            </a:r>
          </a:p>
        </p:txBody>
      </p:sp>
      <p:sp>
        <p:nvSpPr>
          <p:cNvPr id="12305" name="Line 15"/>
          <p:cNvSpPr>
            <a:spLocks noChangeShapeType="1"/>
          </p:cNvSpPr>
          <p:nvPr/>
        </p:nvSpPr>
        <p:spPr bwMode="auto">
          <a:xfrm flipV="1">
            <a:off x="7911484" y="8756980"/>
            <a:ext cx="0" cy="7651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06" name="Line 16"/>
          <p:cNvSpPr>
            <a:spLocks noChangeShapeType="1"/>
          </p:cNvSpPr>
          <p:nvPr/>
        </p:nvSpPr>
        <p:spPr bwMode="auto">
          <a:xfrm flipV="1">
            <a:off x="13695982" y="8756980"/>
            <a:ext cx="0" cy="7651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07" name="Text Box 17"/>
          <p:cNvSpPr txBox="1">
            <a:spLocks noChangeArrowheads="1"/>
          </p:cNvSpPr>
          <p:nvPr/>
        </p:nvSpPr>
        <p:spPr bwMode="auto">
          <a:xfrm>
            <a:off x="7127463" y="9443362"/>
            <a:ext cx="1287271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/>
              <a:t>drift</a:t>
            </a:r>
            <a:endParaRPr lang="fr-FR" sz="4200" dirty="0"/>
          </a:p>
        </p:txBody>
      </p:sp>
      <p:sp>
        <p:nvSpPr>
          <p:cNvPr id="12308" name="Text Box 18"/>
          <p:cNvSpPr txBox="1">
            <a:spLocks noChangeArrowheads="1"/>
          </p:cNvSpPr>
          <p:nvPr/>
        </p:nvSpPr>
        <p:spPr bwMode="auto">
          <a:xfrm>
            <a:off x="13425888" y="9392727"/>
            <a:ext cx="238680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/>
              <a:t>diffusion</a:t>
            </a:r>
            <a:endParaRPr lang="fr-FR" sz="4200" dirty="0"/>
          </a:p>
        </p:txBody>
      </p:sp>
      <p:graphicFrame>
        <p:nvGraphicFramePr>
          <p:cNvPr id="12291" name="Object 19"/>
          <p:cNvGraphicFramePr>
            <a:graphicFrameLocks noChangeAspect="1"/>
          </p:cNvGraphicFramePr>
          <p:nvPr/>
        </p:nvGraphicFramePr>
        <p:xfrm>
          <a:off x="5908292" y="10031285"/>
          <a:ext cx="5957058" cy="1007067"/>
        </p:xfrm>
        <a:graphic>
          <a:graphicData uri="http://schemas.openxmlformats.org/presentationml/2006/ole">
            <p:oleObj spid="_x0000_s838659" name="Equation" r:id="rId5" imgW="1777680" imgH="342720" progId="Equation.DSMT4">
              <p:embed/>
            </p:oleObj>
          </a:graphicData>
        </a:graphic>
      </p:graphicFrame>
      <p:graphicFrame>
        <p:nvGraphicFramePr>
          <p:cNvPr id="12292" name="Object 20"/>
          <p:cNvGraphicFramePr>
            <a:graphicFrameLocks noChangeAspect="1"/>
          </p:cNvGraphicFramePr>
          <p:nvPr/>
        </p:nvGraphicFramePr>
        <p:xfrm>
          <a:off x="12953226" y="9918764"/>
          <a:ext cx="3488705" cy="1232110"/>
        </p:xfrm>
        <a:graphic>
          <a:graphicData uri="http://schemas.openxmlformats.org/presentationml/2006/ole">
            <p:oleObj spid="_x0000_s838660" name="Equation" r:id="rId6" imgW="1041120" imgH="419040" progId="Equation.DSMT4">
              <p:embed/>
            </p:oleObj>
          </a:graphicData>
        </a:graphic>
      </p:graphicFrame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8545452" y="11297151"/>
            <a:ext cx="3962684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800" dirty="0" err="1"/>
              <a:t>spike</a:t>
            </a:r>
            <a:r>
              <a:rPr lang="fr-CH" sz="3800" dirty="0"/>
              <a:t> </a:t>
            </a:r>
            <a:r>
              <a:rPr lang="fr-CH" sz="3800" dirty="0" err="1"/>
              <a:t>arrival</a:t>
            </a:r>
            <a:r>
              <a:rPr lang="fr-CH" sz="3800" dirty="0"/>
              <a:t> rate</a:t>
            </a:r>
            <a:endParaRPr lang="fr-FR" sz="3800" dirty="0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V="1">
            <a:off x="10293555" y="10796431"/>
            <a:ext cx="0" cy="6385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1" name="Freeform 23"/>
          <p:cNvSpPr>
            <a:spLocks/>
          </p:cNvSpPr>
          <p:nvPr/>
        </p:nvSpPr>
        <p:spPr bwMode="auto">
          <a:xfrm>
            <a:off x="1106633" y="3651321"/>
            <a:ext cx="1530529" cy="1786278"/>
          </a:xfrm>
          <a:custGeom>
            <a:avLst/>
            <a:gdLst>
              <a:gd name="T0" fmla="*/ 0 w 408"/>
              <a:gd name="T1" fmla="*/ 0 h 635"/>
              <a:gd name="T2" fmla="*/ 2147483647 w 408"/>
              <a:gd name="T3" fmla="*/ 2147483647 h 635"/>
              <a:gd name="T4" fmla="*/ 2147483647 w 408"/>
              <a:gd name="T5" fmla="*/ 2147483647 h 635"/>
              <a:gd name="T6" fmla="*/ 2147483647 w 408"/>
              <a:gd name="T7" fmla="*/ 2147483647 h 635"/>
              <a:gd name="T8" fmla="*/ 0 w 408"/>
              <a:gd name="T9" fmla="*/ 2147483647 h 6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8"/>
              <a:gd name="T16" fmla="*/ 0 h 635"/>
              <a:gd name="T17" fmla="*/ 408 w 408"/>
              <a:gd name="T18" fmla="*/ 635 h 6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8" h="635">
                <a:moveTo>
                  <a:pt x="0" y="0"/>
                </a:moveTo>
                <a:cubicBezTo>
                  <a:pt x="11" y="64"/>
                  <a:pt x="22" y="129"/>
                  <a:pt x="90" y="182"/>
                </a:cubicBezTo>
                <a:cubicBezTo>
                  <a:pt x="158" y="235"/>
                  <a:pt x="408" y="273"/>
                  <a:pt x="408" y="318"/>
                </a:cubicBezTo>
                <a:cubicBezTo>
                  <a:pt x="408" y="363"/>
                  <a:pt x="158" y="401"/>
                  <a:pt x="90" y="454"/>
                </a:cubicBezTo>
                <a:cubicBezTo>
                  <a:pt x="22" y="507"/>
                  <a:pt x="11" y="571"/>
                  <a:pt x="0" y="635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8080291" y="2377017"/>
            <a:ext cx="5089594" cy="148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>
                <a:solidFill>
                  <a:schemeClr val="accent2"/>
                </a:solidFill>
              </a:rPr>
              <a:t>constant input rates</a:t>
            </a:r>
          </a:p>
          <a:p>
            <a:r>
              <a:rPr lang="fr-CH" sz="4200" dirty="0">
                <a:solidFill>
                  <a:schemeClr val="accent2"/>
                </a:solidFill>
              </a:rPr>
              <a:t>no </a:t>
            </a:r>
            <a:r>
              <a:rPr lang="fr-CH" sz="4200" dirty="0" err="1">
                <a:solidFill>
                  <a:schemeClr val="accent2"/>
                </a:solidFill>
              </a:rPr>
              <a:t>threshold</a:t>
            </a:r>
            <a:endParaRPr lang="fr-FR" sz="4200" dirty="0">
              <a:solidFill>
                <a:schemeClr val="accent2"/>
              </a:solidFill>
            </a:endParaRPr>
          </a:p>
        </p:txBody>
      </p:sp>
      <p:sp>
        <p:nvSpPr>
          <p:cNvPr id="12313" name="Freeform 25"/>
          <p:cNvSpPr>
            <a:spLocks/>
          </p:cNvSpPr>
          <p:nvPr/>
        </p:nvSpPr>
        <p:spPr bwMode="auto">
          <a:xfrm>
            <a:off x="5180541" y="3828542"/>
            <a:ext cx="7022425" cy="1099896"/>
          </a:xfrm>
          <a:custGeom>
            <a:avLst/>
            <a:gdLst>
              <a:gd name="T0" fmla="*/ 0 w 1872"/>
              <a:gd name="T1" fmla="*/ 2147483647 h 391"/>
              <a:gd name="T2" fmla="*/ 2147483647 w 1872"/>
              <a:gd name="T3" fmla="*/ 2147483647 h 391"/>
              <a:gd name="T4" fmla="*/ 2147483647 w 1872"/>
              <a:gd name="T5" fmla="*/ 2147483647 h 391"/>
              <a:gd name="T6" fmla="*/ 2147483647 w 1872"/>
              <a:gd name="T7" fmla="*/ 2147483647 h 391"/>
              <a:gd name="T8" fmla="*/ 2147483647 w 1872"/>
              <a:gd name="T9" fmla="*/ 2147483647 h 391"/>
              <a:gd name="T10" fmla="*/ 2147483647 w 1872"/>
              <a:gd name="T11" fmla="*/ 2147483647 h 391"/>
              <a:gd name="T12" fmla="*/ 2147483647 w 1872"/>
              <a:gd name="T13" fmla="*/ 2147483647 h 391"/>
              <a:gd name="T14" fmla="*/ 2147483647 w 1872"/>
              <a:gd name="T15" fmla="*/ 2147483647 h 391"/>
              <a:gd name="T16" fmla="*/ 2147483647 w 1872"/>
              <a:gd name="T17" fmla="*/ 2147483647 h 391"/>
              <a:gd name="T18" fmla="*/ 2147483647 w 1872"/>
              <a:gd name="T19" fmla="*/ 2147483647 h 391"/>
              <a:gd name="T20" fmla="*/ 2147483647 w 1872"/>
              <a:gd name="T21" fmla="*/ 2147483647 h 391"/>
              <a:gd name="T22" fmla="*/ 2147483647 w 1872"/>
              <a:gd name="T23" fmla="*/ 2147483647 h 391"/>
              <a:gd name="T24" fmla="*/ 2147483647 w 1872"/>
              <a:gd name="T25" fmla="*/ 2147483647 h 391"/>
              <a:gd name="T26" fmla="*/ 2147483647 w 1872"/>
              <a:gd name="T27" fmla="*/ 2147483647 h 391"/>
              <a:gd name="T28" fmla="*/ 2147483647 w 1872"/>
              <a:gd name="T29" fmla="*/ 2147483647 h 391"/>
              <a:gd name="T30" fmla="*/ 2147483647 w 1872"/>
              <a:gd name="T31" fmla="*/ 2147483647 h 391"/>
              <a:gd name="T32" fmla="*/ 2147483647 w 1872"/>
              <a:gd name="T33" fmla="*/ 2147483647 h 391"/>
              <a:gd name="T34" fmla="*/ 2147483647 w 1872"/>
              <a:gd name="T35" fmla="*/ 2147483647 h 391"/>
              <a:gd name="T36" fmla="*/ 2147483647 w 1872"/>
              <a:gd name="T37" fmla="*/ 2147483647 h 391"/>
              <a:gd name="T38" fmla="*/ 2147483647 w 1872"/>
              <a:gd name="T39" fmla="*/ 2147483647 h 391"/>
              <a:gd name="T40" fmla="*/ 2147483647 w 1872"/>
              <a:gd name="T41" fmla="*/ 2147483647 h 391"/>
              <a:gd name="T42" fmla="*/ 2147483647 w 1872"/>
              <a:gd name="T43" fmla="*/ 2147483647 h 391"/>
              <a:gd name="T44" fmla="*/ 2147483647 w 1872"/>
              <a:gd name="T45" fmla="*/ 2147483647 h 391"/>
              <a:gd name="T46" fmla="*/ 2147483647 w 1872"/>
              <a:gd name="T47" fmla="*/ 2147483647 h 391"/>
              <a:gd name="T48" fmla="*/ 2147483647 w 1872"/>
              <a:gd name="T49" fmla="*/ 2147483647 h 391"/>
              <a:gd name="T50" fmla="*/ 2147483647 w 1872"/>
              <a:gd name="T51" fmla="*/ 2147483647 h 391"/>
              <a:gd name="T52" fmla="*/ 2147483647 w 1872"/>
              <a:gd name="T53" fmla="*/ 2147483647 h 391"/>
              <a:gd name="T54" fmla="*/ 2147483647 w 1872"/>
              <a:gd name="T55" fmla="*/ 2147483647 h 391"/>
              <a:gd name="T56" fmla="*/ 2147483647 w 1872"/>
              <a:gd name="T57" fmla="*/ 2147483647 h 391"/>
              <a:gd name="T58" fmla="*/ 2147483647 w 1872"/>
              <a:gd name="T59" fmla="*/ 2147483647 h 391"/>
              <a:gd name="T60" fmla="*/ 2147483647 w 1872"/>
              <a:gd name="T61" fmla="*/ 2147483647 h 391"/>
              <a:gd name="T62" fmla="*/ 2147483647 w 1872"/>
              <a:gd name="T63" fmla="*/ 2147483647 h 391"/>
              <a:gd name="T64" fmla="*/ 2147483647 w 1872"/>
              <a:gd name="T65" fmla="*/ 2147483647 h 391"/>
              <a:gd name="T66" fmla="*/ 2147483647 w 1872"/>
              <a:gd name="T67" fmla="*/ 2147483647 h 391"/>
              <a:gd name="T68" fmla="*/ 2147483647 w 1872"/>
              <a:gd name="T69" fmla="*/ 2147483647 h 391"/>
              <a:gd name="T70" fmla="*/ 2147483647 w 1872"/>
              <a:gd name="T71" fmla="*/ 2147483647 h 391"/>
              <a:gd name="T72" fmla="*/ 2147483647 w 1872"/>
              <a:gd name="T73" fmla="*/ 2147483647 h 391"/>
              <a:gd name="T74" fmla="*/ 2147483647 w 1872"/>
              <a:gd name="T75" fmla="*/ 2147483647 h 391"/>
              <a:gd name="T76" fmla="*/ 2147483647 w 1872"/>
              <a:gd name="T77" fmla="*/ 2147483647 h 391"/>
              <a:gd name="T78" fmla="*/ 2147483647 w 1872"/>
              <a:gd name="T79" fmla="*/ 2147483647 h 391"/>
              <a:gd name="T80" fmla="*/ 2147483647 w 1872"/>
              <a:gd name="T81" fmla="*/ 2147483647 h 391"/>
              <a:gd name="T82" fmla="*/ 2147483647 w 1872"/>
              <a:gd name="T83" fmla="*/ 2147483647 h 391"/>
              <a:gd name="T84" fmla="*/ 2147483647 w 1872"/>
              <a:gd name="T85" fmla="*/ 2147483647 h 391"/>
              <a:gd name="T86" fmla="*/ 2147483647 w 1872"/>
              <a:gd name="T87" fmla="*/ 2147483647 h 391"/>
              <a:gd name="T88" fmla="*/ 2147483647 w 1872"/>
              <a:gd name="T89" fmla="*/ 2147483647 h 39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872"/>
              <a:gd name="T136" fmla="*/ 0 h 391"/>
              <a:gd name="T137" fmla="*/ 1872 w 1872"/>
              <a:gd name="T138" fmla="*/ 391 h 391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872" h="391">
                <a:moveTo>
                  <a:pt x="0" y="95"/>
                </a:moveTo>
                <a:cubicBezTo>
                  <a:pt x="5" y="106"/>
                  <a:pt x="9" y="117"/>
                  <a:pt x="16" y="127"/>
                </a:cubicBezTo>
                <a:cubicBezTo>
                  <a:pt x="23" y="136"/>
                  <a:pt x="34" y="142"/>
                  <a:pt x="40" y="151"/>
                </a:cubicBezTo>
                <a:cubicBezTo>
                  <a:pt x="61" y="182"/>
                  <a:pt x="43" y="192"/>
                  <a:pt x="88" y="207"/>
                </a:cubicBezTo>
                <a:cubicBezTo>
                  <a:pt x="144" y="151"/>
                  <a:pt x="89" y="192"/>
                  <a:pt x="120" y="207"/>
                </a:cubicBezTo>
                <a:cubicBezTo>
                  <a:pt x="128" y="211"/>
                  <a:pt x="136" y="202"/>
                  <a:pt x="144" y="199"/>
                </a:cubicBezTo>
                <a:cubicBezTo>
                  <a:pt x="166" y="232"/>
                  <a:pt x="188" y="258"/>
                  <a:pt x="200" y="295"/>
                </a:cubicBezTo>
                <a:cubicBezTo>
                  <a:pt x="232" y="273"/>
                  <a:pt x="258" y="239"/>
                  <a:pt x="280" y="207"/>
                </a:cubicBezTo>
                <a:cubicBezTo>
                  <a:pt x="372" y="230"/>
                  <a:pt x="245" y="188"/>
                  <a:pt x="320" y="263"/>
                </a:cubicBezTo>
                <a:cubicBezTo>
                  <a:pt x="334" y="277"/>
                  <a:pt x="357" y="274"/>
                  <a:pt x="376" y="279"/>
                </a:cubicBezTo>
                <a:cubicBezTo>
                  <a:pt x="384" y="284"/>
                  <a:pt x="391" y="297"/>
                  <a:pt x="400" y="295"/>
                </a:cubicBezTo>
                <a:cubicBezTo>
                  <a:pt x="408" y="293"/>
                  <a:pt x="400" y="269"/>
                  <a:pt x="408" y="271"/>
                </a:cubicBezTo>
                <a:cubicBezTo>
                  <a:pt x="436" y="278"/>
                  <a:pt x="440" y="335"/>
                  <a:pt x="456" y="351"/>
                </a:cubicBezTo>
                <a:cubicBezTo>
                  <a:pt x="462" y="357"/>
                  <a:pt x="473" y="355"/>
                  <a:pt x="480" y="359"/>
                </a:cubicBezTo>
                <a:cubicBezTo>
                  <a:pt x="497" y="368"/>
                  <a:pt x="528" y="391"/>
                  <a:pt x="528" y="391"/>
                </a:cubicBezTo>
                <a:cubicBezTo>
                  <a:pt x="584" y="382"/>
                  <a:pt x="606" y="373"/>
                  <a:pt x="624" y="319"/>
                </a:cubicBezTo>
                <a:cubicBezTo>
                  <a:pt x="668" y="330"/>
                  <a:pt x="717" y="351"/>
                  <a:pt x="736" y="295"/>
                </a:cubicBezTo>
                <a:cubicBezTo>
                  <a:pt x="744" y="298"/>
                  <a:pt x="753" y="308"/>
                  <a:pt x="760" y="303"/>
                </a:cubicBezTo>
                <a:cubicBezTo>
                  <a:pt x="776" y="292"/>
                  <a:pt x="776" y="266"/>
                  <a:pt x="792" y="255"/>
                </a:cubicBezTo>
                <a:cubicBezTo>
                  <a:pt x="800" y="250"/>
                  <a:pt x="808" y="244"/>
                  <a:pt x="816" y="239"/>
                </a:cubicBezTo>
                <a:cubicBezTo>
                  <a:pt x="826" y="200"/>
                  <a:pt x="819" y="157"/>
                  <a:pt x="832" y="119"/>
                </a:cubicBezTo>
                <a:cubicBezTo>
                  <a:pt x="835" y="111"/>
                  <a:pt x="848" y="114"/>
                  <a:pt x="856" y="111"/>
                </a:cubicBezTo>
                <a:cubicBezTo>
                  <a:pt x="897" y="96"/>
                  <a:pt x="892" y="97"/>
                  <a:pt x="928" y="79"/>
                </a:cubicBezTo>
                <a:cubicBezTo>
                  <a:pt x="933" y="66"/>
                  <a:pt x="935" y="50"/>
                  <a:pt x="944" y="39"/>
                </a:cubicBezTo>
                <a:cubicBezTo>
                  <a:pt x="976" y="0"/>
                  <a:pt x="982" y="69"/>
                  <a:pt x="992" y="79"/>
                </a:cubicBezTo>
                <a:cubicBezTo>
                  <a:pt x="998" y="85"/>
                  <a:pt x="1008" y="84"/>
                  <a:pt x="1016" y="87"/>
                </a:cubicBezTo>
                <a:cubicBezTo>
                  <a:pt x="1042" y="121"/>
                  <a:pt x="1047" y="133"/>
                  <a:pt x="1088" y="119"/>
                </a:cubicBezTo>
                <a:cubicBezTo>
                  <a:pt x="1108" y="199"/>
                  <a:pt x="1078" y="117"/>
                  <a:pt x="1120" y="159"/>
                </a:cubicBezTo>
                <a:cubicBezTo>
                  <a:pt x="1184" y="223"/>
                  <a:pt x="1122" y="197"/>
                  <a:pt x="1176" y="215"/>
                </a:cubicBezTo>
                <a:cubicBezTo>
                  <a:pt x="1187" y="212"/>
                  <a:pt x="1199" y="214"/>
                  <a:pt x="1208" y="207"/>
                </a:cubicBezTo>
                <a:cubicBezTo>
                  <a:pt x="1215" y="202"/>
                  <a:pt x="1212" y="191"/>
                  <a:pt x="1216" y="183"/>
                </a:cubicBezTo>
                <a:cubicBezTo>
                  <a:pt x="1231" y="154"/>
                  <a:pt x="1250" y="137"/>
                  <a:pt x="1280" y="127"/>
                </a:cubicBezTo>
                <a:cubicBezTo>
                  <a:pt x="1319" y="166"/>
                  <a:pt x="1321" y="157"/>
                  <a:pt x="1344" y="111"/>
                </a:cubicBezTo>
                <a:cubicBezTo>
                  <a:pt x="1355" y="122"/>
                  <a:pt x="1361" y="139"/>
                  <a:pt x="1376" y="143"/>
                </a:cubicBezTo>
                <a:cubicBezTo>
                  <a:pt x="1385" y="146"/>
                  <a:pt x="1391" y="123"/>
                  <a:pt x="1400" y="127"/>
                </a:cubicBezTo>
                <a:cubicBezTo>
                  <a:pt x="1421" y="136"/>
                  <a:pt x="1448" y="175"/>
                  <a:pt x="1448" y="175"/>
                </a:cubicBezTo>
                <a:cubicBezTo>
                  <a:pt x="1501" y="157"/>
                  <a:pt x="1501" y="203"/>
                  <a:pt x="1528" y="239"/>
                </a:cubicBezTo>
                <a:cubicBezTo>
                  <a:pt x="1552" y="312"/>
                  <a:pt x="1578" y="262"/>
                  <a:pt x="1624" y="239"/>
                </a:cubicBezTo>
                <a:cubicBezTo>
                  <a:pt x="1643" y="181"/>
                  <a:pt x="1619" y="242"/>
                  <a:pt x="1640" y="263"/>
                </a:cubicBezTo>
                <a:cubicBezTo>
                  <a:pt x="1647" y="270"/>
                  <a:pt x="1651" y="247"/>
                  <a:pt x="1656" y="239"/>
                </a:cubicBezTo>
                <a:cubicBezTo>
                  <a:pt x="1661" y="247"/>
                  <a:pt x="1663" y="260"/>
                  <a:pt x="1672" y="263"/>
                </a:cubicBezTo>
                <a:cubicBezTo>
                  <a:pt x="1729" y="279"/>
                  <a:pt x="1703" y="220"/>
                  <a:pt x="1720" y="287"/>
                </a:cubicBezTo>
                <a:cubicBezTo>
                  <a:pt x="1741" y="284"/>
                  <a:pt x="1764" y="288"/>
                  <a:pt x="1784" y="279"/>
                </a:cubicBezTo>
                <a:cubicBezTo>
                  <a:pt x="1792" y="276"/>
                  <a:pt x="1787" y="261"/>
                  <a:pt x="1792" y="255"/>
                </a:cubicBezTo>
                <a:cubicBezTo>
                  <a:pt x="1813" y="230"/>
                  <a:pt x="1841" y="223"/>
                  <a:pt x="1872" y="22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5176788" y="4416466"/>
            <a:ext cx="697741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5176788" y="4799038"/>
            <a:ext cx="697741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>
            <a:off x="5176788" y="4033893"/>
            <a:ext cx="697741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0" y="1561237"/>
            <a:ext cx="21607463" cy="10591077"/>
          </a:xfrm>
          <a:prstGeom prst="rect">
            <a:avLst/>
          </a:prstGeom>
          <a:solidFill>
            <a:srgbClr val="FF9900">
              <a:alpha val="27843"/>
            </a:srgbClr>
          </a:solidFill>
          <a:ln w="762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12318" name="Line 40"/>
          <p:cNvSpPr>
            <a:spLocks noChangeShapeType="1"/>
          </p:cNvSpPr>
          <p:nvPr/>
        </p:nvSpPr>
        <p:spPr bwMode="auto">
          <a:xfrm>
            <a:off x="13527173" y="5820171"/>
            <a:ext cx="73150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19" name="Line 41"/>
          <p:cNvSpPr>
            <a:spLocks noChangeShapeType="1"/>
          </p:cNvSpPr>
          <p:nvPr/>
        </p:nvSpPr>
        <p:spPr bwMode="auto">
          <a:xfrm flipV="1">
            <a:off x="13527172" y="2759588"/>
            <a:ext cx="0" cy="3060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2320" name="Freeform 42"/>
          <p:cNvSpPr>
            <a:spLocks/>
          </p:cNvSpPr>
          <p:nvPr/>
        </p:nvSpPr>
        <p:spPr bwMode="auto">
          <a:xfrm>
            <a:off x="14273681" y="4050771"/>
            <a:ext cx="5987068" cy="1755334"/>
          </a:xfrm>
          <a:custGeom>
            <a:avLst/>
            <a:gdLst>
              <a:gd name="T0" fmla="*/ 0 w 1596"/>
              <a:gd name="T1" fmla="*/ 2147483647 h 624"/>
              <a:gd name="T2" fmla="*/ 2147483647 w 1596"/>
              <a:gd name="T3" fmla="*/ 2147483647 h 624"/>
              <a:gd name="T4" fmla="*/ 2147483647 w 1596"/>
              <a:gd name="T5" fmla="*/ 2147483647 h 624"/>
              <a:gd name="T6" fmla="*/ 2147483647 w 1596"/>
              <a:gd name="T7" fmla="*/ 2147483647 h 624"/>
              <a:gd name="T8" fmla="*/ 2147483647 w 1596"/>
              <a:gd name="T9" fmla="*/ 2147483647 h 624"/>
              <a:gd name="T10" fmla="*/ 2147483647 w 1596"/>
              <a:gd name="T11" fmla="*/ 2147483647 h 624"/>
              <a:gd name="T12" fmla="*/ 2147483647 w 1596"/>
              <a:gd name="T13" fmla="*/ 2147483647 h 624"/>
              <a:gd name="T14" fmla="*/ 2147483647 w 1596"/>
              <a:gd name="T15" fmla="*/ 2147483647 h 624"/>
              <a:gd name="T16" fmla="*/ 2147483647 w 1596"/>
              <a:gd name="T17" fmla="*/ 2147483647 h 624"/>
              <a:gd name="T18" fmla="*/ 2147483647 w 1596"/>
              <a:gd name="T19" fmla="*/ 2147483647 h 624"/>
              <a:gd name="T20" fmla="*/ 2147483647 w 1596"/>
              <a:gd name="T21" fmla="*/ 2147483647 h 624"/>
              <a:gd name="T22" fmla="*/ 2147483647 w 1596"/>
              <a:gd name="T23" fmla="*/ 0 h 624"/>
              <a:gd name="T24" fmla="*/ 2147483647 w 1596"/>
              <a:gd name="T25" fmla="*/ 2147483647 h 624"/>
              <a:gd name="T26" fmla="*/ 2147483647 w 1596"/>
              <a:gd name="T27" fmla="*/ 2147483647 h 624"/>
              <a:gd name="T28" fmla="*/ 2147483647 w 1596"/>
              <a:gd name="T29" fmla="*/ 2147483647 h 624"/>
              <a:gd name="T30" fmla="*/ 2147483647 w 1596"/>
              <a:gd name="T31" fmla="*/ 2147483647 h 62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96"/>
              <a:gd name="T49" fmla="*/ 0 h 624"/>
              <a:gd name="T50" fmla="*/ 1596 w 1596"/>
              <a:gd name="T51" fmla="*/ 624 h 62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96" h="624">
                <a:moveTo>
                  <a:pt x="0" y="624"/>
                </a:moveTo>
                <a:cubicBezTo>
                  <a:pt x="19" y="530"/>
                  <a:pt x="30" y="522"/>
                  <a:pt x="120" y="492"/>
                </a:cubicBezTo>
                <a:cubicBezTo>
                  <a:pt x="165" y="425"/>
                  <a:pt x="168" y="437"/>
                  <a:pt x="180" y="372"/>
                </a:cubicBezTo>
                <a:cubicBezTo>
                  <a:pt x="185" y="345"/>
                  <a:pt x="181" y="275"/>
                  <a:pt x="216" y="252"/>
                </a:cubicBezTo>
                <a:cubicBezTo>
                  <a:pt x="263" y="221"/>
                  <a:pt x="417" y="218"/>
                  <a:pt x="444" y="216"/>
                </a:cubicBezTo>
                <a:cubicBezTo>
                  <a:pt x="485" y="154"/>
                  <a:pt x="491" y="165"/>
                  <a:pt x="564" y="180"/>
                </a:cubicBezTo>
                <a:cubicBezTo>
                  <a:pt x="626" y="221"/>
                  <a:pt x="661" y="207"/>
                  <a:pt x="720" y="168"/>
                </a:cubicBezTo>
                <a:cubicBezTo>
                  <a:pt x="754" y="118"/>
                  <a:pt x="752" y="83"/>
                  <a:pt x="804" y="48"/>
                </a:cubicBezTo>
                <a:cubicBezTo>
                  <a:pt x="844" y="52"/>
                  <a:pt x="884" y="54"/>
                  <a:pt x="924" y="60"/>
                </a:cubicBezTo>
                <a:cubicBezTo>
                  <a:pt x="940" y="62"/>
                  <a:pt x="956" y="74"/>
                  <a:pt x="972" y="72"/>
                </a:cubicBezTo>
                <a:cubicBezTo>
                  <a:pt x="986" y="70"/>
                  <a:pt x="996" y="56"/>
                  <a:pt x="1008" y="48"/>
                </a:cubicBezTo>
                <a:cubicBezTo>
                  <a:pt x="1079" y="72"/>
                  <a:pt x="1153" y="18"/>
                  <a:pt x="1224" y="0"/>
                </a:cubicBezTo>
                <a:cubicBezTo>
                  <a:pt x="1261" y="56"/>
                  <a:pt x="1271" y="100"/>
                  <a:pt x="1332" y="120"/>
                </a:cubicBezTo>
                <a:cubicBezTo>
                  <a:pt x="1360" y="116"/>
                  <a:pt x="1390" y="120"/>
                  <a:pt x="1416" y="108"/>
                </a:cubicBezTo>
                <a:cubicBezTo>
                  <a:pt x="1450" y="93"/>
                  <a:pt x="1469" y="56"/>
                  <a:pt x="1500" y="36"/>
                </a:cubicBezTo>
                <a:cubicBezTo>
                  <a:pt x="1528" y="43"/>
                  <a:pt x="1566" y="60"/>
                  <a:pt x="1596" y="6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21" name="Freeform 43"/>
          <p:cNvSpPr>
            <a:spLocks/>
          </p:cNvSpPr>
          <p:nvPr/>
        </p:nvSpPr>
        <p:spPr bwMode="auto">
          <a:xfrm>
            <a:off x="14224913" y="4523361"/>
            <a:ext cx="5900789" cy="1248988"/>
          </a:xfrm>
          <a:custGeom>
            <a:avLst/>
            <a:gdLst>
              <a:gd name="T0" fmla="*/ 2147483647 w 1573"/>
              <a:gd name="T1" fmla="*/ 2147483647 h 444"/>
              <a:gd name="T2" fmla="*/ 2147483647 w 1573"/>
              <a:gd name="T3" fmla="*/ 2147483647 h 444"/>
              <a:gd name="T4" fmla="*/ 2147483647 w 1573"/>
              <a:gd name="T5" fmla="*/ 2147483647 h 444"/>
              <a:gd name="T6" fmla="*/ 2147483647 w 1573"/>
              <a:gd name="T7" fmla="*/ 2147483647 h 444"/>
              <a:gd name="T8" fmla="*/ 2147483647 w 1573"/>
              <a:gd name="T9" fmla="*/ 2147483647 h 444"/>
              <a:gd name="T10" fmla="*/ 2147483647 w 1573"/>
              <a:gd name="T11" fmla="*/ 2147483647 h 444"/>
              <a:gd name="T12" fmla="*/ 2147483647 w 1573"/>
              <a:gd name="T13" fmla="*/ 2147483647 h 444"/>
              <a:gd name="T14" fmla="*/ 2147483647 w 1573"/>
              <a:gd name="T15" fmla="*/ 2147483647 h 444"/>
              <a:gd name="T16" fmla="*/ 2147483647 w 1573"/>
              <a:gd name="T17" fmla="*/ 2147483647 h 444"/>
              <a:gd name="T18" fmla="*/ 2147483647 w 1573"/>
              <a:gd name="T19" fmla="*/ 2147483647 h 444"/>
              <a:gd name="T20" fmla="*/ 2147483647 w 1573"/>
              <a:gd name="T21" fmla="*/ 2147483647 h 444"/>
              <a:gd name="T22" fmla="*/ 2147483647 w 1573"/>
              <a:gd name="T23" fmla="*/ 2147483647 h 444"/>
              <a:gd name="T24" fmla="*/ 2147483647 w 1573"/>
              <a:gd name="T25" fmla="*/ 2147483647 h 444"/>
              <a:gd name="T26" fmla="*/ 2147483647 w 1573"/>
              <a:gd name="T27" fmla="*/ 2147483647 h 44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73"/>
              <a:gd name="T43" fmla="*/ 0 h 444"/>
              <a:gd name="T44" fmla="*/ 1573 w 1573"/>
              <a:gd name="T45" fmla="*/ 444 h 44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573" h="444">
                <a:moveTo>
                  <a:pt x="13" y="444"/>
                </a:moveTo>
                <a:cubicBezTo>
                  <a:pt x="30" y="305"/>
                  <a:pt x="0" y="385"/>
                  <a:pt x="61" y="312"/>
                </a:cubicBezTo>
                <a:cubicBezTo>
                  <a:pt x="103" y="262"/>
                  <a:pt x="62" y="284"/>
                  <a:pt x="121" y="264"/>
                </a:cubicBezTo>
                <a:cubicBezTo>
                  <a:pt x="125" y="247"/>
                  <a:pt x="140" y="182"/>
                  <a:pt x="145" y="180"/>
                </a:cubicBezTo>
                <a:cubicBezTo>
                  <a:pt x="197" y="157"/>
                  <a:pt x="257" y="165"/>
                  <a:pt x="313" y="156"/>
                </a:cubicBezTo>
                <a:cubicBezTo>
                  <a:pt x="403" y="96"/>
                  <a:pt x="379" y="164"/>
                  <a:pt x="397" y="24"/>
                </a:cubicBezTo>
                <a:cubicBezTo>
                  <a:pt x="501" y="93"/>
                  <a:pt x="434" y="79"/>
                  <a:pt x="541" y="36"/>
                </a:cubicBezTo>
                <a:cubicBezTo>
                  <a:pt x="556" y="30"/>
                  <a:pt x="573" y="28"/>
                  <a:pt x="589" y="24"/>
                </a:cubicBezTo>
                <a:cubicBezTo>
                  <a:pt x="675" y="53"/>
                  <a:pt x="640" y="34"/>
                  <a:pt x="697" y="72"/>
                </a:cubicBezTo>
                <a:cubicBezTo>
                  <a:pt x="749" y="68"/>
                  <a:pt x="802" y="73"/>
                  <a:pt x="853" y="60"/>
                </a:cubicBezTo>
                <a:cubicBezTo>
                  <a:pt x="987" y="26"/>
                  <a:pt x="771" y="0"/>
                  <a:pt x="949" y="36"/>
                </a:cubicBezTo>
                <a:cubicBezTo>
                  <a:pt x="1028" y="89"/>
                  <a:pt x="1114" y="31"/>
                  <a:pt x="1201" y="60"/>
                </a:cubicBezTo>
                <a:cubicBezTo>
                  <a:pt x="1231" y="179"/>
                  <a:pt x="1326" y="124"/>
                  <a:pt x="1429" y="108"/>
                </a:cubicBezTo>
                <a:cubicBezTo>
                  <a:pt x="1480" y="74"/>
                  <a:pt x="1512" y="72"/>
                  <a:pt x="1573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22" name="Freeform 44"/>
          <p:cNvSpPr>
            <a:spLocks/>
          </p:cNvSpPr>
          <p:nvPr/>
        </p:nvSpPr>
        <p:spPr bwMode="auto">
          <a:xfrm>
            <a:off x="14228666" y="4017015"/>
            <a:ext cx="5987068" cy="1822847"/>
          </a:xfrm>
          <a:custGeom>
            <a:avLst/>
            <a:gdLst>
              <a:gd name="T0" fmla="*/ 0 w 1596"/>
              <a:gd name="T1" fmla="*/ 2147483647 h 648"/>
              <a:gd name="T2" fmla="*/ 2147483647 w 1596"/>
              <a:gd name="T3" fmla="*/ 2147483647 h 648"/>
              <a:gd name="T4" fmla="*/ 2147483647 w 1596"/>
              <a:gd name="T5" fmla="*/ 2147483647 h 648"/>
              <a:gd name="T6" fmla="*/ 2147483647 w 1596"/>
              <a:gd name="T7" fmla="*/ 2147483647 h 648"/>
              <a:gd name="T8" fmla="*/ 2147483647 w 1596"/>
              <a:gd name="T9" fmla="*/ 2147483647 h 648"/>
              <a:gd name="T10" fmla="*/ 2147483647 w 1596"/>
              <a:gd name="T11" fmla="*/ 2147483647 h 648"/>
              <a:gd name="T12" fmla="*/ 2147483647 w 1596"/>
              <a:gd name="T13" fmla="*/ 2147483647 h 648"/>
              <a:gd name="T14" fmla="*/ 2147483647 w 1596"/>
              <a:gd name="T15" fmla="*/ 2147483647 h 648"/>
              <a:gd name="T16" fmla="*/ 2147483647 w 1596"/>
              <a:gd name="T17" fmla="*/ 2147483647 h 648"/>
              <a:gd name="T18" fmla="*/ 2147483647 w 1596"/>
              <a:gd name="T19" fmla="*/ 2147483647 h 648"/>
              <a:gd name="T20" fmla="*/ 2147483647 w 1596"/>
              <a:gd name="T21" fmla="*/ 2147483647 h 648"/>
              <a:gd name="T22" fmla="*/ 2147483647 w 1596"/>
              <a:gd name="T23" fmla="*/ 2147483647 h 648"/>
              <a:gd name="T24" fmla="*/ 2147483647 w 1596"/>
              <a:gd name="T25" fmla="*/ 2147483647 h 648"/>
              <a:gd name="T26" fmla="*/ 2147483647 w 1596"/>
              <a:gd name="T27" fmla="*/ 0 h 64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96"/>
              <a:gd name="T43" fmla="*/ 0 h 648"/>
              <a:gd name="T44" fmla="*/ 1596 w 1596"/>
              <a:gd name="T45" fmla="*/ 648 h 64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596" h="648">
                <a:moveTo>
                  <a:pt x="0" y="648"/>
                </a:moveTo>
                <a:cubicBezTo>
                  <a:pt x="46" y="617"/>
                  <a:pt x="98" y="607"/>
                  <a:pt x="144" y="576"/>
                </a:cubicBezTo>
                <a:cubicBezTo>
                  <a:pt x="166" y="511"/>
                  <a:pt x="205" y="491"/>
                  <a:pt x="252" y="444"/>
                </a:cubicBezTo>
                <a:cubicBezTo>
                  <a:pt x="308" y="304"/>
                  <a:pt x="292" y="338"/>
                  <a:pt x="468" y="324"/>
                </a:cubicBezTo>
                <a:cubicBezTo>
                  <a:pt x="551" y="269"/>
                  <a:pt x="513" y="285"/>
                  <a:pt x="576" y="264"/>
                </a:cubicBezTo>
                <a:cubicBezTo>
                  <a:pt x="645" y="281"/>
                  <a:pt x="646" y="291"/>
                  <a:pt x="720" y="276"/>
                </a:cubicBezTo>
                <a:cubicBezTo>
                  <a:pt x="810" y="141"/>
                  <a:pt x="845" y="157"/>
                  <a:pt x="1008" y="144"/>
                </a:cubicBezTo>
                <a:cubicBezTo>
                  <a:pt x="1020" y="136"/>
                  <a:pt x="1030" y="120"/>
                  <a:pt x="1044" y="120"/>
                </a:cubicBezTo>
                <a:cubicBezTo>
                  <a:pt x="1058" y="120"/>
                  <a:pt x="1066" y="139"/>
                  <a:pt x="1080" y="144"/>
                </a:cubicBezTo>
                <a:cubicBezTo>
                  <a:pt x="1099" y="151"/>
                  <a:pt x="1120" y="152"/>
                  <a:pt x="1140" y="156"/>
                </a:cubicBezTo>
                <a:cubicBezTo>
                  <a:pt x="1217" y="194"/>
                  <a:pt x="1209" y="201"/>
                  <a:pt x="1332" y="168"/>
                </a:cubicBezTo>
                <a:cubicBezTo>
                  <a:pt x="1352" y="163"/>
                  <a:pt x="1394" y="93"/>
                  <a:pt x="1404" y="84"/>
                </a:cubicBezTo>
                <a:cubicBezTo>
                  <a:pt x="1435" y="58"/>
                  <a:pt x="1484" y="66"/>
                  <a:pt x="1524" y="60"/>
                </a:cubicBezTo>
                <a:cubicBezTo>
                  <a:pt x="1562" y="47"/>
                  <a:pt x="1596" y="47"/>
                  <a:pt x="15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23" name="Freeform 45"/>
          <p:cNvSpPr>
            <a:spLocks/>
          </p:cNvSpPr>
          <p:nvPr/>
        </p:nvSpPr>
        <p:spPr bwMode="auto">
          <a:xfrm>
            <a:off x="14318697" y="3561304"/>
            <a:ext cx="5852021" cy="2312315"/>
          </a:xfrm>
          <a:custGeom>
            <a:avLst/>
            <a:gdLst>
              <a:gd name="T0" fmla="*/ 0 w 1560"/>
              <a:gd name="T1" fmla="*/ 2147483647 h 822"/>
              <a:gd name="T2" fmla="*/ 2147483647 w 1560"/>
              <a:gd name="T3" fmla="*/ 2147483647 h 822"/>
              <a:gd name="T4" fmla="*/ 2147483647 w 1560"/>
              <a:gd name="T5" fmla="*/ 2147483647 h 822"/>
              <a:gd name="T6" fmla="*/ 2147483647 w 1560"/>
              <a:gd name="T7" fmla="*/ 2147483647 h 822"/>
              <a:gd name="T8" fmla="*/ 2147483647 w 1560"/>
              <a:gd name="T9" fmla="*/ 2147483647 h 822"/>
              <a:gd name="T10" fmla="*/ 2147483647 w 1560"/>
              <a:gd name="T11" fmla="*/ 2147483647 h 822"/>
              <a:gd name="T12" fmla="*/ 2147483647 w 1560"/>
              <a:gd name="T13" fmla="*/ 2147483647 h 822"/>
              <a:gd name="T14" fmla="*/ 2147483647 w 1560"/>
              <a:gd name="T15" fmla="*/ 2147483647 h 822"/>
              <a:gd name="T16" fmla="*/ 2147483647 w 1560"/>
              <a:gd name="T17" fmla="*/ 2147483647 h 822"/>
              <a:gd name="T18" fmla="*/ 2147483647 w 1560"/>
              <a:gd name="T19" fmla="*/ 2147483647 h 822"/>
              <a:gd name="T20" fmla="*/ 2147483647 w 1560"/>
              <a:gd name="T21" fmla="*/ 2147483647 h 822"/>
              <a:gd name="T22" fmla="*/ 2147483647 w 1560"/>
              <a:gd name="T23" fmla="*/ 2147483647 h 822"/>
              <a:gd name="T24" fmla="*/ 2147483647 w 1560"/>
              <a:gd name="T25" fmla="*/ 2147483647 h 822"/>
              <a:gd name="T26" fmla="*/ 2147483647 w 1560"/>
              <a:gd name="T27" fmla="*/ 2147483647 h 822"/>
              <a:gd name="T28" fmla="*/ 2147483647 w 1560"/>
              <a:gd name="T29" fmla="*/ 2147483647 h 822"/>
              <a:gd name="T30" fmla="*/ 2147483647 w 1560"/>
              <a:gd name="T31" fmla="*/ 2147483647 h 822"/>
              <a:gd name="T32" fmla="*/ 2147483647 w 1560"/>
              <a:gd name="T33" fmla="*/ 2147483647 h 822"/>
              <a:gd name="T34" fmla="*/ 2147483647 w 1560"/>
              <a:gd name="T35" fmla="*/ 2147483647 h 822"/>
              <a:gd name="T36" fmla="*/ 2147483647 w 1560"/>
              <a:gd name="T37" fmla="*/ 2147483647 h 82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60"/>
              <a:gd name="T58" fmla="*/ 0 h 822"/>
              <a:gd name="T59" fmla="*/ 1560 w 1560"/>
              <a:gd name="T60" fmla="*/ 822 h 82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60" h="822">
                <a:moveTo>
                  <a:pt x="0" y="822"/>
                </a:moveTo>
                <a:cubicBezTo>
                  <a:pt x="16" y="743"/>
                  <a:pt x="52" y="669"/>
                  <a:pt x="132" y="642"/>
                </a:cubicBezTo>
                <a:cubicBezTo>
                  <a:pt x="180" y="594"/>
                  <a:pt x="191" y="535"/>
                  <a:pt x="240" y="486"/>
                </a:cubicBezTo>
                <a:cubicBezTo>
                  <a:pt x="263" y="417"/>
                  <a:pt x="233" y="475"/>
                  <a:pt x="288" y="438"/>
                </a:cubicBezTo>
                <a:cubicBezTo>
                  <a:pt x="314" y="421"/>
                  <a:pt x="322" y="383"/>
                  <a:pt x="348" y="366"/>
                </a:cubicBezTo>
                <a:cubicBezTo>
                  <a:pt x="362" y="357"/>
                  <a:pt x="380" y="358"/>
                  <a:pt x="396" y="354"/>
                </a:cubicBezTo>
                <a:cubicBezTo>
                  <a:pt x="442" y="285"/>
                  <a:pt x="521" y="292"/>
                  <a:pt x="600" y="282"/>
                </a:cubicBezTo>
                <a:cubicBezTo>
                  <a:pt x="685" y="240"/>
                  <a:pt x="672" y="235"/>
                  <a:pt x="780" y="222"/>
                </a:cubicBezTo>
                <a:cubicBezTo>
                  <a:pt x="797" y="170"/>
                  <a:pt x="831" y="144"/>
                  <a:pt x="876" y="114"/>
                </a:cubicBezTo>
                <a:cubicBezTo>
                  <a:pt x="899" y="44"/>
                  <a:pt x="870" y="108"/>
                  <a:pt x="924" y="54"/>
                </a:cubicBezTo>
                <a:cubicBezTo>
                  <a:pt x="978" y="0"/>
                  <a:pt x="914" y="29"/>
                  <a:pt x="984" y="6"/>
                </a:cubicBezTo>
                <a:cubicBezTo>
                  <a:pt x="999" y="10"/>
                  <a:pt x="1051" y="21"/>
                  <a:pt x="1068" y="30"/>
                </a:cubicBezTo>
                <a:cubicBezTo>
                  <a:pt x="1161" y="77"/>
                  <a:pt x="1050" y="36"/>
                  <a:pt x="1140" y="66"/>
                </a:cubicBezTo>
                <a:cubicBezTo>
                  <a:pt x="1172" y="163"/>
                  <a:pt x="1281" y="124"/>
                  <a:pt x="1308" y="42"/>
                </a:cubicBezTo>
                <a:cubicBezTo>
                  <a:pt x="1320" y="50"/>
                  <a:pt x="1331" y="60"/>
                  <a:pt x="1344" y="66"/>
                </a:cubicBezTo>
                <a:cubicBezTo>
                  <a:pt x="1355" y="72"/>
                  <a:pt x="1371" y="69"/>
                  <a:pt x="1380" y="78"/>
                </a:cubicBezTo>
                <a:cubicBezTo>
                  <a:pt x="1389" y="87"/>
                  <a:pt x="1386" y="103"/>
                  <a:pt x="1392" y="114"/>
                </a:cubicBezTo>
                <a:cubicBezTo>
                  <a:pt x="1398" y="127"/>
                  <a:pt x="1408" y="138"/>
                  <a:pt x="1416" y="150"/>
                </a:cubicBezTo>
                <a:cubicBezTo>
                  <a:pt x="1463" y="143"/>
                  <a:pt x="1560" y="140"/>
                  <a:pt x="1560" y="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24" name="Freeform 46"/>
          <p:cNvSpPr>
            <a:spLocks/>
          </p:cNvSpPr>
          <p:nvPr/>
        </p:nvSpPr>
        <p:spPr bwMode="auto">
          <a:xfrm>
            <a:off x="14273681" y="3460034"/>
            <a:ext cx="5897037" cy="2346072"/>
          </a:xfrm>
          <a:custGeom>
            <a:avLst/>
            <a:gdLst>
              <a:gd name="T0" fmla="*/ 0 w 1572"/>
              <a:gd name="T1" fmla="*/ 2147483647 h 834"/>
              <a:gd name="T2" fmla="*/ 2147483647 w 1572"/>
              <a:gd name="T3" fmla="*/ 2147483647 h 834"/>
              <a:gd name="T4" fmla="*/ 2147483647 w 1572"/>
              <a:gd name="T5" fmla="*/ 2147483647 h 834"/>
              <a:gd name="T6" fmla="*/ 2147483647 w 1572"/>
              <a:gd name="T7" fmla="*/ 2147483647 h 834"/>
              <a:gd name="T8" fmla="*/ 2147483647 w 1572"/>
              <a:gd name="T9" fmla="*/ 2147483647 h 834"/>
              <a:gd name="T10" fmla="*/ 2147483647 w 1572"/>
              <a:gd name="T11" fmla="*/ 2147483647 h 834"/>
              <a:gd name="T12" fmla="*/ 2147483647 w 1572"/>
              <a:gd name="T13" fmla="*/ 2147483647 h 834"/>
              <a:gd name="T14" fmla="*/ 2147483647 w 1572"/>
              <a:gd name="T15" fmla="*/ 2147483647 h 834"/>
              <a:gd name="T16" fmla="*/ 2147483647 w 1572"/>
              <a:gd name="T17" fmla="*/ 2147483647 h 834"/>
              <a:gd name="T18" fmla="*/ 2147483647 w 1572"/>
              <a:gd name="T19" fmla="*/ 2147483647 h 834"/>
              <a:gd name="T20" fmla="*/ 2147483647 w 1572"/>
              <a:gd name="T21" fmla="*/ 2147483647 h 834"/>
              <a:gd name="T22" fmla="*/ 2147483647 w 1572"/>
              <a:gd name="T23" fmla="*/ 2147483647 h 834"/>
              <a:gd name="T24" fmla="*/ 2147483647 w 1572"/>
              <a:gd name="T25" fmla="*/ 2147483647 h 834"/>
              <a:gd name="T26" fmla="*/ 2147483647 w 1572"/>
              <a:gd name="T27" fmla="*/ 2147483647 h 834"/>
              <a:gd name="T28" fmla="*/ 2147483647 w 1572"/>
              <a:gd name="T29" fmla="*/ 2147483647 h 834"/>
              <a:gd name="T30" fmla="*/ 2147483647 w 1572"/>
              <a:gd name="T31" fmla="*/ 2147483647 h 83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72"/>
              <a:gd name="T49" fmla="*/ 0 h 834"/>
              <a:gd name="T50" fmla="*/ 1572 w 1572"/>
              <a:gd name="T51" fmla="*/ 834 h 83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72" h="834">
                <a:moveTo>
                  <a:pt x="0" y="834"/>
                </a:moveTo>
                <a:cubicBezTo>
                  <a:pt x="46" y="764"/>
                  <a:pt x="101" y="704"/>
                  <a:pt x="180" y="678"/>
                </a:cubicBezTo>
                <a:cubicBezTo>
                  <a:pt x="197" y="628"/>
                  <a:pt x="209" y="543"/>
                  <a:pt x="264" y="522"/>
                </a:cubicBezTo>
                <a:cubicBezTo>
                  <a:pt x="283" y="515"/>
                  <a:pt x="304" y="514"/>
                  <a:pt x="324" y="510"/>
                </a:cubicBezTo>
                <a:cubicBezTo>
                  <a:pt x="440" y="423"/>
                  <a:pt x="407" y="476"/>
                  <a:pt x="444" y="366"/>
                </a:cubicBezTo>
                <a:cubicBezTo>
                  <a:pt x="453" y="339"/>
                  <a:pt x="492" y="294"/>
                  <a:pt x="492" y="294"/>
                </a:cubicBezTo>
                <a:cubicBezTo>
                  <a:pt x="496" y="278"/>
                  <a:pt x="492" y="258"/>
                  <a:pt x="504" y="246"/>
                </a:cubicBezTo>
                <a:cubicBezTo>
                  <a:pt x="516" y="234"/>
                  <a:pt x="536" y="236"/>
                  <a:pt x="552" y="234"/>
                </a:cubicBezTo>
                <a:cubicBezTo>
                  <a:pt x="592" y="228"/>
                  <a:pt x="632" y="226"/>
                  <a:pt x="672" y="222"/>
                </a:cubicBezTo>
                <a:cubicBezTo>
                  <a:pt x="712" y="226"/>
                  <a:pt x="754" y="222"/>
                  <a:pt x="792" y="234"/>
                </a:cubicBezTo>
                <a:cubicBezTo>
                  <a:pt x="820" y="243"/>
                  <a:pt x="840" y="266"/>
                  <a:pt x="864" y="282"/>
                </a:cubicBezTo>
                <a:cubicBezTo>
                  <a:pt x="876" y="290"/>
                  <a:pt x="900" y="306"/>
                  <a:pt x="900" y="306"/>
                </a:cubicBezTo>
                <a:cubicBezTo>
                  <a:pt x="967" y="272"/>
                  <a:pt x="980" y="234"/>
                  <a:pt x="1020" y="174"/>
                </a:cubicBezTo>
                <a:cubicBezTo>
                  <a:pt x="1035" y="151"/>
                  <a:pt x="1109" y="142"/>
                  <a:pt x="1128" y="138"/>
                </a:cubicBezTo>
                <a:cubicBezTo>
                  <a:pt x="1299" y="24"/>
                  <a:pt x="1241" y="56"/>
                  <a:pt x="1512" y="42"/>
                </a:cubicBezTo>
                <a:cubicBezTo>
                  <a:pt x="1554" y="0"/>
                  <a:pt x="1531" y="6"/>
                  <a:pt x="1572" y="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25" name="Freeform 47"/>
          <p:cNvSpPr>
            <a:spLocks/>
          </p:cNvSpPr>
          <p:nvPr/>
        </p:nvSpPr>
        <p:spPr bwMode="auto">
          <a:xfrm>
            <a:off x="14273681" y="4334888"/>
            <a:ext cx="5942052" cy="1471217"/>
          </a:xfrm>
          <a:custGeom>
            <a:avLst/>
            <a:gdLst>
              <a:gd name="T0" fmla="*/ 0 w 1584"/>
              <a:gd name="T1" fmla="*/ 2147483647 h 523"/>
              <a:gd name="T2" fmla="*/ 2147483647 w 1584"/>
              <a:gd name="T3" fmla="*/ 2147483647 h 523"/>
              <a:gd name="T4" fmla="*/ 2147483647 w 1584"/>
              <a:gd name="T5" fmla="*/ 2147483647 h 523"/>
              <a:gd name="T6" fmla="*/ 2147483647 w 1584"/>
              <a:gd name="T7" fmla="*/ 2147483647 h 523"/>
              <a:gd name="T8" fmla="*/ 2147483647 w 1584"/>
              <a:gd name="T9" fmla="*/ 2147483647 h 523"/>
              <a:gd name="T10" fmla="*/ 2147483647 w 1584"/>
              <a:gd name="T11" fmla="*/ 2147483647 h 523"/>
              <a:gd name="T12" fmla="*/ 2147483647 w 1584"/>
              <a:gd name="T13" fmla="*/ 2147483647 h 523"/>
              <a:gd name="T14" fmla="*/ 2147483647 w 1584"/>
              <a:gd name="T15" fmla="*/ 2147483647 h 523"/>
              <a:gd name="T16" fmla="*/ 2147483647 w 1584"/>
              <a:gd name="T17" fmla="*/ 2147483647 h 523"/>
              <a:gd name="T18" fmla="*/ 2147483647 w 1584"/>
              <a:gd name="T19" fmla="*/ 2147483647 h 523"/>
              <a:gd name="T20" fmla="*/ 2147483647 w 1584"/>
              <a:gd name="T21" fmla="*/ 2147483647 h 523"/>
              <a:gd name="T22" fmla="*/ 2147483647 w 1584"/>
              <a:gd name="T23" fmla="*/ 2147483647 h 523"/>
              <a:gd name="T24" fmla="*/ 2147483647 w 1584"/>
              <a:gd name="T25" fmla="*/ 2147483647 h 523"/>
              <a:gd name="T26" fmla="*/ 2147483647 w 1584"/>
              <a:gd name="T27" fmla="*/ 2147483647 h 523"/>
              <a:gd name="T28" fmla="*/ 2147483647 w 1584"/>
              <a:gd name="T29" fmla="*/ 2147483647 h 523"/>
              <a:gd name="T30" fmla="*/ 2147483647 w 1584"/>
              <a:gd name="T31" fmla="*/ 2147483647 h 523"/>
              <a:gd name="T32" fmla="*/ 2147483647 w 1584"/>
              <a:gd name="T33" fmla="*/ 2147483647 h 52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584"/>
              <a:gd name="T52" fmla="*/ 0 h 523"/>
              <a:gd name="T53" fmla="*/ 1584 w 1584"/>
              <a:gd name="T54" fmla="*/ 523 h 52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584" h="523">
                <a:moveTo>
                  <a:pt x="0" y="523"/>
                </a:moveTo>
                <a:cubicBezTo>
                  <a:pt x="12" y="511"/>
                  <a:pt x="26" y="501"/>
                  <a:pt x="36" y="487"/>
                </a:cubicBezTo>
                <a:cubicBezTo>
                  <a:pt x="58" y="456"/>
                  <a:pt x="60" y="403"/>
                  <a:pt x="96" y="391"/>
                </a:cubicBezTo>
                <a:cubicBezTo>
                  <a:pt x="151" y="373"/>
                  <a:pt x="190" y="355"/>
                  <a:pt x="228" y="307"/>
                </a:cubicBezTo>
                <a:cubicBezTo>
                  <a:pt x="282" y="239"/>
                  <a:pt x="257" y="231"/>
                  <a:pt x="336" y="199"/>
                </a:cubicBezTo>
                <a:cubicBezTo>
                  <a:pt x="404" y="172"/>
                  <a:pt x="480" y="174"/>
                  <a:pt x="552" y="163"/>
                </a:cubicBezTo>
                <a:cubicBezTo>
                  <a:pt x="594" y="107"/>
                  <a:pt x="606" y="41"/>
                  <a:pt x="672" y="19"/>
                </a:cubicBezTo>
                <a:cubicBezTo>
                  <a:pt x="781" y="55"/>
                  <a:pt x="609" y="0"/>
                  <a:pt x="768" y="43"/>
                </a:cubicBezTo>
                <a:cubicBezTo>
                  <a:pt x="792" y="50"/>
                  <a:pt x="840" y="67"/>
                  <a:pt x="840" y="67"/>
                </a:cubicBezTo>
                <a:cubicBezTo>
                  <a:pt x="952" y="57"/>
                  <a:pt x="1069" y="43"/>
                  <a:pt x="1176" y="7"/>
                </a:cubicBezTo>
                <a:cubicBezTo>
                  <a:pt x="1212" y="16"/>
                  <a:pt x="1250" y="16"/>
                  <a:pt x="1284" y="31"/>
                </a:cubicBezTo>
                <a:cubicBezTo>
                  <a:pt x="1350" y="60"/>
                  <a:pt x="1314" y="67"/>
                  <a:pt x="1368" y="103"/>
                </a:cubicBezTo>
                <a:cubicBezTo>
                  <a:pt x="1378" y="110"/>
                  <a:pt x="1446" y="125"/>
                  <a:pt x="1452" y="127"/>
                </a:cubicBezTo>
                <a:cubicBezTo>
                  <a:pt x="1468" y="123"/>
                  <a:pt x="1484" y="120"/>
                  <a:pt x="1500" y="115"/>
                </a:cubicBezTo>
                <a:cubicBezTo>
                  <a:pt x="1512" y="112"/>
                  <a:pt x="1524" y="98"/>
                  <a:pt x="1536" y="103"/>
                </a:cubicBezTo>
                <a:cubicBezTo>
                  <a:pt x="1549" y="108"/>
                  <a:pt x="1550" y="129"/>
                  <a:pt x="1560" y="139"/>
                </a:cubicBezTo>
                <a:cubicBezTo>
                  <a:pt x="1566" y="145"/>
                  <a:pt x="1576" y="147"/>
                  <a:pt x="1584" y="15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2326" name="Text Box 48"/>
          <p:cNvSpPr txBox="1">
            <a:spLocks noChangeArrowheads="1"/>
          </p:cNvSpPr>
          <p:nvPr/>
        </p:nvSpPr>
        <p:spPr bwMode="auto">
          <a:xfrm>
            <a:off x="14547526" y="1609057"/>
            <a:ext cx="5674691" cy="228767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b="1" i="1" dirty="0"/>
              <a:t>Next lecture:</a:t>
            </a:r>
          </a:p>
          <a:p>
            <a:r>
              <a:rPr lang="en-US" sz="6800" b="1" i="1" dirty="0"/>
              <a:t>  </a:t>
            </a:r>
            <a:r>
              <a:rPr lang="en-US" sz="6800" b="1" i="1" dirty="0" smtClean="0"/>
              <a:t>11h25</a:t>
            </a:r>
            <a:endParaRPr lang="fr-FR" sz="6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10644" name="Line 20"/>
          <p:cNvSpPr>
            <a:spLocks noChangeShapeType="1"/>
          </p:cNvSpPr>
          <p:nvPr/>
        </p:nvSpPr>
        <p:spPr bwMode="auto">
          <a:xfrm>
            <a:off x="10301058" y="7488300"/>
            <a:ext cx="99034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0645" name="Line 21"/>
          <p:cNvSpPr>
            <a:spLocks noChangeShapeType="1"/>
          </p:cNvSpPr>
          <p:nvPr/>
        </p:nvSpPr>
        <p:spPr bwMode="auto">
          <a:xfrm flipV="1">
            <a:off x="10301058" y="3842606"/>
            <a:ext cx="0" cy="3645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0646" name="Line 22"/>
          <p:cNvSpPr>
            <a:spLocks noChangeShapeType="1"/>
          </p:cNvSpPr>
          <p:nvPr/>
        </p:nvSpPr>
        <p:spPr bwMode="auto">
          <a:xfrm flipV="1">
            <a:off x="11021307" y="7623326"/>
            <a:ext cx="0" cy="67512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0647" name="Freeform 23"/>
          <p:cNvSpPr>
            <a:spLocks/>
          </p:cNvSpPr>
          <p:nvPr/>
        </p:nvSpPr>
        <p:spPr bwMode="auto">
          <a:xfrm>
            <a:off x="11021306" y="6453103"/>
            <a:ext cx="3421182" cy="1035197"/>
          </a:xfrm>
          <a:custGeom>
            <a:avLst/>
            <a:gdLst>
              <a:gd name="T0" fmla="*/ 0 w 768"/>
              <a:gd name="T1" fmla="*/ 2147483647 h 368"/>
              <a:gd name="T2" fmla="*/ 2147483647 w 768"/>
              <a:gd name="T3" fmla="*/ 2147483647 h 368"/>
              <a:gd name="T4" fmla="*/ 2147483647 w 768"/>
              <a:gd name="T5" fmla="*/ 2147483647 h 368"/>
              <a:gd name="T6" fmla="*/ 2147483647 w 768"/>
              <a:gd name="T7" fmla="*/ 2147483647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368"/>
              <a:gd name="T14" fmla="*/ 768 w 768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368">
                <a:moveTo>
                  <a:pt x="0" y="368"/>
                </a:moveTo>
                <a:cubicBezTo>
                  <a:pt x="44" y="216"/>
                  <a:pt x="88" y="64"/>
                  <a:pt x="144" y="32"/>
                </a:cubicBezTo>
                <a:cubicBezTo>
                  <a:pt x="200" y="0"/>
                  <a:pt x="232" y="120"/>
                  <a:pt x="336" y="176"/>
                </a:cubicBezTo>
                <a:cubicBezTo>
                  <a:pt x="440" y="232"/>
                  <a:pt x="604" y="300"/>
                  <a:pt x="768" y="36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40" name="Text Box 24"/>
          <p:cNvSpPr txBox="1">
            <a:spLocks noChangeArrowheads="1"/>
          </p:cNvSpPr>
          <p:nvPr/>
        </p:nvSpPr>
        <p:spPr bwMode="auto">
          <a:xfrm>
            <a:off x="7420064" y="5462915"/>
            <a:ext cx="4898838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Spike reception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0301059" y="4517735"/>
            <a:ext cx="9640830" cy="945180"/>
            <a:chOff x="2688" y="1296"/>
            <a:chExt cx="2570" cy="336"/>
          </a:xfrm>
        </p:grpSpPr>
        <p:graphicFrame>
          <p:nvGraphicFramePr>
            <p:cNvPr id="1027" name="Object 26"/>
            <p:cNvGraphicFramePr>
              <a:graphicFrameLocks noChangeAspect="1"/>
            </p:cNvGraphicFramePr>
            <p:nvPr/>
          </p:nvGraphicFramePr>
          <p:xfrm>
            <a:off x="4992" y="1296"/>
            <a:ext cx="266" cy="336"/>
          </p:xfrm>
          <a:graphic>
            <a:graphicData uri="http://schemas.openxmlformats.org/presentationml/2006/ole">
              <p:oleObj spid="_x0000_s827395" name="Equation" r:id="rId4" imgW="139680" imgH="177480" progId="Equation.3">
                <p:embed/>
              </p:oleObj>
            </a:graphicData>
          </a:graphic>
        </p:graphicFrame>
        <p:sp>
          <p:nvSpPr>
            <p:cNvPr id="1069" name="Line 27"/>
            <p:cNvSpPr>
              <a:spLocks noChangeShapeType="1"/>
            </p:cNvSpPr>
            <p:nvPr/>
          </p:nvSpPr>
          <p:spPr bwMode="auto">
            <a:xfrm>
              <a:off x="2688" y="1440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3362115" y="7488300"/>
            <a:ext cx="1260435" cy="675129"/>
            <a:chOff x="3504" y="2352"/>
            <a:chExt cx="336" cy="240"/>
          </a:xfrm>
        </p:grpSpPr>
        <p:sp>
          <p:nvSpPr>
            <p:cNvPr id="1066" name="Line 29"/>
            <p:cNvSpPr>
              <a:spLocks noChangeShapeType="1"/>
            </p:cNvSpPr>
            <p:nvPr/>
          </p:nvSpPr>
          <p:spPr bwMode="auto">
            <a:xfrm flipV="1">
              <a:off x="3504" y="2352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7" name="Line 30"/>
            <p:cNvSpPr>
              <a:spLocks noChangeShapeType="1"/>
            </p:cNvSpPr>
            <p:nvPr/>
          </p:nvSpPr>
          <p:spPr bwMode="auto">
            <a:xfrm flipV="1">
              <a:off x="3696" y="2352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8" name="Line 31"/>
            <p:cNvSpPr>
              <a:spLocks noChangeShapeType="1"/>
            </p:cNvSpPr>
            <p:nvPr/>
          </p:nvSpPr>
          <p:spPr bwMode="auto">
            <a:xfrm flipV="1">
              <a:off x="3840" y="2352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13362115" y="5057838"/>
            <a:ext cx="1800622" cy="2160411"/>
            <a:chOff x="3504" y="1488"/>
            <a:chExt cx="480" cy="768"/>
          </a:xfrm>
        </p:grpSpPr>
        <p:sp>
          <p:nvSpPr>
            <p:cNvPr id="1063" name="Freeform 33"/>
            <p:cNvSpPr>
              <a:spLocks/>
            </p:cNvSpPr>
            <p:nvPr/>
          </p:nvSpPr>
          <p:spPr bwMode="auto">
            <a:xfrm>
              <a:off x="3504" y="1928"/>
              <a:ext cx="192" cy="328"/>
            </a:xfrm>
            <a:custGeom>
              <a:avLst/>
              <a:gdLst>
                <a:gd name="T0" fmla="*/ 0 w 192"/>
                <a:gd name="T1" fmla="*/ 328 h 328"/>
                <a:gd name="T2" fmla="*/ 96 w 192"/>
                <a:gd name="T3" fmla="*/ 40 h 328"/>
                <a:gd name="T4" fmla="*/ 192 w 192"/>
                <a:gd name="T5" fmla="*/ 88 h 328"/>
                <a:gd name="T6" fmla="*/ 0 60000 65536"/>
                <a:gd name="T7" fmla="*/ 0 60000 65536"/>
                <a:gd name="T8" fmla="*/ 0 60000 65536"/>
                <a:gd name="T9" fmla="*/ 0 w 192"/>
                <a:gd name="T10" fmla="*/ 0 h 328"/>
                <a:gd name="T11" fmla="*/ 192 w 192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28">
                  <a:moveTo>
                    <a:pt x="0" y="328"/>
                  </a:moveTo>
                  <a:cubicBezTo>
                    <a:pt x="32" y="204"/>
                    <a:pt x="64" y="80"/>
                    <a:pt x="96" y="40"/>
                  </a:cubicBezTo>
                  <a:cubicBezTo>
                    <a:pt x="128" y="0"/>
                    <a:pt x="176" y="80"/>
                    <a:pt x="192" y="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4" name="Freeform 34"/>
            <p:cNvSpPr>
              <a:spLocks/>
            </p:cNvSpPr>
            <p:nvPr/>
          </p:nvSpPr>
          <p:spPr bwMode="auto">
            <a:xfrm>
              <a:off x="3696" y="1680"/>
              <a:ext cx="144" cy="328"/>
            </a:xfrm>
            <a:custGeom>
              <a:avLst/>
              <a:gdLst>
                <a:gd name="T0" fmla="*/ 0 w 192"/>
                <a:gd name="T1" fmla="*/ 328 h 328"/>
                <a:gd name="T2" fmla="*/ 22 w 192"/>
                <a:gd name="T3" fmla="*/ 40 h 328"/>
                <a:gd name="T4" fmla="*/ 46 w 192"/>
                <a:gd name="T5" fmla="*/ 88 h 328"/>
                <a:gd name="T6" fmla="*/ 0 60000 65536"/>
                <a:gd name="T7" fmla="*/ 0 60000 65536"/>
                <a:gd name="T8" fmla="*/ 0 60000 65536"/>
                <a:gd name="T9" fmla="*/ 0 w 192"/>
                <a:gd name="T10" fmla="*/ 0 h 328"/>
                <a:gd name="T11" fmla="*/ 192 w 192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28">
                  <a:moveTo>
                    <a:pt x="0" y="328"/>
                  </a:moveTo>
                  <a:cubicBezTo>
                    <a:pt x="32" y="204"/>
                    <a:pt x="64" y="80"/>
                    <a:pt x="96" y="40"/>
                  </a:cubicBezTo>
                  <a:cubicBezTo>
                    <a:pt x="128" y="0"/>
                    <a:pt x="176" y="80"/>
                    <a:pt x="192" y="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" name="Freeform 35"/>
            <p:cNvSpPr>
              <a:spLocks/>
            </p:cNvSpPr>
            <p:nvPr/>
          </p:nvSpPr>
          <p:spPr bwMode="auto">
            <a:xfrm>
              <a:off x="3840" y="1488"/>
              <a:ext cx="144" cy="280"/>
            </a:xfrm>
            <a:custGeom>
              <a:avLst/>
              <a:gdLst>
                <a:gd name="T0" fmla="*/ 0 w 192"/>
                <a:gd name="T1" fmla="*/ 149 h 328"/>
                <a:gd name="T2" fmla="*/ 22 w 192"/>
                <a:gd name="T3" fmla="*/ 18 h 328"/>
                <a:gd name="T4" fmla="*/ 46 w 192"/>
                <a:gd name="T5" fmla="*/ 40 h 328"/>
                <a:gd name="T6" fmla="*/ 0 60000 65536"/>
                <a:gd name="T7" fmla="*/ 0 60000 65536"/>
                <a:gd name="T8" fmla="*/ 0 60000 65536"/>
                <a:gd name="T9" fmla="*/ 0 w 192"/>
                <a:gd name="T10" fmla="*/ 0 h 328"/>
                <a:gd name="T11" fmla="*/ 192 w 192"/>
                <a:gd name="T12" fmla="*/ 328 h 3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28">
                  <a:moveTo>
                    <a:pt x="0" y="328"/>
                  </a:moveTo>
                  <a:cubicBezTo>
                    <a:pt x="32" y="204"/>
                    <a:pt x="64" y="80"/>
                    <a:pt x="96" y="40"/>
                  </a:cubicBezTo>
                  <a:cubicBezTo>
                    <a:pt x="128" y="0"/>
                    <a:pt x="176" y="80"/>
                    <a:pt x="192" y="8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840718" y="1952246"/>
            <a:ext cx="8071666" cy="3111218"/>
            <a:chOff x="1297948" y="1952246"/>
            <a:chExt cx="11704043" cy="3111218"/>
          </a:xfrm>
        </p:grpSpPr>
        <p:graphicFrame>
          <p:nvGraphicFramePr>
            <p:cNvPr id="1026" name="Object 4"/>
            <p:cNvGraphicFramePr>
              <a:graphicFrameLocks noChangeAspect="1"/>
            </p:cNvGraphicFramePr>
            <p:nvPr/>
          </p:nvGraphicFramePr>
          <p:xfrm>
            <a:off x="9040624" y="3842607"/>
            <a:ext cx="1072871" cy="1220857"/>
          </p:xfrm>
          <a:graphic>
            <a:graphicData uri="http://schemas.openxmlformats.org/presentationml/2006/ole">
              <p:oleObj spid="_x0000_s827394" name="Equation" r:id="rId5" imgW="152280" imgH="228600" progId="Equation.3">
                <p:embed/>
              </p:oleObj>
            </a:graphicData>
          </a:graphic>
        </p:graphicFrame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4719130" y="1952246"/>
              <a:ext cx="8282861" cy="1485283"/>
              <a:chOff x="672" y="384"/>
              <a:chExt cx="2208" cy="528"/>
            </a:xfrm>
          </p:grpSpPr>
          <p:sp>
            <p:nvSpPr>
              <p:cNvPr id="1074" name="Oval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" name="Freeform 7"/>
              <p:cNvSpPr>
                <a:spLocks/>
              </p:cNvSpPr>
              <p:nvPr/>
            </p:nvSpPr>
            <p:spPr bwMode="auto">
              <a:xfrm flipV="1">
                <a:off x="1536" y="720"/>
                <a:ext cx="1344" cy="144"/>
              </a:xfrm>
              <a:custGeom>
                <a:avLst/>
                <a:gdLst>
                  <a:gd name="T0" fmla="*/ 0 w 1344"/>
                  <a:gd name="T1" fmla="*/ 1 h 472"/>
                  <a:gd name="T2" fmla="*/ 384 w 1344"/>
                  <a:gd name="T3" fmla="*/ 1 h 472"/>
                  <a:gd name="T4" fmla="*/ 672 w 1344"/>
                  <a:gd name="T5" fmla="*/ 1 h 472"/>
                  <a:gd name="T6" fmla="*/ 1152 w 1344"/>
                  <a:gd name="T7" fmla="*/ 0 h 472"/>
                  <a:gd name="T8" fmla="*/ 1344 w 1344"/>
                  <a:gd name="T9" fmla="*/ 0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472"/>
                  <a:gd name="T17" fmla="*/ 1344 w 1344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472">
                    <a:moveTo>
                      <a:pt x="0" y="288"/>
                    </a:moveTo>
                    <a:cubicBezTo>
                      <a:pt x="136" y="300"/>
                      <a:pt x="272" y="312"/>
                      <a:pt x="384" y="336"/>
                    </a:cubicBezTo>
                    <a:cubicBezTo>
                      <a:pt x="496" y="360"/>
                      <a:pt x="544" y="472"/>
                      <a:pt x="672" y="432"/>
                    </a:cubicBezTo>
                    <a:cubicBezTo>
                      <a:pt x="800" y="392"/>
                      <a:pt x="1040" y="168"/>
                      <a:pt x="1152" y="96"/>
                    </a:cubicBezTo>
                    <a:cubicBezTo>
                      <a:pt x="1264" y="24"/>
                      <a:pt x="1304" y="12"/>
                      <a:pt x="1344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6" name="Freeform 8"/>
              <p:cNvSpPr>
                <a:spLocks/>
              </p:cNvSpPr>
              <p:nvPr/>
            </p:nvSpPr>
            <p:spPr bwMode="auto">
              <a:xfrm>
                <a:off x="672" y="528"/>
                <a:ext cx="768" cy="240"/>
              </a:xfrm>
              <a:custGeom>
                <a:avLst/>
                <a:gdLst>
                  <a:gd name="T0" fmla="*/ 768 w 768"/>
                  <a:gd name="T1" fmla="*/ 240 h 240"/>
                  <a:gd name="T2" fmla="*/ 336 w 768"/>
                  <a:gd name="T3" fmla="*/ 192 h 240"/>
                  <a:gd name="T4" fmla="*/ 0 w 768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40"/>
                  <a:gd name="T11" fmla="*/ 768 w 768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40">
                    <a:moveTo>
                      <a:pt x="768" y="240"/>
                    </a:moveTo>
                    <a:cubicBezTo>
                      <a:pt x="616" y="236"/>
                      <a:pt x="464" y="232"/>
                      <a:pt x="336" y="192"/>
                    </a:cubicBezTo>
                    <a:cubicBezTo>
                      <a:pt x="208" y="152"/>
                      <a:pt x="56" y="3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7" name="Freeform 9"/>
              <p:cNvSpPr>
                <a:spLocks/>
              </p:cNvSpPr>
              <p:nvPr/>
            </p:nvSpPr>
            <p:spPr bwMode="auto">
              <a:xfrm>
                <a:off x="720" y="768"/>
                <a:ext cx="528" cy="144"/>
              </a:xfrm>
              <a:custGeom>
                <a:avLst/>
                <a:gdLst>
                  <a:gd name="T0" fmla="*/ 1177 w 432"/>
                  <a:gd name="T1" fmla="*/ 0 h 144"/>
                  <a:gd name="T2" fmla="*/ 786 w 432"/>
                  <a:gd name="T3" fmla="*/ 96 h 144"/>
                  <a:gd name="T4" fmla="*/ 0 w 43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0"/>
                    </a:moveTo>
                    <a:cubicBezTo>
                      <a:pt x="396" y="36"/>
                      <a:pt x="360" y="72"/>
                      <a:pt x="288" y="96"/>
                    </a:cubicBezTo>
                    <a:cubicBezTo>
                      <a:pt x="216" y="120"/>
                      <a:pt x="108" y="132"/>
                      <a:pt x="0" y="1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8" name="Freeform 10"/>
              <p:cNvSpPr>
                <a:spLocks/>
              </p:cNvSpPr>
              <p:nvPr/>
            </p:nvSpPr>
            <p:spPr bwMode="auto">
              <a:xfrm>
                <a:off x="816" y="384"/>
                <a:ext cx="432" cy="384"/>
              </a:xfrm>
              <a:custGeom>
                <a:avLst/>
                <a:gdLst>
                  <a:gd name="T0" fmla="*/ 432 w 432"/>
                  <a:gd name="T1" fmla="*/ 384 h 384"/>
                  <a:gd name="T2" fmla="*/ 288 w 432"/>
                  <a:gd name="T3" fmla="*/ 144 h 384"/>
                  <a:gd name="T4" fmla="*/ 0 w 43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384"/>
                  <a:gd name="T11" fmla="*/ 432 w 43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384">
                    <a:moveTo>
                      <a:pt x="432" y="384"/>
                    </a:moveTo>
                    <a:cubicBezTo>
                      <a:pt x="396" y="296"/>
                      <a:pt x="360" y="208"/>
                      <a:pt x="288" y="144"/>
                    </a:cubicBezTo>
                    <a:cubicBezTo>
                      <a:pt x="216" y="80"/>
                      <a:pt x="48" y="2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1" name="Freeform 11"/>
            <p:cNvSpPr>
              <a:spLocks/>
            </p:cNvSpPr>
            <p:nvPr/>
          </p:nvSpPr>
          <p:spPr bwMode="auto">
            <a:xfrm>
              <a:off x="1297948" y="2627375"/>
              <a:ext cx="3961368" cy="472590"/>
            </a:xfrm>
            <a:custGeom>
              <a:avLst/>
              <a:gdLst>
                <a:gd name="T0" fmla="*/ 0 w 1056"/>
                <a:gd name="T1" fmla="*/ 2147483647 h 168"/>
                <a:gd name="T2" fmla="*/ 2147483647 w 1056"/>
                <a:gd name="T3" fmla="*/ 2147483647 h 168"/>
                <a:gd name="T4" fmla="*/ 2147483647 w 1056"/>
                <a:gd name="T5" fmla="*/ 0 h 168"/>
                <a:gd name="T6" fmla="*/ 0 60000 65536"/>
                <a:gd name="T7" fmla="*/ 0 60000 65536"/>
                <a:gd name="T8" fmla="*/ 0 60000 65536"/>
                <a:gd name="T9" fmla="*/ 0 w 1056"/>
                <a:gd name="T10" fmla="*/ 0 h 168"/>
                <a:gd name="T11" fmla="*/ 1056 w 1056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6" h="168">
                  <a:moveTo>
                    <a:pt x="0" y="144"/>
                  </a:moveTo>
                  <a:cubicBezTo>
                    <a:pt x="224" y="156"/>
                    <a:pt x="448" y="168"/>
                    <a:pt x="624" y="144"/>
                  </a:cubicBezTo>
                  <a:cubicBezTo>
                    <a:pt x="800" y="120"/>
                    <a:pt x="984" y="24"/>
                    <a:pt x="1056" y="0"/>
                  </a:cubicBezTo>
                </a:path>
              </a:pathLst>
            </a:custGeom>
            <a:noFill/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032" name="Text Box 12"/>
            <p:cNvSpPr txBox="1">
              <a:spLocks noChangeArrowheads="1"/>
            </p:cNvSpPr>
            <p:nvPr/>
          </p:nvSpPr>
          <p:spPr bwMode="auto">
            <a:xfrm>
              <a:off x="7059939" y="3302504"/>
              <a:ext cx="535464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sz="5100" dirty="0" err="1">
                  <a:solidFill>
                    <a:srgbClr val="FF0000"/>
                  </a:solidFill>
                </a:rPr>
                <a:t>i</a:t>
              </a:r>
              <a:endParaRPr lang="en-US" sz="5100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297948" y="2357324"/>
              <a:ext cx="2520871" cy="1552796"/>
              <a:chOff x="288" y="528"/>
              <a:chExt cx="672" cy="552"/>
            </a:xfrm>
          </p:grpSpPr>
          <p:sp>
            <p:nvSpPr>
              <p:cNvPr id="1070" name="Line 14"/>
              <p:cNvSpPr>
                <a:spLocks noChangeShapeType="1"/>
              </p:cNvSpPr>
              <p:nvPr/>
            </p:nvSpPr>
            <p:spPr bwMode="auto">
              <a:xfrm>
                <a:off x="672" y="67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1" name="Line 15"/>
              <p:cNvSpPr>
                <a:spLocks noChangeShapeType="1"/>
              </p:cNvSpPr>
              <p:nvPr/>
            </p:nvSpPr>
            <p:spPr bwMode="auto">
              <a:xfrm>
                <a:off x="288" y="6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2" name="Line 16"/>
              <p:cNvSpPr>
                <a:spLocks noChangeShapeType="1"/>
              </p:cNvSpPr>
              <p:nvPr/>
            </p:nvSpPr>
            <p:spPr bwMode="auto">
              <a:xfrm>
                <a:off x="384" y="528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3" name="Text Box 17"/>
              <p:cNvSpPr txBox="1">
                <a:spLocks noChangeArrowheads="1"/>
              </p:cNvSpPr>
              <p:nvPr/>
            </p:nvSpPr>
            <p:spPr bwMode="auto">
              <a:xfrm>
                <a:off x="288" y="768"/>
                <a:ext cx="88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5100" dirty="0"/>
                  <a:t>j</a:t>
                </a:r>
              </a:p>
            </p:txBody>
          </p:sp>
        </p:grpSp>
        <p:sp>
          <p:nvSpPr>
            <p:cNvPr id="1034" name="Line 18"/>
            <p:cNvSpPr>
              <a:spLocks noChangeShapeType="1"/>
            </p:cNvSpPr>
            <p:nvPr/>
          </p:nvSpPr>
          <p:spPr bwMode="auto">
            <a:xfrm flipH="1" flipV="1">
              <a:off x="7600125" y="3032452"/>
              <a:ext cx="2520871" cy="1485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1035" name="Line 19"/>
            <p:cNvSpPr>
              <a:spLocks noChangeShapeType="1"/>
            </p:cNvSpPr>
            <p:nvPr/>
          </p:nvSpPr>
          <p:spPr bwMode="auto">
            <a:xfrm flipH="1" flipV="1">
              <a:off x="7600125" y="3032452"/>
              <a:ext cx="2340808" cy="1215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1838135" y="2087272"/>
              <a:ext cx="3961368" cy="2025386"/>
              <a:chOff x="432" y="432"/>
              <a:chExt cx="1056" cy="720"/>
            </a:xfrm>
          </p:grpSpPr>
          <p:sp>
            <p:nvSpPr>
              <p:cNvPr id="1059" name="Freeform 37"/>
              <p:cNvSpPr>
                <a:spLocks/>
              </p:cNvSpPr>
              <p:nvPr/>
            </p:nvSpPr>
            <p:spPr bwMode="auto">
              <a:xfrm>
                <a:off x="432" y="432"/>
                <a:ext cx="1056" cy="96"/>
              </a:xfrm>
              <a:custGeom>
                <a:avLst/>
                <a:gdLst>
                  <a:gd name="T0" fmla="*/ 0 w 1056"/>
                  <a:gd name="T1" fmla="*/ 9 h 168"/>
                  <a:gd name="T2" fmla="*/ 624 w 1056"/>
                  <a:gd name="T3" fmla="*/ 9 h 168"/>
                  <a:gd name="T4" fmla="*/ 1056 w 1056"/>
                  <a:gd name="T5" fmla="*/ 0 h 168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168"/>
                  <a:gd name="T11" fmla="*/ 1056 w 1056"/>
                  <a:gd name="T12" fmla="*/ 168 h 1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168">
                    <a:moveTo>
                      <a:pt x="0" y="144"/>
                    </a:moveTo>
                    <a:cubicBezTo>
                      <a:pt x="224" y="156"/>
                      <a:pt x="448" y="168"/>
                      <a:pt x="624" y="144"/>
                    </a:cubicBezTo>
                    <a:cubicBezTo>
                      <a:pt x="800" y="120"/>
                      <a:pt x="984" y="24"/>
                      <a:pt x="1056" y="0"/>
                    </a:cubicBezTo>
                  </a:path>
                </a:pathLst>
              </a:cu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0" name="Freeform 38"/>
              <p:cNvSpPr>
                <a:spLocks/>
              </p:cNvSpPr>
              <p:nvPr/>
            </p:nvSpPr>
            <p:spPr bwMode="auto">
              <a:xfrm>
                <a:off x="528" y="864"/>
                <a:ext cx="960" cy="288"/>
              </a:xfrm>
              <a:custGeom>
                <a:avLst/>
                <a:gdLst>
                  <a:gd name="T0" fmla="*/ 0 w 1056"/>
                  <a:gd name="T1" fmla="*/ 2131 h 168"/>
                  <a:gd name="T2" fmla="*/ 386 w 1056"/>
                  <a:gd name="T3" fmla="*/ 2131 h 168"/>
                  <a:gd name="T4" fmla="*/ 656 w 1056"/>
                  <a:gd name="T5" fmla="*/ 0 h 168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168"/>
                  <a:gd name="T11" fmla="*/ 1056 w 1056"/>
                  <a:gd name="T12" fmla="*/ 168 h 1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168">
                    <a:moveTo>
                      <a:pt x="0" y="144"/>
                    </a:moveTo>
                    <a:cubicBezTo>
                      <a:pt x="224" y="156"/>
                      <a:pt x="448" y="168"/>
                      <a:pt x="624" y="144"/>
                    </a:cubicBezTo>
                    <a:cubicBezTo>
                      <a:pt x="800" y="120"/>
                      <a:pt x="984" y="24"/>
                      <a:pt x="1056" y="0"/>
                    </a:cubicBezTo>
                  </a:path>
                </a:pathLst>
              </a:cu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1" name="Line 39"/>
              <p:cNvSpPr>
                <a:spLocks noChangeShapeType="1"/>
              </p:cNvSpPr>
              <p:nvPr/>
            </p:nvSpPr>
            <p:spPr bwMode="auto">
              <a:xfrm>
                <a:off x="960" y="100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2" name="Line 40"/>
              <p:cNvSpPr>
                <a:spLocks noChangeShapeType="1"/>
              </p:cNvSpPr>
              <p:nvPr/>
            </p:nvSpPr>
            <p:spPr bwMode="auto">
              <a:xfrm>
                <a:off x="1056" y="432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15162737" y="1974751"/>
            <a:ext cx="5446883" cy="6593755"/>
            <a:chOff x="4042" y="702"/>
            <a:chExt cx="1452" cy="2344"/>
          </a:xfrm>
        </p:grpSpPr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4042" y="702"/>
              <a:ext cx="1200" cy="2216"/>
              <a:chOff x="4042" y="702"/>
              <a:chExt cx="1200" cy="2216"/>
            </a:xfrm>
          </p:grpSpPr>
          <p:sp>
            <p:nvSpPr>
              <p:cNvPr id="1056" name="Line 43"/>
              <p:cNvSpPr>
                <a:spLocks noChangeShapeType="1"/>
              </p:cNvSpPr>
              <p:nvPr/>
            </p:nvSpPr>
            <p:spPr bwMode="auto">
              <a:xfrm flipV="1">
                <a:off x="4042" y="2662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7" name="Line 44"/>
              <p:cNvSpPr>
                <a:spLocks noChangeShapeType="1"/>
              </p:cNvSpPr>
              <p:nvPr/>
            </p:nvSpPr>
            <p:spPr bwMode="auto">
              <a:xfrm flipV="1">
                <a:off x="4042" y="1750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8" name="Freeform 45"/>
              <p:cNvSpPr>
                <a:spLocks/>
              </p:cNvSpPr>
              <p:nvPr/>
            </p:nvSpPr>
            <p:spPr bwMode="auto">
              <a:xfrm>
                <a:off x="4090" y="702"/>
                <a:ext cx="1152" cy="2216"/>
              </a:xfrm>
              <a:custGeom>
                <a:avLst/>
                <a:gdLst>
                  <a:gd name="T0" fmla="*/ 0 w 1152"/>
                  <a:gd name="T1" fmla="*/ 1048 h 2216"/>
                  <a:gd name="T2" fmla="*/ 144 w 1152"/>
                  <a:gd name="T3" fmla="*/ 136 h 2216"/>
                  <a:gd name="T4" fmla="*/ 192 w 1152"/>
                  <a:gd name="T5" fmla="*/ 232 h 2216"/>
                  <a:gd name="T6" fmla="*/ 192 w 1152"/>
                  <a:gd name="T7" fmla="*/ 520 h 2216"/>
                  <a:gd name="T8" fmla="*/ 288 w 1152"/>
                  <a:gd name="T9" fmla="*/ 1864 h 2216"/>
                  <a:gd name="T10" fmla="*/ 480 w 1152"/>
                  <a:gd name="T11" fmla="*/ 2200 h 2216"/>
                  <a:gd name="T12" fmla="*/ 1152 w 1152"/>
                  <a:gd name="T13" fmla="*/ 1960 h 22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52"/>
                  <a:gd name="T22" fmla="*/ 0 h 2216"/>
                  <a:gd name="T23" fmla="*/ 1152 w 1152"/>
                  <a:gd name="T24" fmla="*/ 2216 h 22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52" h="2216">
                    <a:moveTo>
                      <a:pt x="0" y="1048"/>
                    </a:moveTo>
                    <a:cubicBezTo>
                      <a:pt x="56" y="660"/>
                      <a:pt x="112" y="272"/>
                      <a:pt x="144" y="136"/>
                    </a:cubicBezTo>
                    <a:cubicBezTo>
                      <a:pt x="176" y="0"/>
                      <a:pt x="184" y="168"/>
                      <a:pt x="192" y="232"/>
                    </a:cubicBezTo>
                    <a:cubicBezTo>
                      <a:pt x="200" y="296"/>
                      <a:pt x="176" y="248"/>
                      <a:pt x="192" y="520"/>
                    </a:cubicBezTo>
                    <a:cubicBezTo>
                      <a:pt x="208" y="792"/>
                      <a:pt x="240" y="1584"/>
                      <a:pt x="288" y="1864"/>
                    </a:cubicBezTo>
                    <a:cubicBezTo>
                      <a:pt x="336" y="2144"/>
                      <a:pt x="336" y="2184"/>
                      <a:pt x="480" y="2200"/>
                    </a:cubicBezTo>
                    <a:cubicBezTo>
                      <a:pt x="624" y="2216"/>
                      <a:pt x="1040" y="2000"/>
                      <a:pt x="1152" y="1960"/>
                    </a:cubicBezTo>
                  </a:path>
                </a:pathLst>
              </a:cu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46"/>
            <p:cNvGrpSpPr>
              <a:grpSpLocks/>
            </p:cNvGrpSpPr>
            <p:nvPr/>
          </p:nvGrpSpPr>
          <p:grpSpPr bwMode="auto">
            <a:xfrm>
              <a:off x="4906" y="2470"/>
              <a:ext cx="384" cy="576"/>
              <a:chOff x="4848" y="2160"/>
              <a:chExt cx="384" cy="576"/>
            </a:xfrm>
          </p:grpSpPr>
          <p:sp>
            <p:nvSpPr>
              <p:cNvPr id="1054" name="Line 47"/>
              <p:cNvSpPr>
                <a:spLocks noChangeShapeType="1"/>
              </p:cNvSpPr>
              <p:nvPr/>
            </p:nvSpPr>
            <p:spPr bwMode="auto">
              <a:xfrm flipV="1">
                <a:off x="4848" y="2496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5" name="Freeform 48"/>
              <p:cNvSpPr>
                <a:spLocks/>
              </p:cNvSpPr>
              <p:nvPr/>
            </p:nvSpPr>
            <p:spPr bwMode="auto">
              <a:xfrm>
                <a:off x="4848" y="2160"/>
                <a:ext cx="384" cy="336"/>
              </a:xfrm>
              <a:custGeom>
                <a:avLst/>
                <a:gdLst>
                  <a:gd name="T0" fmla="*/ 0 w 384"/>
                  <a:gd name="T1" fmla="*/ 336 h 336"/>
                  <a:gd name="T2" fmla="*/ 96 w 384"/>
                  <a:gd name="T3" fmla="*/ 48 h 336"/>
                  <a:gd name="T4" fmla="*/ 288 w 384"/>
                  <a:gd name="T5" fmla="*/ 48 h 336"/>
                  <a:gd name="T6" fmla="*/ 384 w 384"/>
                  <a:gd name="T7" fmla="*/ 48 h 3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336"/>
                  <a:gd name="T14" fmla="*/ 384 w 384"/>
                  <a:gd name="T15" fmla="*/ 336 h 3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336">
                    <a:moveTo>
                      <a:pt x="0" y="336"/>
                    </a:moveTo>
                    <a:cubicBezTo>
                      <a:pt x="24" y="216"/>
                      <a:pt x="48" y="96"/>
                      <a:pt x="96" y="48"/>
                    </a:cubicBezTo>
                    <a:cubicBezTo>
                      <a:pt x="144" y="0"/>
                      <a:pt x="240" y="48"/>
                      <a:pt x="288" y="48"/>
                    </a:cubicBezTo>
                    <a:cubicBezTo>
                      <a:pt x="336" y="48"/>
                      <a:pt x="376" y="56"/>
                      <a:pt x="384" y="4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50" name="Text Box 49"/>
            <p:cNvSpPr txBox="1">
              <a:spLocks noChangeArrowheads="1"/>
            </p:cNvSpPr>
            <p:nvPr/>
          </p:nvSpPr>
          <p:spPr bwMode="auto">
            <a:xfrm>
              <a:off x="4272" y="816"/>
              <a:ext cx="1222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>
                  <a:solidFill>
                    <a:srgbClr val="006600"/>
                  </a:solidFill>
                </a:rPr>
                <a:t>Spike emission</a:t>
              </a:r>
            </a:p>
          </p:txBody>
        </p:sp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4042" y="1702"/>
              <a:ext cx="48" cy="1200"/>
              <a:chOff x="3984" y="1392"/>
              <a:chExt cx="48" cy="1200"/>
            </a:xfrm>
          </p:grpSpPr>
          <p:sp>
            <p:nvSpPr>
              <p:cNvPr id="1052" name="Line 51"/>
              <p:cNvSpPr>
                <a:spLocks noChangeShapeType="1"/>
              </p:cNvSpPr>
              <p:nvPr/>
            </p:nvSpPr>
            <p:spPr bwMode="auto">
              <a:xfrm flipV="1">
                <a:off x="3984" y="2352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3" name="Line 52"/>
              <p:cNvSpPr>
                <a:spLocks noChangeShapeType="1"/>
              </p:cNvSpPr>
              <p:nvPr/>
            </p:nvSpPr>
            <p:spPr bwMode="auto">
              <a:xfrm flipH="1">
                <a:off x="3984" y="1392"/>
                <a:ext cx="48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0677" name="Text Box 53"/>
          <p:cNvSpPr txBox="1">
            <a:spLocks noChangeArrowheads="1"/>
          </p:cNvSpPr>
          <p:nvPr/>
        </p:nvSpPr>
        <p:spPr bwMode="auto">
          <a:xfrm>
            <a:off x="1988162" y="7023812"/>
            <a:ext cx="7914086" cy="254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/>
              <a:t>-</a:t>
            </a:r>
            <a:r>
              <a:rPr lang="fr-CH" sz="5100" dirty="0" err="1"/>
              <a:t>spikes</a:t>
            </a:r>
            <a:r>
              <a:rPr lang="fr-CH" sz="5100" dirty="0"/>
              <a:t> are </a:t>
            </a:r>
            <a:r>
              <a:rPr lang="fr-CH" sz="5100" dirty="0" err="1"/>
              <a:t>events</a:t>
            </a:r>
            <a:endParaRPr lang="fr-CH" sz="5100" dirty="0"/>
          </a:p>
          <a:p>
            <a:r>
              <a:rPr lang="fr-CH" sz="5100" dirty="0"/>
              <a:t>-</a:t>
            </a:r>
            <a:r>
              <a:rPr lang="fr-CH" sz="5100" dirty="0" err="1"/>
              <a:t>threshold</a:t>
            </a:r>
            <a:endParaRPr lang="fr-CH" sz="5100" dirty="0"/>
          </a:p>
          <a:p>
            <a:r>
              <a:rPr lang="fr-CH" sz="5100" dirty="0"/>
              <a:t>-</a:t>
            </a:r>
            <a:r>
              <a:rPr lang="fr-CH" sz="5100" dirty="0" err="1"/>
              <a:t>spike</a:t>
            </a:r>
            <a:r>
              <a:rPr lang="fr-CH" sz="5100" dirty="0"/>
              <a:t>/reset/</a:t>
            </a:r>
            <a:r>
              <a:rPr lang="fr-CH" sz="5100" dirty="0" err="1"/>
              <a:t>refractoriness</a:t>
            </a:r>
            <a:endParaRPr lang="fr-FR" sz="5100" dirty="0"/>
          </a:p>
        </p:txBody>
      </p:sp>
      <p:sp>
        <p:nvSpPr>
          <p:cNvPr id="410678" name="Freeform 54"/>
          <p:cNvSpPr>
            <a:spLocks/>
          </p:cNvSpPr>
          <p:nvPr/>
        </p:nvSpPr>
        <p:spPr bwMode="auto">
          <a:xfrm>
            <a:off x="15158987" y="5311011"/>
            <a:ext cx="4321493" cy="2295437"/>
          </a:xfrm>
          <a:custGeom>
            <a:avLst/>
            <a:gdLst>
              <a:gd name="T0" fmla="*/ 0 w 1152"/>
              <a:gd name="T1" fmla="*/ 0 h 816"/>
              <a:gd name="T2" fmla="*/ 2147483647 w 1152"/>
              <a:gd name="T3" fmla="*/ 2147483647 h 816"/>
              <a:gd name="T4" fmla="*/ 2147483647 w 1152"/>
              <a:gd name="T5" fmla="*/ 2147483647 h 816"/>
              <a:gd name="T6" fmla="*/ 2147483647 w 1152"/>
              <a:gd name="T7" fmla="*/ 2147483647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816"/>
              <a:gd name="T14" fmla="*/ 1152 w 1152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816">
                <a:moveTo>
                  <a:pt x="0" y="0"/>
                </a:moveTo>
                <a:cubicBezTo>
                  <a:pt x="68" y="112"/>
                  <a:pt x="136" y="224"/>
                  <a:pt x="240" y="336"/>
                </a:cubicBezTo>
                <a:cubicBezTo>
                  <a:pt x="344" y="448"/>
                  <a:pt x="472" y="592"/>
                  <a:pt x="624" y="672"/>
                </a:cubicBezTo>
                <a:cubicBezTo>
                  <a:pt x="776" y="752"/>
                  <a:pt x="964" y="784"/>
                  <a:pt x="1152" y="8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13-part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Review:  integrate-and-fire-type models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0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44" grpId="0" animBg="1"/>
      <p:bldP spid="410645" grpId="0" animBg="1"/>
      <p:bldP spid="410646" grpId="0" animBg="1"/>
      <p:bldP spid="410647" grpId="0" animBg="1"/>
      <p:bldP spid="410677" grpId="0"/>
      <p:bldP spid="41067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13 – Membrane potential densities and Fokker-Planck</a:t>
            </a:r>
          </a:p>
          <a:p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340904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13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Review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: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fire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stochastic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arrival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13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Density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membrane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potential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 </a:t>
            </a: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13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Flux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</a:t>
            </a:r>
            <a:r>
              <a:rPr lang="fr-CH" sz="4400" dirty="0" err="1" smtClean="0">
                <a:latin typeface="Arial Narrow" pitchFamily="34" charset="0"/>
              </a:rPr>
              <a:t>continuity</a:t>
            </a:r>
            <a:r>
              <a:rPr lang="fr-CH" sz="4400" dirty="0" smtClean="0">
                <a:latin typeface="Arial Narrow" pitchFamily="34" charset="0"/>
              </a:rPr>
              <a:t> </a:t>
            </a:r>
            <a:r>
              <a:rPr lang="fr-CH" sz="4400" dirty="0" err="1" smtClean="0">
                <a:latin typeface="Arial Narrow" pitchFamily="34" charset="0"/>
              </a:rPr>
              <a:t>equation</a:t>
            </a:r>
            <a:endParaRPr lang="fr-CH" sz="4400" dirty="0" smtClean="0">
              <a:latin typeface="Arial Narrow" pitchFamily="34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 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13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.4. Fokker –Planck Equation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noProof="0" dirty="0" smtClean="0">
                <a:latin typeface="Arial Narrow" pitchFamily="34" charset="0"/>
                <a:cs typeface="ＭＳ Ｐゴシック" charset="0"/>
              </a:rPr>
              <a:t>- 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 - </a:t>
            </a:r>
            <a:endParaRPr lang="fr-CH" sz="44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13.5.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and reset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-  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13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– Membrane Potential Densities  and Fokker-Planck Equation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341769" y="9333186"/>
            <a:ext cx="10265694" cy="189186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3319" name="Line 3"/>
          <p:cNvSpPr>
            <a:spLocks noChangeShapeType="1"/>
          </p:cNvSpPr>
          <p:nvPr/>
        </p:nvSpPr>
        <p:spPr bwMode="auto">
          <a:xfrm>
            <a:off x="1106633" y="5749844"/>
            <a:ext cx="28922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0" name="Line 4"/>
          <p:cNvSpPr>
            <a:spLocks noChangeShapeType="1"/>
          </p:cNvSpPr>
          <p:nvPr/>
        </p:nvSpPr>
        <p:spPr bwMode="auto">
          <a:xfrm flipV="1">
            <a:off x="1106633" y="3198422"/>
            <a:ext cx="0" cy="34431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1" name="Line 5"/>
          <p:cNvSpPr>
            <a:spLocks noChangeShapeType="1"/>
          </p:cNvSpPr>
          <p:nvPr/>
        </p:nvSpPr>
        <p:spPr bwMode="auto">
          <a:xfrm>
            <a:off x="1106635" y="3651320"/>
            <a:ext cx="2719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2" name="Line 6"/>
          <p:cNvSpPr>
            <a:spLocks noChangeShapeType="1"/>
          </p:cNvSpPr>
          <p:nvPr/>
        </p:nvSpPr>
        <p:spPr bwMode="auto">
          <a:xfrm flipH="1">
            <a:off x="1106635" y="5693585"/>
            <a:ext cx="168807" cy="89454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3" name="Text Box 7"/>
          <p:cNvSpPr txBox="1">
            <a:spLocks noChangeArrowheads="1"/>
          </p:cNvSpPr>
          <p:nvPr/>
        </p:nvSpPr>
        <p:spPr bwMode="auto">
          <a:xfrm>
            <a:off x="375130" y="2377016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u</a:t>
            </a:r>
            <a:endParaRPr lang="fr-FR"/>
          </a:p>
        </p:txBody>
      </p:sp>
      <p:sp>
        <p:nvSpPr>
          <p:cNvPr id="13324" name="Text Box 8"/>
          <p:cNvSpPr txBox="1">
            <a:spLocks noChangeArrowheads="1"/>
          </p:cNvSpPr>
          <p:nvPr/>
        </p:nvSpPr>
        <p:spPr bwMode="auto">
          <a:xfrm>
            <a:off x="2498364" y="4261749"/>
            <a:ext cx="169122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>
                <a:solidFill>
                  <a:srgbClr val="002060"/>
                </a:solidFill>
              </a:rPr>
              <a:t>p(u)</a:t>
            </a:r>
            <a:endParaRPr lang="fr-FR" dirty="0">
              <a:solidFill>
                <a:srgbClr val="00206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75442" y="1099720"/>
            <a:ext cx="9869660" cy="2709131"/>
            <a:chOff x="249" y="296"/>
            <a:chExt cx="2625" cy="1093"/>
          </a:xfrm>
        </p:grpSpPr>
        <p:sp>
          <p:nvSpPr>
            <p:cNvPr id="13357" name="Text Box 11"/>
            <p:cNvSpPr txBox="1">
              <a:spLocks noChangeArrowheads="1"/>
            </p:cNvSpPr>
            <p:nvPr/>
          </p:nvSpPr>
          <p:spPr bwMode="auto">
            <a:xfrm>
              <a:off x="1383" y="799"/>
              <a:ext cx="157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u</a:t>
              </a:r>
              <a:endParaRPr lang="fr-FR"/>
            </a:p>
          </p:txBody>
        </p:sp>
        <p:sp>
          <p:nvSpPr>
            <p:cNvPr id="13358" name="Text Box 12"/>
            <p:cNvSpPr txBox="1">
              <a:spLocks noChangeArrowheads="1"/>
            </p:cNvSpPr>
            <p:nvPr/>
          </p:nvSpPr>
          <p:spPr bwMode="auto">
            <a:xfrm>
              <a:off x="249" y="296"/>
              <a:ext cx="262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CH" dirty="0">
                  <a:solidFill>
                    <a:srgbClr val="002060"/>
                  </a:solidFill>
                </a:rPr>
                <a:t>Membrane </a:t>
              </a:r>
              <a:r>
                <a:rPr lang="fr-CH" dirty="0" err="1">
                  <a:solidFill>
                    <a:srgbClr val="002060"/>
                  </a:solidFill>
                </a:rPr>
                <a:t>potential</a:t>
              </a:r>
              <a:r>
                <a:rPr lang="fr-CH" dirty="0">
                  <a:solidFill>
                    <a:srgbClr val="002060"/>
                  </a:solidFill>
                </a:rPr>
                <a:t> </a:t>
              </a:r>
              <a:r>
                <a:rPr lang="fr-CH" dirty="0" err="1">
                  <a:solidFill>
                    <a:srgbClr val="002060"/>
                  </a:solidFill>
                </a:rPr>
                <a:t>density</a:t>
              </a:r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13359" name="Line 13"/>
            <p:cNvSpPr>
              <a:spLocks noChangeShapeType="1"/>
            </p:cNvSpPr>
            <p:nvPr/>
          </p:nvSpPr>
          <p:spPr bwMode="auto">
            <a:xfrm flipH="1">
              <a:off x="612" y="618"/>
              <a:ext cx="227" cy="77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6722323" y="5820171"/>
            <a:ext cx="73150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 flipV="1">
            <a:off x="6722322" y="2759588"/>
            <a:ext cx="0" cy="3060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722323" y="3325009"/>
            <a:ext cx="7119959" cy="796090"/>
            <a:chOff x="2688" y="1296"/>
            <a:chExt cx="2570" cy="336"/>
          </a:xfrm>
        </p:grpSpPr>
        <p:graphicFrame>
          <p:nvGraphicFramePr>
            <p:cNvPr id="13317" name="Object 17"/>
            <p:cNvGraphicFramePr>
              <a:graphicFrameLocks noChangeAspect="1"/>
            </p:cNvGraphicFramePr>
            <p:nvPr/>
          </p:nvGraphicFramePr>
          <p:xfrm>
            <a:off x="4992" y="1296"/>
            <a:ext cx="266" cy="336"/>
          </p:xfrm>
          <a:graphic>
            <a:graphicData uri="http://schemas.openxmlformats.org/presentationml/2006/ole">
              <p:oleObj spid="_x0000_s839685" name="Equation" r:id="rId4" imgW="139680" imgH="177480" progId="Equation.3">
                <p:embed/>
              </p:oleObj>
            </a:graphicData>
          </a:graphic>
        </p:graphicFrame>
        <p:sp>
          <p:nvSpPr>
            <p:cNvPr id="13356" name="Line 18"/>
            <p:cNvSpPr>
              <a:spLocks noChangeShapeType="1"/>
            </p:cNvSpPr>
            <p:nvPr/>
          </p:nvSpPr>
          <p:spPr bwMode="auto">
            <a:xfrm>
              <a:off x="2688" y="1440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30" name="Freeform 19"/>
          <p:cNvSpPr>
            <a:spLocks/>
          </p:cNvSpPr>
          <p:nvPr/>
        </p:nvSpPr>
        <p:spPr bwMode="auto">
          <a:xfrm>
            <a:off x="6722323" y="3651321"/>
            <a:ext cx="4422779" cy="2056330"/>
          </a:xfrm>
          <a:custGeom>
            <a:avLst/>
            <a:gdLst>
              <a:gd name="T0" fmla="*/ 0 w 960"/>
              <a:gd name="T1" fmla="*/ 2147483647 h 672"/>
              <a:gd name="T2" fmla="*/ 2147483647 w 960"/>
              <a:gd name="T3" fmla="*/ 2147483647 h 672"/>
              <a:gd name="T4" fmla="*/ 2147483647 w 960"/>
              <a:gd name="T5" fmla="*/ 2147483647 h 672"/>
              <a:gd name="T6" fmla="*/ 2147483647 w 960"/>
              <a:gd name="T7" fmla="*/ 2147483647 h 672"/>
              <a:gd name="T8" fmla="*/ 2147483647 w 960"/>
              <a:gd name="T9" fmla="*/ 2147483647 h 672"/>
              <a:gd name="T10" fmla="*/ 2147483647 w 960"/>
              <a:gd name="T11" fmla="*/ 2147483647 h 672"/>
              <a:gd name="T12" fmla="*/ 2147483647 w 960"/>
              <a:gd name="T13" fmla="*/ 2147483647 h 672"/>
              <a:gd name="T14" fmla="*/ 2147483647 w 960"/>
              <a:gd name="T15" fmla="*/ 2147483647 h 672"/>
              <a:gd name="T16" fmla="*/ 2147483647 w 960"/>
              <a:gd name="T17" fmla="*/ 2147483647 h 672"/>
              <a:gd name="T18" fmla="*/ 2147483647 w 960"/>
              <a:gd name="T19" fmla="*/ 2147483647 h 672"/>
              <a:gd name="T20" fmla="*/ 2147483647 w 960"/>
              <a:gd name="T21" fmla="*/ 0 h 67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60"/>
              <a:gd name="T34" fmla="*/ 0 h 672"/>
              <a:gd name="T35" fmla="*/ 960 w 960"/>
              <a:gd name="T36" fmla="*/ 672 h 67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60" h="672">
                <a:moveTo>
                  <a:pt x="0" y="672"/>
                </a:moveTo>
                <a:cubicBezTo>
                  <a:pt x="36" y="644"/>
                  <a:pt x="72" y="616"/>
                  <a:pt x="96" y="576"/>
                </a:cubicBezTo>
                <a:cubicBezTo>
                  <a:pt x="120" y="536"/>
                  <a:pt x="120" y="456"/>
                  <a:pt x="144" y="432"/>
                </a:cubicBezTo>
                <a:cubicBezTo>
                  <a:pt x="168" y="408"/>
                  <a:pt x="200" y="448"/>
                  <a:pt x="240" y="432"/>
                </a:cubicBezTo>
                <a:cubicBezTo>
                  <a:pt x="280" y="416"/>
                  <a:pt x="352" y="376"/>
                  <a:pt x="384" y="336"/>
                </a:cubicBezTo>
                <a:cubicBezTo>
                  <a:pt x="416" y="296"/>
                  <a:pt x="400" y="208"/>
                  <a:pt x="432" y="192"/>
                </a:cubicBezTo>
                <a:cubicBezTo>
                  <a:pt x="464" y="176"/>
                  <a:pt x="544" y="240"/>
                  <a:pt x="576" y="240"/>
                </a:cubicBezTo>
                <a:cubicBezTo>
                  <a:pt x="608" y="240"/>
                  <a:pt x="600" y="200"/>
                  <a:pt x="624" y="192"/>
                </a:cubicBezTo>
                <a:cubicBezTo>
                  <a:pt x="648" y="184"/>
                  <a:pt x="688" y="208"/>
                  <a:pt x="720" y="192"/>
                </a:cubicBezTo>
                <a:cubicBezTo>
                  <a:pt x="752" y="176"/>
                  <a:pt x="776" y="128"/>
                  <a:pt x="816" y="96"/>
                </a:cubicBezTo>
                <a:cubicBezTo>
                  <a:pt x="856" y="64"/>
                  <a:pt x="936" y="16"/>
                  <a:pt x="9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31" name="Freeform 20"/>
          <p:cNvSpPr>
            <a:spLocks/>
          </p:cNvSpPr>
          <p:nvPr/>
        </p:nvSpPr>
        <p:spPr bwMode="auto">
          <a:xfrm>
            <a:off x="1106635" y="3651321"/>
            <a:ext cx="1868145" cy="2042264"/>
          </a:xfrm>
          <a:custGeom>
            <a:avLst/>
            <a:gdLst>
              <a:gd name="T0" fmla="*/ 2147483647 w 498"/>
              <a:gd name="T1" fmla="*/ 2147483647 h 680"/>
              <a:gd name="T2" fmla="*/ 2147483647 w 498"/>
              <a:gd name="T3" fmla="*/ 2147483647 h 680"/>
              <a:gd name="T4" fmla="*/ 2147483647 w 498"/>
              <a:gd name="T5" fmla="*/ 2147483647 h 680"/>
              <a:gd name="T6" fmla="*/ 0 w 498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498"/>
              <a:gd name="T13" fmla="*/ 0 h 680"/>
              <a:gd name="T14" fmla="*/ 498 w 498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8" h="680">
                <a:moveTo>
                  <a:pt x="45" y="680"/>
                </a:moveTo>
                <a:cubicBezTo>
                  <a:pt x="124" y="525"/>
                  <a:pt x="204" y="370"/>
                  <a:pt x="272" y="272"/>
                </a:cubicBezTo>
                <a:cubicBezTo>
                  <a:pt x="340" y="174"/>
                  <a:pt x="498" y="135"/>
                  <a:pt x="453" y="90"/>
                </a:cubicBezTo>
                <a:cubicBezTo>
                  <a:pt x="408" y="45"/>
                  <a:pt x="75" y="15"/>
                  <a:pt x="0" y="0"/>
                </a:cubicBezTo>
              </a:path>
            </a:pathLst>
          </a:custGeom>
          <a:noFill/>
          <a:ln w="38100">
            <a:solidFill>
              <a:srgbClr val="00206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540693" name="Object 21"/>
          <p:cNvGraphicFramePr>
            <a:graphicFrameLocks noChangeAspect="1"/>
          </p:cNvGraphicFramePr>
          <p:nvPr/>
        </p:nvGraphicFramePr>
        <p:xfrm>
          <a:off x="862798" y="7218249"/>
          <a:ext cx="20572105" cy="1803157"/>
        </p:xfrm>
        <a:graphic>
          <a:graphicData uri="http://schemas.openxmlformats.org/presentationml/2006/ole">
            <p:oleObj spid="_x0000_s839682" name="Equation" r:id="rId5" imgW="4190760" imgH="419040" progId="Equation.DSMT4">
              <p:embed/>
            </p:oleObj>
          </a:graphicData>
        </a:graphic>
      </p:graphicFrame>
      <p:sp>
        <p:nvSpPr>
          <p:cNvPr id="540694" name="Text Box 22"/>
          <p:cNvSpPr txBox="1">
            <a:spLocks noChangeArrowheads="1"/>
          </p:cNvSpPr>
          <p:nvPr/>
        </p:nvSpPr>
        <p:spPr bwMode="auto">
          <a:xfrm>
            <a:off x="2637163" y="6714717"/>
            <a:ext cx="3504225" cy="779569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006600"/>
                </a:solidFill>
              </a:rPr>
              <a:t>Fokker-Planck</a:t>
            </a:r>
          </a:p>
        </p:txBody>
      </p:sp>
      <p:sp>
        <p:nvSpPr>
          <p:cNvPr id="13333" name="Line 23"/>
          <p:cNvSpPr>
            <a:spLocks noChangeShapeType="1"/>
          </p:cNvSpPr>
          <p:nvPr/>
        </p:nvSpPr>
        <p:spPr bwMode="auto">
          <a:xfrm>
            <a:off x="11145101" y="3651321"/>
            <a:ext cx="0" cy="2168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34" name="Freeform 24"/>
          <p:cNvSpPr>
            <a:spLocks/>
          </p:cNvSpPr>
          <p:nvPr/>
        </p:nvSpPr>
        <p:spPr bwMode="auto">
          <a:xfrm>
            <a:off x="11163857" y="4408028"/>
            <a:ext cx="1601804" cy="1375573"/>
          </a:xfrm>
          <a:custGeom>
            <a:avLst/>
            <a:gdLst>
              <a:gd name="T0" fmla="*/ 0 w 427"/>
              <a:gd name="T1" fmla="*/ 2147483647 h 489"/>
              <a:gd name="T2" fmla="*/ 2147483647 w 427"/>
              <a:gd name="T3" fmla="*/ 2147483647 h 489"/>
              <a:gd name="T4" fmla="*/ 2147483647 w 427"/>
              <a:gd name="T5" fmla="*/ 2147483647 h 489"/>
              <a:gd name="T6" fmla="*/ 2147483647 w 427"/>
              <a:gd name="T7" fmla="*/ 2147483647 h 489"/>
              <a:gd name="T8" fmla="*/ 2147483647 w 427"/>
              <a:gd name="T9" fmla="*/ 2147483647 h 489"/>
              <a:gd name="T10" fmla="*/ 2147483647 w 427"/>
              <a:gd name="T11" fmla="*/ 2147483647 h 489"/>
              <a:gd name="T12" fmla="*/ 2147483647 w 427"/>
              <a:gd name="T13" fmla="*/ 2147483647 h 489"/>
              <a:gd name="T14" fmla="*/ 2147483647 w 427"/>
              <a:gd name="T15" fmla="*/ 2147483647 h 489"/>
              <a:gd name="T16" fmla="*/ 2147483647 w 427"/>
              <a:gd name="T17" fmla="*/ 2147483647 h 489"/>
              <a:gd name="T18" fmla="*/ 2147483647 w 427"/>
              <a:gd name="T19" fmla="*/ 2147483647 h 489"/>
              <a:gd name="T20" fmla="*/ 2147483647 w 427"/>
              <a:gd name="T21" fmla="*/ 2147483647 h 48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27"/>
              <a:gd name="T34" fmla="*/ 0 h 489"/>
              <a:gd name="T35" fmla="*/ 427 w 427"/>
              <a:gd name="T36" fmla="*/ 489 h 48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27" h="489">
                <a:moveTo>
                  <a:pt x="0" y="489"/>
                </a:moveTo>
                <a:cubicBezTo>
                  <a:pt x="9" y="366"/>
                  <a:pt x="20" y="360"/>
                  <a:pt x="64" y="249"/>
                </a:cubicBezTo>
                <a:cubicBezTo>
                  <a:pt x="76" y="218"/>
                  <a:pt x="93" y="197"/>
                  <a:pt x="112" y="169"/>
                </a:cubicBezTo>
                <a:cubicBezTo>
                  <a:pt x="117" y="161"/>
                  <a:pt x="128" y="145"/>
                  <a:pt x="128" y="145"/>
                </a:cubicBezTo>
                <a:cubicBezTo>
                  <a:pt x="133" y="153"/>
                  <a:pt x="137" y="163"/>
                  <a:pt x="144" y="169"/>
                </a:cubicBezTo>
                <a:cubicBezTo>
                  <a:pt x="158" y="182"/>
                  <a:pt x="192" y="201"/>
                  <a:pt x="192" y="201"/>
                </a:cubicBezTo>
                <a:cubicBezTo>
                  <a:pt x="250" y="162"/>
                  <a:pt x="223" y="160"/>
                  <a:pt x="272" y="185"/>
                </a:cubicBezTo>
                <a:cubicBezTo>
                  <a:pt x="288" y="182"/>
                  <a:pt x="306" y="186"/>
                  <a:pt x="320" y="177"/>
                </a:cubicBezTo>
                <a:cubicBezTo>
                  <a:pt x="335" y="167"/>
                  <a:pt x="341" y="117"/>
                  <a:pt x="344" y="105"/>
                </a:cubicBezTo>
                <a:cubicBezTo>
                  <a:pt x="357" y="47"/>
                  <a:pt x="345" y="41"/>
                  <a:pt x="392" y="17"/>
                </a:cubicBezTo>
                <a:cubicBezTo>
                  <a:pt x="427" y="0"/>
                  <a:pt x="404" y="1"/>
                  <a:pt x="424" y="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40697" name="Line 25"/>
          <p:cNvSpPr>
            <a:spLocks noChangeShapeType="1"/>
          </p:cNvSpPr>
          <p:nvPr/>
        </p:nvSpPr>
        <p:spPr bwMode="auto">
          <a:xfrm flipV="1">
            <a:off x="7911484" y="8756980"/>
            <a:ext cx="0" cy="7651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40698" name="Line 26"/>
          <p:cNvSpPr>
            <a:spLocks noChangeShapeType="1"/>
          </p:cNvSpPr>
          <p:nvPr/>
        </p:nvSpPr>
        <p:spPr bwMode="auto">
          <a:xfrm flipH="1" flipV="1">
            <a:off x="11985392" y="8607889"/>
            <a:ext cx="337617" cy="8861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40699" name="Text Box 27"/>
          <p:cNvSpPr txBox="1">
            <a:spLocks noChangeArrowheads="1"/>
          </p:cNvSpPr>
          <p:nvPr/>
        </p:nvSpPr>
        <p:spPr bwMode="auto">
          <a:xfrm>
            <a:off x="6583526" y="9443362"/>
            <a:ext cx="1287271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/>
              <a:t>drift</a:t>
            </a:r>
            <a:endParaRPr lang="fr-FR" sz="4200" dirty="0"/>
          </a:p>
        </p:txBody>
      </p:sp>
      <p:sp>
        <p:nvSpPr>
          <p:cNvPr id="540700" name="Text Box 28"/>
          <p:cNvSpPr txBox="1">
            <a:spLocks noChangeArrowheads="1"/>
          </p:cNvSpPr>
          <p:nvPr/>
        </p:nvSpPr>
        <p:spPr bwMode="auto">
          <a:xfrm>
            <a:off x="12334260" y="9392727"/>
            <a:ext cx="2386803" cy="84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4200" dirty="0"/>
              <a:t>diffusion</a:t>
            </a:r>
            <a:endParaRPr lang="fr-FR" sz="4200" dirty="0"/>
          </a:p>
        </p:txBody>
      </p:sp>
      <p:graphicFrame>
        <p:nvGraphicFramePr>
          <p:cNvPr id="540701" name="Object 29"/>
          <p:cNvGraphicFramePr>
            <a:graphicFrameLocks noChangeAspect="1"/>
          </p:cNvGraphicFramePr>
          <p:nvPr/>
        </p:nvGraphicFramePr>
        <p:xfrm>
          <a:off x="5064249" y="10031285"/>
          <a:ext cx="5450634" cy="1007067"/>
        </p:xfrm>
        <a:graphic>
          <a:graphicData uri="http://schemas.openxmlformats.org/presentationml/2006/ole">
            <p:oleObj spid="_x0000_s839683" name="Equation" r:id="rId6" imgW="1625400" imgH="342720" progId="Equation.DSMT4">
              <p:embed/>
            </p:oleObj>
          </a:graphicData>
        </a:graphic>
      </p:graphicFrame>
      <p:graphicFrame>
        <p:nvGraphicFramePr>
          <p:cNvPr id="540702" name="Object 30"/>
          <p:cNvGraphicFramePr>
            <a:graphicFrameLocks noChangeAspect="1"/>
          </p:cNvGraphicFramePr>
          <p:nvPr/>
        </p:nvGraphicFramePr>
        <p:xfrm>
          <a:off x="12953226" y="9918764"/>
          <a:ext cx="3488705" cy="1232110"/>
        </p:xfrm>
        <a:graphic>
          <a:graphicData uri="http://schemas.openxmlformats.org/presentationml/2006/ole">
            <p:oleObj spid="_x0000_s839684" name="Equation" r:id="rId7" imgW="1041120" imgH="419040" progId="Equation.DSMT4">
              <p:embed/>
            </p:oleObj>
          </a:graphicData>
        </a:graphic>
      </p:graphicFrame>
      <p:sp>
        <p:nvSpPr>
          <p:cNvPr id="540703" name="Text Box 31"/>
          <p:cNvSpPr txBox="1">
            <a:spLocks noChangeArrowheads="1"/>
          </p:cNvSpPr>
          <p:nvPr/>
        </p:nvSpPr>
        <p:spPr bwMode="auto">
          <a:xfrm>
            <a:off x="8545452" y="11297151"/>
            <a:ext cx="3962684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3800" dirty="0" err="1"/>
              <a:t>spike</a:t>
            </a:r>
            <a:r>
              <a:rPr lang="fr-CH" sz="3800" dirty="0"/>
              <a:t> </a:t>
            </a:r>
            <a:r>
              <a:rPr lang="fr-CH" sz="3800" dirty="0" err="1"/>
              <a:t>arrival</a:t>
            </a:r>
            <a:r>
              <a:rPr lang="fr-CH" sz="3800" dirty="0"/>
              <a:t> rate</a:t>
            </a:r>
            <a:endParaRPr lang="fr-FR" sz="3800" dirty="0"/>
          </a:p>
        </p:txBody>
      </p:sp>
      <p:sp>
        <p:nvSpPr>
          <p:cNvPr id="540704" name="Line 32"/>
          <p:cNvSpPr>
            <a:spLocks noChangeShapeType="1"/>
          </p:cNvSpPr>
          <p:nvPr/>
        </p:nvSpPr>
        <p:spPr bwMode="auto">
          <a:xfrm flipV="1">
            <a:off x="8609225" y="10796431"/>
            <a:ext cx="0" cy="6385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1" name="Freeform 33"/>
          <p:cNvSpPr>
            <a:spLocks/>
          </p:cNvSpPr>
          <p:nvPr/>
        </p:nvSpPr>
        <p:spPr bwMode="auto">
          <a:xfrm>
            <a:off x="7345038" y="3611938"/>
            <a:ext cx="4812914" cy="2227924"/>
          </a:xfrm>
          <a:custGeom>
            <a:avLst/>
            <a:gdLst>
              <a:gd name="T0" fmla="*/ 2147483647 w 1283"/>
              <a:gd name="T1" fmla="*/ 2147483647 h 792"/>
              <a:gd name="T2" fmla="*/ 2147483647 w 1283"/>
              <a:gd name="T3" fmla="*/ 2147483647 h 792"/>
              <a:gd name="T4" fmla="*/ 2147483647 w 1283"/>
              <a:gd name="T5" fmla="*/ 2147483647 h 792"/>
              <a:gd name="T6" fmla="*/ 2147483647 w 1283"/>
              <a:gd name="T7" fmla="*/ 2147483647 h 792"/>
              <a:gd name="T8" fmla="*/ 2147483647 w 1283"/>
              <a:gd name="T9" fmla="*/ 2147483647 h 792"/>
              <a:gd name="T10" fmla="*/ 2147483647 w 1283"/>
              <a:gd name="T11" fmla="*/ 2147483647 h 792"/>
              <a:gd name="T12" fmla="*/ 2147483647 w 1283"/>
              <a:gd name="T13" fmla="*/ 2147483647 h 792"/>
              <a:gd name="T14" fmla="*/ 2147483647 w 1283"/>
              <a:gd name="T15" fmla="*/ 2147483647 h 792"/>
              <a:gd name="T16" fmla="*/ 2147483647 w 1283"/>
              <a:gd name="T17" fmla="*/ 2147483647 h 792"/>
              <a:gd name="T18" fmla="*/ 2147483647 w 1283"/>
              <a:gd name="T19" fmla="*/ 2147483647 h 792"/>
              <a:gd name="T20" fmla="*/ 2147483647 w 1283"/>
              <a:gd name="T21" fmla="*/ 2147483647 h 792"/>
              <a:gd name="T22" fmla="*/ 2147483647 w 1283"/>
              <a:gd name="T23" fmla="*/ 2147483647 h 792"/>
              <a:gd name="T24" fmla="*/ 2147483647 w 1283"/>
              <a:gd name="T25" fmla="*/ 2147483647 h 792"/>
              <a:gd name="T26" fmla="*/ 2147483647 w 1283"/>
              <a:gd name="T27" fmla="*/ 2147483647 h 792"/>
              <a:gd name="T28" fmla="*/ 2147483647 w 1283"/>
              <a:gd name="T29" fmla="*/ 2147483647 h 792"/>
              <a:gd name="T30" fmla="*/ 2147483647 w 1283"/>
              <a:gd name="T31" fmla="*/ 2147483647 h 792"/>
              <a:gd name="T32" fmla="*/ 2147483647 w 1283"/>
              <a:gd name="T33" fmla="*/ 2147483647 h 792"/>
              <a:gd name="T34" fmla="*/ 2147483647 w 1283"/>
              <a:gd name="T35" fmla="*/ 2147483647 h 792"/>
              <a:gd name="T36" fmla="*/ 2147483647 w 1283"/>
              <a:gd name="T37" fmla="*/ 0 h 792"/>
              <a:gd name="T38" fmla="*/ 2147483647 w 1283"/>
              <a:gd name="T39" fmla="*/ 2147483647 h 79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283"/>
              <a:gd name="T61" fmla="*/ 0 h 792"/>
              <a:gd name="T62" fmla="*/ 1283 w 1283"/>
              <a:gd name="T63" fmla="*/ 792 h 79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283" h="792">
                <a:moveTo>
                  <a:pt x="10" y="792"/>
                </a:moveTo>
                <a:cubicBezTo>
                  <a:pt x="55" y="610"/>
                  <a:pt x="0" y="763"/>
                  <a:pt x="82" y="648"/>
                </a:cubicBezTo>
                <a:cubicBezTo>
                  <a:pt x="89" y="638"/>
                  <a:pt x="86" y="622"/>
                  <a:pt x="94" y="612"/>
                </a:cubicBezTo>
                <a:cubicBezTo>
                  <a:pt x="111" y="591"/>
                  <a:pt x="142" y="584"/>
                  <a:pt x="166" y="576"/>
                </a:cubicBezTo>
                <a:cubicBezTo>
                  <a:pt x="202" y="580"/>
                  <a:pt x="238" y="591"/>
                  <a:pt x="274" y="588"/>
                </a:cubicBezTo>
                <a:cubicBezTo>
                  <a:pt x="302" y="586"/>
                  <a:pt x="353" y="512"/>
                  <a:pt x="358" y="504"/>
                </a:cubicBezTo>
                <a:cubicBezTo>
                  <a:pt x="369" y="486"/>
                  <a:pt x="364" y="456"/>
                  <a:pt x="382" y="444"/>
                </a:cubicBezTo>
                <a:cubicBezTo>
                  <a:pt x="406" y="428"/>
                  <a:pt x="438" y="436"/>
                  <a:pt x="466" y="432"/>
                </a:cubicBezTo>
                <a:cubicBezTo>
                  <a:pt x="556" y="402"/>
                  <a:pt x="445" y="443"/>
                  <a:pt x="538" y="396"/>
                </a:cubicBezTo>
                <a:cubicBezTo>
                  <a:pt x="589" y="370"/>
                  <a:pt x="650" y="370"/>
                  <a:pt x="706" y="360"/>
                </a:cubicBezTo>
                <a:cubicBezTo>
                  <a:pt x="718" y="348"/>
                  <a:pt x="731" y="337"/>
                  <a:pt x="742" y="324"/>
                </a:cubicBezTo>
                <a:cubicBezTo>
                  <a:pt x="751" y="313"/>
                  <a:pt x="752" y="291"/>
                  <a:pt x="766" y="288"/>
                </a:cubicBezTo>
                <a:cubicBezTo>
                  <a:pt x="797" y="282"/>
                  <a:pt x="872" y="303"/>
                  <a:pt x="910" y="312"/>
                </a:cubicBezTo>
                <a:cubicBezTo>
                  <a:pt x="938" y="308"/>
                  <a:pt x="968" y="311"/>
                  <a:pt x="994" y="300"/>
                </a:cubicBezTo>
                <a:cubicBezTo>
                  <a:pt x="1007" y="294"/>
                  <a:pt x="1008" y="274"/>
                  <a:pt x="1018" y="264"/>
                </a:cubicBezTo>
                <a:cubicBezTo>
                  <a:pt x="1028" y="254"/>
                  <a:pt x="1042" y="248"/>
                  <a:pt x="1054" y="240"/>
                </a:cubicBezTo>
                <a:cubicBezTo>
                  <a:pt x="1078" y="180"/>
                  <a:pt x="1089" y="152"/>
                  <a:pt x="1150" y="132"/>
                </a:cubicBezTo>
                <a:cubicBezTo>
                  <a:pt x="1206" y="76"/>
                  <a:pt x="1173" y="73"/>
                  <a:pt x="1246" y="36"/>
                </a:cubicBezTo>
                <a:cubicBezTo>
                  <a:pt x="1254" y="24"/>
                  <a:pt x="1256" y="0"/>
                  <a:pt x="1270" y="0"/>
                </a:cubicBezTo>
                <a:cubicBezTo>
                  <a:pt x="1283" y="0"/>
                  <a:pt x="1282" y="61"/>
                  <a:pt x="128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2" name="Freeform 34"/>
          <p:cNvSpPr>
            <a:spLocks/>
          </p:cNvSpPr>
          <p:nvPr/>
        </p:nvSpPr>
        <p:spPr bwMode="auto">
          <a:xfrm>
            <a:off x="8012769" y="3645694"/>
            <a:ext cx="4328995" cy="2478285"/>
          </a:xfrm>
          <a:custGeom>
            <a:avLst/>
            <a:gdLst>
              <a:gd name="T0" fmla="*/ 0 w 1154"/>
              <a:gd name="T1" fmla="*/ 2147483647 h 881"/>
              <a:gd name="T2" fmla="*/ 2147483647 w 1154"/>
              <a:gd name="T3" fmla="*/ 2147483647 h 881"/>
              <a:gd name="T4" fmla="*/ 2147483647 w 1154"/>
              <a:gd name="T5" fmla="*/ 2147483647 h 881"/>
              <a:gd name="T6" fmla="*/ 2147483647 w 1154"/>
              <a:gd name="T7" fmla="*/ 2147483647 h 881"/>
              <a:gd name="T8" fmla="*/ 2147483647 w 1154"/>
              <a:gd name="T9" fmla="*/ 2147483647 h 881"/>
              <a:gd name="T10" fmla="*/ 2147483647 w 1154"/>
              <a:gd name="T11" fmla="*/ 2147483647 h 881"/>
              <a:gd name="T12" fmla="*/ 2147483647 w 1154"/>
              <a:gd name="T13" fmla="*/ 2147483647 h 881"/>
              <a:gd name="T14" fmla="*/ 2147483647 w 1154"/>
              <a:gd name="T15" fmla="*/ 2147483647 h 881"/>
              <a:gd name="T16" fmla="*/ 2147483647 w 1154"/>
              <a:gd name="T17" fmla="*/ 2147483647 h 881"/>
              <a:gd name="T18" fmla="*/ 2147483647 w 1154"/>
              <a:gd name="T19" fmla="*/ 2147483647 h 881"/>
              <a:gd name="T20" fmla="*/ 2147483647 w 1154"/>
              <a:gd name="T21" fmla="*/ 2147483647 h 881"/>
              <a:gd name="T22" fmla="*/ 2147483647 w 1154"/>
              <a:gd name="T23" fmla="*/ 2147483647 h 881"/>
              <a:gd name="T24" fmla="*/ 2147483647 w 1154"/>
              <a:gd name="T25" fmla="*/ 0 h 88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4"/>
              <a:gd name="T40" fmla="*/ 0 h 881"/>
              <a:gd name="T41" fmla="*/ 1154 w 1154"/>
              <a:gd name="T42" fmla="*/ 881 h 88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4" h="881">
                <a:moveTo>
                  <a:pt x="0" y="768"/>
                </a:moveTo>
                <a:cubicBezTo>
                  <a:pt x="25" y="667"/>
                  <a:pt x="51" y="696"/>
                  <a:pt x="156" y="708"/>
                </a:cubicBezTo>
                <a:cubicBezTo>
                  <a:pt x="178" y="730"/>
                  <a:pt x="209" y="743"/>
                  <a:pt x="228" y="768"/>
                </a:cubicBezTo>
                <a:cubicBezTo>
                  <a:pt x="313" y="881"/>
                  <a:pt x="219" y="810"/>
                  <a:pt x="300" y="864"/>
                </a:cubicBezTo>
                <a:cubicBezTo>
                  <a:pt x="427" y="839"/>
                  <a:pt x="431" y="773"/>
                  <a:pt x="492" y="672"/>
                </a:cubicBezTo>
                <a:cubicBezTo>
                  <a:pt x="514" y="635"/>
                  <a:pt x="540" y="600"/>
                  <a:pt x="564" y="564"/>
                </a:cubicBezTo>
                <a:cubicBezTo>
                  <a:pt x="577" y="545"/>
                  <a:pt x="604" y="540"/>
                  <a:pt x="624" y="528"/>
                </a:cubicBezTo>
                <a:cubicBezTo>
                  <a:pt x="676" y="459"/>
                  <a:pt x="693" y="457"/>
                  <a:pt x="780" y="432"/>
                </a:cubicBezTo>
                <a:cubicBezTo>
                  <a:pt x="828" y="400"/>
                  <a:pt x="830" y="365"/>
                  <a:pt x="876" y="324"/>
                </a:cubicBezTo>
                <a:cubicBezTo>
                  <a:pt x="942" y="266"/>
                  <a:pt x="1022" y="221"/>
                  <a:pt x="1092" y="168"/>
                </a:cubicBezTo>
                <a:cubicBezTo>
                  <a:pt x="1096" y="148"/>
                  <a:pt x="1093" y="125"/>
                  <a:pt x="1104" y="108"/>
                </a:cubicBezTo>
                <a:cubicBezTo>
                  <a:pt x="1111" y="97"/>
                  <a:pt x="1133" y="107"/>
                  <a:pt x="1140" y="96"/>
                </a:cubicBezTo>
                <a:cubicBezTo>
                  <a:pt x="1154" y="74"/>
                  <a:pt x="1152" y="27"/>
                  <a:pt x="11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3" name="Freeform 35"/>
          <p:cNvSpPr>
            <a:spLocks/>
          </p:cNvSpPr>
          <p:nvPr/>
        </p:nvSpPr>
        <p:spPr bwMode="auto">
          <a:xfrm>
            <a:off x="6707318" y="3645695"/>
            <a:ext cx="2708435" cy="714511"/>
          </a:xfrm>
          <a:custGeom>
            <a:avLst/>
            <a:gdLst>
              <a:gd name="T0" fmla="*/ 0 w 722"/>
              <a:gd name="T1" fmla="*/ 2147483647 h 254"/>
              <a:gd name="T2" fmla="*/ 2147483647 w 722"/>
              <a:gd name="T3" fmla="*/ 2147483647 h 254"/>
              <a:gd name="T4" fmla="*/ 2147483647 w 722"/>
              <a:gd name="T5" fmla="*/ 2147483647 h 254"/>
              <a:gd name="T6" fmla="*/ 2147483647 w 722"/>
              <a:gd name="T7" fmla="*/ 2147483647 h 254"/>
              <a:gd name="T8" fmla="*/ 2147483647 w 722"/>
              <a:gd name="T9" fmla="*/ 2147483647 h 254"/>
              <a:gd name="T10" fmla="*/ 2147483647 w 722"/>
              <a:gd name="T11" fmla="*/ 2147483647 h 254"/>
              <a:gd name="T12" fmla="*/ 2147483647 w 722"/>
              <a:gd name="T13" fmla="*/ 2147483647 h 254"/>
              <a:gd name="T14" fmla="*/ 2147483647 w 722"/>
              <a:gd name="T15" fmla="*/ 0 h 2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2"/>
              <a:gd name="T25" fmla="*/ 0 h 254"/>
              <a:gd name="T26" fmla="*/ 722 w 722"/>
              <a:gd name="T27" fmla="*/ 254 h 25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2" h="254">
                <a:moveTo>
                  <a:pt x="0" y="180"/>
                </a:moveTo>
                <a:cubicBezTo>
                  <a:pt x="32" y="184"/>
                  <a:pt x="67" y="178"/>
                  <a:pt x="96" y="192"/>
                </a:cubicBezTo>
                <a:cubicBezTo>
                  <a:pt x="112" y="200"/>
                  <a:pt x="104" y="231"/>
                  <a:pt x="120" y="240"/>
                </a:cubicBezTo>
                <a:cubicBezTo>
                  <a:pt x="145" y="254"/>
                  <a:pt x="176" y="248"/>
                  <a:pt x="204" y="252"/>
                </a:cubicBezTo>
                <a:cubicBezTo>
                  <a:pt x="309" y="222"/>
                  <a:pt x="403" y="184"/>
                  <a:pt x="504" y="144"/>
                </a:cubicBezTo>
                <a:cubicBezTo>
                  <a:pt x="527" y="135"/>
                  <a:pt x="555" y="134"/>
                  <a:pt x="576" y="120"/>
                </a:cubicBezTo>
                <a:cubicBezTo>
                  <a:pt x="616" y="93"/>
                  <a:pt x="650" y="63"/>
                  <a:pt x="696" y="48"/>
                </a:cubicBezTo>
                <a:cubicBezTo>
                  <a:pt x="722" y="9"/>
                  <a:pt x="720" y="26"/>
                  <a:pt x="7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4" name="Freeform 36"/>
          <p:cNvSpPr>
            <a:spLocks/>
          </p:cNvSpPr>
          <p:nvPr/>
        </p:nvSpPr>
        <p:spPr bwMode="auto">
          <a:xfrm>
            <a:off x="6752332" y="4050771"/>
            <a:ext cx="5852021" cy="1147718"/>
          </a:xfrm>
          <a:custGeom>
            <a:avLst/>
            <a:gdLst>
              <a:gd name="T0" fmla="*/ 0 w 1560"/>
              <a:gd name="T1" fmla="*/ 2147483647 h 408"/>
              <a:gd name="T2" fmla="*/ 2147483647 w 1560"/>
              <a:gd name="T3" fmla="*/ 2147483647 h 408"/>
              <a:gd name="T4" fmla="*/ 2147483647 w 1560"/>
              <a:gd name="T5" fmla="*/ 2147483647 h 408"/>
              <a:gd name="T6" fmla="*/ 2147483647 w 1560"/>
              <a:gd name="T7" fmla="*/ 2147483647 h 408"/>
              <a:gd name="T8" fmla="*/ 2147483647 w 1560"/>
              <a:gd name="T9" fmla="*/ 2147483647 h 408"/>
              <a:gd name="T10" fmla="*/ 2147483647 w 1560"/>
              <a:gd name="T11" fmla="*/ 2147483647 h 408"/>
              <a:gd name="T12" fmla="*/ 2147483647 w 1560"/>
              <a:gd name="T13" fmla="*/ 2147483647 h 408"/>
              <a:gd name="T14" fmla="*/ 2147483647 w 1560"/>
              <a:gd name="T15" fmla="*/ 2147483647 h 408"/>
              <a:gd name="T16" fmla="*/ 2147483647 w 1560"/>
              <a:gd name="T17" fmla="*/ 2147483647 h 408"/>
              <a:gd name="T18" fmla="*/ 2147483647 w 1560"/>
              <a:gd name="T19" fmla="*/ 2147483647 h 408"/>
              <a:gd name="T20" fmla="*/ 2147483647 w 1560"/>
              <a:gd name="T21" fmla="*/ 2147483647 h 408"/>
              <a:gd name="T22" fmla="*/ 2147483647 w 1560"/>
              <a:gd name="T23" fmla="*/ 2147483647 h 408"/>
              <a:gd name="T24" fmla="*/ 2147483647 w 1560"/>
              <a:gd name="T25" fmla="*/ 2147483647 h 408"/>
              <a:gd name="T26" fmla="*/ 2147483647 w 1560"/>
              <a:gd name="T27" fmla="*/ 2147483647 h 408"/>
              <a:gd name="T28" fmla="*/ 2147483647 w 1560"/>
              <a:gd name="T29" fmla="*/ 2147483647 h 408"/>
              <a:gd name="T30" fmla="*/ 2147483647 w 1560"/>
              <a:gd name="T31" fmla="*/ 2147483647 h 408"/>
              <a:gd name="T32" fmla="*/ 2147483647 w 1560"/>
              <a:gd name="T33" fmla="*/ 2147483647 h 408"/>
              <a:gd name="T34" fmla="*/ 2147483647 w 1560"/>
              <a:gd name="T35" fmla="*/ 2147483647 h 408"/>
              <a:gd name="T36" fmla="*/ 2147483647 w 1560"/>
              <a:gd name="T37" fmla="*/ 0 h 40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60"/>
              <a:gd name="T58" fmla="*/ 0 h 408"/>
              <a:gd name="T59" fmla="*/ 1560 w 1560"/>
              <a:gd name="T60" fmla="*/ 408 h 40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60" h="408">
                <a:moveTo>
                  <a:pt x="0" y="288"/>
                </a:moveTo>
                <a:cubicBezTo>
                  <a:pt x="32" y="280"/>
                  <a:pt x="65" y="275"/>
                  <a:pt x="96" y="264"/>
                </a:cubicBezTo>
                <a:cubicBezTo>
                  <a:pt x="126" y="253"/>
                  <a:pt x="150" y="227"/>
                  <a:pt x="180" y="216"/>
                </a:cubicBezTo>
                <a:cubicBezTo>
                  <a:pt x="207" y="206"/>
                  <a:pt x="236" y="201"/>
                  <a:pt x="264" y="192"/>
                </a:cubicBezTo>
                <a:cubicBezTo>
                  <a:pt x="306" y="206"/>
                  <a:pt x="302" y="197"/>
                  <a:pt x="324" y="240"/>
                </a:cubicBezTo>
                <a:cubicBezTo>
                  <a:pt x="330" y="251"/>
                  <a:pt x="327" y="267"/>
                  <a:pt x="336" y="276"/>
                </a:cubicBezTo>
                <a:cubicBezTo>
                  <a:pt x="345" y="285"/>
                  <a:pt x="360" y="284"/>
                  <a:pt x="372" y="288"/>
                </a:cubicBezTo>
                <a:cubicBezTo>
                  <a:pt x="481" y="397"/>
                  <a:pt x="410" y="365"/>
                  <a:pt x="600" y="336"/>
                </a:cubicBezTo>
                <a:cubicBezTo>
                  <a:pt x="639" y="362"/>
                  <a:pt x="663" y="393"/>
                  <a:pt x="708" y="408"/>
                </a:cubicBezTo>
                <a:cubicBezTo>
                  <a:pt x="772" y="365"/>
                  <a:pt x="887" y="290"/>
                  <a:pt x="912" y="216"/>
                </a:cubicBezTo>
                <a:cubicBezTo>
                  <a:pt x="925" y="176"/>
                  <a:pt x="926" y="131"/>
                  <a:pt x="948" y="96"/>
                </a:cubicBezTo>
                <a:cubicBezTo>
                  <a:pt x="955" y="85"/>
                  <a:pt x="973" y="90"/>
                  <a:pt x="984" y="84"/>
                </a:cubicBezTo>
                <a:cubicBezTo>
                  <a:pt x="1098" y="27"/>
                  <a:pt x="906" y="98"/>
                  <a:pt x="1092" y="36"/>
                </a:cubicBezTo>
                <a:cubicBezTo>
                  <a:pt x="1104" y="32"/>
                  <a:pt x="1128" y="24"/>
                  <a:pt x="1128" y="24"/>
                </a:cubicBezTo>
                <a:cubicBezTo>
                  <a:pt x="1191" y="37"/>
                  <a:pt x="1182" y="29"/>
                  <a:pt x="1236" y="60"/>
                </a:cubicBezTo>
                <a:cubicBezTo>
                  <a:pt x="1249" y="67"/>
                  <a:pt x="1258" y="79"/>
                  <a:pt x="1272" y="84"/>
                </a:cubicBezTo>
                <a:cubicBezTo>
                  <a:pt x="1303" y="95"/>
                  <a:pt x="1368" y="108"/>
                  <a:pt x="1368" y="108"/>
                </a:cubicBezTo>
                <a:cubicBezTo>
                  <a:pt x="1404" y="100"/>
                  <a:pt x="1443" y="99"/>
                  <a:pt x="1476" y="84"/>
                </a:cubicBezTo>
                <a:cubicBezTo>
                  <a:pt x="1530" y="59"/>
                  <a:pt x="1511" y="0"/>
                  <a:pt x="15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5" name="Line 37"/>
          <p:cNvSpPr>
            <a:spLocks noChangeShapeType="1"/>
          </p:cNvSpPr>
          <p:nvPr/>
        </p:nvSpPr>
        <p:spPr bwMode="auto">
          <a:xfrm>
            <a:off x="7401308" y="3651321"/>
            <a:ext cx="0" cy="2168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6" name="Line 38"/>
          <p:cNvSpPr>
            <a:spLocks noChangeShapeType="1"/>
          </p:cNvSpPr>
          <p:nvPr/>
        </p:nvSpPr>
        <p:spPr bwMode="auto">
          <a:xfrm>
            <a:off x="8080291" y="3651321"/>
            <a:ext cx="0" cy="2168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7" name="Freeform 39"/>
          <p:cNvSpPr>
            <a:spLocks/>
          </p:cNvSpPr>
          <p:nvPr/>
        </p:nvSpPr>
        <p:spPr bwMode="auto">
          <a:xfrm>
            <a:off x="6707316" y="3679451"/>
            <a:ext cx="630218" cy="286930"/>
          </a:xfrm>
          <a:custGeom>
            <a:avLst/>
            <a:gdLst>
              <a:gd name="T0" fmla="*/ 0 w 168"/>
              <a:gd name="T1" fmla="*/ 2147483647 h 102"/>
              <a:gd name="T2" fmla="*/ 2147483647 w 168"/>
              <a:gd name="T3" fmla="*/ 0 h 102"/>
              <a:gd name="T4" fmla="*/ 0 60000 65536"/>
              <a:gd name="T5" fmla="*/ 0 60000 65536"/>
              <a:gd name="T6" fmla="*/ 0 w 168"/>
              <a:gd name="T7" fmla="*/ 0 h 102"/>
              <a:gd name="T8" fmla="*/ 168 w 168"/>
              <a:gd name="T9" fmla="*/ 102 h 1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8" h="102">
                <a:moveTo>
                  <a:pt x="0" y="72"/>
                </a:moveTo>
                <a:cubicBezTo>
                  <a:pt x="122" y="63"/>
                  <a:pt x="168" y="102"/>
                  <a:pt x="1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8" name="Freeform 40"/>
          <p:cNvSpPr>
            <a:spLocks/>
          </p:cNvSpPr>
          <p:nvPr/>
        </p:nvSpPr>
        <p:spPr bwMode="auto">
          <a:xfrm>
            <a:off x="6752332" y="3679451"/>
            <a:ext cx="1260435" cy="829846"/>
          </a:xfrm>
          <a:custGeom>
            <a:avLst/>
            <a:gdLst>
              <a:gd name="T0" fmla="*/ 0 w 336"/>
              <a:gd name="T1" fmla="*/ 2147483647 h 295"/>
              <a:gd name="T2" fmla="*/ 2147483647 w 336"/>
              <a:gd name="T3" fmla="*/ 2147483647 h 295"/>
              <a:gd name="T4" fmla="*/ 2147483647 w 336"/>
              <a:gd name="T5" fmla="*/ 2147483647 h 295"/>
              <a:gd name="T6" fmla="*/ 2147483647 w 336"/>
              <a:gd name="T7" fmla="*/ 2147483647 h 295"/>
              <a:gd name="T8" fmla="*/ 2147483647 w 336"/>
              <a:gd name="T9" fmla="*/ 2147483647 h 295"/>
              <a:gd name="T10" fmla="*/ 2147483647 w 336"/>
              <a:gd name="T11" fmla="*/ 2147483647 h 295"/>
              <a:gd name="T12" fmla="*/ 2147483647 w 336"/>
              <a:gd name="T13" fmla="*/ 0 h 2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6"/>
              <a:gd name="T22" fmla="*/ 0 h 295"/>
              <a:gd name="T23" fmla="*/ 336 w 336"/>
              <a:gd name="T24" fmla="*/ 295 h 29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6" h="295">
                <a:moveTo>
                  <a:pt x="0" y="288"/>
                </a:moveTo>
                <a:cubicBezTo>
                  <a:pt x="40" y="284"/>
                  <a:pt x="85" y="295"/>
                  <a:pt x="120" y="276"/>
                </a:cubicBezTo>
                <a:cubicBezTo>
                  <a:pt x="138" y="266"/>
                  <a:pt x="121" y="233"/>
                  <a:pt x="132" y="216"/>
                </a:cubicBezTo>
                <a:cubicBezTo>
                  <a:pt x="139" y="205"/>
                  <a:pt x="157" y="210"/>
                  <a:pt x="168" y="204"/>
                </a:cubicBezTo>
                <a:cubicBezTo>
                  <a:pt x="181" y="198"/>
                  <a:pt x="192" y="188"/>
                  <a:pt x="204" y="180"/>
                </a:cubicBezTo>
                <a:cubicBezTo>
                  <a:pt x="230" y="129"/>
                  <a:pt x="245" y="102"/>
                  <a:pt x="300" y="84"/>
                </a:cubicBezTo>
                <a:cubicBezTo>
                  <a:pt x="318" y="57"/>
                  <a:pt x="336" y="34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9" name="Line 41"/>
          <p:cNvSpPr>
            <a:spLocks noChangeShapeType="1"/>
          </p:cNvSpPr>
          <p:nvPr/>
        </p:nvSpPr>
        <p:spPr bwMode="auto">
          <a:xfrm>
            <a:off x="11996644" y="3651321"/>
            <a:ext cx="0" cy="2168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50" name="Line 42"/>
          <p:cNvSpPr>
            <a:spLocks noChangeShapeType="1"/>
          </p:cNvSpPr>
          <p:nvPr/>
        </p:nvSpPr>
        <p:spPr bwMode="auto">
          <a:xfrm>
            <a:off x="12334260" y="3651321"/>
            <a:ext cx="0" cy="2168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51" name="Freeform 43"/>
          <p:cNvSpPr>
            <a:spLocks/>
          </p:cNvSpPr>
          <p:nvPr/>
        </p:nvSpPr>
        <p:spPr bwMode="auto">
          <a:xfrm>
            <a:off x="12019151" y="5232246"/>
            <a:ext cx="630218" cy="573859"/>
          </a:xfrm>
          <a:custGeom>
            <a:avLst/>
            <a:gdLst>
              <a:gd name="T0" fmla="*/ 0 w 168"/>
              <a:gd name="T1" fmla="*/ 2147483647 h 204"/>
              <a:gd name="T2" fmla="*/ 2147483647 w 168"/>
              <a:gd name="T3" fmla="*/ 2147483647 h 204"/>
              <a:gd name="T4" fmla="*/ 2147483647 w 168"/>
              <a:gd name="T5" fmla="*/ 2147483647 h 204"/>
              <a:gd name="T6" fmla="*/ 2147483647 w 168"/>
              <a:gd name="T7" fmla="*/ 0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204"/>
              <a:gd name="T14" fmla="*/ 168 w 168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204">
                <a:moveTo>
                  <a:pt x="0" y="204"/>
                </a:moveTo>
                <a:cubicBezTo>
                  <a:pt x="21" y="119"/>
                  <a:pt x="17" y="107"/>
                  <a:pt x="108" y="84"/>
                </a:cubicBezTo>
                <a:cubicBezTo>
                  <a:pt x="116" y="60"/>
                  <a:pt x="108" y="20"/>
                  <a:pt x="132" y="12"/>
                </a:cubicBezTo>
                <a:cubicBezTo>
                  <a:pt x="144" y="8"/>
                  <a:pt x="168" y="0"/>
                  <a:pt x="1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52" name="Freeform 44"/>
          <p:cNvSpPr>
            <a:spLocks/>
          </p:cNvSpPr>
          <p:nvPr/>
        </p:nvSpPr>
        <p:spPr bwMode="auto">
          <a:xfrm>
            <a:off x="12334261" y="5631697"/>
            <a:ext cx="341369" cy="123774"/>
          </a:xfrm>
          <a:custGeom>
            <a:avLst/>
            <a:gdLst>
              <a:gd name="T0" fmla="*/ 0 w 168"/>
              <a:gd name="T1" fmla="*/ 2147483647 h 204"/>
              <a:gd name="T2" fmla="*/ 2147483647 w 168"/>
              <a:gd name="T3" fmla="*/ 2147483647 h 204"/>
              <a:gd name="T4" fmla="*/ 2147483647 w 168"/>
              <a:gd name="T5" fmla="*/ 2147483647 h 204"/>
              <a:gd name="T6" fmla="*/ 2147483647 w 168"/>
              <a:gd name="T7" fmla="*/ 0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204"/>
              <a:gd name="T14" fmla="*/ 168 w 168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204">
                <a:moveTo>
                  <a:pt x="0" y="204"/>
                </a:moveTo>
                <a:cubicBezTo>
                  <a:pt x="21" y="119"/>
                  <a:pt x="17" y="107"/>
                  <a:pt x="108" y="84"/>
                </a:cubicBezTo>
                <a:cubicBezTo>
                  <a:pt x="116" y="60"/>
                  <a:pt x="108" y="20"/>
                  <a:pt x="132" y="12"/>
                </a:cubicBezTo>
                <a:cubicBezTo>
                  <a:pt x="144" y="8"/>
                  <a:pt x="168" y="0"/>
                  <a:pt x="1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53" name="Line 45"/>
          <p:cNvSpPr>
            <a:spLocks noChangeShapeType="1"/>
          </p:cNvSpPr>
          <p:nvPr/>
        </p:nvSpPr>
        <p:spPr bwMode="auto">
          <a:xfrm>
            <a:off x="9442012" y="3651321"/>
            <a:ext cx="0" cy="2168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54" name="Freeform 46"/>
          <p:cNvSpPr>
            <a:spLocks/>
          </p:cNvSpPr>
          <p:nvPr/>
        </p:nvSpPr>
        <p:spPr bwMode="auto">
          <a:xfrm>
            <a:off x="9442012" y="4672453"/>
            <a:ext cx="3402424" cy="1083018"/>
          </a:xfrm>
          <a:custGeom>
            <a:avLst/>
            <a:gdLst>
              <a:gd name="T0" fmla="*/ 0 w 168"/>
              <a:gd name="T1" fmla="*/ 2147483647 h 204"/>
              <a:gd name="T2" fmla="*/ 2147483647 w 168"/>
              <a:gd name="T3" fmla="*/ 2147483647 h 204"/>
              <a:gd name="T4" fmla="*/ 2147483647 w 168"/>
              <a:gd name="T5" fmla="*/ 2147483647 h 204"/>
              <a:gd name="T6" fmla="*/ 2147483647 w 168"/>
              <a:gd name="T7" fmla="*/ 0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204"/>
              <a:gd name="T14" fmla="*/ 168 w 168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204">
                <a:moveTo>
                  <a:pt x="0" y="204"/>
                </a:moveTo>
                <a:cubicBezTo>
                  <a:pt x="21" y="119"/>
                  <a:pt x="17" y="107"/>
                  <a:pt x="108" y="84"/>
                </a:cubicBezTo>
                <a:cubicBezTo>
                  <a:pt x="116" y="60"/>
                  <a:pt x="108" y="20"/>
                  <a:pt x="132" y="12"/>
                </a:cubicBezTo>
                <a:cubicBezTo>
                  <a:pt x="144" y="8"/>
                  <a:pt x="168" y="0"/>
                  <a:pt x="1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40719" name="Text Box 47"/>
          <p:cNvSpPr txBox="1">
            <a:spLocks noChangeArrowheads="1"/>
          </p:cNvSpPr>
          <p:nvPr/>
        </p:nvSpPr>
        <p:spPr bwMode="auto">
          <a:xfrm>
            <a:off x="15350303" y="4152041"/>
            <a:ext cx="5043108" cy="1241234"/>
          </a:xfrm>
          <a:prstGeom prst="rect">
            <a:avLst/>
          </a:prstGeom>
          <a:solidFill>
            <a:srgbClr val="0076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b="1" i="1" dirty="0" err="1">
                <a:solidFill>
                  <a:srgbClr val="000099"/>
                </a:solidFill>
              </a:rPr>
              <a:t>blackboard</a:t>
            </a:r>
            <a:endParaRPr lang="fr-FR" sz="6800" b="1" i="1" dirty="0">
              <a:solidFill>
                <a:srgbClr val="000099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13-part 5: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Threshold and reset (sink and source terms)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94" grpId="0" animBg="1"/>
      <p:bldP spid="540697" grpId="0" animBg="1"/>
      <p:bldP spid="540698" grpId="0" animBg="1"/>
      <p:bldP spid="540699" grpId="0"/>
      <p:bldP spid="540700" grpId="0"/>
      <p:bldP spid="540703" grpId="0"/>
      <p:bldP spid="540704" grpId="0" animBg="1"/>
      <p:bldP spid="5407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3319" name="Line 3"/>
          <p:cNvSpPr>
            <a:spLocks noChangeShapeType="1"/>
          </p:cNvSpPr>
          <p:nvPr/>
        </p:nvSpPr>
        <p:spPr bwMode="auto">
          <a:xfrm>
            <a:off x="1106633" y="5749844"/>
            <a:ext cx="28922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0" name="Line 4"/>
          <p:cNvSpPr>
            <a:spLocks noChangeShapeType="1"/>
          </p:cNvSpPr>
          <p:nvPr/>
        </p:nvSpPr>
        <p:spPr bwMode="auto">
          <a:xfrm flipV="1">
            <a:off x="1106633" y="3198422"/>
            <a:ext cx="0" cy="34431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1" name="Line 5"/>
          <p:cNvSpPr>
            <a:spLocks noChangeShapeType="1"/>
          </p:cNvSpPr>
          <p:nvPr/>
        </p:nvSpPr>
        <p:spPr bwMode="auto">
          <a:xfrm>
            <a:off x="1106635" y="3651320"/>
            <a:ext cx="2719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2" name="Line 6"/>
          <p:cNvSpPr>
            <a:spLocks noChangeShapeType="1"/>
          </p:cNvSpPr>
          <p:nvPr/>
        </p:nvSpPr>
        <p:spPr bwMode="auto">
          <a:xfrm flipH="1">
            <a:off x="1106635" y="5693585"/>
            <a:ext cx="168807" cy="894545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23" name="Text Box 7"/>
          <p:cNvSpPr txBox="1">
            <a:spLocks noChangeArrowheads="1"/>
          </p:cNvSpPr>
          <p:nvPr/>
        </p:nvSpPr>
        <p:spPr bwMode="auto">
          <a:xfrm>
            <a:off x="375130" y="2377016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u</a:t>
            </a:r>
            <a:endParaRPr lang="fr-FR"/>
          </a:p>
        </p:txBody>
      </p:sp>
      <p:sp>
        <p:nvSpPr>
          <p:cNvPr id="13324" name="Text Box 8"/>
          <p:cNvSpPr txBox="1">
            <a:spLocks noChangeArrowheads="1"/>
          </p:cNvSpPr>
          <p:nvPr/>
        </p:nvSpPr>
        <p:spPr bwMode="auto">
          <a:xfrm>
            <a:off x="2498364" y="4261749"/>
            <a:ext cx="169122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dirty="0">
                <a:solidFill>
                  <a:srgbClr val="002060"/>
                </a:solidFill>
              </a:rPr>
              <a:t>p(u)</a:t>
            </a:r>
            <a:endParaRPr lang="fr-FR" dirty="0">
              <a:solidFill>
                <a:srgbClr val="00206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75442" y="1099720"/>
            <a:ext cx="9869660" cy="2709131"/>
            <a:chOff x="249" y="296"/>
            <a:chExt cx="2625" cy="1093"/>
          </a:xfrm>
        </p:grpSpPr>
        <p:sp>
          <p:nvSpPr>
            <p:cNvPr id="13357" name="Text Box 11"/>
            <p:cNvSpPr txBox="1">
              <a:spLocks noChangeArrowheads="1"/>
            </p:cNvSpPr>
            <p:nvPr/>
          </p:nvSpPr>
          <p:spPr bwMode="auto">
            <a:xfrm>
              <a:off x="1383" y="799"/>
              <a:ext cx="157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u</a:t>
              </a:r>
              <a:endParaRPr lang="fr-FR"/>
            </a:p>
          </p:txBody>
        </p:sp>
        <p:sp>
          <p:nvSpPr>
            <p:cNvPr id="13358" name="Text Box 12"/>
            <p:cNvSpPr txBox="1">
              <a:spLocks noChangeArrowheads="1"/>
            </p:cNvSpPr>
            <p:nvPr/>
          </p:nvSpPr>
          <p:spPr bwMode="auto">
            <a:xfrm>
              <a:off x="249" y="296"/>
              <a:ext cx="262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CH" dirty="0">
                  <a:solidFill>
                    <a:srgbClr val="002060"/>
                  </a:solidFill>
                </a:rPr>
                <a:t>Membrane </a:t>
              </a:r>
              <a:r>
                <a:rPr lang="fr-CH" dirty="0" err="1">
                  <a:solidFill>
                    <a:srgbClr val="002060"/>
                  </a:solidFill>
                </a:rPr>
                <a:t>potential</a:t>
              </a:r>
              <a:r>
                <a:rPr lang="fr-CH" dirty="0">
                  <a:solidFill>
                    <a:srgbClr val="002060"/>
                  </a:solidFill>
                </a:rPr>
                <a:t> </a:t>
              </a:r>
              <a:r>
                <a:rPr lang="fr-CH" dirty="0" err="1">
                  <a:solidFill>
                    <a:srgbClr val="002060"/>
                  </a:solidFill>
                </a:rPr>
                <a:t>density</a:t>
              </a:r>
              <a:endParaRPr lang="fr-FR" dirty="0">
                <a:solidFill>
                  <a:srgbClr val="002060"/>
                </a:solidFill>
              </a:endParaRPr>
            </a:p>
          </p:txBody>
        </p:sp>
        <p:sp>
          <p:nvSpPr>
            <p:cNvPr id="13359" name="Line 13"/>
            <p:cNvSpPr>
              <a:spLocks noChangeShapeType="1"/>
            </p:cNvSpPr>
            <p:nvPr/>
          </p:nvSpPr>
          <p:spPr bwMode="auto">
            <a:xfrm flipH="1">
              <a:off x="612" y="618"/>
              <a:ext cx="227" cy="771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6722323" y="5820171"/>
            <a:ext cx="73150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 flipV="1">
            <a:off x="6722322" y="2759588"/>
            <a:ext cx="0" cy="3060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722323" y="3325009"/>
            <a:ext cx="7119959" cy="796090"/>
            <a:chOff x="2688" y="1296"/>
            <a:chExt cx="2570" cy="336"/>
          </a:xfrm>
        </p:grpSpPr>
        <p:graphicFrame>
          <p:nvGraphicFramePr>
            <p:cNvPr id="13317" name="Object 17"/>
            <p:cNvGraphicFramePr>
              <a:graphicFrameLocks noChangeAspect="1"/>
            </p:cNvGraphicFramePr>
            <p:nvPr/>
          </p:nvGraphicFramePr>
          <p:xfrm>
            <a:off x="4992" y="1296"/>
            <a:ext cx="266" cy="336"/>
          </p:xfrm>
          <a:graphic>
            <a:graphicData uri="http://schemas.openxmlformats.org/presentationml/2006/ole">
              <p:oleObj spid="_x0000_s844805" name="Equation" r:id="rId4" imgW="139680" imgH="177480" progId="Equation.3">
                <p:embed/>
              </p:oleObj>
            </a:graphicData>
          </a:graphic>
        </p:graphicFrame>
        <p:sp>
          <p:nvSpPr>
            <p:cNvPr id="13356" name="Line 18"/>
            <p:cNvSpPr>
              <a:spLocks noChangeShapeType="1"/>
            </p:cNvSpPr>
            <p:nvPr/>
          </p:nvSpPr>
          <p:spPr bwMode="auto">
            <a:xfrm>
              <a:off x="2688" y="1440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30" name="Freeform 19"/>
          <p:cNvSpPr>
            <a:spLocks/>
          </p:cNvSpPr>
          <p:nvPr/>
        </p:nvSpPr>
        <p:spPr bwMode="auto">
          <a:xfrm>
            <a:off x="6722323" y="3651321"/>
            <a:ext cx="4422779" cy="2056330"/>
          </a:xfrm>
          <a:custGeom>
            <a:avLst/>
            <a:gdLst>
              <a:gd name="T0" fmla="*/ 0 w 960"/>
              <a:gd name="T1" fmla="*/ 2147483647 h 672"/>
              <a:gd name="T2" fmla="*/ 2147483647 w 960"/>
              <a:gd name="T3" fmla="*/ 2147483647 h 672"/>
              <a:gd name="T4" fmla="*/ 2147483647 w 960"/>
              <a:gd name="T5" fmla="*/ 2147483647 h 672"/>
              <a:gd name="T6" fmla="*/ 2147483647 w 960"/>
              <a:gd name="T7" fmla="*/ 2147483647 h 672"/>
              <a:gd name="T8" fmla="*/ 2147483647 w 960"/>
              <a:gd name="T9" fmla="*/ 2147483647 h 672"/>
              <a:gd name="T10" fmla="*/ 2147483647 w 960"/>
              <a:gd name="T11" fmla="*/ 2147483647 h 672"/>
              <a:gd name="T12" fmla="*/ 2147483647 w 960"/>
              <a:gd name="T13" fmla="*/ 2147483647 h 672"/>
              <a:gd name="T14" fmla="*/ 2147483647 w 960"/>
              <a:gd name="T15" fmla="*/ 2147483647 h 672"/>
              <a:gd name="T16" fmla="*/ 2147483647 w 960"/>
              <a:gd name="T17" fmla="*/ 2147483647 h 672"/>
              <a:gd name="T18" fmla="*/ 2147483647 w 960"/>
              <a:gd name="T19" fmla="*/ 2147483647 h 672"/>
              <a:gd name="T20" fmla="*/ 2147483647 w 960"/>
              <a:gd name="T21" fmla="*/ 0 h 67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60"/>
              <a:gd name="T34" fmla="*/ 0 h 672"/>
              <a:gd name="T35" fmla="*/ 960 w 960"/>
              <a:gd name="T36" fmla="*/ 672 h 67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60" h="672">
                <a:moveTo>
                  <a:pt x="0" y="672"/>
                </a:moveTo>
                <a:cubicBezTo>
                  <a:pt x="36" y="644"/>
                  <a:pt x="72" y="616"/>
                  <a:pt x="96" y="576"/>
                </a:cubicBezTo>
                <a:cubicBezTo>
                  <a:pt x="120" y="536"/>
                  <a:pt x="120" y="456"/>
                  <a:pt x="144" y="432"/>
                </a:cubicBezTo>
                <a:cubicBezTo>
                  <a:pt x="168" y="408"/>
                  <a:pt x="200" y="448"/>
                  <a:pt x="240" y="432"/>
                </a:cubicBezTo>
                <a:cubicBezTo>
                  <a:pt x="280" y="416"/>
                  <a:pt x="352" y="376"/>
                  <a:pt x="384" y="336"/>
                </a:cubicBezTo>
                <a:cubicBezTo>
                  <a:pt x="416" y="296"/>
                  <a:pt x="400" y="208"/>
                  <a:pt x="432" y="192"/>
                </a:cubicBezTo>
                <a:cubicBezTo>
                  <a:pt x="464" y="176"/>
                  <a:pt x="544" y="240"/>
                  <a:pt x="576" y="240"/>
                </a:cubicBezTo>
                <a:cubicBezTo>
                  <a:pt x="608" y="240"/>
                  <a:pt x="600" y="200"/>
                  <a:pt x="624" y="192"/>
                </a:cubicBezTo>
                <a:cubicBezTo>
                  <a:pt x="648" y="184"/>
                  <a:pt x="688" y="208"/>
                  <a:pt x="720" y="192"/>
                </a:cubicBezTo>
                <a:cubicBezTo>
                  <a:pt x="752" y="176"/>
                  <a:pt x="776" y="128"/>
                  <a:pt x="816" y="96"/>
                </a:cubicBezTo>
                <a:cubicBezTo>
                  <a:pt x="856" y="64"/>
                  <a:pt x="936" y="16"/>
                  <a:pt x="9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3331" name="Freeform 20"/>
          <p:cNvSpPr>
            <a:spLocks/>
          </p:cNvSpPr>
          <p:nvPr/>
        </p:nvSpPr>
        <p:spPr bwMode="auto">
          <a:xfrm>
            <a:off x="1106635" y="3651321"/>
            <a:ext cx="1868145" cy="2042264"/>
          </a:xfrm>
          <a:custGeom>
            <a:avLst/>
            <a:gdLst>
              <a:gd name="T0" fmla="*/ 2147483647 w 498"/>
              <a:gd name="T1" fmla="*/ 2147483647 h 680"/>
              <a:gd name="T2" fmla="*/ 2147483647 w 498"/>
              <a:gd name="T3" fmla="*/ 2147483647 h 680"/>
              <a:gd name="T4" fmla="*/ 2147483647 w 498"/>
              <a:gd name="T5" fmla="*/ 2147483647 h 680"/>
              <a:gd name="T6" fmla="*/ 0 w 498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498"/>
              <a:gd name="T13" fmla="*/ 0 h 680"/>
              <a:gd name="T14" fmla="*/ 498 w 498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8" h="680">
                <a:moveTo>
                  <a:pt x="45" y="680"/>
                </a:moveTo>
                <a:cubicBezTo>
                  <a:pt x="124" y="525"/>
                  <a:pt x="204" y="370"/>
                  <a:pt x="272" y="272"/>
                </a:cubicBezTo>
                <a:cubicBezTo>
                  <a:pt x="340" y="174"/>
                  <a:pt x="498" y="135"/>
                  <a:pt x="453" y="90"/>
                </a:cubicBezTo>
                <a:cubicBezTo>
                  <a:pt x="408" y="45"/>
                  <a:pt x="75" y="15"/>
                  <a:pt x="0" y="0"/>
                </a:cubicBezTo>
              </a:path>
            </a:pathLst>
          </a:custGeom>
          <a:noFill/>
          <a:ln w="38100">
            <a:solidFill>
              <a:srgbClr val="00206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33" name="Line 23"/>
          <p:cNvSpPr>
            <a:spLocks noChangeShapeType="1"/>
          </p:cNvSpPr>
          <p:nvPr/>
        </p:nvSpPr>
        <p:spPr bwMode="auto">
          <a:xfrm>
            <a:off x="11145101" y="3651321"/>
            <a:ext cx="0" cy="2168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34" name="Freeform 24"/>
          <p:cNvSpPr>
            <a:spLocks/>
          </p:cNvSpPr>
          <p:nvPr/>
        </p:nvSpPr>
        <p:spPr bwMode="auto">
          <a:xfrm>
            <a:off x="11163857" y="4408028"/>
            <a:ext cx="1601804" cy="1375573"/>
          </a:xfrm>
          <a:custGeom>
            <a:avLst/>
            <a:gdLst>
              <a:gd name="T0" fmla="*/ 0 w 427"/>
              <a:gd name="T1" fmla="*/ 2147483647 h 489"/>
              <a:gd name="T2" fmla="*/ 2147483647 w 427"/>
              <a:gd name="T3" fmla="*/ 2147483647 h 489"/>
              <a:gd name="T4" fmla="*/ 2147483647 w 427"/>
              <a:gd name="T5" fmla="*/ 2147483647 h 489"/>
              <a:gd name="T6" fmla="*/ 2147483647 w 427"/>
              <a:gd name="T7" fmla="*/ 2147483647 h 489"/>
              <a:gd name="T8" fmla="*/ 2147483647 w 427"/>
              <a:gd name="T9" fmla="*/ 2147483647 h 489"/>
              <a:gd name="T10" fmla="*/ 2147483647 w 427"/>
              <a:gd name="T11" fmla="*/ 2147483647 h 489"/>
              <a:gd name="T12" fmla="*/ 2147483647 w 427"/>
              <a:gd name="T13" fmla="*/ 2147483647 h 489"/>
              <a:gd name="T14" fmla="*/ 2147483647 w 427"/>
              <a:gd name="T15" fmla="*/ 2147483647 h 489"/>
              <a:gd name="T16" fmla="*/ 2147483647 w 427"/>
              <a:gd name="T17" fmla="*/ 2147483647 h 489"/>
              <a:gd name="T18" fmla="*/ 2147483647 w 427"/>
              <a:gd name="T19" fmla="*/ 2147483647 h 489"/>
              <a:gd name="T20" fmla="*/ 2147483647 w 427"/>
              <a:gd name="T21" fmla="*/ 2147483647 h 48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27"/>
              <a:gd name="T34" fmla="*/ 0 h 489"/>
              <a:gd name="T35" fmla="*/ 427 w 427"/>
              <a:gd name="T36" fmla="*/ 489 h 48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27" h="489">
                <a:moveTo>
                  <a:pt x="0" y="489"/>
                </a:moveTo>
                <a:cubicBezTo>
                  <a:pt x="9" y="366"/>
                  <a:pt x="20" y="360"/>
                  <a:pt x="64" y="249"/>
                </a:cubicBezTo>
                <a:cubicBezTo>
                  <a:pt x="76" y="218"/>
                  <a:pt x="93" y="197"/>
                  <a:pt x="112" y="169"/>
                </a:cubicBezTo>
                <a:cubicBezTo>
                  <a:pt x="117" y="161"/>
                  <a:pt x="128" y="145"/>
                  <a:pt x="128" y="145"/>
                </a:cubicBezTo>
                <a:cubicBezTo>
                  <a:pt x="133" y="153"/>
                  <a:pt x="137" y="163"/>
                  <a:pt x="144" y="169"/>
                </a:cubicBezTo>
                <a:cubicBezTo>
                  <a:pt x="158" y="182"/>
                  <a:pt x="192" y="201"/>
                  <a:pt x="192" y="201"/>
                </a:cubicBezTo>
                <a:cubicBezTo>
                  <a:pt x="250" y="162"/>
                  <a:pt x="223" y="160"/>
                  <a:pt x="272" y="185"/>
                </a:cubicBezTo>
                <a:cubicBezTo>
                  <a:pt x="288" y="182"/>
                  <a:pt x="306" y="186"/>
                  <a:pt x="320" y="177"/>
                </a:cubicBezTo>
                <a:cubicBezTo>
                  <a:pt x="335" y="167"/>
                  <a:pt x="341" y="117"/>
                  <a:pt x="344" y="105"/>
                </a:cubicBezTo>
                <a:cubicBezTo>
                  <a:pt x="357" y="47"/>
                  <a:pt x="345" y="41"/>
                  <a:pt x="392" y="17"/>
                </a:cubicBezTo>
                <a:cubicBezTo>
                  <a:pt x="427" y="0"/>
                  <a:pt x="404" y="1"/>
                  <a:pt x="424" y="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1" name="Freeform 33"/>
          <p:cNvSpPr>
            <a:spLocks/>
          </p:cNvSpPr>
          <p:nvPr/>
        </p:nvSpPr>
        <p:spPr bwMode="auto">
          <a:xfrm>
            <a:off x="7345038" y="3611938"/>
            <a:ext cx="4812914" cy="2227924"/>
          </a:xfrm>
          <a:custGeom>
            <a:avLst/>
            <a:gdLst>
              <a:gd name="T0" fmla="*/ 2147483647 w 1283"/>
              <a:gd name="T1" fmla="*/ 2147483647 h 792"/>
              <a:gd name="T2" fmla="*/ 2147483647 w 1283"/>
              <a:gd name="T3" fmla="*/ 2147483647 h 792"/>
              <a:gd name="T4" fmla="*/ 2147483647 w 1283"/>
              <a:gd name="T5" fmla="*/ 2147483647 h 792"/>
              <a:gd name="T6" fmla="*/ 2147483647 w 1283"/>
              <a:gd name="T7" fmla="*/ 2147483647 h 792"/>
              <a:gd name="T8" fmla="*/ 2147483647 w 1283"/>
              <a:gd name="T9" fmla="*/ 2147483647 h 792"/>
              <a:gd name="T10" fmla="*/ 2147483647 w 1283"/>
              <a:gd name="T11" fmla="*/ 2147483647 h 792"/>
              <a:gd name="T12" fmla="*/ 2147483647 w 1283"/>
              <a:gd name="T13" fmla="*/ 2147483647 h 792"/>
              <a:gd name="T14" fmla="*/ 2147483647 w 1283"/>
              <a:gd name="T15" fmla="*/ 2147483647 h 792"/>
              <a:gd name="T16" fmla="*/ 2147483647 w 1283"/>
              <a:gd name="T17" fmla="*/ 2147483647 h 792"/>
              <a:gd name="T18" fmla="*/ 2147483647 w 1283"/>
              <a:gd name="T19" fmla="*/ 2147483647 h 792"/>
              <a:gd name="T20" fmla="*/ 2147483647 w 1283"/>
              <a:gd name="T21" fmla="*/ 2147483647 h 792"/>
              <a:gd name="T22" fmla="*/ 2147483647 w 1283"/>
              <a:gd name="T23" fmla="*/ 2147483647 h 792"/>
              <a:gd name="T24" fmla="*/ 2147483647 w 1283"/>
              <a:gd name="T25" fmla="*/ 2147483647 h 792"/>
              <a:gd name="T26" fmla="*/ 2147483647 w 1283"/>
              <a:gd name="T27" fmla="*/ 2147483647 h 792"/>
              <a:gd name="T28" fmla="*/ 2147483647 w 1283"/>
              <a:gd name="T29" fmla="*/ 2147483647 h 792"/>
              <a:gd name="T30" fmla="*/ 2147483647 w 1283"/>
              <a:gd name="T31" fmla="*/ 2147483647 h 792"/>
              <a:gd name="T32" fmla="*/ 2147483647 w 1283"/>
              <a:gd name="T33" fmla="*/ 2147483647 h 792"/>
              <a:gd name="T34" fmla="*/ 2147483647 w 1283"/>
              <a:gd name="T35" fmla="*/ 2147483647 h 792"/>
              <a:gd name="T36" fmla="*/ 2147483647 w 1283"/>
              <a:gd name="T37" fmla="*/ 0 h 792"/>
              <a:gd name="T38" fmla="*/ 2147483647 w 1283"/>
              <a:gd name="T39" fmla="*/ 2147483647 h 79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283"/>
              <a:gd name="T61" fmla="*/ 0 h 792"/>
              <a:gd name="T62" fmla="*/ 1283 w 1283"/>
              <a:gd name="T63" fmla="*/ 792 h 79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283" h="792">
                <a:moveTo>
                  <a:pt x="10" y="792"/>
                </a:moveTo>
                <a:cubicBezTo>
                  <a:pt x="55" y="610"/>
                  <a:pt x="0" y="763"/>
                  <a:pt x="82" y="648"/>
                </a:cubicBezTo>
                <a:cubicBezTo>
                  <a:pt x="89" y="638"/>
                  <a:pt x="86" y="622"/>
                  <a:pt x="94" y="612"/>
                </a:cubicBezTo>
                <a:cubicBezTo>
                  <a:pt x="111" y="591"/>
                  <a:pt x="142" y="584"/>
                  <a:pt x="166" y="576"/>
                </a:cubicBezTo>
                <a:cubicBezTo>
                  <a:pt x="202" y="580"/>
                  <a:pt x="238" y="591"/>
                  <a:pt x="274" y="588"/>
                </a:cubicBezTo>
                <a:cubicBezTo>
                  <a:pt x="302" y="586"/>
                  <a:pt x="353" y="512"/>
                  <a:pt x="358" y="504"/>
                </a:cubicBezTo>
                <a:cubicBezTo>
                  <a:pt x="369" y="486"/>
                  <a:pt x="364" y="456"/>
                  <a:pt x="382" y="444"/>
                </a:cubicBezTo>
                <a:cubicBezTo>
                  <a:pt x="406" y="428"/>
                  <a:pt x="438" y="436"/>
                  <a:pt x="466" y="432"/>
                </a:cubicBezTo>
                <a:cubicBezTo>
                  <a:pt x="556" y="402"/>
                  <a:pt x="445" y="443"/>
                  <a:pt x="538" y="396"/>
                </a:cubicBezTo>
                <a:cubicBezTo>
                  <a:pt x="589" y="370"/>
                  <a:pt x="650" y="370"/>
                  <a:pt x="706" y="360"/>
                </a:cubicBezTo>
                <a:cubicBezTo>
                  <a:pt x="718" y="348"/>
                  <a:pt x="731" y="337"/>
                  <a:pt x="742" y="324"/>
                </a:cubicBezTo>
                <a:cubicBezTo>
                  <a:pt x="751" y="313"/>
                  <a:pt x="752" y="291"/>
                  <a:pt x="766" y="288"/>
                </a:cubicBezTo>
                <a:cubicBezTo>
                  <a:pt x="797" y="282"/>
                  <a:pt x="872" y="303"/>
                  <a:pt x="910" y="312"/>
                </a:cubicBezTo>
                <a:cubicBezTo>
                  <a:pt x="938" y="308"/>
                  <a:pt x="968" y="311"/>
                  <a:pt x="994" y="300"/>
                </a:cubicBezTo>
                <a:cubicBezTo>
                  <a:pt x="1007" y="294"/>
                  <a:pt x="1008" y="274"/>
                  <a:pt x="1018" y="264"/>
                </a:cubicBezTo>
                <a:cubicBezTo>
                  <a:pt x="1028" y="254"/>
                  <a:pt x="1042" y="248"/>
                  <a:pt x="1054" y="240"/>
                </a:cubicBezTo>
                <a:cubicBezTo>
                  <a:pt x="1078" y="180"/>
                  <a:pt x="1089" y="152"/>
                  <a:pt x="1150" y="132"/>
                </a:cubicBezTo>
                <a:cubicBezTo>
                  <a:pt x="1206" y="76"/>
                  <a:pt x="1173" y="73"/>
                  <a:pt x="1246" y="36"/>
                </a:cubicBezTo>
                <a:cubicBezTo>
                  <a:pt x="1254" y="24"/>
                  <a:pt x="1256" y="0"/>
                  <a:pt x="1270" y="0"/>
                </a:cubicBezTo>
                <a:cubicBezTo>
                  <a:pt x="1283" y="0"/>
                  <a:pt x="1282" y="61"/>
                  <a:pt x="128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2" name="Freeform 34"/>
          <p:cNvSpPr>
            <a:spLocks/>
          </p:cNvSpPr>
          <p:nvPr/>
        </p:nvSpPr>
        <p:spPr bwMode="auto">
          <a:xfrm>
            <a:off x="8012769" y="3645694"/>
            <a:ext cx="4328995" cy="2478285"/>
          </a:xfrm>
          <a:custGeom>
            <a:avLst/>
            <a:gdLst>
              <a:gd name="T0" fmla="*/ 0 w 1154"/>
              <a:gd name="T1" fmla="*/ 2147483647 h 881"/>
              <a:gd name="T2" fmla="*/ 2147483647 w 1154"/>
              <a:gd name="T3" fmla="*/ 2147483647 h 881"/>
              <a:gd name="T4" fmla="*/ 2147483647 w 1154"/>
              <a:gd name="T5" fmla="*/ 2147483647 h 881"/>
              <a:gd name="T6" fmla="*/ 2147483647 w 1154"/>
              <a:gd name="T7" fmla="*/ 2147483647 h 881"/>
              <a:gd name="T8" fmla="*/ 2147483647 w 1154"/>
              <a:gd name="T9" fmla="*/ 2147483647 h 881"/>
              <a:gd name="T10" fmla="*/ 2147483647 w 1154"/>
              <a:gd name="T11" fmla="*/ 2147483647 h 881"/>
              <a:gd name="T12" fmla="*/ 2147483647 w 1154"/>
              <a:gd name="T13" fmla="*/ 2147483647 h 881"/>
              <a:gd name="T14" fmla="*/ 2147483647 w 1154"/>
              <a:gd name="T15" fmla="*/ 2147483647 h 881"/>
              <a:gd name="T16" fmla="*/ 2147483647 w 1154"/>
              <a:gd name="T17" fmla="*/ 2147483647 h 881"/>
              <a:gd name="T18" fmla="*/ 2147483647 w 1154"/>
              <a:gd name="T19" fmla="*/ 2147483647 h 881"/>
              <a:gd name="T20" fmla="*/ 2147483647 w 1154"/>
              <a:gd name="T21" fmla="*/ 2147483647 h 881"/>
              <a:gd name="T22" fmla="*/ 2147483647 w 1154"/>
              <a:gd name="T23" fmla="*/ 2147483647 h 881"/>
              <a:gd name="T24" fmla="*/ 2147483647 w 1154"/>
              <a:gd name="T25" fmla="*/ 0 h 88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4"/>
              <a:gd name="T40" fmla="*/ 0 h 881"/>
              <a:gd name="T41" fmla="*/ 1154 w 1154"/>
              <a:gd name="T42" fmla="*/ 881 h 88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4" h="881">
                <a:moveTo>
                  <a:pt x="0" y="768"/>
                </a:moveTo>
                <a:cubicBezTo>
                  <a:pt x="25" y="667"/>
                  <a:pt x="51" y="696"/>
                  <a:pt x="156" y="708"/>
                </a:cubicBezTo>
                <a:cubicBezTo>
                  <a:pt x="178" y="730"/>
                  <a:pt x="209" y="743"/>
                  <a:pt x="228" y="768"/>
                </a:cubicBezTo>
                <a:cubicBezTo>
                  <a:pt x="313" y="881"/>
                  <a:pt x="219" y="810"/>
                  <a:pt x="300" y="864"/>
                </a:cubicBezTo>
                <a:cubicBezTo>
                  <a:pt x="427" y="839"/>
                  <a:pt x="431" y="773"/>
                  <a:pt x="492" y="672"/>
                </a:cubicBezTo>
                <a:cubicBezTo>
                  <a:pt x="514" y="635"/>
                  <a:pt x="540" y="600"/>
                  <a:pt x="564" y="564"/>
                </a:cubicBezTo>
                <a:cubicBezTo>
                  <a:pt x="577" y="545"/>
                  <a:pt x="604" y="540"/>
                  <a:pt x="624" y="528"/>
                </a:cubicBezTo>
                <a:cubicBezTo>
                  <a:pt x="676" y="459"/>
                  <a:pt x="693" y="457"/>
                  <a:pt x="780" y="432"/>
                </a:cubicBezTo>
                <a:cubicBezTo>
                  <a:pt x="828" y="400"/>
                  <a:pt x="830" y="365"/>
                  <a:pt x="876" y="324"/>
                </a:cubicBezTo>
                <a:cubicBezTo>
                  <a:pt x="942" y="266"/>
                  <a:pt x="1022" y="221"/>
                  <a:pt x="1092" y="168"/>
                </a:cubicBezTo>
                <a:cubicBezTo>
                  <a:pt x="1096" y="148"/>
                  <a:pt x="1093" y="125"/>
                  <a:pt x="1104" y="108"/>
                </a:cubicBezTo>
                <a:cubicBezTo>
                  <a:pt x="1111" y="97"/>
                  <a:pt x="1133" y="107"/>
                  <a:pt x="1140" y="96"/>
                </a:cubicBezTo>
                <a:cubicBezTo>
                  <a:pt x="1154" y="74"/>
                  <a:pt x="1152" y="27"/>
                  <a:pt x="11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3" name="Freeform 35"/>
          <p:cNvSpPr>
            <a:spLocks/>
          </p:cNvSpPr>
          <p:nvPr/>
        </p:nvSpPr>
        <p:spPr bwMode="auto">
          <a:xfrm>
            <a:off x="6707318" y="3645695"/>
            <a:ext cx="2708435" cy="714511"/>
          </a:xfrm>
          <a:custGeom>
            <a:avLst/>
            <a:gdLst>
              <a:gd name="T0" fmla="*/ 0 w 722"/>
              <a:gd name="T1" fmla="*/ 2147483647 h 254"/>
              <a:gd name="T2" fmla="*/ 2147483647 w 722"/>
              <a:gd name="T3" fmla="*/ 2147483647 h 254"/>
              <a:gd name="T4" fmla="*/ 2147483647 w 722"/>
              <a:gd name="T5" fmla="*/ 2147483647 h 254"/>
              <a:gd name="T6" fmla="*/ 2147483647 w 722"/>
              <a:gd name="T7" fmla="*/ 2147483647 h 254"/>
              <a:gd name="T8" fmla="*/ 2147483647 w 722"/>
              <a:gd name="T9" fmla="*/ 2147483647 h 254"/>
              <a:gd name="T10" fmla="*/ 2147483647 w 722"/>
              <a:gd name="T11" fmla="*/ 2147483647 h 254"/>
              <a:gd name="T12" fmla="*/ 2147483647 w 722"/>
              <a:gd name="T13" fmla="*/ 2147483647 h 254"/>
              <a:gd name="T14" fmla="*/ 2147483647 w 722"/>
              <a:gd name="T15" fmla="*/ 0 h 2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2"/>
              <a:gd name="T25" fmla="*/ 0 h 254"/>
              <a:gd name="T26" fmla="*/ 722 w 722"/>
              <a:gd name="T27" fmla="*/ 254 h 25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2" h="254">
                <a:moveTo>
                  <a:pt x="0" y="180"/>
                </a:moveTo>
                <a:cubicBezTo>
                  <a:pt x="32" y="184"/>
                  <a:pt x="67" y="178"/>
                  <a:pt x="96" y="192"/>
                </a:cubicBezTo>
                <a:cubicBezTo>
                  <a:pt x="112" y="200"/>
                  <a:pt x="104" y="231"/>
                  <a:pt x="120" y="240"/>
                </a:cubicBezTo>
                <a:cubicBezTo>
                  <a:pt x="145" y="254"/>
                  <a:pt x="176" y="248"/>
                  <a:pt x="204" y="252"/>
                </a:cubicBezTo>
                <a:cubicBezTo>
                  <a:pt x="309" y="222"/>
                  <a:pt x="403" y="184"/>
                  <a:pt x="504" y="144"/>
                </a:cubicBezTo>
                <a:cubicBezTo>
                  <a:pt x="527" y="135"/>
                  <a:pt x="555" y="134"/>
                  <a:pt x="576" y="120"/>
                </a:cubicBezTo>
                <a:cubicBezTo>
                  <a:pt x="616" y="93"/>
                  <a:pt x="650" y="63"/>
                  <a:pt x="696" y="48"/>
                </a:cubicBezTo>
                <a:cubicBezTo>
                  <a:pt x="722" y="9"/>
                  <a:pt x="720" y="26"/>
                  <a:pt x="7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4" name="Freeform 36"/>
          <p:cNvSpPr>
            <a:spLocks/>
          </p:cNvSpPr>
          <p:nvPr/>
        </p:nvSpPr>
        <p:spPr bwMode="auto">
          <a:xfrm>
            <a:off x="6752332" y="4050771"/>
            <a:ext cx="5852021" cy="1147718"/>
          </a:xfrm>
          <a:custGeom>
            <a:avLst/>
            <a:gdLst>
              <a:gd name="T0" fmla="*/ 0 w 1560"/>
              <a:gd name="T1" fmla="*/ 2147483647 h 408"/>
              <a:gd name="T2" fmla="*/ 2147483647 w 1560"/>
              <a:gd name="T3" fmla="*/ 2147483647 h 408"/>
              <a:gd name="T4" fmla="*/ 2147483647 w 1560"/>
              <a:gd name="T5" fmla="*/ 2147483647 h 408"/>
              <a:gd name="T6" fmla="*/ 2147483647 w 1560"/>
              <a:gd name="T7" fmla="*/ 2147483647 h 408"/>
              <a:gd name="T8" fmla="*/ 2147483647 w 1560"/>
              <a:gd name="T9" fmla="*/ 2147483647 h 408"/>
              <a:gd name="T10" fmla="*/ 2147483647 w 1560"/>
              <a:gd name="T11" fmla="*/ 2147483647 h 408"/>
              <a:gd name="T12" fmla="*/ 2147483647 w 1560"/>
              <a:gd name="T13" fmla="*/ 2147483647 h 408"/>
              <a:gd name="T14" fmla="*/ 2147483647 w 1560"/>
              <a:gd name="T15" fmla="*/ 2147483647 h 408"/>
              <a:gd name="T16" fmla="*/ 2147483647 w 1560"/>
              <a:gd name="T17" fmla="*/ 2147483647 h 408"/>
              <a:gd name="T18" fmla="*/ 2147483647 w 1560"/>
              <a:gd name="T19" fmla="*/ 2147483647 h 408"/>
              <a:gd name="T20" fmla="*/ 2147483647 w 1560"/>
              <a:gd name="T21" fmla="*/ 2147483647 h 408"/>
              <a:gd name="T22" fmla="*/ 2147483647 w 1560"/>
              <a:gd name="T23" fmla="*/ 2147483647 h 408"/>
              <a:gd name="T24" fmla="*/ 2147483647 w 1560"/>
              <a:gd name="T25" fmla="*/ 2147483647 h 408"/>
              <a:gd name="T26" fmla="*/ 2147483647 w 1560"/>
              <a:gd name="T27" fmla="*/ 2147483647 h 408"/>
              <a:gd name="T28" fmla="*/ 2147483647 w 1560"/>
              <a:gd name="T29" fmla="*/ 2147483647 h 408"/>
              <a:gd name="T30" fmla="*/ 2147483647 w 1560"/>
              <a:gd name="T31" fmla="*/ 2147483647 h 408"/>
              <a:gd name="T32" fmla="*/ 2147483647 w 1560"/>
              <a:gd name="T33" fmla="*/ 2147483647 h 408"/>
              <a:gd name="T34" fmla="*/ 2147483647 w 1560"/>
              <a:gd name="T35" fmla="*/ 2147483647 h 408"/>
              <a:gd name="T36" fmla="*/ 2147483647 w 1560"/>
              <a:gd name="T37" fmla="*/ 0 h 40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60"/>
              <a:gd name="T58" fmla="*/ 0 h 408"/>
              <a:gd name="T59" fmla="*/ 1560 w 1560"/>
              <a:gd name="T60" fmla="*/ 408 h 40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60" h="408">
                <a:moveTo>
                  <a:pt x="0" y="288"/>
                </a:moveTo>
                <a:cubicBezTo>
                  <a:pt x="32" y="280"/>
                  <a:pt x="65" y="275"/>
                  <a:pt x="96" y="264"/>
                </a:cubicBezTo>
                <a:cubicBezTo>
                  <a:pt x="126" y="253"/>
                  <a:pt x="150" y="227"/>
                  <a:pt x="180" y="216"/>
                </a:cubicBezTo>
                <a:cubicBezTo>
                  <a:pt x="207" y="206"/>
                  <a:pt x="236" y="201"/>
                  <a:pt x="264" y="192"/>
                </a:cubicBezTo>
                <a:cubicBezTo>
                  <a:pt x="306" y="206"/>
                  <a:pt x="302" y="197"/>
                  <a:pt x="324" y="240"/>
                </a:cubicBezTo>
                <a:cubicBezTo>
                  <a:pt x="330" y="251"/>
                  <a:pt x="327" y="267"/>
                  <a:pt x="336" y="276"/>
                </a:cubicBezTo>
                <a:cubicBezTo>
                  <a:pt x="345" y="285"/>
                  <a:pt x="360" y="284"/>
                  <a:pt x="372" y="288"/>
                </a:cubicBezTo>
                <a:cubicBezTo>
                  <a:pt x="481" y="397"/>
                  <a:pt x="410" y="365"/>
                  <a:pt x="600" y="336"/>
                </a:cubicBezTo>
                <a:cubicBezTo>
                  <a:pt x="639" y="362"/>
                  <a:pt x="663" y="393"/>
                  <a:pt x="708" y="408"/>
                </a:cubicBezTo>
                <a:cubicBezTo>
                  <a:pt x="772" y="365"/>
                  <a:pt x="887" y="290"/>
                  <a:pt x="912" y="216"/>
                </a:cubicBezTo>
                <a:cubicBezTo>
                  <a:pt x="925" y="176"/>
                  <a:pt x="926" y="131"/>
                  <a:pt x="948" y="96"/>
                </a:cubicBezTo>
                <a:cubicBezTo>
                  <a:pt x="955" y="85"/>
                  <a:pt x="973" y="90"/>
                  <a:pt x="984" y="84"/>
                </a:cubicBezTo>
                <a:cubicBezTo>
                  <a:pt x="1098" y="27"/>
                  <a:pt x="906" y="98"/>
                  <a:pt x="1092" y="36"/>
                </a:cubicBezTo>
                <a:cubicBezTo>
                  <a:pt x="1104" y="32"/>
                  <a:pt x="1128" y="24"/>
                  <a:pt x="1128" y="24"/>
                </a:cubicBezTo>
                <a:cubicBezTo>
                  <a:pt x="1191" y="37"/>
                  <a:pt x="1182" y="29"/>
                  <a:pt x="1236" y="60"/>
                </a:cubicBezTo>
                <a:cubicBezTo>
                  <a:pt x="1249" y="67"/>
                  <a:pt x="1258" y="79"/>
                  <a:pt x="1272" y="84"/>
                </a:cubicBezTo>
                <a:cubicBezTo>
                  <a:pt x="1303" y="95"/>
                  <a:pt x="1368" y="108"/>
                  <a:pt x="1368" y="108"/>
                </a:cubicBezTo>
                <a:cubicBezTo>
                  <a:pt x="1404" y="100"/>
                  <a:pt x="1443" y="99"/>
                  <a:pt x="1476" y="84"/>
                </a:cubicBezTo>
                <a:cubicBezTo>
                  <a:pt x="1530" y="59"/>
                  <a:pt x="1511" y="0"/>
                  <a:pt x="15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5" name="Line 37"/>
          <p:cNvSpPr>
            <a:spLocks noChangeShapeType="1"/>
          </p:cNvSpPr>
          <p:nvPr/>
        </p:nvSpPr>
        <p:spPr bwMode="auto">
          <a:xfrm>
            <a:off x="7401308" y="3651321"/>
            <a:ext cx="0" cy="2168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6" name="Line 38"/>
          <p:cNvSpPr>
            <a:spLocks noChangeShapeType="1"/>
          </p:cNvSpPr>
          <p:nvPr/>
        </p:nvSpPr>
        <p:spPr bwMode="auto">
          <a:xfrm>
            <a:off x="8080291" y="3651321"/>
            <a:ext cx="0" cy="2168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7" name="Freeform 39"/>
          <p:cNvSpPr>
            <a:spLocks/>
          </p:cNvSpPr>
          <p:nvPr/>
        </p:nvSpPr>
        <p:spPr bwMode="auto">
          <a:xfrm>
            <a:off x="6707316" y="3679451"/>
            <a:ext cx="630218" cy="286930"/>
          </a:xfrm>
          <a:custGeom>
            <a:avLst/>
            <a:gdLst>
              <a:gd name="T0" fmla="*/ 0 w 168"/>
              <a:gd name="T1" fmla="*/ 2147483647 h 102"/>
              <a:gd name="T2" fmla="*/ 2147483647 w 168"/>
              <a:gd name="T3" fmla="*/ 0 h 102"/>
              <a:gd name="T4" fmla="*/ 0 60000 65536"/>
              <a:gd name="T5" fmla="*/ 0 60000 65536"/>
              <a:gd name="T6" fmla="*/ 0 w 168"/>
              <a:gd name="T7" fmla="*/ 0 h 102"/>
              <a:gd name="T8" fmla="*/ 168 w 168"/>
              <a:gd name="T9" fmla="*/ 102 h 1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8" h="102">
                <a:moveTo>
                  <a:pt x="0" y="72"/>
                </a:moveTo>
                <a:cubicBezTo>
                  <a:pt x="122" y="63"/>
                  <a:pt x="168" y="102"/>
                  <a:pt x="1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8" name="Freeform 40"/>
          <p:cNvSpPr>
            <a:spLocks/>
          </p:cNvSpPr>
          <p:nvPr/>
        </p:nvSpPr>
        <p:spPr bwMode="auto">
          <a:xfrm>
            <a:off x="6752332" y="3679451"/>
            <a:ext cx="1260435" cy="829846"/>
          </a:xfrm>
          <a:custGeom>
            <a:avLst/>
            <a:gdLst>
              <a:gd name="T0" fmla="*/ 0 w 336"/>
              <a:gd name="T1" fmla="*/ 2147483647 h 295"/>
              <a:gd name="T2" fmla="*/ 2147483647 w 336"/>
              <a:gd name="T3" fmla="*/ 2147483647 h 295"/>
              <a:gd name="T4" fmla="*/ 2147483647 w 336"/>
              <a:gd name="T5" fmla="*/ 2147483647 h 295"/>
              <a:gd name="T6" fmla="*/ 2147483647 w 336"/>
              <a:gd name="T7" fmla="*/ 2147483647 h 295"/>
              <a:gd name="T8" fmla="*/ 2147483647 w 336"/>
              <a:gd name="T9" fmla="*/ 2147483647 h 295"/>
              <a:gd name="T10" fmla="*/ 2147483647 w 336"/>
              <a:gd name="T11" fmla="*/ 2147483647 h 295"/>
              <a:gd name="T12" fmla="*/ 2147483647 w 336"/>
              <a:gd name="T13" fmla="*/ 0 h 2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6"/>
              <a:gd name="T22" fmla="*/ 0 h 295"/>
              <a:gd name="T23" fmla="*/ 336 w 336"/>
              <a:gd name="T24" fmla="*/ 295 h 29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6" h="295">
                <a:moveTo>
                  <a:pt x="0" y="288"/>
                </a:moveTo>
                <a:cubicBezTo>
                  <a:pt x="40" y="284"/>
                  <a:pt x="85" y="295"/>
                  <a:pt x="120" y="276"/>
                </a:cubicBezTo>
                <a:cubicBezTo>
                  <a:pt x="138" y="266"/>
                  <a:pt x="121" y="233"/>
                  <a:pt x="132" y="216"/>
                </a:cubicBezTo>
                <a:cubicBezTo>
                  <a:pt x="139" y="205"/>
                  <a:pt x="157" y="210"/>
                  <a:pt x="168" y="204"/>
                </a:cubicBezTo>
                <a:cubicBezTo>
                  <a:pt x="181" y="198"/>
                  <a:pt x="192" y="188"/>
                  <a:pt x="204" y="180"/>
                </a:cubicBezTo>
                <a:cubicBezTo>
                  <a:pt x="230" y="129"/>
                  <a:pt x="245" y="102"/>
                  <a:pt x="300" y="84"/>
                </a:cubicBezTo>
                <a:cubicBezTo>
                  <a:pt x="318" y="57"/>
                  <a:pt x="336" y="34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49" name="Line 41"/>
          <p:cNvSpPr>
            <a:spLocks noChangeShapeType="1"/>
          </p:cNvSpPr>
          <p:nvPr/>
        </p:nvSpPr>
        <p:spPr bwMode="auto">
          <a:xfrm>
            <a:off x="11996644" y="3651321"/>
            <a:ext cx="0" cy="2168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50" name="Line 42"/>
          <p:cNvSpPr>
            <a:spLocks noChangeShapeType="1"/>
          </p:cNvSpPr>
          <p:nvPr/>
        </p:nvSpPr>
        <p:spPr bwMode="auto">
          <a:xfrm>
            <a:off x="12334260" y="3651321"/>
            <a:ext cx="0" cy="2168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51" name="Freeform 43"/>
          <p:cNvSpPr>
            <a:spLocks/>
          </p:cNvSpPr>
          <p:nvPr/>
        </p:nvSpPr>
        <p:spPr bwMode="auto">
          <a:xfrm>
            <a:off x="12019151" y="5232246"/>
            <a:ext cx="630218" cy="573859"/>
          </a:xfrm>
          <a:custGeom>
            <a:avLst/>
            <a:gdLst>
              <a:gd name="T0" fmla="*/ 0 w 168"/>
              <a:gd name="T1" fmla="*/ 2147483647 h 204"/>
              <a:gd name="T2" fmla="*/ 2147483647 w 168"/>
              <a:gd name="T3" fmla="*/ 2147483647 h 204"/>
              <a:gd name="T4" fmla="*/ 2147483647 w 168"/>
              <a:gd name="T5" fmla="*/ 2147483647 h 204"/>
              <a:gd name="T6" fmla="*/ 2147483647 w 168"/>
              <a:gd name="T7" fmla="*/ 0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204"/>
              <a:gd name="T14" fmla="*/ 168 w 168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204">
                <a:moveTo>
                  <a:pt x="0" y="204"/>
                </a:moveTo>
                <a:cubicBezTo>
                  <a:pt x="21" y="119"/>
                  <a:pt x="17" y="107"/>
                  <a:pt x="108" y="84"/>
                </a:cubicBezTo>
                <a:cubicBezTo>
                  <a:pt x="116" y="60"/>
                  <a:pt x="108" y="20"/>
                  <a:pt x="132" y="12"/>
                </a:cubicBezTo>
                <a:cubicBezTo>
                  <a:pt x="144" y="8"/>
                  <a:pt x="168" y="0"/>
                  <a:pt x="1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52" name="Freeform 44"/>
          <p:cNvSpPr>
            <a:spLocks/>
          </p:cNvSpPr>
          <p:nvPr/>
        </p:nvSpPr>
        <p:spPr bwMode="auto">
          <a:xfrm>
            <a:off x="12334261" y="5631697"/>
            <a:ext cx="341369" cy="123774"/>
          </a:xfrm>
          <a:custGeom>
            <a:avLst/>
            <a:gdLst>
              <a:gd name="T0" fmla="*/ 0 w 168"/>
              <a:gd name="T1" fmla="*/ 2147483647 h 204"/>
              <a:gd name="T2" fmla="*/ 2147483647 w 168"/>
              <a:gd name="T3" fmla="*/ 2147483647 h 204"/>
              <a:gd name="T4" fmla="*/ 2147483647 w 168"/>
              <a:gd name="T5" fmla="*/ 2147483647 h 204"/>
              <a:gd name="T6" fmla="*/ 2147483647 w 168"/>
              <a:gd name="T7" fmla="*/ 0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204"/>
              <a:gd name="T14" fmla="*/ 168 w 168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204">
                <a:moveTo>
                  <a:pt x="0" y="204"/>
                </a:moveTo>
                <a:cubicBezTo>
                  <a:pt x="21" y="119"/>
                  <a:pt x="17" y="107"/>
                  <a:pt x="108" y="84"/>
                </a:cubicBezTo>
                <a:cubicBezTo>
                  <a:pt x="116" y="60"/>
                  <a:pt x="108" y="20"/>
                  <a:pt x="132" y="12"/>
                </a:cubicBezTo>
                <a:cubicBezTo>
                  <a:pt x="144" y="8"/>
                  <a:pt x="168" y="0"/>
                  <a:pt x="1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53" name="Line 45"/>
          <p:cNvSpPr>
            <a:spLocks noChangeShapeType="1"/>
          </p:cNvSpPr>
          <p:nvPr/>
        </p:nvSpPr>
        <p:spPr bwMode="auto">
          <a:xfrm>
            <a:off x="9442012" y="3651321"/>
            <a:ext cx="0" cy="2168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354" name="Freeform 46"/>
          <p:cNvSpPr>
            <a:spLocks/>
          </p:cNvSpPr>
          <p:nvPr/>
        </p:nvSpPr>
        <p:spPr bwMode="auto">
          <a:xfrm>
            <a:off x="9442012" y="4672453"/>
            <a:ext cx="3402424" cy="1083018"/>
          </a:xfrm>
          <a:custGeom>
            <a:avLst/>
            <a:gdLst>
              <a:gd name="T0" fmla="*/ 0 w 168"/>
              <a:gd name="T1" fmla="*/ 2147483647 h 204"/>
              <a:gd name="T2" fmla="*/ 2147483647 w 168"/>
              <a:gd name="T3" fmla="*/ 2147483647 h 204"/>
              <a:gd name="T4" fmla="*/ 2147483647 w 168"/>
              <a:gd name="T5" fmla="*/ 2147483647 h 204"/>
              <a:gd name="T6" fmla="*/ 2147483647 w 168"/>
              <a:gd name="T7" fmla="*/ 0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204"/>
              <a:gd name="T14" fmla="*/ 168 w 168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204">
                <a:moveTo>
                  <a:pt x="0" y="204"/>
                </a:moveTo>
                <a:cubicBezTo>
                  <a:pt x="21" y="119"/>
                  <a:pt x="17" y="107"/>
                  <a:pt x="108" y="84"/>
                </a:cubicBezTo>
                <a:cubicBezTo>
                  <a:pt x="116" y="60"/>
                  <a:pt x="108" y="20"/>
                  <a:pt x="132" y="12"/>
                </a:cubicBezTo>
                <a:cubicBezTo>
                  <a:pt x="144" y="8"/>
                  <a:pt x="168" y="0"/>
                  <a:pt x="1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540719" name="Text Box 47"/>
          <p:cNvSpPr txBox="1">
            <a:spLocks noChangeArrowheads="1"/>
          </p:cNvSpPr>
          <p:nvPr/>
        </p:nvSpPr>
        <p:spPr bwMode="auto">
          <a:xfrm>
            <a:off x="15350303" y="4152041"/>
            <a:ext cx="5043108" cy="1241234"/>
          </a:xfrm>
          <a:prstGeom prst="rect">
            <a:avLst/>
          </a:prstGeom>
          <a:solidFill>
            <a:srgbClr val="0076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b="1" i="1" dirty="0" err="1">
                <a:solidFill>
                  <a:srgbClr val="000099"/>
                </a:solidFill>
              </a:rPr>
              <a:t>blackboard</a:t>
            </a:r>
            <a:endParaRPr lang="fr-FR" sz="6800" b="1" i="1" dirty="0">
              <a:solidFill>
                <a:srgbClr val="000099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13-part 5: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population firing rate A(t)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3271130" y="7935574"/>
            <a:ext cx="1430044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Population Firing rate </a:t>
            </a:r>
            <a:r>
              <a:rPr lang="en-US" i="1" dirty="0"/>
              <a:t>A(t):</a:t>
            </a:r>
            <a:r>
              <a:rPr lang="en-US" dirty="0"/>
              <a:t> flux at threshold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7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5264" y="4731527"/>
            <a:ext cx="6107109" cy="2874922"/>
            <a:chOff x="3012" y="3134"/>
            <a:chExt cx="2181" cy="1022"/>
          </a:xfrm>
        </p:grpSpPr>
        <p:sp>
          <p:nvSpPr>
            <p:cNvPr id="15392" name="Text Box 4"/>
            <p:cNvSpPr txBox="1">
              <a:spLocks noChangeArrowheads="1"/>
            </p:cNvSpPr>
            <p:nvPr/>
          </p:nvSpPr>
          <p:spPr bwMode="auto">
            <a:xfrm>
              <a:off x="3014" y="3134"/>
              <a:ext cx="131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i="1" dirty="0"/>
                <a:t>I</a:t>
              </a:r>
              <a:endParaRPr lang="fr-FR" sz="5100" i="1" dirty="0"/>
            </a:p>
          </p:txBody>
        </p:sp>
        <p:sp>
          <p:nvSpPr>
            <p:cNvPr id="15393" name="Line 5"/>
            <p:cNvSpPr>
              <a:spLocks noChangeShapeType="1"/>
            </p:cNvSpPr>
            <p:nvPr/>
          </p:nvSpPr>
          <p:spPr bwMode="auto">
            <a:xfrm>
              <a:off x="3243" y="4156"/>
              <a:ext cx="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4" name="Line 6"/>
            <p:cNvSpPr>
              <a:spLocks noChangeShapeType="1"/>
            </p:cNvSpPr>
            <p:nvPr/>
          </p:nvSpPr>
          <p:spPr bwMode="auto">
            <a:xfrm flipV="1">
              <a:off x="3243" y="3294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5" name="Freeform 7"/>
            <p:cNvSpPr>
              <a:spLocks/>
            </p:cNvSpPr>
            <p:nvPr/>
          </p:nvSpPr>
          <p:spPr bwMode="auto">
            <a:xfrm>
              <a:off x="3243" y="3448"/>
              <a:ext cx="1872" cy="391"/>
            </a:xfrm>
            <a:custGeom>
              <a:avLst/>
              <a:gdLst>
                <a:gd name="T0" fmla="*/ 0 w 1872"/>
                <a:gd name="T1" fmla="*/ 95 h 391"/>
                <a:gd name="T2" fmla="*/ 16 w 1872"/>
                <a:gd name="T3" fmla="*/ 127 h 391"/>
                <a:gd name="T4" fmla="*/ 40 w 1872"/>
                <a:gd name="T5" fmla="*/ 151 h 391"/>
                <a:gd name="T6" fmla="*/ 88 w 1872"/>
                <a:gd name="T7" fmla="*/ 207 h 391"/>
                <a:gd name="T8" fmla="*/ 120 w 1872"/>
                <a:gd name="T9" fmla="*/ 207 h 391"/>
                <a:gd name="T10" fmla="*/ 144 w 1872"/>
                <a:gd name="T11" fmla="*/ 199 h 391"/>
                <a:gd name="T12" fmla="*/ 200 w 1872"/>
                <a:gd name="T13" fmla="*/ 295 h 391"/>
                <a:gd name="T14" fmla="*/ 280 w 1872"/>
                <a:gd name="T15" fmla="*/ 207 h 391"/>
                <a:gd name="T16" fmla="*/ 320 w 1872"/>
                <a:gd name="T17" fmla="*/ 263 h 391"/>
                <a:gd name="T18" fmla="*/ 376 w 1872"/>
                <a:gd name="T19" fmla="*/ 279 h 391"/>
                <a:gd name="T20" fmla="*/ 400 w 1872"/>
                <a:gd name="T21" fmla="*/ 295 h 391"/>
                <a:gd name="T22" fmla="*/ 408 w 1872"/>
                <a:gd name="T23" fmla="*/ 271 h 391"/>
                <a:gd name="T24" fmla="*/ 456 w 1872"/>
                <a:gd name="T25" fmla="*/ 351 h 391"/>
                <a:gd name="T26" fmla="*/ 480 w 1872"/>
                <a:gd name="T27" fmla="*/ 359 h 391"/>
                <a:gd name="T28" fmla="*/ 528 w 1872"/>
                <a:gd name="T29" fmla="*/ 391 h 391"/>
                <a:gd name="T30" fmla="*/ 624 w 1872"/>
                <a:gd name="T31" fmla="*/ 319 h 391"/>
                <a:gd name="T32" fmla="*/ 736 w 1872"/>
                <a:gd name="T33" fmla="*/ 295 h 391"/>
                <a:gd name="T34" fmla="*/ 760 w 1872"/>
                <a:gd name="T35" fmla="*/ 303 h 391"/>
                <a:gd name="T36" fmla="*/ 792 w 1872"/>
                <a:gd name="T37" fmla="*/ 255 h 391"/>
                <a:gd name="T38" fmla="*/ 816 w 1872"/>
                <a:gd name="T39" fmla="*/ 239 h 391"/>
                <a:gd name="T40" fmla="*/ 832 w 1872"/>
                <a:gd name="T41" fmla="*/ 119 h 391"/>
                <a:gd name="T42" fmla="*/ 856 w 1872"/>
                <a:gd name="T43" fmla="*/ 111 h 391"/>
                <a:gd name="T44" fmla="*/ 928 w 1872"/>
                <a:gd name="T45" fmla="*/ 79 h 391"/>
                <a:gd name="T46" fmla="*/ 944 w 1872"/>
                <a:gd name="T47" fmla="*/ 39 h 391"/>
                <a:gd name="T48" fmla="*/ 992 w 1872"/>
                <a:gd name="T49" fmla="*/ 79 h 391"/>
                <a:gd name="T50" fmla="*/ 1016 w 1872"/>
                <a:gd name="T51" fmla="*/ 87 h 391"/>
                <a:gd name="T52" fmla="*/ 1088 w 1872"/>
                <a:gd name="T53" fmla="*/ 119 h 391"/>
                <a:gd name="T54" fmla="*/ 1120 w 1872"/>
                <a:gd name="T55" fmla="*/ 159 h 391"/>
                <a:gd name="T56" fmla="*/ 1176 w 1872"/>
                <a:gd name="T57" fmla="*/ 215 h 391"/>
                <a:gd name="T58" fmla="*/ 1208 w 1872"/>
                <a:gd name="T59" fmla="*/ 207 h 391"/>
                <a:gd name="T60" fmla="*/ 1216 w 1872"/>
                <a:gd name="T61" fmla="*/ 183 h 391"/>
                <a:gd name="T62" fmla="*/ 1280 w 1872"/>
                <a:gd name="T63" fmla="*/ 127 h 391"/>
                <a:gd name="T64" fmla="*/ 1344 w 1872"/>
                <a:gd name="T65" fmla="*/ 111 h 391"/>
                <a:gd name="T66" fmla="*/ 1376 w 1872"/>
                <a:gd name="T67" fmla="*/ 143 h 391"/>
                <a:gd name="T68" fmla="*/ 1400 w 1872"/>
                <a:gd name="T69" fmla="*/ 127 h 391"/>
                <a:gd name="T70" fmla="*/ 1448 w 1872"/>
                <a:gd name="T71" fmla="*/ 175 h 391"/>
                <a:gd name="T72" fmla="*/ 1528 w 1872"/>
                <a:gd name="T73" fmla="*/ 239 h 391"/>
                <a:gd name="T74" fmla="*/ 1624 w 1872"/>
                <a:gd name="T75" fmla="*/ 239 h 391"/>
                <a:gd name="T76" fmla="*/ 1640 w 1872"/>
                <a:gd name="T77" fmla="*/ 263 h 391"/>
                <a:gd name="T78" fmla="*/ 1656 w 1872"/>
                <a:gd name="T79" fmla="*/ 239 h 391"/>
                <a:gd name="T80" fmla="*/ 1672 w 1872"/>
                <a:gd name="T81" fmla="*/ 263 h 391"/>
                <a:gd name="T82" fmla="*/ 1720 w 1872"/>
                <a:gd name="T83" fmla="*/ 287 h 391"/>
                <a:gd name="T84" fmla="*/ 1784 w 1872"/>
                <a:gd name="T85" fmla="*/ 279 h 391"/>
                <a:gd name="T86" fmla="*/ 1792 w 1872"/>
                <a:gd name="T87" fmla="*/ 255 h 391"/>
                <a:gd name="T88" fmla="*/ 1872 w 1872"/>
                <a:gd name="T89" fmla="*/ 223 h 39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72"/>
                <a:gd name="T136" fmla="*/ 0 h 391"/>
                <a:gd name="T137" fmla="*/ 1872 w 1872"/>
                <a:gd name="T138" fmla="*/ 391 h 39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72" h="391">
                  <a:moveTo>
                    <a:pt x="0" y="95"/>
                  </a:moveTo>
                  <a:cubicBezTo>
                    <a:pt x="5" y="106"/>
                    <a:pt x="9" y="117"/>
                    <a:pt x="16" y="127"/>
                  </a:cubicBezTo>
                  <a:cubicBezTo>
                    <a:pt x="23" y="136"/>
                    <a:pt x="34" y="142"/>
                    <a:pt x="40" y="151"/>
                  </a:cubicBezTo>
                  <a:cubicBezTo>
                    <a:pt x="61" y="182"/>
                    <a:pt x="43" y="192"/>
                    <a:pt x="88" y="207"/>
                  </a:cubicBezTo>
                  <a:cubicBezTo>
                    <a:pt x="144" y="151"/>
                    <a:pt x="89" y="192"/>
                    <a:pt x="120" y="207"/>
                  </a:cubicBezTo>
                  <a:cubicBezTo>
                    <a:pt x="128" y="211"/>
                    <a:pt x="136" y="202"/>
                    <a:pt x="144" y="199"/>
                  </a:cubicBezTo>
                  <a:cubicBezTo>
                    <a:pt x="166" y="232"/>
                    <a:pt x="188" y="258"/>
                    <a:pt x="200" y="295"/>
                  </a:cubicBezTo>
                  <a:cubicBezTo>
                    <a:pt x="232" y="273"/>
                    <a:pt x="258" y="239"/>
                    <a:pt x="280" y="207"/>
                  </a:cubicBezTo>
                  <a:cubicBezTo>
                    <a:pt x="372" y="230"/>
                    <a:pt x="245" y="188"/>
                    <a:pt x="320" y="263"/>
                  </a:cubicBezTo>
                  <a:cubicBezTo>
                    <a:pt x="334" y="277"/>
                    <a:pt x="357" y="274"/>
                    <a:pt x="376" y="279"/>
                  </a:cubicBezTo>
                  <a:cubicBezTo>
                    <a:pt x="384" y="284"/>
                    <a:pt x="391" y="297"/>
                    <a:pt x="400" y="295"/>
                  </a:cubicBezTo>
                  <a:cubicBezTo>
                    <a:pt x="408" y="293"/>
                    <a:pt x="400" y="269"/>
                    <a:pt x="408" y="271"/>
                  </a:cubicBezTo>
                  <a:cubicBezTo>
                    <a:pt x="436" y="278"/>
                    <a:pt x="440" y="335"/>
                    <a:pt x="456" y="351"/>
                  </a:cubicBezTo>
                  <a:cubicBezTo>
                    <a:pt x="462" y="357"/>
                    <a:pt x="473" y="355"/>
                    <a:pt x="480" y="359"/>
                  </a:cubicBezTo>
                  <a:cubicBezTo>
                    <a:pt x="497" y="368"/>
                    <a:pt x="528" y="391"/>
                    <a:pt x="528" y="391"/>
                  </a:cubicBezTo>
                  <a:cubicBezTo>
                    <a:pt x="584" y="382"/>
                    <a:pt x="606" y="373"/>
                    <a:pt x="624" y="319"/>
                  </a:cubicBezTo>
                  <a:cubicBezTo>
                    <a:pt x="668" y="330"/>
                    <a:pt x="717" y="351"/>
                    <a:pt x="736" y="295"/>
                  </a:cubicBezTo>
                  <a:cubicBezTo>
                    <a:pt x="744" y="298"/>
                    <a:pt x="753" y="308"/>
                    <a:pt x="760" y="303"/>
                  </a:cubicBezTo>
                  <a:cubicBezTo>
                    <a:pt x="776" y="292"/>
                    <a:pt x="776" y="266"/>
                    <a:pt x="792" y="255"/>
                  </a:cubicBezTo>
                  <a:cubicBezTo>
                    <a:pt x="800" y="250"/>
                    <a:pt x="808" y="244"/>
                    <a:pt x="816" y="239"/>
                  </a:cubicBezTo>
                  <a:cubicBezTo>
                    <a:pt x="826" y="200"/>
                    <a:pt x="819" y="157"/>
                    <a:pt x="832" y="119"/>
                  </a:cubicBezTo>
                  <a:cubicBezTo>
                    <a:pt x="835" y="111"/>
                    <a:pt x="848" y="114"/>
                    <a:pt x="856" y="111"/>
                  </a:cubicBezTo>
                  <a:cubicBezTo>
                    <a:pt x="897" y="96"/>
                    <a:pt x="892" y="97"/>
                    <a:pt x="928" y="79"/>
                  </a:cubicBezTo>
                  <a:cubicBezTo>
                    <a:pt x="933" y="66"/>
                    <a:pt x="935" y="50"/>
                    <a:pt x="944" y="39"/>
                  </a:cubicBezTo>
                  <a:cubicBezTo>
                    <a:pt x="976" y="0"/>
                    <a:pt x="982" y="69"/>
                    <a:pt x="992" y="79"/>
                  </a:cubicBezTo>
                  <a:cubicBezTo>
                    <a:pt x="998" y="85"/>
                    <a:pt x="1008" y="84"/>
                    <a:pt x="1016" y="87"/>
                  </a:cubicBezTo>
                  <a:cubicBezTo>
                    <a:pt x="1042" y="121"/>
                    <a:pt x="1047" y="133"/>
                    <a:pt x="1088" y="119"/>
                  </a:cubicBezTo>
                  <a:cubicBezTo>
                    <a:pt x="1108" y="199"/>
                    <a:pt x="1078" y="117"/>
                    <a:pt x="1120" y="159"/>
                  </a:cubicBezTo>
                  <a:cubicBezTo>
                    <a:pt x="1184" y="223"/>
                    <a:pt x="1122" y="197"/>
                    <a:pt x="1176" y="215"/>
                  </a:cubicBezTo>
                  <a:cubicBezTo>
                    <a:pt x="1187" y="212"/>
                    <a:pt x="1199" y="214"/>
                    <a:pt x="1208" y="207"/>
                  </a:cubicBezTo>
                  <a:cubicBezTo>
                    <a:pt x="1215" y="202"/>
                    <a:pt x="1212" y="191"/>
                    <a:pt x="1216" y="183"/>
                  </a:cubicBezTo>
                  <a:cubicBezTo>
                    <a:pt x="1231" y="154"/>
                    <a:pt x="1250" y="137"/>
                    <a:pt x="1280" y="127"/>
                  </a:cubicBezTo>
                  <a:cubicBezTo>
                    <a:pt x="1319" y="166"/>
                    <a:pt x="1321" y="157"/>
                    <a:pt x="1344" y="111"/>
                  </a:cubicBezTo>
                  <a:cubicBezTo>
                    <a:pt x="1355" y="122"/>
                    <a:pt x="1361" y="139"/>
                    <a:pt x="1376" y="143"/>
                  </a:cubicBezTo>
                  <a:cubicBezTo>
                    <a:pt x="1385" y="146"/>
                    <a:pt x="1391" y="123"/>
                    <a:pt x="1400" y="127"/>
                  </a:cubicBezTo>
                  <a:cubicBezTo>
                    <a:pt x="1421" y="136"/>
                    <a:pt x="1448" y="175"/>
                    <a:pt x="1448" y="175"/>
                  </a:cubicBezTo>
                  <a:cubicBezTo>
                    <a:pt x="1501" y="157"/>
                    <a:pt x="1501" y="203"/>
                    <a:pt x="1528" y="239"/>
                  </a:cubicBezTo>
                  <a:cubicBezTo>
                    <a:pt x="1552" y="312"/>
                    <a:pt x="1578" y="262"/>
                    <a:pt x="1624" y="239"/>
                  </a:cubicBezTo>
                  <a:cubicBezTo>
                    <a:pt x="1643" y="181"/>
                    <a:pt x="1619" y="242"/>
                    <a:pt x="1640" y="263"/>
                  </a:cubicBezTo>
                  <a:cubicBezTo>
                    <a:pt x="1647" y="270"/>
                    <a:pt x="1651" y="247"/>
                    <a:pt x="1656" y="239"/>
                  </a:cubicBezTo>
                  <a:cubicBezTo>
                    <a:pt x="1661" y="247"/>
                    <a:pt x="1663" y="260"/>
                    <a:pt x="1672" y="263"/>
                  </a:cubicBezTo>
                  <a:cubicBezTo>
                    <a:pt x="1729" y="279"/>
                    <a:pt x="1703" y="220"/>
                    <a:pt x="1720" y="287"/>
                  </a:cubicBezTo>
                  <a:cubicBezTo>
                    <a:pt x="1741" y="284"/>
                    <a:pt x="1764" y="288"/>
                    <a:pt x="1784" y="279"/>
                  </a:cubicBezTo>
                  <a:cubicBezTo>
                    <a:pt x="1792" y="276"/>
                    <a:pt x="1787" y="261"/>
                    <a:pt x="1792" y="255"/>
                  </a:cubicBezTo>
                  <a:cubicBezTo>
                    <a:pt x="1813" y="230"/>
                    <a:pt x="1841" y="223"/>
                    <a:pt x="1872" y="2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8"/>
            <p:cNvSpPr>
              <a:spLocks noChangeShapeType="1"/>
            </p:cNvSpPr>
            <p:nvPr/>
          </p:nvSpPr>
          <p:spPr bwMode="auto">
            <a:xfrm>
              <a:off x="3242" y="3657"/>
              <a:ext cx="18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5368" name="Object 9"/>
            <p:cNvGraphicFramePr>
              <a:graphicFrameLocks noChangeAspect="1"/>
            </p:cNvGraphicFramePr>
            <p:nvPr/>
          </p:nvGraphicFramePr>
          <p:xfrm>
            <a:off x="3012" y="3475"/>
            <a:ext cx="178" cy="268"/>
          </p:xfrm>
          <a:graphic>
            <a:graphicData uri="http://schemas.openxmlformats.org/presentationml/2006/ole">
              <p:oleObj spid="_x0000_s841736" name="Equation" r:id="rId4" imgW="152280" imgH="190440" progId="Equation.3">
                <p:embed/>
              </p:oleObj>
            </a:graphicData>
          </a:graphic>
        </p:graphicFrame>
      </p:grpSp>
      <p:graphicFrame>
        <p:nvGraphicFramePr>
          <p:cNvPr id="15362" name="Object 10"/>
          <p:cNvGraphicFramePr>
            <a:graphicFrameLocks noChangeAspect="1"/>
          </p:cNvGraphicFramePr>
          <p:nvPr/>
        </p:nvGraphicFramePr>
        <p:xfrm>
          <a:off x="5206799" y="5322264"/>
          <a:ext cx="1286696" cy="751081"/>
        </p:xfrm>
        <a:graphic>
          <a:graphicData uri="http://schemas.openxmlformats.org/presentationml/2006/ole">
            <p:oleObj spid="_x0000_s841730" name="Equation" r:id="rId5" imgW="291960" imgH="190440" progId="Equation.3">
              <p:embed/>
            </p:oleObj>
          </a:graphicData>
        </a:graphic>
      </p:graphicFrame>
      <p:graphicFrame>
        <p:nvGraphicFramePr>
          <p:cNvPr id="15363" name="Object 11"/>
          <p:cNvGraphicFramePr>
            <a:graphicFrameLocks noChangeAspect="1"/>
          </p:cNvGraphicFramePr>
          <p:nvPr/>
        </p:nvGraphicFramePr>
        <p:xfrm>
          <a:off x="7270012" y="6256191"/>
          <a:ext cx="8485431" cy="1555609"/>
        </p:xfrm>
        <a:graphic>
          <a:graphicData uri="http://schemas.openxmlformats.org/presentationml/2006/ole">
            <p:oleObj spid="_x0000_s841731" name="Equation" r:id="rId6" imgW="1930320" imgH="393480" progId="Equation.3">
              <p:embed/>
            </p:oleObj>
          </a:graphicData>
        </a:graphic>
      </p:graphicFrame>
      <p:sp>
        <p:nvSpPr>
          <p:cNvPr id="15371" name="Line 12"/>
          <p:cNvSpPr>
            <a:spLocks noChangeShapeType="1"/>
          </p:cNvSpPr>
          <p:nvPr/>
        </p:nvSpPr>
        <p:spPr bwMode="auto">
          <a:xfrm flipH="1" flipV="1">
            <a:off x="14543775" y="7479862"/>
            <a:ext cx="172560" cy="63855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337933" name="Object 13"/>
          <p:cNvGraphicFramePr>
            <a:graphicFrameLocks noChangeAspect="1"/>
          </p:cNvGraphicFramePr>
          <p:nvPr/>
        </p:nvGraphicFramePr>
        <p:xfrm>
          <a:off x="14206158" y="8515059"/>
          <a:ext cx="4137678" cy="751080"/>
        </p:xfrm>
        <a:graphic>
          <a:graphicData uri="http://schemas.openxmlformats.org/presentationml/2006/ole">
            <p:oleObj spid="_x0000_s841732" name="Equation" r:id="rId7" imgW="939600" imgH="190440" progId="Equation.3">
              <p:embed/>
            </p:oleObj>
          </a:graphicData>
        </a:graphic>
      </p:graphicFrame>
      <p:sp>
        <p:nvSpPr>
          <p:cNvPr id="15372" name="Oval 14"/>
          <p:cNvSpPr>
            <a:spLocks noChangeArrowheads="1"/>
          </p:cNvSpPr>
          <p:nvPr/>
        </p:nvSpPr>
        <p:spPr bwMode="auto">
          <a:xfrm>
            <a:off x="4336499" y="3524734"/>
            <a:ext cx="851545" cy="638558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73" name="Line 15"/>
          <p:cNvSpPr>
            <a:spLocks noChangeShapeType="1"/>
          </p:cNvSpPr>
          <p:nvPr/>
        </p:nvSpPr>
        <p:spPr bwMode="auto">
          <a:xfrm>
            <a:off x="1106635" y="3777908"/>
            <a:ext cx="3233617" cy="129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5374" name="Text Box 16"/>
          <p:cNvSpPr txBox="1">
            <a:spLocks noChangeArrowheads="1"/>
          </p:cNvSpPr>
          <p:nvPr/>
        </p:nvSpPr>
        <p:spPr bwMode="auto">
          <a:xfrm>
            <a:off x="13016996" y="9648713"/>
            <a:ext cx="753539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effective noise current</a:t>
            </a:r>
            <a:endParaRPr lang="fr-FR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226676" y="8154990"/>
            <a:ext cx="8725514" cy="3791972"/>
            <a:chOff x="327" y="2899"/>
            <a:chExt cx="2326" cy="1348"/>
          </a:xfrm>
        </p:grpSpPr>
        <p:sp>
          <p:nvSpPr>
            <p:cNvPr id="15387" name="Text Box 18"/>
            <p:cNvSpPr txBox="1">
              <a:spLocks noChangeArrowheads="1"/>
            </p:cNvSpPr>
            <p:nvPr/>
          </p:nvSpPr>
          <p:spPr bwMode="auto">
            <a:xfrm>
              <a:off x="327" y="2899"/>
              <a:ext cx="863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dirty="0"/>
                <a:t> </a:t>
              </a:r>
              <a:r>
                <a:rPr lang="fr-CH" sz="5100" dirty="0" err="1"/>
                <a:t>frequency</a:t>
              </a:r>
              <a:endParaRPr lang="fr-FR" sz="5100" dirty="0"/>
            </a:p>
          </p:txBody>
        </p:sp>
        <p:sp>
          <p:nvSpPr>
            <p:cNvPr id="15388" name="Text Box 19"/>
            <p:cNvSpPr txBox="1">
              <a:spLocks noChangeArrowheads="1"/>
            </p:cNvSpPr>
            <p:nvPr/>
          </p:nvSpPr>
          <p:spPr bwMode="auto">
            <a:xfrm>
              <a:off x="799" y="3134"/>
              <a:ext cx="98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i="1" dirty="0"/>
                <a:t>f</a:t>
              </a:r>
              <a:endParaRPr lang="fr-FR" sz="5100" i="1" dirty="0"/>
            </a:p>
          </p:txBody>
        </p:sp>
        <p:sp>
          <p:nvSpPr>
            <p:cNvPr id="15389" name="Line 20"/>
            <p:cNvSpPr>
              <a:spLocks noChangeShapeType="1"/>
            </p:cNvSpPr>
            <p:nvPr/>
          </p:nvSpPr>
          <p:spPr bwMode="auto">
            <a:xfrm>
              <a:off x="970" y="4156"/>
              <a:ext cx="1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0" name="Line 21"/>
            <p:cNvSpPr>
              <a:spLocks noChangeShapeType="1"/>
            </p:cNvSpPr>
            <p:nvPr/>
          </p:nvSpPr>
          <p:spPr bwMode="auto">
            <a:xfrm flipV="1">
              <a:off x="970" y="3294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67" name="Object 22"/>
            <p:cNvGraphicFramePr>
              <a:graphicFrameLocks noChangeAspect="1"/>
            </p:cNvGraphicFramePr>
            <p:nvPr/>
          </p:nvGraphicFramePr>
          <p:xfrm>
            <a:off x="2520" y="3979"/>
            <a:ext cx="133" cy="268"/>
          </p:xfrm>
          <a:graphic>
            <a:graphicData uri="http://schemas.openxmlformats.org/presentationml/2006/ole">
              <p:oleObj spid="_x0000_s841735" name="Equation" r:id="rId8" imgW="152280" imgH="190440" progId="Equation.3">
                <p:embed/>
              </p:oleObj>
            </a:graphicData>
          </a:graphic>
        </p:graphicFrame>
        <p:sp>
          <p:nvSpPr>
            <p:cNvPr id="15391" name="Freeform 23"/>
            <p:cNvSpPr>
              <a:spLocks/>
            </p:cNvSpPr>
            <p:nvPr/>
          </p:nvSpPr>
          <p:spPr bwMode="auto">
            <a:xfrm>
              <a:off x="1474" y="3385"/>
              <a:ext cx="590" cy="771"/>
            </a:xfrm>
            <a:custGeom>
              <a:avLst/>
              <a:gdLst>
                <a:gd name="T0" fmla="*/ 0 w 590"/>
                <a:gd name="T1" fmla="*/ 771 h 771"/>
                <a:gd name="T2" fmla="*/ 45 w 590"/>
                <a:gd name="T3" fmla="*/ 499 h 771"/>
                <a:gd name="T4" fmla="*/ 181 w 590"/>
                <a:gd name="T5" fmla="*/ 272 h 771"/>
                <a:gd name="T6" fmla="*/ 590 w 590"/>
                <a:gd name="T7" fmla="*/ 0 h 7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0"/>
                <a:gd name="T13" fmla="*/ 0 h 771"/>
                <a:gd name="T14" fmla="*/ 590 w 590"/>
                <a:gd name="T15" fmla="*/ 771 h 7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0" h="771">
                  <a:moveTo>
                    <a:pt x="0" y="771"/>
                  </a:moveTo>
                  <a:cubicBezTo>
                    <a:pt x="7" y="676"/>
                    <a:pt x="15" y="582"/>
                    <a:pt x="45" y="499"/>
                  </a:cubicBezTo>
                  <a:cubicBezTo>
                    <a:pt x="75" y="416"/>
                    <a:pt x="90" y="355"/>
                    <a:pt x="181" y="272"/>
                  </a:cubicBezTo>
                  <a:cubicBezTo>
                    <a:pt x="272" y="189"/>
                    <a:pt x="431" y="94"/>
                    <a:pt x="59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657514" y="9389913"/>
            <a:ext cx="7806446" cy="2301063"/>
            <a:chOff x="975" y="3338"/>
            <a:chExt cx="2081" cy="818"/>
          </a:xfrm>
        </p:grpSpPr>
        <p:sp>
          <p:nvSpPr>
            <p:cNvPr id="15385" name="Freeform 25"/>
            <p:cNvSpPr>
              <a:spLocks/>
            </p:cNvSpPr>
            <p:nvPr/>
          </p:nvSpPr>
          <p:spPr bwMode="auto">
            <a:xfrm>
              <a:off x="975" y="3339"/>
              <a:ext cx="1089" cy="817"/>
            </a:xfrm>
            <a:custGeom>
              <a:avLst/>
              <a:gdLst>
                <a:gd name="T0" fmla="*/ 0 w 1089"/>
                <a:gd name="T1" fmla="*/ 817 h 817"/>
                <a:gd name="T2" fmla="*/ 363 w 1089"/>
                <a:gd name="T3" fmla="*/ 726 h 817"/>
                <a:gd name="T4" fmla="*/ 544 w 1089"/>
                <a:gd name="T5" fmla="*/ 409 h 817"/>
                <a:gd name="T6" fmla="*/ 862 w 1089"/>
                <a:gd name="T7" fmla="*/ 136 h 817"/>
                <a:gd name="T8" fmla="*/ 1089 w 1089"/>
                <a:gd name="T9" fmla="*/ 0 h 8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9"/>
                <a:gd name="T16" fmla="*/ 0 h 817"/>
                <a:gd name="T17" fmla="*/ 1089 w 1089"/>
                <a:gd name="T18" fmla="*/ 817 h 8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9" h="817">
                  <a:moveTo>
                    <a:pt x="0" y="817"/>
                  </a:moveTo>
                  <a:cubicBezTo>
                    <a:pt x="136" y="805"/>
                    <a:pt x="272" y="794"/>
                    <a:pt x="363" y="726"/>
                  </a:cubicBezTo>
                  <a:cubicBezTo>
                    <a:pt x="454" y="658"/>
                    <a:pt x="461" y="507"/>
                    <a:pt x="544" y="409"/>
                  </a:cubicBezTo>
                  <a:cubicBezTo>
                    <a:pt x="627" y="311"/>
                    <a:pt x="771" y="204"/>
                    <a:pt x="862" y="136"/>
                  </a:cubicBezTo>
                  <a:cubicBezTo>
                    <a:pt x="953" y="68"/>
                    <a:pt x="1021" y="34"/>
                    <a:pt x="1089" y="0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Text Box 26"/>
            <p:cNvSpPr txBox="1">
              <a:spLocks noChangeArrowheads="1"/>
            </p:cNvSpPr>
            <p:nvPr/>
          </p:nvSpPr>
          <p:spPr bwMode="auto">
            <a:xfrm>
              <a:off x="2368" y="3338"/>
              <a:ext cx="688" cy="263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4200" i="1" dirty="0" err="1">
                  <a:solidFill>
                    <a:srgbClr val="33CC33"/>
                  </a:solidFill>
                </a:rPr>
                <a:t>with</a:t>
              </a:r>
              <a:r>
                <a:rPr lang="fr-CH" sz="4200" i="1" dirty="0">
                  <a:solidFill>
                    <a:srgbClr val="33CC33"/>
                  </a:solidFill>
                </a:rPr>
                <a:t> noise</a:t>
              </a:r>
              <a:endParaRPr lang="fr-FR" sz="4200" i="1" dirty="0">
                <a:solidFill>
                  <a:srgbClr val="33CC33"/>
                </a:solidFill>
              </a:endParaRPr>
            </a:p>
          </p:txBody>
        </p:sp>
      </p:grpSp>
      <p:sp>
        <p:nvSpPr>
          <p:cNvPr id="15377" name="Line 27"/>
          <p:cNvSpPr>
            <a:spLocks noChangeShapeType="1"/>
          </p:cNvSpPr>
          <p:nvPr/>
        </p:nvSpPr>
        <p:spPr bwMode="auto">
          <a:xfrm>
            <a:off x="13504665" y="3651320"/>
            <a:ext cx="32336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5378" name="Line 28"/>
          <p:cNvSpPr>
            <a:spLocks noChangeShapeType="1"/>
          </p:cNvSpPr>
          <p:nvPr/>
        </p:nvSpPr>
        <p:spPr bwMode="auto">
          <a:xfrm>
            <a:off x="18437621" y="3651320"/>
            <a:ext cx="2213264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5379" name="Text Box 29"/>
          <p:cNvSpPr txBox="1">
            <a:spLocks noChangeArrowheads="1"/>
          </p:cNvSpPr>
          <p:nvPr/>
        </p:nvSpPr>
        <p:spPr bwMode="auto">
          <a:xfrm>
            <a:off x="13797267" y="3907307"/>
            <a:ext cx="217052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rgbClr val="FF0000"/>
                </a:solidFill>
              </a:rPr>
              <a:t>EPSC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15380" name="Text Box 30"/>
          <p:cNvSpPr txBox="1">
            <a:spLocks noChangeArrowheads="1"/>
          </p:cNvSpPr>
          <p:nvPr/>
        </p:nvSpPr>
        <p:spPr bwMode="auto">
          <a:xfrm>
            <a:off x="18778987" y="4033893"/>
            <a:ext cx="1915649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chemeClr val="accent1"/>
                </a:solidFill>
              </a:rPr>
              <a:t>IPSC</a:t>
            </a:r>
            <a:endParaRPr lang="fr-FR" sz="5100" dirty="0">
              <a:solidFill>
                <a:schemeClr val="accent1"/>
              </a:solidFill>
            </a:endParaRPr>
          </a:p>
        </p:txBody>
      </p:sp>
      <p:sp>
        <p:nvSpPr>
          <p:cNvPr id="15381" name="Text Box 31"/>
          <p:cNvSpPr txBox="1">
            <a:spLocks noChangeArrowheads="1"/>
          </p:cNvSpPr>
          <p:nvPr/>
        </p:nvSpPr>
        <p:spPr bwMode="auto">
          <a:xfrm>
            <a:off x="13673474" y="1482471"/>
            <a:ext cx="780187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b="1" dirty="0" err="1"/>
              <a:t>Synaptic</a:t>
            </a:r>
            <a:r>
              <a:rPr lang="fr-CH" sz="5100" b="1" dirty="0"/>
              <a:t> </a:t>
            </a:r>
            <a:r>
              <a:rPr lang="fr-CH" sz="5100" b="1" dirty="0" err="1"/>
              <a:t>current</a:t>
            </a:r>
            <a:r>
              <a:rPr lang="fr-CH" sz="5100" b="1" dirty="0"/>
              <a:t> pulses</a:t>
            </a:r>
            <a:endParaRPr lang="fr-FR" sz="5100" b="1" dirty="0"/>
          </a:p>
        </p:txBody>
      </p:sp>
      <p:graphicFrame>
        <p:nvGraphicFramePr>
          <p:cNvPr id="15365" name="Object 32"/>
          <p:cNvGraphicFramePr>
            <a:graphicFrameLocks noChangeAspect="1"/>
          </p:cNvGraphicFramePr>
          <p:nvPr/>
        </p:nvGraphicFramePr>
        <p:xfrm>
          <a:off x="7626387" y="5055025"/>
          <a:ext cx="9877160" cy="1403704"/>
        </p:xfrm>
        <a:graphic>
          <a:graphicData uri="http://schemas.openxmlformats.org/presentationml/2006/ole">
            <p:oleObj spid="_x0000_s841733" name="Equation" r:id="rId9" imgW="2247840" imgH="355320" progId="Equation.3">
              <p:embed/>
            </p:oleObj>
          </a:graphicData>
        </a:graphic>
      </p:graphicFrame>
      <p:sp>
        <p:nvSpPr>
          <p:cNvPr id="15382" name="AutoShape 33"/>
          <p:cNvSpPr>
            <a:spLocks/>
          </p:cNvSpPr>
          <p:nvPr/>
        </p:nvSpPr>
        <p:spPr bwMode="auto">
          <a:xfrm rot="-5400000">
            <a:off x="17248968" y="1140120"/>
            <a:ext cx="509159" cy="7315027"/>
          </a:xfrm>
          <a:prstGeom prst="leftBrace">
            <a:avLst>
              <a:gd name="adj1" fmla="val 8977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5383" name="Line 34"/>
          <p:cNvSpPr>
            <a:spLocks noChangeShapeType="1"/>
          </p:cNvSpPr>
          <p:nvPr/>
        </p:nvSpPr>
        <p:spPr bwMode="auto">
          <a:xfrm>
            <a:off x="10102240" y="3521920"/>
            <a:ext cx="0" cy="191567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5366" name="Object 35"/>
          <p:cNvGraphicFramePr>
            <a:graphicFrameLocks noChangeAspect="1"/>
          </p:cNvGraphicFramePr>
          <p:nvPr/>
        </p:nvGraphicFramePr>
        <p:xfrm>
          <a:off x="7825204" y="2123843"/>
          <a:ext cx="13016996" cy="1654065"/>
        </p:xfrm>
        <a:graphic>
          <a:graphicData uri="http://schemas.openxmlformats.org/presentationml/2006/ole">
            <p:oleObj spid="_x0000_s841734" name="Equation" r:id="rId10" imgW="2958840" imgH="419040" progId="Equation.3">
              <p:embed/>
            </p:oleObj>
          </a:graphicData>
        </a:graphic>
      </p:graphicFrame>
      <p:cxnSp>
        <p:nvCxnSpPr>
          <p:cNvPr id="37" name="Straight Connector 3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13-part 5: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 population firing rate A(t) = single neuron rate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graphicFrame>
        <p:nvGraphicFramePr>
          <p:cNvPr id="841737" name="Object 11"/>
          <p:cNvGraphicFramePr>
            <a:graphicFrameLocks noChangeAspect="1"/>
          </p:cNvGraphicFramePr>
          <p:nvPr/>
        </p:nvGraphicFramePr>
        <p:xfrm>
          <a:off x="8002293" y="8486625"/>
          <a:ext cx="2901950" cy="903288"/>
        </p:xfrm>
        <a:graphic>
          <a:graphicData uri="http://schemas.openxmlformats.org/presentationml/2006/ole">
            <p:oleObj spid="_x0000_s841737" name="Equation" r:id="rId11" imgW="6602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13-part 5: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membrane potential density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8867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6175" y="2136775"/>
            <a:ext cx="16773525" cy="787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13-part 5: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population activity, time-dependent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8857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5024" y="1473200"/>
            <a:ext cx="68675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57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799613" y="1149350"/>
            <a:ext cx="677227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57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9170" y="5444743"/>
            <a:ext cx="16268700" cy="840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17405" y="6707180"/>
            <a:ext cx="63464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 err="1" smtClean="0"/>
              <a:t>Nykamp+Tranchina</a:t>
            </a:r>
            <a:r>
              <a:rPr lang="en-US" sz="5400" i="1" dirty="0" smtClean="0"/>
              <a:t>,</a:t>
            </a:r>
          </a:p>
          <a:p>
            <a:r>
              <a:rPr lang="en-US" sz="5400" i="1" dirty="0" smtClean="0"/>
              <a:t>2000</a:t>
            </a:r>
            <a:endParaRPr lang="en-US" sz="5400" i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067503" y="5883275"/>
            <a:ext cx="63063" cy="45534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13-part 5: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network states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742759" y="2849018"/>
            <a:ext cx="8725514" cy="3791972"/>
            <a:chOff x="327" y="2899"/>
            <a:chExt cx="2326" cy="1348"/>
          </a:xfrm>
        </p:grpSpPr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327" y="2899"/>
              <a:ext cx="863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dirty="0"/>
                <a:t> </a:t>
              </a:r>
              <a:r>
                <a:rPr lang="fr-CH" sz="5100" dirty="0" err="1"/>
                <a:t>frequency</a:t>
              </a:r>
              <a:endParaRPr lang="fr-FR" sz="5100" dirty="0"/>
            </a:p>
          </p:txBody>
        </p:sp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799" y="3134"/>
              <a:ext cx="98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i="1" dirty="0"/>
                <a:t>f</a:t>
              </a:r>
              <a:endParaRPr lang="fr-FR" sz="5100" i="1" dirty="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970" y="4156"/>
              <a:ext cx="1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V="1">
              <a:off x="970" y="3294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2" name="Object 22"/>
            <p:cNvGraphicFramePr>
              <a:graphicFrameLocks noChangeAspect="1"/>
            </p:cNvGraphicFramePr>
            <p:nvPr/>
          </p:nvGraphicFramePr>
          <p:xfrm>
            <a:off x="2520" y="3979"/>
            <a:ext cx="133" cy="268"/>
          </p:xfrm>
          <a:graphic>
            <a:graphicData uri="http://schemas.openxmlformats.org/presentationml/2006/ole">
              <p:oleObj spid="_x0000_s887811" name="Equation" r:id="rId4" imgW="152280" imgH="190440" progId="Equation.3">
                <p:embed/>
              </p:oleObj>
            </a:graphicData>
          </a:graphic>
        </p:graphicFrame>
        <p:sp>
          <p:nvSpPr>
            <p:cNvPr id="13" name="Freeform 23"/>
            <p:cNvSpPr>
              <a:spLocks/>
            </p:cNvSpPr>
            <p:nvPr/>
          </p:nvSpPr>
          <p:spPr bwMode="auto">
            <a:xfrm>
              <a:off x="1474" y="3385"/>
              <a:ext cx="590" cy="771"/>
            </a:xfrm>
            <a:custGeom>
              <a:avLst/>
              <a:gdLst>
                <a:gd name="T0" fmla="*/ 0 w 590"/>
                <a:gd name="T1" fmla="*/ 771 h 771"/>
                <a:gd name="T2" fmla="*/ 45 w 590"/>
                <a:gd name="T3" fmla="*/ 499 h 771"/>
                <a:gd name="T4" fmla="*/ 181 w 590"/>
                <a:gd name="T5" fmla="*/ 272 h 771"/>
                <a:gd name="T6" fmla="*/ 590 w 590"/>
                <a:gd name="T7" fmla="*/ 0 h 7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0"/>
                <a:gd name="T13" fmla="*/ 0 h 771"/>
                <a:gd name="T14" fmla="*/ 590 w 590"/>
                <a:gd name="T15" fmla="*/ 771 h 7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0" h="771">
                  <a:moveTo>
                    <a:pt x="0" y="771"/>
                  </a:moveTo>
                  <a:cubicBezTo>
                    <a:pt x="7" y="676"/>
                    <a:pt x="15" y="582"/>
                    <a:pt x="45" y="499"/>
                  </a:cubicBezTo>
                  <a:cubicBezTo>
                    <a:pt x="75" y="416"/>
                    <a:pt x="90" y="355"/>
                    <a:pt x="181" y="272"/>
                  </a:cubicBezTo>
                  <a:cubicBezTo>
                    <a:pt x="272" y="189"/>
                    <a:pt x="431" y="94"/>
                    <a:pt x="59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3173597" y="4083941"/>
            <a:ext cx="7806446" cy="2301063"/>
            <a:chOff x="975" y="3338"/>
            <a:chExt cx="2081" cy="818"/>
          </a:xfrm>
        </p:grpSpPr>
        <p:sp>
          <p:nvSpPr>
            <p:cNvPr id="15" name="Freeform 25"/>
            <p:cNvSpPr>
              <a:spLocks/>
            </p:cNvSpPr>
            <p:nvPr/>
          </p:nvSpPr>
          <p:spPr bwMode="auto">
            <a:xfrm>
              <a:off x="975" y="3339"/>
              <a:ext cx="1089" cy="817"/>
            </a:xfrm>
            <a:custGeom>
              <a:avLst/>
              <a:gdLst>
                <a:gd name="T0" fmla="*/ 0 w 1089"/>
                <a:gd name="T1" fmla="*/ 817 h 817"/>
                <a:gd name="T2" fmla="*/ 363 w 1089"/>
                <a:gd name="T3" fmla="*/ 726 h 817"/>
                <a:gd name="T4" fmla="*/ 544 w 1089"/>
                <a:gd name="T5" fmla="*/ 409 h 817"/>
                <a:gd name="T6" fmla="*/ 862 w 1089"/>
                <a:gd name="T7" fmla="*/ 136 h 817"/>
                <a:gd name="T8" fmla="*/ 1089 w 1089"/>
                <a:gd name="T9" fmla="*/ 0 h 8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9"/>
                <a:gd name="T16" fmla="*/ 0 h 817"/>
                <a:gd name="T17" fmla="*/ 1089 w 1089"/>
                <a:gd name="T18" fmla="*/ 817 h 8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9" h="817">
                  <a:moveTo>
                    <a:pt x="0" y="817"/>
                  </a:moveTo>
                  <a:cubicBezTo>
                    <a:pt x="136" y="805"/>
                    <a:pt x="272" y="794"/>
                    <a:pt x="363" y="726"/>
                  </a:cubicBezTo>
                  <a:cubicBezTo>
                    <a:pt x="454" y="658"/>
                    <a:pt x="461" y="507"/>
                    <a:pt x="544" y="409"/>
                  </a:cubicBezTo>
                  <a:cubicBezTo>
                    <a:pt x="627" y="311"/>
                    <a:pt x="771" y="204"/>
                    <a:pt x="862" y="136"/>
                  </a:cubicBezTo>
                  <a:cubicBezTo>
                    <a:pt x="953" y="68"/>
                    <a:pt x="1021" y="34"/>
                    <a:pt x="1089" y="0"/>
                  </a:cubicBezTo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368" y="3338"/>
              <a:ext cx="688" cy="263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4200" i="1" dirty="0" err="1">
                  <a:solidFill>
                    <a:srgbClr val="33CC33"/>
                  </a:solidFill>
                </a:rPr>
                <a:t>with</a:t>
              </a:r>
              <a:r>
                <a:rPr lang="fr-CH" sz="4200" i="1" dirty="0">
                  <a:solidFill>
                    <a:srgbClr val="33CC33"/>
                  </a:solidFill>
                </a:rPr>
                <a:t> noise</a:t>
              </a:r>
              <a:endParaRPr lang="fr-FR" sz="4200" i="1" dirty="0">
                <a:solidFill>
                  <a:srgbClr val="33CC33"/>
                </a:solidFill>
              </a:endParaRPr>
            </a:p>
          </p:txBody>
        </p:sp>
      </p:grpSp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7518376" y="3180653"/>
          <a:ext cx="2901950" cy="903288"/>
        </p:xfrm>
        <a:graphic>
          <a:graphicData uri="http://schemas.openxmlformats.org/presentationml/2006/ole">
            <p:oleObj spid="_x0000_s887812" name="Equation" r:id="rId5" imgW="660240" imgH="228600" progId="Equation.DSMT4">
              <p:embed/>
            </p:oleObj>
          </a:graphicData>
        </a:graphic>
      </p:graphicFrame>
      <p:grpSp>
        <p:nvGrpSpPr>
          <p:cNvPr id="18" name="Group 3"/>
          <p:cNvGrpSpPr>
            <a:grpSpLocks/>
          </p:cNvGrpSpPr>
          <p:nvPr/>
        </p:nvGrpSpPr>
        <p:grpSpPr bwMode="auto">
          <a:xfrm>
            <a:off x="15690976" y="1270905"/>
            <a:ext cx="4501555" cy="2447341"/>
            <a:chOff x="612" y="2840"/>
            <a:chExt cx="1542" cy="870"/>
          </a:xfrm>
        </p:grpSpPr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754" y="3073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826" y="3146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897" y="311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862" y="358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1112" y="329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1004" y="321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26" y="332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897" y="3255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969" y="3510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1040" y="3401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14"/>
            <p:cNvSpPr>
              <a:spLocks noChangeArrowheads="1"/>
            </p:cNvSpPr>
            <p:nvPr/>
          </p:nvSpPr>
          <p:spPr bwMode="auto">
            <a:xfrm>
              <a:off x="647" y="3401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612" y="321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16"/>
            <p:cNvSpPr>
              <a:spLocks noChangeArrowheads="1"/>
            </p:cNvSpPr>
            <p:nvPr/>
          </p:nvSpPr>
          <p:spPr bwMode="auto">
            <a:xfrm>
              <a:off x="719" y="3474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7"/>
            <p:cNvSpPr>
              <a:spLocks noChangeArrowheads="1"/>
            </p:cNvSpPr>
            <p:nvPr/>
          </p:nvSpPr>
          <p:spPr bwMode="auto">
            <a:xfrm>
              <a:off x="683" y="329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8"/>
            <p:cNvSpPr>
              <a:spLocks noChangeShapeType="1"/>
            </p:cNvSpPr>
            <p:nvPr/>
          </p:nvSpPr>
          <p:spPr bwMode="auto">
            <a:xfrm flipV="1">
              <a:off x="1156" y="2976"/>
              <a:ext cx="40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9"/>
            <p:cNvSpPr>
              <a:spLocks noChangeShapeType="1"/>
            </p:cNvSpPr>
            <p:nvPr/>
          </p:nvSpPr>
          <p:spPr bwMode="auto">
            <a:xfrm flipV="1">
              <a:off x="1156" y="3474"/>
              <a:ext cx="4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0"/>
            <p:cNvSpPr>
              <a:spLocks noChangeShapeType="1"/>
            </p:cNvSpPr>
            <p:nvPr/>
          </p:nvSpPr>
          <p:spPr bwMode="auto">
            <a:xfrm flipV="1">
              <a:off x="1202" y="3656"/>
              <a:ext cx="4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1"/>
            <p:cNvSpPr>
              <a:spLocks noChangeShapeType="1"/>
            </p:cNvSpPr>
            <p:nvPr/>
          </p:nvSpPr>
          <p:spPr bwMode="auto">
            <a:xfrm>
              <a:off x="1228" y="284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1354" y="3328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23"/>
            <p:cNvSpPr>
              <a:spLocks noChangeShapeType="1"/>
            </p:cNvSpPr>
            <p:nvPr/>
          </p:nvSpPr>
          <p:spPr bwMode="auto">
            <a:xfrm>
              <a:off x="1426" y="3328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24"/>
            <p:cNvSpPr>
              <a:spLocks noChangeShapeType="1"/>
            </p:cNvSpPr>
            <p:nvPr/>
          </p:nvSpPr>
          <p:spPr bwMode="auto">
            <a:xfrm>
              <a:off x="1533" y="351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25"/>
            <p:cNvSpPr>
              <a:spLocks noChangeShapeType="1"/>
            </p:cNvSpPr>
            <p:nvPr/>
          </p:nvSpPr>
          <p:spPr bwMode="auto">
            <a:xfrm>
              <a:off x="862" y="3401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26"/>
            <p:cNvSpPr>
              <a:spLocks noChangeShapeType="1"/>
            </p:cNvSpPr>
            <p:nvPr/>
          </p:nvSpPr>
          <p:spPr bwMode="auto">
            <a:xfrm>
              <a:off x="969" y="3328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27"/>
            <p:cNvSpPr>
              <a:spLocks noChangeShapeType="1"/>
            </p:cNvSpPr>
            <p:nvPr/>
          </p:nvSpPr>
          <p:spPr bwMode="auto">
            <a:xfrm flipV="1">
              <a:off x="754" y="3437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28"/>
            <p:cNvSpPr>
              <a:spLocks noChangeShapeType="1"/>
            </p:cNvSpPr>
            <p:nvPr/>
          </p:nvSpPr>
          <p:spPr bwMode="auto">
            <a:xfrm>
              <a:off x="862" y="3401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29"/>
            <p:cNvSpPr>
              <a:spLocks noChangeShapeType="1"/>
            </p:cNvSpPr>
            <p:nvPr/>
          </p:nvSpPr>
          <p:spPr bwMode="auto">
            <a:xfrm>
              <a:off x="719" y="3365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30"/>
            <p:cNvSpPr>
              <a:spLocks noChangeShapeType="1"/>
            </p:cNvSpPr>
            <p:nvPr/>
          </p:nvSpPr>
          <p:spPr bwMode="auto">
            <a:xfrm>
              <a:off x="1040" y="3292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31"/>
            <p:cNvSpPr>
              <a:spLocks noChangeShapeType="1"/>
            </p:cNvSpPr>
            <p:nvPr/>
          </p:nvSpPr>
          <p:spPr bwMode="auto">
            <a:xfrm>
              <a:off x="933" y="3146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32"/>
            <p:cNvSpPr>
              <a:spLocks noChangeShapeType="1"/>
            </p:cNvSpPr>
            <p:nvPr/>
          </p:nvSpPr>
          <p:spPr bwMode="auto">
            <a:xfrm flipH="1">
              <a:off x="754" y="3219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3"/>
            <p:cNvSpPr>
              <a:spLocks noChangeShapeType="1"/>
            </p:cNvSpPr>
            <p:nvPr/>
          </p:nvSpPr>
          <p:spPr bwMode="auto">
            <a:xfrm flipH="1">
              <a:off x="647" y="3146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34"/>
            <p:cNvSpPr>
              <a:spLocks noChangeShapeType="1"/>
            </p:cNvSpPr>
            <p:nvPr/>
          </p:nvSpPr>
          <p:spPr bwMode="auto">
            <a:xfrm>
              <a:off x="647" y="3292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35"/>
            <p:cNvSpPr>
              <a:spLocks noChangeShapeType="1"/>
            </p:cNvSpPr>
            <p:nvPr/>
          </p:nvSpPr>
          <p:spPr bwMode="auto">
            <a:xfrm flipV="1">
              <a:off x="754" y="3292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36"/>
            <p:cNvSpPr>
              <a:spLocks noChangeShapeType="1"/>
            </p:cNvSpPr>
            <p:nvPr/>
          </p:nvSpPr>
          <p:spPr bwMode="auto">
            <a:xfrm flipH="1">
              <a:off x="897" y="3328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37"/>
            <p:cNvSpPr>
              <a:spLocks noChangeShapeType="1"/>
            </p:cNvSpPr>
            <p:nvPr/>
          </p:nvSpPr>
          <p:spPr bwMode="auto">
            <a:xfrm>
              <a:off x="754" y="3510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38"/>
            <p:cNvSpPr>
              <a:spLocks noChangeShapeType="1"/>
            </p:cNvSpPr>
            <p:nvPr/>
          </p:nvSpPr>
          <p:spPr bwMode="auto">
            <a:xfrm>
              <a:off x="790" y="3146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39"/>
            <p:cNvSpPr>
              <a:spLocks noChangeShapeType="1"/>
            </p:cNvSpPr>
            <p:nvPr/>
          </p:nvSpPr>
          <p:spPr bwMode="auto">
            <a:xfrm>
              <a:off x="647" y="3255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40"/>
            <p:cNvSpPr>
              <a:spLocks noChangeShapeType="1"/>
            </p:cNvSpPr>
            <p:nvPr/>
          </p:nvSpPr>
          <p:spPr bwMode="auto">
            <a:xfrm flipV="1">
              <a:off x="754" y="3365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41"/>
            <p:cNvSpPr>
              <a:spLocks noChangeShapeType="1"/>
            </p:cNvSpPr>
            <p:nvPr/>
          </p:nvSpPr>
          <p:spPr bwMode="auto">
            <a:xfrm flipV="1">
              <a:off x="683" y="3365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42"/>
            <p:cNvSpPr>
              <a:spLocks noChangeShapeType="1"/>
            </p:cNvSpPr>
            <p:nvPr/>
          </p:nvSpPr>
          <p:spPr bwMode="auto">
            <a:xfrm flipH="1">
              <a:off x="1076" y="3339"/>
              <a:ext cx="35" cy="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43"/>
            <p:cNvSpPr>
              <a:spLocks noChangeShapeType="1"/>
            </p:cNvSpPr>
            <p:nvPr/>
          </p:nvSpPr>
          <p:spPr bwMode="auto">
            <a:xfrm>
              <a:off x="862" y="3365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44"/>
            <p:cNvSpPr>
              <a:spLocks noChangeShapeType="1"/>
            </p:cNvSpPr>
            <p:nvPr/>
          </p:nvSpPr>
          <p:spPr bwMode="auto">
            <a:xfrm flipV="1">
              <a:off x="1156" y="3166"/>
              <a:ext cx="40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45"/>
            <p:cNvSpPr>
              <a:spLocks noChangeShapeType="1"/>
            </p:cNvSpPr>
            <p:nvPr/>
          </p:nvSpPr>
          <p:spPr bwMode="auto">
            <a:xfrm>
              <a:off x="1292" y="303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46"/>
            <p:cNvSpPr>
              <a:spLocks noChangeShapeType="1"/>
            </p:cNvSpPr>
            <p:nvPr/>
          </p:nvSpPr>
          <p:spPr bwMode="auto">
            <a:xfrm>
              <a:off x="1429" y="284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47"/>
            <p:cNvSpPr>
              <a:spLocks noChangeArrowheads="1"/>
            </p:cNvSpPr>
            <p:nvPr/>
          </p:nvSpPr>
          <p:spPr bwMode="auto">
            <a:xfrm>
              <a:off x="1946" y="3249"/>
              <a:ext cx="208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48"/>
            <p:cNvSpPr>
              <a:spLocks/>
            </p:cNvSpPr>
            <p:nvPr/>
          </p:nvSpPr>
          <p:spPr bwMode="auto">
            <a:xfrm>
              <a:off x="930" y="2946"/>
              <a:ext cx="1043" cy="348"/>
            </a:xfrm>
            <a:custGeom>
              <a:avLst/>
              <a:gdLst>
                <a:gd name="T0" fmla="*/ 0 w 1043"/>
                <a:gd name="T1" fmla="*/ 167 h 348"/>
                <a:gd name="T2" fmla="*/ 453 w 1043"/>
                <a:gd name="T3" fmla="*/ 30 h 348"/>
                <a:gd name="T4" fmla="*/ 1043 w 1043"/>
                <a:gd name="T5" fmla="*/ 348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49"/>
            <p:cNvSpPr>
              <a:spLocks/>
            </p:cNvSpPr>
            <p:nvPr/>
          </p:nvSpPr>
          <p:spPr bwMode="auto">
            <a:xfrm>
              <a:off x="1066" y="3203"/>
              <a:ext cx="861" cy="136"/>
            </a:xfrm>
            <a:custGeom>
              <a:avLst/>
              <a:gdLst>
                <a:gd name="T0" fmla="*/ 0 w 861"/>
                <a:gd name="T1" fmla="*/ 17 h 196"/>
                <a:gd name="T2" fmla="*/ 226 w 861"/>
                <a:gd name="T3" fmla="*/ 2 h 196"/>
                <a:gd name="T4" fmla="*/ 861 w 861"/>
                <a:gd name="T5" fmla="*/ 31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0"/>
            <p:cNvSpPr>
              <a:spLocks/>
            </p:cNvSpPr>
            <p:nvPr/>
          </p:nvSpPr>
          <p:spPr bwMode="auto">
            <a:xfrm>
              <a:off x="748" y="3475"/>
              <a:ext cx="1270" cy="235"/>
            </a:xfrm>
            <a:custGeom>
              <a:avLst/>
              <a:gdLst>
                <a:gd name="T0" fmla="*/ 0 w 1270"/>
                <a:gd name="T1" fmla="*/ 46 h 235"/>
                <a:gd name="T2" fmla="*/ 590 w 1270"/>
                <a:gd name="T3" fmla="*/ 227 h 235"/>
                <a:gd name="T4" fmla="*/ 1270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51"/>
            <p:cNvSpPr>
              <a:spLocks/>
            </p:cNvSpPr>
            <p:nvPr/>
          </p:nvSpPr>
          <p:spPr bwMode="auto">
            <a:xfrm>
              <a:off x="1111" y="3385"/>
              <a:ext cx="816" cy="151"/>
            </a:xfrm>
            <a:custGeom>
              <a:avLst/>
              <a:gdLst>
                <a:gd name="T0" fmla="*/ 0 w 816"/>
                <a:gd name="T1" fmla="*/ 90 h 151"/>
                <a:gd name="T2" fmla="*/ 272 w 816"/>
                <a:gd name="T3" fmla="*/ 136 h 151"/>
                <a:gd name="T4" fmla="*/ 816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" name="Line 27"/>
          <p:cNvSpPr>
            <a:spLocks noChangeShapeType="1"/>
          </p:cNvSpPr>
          <p:nvPr/>
        </p:nvSpPr>
        <p:spPr bwMode="auto">
          <a:xfrm>
            <a:off x="11249383" y="8809839"/>
            <a:ext cx="32336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0" name="Line 28"/>
          <p:cNvSpPr>
            <a:spLocks noChangeShapeType="1"/>
          </p:cNvSpPr>
          <p:nvPr/>
        </p:nvSpPr>
        <p:spPr bwMode="auto">
          <a:xfrm>
            <a:off x="16182339" y="8809839"/>
            <a:ext cx="2213264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" name="Text Box 29"/>
          <p:cNvSpPr txBox="1">
            <a:spLocks noChangeArrowheads="1"/>
          </p:cNvSpPr>
          <p:nvPr/>
        </p:nvSpPr>
        <p:spPr bwMode="auto">
          <a:xfrm>
            <a:off x="11541985" y="9065826"/>
            <a:ext cx="217052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rgbClr val="FF0000"/>
                </a:solidFill>
              </a:rPr>
              <a:t>EPSC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72" name="Text Box 30"/>
          <p:cNvSpPr txBox="1">
            <a:spLocks noChangeArrowheads="1"/>
          </p:cNvSpPr>
          <p:nvPr/>
        </p:nvSpPr>
        <p:spPr bwMode="auto">
          <a:xfrm>
            <a:off x="16523705" y="9192412"/>
            <a:ext cx="1915649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chemeClr val="accent1"/>
                </a:solidFill>
              </a:rPr>
              <a:t>IPSC</a:t>
            </a:r>
            <a:endParaRPr lang="fr-FR" sz="5100" dirty="0">
              <a:solidFill>
                <a:schemeClr val="accent1"/>
              </a:solidFill>
            </a:endParaRPr>
          </a:p>
        </p:txBody>
      </p:sp>
      <p:graphicFrame>
        <p:nvGraphicFramePr>
          <p:cNvPr id="74" name="Object 32"/>
          <p:cNvGraphicFramePr>
            <a:graphicFrameLocks noChangeAspect="1"/>
          </p:cNvGraphicFramePr>
          <p:nvPr/>
        </p:nvGraphicFramePr>
        <p:xfrm>
          <a:off x="4449763" y="10139363"/>
          <a:ext cx="11718925" cy="1554162"/>
        </p:xfrm>
        <a:graphic>
          <a:graphicData uri="http://schemas.openxmlformats.org/presentationml/2006/ole">
            <p:oleObj spid="_x0000_s887813" name="Equation" r:id="rId6" imgW="2666880" imgH="393480" progId="Equation.DSMT4">
              <p:embed/>
            </p:oleObj>
          </a:graphicData>
        </a:graphic>
      </p:graphicFrame>
      <p:sp>
        <p:nvSpPr>
          <p:cNvPr id="75" name="AutoShape 33"/>
          <p:cNvSpPr>
            <a:spLocks/>
          </p:cNvSpPr>
          <p:nvPr/>
        </p:nvSpPr>
        <p:spPr bwMode="auto">
          <a:xfrm rot="-5400000">
            <a:off x="14993686" y="6298639"/>
            <a:ext cx="509159" cy="7315027"/>
          </a:xfrm>
          <a:prstGeom prst="leftBrace">
            <a:avLst>
              <a:gd name="adj1" fmla="val 8977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6" name="Line 34"/>
          <p:cNvSpPr>
            <a:spLocks noChangeShapeType="1"/>
          </p:cNvSpPr>
          <p:nvPr/>
        </p:nvSpPr>
        <p:spPr bwMode="auto">
          <a:xfrm>
            <a:off x="7846958" y="8680439"/>
            <a:ext cx="0" cy="191567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77" name="Object 35"/>
          <p:cNvGraphicFramePr>
            <a:graphicFrameLocks noChangeAspect="1"/>
          </p:cNvGraphicFramePr>
          <p:nvPr/>
        </p:nvGraphicFramePr>
        <p:xfrm>
          <a:off x="5569922" y="7282362"/>
          <a:ext cx="13016996" cy="1654065"/>
        </p:xfrm>
        <a:graphic>
          <a:graphicData uri="http://schemas.openxmlformats.org/presentationml/2006/ole">
            <p:oleObj spid="_x0000_s887814" name="Equation" r:id="rId7" imgW="2958840" imgH="419040" progId="Equation.3">
              <p:embed/>
            </p:oleObj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9853070" y="4823769"/>
            <a:ext cx="1079039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</a:t>
            </a:r>
            <a:r>
              <a:rPr lang="en-US" i="1" dirty="0" smtClean="0"/>
              <a:t> I(T) </a:t>
            </a:r>
            <a:r>
              <a:rPr lang="en-US" dirty="0" smtClean="0"/>
              <a:t>depends on state</a:t>
            </a:r>
          </a:p>
          <a:p>
            <a:r>
              <a:rPr lang="en-US" dirty="0" smtClean="0"/>
              <a:t>Variance/noise depends on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13-part 5: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network states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8878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" y="1393825"/>
            <a:ext cx="21383625" cy="936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567338" y="10756900"/>
            <a:ext cx="413125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Brunel 2000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16389" name="Line 3"/>
          <p:cNvSpPr>
            <a:spLocks noChangeShapeType="1"/>
          </p:cNvSpPr>
          <p:nvPr/>
        </p:nvSpPr>
        <p:spPr bwMode="auto">
          <a:xfrm>
            <a:off x="1106633" y="5749844"/>
            <a:ext cx="28922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6390" name="Line 4"/>
          <p:cNvSpPr>
            <a:spLocks noChangeShapeType="1"/>
          </p:cNvSpPr>
          <p:nvPr/>
        </p:nvSpPr>
        <p:spPr bwMode="auto">
          <a:xfrm flipV="1">
            <a:off x="1106633" y="3198422"/>
            <a:ext cx="0" cy="34431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6391" name="Line 5"/>
          <p:cNvSpPr>
            <a:spLocks noChangeShapeType="1"/>
          </p:cNvSpPr>
          <p:nvPr/>
        </p:nvSpPr>
        <p:spPr bwMode="auto">
          <a:xfrm>
            <a:off x="1106635" y="3651320"/>
            <a:ext cx="27196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 flipH="1">
            <a:off x="1106635" y="5693585"/>
            <a:ext cx="168807" cy="89454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6393" name="Text Box 7"/>
          <p:cNvSpPr txBox="1">
            <a:spLocks noChangeArrowheads="1"/>
          </p:cNvSpPr>
          <p:nvPr/>
        </p:nvSpPr>
        <p:spPr bwMode="auto">
          <a:xfrm>
            <a:off x="375130" y="2377016"/>
            <a:ext cx="79675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u</a:t>
            </a:r>
            <a:endParaRPr lang="fr-FR"/>
          </a:p>
        </p:txBody>
      </p:sp>
      <p:sp>
        <p:nvSpPr>
          <p:cNvPr id="16394" name="Text Box 8"/>
          <p:cNvSpPr txBox="1">
            <a:spLocks noChangeArrowheads="1"/>
          </p:cNvSpPr>
          <p:nvPr/>
        </p:nvSpPr>
        <p:spPr bwMode="auto">
          <a:xfrm>
            <a:off x="2498364" y="4261749"/>
            <a:ext cx="169122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>
                <a:solidFill>
                  <a:schemeClr val="accent2"/>
                </a:solidFill>
              </a:rPr>
              <a:t>p(u)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16395" name="Text Box 9"/>
          <p:cNvSpPr txBox="1">
            <a:spLocks noChangeArrowheads="1"/>
          </p:cNvSpPr>
          <p:nvPr/>
        </p:nvSpPr>
        <p:spPr bwMode="auto">
          <a:xfrm>
            <a:off x="1444251" y="205353"/>
            <a:ext cx="13028499" cy="107195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>
                <a:solidFill>
                  <a:srgbClr val="FF0000"/>
                </a:solidFill>
              </a:rPr>
              <a:t>Exercise 3: Diffusive noise + Threshold</a:t>
            </a:r>
            <a:endParaRPr lang="fr-FR">
              <a:solidFill>
                <a:srgbClr val="FF0000"/>
              </a:solidFill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444251" y="1201168"/>
            <a:ext cx="9847150" cy="2706140"/>
            <a:chOff x="249" y="245"/>
            <a:chExt cx="2625" cy="1144"/>
          </a:xfrm>
        </p:grpSpPr>
        <p:sp>
          <p:nvSpPr>
            <p:cNvPr id="16414" name="Text Box 11"/>
            <p:cNvSpPr txBox="1">
              <a:spLocks noChangeArrowheads="1"/>
            </p:cNvSpPr>
            <p:nvPr/>
          </p:nvSpPr>
          <p:spPr bwMode="auto">
            <a:xfrm>
              <a:off x="1383" y="799"/>
              <a:ext cx="158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u</a:t>
              </a:r>
              <a:endParaRPr lang="fr-FR"/>
            </a:p>
          </p:txBody>
        </p:sp>
        <p:sp>
          <p:nvSpPr>
            <p:cNvPr id="16415" name="Text Box 12"/>
            <p:cNvSpPr txBox="1">
              <a:spLocks noChangeArrowheads="1"/>
            </p:cNvSpPr>
            <p:nvPr/>
          </p:nvSpPr>
          <p:spPr bwMode="auto">
            <a:xfrm>
              <a:off x="249" y="245"/>
              <a:ext cx="2625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fr-CH">
                  <a:solidFill>
                    <a:schemeClr val="accent2"/>
                  </a:solidFill>
                </a:rPr>
                <a:t>Membrane potential density</a:t>
              </a:r>
              <a:endParaRPr lang="fr-FR">
                <a:solidFill>
                  <a:schemeClr val="accent2"/>
                </a:solidFill>
              </a:endParaRPr>
            </a:p>
          </p:txBody>
        </p:sp>
        <p:sp>
          <p:nvSpPr>
            <p:cNvPr id="16416" name="Line 13"/>
            <p:cNvSpPr>
              <a:spLocks noChangeShapeType="1"/>
            </p:cNvSpPr>
            <p:nvPr/>
          </p:nvSpPr>
          <p:spPr bwMode="auto">
            <a:xfrm flipH="1">
              <a:off x="612" y="618"/>
              <a:ext cx="227" cy="77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7" name="Freeform 23"/>
          <p:cNvSpPr>
            <a:spLocks/>
          </p:cNvSpPr>
          <p:nvPr/>
        </p:nvSpPr>
        <p:spPr bwMode="auto">
          <a:xfrm>
            <a:off x="1106635" y="3651321"/>
            <a:ext cx="1868145" cy="2042264"/>
          </a:xfrm>
          <a:custGeom>
            <a:avLst/>
            <a:gdLst>
              <a:gd name="T0" fmla="*/ 2147483647 w 498"/>
              <a:gd name="T1" fmla="*/ 2147483647 h 680"/>
              <a:gd name="T2" fmla="*/ 2147483647 w 498"/>
              <a:gd name="T3" fmla="*/ 2147483647 h 680"/>
              <a:gd name="T4" fmla="*/ 2147483647 w 498"/>
              <a:gd name="T5" fmla="*/ 2147483647 h 680"/>
              <a:gd name="T6" fmla="*/ 0 w 498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  <a:gd name="T12" fmla="*/ 0 w 498"/>
              <a:gd name="T13" fmla="*/ 0 h 680"/>
              <a:gd name="T14" fmla="*/ 498 w 498"/>
              <a:gd name="T15" fmla="*/ 680 h 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8" h="680">
                <a:moveTo>
                  <a:pt x="45" y="680"/>
                </a:moveTo>
                <a:cubicBezTo>
                  <a:pt x="124" y="525"/>
                  <a:pt x="204" y="370"/>
                  <a:pt x="272" y="272"/>
                </a:cubicBezTo>
                <a:cubicBezTo>
                  <a:pt x="340" y="174"/>
                  <a:pt x="498" y="135"/>
                  <a:pt x="453" y="90"/>
                </a:cubicBezTo>
                <a:cubicBezTo>
                  <a:pt x="408" y="45"/>
                  <a:pt x="75" y="15"/>
                  <a:pt x="0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6718572" y="2630190"/>
            <a:ext cx="6988663" cy="5358832"/>
            <a:chOff x="3833" y="300"/>
            <a:chExt cx="1863" cy="1905"/>
          </a:xfrm>
        </p:grpSpPr>
        <p:graphicFrame>
          <p:nvGraphicFramePr>
            <p:cNvPr id="16387" name="Object 55"/>
            <p:cNvGraphicFramePr>
              <a:graphicFrameLocks noChangeAspect="1"/>
            </p:cNvGraphicFramePr>
            <p:nvPr/>
          </p:nvGraphicFramePr>
          <p:xfrm>
            <a:off x="3847" y="583"/>
            <a:ext cx="1849" cy="1622"/>
          </p:xfrm>
          <a:graphic>
            <a:graphicData uri="http://schemas.openxmlformats.org/presentationml/2006/ole">
              <p:oleObj spid="_x0000_s842755" name="Equation" r:id="rId4" imgW="1663560" imgH="1244520" progId="Equation.3">
                <p:embed/>
              </p:oleObj>
            </a:graphicData>
          </a:graphic>
        </p:graphicFrame>
        <p:sp>
          <p:nvSpPr>
            <p:cNvPr id="16413" name="Text Box 56"/>
            <p:cNvSpPr txBox="1">
              <a:spLocks noChangeArrowheads="1"/>
            </p:cNvSpPr>
            <p:nvPr/>
          </p:nvSpPr>
          <p:spPr bwMode="auto">
            <a:xfrm>
              <a:off x="3833" y="300"/>
              <a:ext cx="880" cy="241"/>
            </a:xfrm>
            <a:prstGeom prst="rect">
              <a:avLst/>
            </a:prstGeom>
            <a:noFill/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006600"/>
                  </a:solidFill>
                </a:rPr>
                <a:t>Fokker-Planck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11302655" y="2284185"/>
            <a:ext cx="10237285" cy="3791972"/>
            <a:chOff x="2968" y="709"/>
            <a:chExt cx="2729" cy="1348"/>
          </a:xfrm>
        </p:grpSpPr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2968" y="709"/>
              <a:ext cx="2326" cy="1348"/>
              <a:chOff x="327" y="2899"/>
              <a:chExt cx="2326" cy="1348"/>
            </a:xfrm>
          </p:grpSpPr>
          <p:sp>
            <p:nvSpPr>
              <p:cNvPr id="16408" name="Text Box 59"/>
              <p:cNvSpPr txBox="1">
                <a:spLocks noChangeArrowheads="1"/>
              </p:cNvSpPr>
              <p:nvPr/>
            </p:nvSpPr>
            <p:spPr bwMode="auto">
              <a:xfrm>
                <a:off x="327" y="2899"/>
                <a:ext cx="557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CH" sz="5100" dirty="0"/>
                  <a:t>      </a:t>
                </a:r>
                <a:r>
                  <a:rPr lang="fr-CH" sz="5100" i="1" dirty="0"/>
                  <a:t>A=</a:t>
                </a:r>
                <a:endParaRPr lang="fr-FR" sz="5100" i="1" dirty="0"/>
              </a:p>
            </p:txBody>
          </p:sp>
          <p:sp>
            <p:nvSpPr>
              <p:cNvPr id="16409" name="Text Box 60"/>
              <p:cNvSpPr txBox="1">
                <a:spLocks noChangeArrowheads="1"/>
              </p:cNvSpPr>
              <p:nvPr/>
            </p:nvSpPr>
            <p:spPr bwMode="auto">
              <a:xfrm>
                <a:off x="799" y="3134"/>
                <a:ext cx="98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CH" sz="5100" i="1" dirty="0"/>
                  <a:t>f</a:t>
                </a:r>
                <a:endParaRPr lang="fr-FR" sz="5100" i="1" dirty="0"/>
              </a:p>
            </p:txBody>
          </p:sp>
          <p:sp>
            <p:nvSpPr>
              <p:cNvPr id="16410" name="Line 61"/>
              <p:cNvSpPr>
                <a:spLocks noChangeShapeType="1"/>
              </p:cNvSpPr>
              <p:nvPr/>
            </p:nvSpPr>
            <p:spPr bwMode="auto">
              <a:xfrm>
                <a:off x="970" y="4156"/>
                <a:ext cx="1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1" name="Line 62"/>
              <p:cNvSpPr>
                <a:spLocks noChangeShapeType="1"/>
              </p:cNvSpPr>
              <p:nvPr/>
            </p:nvSpPr>
            <p:spPr bwMode="auto">
              <a:xfrm flipV="1">
                <a:off x="970" y="3294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6386" name="Object 63"/>
              <p:cNvGraphicFramePr>
                <a:graphicFrameLocks noChangeAspect="1"/>
              </p:cNvGraphicFramePr>
              <p:nvPr/>
            </p:nvGraphicFramePr>
            <p:xfrm>
              <a:off x="2520" y="3979"/>
              <a:ext cx="133" cy="268"/>
            </p:xfrm>
            <a:graphic>
              <a:graphicData uri="http://schemas.openxmlformats.org/presentationml/2006/ole">
                <p:oleObj spid="_x0000_s842754" name="Equation" r:id="rId5" imgW="152280" imgH="190440" progId="Equation.3">
                  <p:embed/>
                </p:oleObj>
              </a:graphicData>
            </a:graphic>
          </p:graphicFrame>
          <p:sp>
            <p:nvSpPr>
              <p:cNvPr id="16412" name="Freeform 64"/>
              <p:cNvSpPr>
                <a:spLocks/>
              </p:cNvSpPr>
              <p:nvPr/>
            </p:nvSpPr>
            <p:spPr bwMode="auto">
              <a:xfrm>
                <a:off x="1474" y="3385"/>
                <a:ext cx="590" cy="771"/>
              </a:xfrm>
              <a:custGeom>
                <a:avLst/>
                <a:gdLst>
                  <a:gd name="T0" fmla="*/ 0 w 590"/>
                  <a:gd name="T1" fmla="*/ 771 h 771"/>
                  <a:gd name="T2" fmla="*/ 45 w 590"/>
                  <a:gd name="T3" fmla="*/ 499 h 771"/>
                  <a:gd name="T4" fmla="*/ 181 w 590"/>
                  <a:gd name="T5" fmla="*/ 272 h 771"/>
                  <a:gd name="T6" fmla="*/ 590 w 590"/>
                  <a:gd name="T7" fmla="*/ 0 h 77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0"/>
                  <a:gd name="T13" fmla="*/ 0 h 771"/>
                  <a:gd name="T14" fmla="*/ 590 w 590"/>
                  <a:gd name="T15" fmla="*/ 771 h 77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0" h="771">
                    <a:moveTo>
                      <a:pt x="0" y="771"/>
                    </a:moveTo>
                    <a:cubicBezTo>
                      <a:pt x="7" y="676"/>
                      <a:pt x="15" y="582"/>
                      <a:pt x="45" y="499"/>
                    </a:cubicBezTo>
                    <a:cubicBezTo>
                      <a:pt x="75" y="416"/>
                      <a:pt x="90" y="355"/>
                      <a:pt x="181" y="272"/>
                    </a:cubicBezTo>
                    <a:cubicBezTo>
                      <a:pt x="272" y="189"/>
                      <a:pt x="431" y="94"/>
                      <a:pt x="59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65"/>
            <p:cNvGrpSpPr>
              <a:grpSpLocks/>
            </p:cNvGrpSpPr>
            <p:nvPr/>
          </p:nvGrpSpPr>
          <p:grpSpPr bwMode="auto">
            <a:xfrm>
              <a:off x="3616" y="1148"/>
              <a:ext cx="2081" cy="818"/>
              <a:chOff x="975" y="3338"/>
              <a:chExt cx="2081" cy="818"/>
            </a:xfrm>
          </p:grpSpPr>
          <p:sp>
            <p:nvSpPr>
              <p:cNvPr id="16406" name="Freeform 66"/>
              <p:cNvSpPr>
                <a:spLocks/>
              </p:cNvSpPr>
              <p:nvPr/>
            </p:nvSpPr>
            <p:spPr bwMode="auto">
              <a:xfrm>
                <a:off x="975" y="3339"/>
                <a:ext cx="1089" cy="817"/>
              </a:xfrm>
              <a:custGeom>
                <a:avLst/>
                <a:gdLst>
                  <a:gd name="T0" fmla="*/ 0 w 1089"/>
                  <a:gd name="T1" fmla="*/ 817 h 817"/>
                  <a:gd name="T2" fmla="*/ 363 w 1089"/>
                  <a:gd name="T3" fmla="*/ 726 h 817"/>
                  <a:gd name="T4" fmla="*/ 544 w 1089"/>
                  <a:gd name="T5" fmla="*/ 409 h 817"/>
                  <a:gd name="T6" fmla="*/ 862 w 1089"/>
                  <a:gd name="T7" fmla="*/ 136 h 817"/>
                  <a:gd name="T8" fmla="*/ 1089 w 1089"/>
                  <a:gd name="T9" fmla="*/ 0 h 8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9"/>
                  <a:gd name="T16" fmla="*/ 0 h 817"/>
                  <a:gd name="T17" fmla="*/ 1089 w 1089"/>
                  <a:gd name="T18" fmla="*/ 817 h 8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9" h="817">
                    <a:moveTo>
                      <a:pt x="0" y="817"/>
                    </a:moveTo>
                    <a:cubicBezTo>
                      <a:pt x="136" y="805"/>
                      <a:pt x="272" y="794"/>
                      <a:pt x="363" y="726"/>
                    </a:cubicBezTo>
                    <a:cubicBezTo>
                      <a:pt x="454" y="658"/>
                      <a:pt x="461" y="507"/>
                      <a:pt x="544" y="409"/>
                    </a:cubicBezTo>
                    <a:cubicBezTo>
                      <a:pt x="627" y="311"/>
                      <a:pt x="771" y="204"/>
                      <a:pt x="862" y="136"/>
                    </a:cubicBezTo>
                    <a:cubicBezTo>
                      <a:pt x="953" y="68"/>
                      <a:pt x="1021" y="34"/>
                      <a:pt x="1089" y="0"/>
                    </a:cubicBezTo>
                  </a:path>
                </a:pathLst>
              </a:cu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Text Box 67"/>
              <p:cNvSpPr txBox="1">
                <a:spLocks noChangeArrowheads="1"/>
              </p:cNvSpPr>
              <p:nvPr/>
            </p:nvSpPr>
            <p:spPr bwMode="auto">
              <a:xfrm>
                <a:off x="2368" y="3338"/>
                <a:ext cx="688" cy="263"/>
              </a:xfrm>
              <a:prstGeom prst="rect">
                <a:avLst/>
              </a:prstGeom>
              <a:noFill/>
              <a:ln w="9525">
                <a:solidFill>
                  <a:srgbClr val="33CC33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CH" sz="4200" i="1" dirty="0" err="1">
                    <a:solidFill>
                      <a:srgbClr val="33CC33"/>
                    </a:solidFill>
                  </a:rPr>
                  <a:t>with</a:t>
                </a:r>
                <a:r>
                  <a:rPr lang="fr-CH" sz="4200" i="1" dirty="0">
                    <a:solidFill>
                      <a:srgbClr val="33CC33"/>
                    </a:solidFill>
                  </a:rPr>
                  <a:t> noise</a:t>
                </a:r>
                <a:endParaRPr lang="fr-FR" sz="4200" i="1" dirty="0">
                  <a:solidFill>
                    <a:srgbClr val="33CC33"/>
                  </a:solidFill>
                </a:endParaRPr>
              </a:p>
            </p:txBody>
          </p:sp>
        </p:grpSp>
      </p:grpSp>
      <p:sp>
        <p:nvSpPr>
          <p:cNvPr id="16400" name="Text Box 68"/>
          <p:cNvSpPr txBox="1">
            <a:spLocks noChangeArrowheads="1"/>
          </p:cNvSpPr>
          <p:nvPr/>
        </p:nvSpPr>
        <p:spPr bwMode="auto">
          <a:xfrm>
            <a:off x="889058" y="8700719"/>
            <a:ext cx="913236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- Calculate distribution </a:t>
            </a:r>
            <a:r>
              <a:rPr lang="fr-CH" i="1"/>
              <a:t>p(u)</a:t>
            </a:r>
            <a:endParaRPr lang="fr-FR" i="1"/>
          </a:p>
        </p:txBody>
      </p:sp>
      <p:sp>
        <p:nvSpPr>
          <p:cNvPr id="16401" name="Text Box 69"/>
          <p:cNvSpPr txBox="1">
            <a:spLocks noChangeArrowheads="1"/>
          </p:cNvSpPr>
          <p:nvPr/>
        </p:nvSpPr>
        <p:spPr bwMode="auto">
          <a:xfrm>
            <a:off x="990343" y="9977837"/>
            <a:ext cx="11737248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- Determine population firing rate </a:t>
            </a:r>
            <a:r>
              <a:rPr lang="fr-CH" i="1"/>
              <a:t>A</a:t>
            </a:r>
            <a:endParaRPr lang="fr-FR" i="1"/>
          </a:p>
        </p:txBody>
      </p:sp>
      <p:sp>
        <p:nvSpPr>
          <p:cNvPr id="16402" name="Rectangle 71"/>
          <p:cNvSpPr>
            <a:spLocks noChangeArrowheads="1"/>
          </p:cNvSpPr>
          <p:nvPr/>
        </p:nvSpPr>
        <p:spPr bwMode="auto">
          <a:xfrm>
            <a:off x="1" y="1099898"/>
            <a:ext cx="21524934" cy="10925830"/>
          </a:xfrm>
          <a:prstGeom prst="rect">
            <a:avLst/>
          </a:prstGeom>
          <a:solidFill>
            <a:srgbClr val="FF9900">
              <a:alpha val="27843"/>
            </a:srgbClr>
          </a:solidFill>
          <a:ln w="762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5100" dirty="0"/>
          </a:p>
        </p:txBody>
      </p:sp>
      <p:sp>
        <p:nvSpPr>
          <p:cNvPr id="16403" name="Text Box 48"/>
          <p:cNvSpPr txBox="1">
            <a:spLocks noChangeArrowheads="1"/>
          </p:cNvSpPr>
          <p:nvPr/>
        </p:nvSpPr>
        <p:spPr bwMode="auto">
          <a:xfrm>
            <a:off x="15519111" y="6320892"/>
            <a:ext cx="5330045" cy="2287675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b="1" i="1" dirty="0" err="1"/>
              <a:t>Miniproject</a:t>
            </a:r>
            <a:r>
              <a:rPr lang="en-US" sz="6800" b="1" i="1" dirty="0"/>
              <a:t>:</a:t>
            </a:r>
          </a:p>
          <a:p>
            <a:r>
              <a:rPr lang="en-US" sz="6800" b="1" i="1" dirty="0"/>
              <a:t>  12h00</a:t>
            </a:r>
            <a:endParaRPr lang="fr-FR" sz="68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9"/>
          <p:cNvSpPr txBox="1">
            <a:spLocks noChangeArrowheads="1"/>
          </p:cNvSpPr>
          <p:nvPr/>
        </p:nvSpPr>
        <p:spPr bwMode="auto">
          <a:xfrm>
            <a:off x="2194510" y="1392454"/>
            <a:ext cx="9901809" cy="2795506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16900" dirty="0">
                <a:solidFill>
                  <a:srgbClr val="FF0000"/>
                </a:solidFill>
              </a:rPr>
              <a:t>THE END</a:t>
            </a:r>
            <a:endParaRPr lang="fr-FR" sz="169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3829442" y="5896303"/>
            <a:ext cx="151207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up for:</a:t>
            </a:r>
          </a:p>
          <a:p>
            <a:r>
              <a:rPr lang="en-US" dirty="0" smtClean="0"/>
              <a:t>   - </a:t>
            </a:r>
            <a:r>
              <a:rPr lang="en-US" dirty="0" err="1" smtClean="0"/>
              <a:t>miniproject</a:t>
            </a:r>
            <a:r>
              <a:rPr lang="en-US" dirty="0" smtClean="0"/>
              <a:t> fraud detection interview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aphicFrame>
        <p:nvGraphicFramePr>
          <p:cNvPr id="2051" name="Object 16"/>
          <p:cNvGraphicFramePr>
            <a:graphicFrameLocks noChangeAspect="1"/>
          </p:cNvGraphicFramePr>
          <p:nvPr/>
        </p:nvGraphicFramePr>
        <p:xfrm>
          <a:off x="1080373" y="8433479"/>
          <a:ext cx="6842364" cy="1710326"/>
        </p:xfrm>
        <a:graphic>
          <a:graphicData uri="http://schemas.openxmlformats.org/presentationml/2006/ole">
            <p:oleObj spid="_x0000_s828419" name="Equation" r:id="rId4" imgW="1409400" imgH="355320" progId="Equation.3">
              <p:embed/>
            </p:oleObj>
          </a:graphicData>
        </a:graphic>
      </p:graphicFrame>
      <p:sp>
        <p:nvSpPr>
          <p:cNvPr id="2081" name="AutoShape 49"/>
          <p:cNvSpPr>
            <a:spLocks noChangeArrowheads="1"/>
          </p:cNvSpPr>
          <p:nvPr/>
        </p:nvSpPr>
        <p:spPr bwMode="auto">
          <a:xfrm>
            <a:off x="540187" y="8110444"/>
            <a:ext cx="17873938" cy="391574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534581" name="Object 53"/>
          <p:cNvGraphicFramePr>
            <a:graphicFrameLocks noChangeAspect="1"/>
          </p:cNvGraphicFramePr>
          <p:nvPr/>
        </p:nvGraphicFramePr>
        <p:xfrm>
          <a:off x="737793" y="10143805"/>
          <a:ext cx="10361132" cy="1710326"/>
        </p:xfrm>
        <a:graphic>
          <a:graphicData uri="http://schemas.openxmlformats.org/presentationml/2006/ole">
            <p:oleObj spid="_x0000_s828420" name="Equation" r:id="rId5" imgW="1866600" imgH="355320" progId="Equation.3">
              <p:embed/>
            </p:oleObj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1080374" y="1363984"/>
            <a:ext cx="15475111" cy="6211183"/>
            <a:chOff x="1080373" y="1080205"/>
            <a:chExt cx="18906531" cy="6211183"/>
          </a:xfrm>
        </p:grpSpPr>
        <p:graphicFrame>
          <p:nvGraphicFramePr>
            <p:cNvPr id="2050" name="Object 4"/>
            <p:cNvGraphicFramePr>
              <a:graphicFrameLocks noChangeAspect="1"/>
            </p:cNvGraphicFramePr>
            <p:nvPr/>
          </p:nvGraphicFramePr>
          <p:xfrm>
            <a:off x="8823048" y="2970566"/>
            <a:ext cx="1072871" cy="1220857"/>
          </p:xfrm>
          <a:graphic>
            <a:graphicData uri="http://schemas.openxmlformats.org/presentationml/2006/ole">
              <p:oleObj spid="_x0000_s828418" name="Equation" r:id="rId6" imgW="152280" imgH="228600" progId="Equation.3">
                <p:embed/>
              </p:oleObj>
            </a:graphicData>
          </a:graphic>
        </p:graphicFrame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4501555" y="1080205"/>
              <a:ext cx="8282861" cy="1485283"/>
              <a:chOff x="672" y="384"/>
              <a:chExt cx="2208" cy="528"/>
            </a:xfrm>
          </p:grpSpPr>
          <p:sp>
            <p:nvSpPr>
              <p:cNvPr id="2098" name="Oval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240" cy="19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9" name="Freeform 7"/>
              <p:cNvSpPr>
                <a:spLocks/>
              </p:cNvSpPr>
              <p:nvPr/>
            </p:nvSpPr>
            <p:spPr bwMode="auto">
              <a:xfrm flipV="1">
                <a:off x="1536" y="720"/>
                <a:ext cx="1344" cy="144"/>
              </a:xfrm>
              <a:custGeom>
                <a:avLst/>
                <a:gdLst>
                  <a:gd name="T0" fmla="*/ 0 w 1344"/>
                  <a:gd name="T1" fmla="*/ 1 h 472"/>
                  <a:gd name="T2" fmla="*/ 384 w 1344"/>
                  <a:gd name="T3" fmla="*/ 1 h 472"/>
                  <a:gd name="T4" fmla="*/ 672 w 1344"/>
                  <a:gd name="T5" fmla="*/ 1 h 472"/>
                  <a:gd name="T6" fmla="*/ 1152 w 1344"/>
                  <a:gd name="T7" fmla="*/ 0 h 472"/>
                  <a:gd name="T8" fmla="*/ 1344 w 1344"/>
                  <a:gd name="T9" fmla="*/ 0 h 4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4"/>
                  <a:gd name="T16" fmla="*/ 0 h 472"/>
                  <a:gd name="T17" fmla="*/ 1344 w 1344"/>
                  <a:gd name="T18" fmla="*/ 472 h 4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4" h="472">
                    <a:moveTo>
                      <a:pt x="0" y="288"/>
                    </a:moveTo>
                    <a:cubicBezTo>
                      <a:pt x="136" y="300"/>
                      <a:pt x="272" y="312"/>
                      <a:pt x="384" y="336"/>
                    </a:cubicBezTo>
                    <a:cubicBezTo>
                      <a:pt x="496" y="360"/>
                      <a:pt x="544" y="472"/>
                      <a:pt x="672" y="432"/>
                    </a:cubicBezTo>
                    <a:cubicBezTo>
                      <a:pt x="800" y="392"/>
                      <a:pt x="1040" y="168"/>
                      <a:pt x="1152" y="96"/>
                    </a:cubicBezTo>
                    <a:cubicBezTo>
                      <a:pt x="1264" y="24"/>
                      <a:pt x="1304" y="12"/>
                      <a:pt x="1344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0" name="Freeform 8"/>
              <p:cNvSpPr>
                <a:spLocks/>
              </p:cNvSpPr>
              <p:nvPr/>
            </p:nvSpPr>
            <p:spPr bwMode="auto">
              <a:xfrm>
                <a:off x="672" y="528"/>
                <a:ext cx="768" cy="240"/>
              </a:xfrm>
              <a:custGeom>
                <a:avLst/>
                <a:gdLst>
                  <a:gd name="T0" fmla="*/ 768 w 768"/>
                  <a:gd name="T1" fmla="*/ 240 h 240"/>
                  <a:gd name="T2" fmla="*/ 336 w 768"/>
                  <a:gd name="T3" fmla="*/ 192 h 240"/>
                  <a:gd name="T4" fmla="*/ 0 w 768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240"/>
                  <a:gd name="T11" fmla="*/ 768 w 768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240">
                    <a:moveTo>
                      <a:pt x="768" y="240"/>
                    </a:moveTo>
                    <a:cubicBezTo>
                      <a:pt x="616" y="236"/>
                      <a:pt x="464" y="232"/>
                      <a:pt x="336" y="192"/>
                    </a:cubicBezTo>
                    <a:cubicBezTo>
                      <a:pt x="208" y="152"/>
                      <a:pt x="56" y="3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1" name="Freeform 9"/>
              <p:cNvSpPr>
                <a:spLocks/>
              </p:cNvSpPr>
              <p:nvPr/>
            </p:nvSpPr>
            <p:spPr bwMode="auto">
              <a:xfrm>
                <a:off x="720" y="768"/>
                <a:ext cx="528" cy="144"/>
              </a:xfrm>
              <a:custGeom>
                <a:avLst/>
                <a:gdLst>
                  <a:gd name="T0" fmla="*/ 1177 w 432"/>
                  <a:gd name="T1" fmla="*/ 0 h 144"/>
                  <a:gd name="T2" fmla="*/ 786 w 432"/>
                  <a:gd name="T3" fmla="*/ 96 h 144"/>
                  <a:gd name="T4" fmla="*/ 0 w 432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144"/>
                  <a:gd name="T11" fmla="*/ 432 w 432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144">
                    <a:moveTo>
                      <a:pt x="432" y="0"/>
                    </a:moveTo>
                    <a:cubicBezTo>
                      <a:pt x="396" y="36"/>
                      <a:pt x="360" y="72"/>
                      <a:pt x="288" y="96"/>
                    </a:cubicBezTo>
                    <a:cubicBezTo>
                      <a:pt x="216" y="120"/>
                      <a:pt x="108" y="132"/>
                      <a:pt x="0" y="1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2" name="Freeform 10"/>
              <p:cNvSpPr>
                <a:spLocks/>
              </p:cNvSpPr>
              <p:nvPr/>
            </p:nvSpPr>
            <p:spPr bwMode="auto">
              <a:xfrm>
                <a:off x="816" y="384"/>
                <a:ext cx="432" cy="384"/>
              </a:xfrm>
              <a:custGeom>
                <a:avLst/>
                <a:gdLst>
                  <a:gd name="T0" fmla="*/ 432 w 432"/>
                  <a:gd name="T1" fmla="*/ 384 h 384"/>
                  <a:gd name="T2" fmla="*/ 288 w 432"/>
                  <a:gd name="T3" fmla="*/ 144 h 384"/>
                  <a:gd name="T4" fmla="*/ 0 w 432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384"/>
                  <a:gd name="T11" fmla="*/ 432 w 432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384">
                    <a:moveTo>
                      <a:pt x="432" y="384"/>
                    </a:moveTo>
                    <a:cubicBezTo>
                      <a:pt x="396" y="296"/>
                      <a:pt x="360" y="208"/>
                      <a:pt x="288" y="144"/>
                    </a:cubicBezTo>
                    <a:cubicBezTo>
                      <a:pt x="216" y="80"/>
                      <a:pt x="48" y="2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6" name="Text Box 11"/>
            <p:cNvSpPr txBox="1">
              <a:spLocks noChangeArrowheads="1"/>
            </p:cNvSpPr>
            <p:nvPr/>
          </p:nvSpPr>
          <p:spPr bwMode="auto">
            <a:xfrm>
              <a:off x="6842363" y="2430463"/>
              <a:ext cx="535464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sz="5100" dirty="0" err="1">
                  <a:solidFill>
                    <a:srgbClr val="FF0000"/>
                  </a:solidFill>
                </a:rPr>
                <a:t>i</a:t>
              </a:r>
              <a:endParaRPr lang="en-US" sz="5100" dirty="0">
                <a:solidFill>
                  <a:srgbClr val="FF0000"/>
                </a:solidFill>
              </a:endParaRPr>
            </a:p>
          </p:txBody>
        </p:sp>
        <p:sp>
          <p:nvSpPr>
            <p:cNvPr id="2057" name="Line 12"/>
            <p:cNvSpPr>
              <a:spLocks noChangeShapeType="1"/>
            </p:cNvSpPr>
            <p:nvPr/>
          </p:nvSpPr>
          <p:spPr bwMode="auto">
            <a:xfrm flipH="1" flipV="1">
              <a:off x="7382550" y="2160411"/>
              <a:ext cx="2520871" cy="1485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058" name="Line 13"/>
            <p:cNvSpPr>
              <a:spLocks noChangeShapeType="1"/>
            </p:cNvSpPr>
            <p:nvPr/>
          </p:nvSpPr>
          <p:spPr bwMode="auto">
            <a:xfrm flipH="1" flipV="1">
              <a:off x="7382550" y="2160411"/>
              <a:ext cx="2340808" cy="1215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059" name="Line 14"/>
            <p:cNvSpPr>
              <a:spLocks noChangeShapeType="1"/>
            </p:cNvSpPr>
            <p:nvPr/>
          </p:nvSpPr>
          <p:spPr bwMode="auto">
            <a:xfrm>
              <a:off x="10083483" y="6616259"/>
              <a:ext cx="99034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060" name="Line 15"/>
            <p:cNvSpPr>
              <a:spLocks noChangeShapeType="1"/>
            </p:cNvSpPr>
            <p:nvPr/>
          </p:nvSpPr>
          <p:spPr bwMode="auto">
            <a:xfrm flipV="1">
              <a:off x="10083483" y="2970565"/>
              <a:ext cx="0" cy="3645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061" name="Rectangle 17"/>
            <p:cNvSpPr>
              <a:spLocks noChangeArrowheads="1"/>
            </p:cNvSpPr>
            <p:nvPr/>
          </p:nvSpPr>
          <p:spPr bwMode="auto">
            <a:xfrm>
              <a:off x="5761990" y="4995951"/>
              <a:ext cx="360124" cy="121523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062" name="Line 18"/>
            <p:cNvSpPr>
              <a:spLocks noChangeShapeType="1"/>
            </p:cNvSpPr>
            <p:nvPr/>
          </p:nvSpPr>
          <p:spPr bwMode="auto">
            <a:xfrm>
              <a:off x="7022425" y="5401028"/>
              <a:ext cx="7202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063" name="Line 19"/>
            <p:cNvSpPr>
              <a:spLocks noChangeShapeType="1"/>
            </p:cNvSpPr>
            <p:nvPr/>
          </p:nvSpPr>
          <p:spPr bwMode="auto">
            <a:xfrm>
              <a:off x="7022425" y="5671079"/>
              <a:ext cx="7202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064" name="Oval 20"/>
            <p:cNvSpPr>
              <a:spLocks noChangeArrowheads="1"/>
            </p:cNvSpPr>
            <p:nvPr/>
          </p:nvSpPr>
          <p:spPr bwMode="auto">
            <a:xfrm>
              <a:off x="2160746" y="5401028"/>
              <a:ext cx="1080373" cy="94518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065" name="Oval 21"/>
            <p:cNvSpPr>
              <a:spLocks noChangeArrowheads="1"/>
            </p:cNvSpPr>
            <p:nvPr/>
          </p:nvSpPr>
          <p:spPr bwMode="auto">
            <a:xfrm>
              <a:off x="4861679" y="4050771"/>
              <a:ext cx="4321493" cy="3240617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pPr algn="ctr"/>
              <a:endParaRPr lang="fr-FR" sz="5100" b="1" dirty="0"/>
            </a:p>
          </p:txBody>
        </p:sp>
        <p:sp>
          <p:nvSpPr>
            <p:cNvPr id="2066" name="Line 22"/>
            <p:cNvSpPr>
              <a:spLocks noChangeShapeType="1"/>
            </p:cNvSpPr>
            <p:nvPr/>
          </p:nvSpPr>
          <p:spPr bwMode="auto">
            <a:xfrm flipV="1">
              <a:off x="3961368" y="3780719"/>
              <a:ext cx="720249" cy="1350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067" name="Line 23"/>
            <p:cNvSpPr>
              <a:spLocks noChangeShapeType="1"/>
            </p:cNvSpPr>
            <p:nvPr/>
          </p:nvSpPr>
          <p:spPr bwMode="auto">
            <a:xfrm flipV="1">
              <a:off x="2700933" y="3915745"/>
              <a:ext cx="0" cy="1485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2160746" y="6886311"/>
              <a:ext cx="1080373" cy="135026"/>
              <a:chOff x="576" y="2448"/>
              <a:chExt cx="240" cy="48"/>
            </a:xfrm>
          </p:grpSpPr>
          <p:sp>
            <p:nvSpPr>
              <p:cNvPr id="2096" name="Line 25"/>
              <p:cNvSpPr>
                <a:spLocks noChangeShapeType="1"/>
              </p:cNvSpPr>
              <p:nvPr/>
            </p:nvSpPr>
            <p:spPr bwMode="auto">
              <a:xfrm>
                <a:off x="57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7" name="Line 26"/>
              <p:cNvSpPr>
                <a:spLocks noChangeShapeType="1"/>
              </p:cNvSpPr>
              <p:nvPr/>
            </p:nvSpPr>
            <p:spPr bwMode="auto">
              <a:xfrm>
                <a:off x="624" y="249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6302177" y="6886311"/>
              <a:ext cx="900311" cy="135026"/>
              <a:chOff x="576" y="2448"/>
              <a:chExt cx="240" cy="48"/>
            </a:xfrm>
          </p:grpSpPr>
          <p:sp>
            <p:nvSpPr>
              <p:cNvPr id="2094" name="Line 28"/>
              <p:cNvSpPr>
                <a:spLocks noChangeShapeType="1"/>
              </p:cNvSpPr>
              <p:nvPr/>
            </p:nvSpPr>
            <p:spPr bwMode="auto">
              <a:xfrm>
                <a:off x="576" y="24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5" name="Line 29"/>
              <p:cNvSpPr>
                <a:spLocks noChangeShapeType="1"/>
              </p:cNvSpPr>
              <p:nvPr/>
            </p:nvSpPr>
            <p:spPr bwMode="auto">
              <a:xfrm>
                <a:off x="624" y="249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070" name="AutoShape 30"/>
            <p:cNvCxnSpPr>
              <a:cxnSpLocks noChangeShapeType="1"/>
              <a:endCxn id="2066" idx="0"/>
            </p:cNvCxnSpPr>
            <p:nvPr/>
          </p:nvCxnSpPr>
          <p:spPr bwMode="auto">
            <a:xfrm>
              <a:off x="2700933" y="3915745"/>
              <a:ext cx="1260435" cy="25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71" name="Line 31"/>
            <p:cNvSpPr>
              <a:spLocks noChangeShapeType="1"/>
            </p:cNvSpPr>
            <p:nvPr/>
          </p:nvSpPr>
          <p:spPr bwMode="auto">
            <a:xfrm>
              <a:off x="5942052" y="4590874"/>
              <a:ext cx="0" cy="4050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072" name="Line 32"/>
            <p:cNvSpPr>
              <a:spLocks noChangeShapeType="1"/>
            </p:cNvSpPr>
            <p:nvPr/>
          </p:nvSpPr>
          <p:spPr bwMode="auto">
            <a:xfrm>
              <a:off x="5942052" y="6211182"/>
              <a:ext cx="0" cy="4050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cxnSp>
          <p:nvCxnSpPr>
            <p:cNvPr id="2073" name="AutoShape 33"/>
            <p:cNvCxnSpPr>
              <a:cxnSpLocks noChangeShapeType="1"/>
              <a:stCxn id="2071" idx="0"/>
            </p:cNvCxnSpPr>
            <p:nvPr/>
          </p:nvCxnSpPr>
          <p:spPr bwMode="auto">
            <a:xfrm>
              <a:off x="5942052" y="4590874"/>
              <a:ext cx="144049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74" name="AutoShape 34"/>
            <p:cNvCxnSpPr>
              <a:cxnSpLocks noChangeShapeType="1"/>
              <a:stCxn id="2072" idx="1"/>
            </p:cNvCxnSpPr>
            <p:nvPr/>
          </p:nvCxnSpPr>
          <p:spPr bwMode="auto">
            <a:xfrm>
              <a:off x="5942052" y="6616259"/>
              <a:ext cx="144049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75" name="Line 35"/>
            <p:cNvSpPr>
              <a:spLocks noChangeShapeType="1"/>
            </p:cNvSpPr>
            <p:nvPr/>
          </p:nvSpPr>
          <p:spPr bwMode="auto">
            <a:xfrm>
              <a:off x="6662301" y="6616260"/>
              <a:ext cx="0" cy="270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076" name="Line 36"/>
            <p:cNvSpPr>
              <a:spLocks noChangeShapeType="1"/>
            </p:cNvSpPr>
            <p:nvPr/>
          </p:nvSpPr>
          <p:spPr bwMode="auto">
            <a:xfrm flipV="1">
              <a:off x="6662301" y="3915745"/>
              <a:ext cx="0" cy="675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077" name="Line 37"/>
            <p:cNvSpPr>
              <a:spLocks noChangeShapeType="1"/>
            </p:cNvSpPr>
            <p:nvPr/>
          </p:nvSpPr>
          <p:spPr bwMode="auto">
            <a:xfrm flipH="1">
              <a:off x="4681617" y="3915745"/>
              <a:ext cx="19806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078" name="Line 38"/>
            <p:cNvSpPr>
              <a:spLocks noChangeShapeType="1"/>
            </p:cNvSpPr>
            <p:nvPr/>
          </p:nvSpPr>
          <p:spPr bwMode="auto">
            <a:xfrm>
              <a:off x="2700933" y="6346208"/>
              <a:ext cx="0" cy="540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2079" name="Text Box 39"/>
            <p:cNvSpPr txBox="1">
              <a:spLocks noChangeArrowheads="1"/>
            </p:cNvSpPr>
            <p:nvPr/>
          </p:nvSpPr>
          <p:spPr bwMode="auto">
            <a:xfrm>
              <a:off x="2303297" y="5474167"/>
              <a:ext cx="570730" cy="979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92911" tIns="96455" rIns="192911" bIns="96455">
              <a:spAutoFit/>
            </a:bodyPr>
            <a:lstStyle/>
            <a:p>
              <a:r>
                <a:rPr lang="en-US" sz="5100" b="1" i="1" dirty="0"/>
                <a:t>I</a:t>
              </a:r>
              <a:endParaRPr lang="en-US" sz="5100" dirty="0"/>
            </a:p>
          </p:txBody>
        </p: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080373" y="1485282"/>
              <a:ext cx="3961368" cy="2025386"/>
              <a:chOff x="288" y="528"/>
              <a:chExt cx="1056" cy="720"/>
            </a:xfrm>
          </p:grpSpPr>
          <p:sp>
            <p:nvSpPr>
              <p:cNvPr id="2086" name="Freeform 41"/>
              <p:cNvSpPr>
                <a:spLocks/>
              </p:cNvSpPr>
              <p:nvPr/>
            </p:nvSpPr>
            <p:spPr bwMode="auto">
              <a:xfrm>
                <a:off x="288" y="624"/>
                <a:ext cx="1056" cy="168"/>
              </a:xfrm>
              <a:custGeom>
                <a:avLst/>
                <a:gdLst>
                  <a:gd name="T0" fmla="*/ 0 w 1056"/>
                  <a:gd name="T1" fmla="*/ 144 h 168"/>
                  <a:gd name="T2" fmla="*/ 624 w 1056"/>
                  <a:gd name="T3" fmla="*/ 144 h 168"/>
                  <a:gd name="T4" fmla="*/ 1056 w 1056"/>
                  <a:gd name="T5" fmla="*/ 0 h 168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168"/>
                  <a:gd name="T11" fmla="*/ 1056 w 1056"/>
                  <a:gd name="T12" fmla="*/ 168 h 1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168">
                    <a:moveTo>
                      <a:pt x="0" y="144"/>
                    </a:moveTo>
                    <a:cubicBezTo>
                      <a:pt x="224" y="156"/>
                      <a:pt x="448" y="168"/>
                      <a:pt x="624" y="144"/>
                    </a:cubicBezTo>
                    <a:cubicBezTo>
                      <a:pt x="800" y="120"/>
                      <a:pt x="984" y="24"/>
                      <a:pt x="1056" y="0"/>
                    </a:cubicBezTo>
                  </a:path>
                </a:pathLst>
              </a:cu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42"/>
              <p:cNvGrpSpPr>
                <a:grpSpLocks/>
              </p:cNvGrpSpPr>
              <p:nvPr/>
            </p:nvGrpSpPr>
            <p:grpSpPr bwMode="auto">
              <a:xfrm>
                <a:off x="288" y="528"/>
                <a:ext cx="672" cy="552"/>
                <a:chOff x="288" y="528"/>
                <a:chExt cx="672" cy="552"/>
              </a:xfrm>
            </p:grpSpPr>
            <p:sp>
              <p:nvSpPr>
                <p:cNvPr id="2090" name="Line 43"/>
                <p:cNvSpPr>
                  <a:spLocks noChangeShapeType="1"/>
                </p:cNvSpPr>
                <p:nvPr/>
              </p:nvSpPr>
              <p:spPr bwMode="auto">
                <a:xfrm>
                  <a:off x="672" y="67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1" name="Line 44"/>
                <p:cNvSpPr>
                  <a:spLocks noChangeShapeType="1"/>
                </p:cNvSpPr>
                <p:nvPr/>
              </p:nvSpPr>
              <p:spPr bwMode="auto">
                <a:xfrm>
                  <a:off x="288" y="67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2" name="Line 45"/>
                <p:cNvSpPr>
                  <a:spLocks noChangeShapeType="1"/>
                </p:cNvSpPr>
                <p:nvPr/>
              </p:nvSpPr>
              <p:spPr bwMode="auto">
                <a:xfrm>
                  <a:off x="384" y="52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3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88" y="768"/>
                  <a:ext cx="88" cy="3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5100" dirty="0"/>
                    <a:t>j</a:t>
                  </a:r>
                </a:p>
              </p:txBody>
            </p:sp>
          </p:grpSp>
          <p:sp>
            <p:nvSpPr>
              <p:cNvPr id="2088" name="Line 47"/>
              <p:cNvSpPr>
                <a:spLocks noChangeShapeType="1"/>
              </p:cNvSpPr>
              <p:nvPr/>
            </p:nvSpPr>
            <p:spPr bwMode="auto">
              <a:xfrm>
                <a:off x="1104" y="912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9" name="Line 48"/>
              <p:cNvSpPr>
                <a:spLocks noChangeShapeType="1"/>
              </p:cNvSpPr>
              <p:nvPr/>
            </p:nvSpPr>
            <p:spPr bwMode="auto">
              <a:xfrm flipH="1">
                <a:off x="672" y="91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83" name="Line 51"/>
            <p:cNvSpPr>
              <a:spLocks noChangeShapeType="1"/>
            </p:cNvSpPr>
            <p:nvPr/>
          </p:nvSpPr>
          <p:spPr bwMode="auto">
            <a:xfrm>
              <a:off x="7401308" y="4545865"/>
              <a:ext cx="0" cy="8917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2084" name="Line 52"/>
            <p:cNvSpPr>
              <a:spLocks noChangeShapeType="1"/>
            </p:cNvSpPr>
            <p:nvPr/>
          </p:nvSpPr>
          <p:spPr bwMode="auto">
            <a:xfrm>
              <a:off x="7401308" y="5693584"/>
              <a:ext cx="0" cy="8917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  <p:sp>
          <p:nvSpPr>
            <p:cNvPr id="2085" name="Freeform 55"/>
            <p:cNvSpPr>
              <a:spLocks/>
            </p:cNvSpPr>
            <p:nvPr/>
          </p:nvSpPr>
          <p:spPr bwMode="auto">
            <a:xfrm>
              <a:off x="10124748" y="4033894"/>
              <a:ext cx="4932953" cy="2551424"/>
            </a:xfrm>
            <a:custGeom>
              <a:avLst/>
              <a:gdLst>
                <a:gd name="T0" fmla="*/ 0 w 1315"/>
                <a:gd name="T1" fmla="*/ 2147483647 h 907"/>
                <a:gd name="T2" fmla="*/ 2147483647 w 1315"/>
                <a:gd name="T3" fmla="*/ 2147483647 h 907"/>
                <a:gd name="T4" fmla="*/ 2147483647 w 1315"/>
                <a:gd name="T5" fmla="*/ 2147483647 h 907"/>
                <a:gd name="T6" fmla="*/ 2147483647 w 1315"/>
                <a:gd name="T7" fmla="*/ 2147483647 h 907"/>
                <a:gd name="T8" fmla="*/ 2147483647 w 1315"/>
                <a:gd name="T9" fmla="*/ 2147483647 h 907"/>
                <a:gd name="T10" fmla="*/ 2147483647 w 1315"/>
                <a:gd name="T11" fmla="*/ 0 h 9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15"/>
                <a:gd name="T19" fmla="*/ 0 h 907"/>
                <a:gd name="T20" fmla="*/ 1315 w 1315"/>
                <a:gd name="T21" fmla="*/ 907 h 9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15" h="907">
                  <a:moveTo>
                    <a:pt x="0" y="907"/>
                  </a:moveTo>
                  <a:cubicBezTo>
                    <a:pt x="11" y="820"/>
                    <a:pt x="23" y="733"/>
                    <a:pt x="91" y="680"/>
                  </a:cubicBezTo>
                  <a:cubicBezTo>
                    <a:pt x="159" y="627"/>
                    <a:pt x="295" y="657"/>
                    <a:pt x="408" y="589"/>
                  </a:cubicBezTo>
                  <a:cubicBezTo>
                    <a:pt x="521" y="521"/>
                    <a:pt x="658" y="347"/>
                    <a:pt x="771" y="272"/>
                  </a:cubicBezTo>
                  <a:cubicBezTo>
                    <a:pt x="884" y="197"/>
                    <a:pt x="998" y="181"/>
                    <a:pt x="1089" y="136"/>
                  </a:cubicBezTo>
                  <a:cubicBezTo>
                    <a:pt x="1180" y="91"/>
                    <a:pt x="1278" y="30"/>
                    <a:pt x="1315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lIns="192911" tIns="96455" rIns="192911" bIns="96455"/>
            <a:lstStyle/>
            <a:p>
              <a:endParaRPr lang="en-US"/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13-part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Review:  leaky integrate-and-fire model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grpSp>
        <p:nvGrpSpPr>
          <p:cNvPr id="58" name="Group 7"/>
          <p:cNvGrpSpPr>
            <a:grpSpLocks/>
          </p:cNvGrpSpPr>
          <p:nvPr/>
        </p:nvGrpSpPr>
        <p:grpSpPr bwMode="auto">
          <a:xfrm>
            <a:off x="10250667" y="8768231"/>
            <a:ext cx="7543854" cy="917049"/>
            <a:chOff x="1789" y="3474"/>
            <a:chExt cx="2011" cy="326"/>
          </a:xfrm>
        </p:grpSpPr>
        <p:graphicFrame>
          <p:nvGraphicFramePr>
            <p:cNvPr id="59" name="Object 8"/>
            <p:cNvGraphicFramePr>
              <a:graphicFrameLocks noChangeAspect="1"/>
            </p:cNvGraphicFramePr>
            <p:nvPr/>
          </p:nvGraphicFramePr>
          <p:xfrm>
            <a:off x="2863" y="3474"/>
            <a:ext cx="937" cy="325"/>
          </p:xfrm>
          <a:graphic>
            <a:graphicData uri="http://schemas.openxmlformats.org/presentationml/2006/ole">
              <p:oleObj spid="_x0000_s828421" name="Equation" r:id="rId7" imgW="545760" imgH="190440" progId="Equation.3">
                <p:embed/>
              </p:oleObj>
            </a:graphicData>
          </a:graphic>
        </p:graphicFrame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1789" y="3488"/>
              <a:ext cx="66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dirty="0"/>
                <a:t>If  </a:t>
              </a:r>
              <a:r>
                <a:rPr lang="fr-CH" sz="5100" dirty="0" err="1"/>
                <a:t>firing</a:t>
              </a:r>
              <a:r>
                <a:rPr lang="fr-CH" sz="5100" dirty="0"/>
                <a:t>:</a:t>
              </a:r>
              <a:endParaRPr lang="fr-FR" sz="5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014448" y="1316500"/>
          <a:ext cx="9081886" cy="1710326"/>
        </p:xfrm>
        <a:graphic>
          <a:graphicData uri="http://schemas.openxmlformats.org/presentationml/2006/ole">
            <p:oleObj spid="_x0000_s829442" name="Equation" r:id="rId4" imgW="1409400" imgH="355320" progId="Equation.3">
              <p:embed/>
            </p:oleObj>
          </a:graphicData>
        </a:graphic>
      </p:graphicFrame>
      <p:sp>
        <p:nvSpPr>
          <p:cNvPr id="3084" name="Text Box 6"/>
          <p:cNvSpPr txBox="1">
            <a:spLocks noChangeArrowheads="1"/>
          </p:cNvSpPr>
          <p:nvPr/>
        </p:nvSpPr>
        <p:spPr bwMode="auto">
          <a:xfrm>
            <a:off x="14329949" y="1609056"/>
            <a:ext cx="136902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b="1" dirty="0"/>
              <a:t>LIF</a:t>
            </a:r>
            <a:endParaRPr lang="fr-FR" sz="5100" b="1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788168" y="2377017"/>
            <a:ext cx="7543854" cy="917049"/>
            <a:chOff x="1789" y="3474"/>
            <a:chExt cx="2011" cy="326"/>
          </a:xfrm>
        </p:grpSpPr>
        <p:graphicFrame>
          <p:nvGraphicFramePr>
            <p:cNvPr id="3080" name="Object 8"/>
            <p:cNvGraphicFramePr>
              <a:graphicFrameLocks noChangeAspect="1"/>
            </p:cNvGraphicFramePr>
            <p:nvPr/>
          </p:nvGraphicFramePr>
          <p:xfrm>
            <a:off x="2863" y="3474"/>
            <a:ext cx="937" cy="325"/>
          </p:xfrm>
          <a:graphic>
            <a:graphicData uri="http://schemas.openxmlformats.org/presentationml/2006/ole">
              <p:oleObj spid="_x0000_s829448" name="Equation" r:id="rId5" imgW="545760" imgH="190440" progId="Equation.3">
                <p:embed/>
              </p:oleObj>
            </a:graphicData>
          </a:graphic>
        </p:graphicFrame>
        <p:sp>
          <p:nvSpPr>
            <p:cNvPr id="3135" name="Text Box 9"/>
            <p:cNvSpPr txBox="1">
              <a:spLocks noChangeArrowheads="1"/>
            </p:cNvSpPr>
            <p:nvPr/>
          </p:nvSpPr>
          <p:spPr bwMode="auto">
            <a:xfrm>
              <a:off x="1789" y="3488"/>
              <a:ext cx="66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dirty="0"/>
                <a:t>If  </a:t>
              </a:r>
              <a:r>
                <a:rPr lang="fr-CH" sz="5100" dirty="0" err="1"/>
                <a:t>firing</a:t>
              </a:r>
              <a:r>
                <a:rPr lang="fr-CH" sz="5100" dirty="0"/>
                <a:t>:</a:t>
              </a:r>
              <a:endParaRPr lang="fr-FR" sz="5100" dirty="0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423898" y="3724459"/>
            <a:ext cx="20076934" cy="8475677"/>
            <a:chOff x="113" y="1324"/>
            <a:chExt cx="5352" cy="3013"/>
          </a:xfrm>
        </p:grpSpPr>
        <p:sp>
          <p:nvSpPr>
            <p:cNvPr id="3089" name="Line 10"/>
            <p:cNvSpPr>
              <a:spLocks noChangeShapeType="1"/>
            </p:cNvSpPr>
            <p:nvPr/>
          </p:nvSpPr>
          <p:spPr bwMode="auto">
            <a:xfrm>
              <a:off x="658" y="2989"/>
              <a:ext cx="1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Line 11"/>
            <p:cNvSpPr>
              <a:spLocks noChangeShapeType="1"/>
            </p:cNvSpPr>
            <p:nvPr/>
          </p:nvSpPr>
          <p:spPr bwMode="auto">
            <a:xfrm flipV="1">
              <a:off x="658" y="1447"/>
              <a:ext cx="0" cy="1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Text Box 12"/>
            <p:cNvSpPr txBox="1">
              <a:spLocks noChangeArrowheads="1"/>
            </p:cNvSpPr>
            <p:nvPr/>
          </p:nvSpPr>
          <p:spPr bwMode="auto">
            <a:xfrm>
              <a:off x="1144" y="1324"/>
              <a:ext cx="29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i="1" dirty="0"/>
                <a:t>I=0</a:t>
              </a:r>
              <a:endParaRPr lang="fr-FR" sz="5100" i="1" dirty="0"/>
            </a:p>
          </p:txBody>
        </p:sp>
        <p:graphicFrame>
          <p:nvGraphicFramePr>
            <p:cNvPr id="3075" name="Object 13"/>
            <p:cNvGraphicFramePr>
              <a:graphicFrameLocks noChangeAspect="1"/>
            </p:cNvGraphicFramePr>
            <p:nvPr/>
          </p:nvGraphicFramePr>
          <p:xfrm>
            <a:off x="113" y="1447"/>
            <a:ext cx="452" cy="582"/>
          </p:xfrm>
          <a:graphic>
            <a:graphicData uri="http://schemas.openxmlformats.org/presentationml/2006/ole">
              <p:oleObj spid="_x0000_s829443" name="Equation" r:id="rId6" imgW="304560" imgH="393480" progId="Equation.3">
                <p:embed/>
              </p:oleObj>
            </a:graphicData>
          </a:graphic>
        </p:graphicFrame>
        <p:sp>
          <p:nvSpPr>
            <p:cNvPr id="3092" name="Text Box 14"/>
            <p:cNvSpPr txBox="1">
              <a:spLocks noChangeArrowheads="1"/>
            </p:cNvSpPr>
            <p:nvPr/>
          </p:nvSpPr>
          <p:spPr bwMode="auto">
            <a:xfrm>
              <a:off x="158" y="3475"/>
              <a:ext cx="14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i="1" dirty="0"/>
                <a:t>u</a:t>
              </a:r>
              <a:endParaRPr lang="fr-FR" sz="5100" i="1" dirty="0"/>
            </a:p>
          </p:txBody>
        </p:sp>
        <p:graphicFrame>
          <p:nvGraphicFramePr>
            <p:cNvPr id="3076" name="Object 15"/>
            <p:cNvGraphicFramePr>
              <a:graphicFrameLocks noChangeAspect="1"/>
            </p:cNvGraphicFramePr>
            <p:nvPr/>
          </p:nvGraphicFramePr>
          <p:xfrm>
            <a:off x="1746" y="3307"/>
            <a:ext cx="240" cy="305"/>
          </p:xfrm>
          <a:graphic>
            <a:graphicData uri="http://schemas.openxmlformats.org/presentationml/2006/ole">
              <p:oleObj spid="_x0000_s829444" name="Equation" r:id="rId7" imgW="139680" imgH="177480" progId="Equation.3">
                <p:embed/>
              </p:oleObj>
            </a:graphicData>
          </a:graphic>
        </p:graphicFrame>
        <p:sp>
          <p:nvSpPr>
            <p:cNvPr id="3093" name="Line 16"/>
            <p:cNvSpPr>
              <a:spLocks noChangeShapeType="1"/>
            </p:cNvSpPr>
            <p:nvPr/>
          </p:nvSpPr>
          <p:spPr bwMode="auto">
            <a:xfrm>
              <a:off x="431" y="2535"/>
              <a:ext cx="1361" cy="8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Line 17"/>
            <p:cNvSpPr>
              <a:spLocks noChangeShapeType="1"/>
            </p:cNvSpPr>
            <p:nvPr/>
          </p:nvSpPr>
          <p:spPr bwMode="auto">
            <a:xfrm>
              <a:off x="1792" y="1855"/>
              <a:ext cx="0" cy="15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Line 18"/>
            <p:cNvSpPr>
              <a:spLocks noChangeShapeType="1"/>
            </p:cNvSpPr>
            <p:nvPr/>
          </p:nvSpPr>
          <p:spPr bwMode="auto">
            <a:xfrm flipH="1">
              <a:off x="1292" y="2976"/>
              <a:ext cx="31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Line 19"/>
            <p:cNvSpPr>
              <a:spLocks noChangeShapeType="1"/>
            </p:cNvSpPr>
            <p:nvPr/>
          </p:nvSpPr>
          <p:spPr bwMode="auto">
            <a:xfrm>
              <a:off x="657" y="2976"/>
              <a:ext cx="31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2862" y="1344"/>
              <a:ext cx="2492" cy="2177"/>
              <a:chOff x="2862" y="1344"/>
              <a:chExt cx="2492" cy="2177"/>
            </a:xfrm>
          </p:grpSpPr>
          <p:sp>
            <p:nvSpPr>
              <p:cNvPr id="3126" name="Line 21"/>
              <p:cNvSpPr>
                <a:spLocks noChangeShapeType="1"/>
              </p:cNvSpPr>
              <p:nvPr/>
            </p:nvSpPr>
            <p:spPr bwMode="auto">
              <a:xfrm>
                <a:off x="3407" y="3009"/>
                <a:ext cx="18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" name="Line 22"/>
              <p:cNvSpPr>
                <a:spLocks noChangeShapeType="1"/>
              </p:cNvSpPr>
              <p:nvPr/>
            </p:nvSpPr>
            <p:spPr bwMode="auto">
              <a:xfrm flipV="1">
                <a:off x="3407" y="1467"/>
                <a:ext cx="0" cy="1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" name="Text Box 23"/>
              <p:cNvSpPr txBox="1">
                <a:spLocks noChangeArrowheads="1"/>
              </p:cNvSpPr>
              <p:nvPr/>
            </p:nvSpPr>
            <p:spPr bwMode="auto">
              <a:xfrm>
                <a:off x="3893" y="1344"/>
                <a:ext cx="296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CH" sz="5100" i="1" dirty="0"/>
                  <a:t>I&gt;0</a:t>
                </a:r>
                <a:endParaRPr lang="fr-FR" sz="5100" i="1" dirty="0"/>
              </a:p>
            </p:txBody>
          </p:sp>
          <p:graphicFrame>
            <p:nvGraphicFramePr>
              <p:cNvPr id="3078" name="Object 24"/>
              <p:cNvGraphicFramePr>
                <a:graphicFrameLocks noChangeAspect="1"/>
              </p:cNvGraphicFramePr>
              <p:nvPr/>
            </p:nvGraphicFramePr>
            <p:xfrm>
              <a:off x="2862" y="1467"/>
              <a:ext cx="452" cy="582"/>
            </p:xfrm>
            <a:graphic>
              <a:graphicData uri="http://schemas.openxmlformats.org/presentationml/2006/ole">
                <p:oleObj spid="_x0000_s829446" name="Equation" r:id="rId8" imgW="304560" imgH="393480" progId="Equation.3">
                  <p:embed/>
                </p:oleObj>
              </a:graphicData>
            </a:graphic>
          </p:graphicFrame>
          <p:sp>
            <p:nvSpPr>
              <p:cNvPr id="3129" name="Text Box 25"/>
              <p:cNvSpPr txBox="1">
                <a:spLocks noChangeArrowheads="1"/>
              </p:cNvSpPr>
              <p:nvPr/>
            </p:nvSpPr>
            <p:spPr bwMode="auto">
              <a:xfrm>
                <a:off x="5208" y="3022"/>
                <a:ext cx="146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CH" sz="5100" i="1" dirty="0"/>
                  <a:t>u</a:t>
                </a:r>
                <a:endParaRPr lang="fr-FR" sz="5100" i="1" dirty="0"/>
              </a:p>
            </p:txBody>
          </p:sp>
          <p:graphicFrame>
            <p:nvGraphicFramePr>
              <p:cNvPr id="3079" name="Object 26"/>
              <p:cNvGraphicFramePr>
                <a:graphicFrameLocks noChangeAspect="1"/>
              </p:cNvGraphicFramePr>
              <p:nvPr/>
            </p:nvGraphicFramePr>
            <p:xfrm>
              <a:off x="4468" y="3216"/>
              <a:ext cx="240" cy="305"/>
            </p:xfrm>
            <a:graphic>
              <a:graphicData uri="http://schemas.openxmlformats.org/presentationml/2006/ole">
                <p:oleObj spid="_x0000_s829447" name="Equation" r:id="rId9" imgW="139680" imgH="177480" progId="Equation.3">
                  <p:embed/>
                </p:oleObj>
              </a:graphicData>
            </a:graphic>
          </p:graphicFrame>
          <p:sp>
            <p:nvSpPr>
              <p:cNvPr id="3130" name="Line 27"/>
              <p:cNvSpPr>
                <a:spLocks noChangeShapeType="1"/>
              </p:cNvSpPr>
              <p:nvPr/>
            </p:nvSpPr>
            <p:spPr bwMode="auto">
              <a:xfrm>
                <a:off x="3180" y="2069"/>
                <a:ext cx="1361" cy="86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" name="Line 28"/>
              <p:cNvSpPr>
                <a:spLocks noChangeShapeType="1"/>
              </p:cNvSpPr>
              <p:nvPr/>
            </p:nvSpPr>
            <p:spPr bwMode="auto">
              <a:xfrm>
                <a:off x="4541" y="1707"/>
                <a:ext cx="0" cy="15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" name="Line 29"/>
              <p:cNvSpPr>
                <a:spLocks noChangeShapeType="1"/>
              </p:cNvSpPr>
              <p:nvPr/>
            </p:nvSpPr>
            <p:spPr bwMode="auto">
              <a:xfrm>
                <a:off x="4041" y="2996"/>
                <a:ext cx="318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" name="Line 30"/>
              <p:cNvSpPr>
                <a:spLocks noChangeShapeType="1"/>
              </p:cNvSpPr>
              <p:nvPr/>
            </p:nvSpPr>
            <p:spPr bwMode="auto">
              <a:xfrm>
                <a:off x="3406" y="2996"/>
                <a:ext cx="318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" name="Freeform 31"/>
              <p:cNvSpPr>
                <a:spLocks/>
              </p:cNvSpPr>
              <p:nvPr/>
            </p:nvSpPr>
            <p:spPr bwMode="auto">
              <a:xfrm>
                <a:off x="3470" y="1972"/>
                <a:ext cx="1043" cy="233"/>
              </a:xfrm>
              <a:custGeom>
                <a:avLst/>
                <a:gdLst>
                  <a:gd name="T0" fmla="*/ 1043 w 1043"/>
                  <a:gd name="T1" fmla="*/ 188 h 233"/>
                  <a:gd name="T2" fmla="*/ 544 w 1043"/>
                  <a:gd name="T3" fmla="*/ 7 h 233"/>
                  <a:gd name="T4" fmla="*/ 0 w 1043"/>
                  <a:gd name="T5" fmla="*/ 233 h 233"/>
                  <a:gd name="T6" fmla="*/ 0 60000 65536"/>
                  <a:gd name="T7" fmla="*/ 0 60000 65536"/>
                  <a:gd name="T8" fmla="*/ 0 60000 65536"/>
                  <a:gd name="T9" fmla="*/ 0 w 1043"/>
                  <a:gd name="T10" fmla="*/ 0 h 233"/>
                  <a:gd name="T11" fmla="*/ 1043 w 1043"/>
                  <a:gd name="T12" fmla="*/ 233 h 23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3" h="233">
                    <a:moveTo>
                      <a:pt x="1043" y="188"/>
                    </a:moveTo>
                    <a:cubicBezTo>
                      <a:pt x="880" y="94"/>
                      <a:pt x="718" y="0"/>
                      <a:pt x="544" y="7"/>
                    </a:cubicBezTo>
                    <a:cubicBezTo>
                      <a:pt x="370" y="14"/>
                      <a:pt x="185" y="123"/>
                      <a:pt x="0" y="233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98" name="Line 32"/>
            <p:cNvSpPr>
              <a:spLocks noChangeShapeType="1"/>
            </p:cNvSpPr>
            <p:nvPr/>
          </p:nvSpPr>
          <p:spPr bwMode="auto">
            <a:xfrm flipV="1">
              <a:off x="1156" y="306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Text Box 33"/>
            <p:cNvSpPr txBox="1">
              <a:spLocks noChangeArrowheads="1"/>
            </p:cNvSpPr>
            <p:nvPr/>
          </p:nvSpPr>
          <p:spPr bwMode="auto">
            <a:xfrm>
              <a:off x="872" y="3583"/>
              <a:ext cx="573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dirty="0" err="1"/>
                <a:t>resting</a:t>
              </a:r>
              <a:endParaRPr lang="fr-FR" sz="5100" dirty="0"/>
            </a:p>
          </p:txBody>
        </p:sp>
        <p:sp>
          <p:nvSpPr>
            <p:cNvPr id="3100" name="Line 34"/>
            <p:cNvSpPr>
              <a:spLocks noChangeShapeType="1"/>
            </p:cNvSpPr>
            <p:nvPr/>
          </p:nvSpPr>
          <p:spPr bwMode="auto">
            <a:xfrm flipV="1">
              <a:off x="340" y="3566"/>
              <a:ext cx="0" cy="6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Line 35"/>
            <p:cNvSpPr>
              <a:spLocks noChangeShapeType="1"/>
            </p:cNvSpPr>
            <p:nvPr/>
          </p:nvSpPr>
          <p:spPr bwMode="auto">
            <a:xfrm>
              <a:off x="340" y="4082"/>
              <a:ext cx="2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Text Box 36"/>
            <p:cNvSpPr txBox="1">
              <a:spLocks noChangeArrowheads="1"/>
            </p:cNvSpPr>
            <p:nvPr/>
          </p:nvSpPr>
          <p:spPr bwMode="auto">
            <a:xfrm>
              <a:off x="2459" y="4004"/>
              <a:ext cx="98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i="1" dirty="0"/>
                <a:t>t</a:t>
              </a:r>
              <a:endParaRPr lang="fr-FR" sz="5100" i="1" dirty="0"/>
            </a:p>
          </p:txBody>
        </p:sp>
        <p:sp>
          <p:nvSpPr>
            <p:cNvPr id="3103" name="Freeform 37"/>
            <p:cNvSpPr>
              <a:spLocks/>
            </p:cNvSpPr>
            <p:nvPr/>
          </p:nvSpPr>
          <p:spPr bwMode="auto">
            <a:xfrm>
              <a:off x="521" y="3946"/>
              <a:ext cx="590" cy="136"/>
            </a:xfrm>
            <a:custGeom>
              <a:avLst/>
              <a:gdLst>
                <a:gd name="T0" fmla="*/ 0 w 590"/>
                <a:gd name="T1" fmla="*/ 0 h 136"/>
                <a:gd name="T2" fmla="*/ 136 w 590"/>
                <a:gd name="T3" fmla="*/ 91 h 136"/>
                <a:gd name="T4" fmla="*/ 590 w 590"/>
                <a:gd name="T5" fmla="*/ 136 h 136"/>
                <a:gd name="T6" fmla="*/ 0 60000 65536"/>
                <a:gd name="T7" fmla="*/ 0 60000 65536"/>
                <a:gd name="T8" fmla="*/ 0 60000 65536"/>
                <a:gd name="T9" fmla="*/ 0 w 590"/>
                <a:gd name="T10" fmla="*/ 0 h 136"/>
                <a:gd name="T11" fmla="*/ 590 w 590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0" h="136">
                  <a:moveTo>
                    <a:pt x="0" y="0"/>
                  </a:moveTo>
                  <a:cubicBezTo>
                    <a:pt x="19" y="34"/>
                    <a:pt x="38" y="68"/>
                    <a:pt x="136" y="91"/>
                  </a:cubicBezTo>
                  <a:cubicBezTo>
                    <a:pt x="234" y="114"/>
                    <a:pt x="412" y="125"/>
                    <a:pt x="590" y="13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Freeform 38"/>
            <p:cNvSpPr>
              <a:spLocks/>
            </p:cNvSpPr>
            <p:nvPr/>
          </p:nvSpPr>
          <p:spPr bwMode="auto">
            <a:xfrm flipV="1">
              <a:off x="1655" y="4082"/>
              <a:ext cx="590" cy="136"/>
            </a:xfrm>
            <a:custGeom>
              <a:avLst/>
              <a:gdLst>
                <a:gd name="T0" fmla="*/ 0 w 590"/>
                <a:gd name="T1" fmla="*/ 0 h 136"/>
                <a:gd name="T2" fmla="*/ 136 w 590"/>
                <a:gd name="T3" fmla="*/ 91 h 136"/>
                <a:gd name="T4" fmla="*/ 590 w 590"/>
                <a:gd name="T5" fmla="*/ 136 h 136"/>
                <a:gd name="T6" fmla="*/ 0 60000 65536"/>
                <a:gd name="T7" fmla="*/ 0 60000 65536"/>
                <a:gd name="T8" fmla="*/ 0 60000 65536"/>
                <a:gd name="T9" fmla="*/ 0 w 590"/>
                <a:gd name="T10" fmla="*/ 0 h 136"/>
                <a:gd name="T11" fmla="*/ 590 w 590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0" h="136">
                  <a:moveTo>
                    <a:pt x="0" y="0"/>
                  </a:moveTo>
                  <a:cubicBezTo>
                    <a:pt x="19" y="34"/>
                    <a:pt x="38" y="68"/>
                    <a:pt x="136" y="91"/>
                  </a:cubicBezTo>
                  <a:cubicBezTo>
                    <a:pt x="234" y="114"/>
                    <a:pt x="412" y="125"/>
                    <a:pt x="590" y="13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Line 39"/>
            <p:cNvSpPr>
              <a:spLocks noChangeShapeType="1"/>
            </p:cNvSpPr>
            <p:nvPr/>
          </p:nvSpPr>
          <p:spPr bwMode="auto">
            <a:xfrm>
              <a:off x="340" y="4082"/>
              <a:ext cx="18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Line 40"/>
            <p:cNvSpPr>
              <a:spLocks noChangeShapeType="1"/>
            </p:cNvSpPr>
            <p:nvPr/>
          </p:nvSpPr>
          <p:spPr bwMode="auto">
            <a:xfrm>
              <a:off x="1111" y="4082"/>
              <a:ext cx="54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2995" y="3249"/>
              <a:ext cx="2470" cy="1088"/>
              <a:chOff x="2995" y="3249"/>
              <a:chExt cx="2470" cy="1088"/>
            </a:xfrm>
          </p:grpSpPr>
          <p:sp>
            <p:nvSpPr>
              <p:cNvPr id="3108" name="Text Box 42"/>
              <p:cNvSpPr txBox="1">
                <a:spLocks noChangeArrowheads="1"/>
              </p:cNvSpPr>
              <p:nvPr/>
            </p:nvSpPr>
            <p:spPr bwMode="auto">
              <a:xfrm>
                <a:off x="2995" y="3462"/>
                <a:ext cx="146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CH" sz="5100" i="1" dirty="0"/>
                  <a:t>u</a:t>
                </a:r>
                <a:endParaRPr lang="fr-FR" sz="5100" i="1" dirty="0"/>
              </a:p>
            </p:txBody>
          </p:sp>
          <p:graphicFrame>
            <p:nvGraphicFramePr>
              <p:cNvPr id="3077" name="Object 43"/>
              <p:cNvGraphicFramePr>
                <a:graphicFrameLocks noChangeAspect="1"/>
              </p:cNvGraphicFramePr>
              <p:nvPr/>
            </p:nvGraphicFramePr>
            <p:xfrm>
              <a:off x="5225" y="3669"/>
              <a:ext cx="240" cy="305"/>
            </p:xfrm>
            <a:graphic>
              <a:graphicData uri="http://schemas.openxmlformats.org/presentationml/2006/ole">
                <p:oleObj spid="_x0000_s829445" name="Equation" r:id="rId10" imgW="139680" imgH="177480" progId="Equation.3">
                  <p:embed/>
                </p:oleObj>
              </a:graphicData>
            </a:graphic>
          </p:graphicFrame>
          <p:sp>
            <p:nvSpPr>
              <p:cNvPr id="3109" name="Text Box 44"/>
              <p:cNvSpPr txBox="1">
                <a:spLocks noChangeArrowheads="1"/>
              </p:cNvSpPr>
              <p:nvPr/>
            </p:nvSpPr>
            <p:spPr bwMode="auto">
              <a:xfrm>
                <a:off x="3515" y="3249"/>
                <a:ext cx="757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CH" sz="5100" dirty="0" err="1"/>
                  <a:t>repetitive</a:t>
                </a:r>
                <a:endParaRPr lang="fr-FR" sz="5100" dirty="0"/>
              </a:p>
            </p:txBody>
          </p:sp>
          <p:sp>
            <p:nvSpPr>
              <p:cNvPr id="3110" name="Line 45"/>
              <p:cNvSpPr>
                <a:spLocks noChangeShapeType="1"/>
              </p:cNvSpPr>
              <p:nvPr/>
            </p:nvSpPr>
            <p:spPr bwMode="auto">
              <a:xfrm flipV="1">
                <a:off x="3177" y="3640"/>
                <a:ext cx="0" cy="6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" name="Line 46"/>
              <p:cNvSpPr>
                <a:spLocks noChangeShapeType="1"/>
              </p:cNvSpPr>
              <p:nvPr/>
            </p:nvSpPr>
            <p:spPr bwMode="auto">
              <a:xfrm>
                <a:off x="3177" y="4069"/>
                <a:ext cx="21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" name="Text Box 47"/>
              <p:cNvSpPr txBox="1">
                <a:spLocks noChangeArrowheads="1"/>
              </p:cNvSpPr>
              <p:nvPr/>
            </p:nvSpPr>
            <p:spPr bwMode="auto">
              <a:xfrm>
                <a:off x="5296" y="3991"/>
                <a:ext cx="98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CH" sz="5100" i="1" dirty="0"/>
                  <a:t>t</a:t>
                </a:r>
                <a:endParaRPr lang="fr-FR" sz="5100" i="1" dirty="0"/>
              </a:p>
            </p:txBody>
          </p:sp>
          <p:sp>
            <p:nvSpPr>
              <p:cNvPr id="3113" name="Freeform 48"/>
              <p:cNvSpPr>
                <a:spLocks/>
              </p:cNvSpPr>
              <p:nvPr/>
            </p:nvSpPr>
            <p:spPr bwMode="auto">
              <a:xfrm>
                <a:off x="3197" y="3835"/>
                <a:ext cx="318" cy="317"/>
              </a:xfrm>
              <a:custGeom>
                <a:avLst/>
                <a:gdLst>
                  <a:gd name="T0" fmla="*/ 0 w 318"/>
                  <a:gd name="T1" fmla="*/ 317 h 317"/>
                  <a:gd name="T2" fmla="*/ 136 w 318"/>
                  <a:gd name="T3" fmla="*/ 90 h 317"/>
                  <a:gd name="T4" fmla="*/ 318 w 318"/>
                  <a:gd name="T5" fmla="*/ 0 h 317"/>
                  <a:gd name="T6" fmla="*/ 0 60000 65536"/>
                  <a:gd name="T7" fmla="*/ 0 60000 65536"/>
                  <a:gd name="T8" fmla="*/ 0 60000 65536"/>
                  <a:gd name="T9" fmla="*/ 0 w 318"/>
                  <a:gd name="T10" fmla="*/ 0 h 317"/>
                  <a:gd name="T11" fmla="*/ 318 w 318"/>
                  <a:gd name="T12" fmla="*/ 317 h 3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8" h="317">
                    <a:moveTo>
                      <a:pt x="0" y="317"/>
                    </a:moveTo>
                    <a:cubicBezTo>
                      <a:pt x="41" y="230"/>
                      <a:pt x="83" y="143"/>
                      <a:pt x="136" y="90"/>
                    </a:cubicBezTo>
                    <a:cubicBezTo>
                      <a:pt x="189" y="37"/>
                      <a:pt x="253" y="18"/>
                      <a:pt x="318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" name="Freeform 49"/>
              <p:cNvSpPr>
                <a:spLocks/>
              </p:cNvSpPr>
              <p:nvPr/>
            </p:nvSpPr>
            <p:spPr bwMode="auto">
              <a:xfrm>
                <a:off x="3515" y="3835"/>
                <a:ext cx="318" cy="317"/>
              </a:xfrm>
              <a:custGeom>
                <a:avLst/>
                <a:gdLst>
                  <a:gd name="T0" fmla="*/ 0 w 318"/>
                  <a:gd name="T1" fmla="*/ 317 h 317"/>
                  <a:gd name="T2" fmla="*/ 136 w 318"/>
                  <a:gd name="T3" fmla="*/ 90 h 317"/>
                  <a:gd name="T4" fmla="*/ 318 w 318"/>
                  <a:gd name="T5" fmla="*/ 0 h 317"/>
                  <a:gd name="T6" fmla="*/ 0 60000 65536"/>
                  <a:gd name="T7" fmla="*/ 0 60000 65536"/>
                  <a:gd name="T8" fmla="*/ 0 60000 65536"/>
                  <a:gd name="T9" fmla="*/ 0 w 318"/>
                  <a:gd name="T10" fmla="*/ 0 h 317"/>
                  <a:gd name="T11" fmla="*/ 318 w 318"/>
                  <a:gd name="T12" fmla="*/ 317 h 3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8" h="317">
                    <a:moveTo>
                      <a:pt x="0" y="317"/>
                    </a:moveTo>
                    <a:cubicBezTo>
                      <a:pt x="41" y="230"/>
                      <a:pt x="83" y="143"/>
                      <a:pt x="136" y="90"/>
                    </a:cubicBezTo>
                    <a:cubicBezTo>
                      <a:pt x="189" y="37"/>
                      <a:pt x="253" y="18"/>
                      <a:pt x="318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" name="Freeform 50"/>
              <p:cNvSpPr>
                <a:spLocks/>
              </p:cNvSpPr>
              <p:nvPr/>
            </p:nvSpPr>
            <p:spPr bwMode="auto">
              <a:xfrm>
                <a:off x="3833" y="3835"/>
                <a:ext cx="318" cy="317"/>
              </a:xfrm>
              <a:custGeom>
                <a:avLst/>
                <a:gdLst>
                  <a:gd name="T0" fmla="*/ 0 w 318"/>
                  <a:gd name="T1" fmla="*/ 317 h 317"/>
                  <a:gd name="T2" fmla="*/ 136 w 318"/>
                  <a:gd name="T3" fmla="*/ 90 h 317"/>
                  <a:gd name="T4" fmla="*/ 318 w 318"/>
                  <a:gd name="T5" fmla="*/ 0 h 317"/>
                  <a:gd name="T6" fmla="*/ 0 60000 65536"/>
                  <a:gd name="T7" fmla="*/ 0 60000 65536"/>
                  <a:gd name="T8" fmla="*/ 0 60000 65536"/>
                  <a:gd name="T9" fmla="*/ 0 w 318"/>
                  <a:gd name="T10" fmla="*/ 0 h 317"/>
                  <a:gd name="T11" fmla="*/ 318 w 318"/>
                  <a:gd name="T12" fmla="*/ 317 h 3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8" h="317">
                    <a:moveTo>
                      <a:pt x="0" y="317"/>
                    </a:moveTo>
                    <a:cubicBezTo>
                      <a:pt x="41" y="230"/>
                      <a:pt x="83" y="143"/>
                      <a:pt x="136" y="90"/>
                    </a:cubicBezTo>
                    <a:cubicBezTo>
                      <a:pt x="189" y="37"/>
                      <a:pt x="253" y="18"/>
                      <a:pt x="318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" name="Freeform 51"/>
              <p:cNvSpPr>
                <a:spLocks/>
              </p:cNvSpPr>
              <p:nvPr/>
            </p:nvSpPr>
            <p:spPr bwMode="auto">
              <a:xfrm>
                <a:off x="4150" y="3835"/>
                <a:ext cx="318" cy="317"/>
              </a:xfrm>
              <a:custGeom>
                <a:avLst/>
                <a:gdLst>
                  <a:gd name="T0" fmla="*/ 0 w 318"/>
                  <a:gd name="T1" fmla="*/ 317 h 317"/>
                  <a:gd name="T2" fmla="*/ 136 w 318"/>
                  <a:gd name="T3" fmla="*/ 90 h 317"/>
                  <a:gd name="T4" fmla="*/ 318 w 318"/>
                  <a:gd name="T5" fmla="*/ 0 h 317"/>
                  <a:gd name="T6" fmla="*/ 0 60000 65536"/>
                  <a:gd name="T7" fmla="*/ 0 60000 65536"/>
                  <a:gd name="T8" fmla="*/ 0 60000 65536"/>
                  <a:gd name="T9" fmla="*/ 0 w 318"/>
                  <a:gd name="T10" fmla="*/ 0 h 317"/>
                  <a:gd name="T11" fmla="*/ 318 w 318"/>
                  <a:gd name="T12" fmla="*/ 317 h 3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8" h="317">
                    <a:moveTo>
                      <a:pt x="0" y="317"/>
                    </a:moveTo>
                    <a:cubicBezTo>
                      <a:pt x="41" y="230"/>
                      <a:pt x="83" y="143"/>
                      <a:pt x="136" y="90"/>
                    </a:cubicBezTo>
                    <a:cubicBezTo>
                      <a:pt x="189" y="37"/>
                      <a:pt x="253" y="18"/>
                      <a:pt x="318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" name="Freeform 52"/>
              <p:cNvSpPr>
                <a:spLocks/>
              </p:cNvSpPr>
              <p:nvPr/>
            </p:nvSpPr>
            <p:spPr bwMode="auto">
              <a:xfrm>
                <a:off x="4468" y="3835"/>
                <a:ext cx="318" cy="317"/>
              </a:xfrm>
              <a:custGeom>
                <a:avLst/>
                <a:gdLst>
                  <a:gd name="T0" fmla="*/ 0 w 318"/>
                  <a:gd name="T1" fmla="*/ 317 h 317"/>
                  <a:gd name="T2" fmla="*/ 136 w 318"/>
                  <a:gd name="T3" fmla="*/ 90 h 317"/>
                  <a:gd name="T4" fmla="*/ 318 w 318"/>
                  <a:gd name="T5" fmla="*/ 0 h 317"/>
                  <a:gd name="T6" fmla="*/ 0 60000 65536"/>
                  <a:gd name="T7" fmla="*/ 0 60000 65536"/>
                  <a:gd name="T8" fmla="*/ 0 60000 65536"/>
                  <a:gd name="T9" fmla="*/ 0 w 318"/>
                  <a:gd name="T10" fmla="*/ 0 h 317"/>
                  <a:gd name="T11" fmla="*/ 318 w 318"/>
                  <a:gd name="T12" fmla="*/ 317 h 3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8" h="317">
                    <a:moveTo>
                      <a:pt x="0" y="317"/>
                    </a:moveTo>
                    <a:cubicBezTo>
                      <a:pt x="41" y="230"/>
                      <a:pt x="83" y="143"/>
                      <a:pt x="136" y="90"/>
                    </a:cubicBezTo>
                    <a:cubicBezTo>
                      <a:pt x="189" y="37"/>
                      <a:pt x="253" y="18"/>
                      <a:pt x="318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" name="Freeform 53"/>
              <p:cNvSpPr>
                <a:spLocks/>
              </p:cNvSpPr>
              <p:nvPr/>
            </p:nvSpPr>
            <p:spPr bwMode="auto">
              <a:xfrm>
                <a:off x="4785" y="3835"/>
                <a:ext cx="318" cy="317"/>
              </a:xfrm>
              <a:custGeom>
                <a:avLst/>
                <a:gdLst>
                  <a:gd name="T0" fmla="*/ 0 w 318"/>
                  <a:gd name="T1" fmla="*/ 317 h 317"/>
                  <a:gd name="T2" fmla="*/ 136 w 318"/>
                  <a:gd name="T3" fmla="*/ 90 h 317"/>
                  <a:gd name="T4" fmla="*/ 318 w 318"/>
                  <a:gd name="T5" fmla="*/ 0 h 317"/>
                  <a:gd name="T6" fmla="*/ 0 60000 65536"/>
                  <a:gd name="T7" fmla="*/ 0 60000 65536"/>
                  <a:gd name="T8" fmla="*/ 0 60000 65536"/>
                  <a:gd name="T9" fmla="*/ 0 w 318"/>
                  <a:gd name="T10" fmla="*/ 0 h 317"/>
                  <a:gd name="T11" fmla="*/ 318 w 318"/>
                  <a:gd name="T12" fmla="*/ 317 h 3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8" h="317">
                    <a:moveTo>
                      <a:pt x="0" y="317"/>
                    </a:moveTo>
                    <a:cubicBezTo>
                      <a:pt x="41" y="230"/>
                      <a:pt x="83" y="143"/>
                      <a:pt x="136" y="90"/>
                    </a:cubicBezTo>
                    <a:cubicBezTo>
                      <a:pt x="189" y="37"/>
                      <a:pt x="253" y="18"/>
                      <a:pt x="318" y="0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" name="Line 54"/>
              <p:cNvSpPr>
                <a:spLocks noChangeShapeType="1"/>
              </p:cNvSpPr>
              <p:nvPr/>
            </p:nvSpPr>
            <p:spPr bwMode="auto">
              <a:xfrm>
                <a:off x="3152" y="3838"/>
                <a:ext cx="204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" name="Line 55"/>
              <p:cNvSpPr>
                <a:spLocks noChangeShapeType="1"/>
              </p:cNvSpPr>
              <p:nvPr/>
            </p:nvSpPr>
            <p:spPr bwMode="auto">
              <a:xfrm flipV="1">
                <a:off x="3515" y="3653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" name="Line 56"/>
              <p:cNvSpPr>
                <a:spLocks noChangeShapeType="1"/>
              </p:cNvSpPr>
              <p:nvPr/>
            </p:nvSpPr>
            <p:spPr bwMode="auto">
              <a:xfrm flipV="1">
                <a:off x="3833" y="3653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" name="Line 57"/>
              <p:cNvSpPr>
                <a:spLocks noChangeShapeType="1"/>
              </p:cNvSpPr>
              <p:nvPr/>
            </p:nvSpPr>
            <p:spPr bwMode="auto">
              <a:xfrm flipV="1">
                <a:off x="4195" y="3653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" name="Line 58"/>
              <p:cNvSpPr>
                <a:spLocks noChangeShapeType="1"/>
              </p:cNvSpPr>
              <p:nvPr/>
            </p:nvSpPr>
            <p:spPr bwMode="auto">
              <a:xfrm flipV="1">
                <a:off x="4513" y="3653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" name="Line 59"/>
              <p:cNvSpPr>
                <a:spLocks noChangeShapeType="1"/>
              </p:cNvSpPr>
              <p:nvPr/>
            </p:nvSpPr>
            <p:spPr bwMode="auto">
              <a:xfrm flipV="1">
                <a:off x="4830" y="3653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" name="Line 60"/>
              <p:cNvSpPr>
                <a:spLocks noChangeShapeType="1"/>
              </p:cNvSpPr>
              <p:nvPr/>
            </p:nvSpPr>
            <p:spPr bwMode="auto">
              <a:xfrm flipV="1">
                <a:off x="5148" y="3653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03870" name="Oval 62"/>
          <p:cNvSpPr>
            <a:spLocks noChangeArrowheads="1"/>
          </p:cNvSpPr>
          <p:nvPr/>
        </p:nvSpPr>
        <p:spPr bwMode="auto">
          <a:xfrm>
            <a:off x="14378719" y="8118420"/>
            <a:ext cx="3229864" cy="891733"/>
          </a:xfrm>
          <a:prstGeom prst="ellipse">
            <a:avLst/>
          </a:prstGeom>
          <a:noFill/>
          <a:ln w="57150">
            <a:solidFill>
              <a:srgbClr val="FFC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03871" name="Text Box 63"/>
          <p:cNvSpPr txBox="1">
            <a:spLocks noChangeArrowheads="1"/>
          </p:cNvSpPr>
          <p:nvPr/>
        </p:nvSpPr>
        <p:spPr bwMode="auto">
          <a:xfrm>
            <a:off x="17439776" y="5476606"/>
            <a:ext cx="3600405" cy="2826283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flow (drift)</a:t>
            </a:r>
          </a:p>
          <a:p>
            <a:r>
              <a:rPr lang="en-US" i="1" dirty="0">
                <a:solidFill>
                  <a:srgbClr val="FF0000"/>
                </a:solidFill>
              </a:rPr>
              <a:t>towards</a:t>
            </a:r>
          </a:p>
          <a:p>
            <a:r>
              <a:rPr lang="en-US" i="1" dirty="0">
                <a:solidFill>
                  <a:srgbClr val="FF0000"/>
                </a:solidFill>
              </a:rPr>
              <a:t>threshold</a:t>
            </a:r>
            <a:endParaRPr lang="fr-FR" i="1" dirty="0">
              <a:solidFill>
                <a:srgbClr val="FF0000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13-part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Review:  leaky integrate-and-fire model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70" grpId="0" animBg="1"/>
      <p:bldP spid="5038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90624" y="2709641"/>
            <a:ext cx="2194215" cy="1946621"/>
            <a:chOff x="4611" y="3499"/>
            <a:chExt cx="715" cy="692"/>
          </a:xfrm>
        </p:grpSpPr>
        <p:sp>
          <p:nvSpPr>
            <p:cNvPr id="1354" name="Oval 5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5" name="Oval 6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6" name="Oval 7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7" name="Oval 8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8" name="Oval 9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" name="Oval 10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0" name="Oval 11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" name="Oval 12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" name="Oval 13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" name="Oval 14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4" name="Oval 15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5" name="Oval 16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6" name="Oval 17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7" name="Oval 18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8" name="Oval 19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9" name="Line 20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0" name="Line 21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1" name="Line 22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" name="Line 23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3" name="Line 24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" name="Line 25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5" name="Line 26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6" name="Line 27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7" name="Line 28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" name="Line 29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9" name="Line 30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" name="Line 31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1" name="Line 32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" name="Line 33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" name="Line 34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4" name="Line 35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5" name="Line 36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6" name="Line 37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7" name="Line 38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0" name="Freeform 39"/>
          <p:cNvSpPr>
            <a:spLocks/>
          </p:cNvSpPr>
          <p:nvPr/>
        </p:nvSpPr>
        <p:spPr bwMode="auto">
          <a:xfrm>
            <a:off x="2389577" y="3634443"/>
            <a:ext cx="2798467" cy="739829"/>
          </a:xfrm>
          <a:custGeom>
            <a:avLst/>
            <a:gdLst>
              <a:gd name="T0" fmla="*/ 0 w 1003"/>
              <a:gd name="T1" fmla="*/ 2147483647 h 263"/>
              <a:gd name="T2" fmla="*/ 2147483647 w 1003"/>
              <a:gd name="T3" fmla="*/ 2147483647 h 263"/>
              <a:gd name="T4" fmla="*/ 2147483647 w 1003"/>
              <a:gd name="T5" fmla="*/ 2147483647 h 263"/>
              <a:gd name="T6" fmla="*/ 2147483647 w 1003"/>
              <a:gd name="T7" fmla="*/ 2147483647 h 263"/>
              <a:gd name="T8" fmla="*/ 2147483647 w 1003"/>
              <a:gd name="T9" fmla="*/ 2147483647 h 263"/>
              <a:gd name="T10" fmla="*/ 2147483647 w 1003"/>
              <a:gd name="T11" fmla="*/ 2147483647 h 263"/>
              <a:gd name="T12" fmla="*/ 2147483647 w 1003"/>
              <a:gd name="T13" fmla="*/ 2147483647 h 263"/>
              <a:gd name="T14" fmla="*/ 2147483647 w 1003"/>
              <a:gd name="T15" fmla="*/ 2147483647 h 263"/>
              <a:gd name="T16" fmla="*/ 2147483647 w 1003"/>
              <a:gd name="T17" fmla="*/ 2147483647 h 263"/>
              <a:gd name="T18" fmla="*/ 2147483647 w 1003"/>
              <a:gd name="T19" fmla="*/ 2147483647 h 263"/>
              <a:gd name="T20" fmla="*/ 2147483647 w 1003"/>
              <a:gd name="T21" fmla="*/ 2147483647 h 263"/>
              <a:gd name="T22" fmla="*/ 2147483647 w 1003"/>
              <a:gd name="T23" fmla="*/ 0 h 263"/>
              <a:gd name="T24" fmla="*/ 2147483647 w 1003"/>
              <a:gd name="T25" fmla="*/ 2147483647 h 263"/>
              <a:gd name="T26" fmla="*/ 2147483647 w 1003"/>
              <a:gd name="T27" fmla="*/ 2147483647 h 263"/>
              <a:gd name="T28" fmla="*/ 2147483647 w 1003"/>
              <a:gd name="T29" fmla="*/ 2147483647 h 263"/>
              <a:gd name="T30" fmla="*/ 2147483647 w 1003"/>
              <a:gd name="T31" fmla="*/ 2147483647 h 263"/>
              <a:gd name="T32" fmla="*/ 2147483647 w 1003"/>
              <a:gd name="T33" fmla="*/ 2147483647 h 263"/>
              <a:gd name="T34" fmla="*/ 2147483647 w 1003"/>
              <a:gd name="T35" fmla="*/ 2147483647 h 263"/>
              <a:gd name="T36" fmla="*/ 2147483647 w 1003"/>
              <a:gd name="T37" fmla="*/ 2147483647 h 263"/>
              <a:gd name="T38" fmla="*/ 2147483647 w 1003"/>
              <a:gd name="T39" fmla="*/ 2147483647 h 263"/>
              <a:gd name="T40" fmla="*/ 2147483647 w 1003"/>
              <a:gd name="T41" fmla="*/ 2147483647 h 263"/>
              <a:gd name="T42" fmla="*/ 2147483647 w 1003"/>
              <a:gd name="T43" fmla="*/ 2147483647 h 263"/>
              <a:gd name="T44" fmla="*/ 2147483647 w 1003"/>
              <a:gd name="T45" fmla="*/ 2147483647 h 263"/>
              <a:gd name="T46" fmla="*/ 2147483647 w 1003"/>
              <a:gd name="T47" fmla="*/ 2147483647 h 263"/>
              <a:gd name="T48" fmla="*/ 2147483647 w 1003"/>
              <a:gd name="T49" fmla="*/ 2147483647 h 263"/>
              <a:gd name="T50" fmla="*/ 2147483647 w 1003"/>
              <a:gd name="T51" fmla="*/ 2147483647 h 263"/>
              <a:gd name="T52" fmla="*/ 2147483647 w 1003"/>
              <a:gd name="T53" fmla="*/ 2147483647 h 263"/>
              <a:gd name="T54" fmla="*/ 2147483647 w 1003"/>
              <a:gd name="T55" fmla="*/ 2147483647 h 263"/>
              <a:gd name="T56" fmla="*/ 2147483647 w 1003"/>
              <a:gd name="T57" fmla="*/ 2147483647 h 263"/>
              <a:gd name="T58" fmla="*/ 2147483647 w 1003"/>
              <a:gd name="T59" fmla="*/ 2147483647 h 263"/>
              <a:gd name="T60" fmla="*/ 2147483647 w 1003"/>
              <a:gd name="T61" fmla="*/ 2147483647 h 263"/>
              <a:gd name="T62" fmla="*/ 2147483647 w 1003"/>
              <a:gd name="T63" fmla="*/ 2147483647 h 263"/>
              <a:gd name="T64" fmla="*/ 2147483647 w 1003"/>
              <a:gd name="T65" fmla="*/ 2147483647 h 263"/>
              <a:gd name="T66" fmla="*/ 2147483647 w 1003"/>
              <a:gd name="T67" fmla="*/ 2147483647 h 263"/>
              <a:gd name="T68" fmla="*/ 2147483647 w 1003"/>
              <a:gd name="T69" fmla="*/ 2147483647 h 263"/>
              <a:gd name="T70" fmla="*/ 2147483647 w 1003"/>
              <a:gd name="T71" fmla="*/ 2147483647 h 263"/>
              <a:gd name="T72" fmla="*/ 2147483647 w 1003"/>
              <a:gd name="T73" fmla="*/ 2147483647 h 263"/>
              <a:gd name="T74" fmla="*/ 2147483647 w 1003"/>
              <a:gd name="T75" fmla="*/ 2147483647 h 263"/>
              <a:gd name="T76" fmla="*/ 2147483647 w 1003"/>
              <a:gd name="T77" fmla="*/ 2147483647 h 263"/>
              <a:gd name="T78" fmla="*/ 2147483647 w 1003"/>
              <a:gd name="T79" fmla="*/ 2147483647 h 263"/>
              <a:gd name="T80" fmla="*/ 2147483647 w 1003"/>
              <a:gd name="T81" fmla="*/ 2147483647 h 263"/>
              <a:gd name="T82" fmla="*/ 2147483647 w 1003"/>
              <a:gd name="T83" fmla="*/ 2147483647 h 26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003"/>
              <a:gd name="T127" fmla="*/ 0 h 263"/>
              <a:gd name="T128" fmla="*/ 1003 w 1003"/>
              <a:gd name="T129" fmla="*/ 263 h 26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003" h="263">
                <a:moveTo>
                  <a:pt x="0" y="192"/>
                </a:moveTo>
                <a:cubicBezTo>
                  <a:pt x="7" y="179"/>
                  <a:pt x="11" y="164"/>
                  <a:pt x="20" y="152"/>
                </a:cubicBezTo>
                <a:cubicBezTo>
                  <a:pt x="28" y="140"/>
                  <a:pt x="42" y="134"/>
                  <a:pt x="50" y="122"/>
                </a:cubicBezTo>
                <a:cubicBezTo>
                  <a:pt x="56" y="113"/>
                  <a:pt x="55" y="101"/>
                  <a:pt x="60" y="91"/>
                </a:cubicBezTo>
                <a:cubicBezTo>
                  <a:pt x="73" y="65"/>
                  <a:pt x="81" y="60"/>
                  <a:pt x="101" y="41"/>
                </a:cubicBezTo>
                <a:cubicBezTo>
                  <a:pt x="107" y="106"/>
                  <a:pt x="111" y="162"/>
                  <a:pt x="131" y="223"/>
                </a:cubicBezTo>
                <a:cubicBezTo>
                  <a:pt x="149" y="186"/>
                  <a:pt x="158" y="151"/>
                  <a:pt x="171" y="112"/>
                </a:cubicBezTo>
                <a:cubicBezTo>
                  <a:pt x="175" y="122"/>
                  <a:pt x="179" y="132"/>
                  <a:pt x="182" y="142"/>
                </a:cubicBezTo>
                <a:cubicBezTo>
                  <a:pt x="186" y="155"/>
                  <a:pt x="181" y="190"/>
                  <a:pt x="192" y="182"/>
                </a:cubicBezTo>
                <a:cubicBezTo>
                  <a:pt x="210" y="170"/>
                  <a:pt x="212" y="122"/>
                  <a:pt x="212" y="122"/>
                </a:cubicBezTo>
                <a:cubicBezTo>
                  <a:pt x="225" y="142"/>
                  <a:pt x="246" y="205"/>
                  <a:pt x="252" y="182"/>
                </a:cubicBezTo>
                <a:cubicBezTo>
                  <a:pt x="267" y="122"/>
                  <a:pt x="278" y="61"/>
                  <a:pt x="293" y="0"/>
                </a:cubicBezTo>
                <a:cubicBezTo>
                  <a:pt x="300" y="54"/>
                  <a:pt x="300" y="109"/>
                  <a:pt x="313" y="162"/>
                </a:cubicBezTo>
                <a:cubicBezTo>
                  <a:pt x="316" y="176"/>
                  <a:pt x="319" y="190"/>
                  <a:pt x="323" y="203"/>
                </a:cubicBezTo>
                <a:cubicBezTo>
                  <a:pt x="329" y="223"/>
                  <a:pt x="343" y="263"/>
                  <a:pt x="343" y="263"/>
                </a:cubicBezTo>
                <a:cubicBezTo>
                  <a:pt x="354" y="229"/>
                  <a:pt x="345" y="121"/>
                  <a:pt x="374" y="203"/>
                </a:cubicBezTo>
                <a:cubicBezTo>
                  <a:pt x="412" y="164"/>
                  <a:pt x="419" y="185"/>
                  <a:pt x="444" y="223"/>
                </a:cubicBezTo>
                <a:cubicBezTo>
                  <a:pt x="454" y="207"/>
                  <a:pt x="480" y="169"/>
                  <a:pt x="485" y="152"/>
                </a:cubicBezTo>
                <a:cubicBezTo>
                  <a:pt x="491" y="129"/>
                  <a:pt x="490" y="104"/>
                  <a:pt x="495" y="81"/>
                </a:cubicBezTo>
                <a:cubicBezTo>
                  <a:pt x="497" y="71"/>
                  <a:pt x="502" y="61"/>
                  <a:pt x="505" y="51"/>
                </a:cubicBezTo>
                <a:cubicBezTo>
                  <a:pt x="507" y="57"/>
                  <a:pt x="523" y="114"/>
                  <a:pt x="535" y="112"/>
                </a:cubicBezTo>
                <a:cubicBezTo>
                  <a:pt x="552" y="109"/>
                  <a:pt x="556" y="85"/>
                  <a:pt x="566" y="71"/>
                </a:cubicBezTo>
                <a:cubicBezTo>
                  <a:pt x="569" y="61"/>
                  <a:pt x="566" y="38"/>
                  <a:pt x="576" y="41"/>
                </a:cubicBezTo>
                <a:cubicBezTo>
                  <a:pt x="590" y="46"/>
                  <a:pt x="589" y="68"/>
                  <a:pt x="596" y="81"/>
                </a:cubicBezTo>
                <a:cubicBezTo>
                  <a:pt x="616" y="116"/>
                  <a:pt x="617" y="113"/>
                  <a:pt x="646" y="142"/>
                </a:cubicBezTo>
                <a:cubicBezTo>
                  <a:pt x="670" y="235"/>
                  <a:pt x="652" y="200"/>
                  <a:pt x="687" y="253"/>
                </a:cubicBezTo>
                <a:cubicBezTo>
                  <a:pt x="697" y="224"/>
                  <a:pt x="689" y="187"/>
                  <a:pt x="707" y="162"/>
                </a:cubicBezTo>
                <a:cubicBezTo>
                  <a:pt x="715" y="151"/>
                  <a:pt x="734" y="155"/>
                  <a:pt x="747" y="152"/>
                </a:cubicBezTo>
                <a:cubicBezTo>
                  <a:pt x="754" y="122"/>
                  <a:pt x="761" y="91"/>
                  <a:pt x="768" y="61"/>
                </a:cubicBezTo>
                <a:cubicBezTo>
                  <a:pt x="777" y="21"/>
                  <a:pt x="816" y="146"/>
                  <a:pt x="818" y="152"/>
                </a:cubicBezTo>
                <a:cubicBezTo>
                  <a:pt x="825" y="142"/>
                  <a:pt x="827" y="118"/>
                  <a:pt x="838" y="122"/>
                </a:cubicBezTo>
                <a:cubicBezTo>
                  <a:pt x="851" y="126"/>
                  <a:pt x="844" y="149"/>
                  <a:pt x="848" y="162"/>
                </a:cubicBezTo>
                <a:cubicBezTo>
                  <a:pt x="851" y="172"/>
                  <a:pt x="855" y="182"/>
                  <a:pt x="859" y="192"/>
                </a:cubicBezTo>
                <a:cubicBezTo>
                  <a:pt x="866" y="182"/>
                  <a:pt x="874" y="173"/>
                  <a:pt x="879" y="162"/>
                </a:cubicBezTo>
                <a:cubicBezTo>
                  <a:pt x="884" y="153"/>
                  <a:pt x="882" y="125"/>
                  <a:pt x="889" y="132"/>
                </a:cubicBezTo>
                <a:cubicBezTo>
                  <a:pt x="901" y="144"/>
                  <a:pt x="892" y="166"/>
                  <a:pt x="899" y="182"/>
                </a:cubicBezTo>
                <a:cubicBezTo>
                  <a:pt x="903" y="191"/>
                  <a:pt x="912" y="196"/>
                  <a:pt x="919" y="203"/>
                </a:cubicBezTo>
                <a:cubicBezTo>
                  <a:pt x="922" y="183"/>
                  <a:pt x="914" y="157"/>
                  <a:pt x="929" y="142"/>
                </a:cubicBezTo>
                <a:cubicBezTo>
                  <a:pt x="938" y="133"/>
                  <a:pt x="944" y="161"/>
                  <a:pt x="950" y="172"/>
                </a:cubicBezTo>
                <a:cubicBezTo>
                  <a:pt x="955" y="182"/>
                  <a:pt x="957" y="193"/>
                  <a:pt x="960" y="203"/>
                </a:cubicBezTo>
                <a:cubicBezTo>
                  <a:pt x="969" y="158"/>
                  <a:pt x="980" y="102"/>
                  <a:pt x="1000" y="61"/>
                </a:cubicBezTo>
                <a:cubicBezTo>
                  <a:pt x="1003" y="55"/>
                  <a:pt x="1000" y="74"/>
                  <a:pt x="1000" y="81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1" name="Line 40"/>
          <p:cNvSpPr>
            <a:spLocks noChangeShapeType="1"/>
          </p:cNvSpPr>
          <p:nvPr/>
        </p:nvSpPr>
        <p:spPr bwMode="auto">
          <a:xfrm>
            <a:off x="5360605" y="3943876"/>
            <a:ext cx="696746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2" name="Text Box 41"/>
          <p:cNvSpPr txBox="1">
            <a:spLocks noChangeArrowheads="1"/>
          </p:cNvSpPr>
          <p:nvPr/>
        </p:nvSpPr>
        <p:spPr bwMode="auto">
          <a:xfrm>
            <a:off x="2757204" y="2703328"/>
            <a:ext cx="118788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rgbClr val="FF0000"/>
                </a:solidFill>
              </a:rPr>
              <a:t>I(t)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1033" name="Line 42"/>
          <p:cNvSpPr>
            <a:spLocks noChangeShapeType="1"/>
          </p:cNvSpPr>
          <p:nvPr/>
        </p:nvSpPr>
        <p:spPr bwMode="auto">
          <a:xfrm>
            <a:off x="9442014" y="3175918"/>
            <a:ext cx="181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4" name="Line 43"/>
          <p:cNvSpPr>
            <a:spLocks noChangeShapeType="1"/>
          </p:cNvSpPr>
          <p:nvPr/>
        </p:nvSpPr>
        <p:spPr bwMode="auto">
          <a:xfrm>
            <a:off x="9442014" y="3687890"/>
            <a:ext cx="181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5" name="Line 44"/>
          <p:cNvSpPr>
            <a:spLocks noChangeShapeType="1"/>
          </p:cNvSpPr>
          <p:nvPr/>
        </p:nvSpPr>
        <p:spPr bwMode="auto">
          <a:xfrm>
            <a:off x="9442014" y="4197049"/>
            <a:ext cx="181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6" name="Line 45"/>
          <p:cNvSpPr>
            <a:spLocks noChangeShapeType="1"/>
          </p:cNvSpPr>
          <p:nvPr/>
        </p:nvSpPr>
        <p:spPr bwMode="auto">
          <a:xfrm>
            <a:off x="9442014" y="4709021"/>
            <a:ext cx="1818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7" name="Line 46"/>
          <p:cNvSpPr>
            <a:spLocks noChangeShapeType="1"/>
          </p:cNvSpPr>
          <p:nvPr/>
        </p:nvSpPr>
        <p:spPr bwMode="auto">
          <a:xfrm>
            <a:off x="9783379" y="2793345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8" name="Line 47"/>
          <p:cNvSpPr>
            <a:spLocks noChangeShapeType="1"/>
          </p:cNvSpPr>
          <p:nvPr/>
        </p:nvSpPr>
        <p:spPr bwMode="auto">
          <a:xfrm>
            <a:off x="10293555" y="2793345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39" name="Line 48"/>
          <p:cNvSpPr>
            <a:spLocks noChangeShapeType="1"/>
          </p:cNvSpPr>
          <p:nvPr/>
        </p:nvSpPr>
        <p:spPr bwMode="auto">
          <a:xfrm>
            <a:off x="11313908" y="2793345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0" name="Line 49"/>
          <p:cNvSpPr>
            <a:spLocks noChangeShapeType="1"/>
          </p:cNvSpPr>
          <p:nvPr/>
        </p:nvSpPr>
        <p:spPr bwMode="auto">
          <a:xfrm>
            <a:off x="11482717" y="3305317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1" name="Line 50"/>
          <p:cNvSpPr>
            <a:spLocks noChangeShapeType="1"/>
          </p:cNvSpPr>
          <p:nvPr/>
        </p:nvSpPr>
        <p:spPr bwMode="auto">
          <a:xfrm>
            <a:off x="11145101" y="3305317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2" name="Line 51"/>
          <p:cNvSpPr>
            <a:spLocks noChangeShapeType="1"/>
          </p:cNvSpPr>
          <p:nvPr/>
        </p:nvSpPr>
        <p:spPr bwMode="auto">
          <a:xfrm>
            <a:off x="9610819" y="3305317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3" name="Line 52"/>
          <p:cNvSpPr>
            <a:spLocks noChangeShapeType="1"/>
          </p:cNvSpPr>
          <p:nvPr/>
        </p:nvSpPr>
        <p:spPr bwMode="auto">
          <a:xfrm>
            <a:off x="10120996" y="3814476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4" name="Line 53"/>
          <p:cNvSpPr>
            <a:spLocks noChangeShapeType="1"/>
          </p:cNvSpPr>
          <p:nvPr/>
        </p:nvSpPr>
        <p:spPr bwMode="auto">
          <a:xfrm>
            <a:off x="10293555" y="3814476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5" name="Line 54"/>
          <p:cNvSpPr>
            <a:spLocks noChangeShapeType="1"/>
          </p:cNvSpPr>
          <p:nvPr/>
        </p:nvSpPr>
        <p:spPr bwMode="auto">
          <a:xfrm>
            <a:off x="10972541" y="3814476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6" name="Line 55"/>
          <p:cNvSpPr>
            <a:spLocks noChangeShapeType="1"/>
          </p:cNvSpPr>
          <p:nvPr/>
        </p:nvSpPr>
        <p:spPr bwMode="auto">
          <a:xfrm>
            <a:off x="9610819" y="4326448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7" name="Line 56"/>
          <p:cNvSpPr>
            <a:spLocks noChangeShapeType="1"/>
          </p:cNvSpPr>
          <p:nvPr/>
        </p:nvSpPr>
        <p:spPr bwMode="auto">
          <a:xfrm>
            <a:off x="10634924" y="4326448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8" name="Line 57"/>
          <p:cNvSpPr>
            <a:spLocks noChangeShapeType="1"/>
          </p:cNvSpPr>
          <p:nvPr/>
        </p:nvSpPr>
        <p:spPr bwMode="auto">
          <a:xfrm>
            <a:off x="11145101" y="4326448"/>
            <a:ext cx="0" cy="3825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49" name="Line 58"/>
          <p:cNvSpPr>
            <a:spLocks noChangeShapeType="1"/>
          </p:cNvSpPr>
          <p:nvPr/>
        </p:nvSpPr>
        <p:spPr bwMode="auto">
          <a:xfrm>
            <a:off x="11996645" y="3142162"/>
            <a:ext cx="1535307" cy="7679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50" name="Line 59"/>
          <p:cNvSpPr>
            <a:spLocks noChangeShapeType="1"/>
          </p:cNvSpPr>
          <p:nvPr/>
        </p:nvSpPr>
        <p:spPr bwMode="auto">
          <a:xfrm>
            <a:off x="11996645" y="3524735"/>
            <a:ext cx="1535307" cy="3853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51" name="Line 60"/>
          <p:cNvSpPr>
            <a:spLocks noChangeShapeType="1"/>
          </p:cNvSpPr>
          <p:nvPr/>
        </p:nvSpPr>
        <p:spPr bwMode="auto">
          <a:xfrm flipV="1">
            <a:off x="11996645" y="3910119"/>
            <a:ext cx="1535307" cy="1237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52" name="Line 61"/>
          <p:cNvSpPr>
            <a:spLocks noChangeShapeType="1"/>
          </p:cNvSpPr>
          <p:nvPr/>
        </p:nvSpPr>
        <p:spPr bwMode="auto">
          <a:xfrm flipV="1">
            <a:off x="11996645" y="3910119"/>
            <a:ext cx="1535307" cy="5063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13578880" y="2763089"/>
            <a:ext cx="2204308" cy="1946621"/>
            <a:chOff x="4611" y="3499"/>
            <a:chExt cx="715" cy="692"/>
          </a:xfrm>
        </p:grpSpPr>
        <p:sp>
          <p:nvSpPr>
            <p:cNvPr id="1320" name="Oval 63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" name="Oval 64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2" name="Oval 65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3" name="Oval 66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4" name="Oval 67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5" name="Oval 68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6" name="Oval 69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7" name="Oval 70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8" name="Oval 71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9" name="Oval 72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0" name="Oval 73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" name="Oval 74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" name="Oval 75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" name="Oval 76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" name="Oval 77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" name="Line 78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" name="Line 79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" name="Line 80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8" name="Line 81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" name="Line 82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0" name="Line 83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" name="Line 84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" name="Line 85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3" name="Line 86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4" name="Line 87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" name="Line 88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" name="Line 89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" name="Line 90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8" name="Line 91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9" name="Line 92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0" name="Line 93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" name="Line 94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" name="Line 95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" name="Line 96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" name="Freeform 97"/>
          <p:cNvSpPr>
            <a:spLocks/>
          </p:cNvSpPr>
          <p:nvPr/>
        </p:nvSpPr>
        <p:spPr bwMode="auto">
          <a:xfrm>
            <a:off x="8590467" y="2101338"/>
            <a:ext cx="4195891" cy="784836"/>
          </a:xfrm>
          <a:custGeom>
            <a:avLst/>
            <a:gdLst>
              <a:gd name="T0" fmla="*/ 0 w 2314"/>
              <a:gd name="T1" fmla="*/ 2147483647 h 279"/>
              <a:gd name="T2" fmla="*/ 2147483647 w 2314"/>
              <a:gd name="T3" fmla="*/ 2147483647 h 279"/>
              <a:gd name="T4" fmla="*/ 2147483647 w 2314"/>
              <a:gd name="T5" fmla="*/ 2147483647 h 279"/>
              <a:gd name="T6" fmla="*/ 0 60000 65536"/>
              <a:gd name="T7" fmla="*/ 0 60000 65536"/>
              <a:gd name="T8" fmla="*/ 0 60000 65536"/>
              <a:gd name="T9" fmla="*/ 0 w 2314"/>
              <a:gd name="T10" fmla="*/ 0 h 279"/>
              <a:gd name="T11" fmla="*/ 2314 w 2314"/>
              <a:gd name="T12" fmla="*/ 279 h 2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14" h="279">
                <a:moveTo>
                  <a:pt x="0" y="234"/>
                </a:moveTo>
                <a:cubicBezTo>
                  <a:pt x="306" y="117"/>
                  <a:pt x="612" y="0"/>
                  <a:pt x="998" y="7"/>
                </a:cubicBezTo>
                <a:cubicBezTo>
                  <a:pt x="1384" y="14"/>
                  <a:pt x="1849" y="146"/>
                  <a:pt x="2314" y="279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75266" name="Freeform 98"/>
          <p:cNvSpPr>
            <a:spLocks/>
          </p:cNvSpPr>
          <p:nvPr/>
        </p:nvSpPr>
        <p:spPr bwMode="auto">
          <a:xfrm rot="-5400000" flipH="1" flipV="1">
            <a:off x="8195312" y="4632518"/>
            <a:ext cx="1147718" cy="462442"/>
          </a:xfrm>
          <a:custGeom>
            <a:avLst/>
            <a:gdLst>
              <a:gd name="T0" fmla="*/ 0 w 771"/>
              <a:gd name="T1" fmla="*/ 2147483647 h 196"/>
              <a:gd name="T2" fmla="*/ 2147483647 w 771"/>
              <a:gd name="T3" fmla="*/ 2147483647 h 196"/>
              <a:gd name="T4" fmla="*/ 2147483647 w 771"/>
              <a:gd name="T5" fmla="*/ 2147483647 h 196"/>
              <a:gd name="T6" fmla="*/ 0 60000 65536"/>
              <a:gd name="T7" fmla="*/ 0 60000 65536"/>
              <a:gd name="T8" fmla="*/ 0 60000 65536"/>
              <a:gd name="T9" fmla="*/ 0 w 771"/>
              <a:gd name="T10" fmla="*/ 0 h 196"/>
              <a:gd name="T11" fmla="*/ 771 w 771"/>
              <a:gd name="T12" fmla="*/ 196 h 1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96">
                <a:moveTo>
                  <a:pt x="0" y="106"/>
                </a:moveTo>
                <a:cubicBezTo>
                  <a:pt x="117" y="53"/>
                  <a:pt x="235" y="0"/>
                  <a:pt x="363" y="15"/>
                </a:cubicBezTo>
                <a:cubicBezTo>
                  <a:pt x="491" y="30"/>
                  <a:pt x="631" y="113"/>
                  <a:pt x="771" y="19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75267" name="Freeform 99"/>
          <p:cNvSpPr>
            <a:spLocks/>
          </p:cNvSpPr>
          <p:nvPr/>
        </p:nvSpPr>
        <p:spPr bwMode="auto">
          <a:xfrm rot="-5400000">
            <a:off x="6519299" y="5044285"/>
            <a:ext cx="1021131" cy="277465"/>
          </a:xfrm>
          <a:custGeom>
            <a:avLst/>
            <a:gdLst>
              <a:gd name="T0" fmla="*/ 0 w 771"/>
              <a:gd name="T1" fmla="*/ 2147483647 h 196"/>
              <a:gd name="T2" fmla="*/ 2147483647 w 771"/>
              <a:gd name="T3" fmla="*/ 2147483647 h 196"/>
              <a:gd name="T4" fmla="*/ 2147483647 w 771"/>
              <a:gd name="T5" fmla="*/ 2147483647 h 196"/>
              <a:gd name="T6" fmla="*/ 0 60000 65536"/>
              <a:gd name="T7" fmla="*/ 0 60000 65536"/>
              <a:gd name="T8" fmla="*/ 0 60000 65536"/>
              <a:gd name="T9" fmla="*/ 0 w 771"/>
              <a:gd name="T10" fmla="*/ 0 h 196"/>
              <a:gd name="T11" fmla="*/ 771 w 771"/>
              <a:gd name="T12" fmla="*/ 196 h 1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96">
                <a:moveTo>
                  <a:pt x="0" y="106"/>
                </a:moveTo>
                <a:cubicBezTo>
                  <a:pt x="117" y="53"/>
                  <a:pt x="235" y="0"/>
                  <a:pt x="363" y="15"/>
                </a:cubicBezTo>
                <a:cubicBezTo>
                  <a:pt x="491" y="30"/>
                  <a:pt x="631" y="113"/>
                  <a:pt x="771" y="19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pSp>
        <p:nvGrpSpPr>
          <p:cNvPr id="4" name="Group 100"/>
          <p:cNvGrpSpPr>
            <a:grpSpLocks/>
          </p:cNvGrpSpPr>
          <p:nvPr/>
        </p:nvGrpSpPr>
        <p:grpSpPr bwMode="auto">
          <a:xfrm>
            <a:off x="6549763" y="5181611"/>
            <a:ext cx="8669244" cy="6379964"/>
            <a:chOff x="1746" y="1842"/>
            <a:chExt cx="2812" cy="2268"/>
          </a:xfrm>
        </p:grpSpPr>
        <p:grpSp>
          <p:nvGrpSpPr>
            <p:cNvPr id="5" name="Group 101"/>
            <p:cNvGrpSpPr>
              <a:grpSpLocks/>
            </p:cNvGrpSpPr>
            <p:nvPr/>
          </p:nvGrpSpPr>
          <p:grpSpPr bwMode="auto">
            <a:xfrm>
              <a:off x="1847" y="1922"/>
              <a:ext cx="715" cy="692"/>
              <a:chOff x="4611" y="3499"/>
              <a:chExt cx="715" cy="692"/>
            </a:xfrm>
          </p:grpSpPr>
          <p:sp>
            <p:nvSpPr>
              <p:cNvPr id="1286" name="Oval 102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7" name="Oval 103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8" name="Oval 104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9" name="Oval 105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" name="Oval 106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1" name="Oval 107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2" name="Oval 108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3" name="Oval 109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4" name="Oval 110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5" name="Oval 111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6" name="Oval 112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7" name="Oval 113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8" name="Oval 114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9" name="Oval 115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0" name="Oval 116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" name="Line 117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" name="Line 118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3" name="Line 119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4" name="Line 12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5" name="Line 121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6" name="Line 122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7" name="Line 123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8" name="Line 124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9" name="Line 125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" name="Line 126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1" name="Line 127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2" name="Line 128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3" name="Line 129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4" name="Line 130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5" name="Line 131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6" name="Line 132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7" name="Line 133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8" name="Line 134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9" name="Line 135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36"/>
            <p:cNvGrpSpPr>
              <a:grpSpLocks/>
            </p:cNvGrpSpPr>
            <p:nvPr/>
          </p:nvGrpSpPr>
          <p:grpSpPr bwMode="auto">
            <a:xfrm>
              <a:off x="1746" y="2738"/>
              <a:ext cx="715" cy="692"/>
              <a:chOff x="4611" y="3499"/>
              <a:chExt cx="715" cy="692"/>
            </a:xfrm>
          </p:grpSpPr>
          <p:sp>
            <p:nvSpPr>
              <p:cNvPr id="1252" name="Oval 137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3" name="Oval 138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4" name="Oval 139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5" name="Oval 140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6" name="Oval 141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7" name="Oval 142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8" name="Oval 143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" name="Oval 144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" name="Oval 145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1" name="Oval 146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2" name="Oval 147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3" name="Oval 148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4" name="Oval 149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5" name="Oval 150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6" name="Oval 151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7" name="Line 152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8" name="Line 153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9" name="Line 154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" name="Line 155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" name="Line 156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2" name="Line 157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3" name="Line 158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4" name="Line 159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5" name="Line 160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6" name="Line 161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7" name="Line 162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8" name="Line 163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9" name="Line 164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" name="Line 165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1" name="Line 166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2" name="Line 167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3" name="Line 168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4" name="Line 169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5" name="Line 170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1"/>
            <p:cNvGrpSpPr>
              <a:grpSpLocks/>
            </p:cNvGrpSpPr>
            <p:nvPr/>
          </p:nvGrpSpPr>
          <p:grpSpPr bwMode="auto">
            <a:xfrm>
              <a:off x="2664" y="2704"/>
              <a:ext cx="715" cy="692"/>
              <a:chOff x="4611" y="3499"/>
              <a:chExt cx="715" cy="692"/>
            </a:xfrm>
          </p:grpSpPr>
          <p:sp>
            <p:nvSpPr>
              <p:cNvPr id="1218" name="Oval 172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" name="Oval 173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" name="Oval 174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1" name="Oval 175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2" name="Oval 176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3" name="Oval 177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4" name="Oval 178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" name="Oval 179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6" name="Oval 180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7" name="Oval 181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8" name="Oval 182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" name="Oval 183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" name="Oval 184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" name="Oval 185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" name="Oval 186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" name="Line 187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" name="Line 188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" name="Line 189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" name="Line 19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" name="Line 191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" name="Line 192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" name="Line 193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0" name="Line 194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" name="Line 195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2" name="Line 196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3" name="Line 197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4" name="Line 198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5" name="Line 199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6" name="Line 200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7" name="Line 201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8" name="Line 202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" name="Line 203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0" name="Line 204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1" name="Line 205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6"/>
            <p:cNvGrpSpPr>
              <a:grpSpLocks/>
            </p:cNvGrpSpPr>
            <p:nvPr/>
          </p:nvGrpSpPr>
          <p:grpSpPr bwMode="auto">
            <a:xfrm>
              <a:off x="2789" y="1933"/>
              <a:ext cx="715" cy="692"/>
              <a:chOff x="4611" y="3499"/>
              <a:chExt cx="715" cy="692"/>
            </a:xfrm>
          </p:grpSpPr>
          <p:sp>
            <p:nvSpPr>
              <p:cNvPr id="1184" name="Oval 207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5" name="Oval 208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6" name="Oval 209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7" name="Oval 210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" name="Oval 211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9" name="Oval 212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0" name="Oval 213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1" name="Oval 214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2" name="Oval 215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3" name="Oval 216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4" name="Oval 217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5" name="Oval 218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6" name="Oval 219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7" name="Oval 220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8" name="Oval 221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9" name="Line 222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0" name="Line 223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1" name="Line 224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2" name="Line 225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3" name="Line 226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4" name="Line 227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5" name="Line 228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6" name="Line 229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7" name="Line 230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" name="Line 231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" name="Line 232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0" name="Line 233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1" name="Line 234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2" name="Line 235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3" name="Line 236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4" name="Line 237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5" name="Line 238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6" name="Line 239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7" name="Line 240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41"/>
            <p:cNvGrpSpPr>
              <a:grpSpLocks/>
            </p:cNvGrpSpPr>
            <p:nvPr/>
          </p:nvGrpSpPr>
          <p:grpSpPr bwMode="auto">
            <a:xfrm>
              <a:off x="3526" y="2693"/>
              <a:ext cx="715" cy="692"/>
              <a:chOff x="4611" y="3499"/>
              <a:chExt cx="715" cy="692"/>
            </a:xfrm>
          </p:grpSpPr>
          <p:sp>
            <p:nvSpPr>
              <p:cNvPr id="1150" name="Oval 242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1" name="Oval 243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2" name="Oval 244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3" name="Oval 245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4" name="Oval 246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5" name="Oval 247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6" name="Oval 248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" name="Oval 249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8" name="Oval 250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9" name="Oval 251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0" name="Oval 252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1" name="Oval 253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2" name="Oval 254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3" name="Oval 255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4" name="Oval 256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5" name="Line 257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6" name="Line 258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" name="Line 259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8" name="Line 26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" name="Line 261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0" name="Line 262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1" name="Line 263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2" name="Line 264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3" name="Line 265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4" name="Line 266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5" name="Line 267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6" name="Line 268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7" name="Line 269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8" name="Line 270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9" name="Line 271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0" name="Line 272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1" name="Line 273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2" name="Line 274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3" name="Line 275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76"/>
            <p:cNvGrpSpPr>
              <a:grpSpLocks/>
            </p:cNvGrpSpPr>
            <p:nvPr/>
          </p:nvGrpSpPr>
          <p:grpSpPr bwMode="auto">
            <a:xfrm>
              <a:off x="3061" y="3418"/>
              <a:ext cx="715" cy="692"/>
              <a:chOff x="4611" y="3499"/>
              <a:chExt cx="715" cy="692"/>
            </a:xfrm>
          </p:grpSpPr>
          <p:sp>
            <p:nvSpPr>
              <p:cNvPr id="1116" name="Oval 277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7" name="Oval 278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8" name="Oval 279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9" name="Oval 280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0" name="Oval 281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1" name="Oval 282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2" name="Oval 283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3" name="Oval 284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4" name="Oval 285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5" name="Oval 286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" name="Oval 287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" name="Oval 288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" name="Oval 289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" name="Oval 290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" name="Oval 291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" name="Line 292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" name="Line 293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" name="Line 294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" name="Line 295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" name="Line 296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" name="Line 297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" name="Line 298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" name="Line 299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" name="Line 300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" name="Line 301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" name="Line 302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2" name="Line 303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3" name="Line 304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4" name="Line 305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5" name="Line 306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6" name="Line 307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" name="Line 308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" name="Line 309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9" name="Line 310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311"/>
            <p:cNvGrpSpPr>
              <a:grpSpLocks/>
            </p:cNvGrpSpPr>
            <p:nvPr/>
          </p:nvGrpSpPr>
          <p:grpSpPr bwMode="auto">
            <a:xfrm>
              <a:off x="3843" y="1842"/>
              <a:ext cx="715" cy="692"/>
              <a:chOff x="4611" y="3499"/>
              <a:chExt cx="715" cy="692"/>
            </a:xfrm>
          </p:grpSpPr>
          <p:sp>
            <p:nvSpPr>
              <p:cNvPr id="1082" name="Oval 312"/>
              <p:cNvSpPr>
                <a:spLocks noChangeArrowheads="1"/>
              </p:cNvSpPr>
              <p:nvPr/>
            </p:nvSpPr>
            <p:spPr bwMode="auto">
              <a:xfrm>
                <a:off x="4825" y="3572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3" name="Oval 313"/>
              <p:cNvSpPr>
                <a:spLocks noChangeArrowheads="1"/>
              </p:cNvSpPr>
              <p:nvPr/>
            </p:nvSpPr>
            <p:spPr bwMode="auto">
              <a:xfrm>
                <a:off x="4897" y="3645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4" name="Oval 314"/>
              <p:cNvSpPr>
                <a:spLocks noChangeArrowheads="1"/>
              </p:cNvSpPr>
              <p:nvPr/>
            </p:nvSpPr>
            <p:spPr bwMode="auto">
              <a:xfrm>
                <a:off x="4968" y="3609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5" name="Oval 315"/>
              <p:cNvSpPr>
                <a:spLocks noChangeArrowheads="1"/>
              </p:cNvSpPr>
              <p:nvPr/>
            </p:nvSpPr>
            <p:spPr bwMode="auto">
              <a:xfrm>
                <a:off x="4933" y="4082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" name="Oval 316"/>
              <p:cNvSpPr>
                <a:spLocks noChangeArrowheads="1"/>
              </p:cNvSpPr>
              <p:nvPr/>
            </p:nvSpPr>
            <p:spPr bwMode="auto">
              <a:xfrm>
                <a:off x="5183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7" name="Oval 317"/>
              <p:cNvSpPr>
                <a:spLocks noChangeArrowheads="1"/>
              </p:cNvSpPr>
              <p:nvPr/>
            </p:nvSpPr>
            <p:spPr bwMode="auto">
              <a:xfrm>
                <a:off x="5075" y="3718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8" name="Oval 318"/>
              <p:cNvSpPr>
                <a:spLocks noChangeArrowheads="1"/>
              </p:cNvSpPr>
              <p:nvPr/>
            </p:nvSpPr>
            <p:spPr bwMode="auto">
              <a:xfrm>
                <a:off x="4897" y="3827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9" name="Oval 319"/>
              <p:cNvSpPr>
                <a:spLocks noChangeArrowheads="1"/>
              </p:cNvSpPr>
              <p:nvPr/>
            </p:nvSpPr>
            <p:spPr bwMode="auto">
              <a:xfrm>
                <a:off x="4968" y="3754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0" name="Oval 320"/>
              <p:cNvSpPr>
                <a:spLocks noChangeArrowheads="1"/>
              </p:cNvSpPr>
              <p:nvPr/>
            </p:nvSpPr>
            <p:spPr bwMode="auto">
              <a:xfrm>
                <a:off x="5040" y="4009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1" name="Oval 321"/>
              <p:cNvSpPr>
                <a:spLocks noChangeArrowheads="1"/>
              </p:cNvSpPr>
              <p:nvPr/>
            </p:nvSpPr>
            <p:spPr bwMode="auto">
              <a:xfrm>
                <a:off x="5111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2" name="Oval 322"/>
              <p:cNvSpPr>
                <a:spLocks noChangeArrowheads="1"/>
              </p:cNvSpPr>
              <p:nvPr/>
            </p:nvSpPr>
            <p:spPr bwMode="auto">
              <a:xfrm>
                <a:off x="4718" y="3900"/>
                <a:ext cx="72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3" name="Oval 323"/>
              <p:cNvSpPr>
                <a:spLocks noChangeArrowheads="1"/>
              </p:cNvSpPr>
              <p:nvPr/>
            </p:nvSpPr>
            <p:spPr bwMode="auto">
              <a:xfrm>
                <a:off x="4683" y="3718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4" name="Oval 324"/>
              <p:cNvSpPr>
                <a:spLocks noChangeArrowheads="1"/>
              </p:cNvSpPr>
              <p:nvPr/>
            </p:nvSpPr>
            <p:spPr bwMode="auto">
              <a:xfrm>
                <a:off x="4611" y="3499"/>
                <a:ext cx="715" cy="6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5" name="Oval 325"/>
              <p:cNvSpPr>
                <a:spLocks noChangeArrowheads="1"/>
              </p:cNvSpPr>
              <p:nvPr/>
            </p:nvSpPr>
            <p:spPr bwMode="auto">
              <a:xfrm>
                <a:off x="4790" y="3973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6" name="Oval 326"/>
              <p:cNvSpPr>
                <a:spLocks noChangeArrowheads="1"/>
              </p:cNvSpPr>
              <p:nvPr/>
            </p:nvSpPr>
            <p:spPr bwMode="auto">
              <a:xfrm>
                <a:off x="4754" y="3791"/>
                <a:ext cx="71" cy="7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7" name="Line 327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35" cy="18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8" name="Line 328"/>
              <p:cNvSpPr>
                <a:spLocks noChangeShapeType="1"/>
              </p:cNvSpPr>
              <p:nvPr/>
            </p:nvSpPr>
            <p:spPr bwMode="auto">
              <a:xfrm>
                <a:off x="5040" y="3827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9" name="Line 329"/>
              <p:cNvSpPr>
                <a:spLocks noChangeShapeType="1"/>
              </p:cNvSpPr>
              <p:nvPr/>
            </p:nvSpPr>
            <p:spPr bwMode="auto">
              <a:xfrm flipV="1">
                <a:off x="4825" y="3936"/>
                <a:ext cx="286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0" name="Line 330"/>
              <p:cNvSpPr>
                <a:spLocks noChangeShapeType="1"/>
              </p:cNvSpPr>
              <p:nvPr/>
            </p:nvSpPr>
            <p:spPr bwMode="auto">
              <a:xfrm>
                <a:off x="4933" y="3900"/>
                <a:ext cx="142" cy="14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1" name="Line 331"/>
              <p:cNvSpPr>
                <a:spLocks noChangeShapeType="1"/>
              </p:cNvSpPr>
              <p:nvPr/>
            </p:nvSpPr>
            <p:spPr bwMode="auto">
              <a:xfrm>
                <a:off x="4790" y="3864"/>
                <a:ext cx="35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2" name="Line 332"/>
              <p:cNvSpPr>
                <a:spLocks noChangeShapeType="1"/>
              </p:cNvSpPr>
              <p:nvPr/>
            </p:nvSpPr>
            <p:spPr bwMode="auto">
              <a:xfrm>
                <a:off x="5111" y="3791"/>
                <a:ext cx="36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3" name="Line 333"/>
              <p:cNvSpPr>
                <a:spLocks noChangeShapeType="1"/>
              </p:cNvSpPr>
              <p:nvPr/>
            </p:nvSpPr>
            <p:spPr bwMode="auto">
              <a:xfrm>
                <a:off x="5004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4" name="Line 334"/>
              <p:cNvSpPr>
                <a:spLocks noChangeShapeType="1"/>
              </p:cNvSpPr>
              <p:nvPr/>
            </p:nvSpPr>
            <p:spPr bwMode="auto">
              <a:xfrm flipH="1">
                <a:off x="4825" y="3718"/>
                <a:ext cx="108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5" name="Line 335"/>
              <p:cNvSpPr>
                <a:spLocks noChangeShapeType="1"/>
              </p:cNvSpPr>
              <p:nvPr/>
            </p:nvSpPr>
            <p:spPr bwMode="auto">
              <a:xfrm flipH="1">
                <a:off x="4718" y="3645"/>
                <a:ext cx="107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6" name="Line 336"/>
              <p:cNvSpPr>
                <a:spLocks noChangeShapeType="1"/>
              </p:cNvSpPr>
              <p:nvPr/>
            </p:nvSpPr>
            <p:spPr bwMode="auto">
              <a:xfrm>
                <a:off x="4718" y="3791"/>
                <a:ext cx="36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7" name="Line 337"/>
              <p:cNvSpPr>
                <a:spLocks noChangeShapeType="1"/>
              </p:cNvSpPr>
              <p:nvPr/>
            </p:nvSpPr>
            <p:spPr bwMode="auto">
              <a:xfrm flipV="1">
                <a:off x="4825" y="3791"/>
                <a:ext cx="143" cy="3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8" name="Line 338"/>
              <p:cNvSpPr>
                <a:spLocks noChangeShapeType="1"/>
              </p:cNvSpPr>
              <p:nvPr/>
            </p:nvSpPr>
            <p:spPr bwMode="auto">
              <a:xfrm flipH="1">
                <a:off x="4968" y="3827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9" name="Line 339"/>
              <p:cNvSpPr>
                <a:spLocks noChangeShapeType="1"/>
              </p:cNvSpPr>
              <p:nvPr/>
            </p:nvSpPr>
            <p:spPr bwMode="auto">
              <a:xfrm>
                <a:off x="4825" y="4009"/>
                <a:ext cx="143" cy="7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0" name="Line 340"/>
              <p:cNvSpPr>
                <a:spLocks noChangeShapeType="1"/>
              </p:cNvSpPr>
              <p:nvPr/>
            </p:nvSpPr>
            <p:spPr bwMode="auto">
              <a:xfrm>
                <a:off x="4861" y="3645"/>
                <a:ext cx="72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1" name="Line 341"/>
              <p:cNvSpPr>
                <a:spLocks noChangeShapeType="1"/>
              </p:cNvSpPr>
              <p:nvPr/>
            </p:nvSpPr>
            <p:spPr bwMode="auto">
              <a:xfrm>
                <a:off x="4718" y="3754"/>
                <a:ext cx="250" cy="3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2" name="Line 342"/>
              <p:cNvSpPr>
                <a:spLocks noChangeShapeType="1"/>
              </p:cNvSpPr>
              <p:nvPr/>
            </p:nvSpPr>
            <p:spPr bwMode="auto">
              <a:xfrm flipV="1">
                <a:off x="4825" y="3864"/>
                <a:ext cx="108" cy="14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3" name="Line 343"/>
              <p:cNvSpPr>
                <a:spLocks noChangeShapeType="1"/>
              </p:cNvSpPr>
              <p:nvPr/>
            </p:nvSpPr>
            <p:spPr bwMode="auto">
              <a:xfrm flipV="1">
                <a:off x="4754" y="3864"/>
                <a:ext cx="179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4" name="Line 344"/>
              <p:cNvSpPr>
                <a:spLocks noChangeShapeType="1"/>
              </p:cNvSpPr>
              <p:nvPr/>
            </p:nvSpPr>
            <p:spPr bwMode="auto">
              <a:xfrm flipH="1">
                <a:off x="5147" y="3827"/>
                <a:ext cx="71" cy="10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5" name="Line 345"/>
              <p:cNvSpPr>
                <a:spLocks noChangeShapeType="1"/>
              </p:cNvSpPr>
              <p:nvPr/>
            </p:nvSpPr>
            <p:spPr bwMode="auto">
              <a:xfrm>
                <a:off x="4933" y="3864"/>
                <a:ext cx="250" cy="7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66" name="Freeform 346"/>
            <p:cNvSpPr>
              <a:spLocks/>
            </p:cNvSpPr>
            <p:nvPr/>
          </p:nvSpPr>
          <p:spPr bwMode="auto">
            <a:xfrm flipH="1" flipV="1">
              <a:off x="2245" y="3385"/>
              <a:ext cx="816" cy="513"/>
            </a:xfrm>
            <a:custGeom>
              <a:avLst/>
              <a:gdLst>
                <a:gd name="T0" fmla="*/ 0 w 771"/>
                <a:gd name="T1" fmla="*/ 233143 h 196"/>
                <a:gd name="T2" fmla="*/ 572 w 771"/>
                <a:gd name="T3" fmla="*/ 32814 h 196"/>
                <a:gd name="T4" fmla="*/ 1213 w 771"/>
                <a:gd name="T5" fmla="*/ 43176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347"/>
            <p:cNvSpPr>
              <a:spLocks/>
            </p:cNvSpPr>
            <p:nvPr/>
          </p:nvSpPr>
          <p:spPr bwMode="auto">
            <a:xfrm rot="-5400000" flipH="1" flipV="1">
              <a:off x="3213" y="2629"/>
              <a:ext cx="408" cy="196"/>
            </a:xfrm>
            <a:custGeom>
              <a:avLst/>
              <a:gdLst>
                <a:gd name="T0" fmla="*/ 0 w 771"/>
                <a:gd name="T1" fmla="*/ 106 h 196"/>
                <a:gd name="T2" fmla="*/ 2 w 771"/>
                <a:gd name="T3" fmla="*/ 15 h 196"/>
                <a:gd name="T4" fmla="*/ 5 w 771"/>
                <a:gd name="T5" fmla="*/ 196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348"/>
            <p:cNvSpPr>
              <a:spLocks/>
            </p:cNvSpPr>
            <p:nvPr/>
          </p:nvSpPr>
          <p:spPr bwMode="auto">
            <a:xfrm rot="-5400000">
              <a:off x="2351" y="2584"/>
              <a:ext cx="635" cy="241"/>
            </a:xfrm>
            <a:custGeom>
              <a:avLst/>
              <a:gdLst>
                <a:gd name="T0" fmla="*/ 0 w 771"/>
                <a:gd name="T1" fmla="*/ 553 h 196"/>
                <a:gd name="T2" fmla="*/ 77 w 771"/>
                <a:gd name="T3" fmla="*/ 75 h 196"/>
                <a:gd name="T4" fmla="*/ 163 w 771"/>
                <a:gd name="T5" fmla="*/ 1025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349"/>
            <p:cNvSpPr>
              <a:spLocks/>
            </p:cNvSpPr>
            <p:nvPr/>
          </p:nvSpPr>
          <p:spPr bwMode="auto">
            <a:xfrm>
              <a:off x="2427" y="1888"/>
              <a:ext cx="498" cy="136"/>
            </a:xfrm>
            <a:custGeom>
              <a:avLst/>
              <a:gdLst>
                <a:gd name="T0" fmla="*/ 0 w 771"/>
                <a:gd name="T1" fmla="*/ 6 h 196"/>
                <a:gd name="T2" fmla="*/ 11 w 771"/>
                <a:gd name="T3" fmla="*/ 1 h 196"/>
                <a:gd name="T4" fmla="*/ 23 w 771"/>
                <a:gd name="T5" fmla="*/ 1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350"/>
            <p:cNvSpPr>
              <a:spLocks/>
            </p:cNvSpPr>
            <p:nvPr/>
          </p:nvSpPr>
          <p:spPr bwMode="auto">
            <a:xfrm>
              <a:off x="3380" y="1933"/>
              <a:ext cx="498" cy="136"/>
            </a:xfrm>
            <a:custGeom>
              <a:avLst/>
              <a:gdLst>
                <a:gd name="T0" fmla="*/ 0 w 771"/>
                <a:gd name="T1" fmla="*/ 6 h 196"/>
                <a:gd name="T2" fmla="*/ 11 w 771"/>
                <a:gd name="T3" fmla="*/ 1 h 196"/>
                <a:gd name="T4" fmla="*/ 23 w 771"/>
                <a:gd name="T5" fmla="*/ 1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351"/>
            <p:cNvSpPr>
              <a:spLocks/>
            </p:cNvSpPr>
            <p:nvPr/>
          </p:nvSpPr>
          <p:spPr bwMode="auto">
            <a:xfrm>
              <a:off x="3198" y="2659"/>
              <a:ext cx="498" cy="136"/>
            </a:xfrm>
            <a:custGeom>
              <a:avLst/>
              <a:gdLst>
                <a:gd name="T0" fmla="*/ 0 w 771"/>
                <a:gd name="T1" fmla="*/ 6 h 196"/>
                <a:gd name="T2" fmla="*/ 11 w 771"/>
                <a:gd name="T3" fmla="*/ 1 h 196"/>
                <a:gd name="T4" fmla="*/ 23 w 771"/>
                <a:gd name="T5" fmla="*/ 1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352"/>
            <p:cNvSpPr>
              <a:spLocks/>
            </p:cNvSpPr>
            <p:nvPr/>
          </p:nvSpPr>
          <p:spPr bwMode="auto">
            <a:xfrm>
              <a:off x="2245" y="2704"/>
              <a:ext cx="498" cy="136"/>
            </a:xfrm>
            <a:custGeom>
              <a:avLst/>
              <a:gdLst>
                <a:gd name="T0" fmla="*/ 0 w 771"/>
                <a:gd name="T1" fmla="*/ 6 h 196"/>
                <a:gd name="T2" fmla="*/ 11 w 771"/>
                <a:gd name="T3" fmla="*/ 1 h 196"/>
                <a:gd name="T4" fmla="*/ 23 w 771"/>
                <a:gd name="T5" fmla="*/ 1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353"/>
            <p:cNvSpPr>
              <a:spLocks/>
            </p:cNvSpPr>
            <p:nvPr/>
          </p:nvSpPr>
          <p:spPr bwMode="auto">
            <a:xfrm flipH="1" flipV="1">
              <a:off x="3424" y="2432"/>
              <a:ext cx="544" cy="105"/>
            </a:xfrm>
            <a:custGeom>
              <a:avLst/>
              <a:gdLst>
                <a:gd name="T0" fmla="*/ 0 w 771"/>
                <a:gd name="T1" fmla="*/ 1 h 196"/>
                <a:gd name="T2" fmla="*/ 23 w 771"/>
                <a:gd name="T3" fmla="*/ 1 h 196"/>
                <a:gd name="T4" fmla="*/ 47 w 771"/>
                <a:gd name="T5" fmla="*/ 2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354"/>
            <p:cNvSpPr>
              <a:spLocks/>
            </p:cNvSpPr>
            <p:nvPr/>
          </p:nvSpPr>
          <p:spPr bwMode="auto">
            <a:xfrm flipH="1" flipV="1">
              <a:off x="2426" y="2509"/>
              <a:ext cx="544" cy="105"/>
            </a:xfrm>
            <a:custGeom>
              <a:avLst/>
              <a:gdLst>
                <a:gd name="T0" fmla="*/ 0 w 771"/>
                <a:gd name="T1" fmla="*/ 1 h 196"/>
                <a:gd name="T2" fmla="*/ 23 w 771"/>
                <a:gd name="T3" fmla="*/ 1 h 196"/>
                <a:gd name="T4" fmla="*/ 47 w 771"/>
                <a:gd name="T5" fmla="*/ 2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355"/>
            <p:cNvSpPr>
              <a:spLocks/>
            </p:cNvSpPr>
            <p:nvPr/>
          </p:nvSpPr>
          <p:spPr bwMode="auto">
            <a:xfrm rot="-5400000">
              <a:off x="1700" y="2569"/>
              <a:ext cx="363" cy="90"/>
            </a:xfrm>
            <a:custGeom>
              <a:avLst/>
              <a:gdLst>
                <a:gd name="T0" fmla="*/ 0 w 771"/>
                <a:gd name="T1" fmla="*/ 0 h 196"/>
                <a:gd name="T2" fmla="*/ 1 w 771"/>
                <a:gd name="T3" fmla="*/ 0 h 196"/>
                <a:gd name="T4" fmla="*/ 2 w 771"/>
                <a:gd name="T5" fmla="*/ 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356"/>
            <p:cNvSpPr>
              <a:spLocks/>
            </p:cNvSpPr>
            <p:nvPr/>
          </p:nvSpPr>
          <p:spPr bwMode="auto">
            <a:xfrm rot="5400000" flipH="1">
              <a:off x="4082" y="2636"/>
              <a:ext cx="317" cy="91"/>
            </a:xfrm>
            <a:custGeom>
              <a:avLst/>
              <a:gdLst>
                <a:gd name="T0" fmla="*/ 0 w 771"/>
                <a:gd name="T1" fmla="*/ 0 h 196"/>
                <a:gd name="T2" fmla="*/ 0 w 771"/>
                <a:gd name="T3" fmla="*/ 0 h 196"/>
                <a:gd name="T4" fmla="*/ 1 w 771"/>
                <a:gd name="T5" fmla="*/ 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357"/>
            <p:cNvSpPr>
              <a:spLocks/>
            </p:cNvSpPr>
            <p:nvPr/>
          </p:nvSpPr>
          <p:spPr bwMode="auto">
            <a:xfrm rot="-5400000">
              <a:off x="3924" y="2613"/>
              <a:ext cx="272" cy="91"/>
            </a:xfrm>
            <a:custGeom>
              <a:avLst/>
              <a:gdLst>
                <a:gd name="T0" fmla="*/ 0 w 771"/>
                <a:gd name="T1" fmla="*/ 0 h 196"/>
                <a:gd name="T2" fmla="*/ 0 w 771"/>
                <a:gd name="T3" fmla="*/ 0 h 196"/>
                <a:gd name="T4" fmla="*/ 0 w 771"/>
                <a:gd name="T5" fmla="*/ 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358"/>
            <p:cNvSpPr>
              <a:spLocks/>
            </p:cNvSpPr>
            <p:nvPr/>
          </p:nvSpPr>
          <p:spPr bwMode="auto">
            <a:xfrm rot="-5400000" flipH="1" flipV="1">
              <a:off x="2880" y="2704"/>
              <a:ext cx="1225" cy="227"/>
            </a:xfrm>
            <a:custGeom>
              <a:avLst/>
              <a:gdLst>
                <a:gd name="T0" fmla="*/ 0 w 771"/>
                <a:gd name="T1" fmla="*/ 342 h 196"/>
                <a:gd name="T2" fmla="*/ 14752 w 771"/>
                <a:gd name="T3" fmla="*/ 49 h 196"/>
                <a:gd name="T4" fmla="*/ 31310 w 771"/>
                <a:gd name="T5" fmla="*/ 636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359"/>
            <p:cNvSpPr>
              <a:spLocks/>
            </p:cNvSpPr>
            <p:nvPr/>
          </p:nvSpPr>
          <p:spPr bwMode="auto">
            <a:xfrm>
              <a:off x="2381" y="3294"/>
              <a:ext cx="726" cy="317"/>
            </a:xfrm>
            <a:custGeom>
              <a:avLst/>
              <a:gdLst>
                <a:gd name="T0" fmla="*/ 0 w 726"/>
                <a:gd name="T1" fmla="*/ 0 h 317"/>
                <a:gd name="T2" fmla="*/ 318 w 726"/>
                <a:gd name="T3" fmla="*/ 272 h 317"/>
                <a:gd name="T4" fmla="*/ 726 w 726"/>
                <a:gd name="T5" fmla="*/ 272 h 317"/>
                <a:gd name="T6" fmla="*/ 0 60000 65536"/>
                <a:gd name="T7" fmla="*/ 0 60000 65536"/>
                <a:gd name="T8" fmla="*/ 0 60000 65536"/>
                <a:gd name="T9" fmla="*/ 0 w 726"/>
                <a:gd name="T10" fmla="*/ 0 h 317"/>
                <a:gd name="T11" fmla="*/ 726 w 726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317">
                  <a:moveTo>
                    <a:pt x="0" y="0"/>
                  </a:moveTo>
                  <a:cubicBezTo>
                    <a:pt x="98" y="113"/>
                    <a:pt x="197" y="227"/>
                    <a:pt x="318" y="272"/>
                  </a:cubicBezTo>
                  <a:cubicBezTo>
                    <a:pt x="439" y="317"/>
                    <a:pt x="582" y="294"/>
                    <a:pt x="726" y="272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360"/>
            <p:cNvSpPr>
              <a:spLocks/>
            </p:cNvSpPr>
            <p:nvPr/>
          </p:nvSpPr>
          <p:spPr bwMode="auto">
            <a:xfrm flipH="1" flipV="1">
              <a:off x="3288" y="3294"/>
              <a:ext cx="363" cy="45"/>
            </a:xfrm>
            <a:custGeom>
              <a:avLst/>
              <a:gdLst>
                <a:gd name="T0" fmla="*/ 0 w 771"/>
                <a:gd name="T1" fmla="*/ 0 h 196"/>
                <a:gd name="T2" fmla="*/ 1 w 771"/>
                <a:gd name="T3" fmla="*/ 0 h 196"/>
                <a:gd name="T4" fmla="*/ 2 w 771"/>
                <a:gd name="T5" fmla="*/ 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361"/>
            <p:cNvSpPr>
              <a:spLocks/>
            </p:cNvSpPr>
            <p:nvPr/>
          </p:nvSpPr>
          <p:spPr bwMode="auto">
            <a:xfrm flipH="1" flipV="1">
              <a:off x="2426" y="3249"/>
              <a:ext cx="363" cy="45"/>
            </a:xfrm>
            <a:custGeom>
              <a:avLst/>
              <a:gdLst>
                <a:gd name="T0" fmla="*/ 0 w 771"/>
                <a:gd name="T1" fmla="*/ 0 h 196"/>
                <a:gd name="T2" fmla="*/ 1 w 771"/>
                <a:gd name="T3" fmla="*/ 0 h 196"/>
                <a:gd name="T4" fmla="*/ 2 w 771"/>
                <a:gd name="T5" fmla="*/ 0 h 196"/>
                <a:gd name="T6" fmla="*/ 0 60000 65536"/>
                <a:gd name="T7" fmla="*/ 0 60000 65536"/>
                <a:gd name="T8" fmla="*/ 0 60000 65536"/>
                <a:gd name="T9" fmla="*/ 0 w 771"/>
                <a:gd name="T10" fmla="*/ 0 h 196"/>
                <a:gd name="T11" fmla="*/ 771 w 77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196">
                  <a:moveTo>
                    <a:pt x="0" y="106"/>
                  </a:moveTo>
                  <a:cubicBezTo>
                    <a:pt x="117" y="53"/>
                    <a:pt x="235" y="0"/>
                    <a:pt x="363" y="15"/>
                  </a:cubicBezTo>
                  <a:cubicBezTo>
                    <a:pt x="491" y="30"/>
                    <a:pt x="631" y="113"/>
                    <a:pt x="771" y="19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5530" name="Freeform 362"/>
          <p:cNvSpPr>
            <a:spLocks/>
          </p:cNvSpPr>
          <p:nvPr/>
        </p:nvSpPr>
        <p:spPr bwMode="auto">
          <a:xfrm rot="-5400000" flipH="1" flipV="1">
            <a:off x="14666730" y="4888503"/>
            <a:ext cx="1147718" cy="462442"/>
          </a:xfrm>
          <a:custGeom>
            <a:avLst/>
            <a:gdLst>
              <a:gd name="T0" fmla="*/ 0 w 771"/>
              <a:gd name="T1" fmla="*/ 2147483647 h 196"/>
              <a:gd name="T2" fmla="*/ 2147483647 w 771"/>
              <a:gd name="T3" fmla="*/ 2147483647 h 196"/>
              <a:gd name="T4" fmla="*/ 2147483647 w 771"/>
              <a:gd name="T5" fmla="*/ 2147483647 h 196"/>
              <a:gd name="T6" fmla="*/ 0 60000 65536"/>
              <a:gd name="T7" fmla="*/ 0 60000 65536"/>
              <a:gd name="T8" fmla="*/ 0 60000 65536"/>
              <a:gd name="T9" fmla="*/ 0 w 771"/>
              <a:gd name="T10" fmla="*/ 0 h 196"/>
              <a:gd name="T11" fmla="*/ 771 w 771"/>
              <a:gd name="T12" fmla="*/ 196 h 1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96">
                <a:moveTo>
                  <a:pt x="0" y="106"/>
                </a:moveTo>
                <a:cubicBezTo>
                  <a:pt x="117" y="53"/>
                  <a:pt x="235" y="0"/>
                  <a:pt x="363" y="15"/>
                </a:cubicBezTo>
                <a:cubicBezTo>
                  <a:pt x="491" y="30"/>
                  <a:pt x="631" y="113"/>
                  <a:pt x="771" y="196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1026" name="Object 363"/>
          <p:cNvGraphicFramePr>
            <a:graphicFrameLocks noChangeAspect="1"/>
          </p:cNvGraphicFramePr>
          <p:nvPr/>
        </p:nvGraphicFramePr>
        <p:xfrm>
          <a:off x="12675630" y="1735645"/>
          <a:ext cx="1408905" cy="767958"/>
        </p:xfrm>
        <a:graphic>
          <a:graphicData uri="http://schemas.openxmlformats.org/presentationml/2006/ole">
            <p:oleObj spid="_x0000_s698370" name="Equation" r:id="rId4" imgW="317160" imgH="190440" progId="Equation.3">
              <p:embed/>
            </p:oleObj>
          </a:graphicData>
        </a:graphic>
      </p:graphicFrame>
      <p:cxnSp>
        <p:nvCxnSpPr>
          <p:cNvPr id="364" name="Straight Connector 36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13-part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Review:  microscopic vs. macroscopic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266" grpId="0" animBg="1"/>
      <p:bldP spid="775267" grpId="0" animBg="1"/>
      <p:bldP spid="7755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0498" y="2121029"/>
            <a:ext cx="6084601" cy="3915745"/>
            <a:chOff x="384" y="1104"/>
            <a:chExt cx="2064" cy="1392"/>
          </a:xfrm>
        </p:grpSpPr>
        <p:sp>
          <p:nvSpPr>
            <p:cNvPr id="5163" name="AutoShape 5"/>
            <p:cNvSpPr>
              <a:spLocks noChangeArrowheads="1"/>
            </p:cNvSpPr>
            <p:nvPr/>
          </p:nvSpPr>
          <p:spPr bwMode="auto">
            <a:xfrm>
              <a:off x="384" y="1104"/>
              <a:ext cx="2064" cy="13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Text Box 6"/>
            <p:cNvSpPr txBox="1">
              <a:spLocks noChangeArrowheads="1"/>
            </p:cNvSpPr>
            <p:nvPr/>
          </p:nvSpPr>
          <p:spPr bwMode="auto">
            <a:xfrm>
              <a:off x="566" y="1962"/>
              <a:ext cx="36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/>
                <a:t>I(t)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5165" name="Text Box 7"/>
            <p:cNvSpPr txBox="1">
              <a:spLocks noChangeArrowheads="1"/>
            </p:cNvSpPr>
            <p:nvPr/>
          </p:nvSpPr>
          <p:spPr bwMode="auto">
            <a:xfrm>
              <a:off x="2006" y="1420"/>
              <a:ext cx="194" cy="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7600" dirty="0">
                  <a:solidFill>
                    <a:srgbClr val="FF0000"/>
                  </a:solidFill>
                </a:rPr>
                <a:t>?</a:t>
              </a:r>
              <a:endParaRPr lang="en-US" sz="6800" dirty="0"/>
            </a:p>
          </p:txBody>
        </p:sp>
        <p:sp>
          <p:nvSpPr>
            <p:cNvPr id="5166" name="Oval 8"/>
            <p:cNvSpPr>
              <a:spLocks noChangeArrowheads="1"/>
            </p:cNvSpPr>
            <p:nvPr/>
          </p:nvSpPr>
          <p:spPr bwMode="auto">
            <a:xfrm>
              <a:off x="1344" y="148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Oval 9"/>
            <p:cNvSpPr>
              <a:spLocks noChangeArrowheads="1"/>
            </p:cNvSpPr>
            <p:nvPr/>
          </p:nvSpPr>
          <p:spPr bwMode="auto">
            <a:xfrm>
              <a:off x="1440" y="158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Oval 10"/>
            <p:cNvSpPr>
              <a:spLocks noChangeArrowheads="1"/>
            </p:cNvSpPr>
            <p:nvPr/>
          </p:nvSpPr>
          <p:spPr bwMode="auto">
            <a:xfrm>
              <a:off x="1536" y="15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Oval 11"/>
            <p:cNvSpPr>
              <a:spLocks noChangeArrowheads="1"/>
            </p:cNvSpPr>
            <p:nvPr/>
          </p:nvSpPr>
          <p:spPr bwMode="auto">
            <a:xfrm>
              <a:off x="1488" y="16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Oval 12"/>
            <p:cNvSpPr>
              <a:spLocks noChangeArrowheads="1"/>
            </p:cNvSpPr>
            <p:nvPr/>
          </p:nvSpPr>
          <p:spPr bwMode="auto">
            <a:xfrm>
              <a:off x="1584" y="177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Oval 13"/>
            <p:cNvSpPr>
              <a:spLocks noChangeArrowheads="1"/>
            </p:cNvSpPr>
            <p:nvPr/>
          </p:nvSpPr>
          <p:spPr bwMode="auto">
            <a:xfrm>
              <a:off x="1680" y="16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Oval 14"/>
            <p:cNvSpPr>
              <a:spLocks noChangeArrowheads="1"/>
            </p:cNvSpPr>
            <p:nvPr/>
          </p:nvSpPr>
          <p:spPr bwMode="auto">
            <a:xfrm>
              <a:off x="1440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Oval 15"/>
            <p:cNvSpPr>
              <a:spLocks noChangeArrowheads="1"/>
            </p:cNvSpPr>
            <p:nvPr/>
          </p:nvSpPr>
          <p:spPr bwMode="auto">
            <a:xfrm>
              <a:off x="1344" y="16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Oval 16"/>
            <p:cNvSpPr>
              <a:spLocks noChangeArrowheads="1"/>
            </p:cNvSpPr>
            <p:nvPr/>
          </p:nvSpPr>
          <p:spPr bwMode="auto">
            <a:xfrm>
              <a:off x="1536" y="192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5" name="Oval 17"/>
            <p:cNvSpPr>
              <a:spLocks noChangeArrowheads="1"/>
            </p:cNvSpPr>
            <p:nvPr/>
          </p:nvSpPr>
          <p:spPr bwMode="auto">
            <a:xfrm>
              <a:off x="1680" y="187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Oval 18"/>
            <p:cNvSpPr>
              <a:spLocks noChangeArrowheads="1"/>
            </p:cNvSpPr>
            <p:nvPr/>
          </p:nvSpPr>
          <p:spPr bwMode="auto">
            <a:xfrm>
              <a:off x="1200" y="192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7" name="Oval 19"/>
            <p:cNvSpPr>
              <a:spLocks noChangeArrowheads="1"/>
            </p:cNvSpPr>
            <p:nvPr/>
          </p:nvSpPr>
          <p:spPr bwMode="auto">
            <a:xfrm>
              <a:off x="1152" y="16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Oval 20"/>
            <p:cNvSpPr>
              <a:spLocks noChangeArrowheads="1"/>
            </p:cNvSpPr>
            <p:nvPr/>
          </p:nvSpPr>
          <p:spPr bwMode="auto">
            <a:xfrm>
              <a:off x="1056" y="1392"/>
              <a:ext cx="816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Oval 21"/>
            <p:cNvSpPr>
              <a:spLocks noChangeArrowheads="1"/>
            </p:cNvSpPr>
            <p:nvPr/>
          </p:nvSpPr>
          <p:spPr bwMode="auto">
            <a:xfrm>
              <a:off x="1296" y="201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Oval 22"/>
            <p:cNvSpPr>
              <a:spLocks noChangeArrowheads="1"/>
            </p:cNvSpPr>
            <p:nvPr/>
          </p:nvSpPr>
          <p:spPr bwMode="auto">
            <a:xfrm>
              <a:off x="1248" y="177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Freeform 23"/>
            <p:cNvSpPr>
              <a:spLocks/>
            </p:cNvSpPr>
            <p:nvPr/>
          </p:nvSpPr>
          <p:spPr bwMode="auto">
            <a:xfrm>
              <a:off x="480" y="1608"/>
              <a:ext cx="480" cy="368"/>
            </a:xfrm>
            <a:custGeom>
              <a:avLst/>
              <a:gdLst>
                <a:gd name="T0" fmla="*/ 0 w 480"/>
                <a:gd name="T1" fmla="*/ 216 h 368"/>
                <a:gd name="T2" fmla="*/ 144 w 480"/>
                <a:gd name="T3" fmla="*/ 24 h 368"/>
                <a:gd name="T4" fmla="*/ 336 w 480"/>
                <a:gd name="T5" fmla="*/ 360 h 368"/>
                <a:gd name="T6" fmla="*/ 432 w 480"/>
                <a:gd name="T7" fmla="*/ 72 h 368"/>
                <a:gd name="T8" fmla="*/ 480 w 480"/>
                <a:gd name="T9" fmla="*/ 168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368"/>
                <a:gd name="T17" fmla="*/ 480 w 480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368">
                  <a:moveTo>
                    <a:pt x="0" y="216"/>
                  </a:moveTo>
                  <a:cubicBezTo>
                    <a:pt x="44" y="108"/>
                    <a:pt x="88" y="0"/>
                    <a:pt x="144" y="24"/>
                  </a:cubicBezTo>
                  <a:cubicBezTo>
                    <a:pt x="200" y="48"/>
                    <a:pt x="288" y="352"/>
                    <a:pt x="336" y="360"/>
                  </a:cubicBezTo>
                  <a:cubicBezTo>
                    <a:pt x="384" y="368"/>
                    <a:pt x="408" y="104"/>
                    <a:pt x="432" y="72"/>
                  </a:cubicBezTo>
                  <a:cubicBezTo>
                    <a:pt x="456" y="40"/>
                    <a:pt x="472" y="160"/>
                    <a:pt x="480" y="16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2244230" y="3105592"/>
            <a:ext cx="7750178" cy="5063464"/>
            <a:chOff x="3264" y="1104"/>
            <a:chExt cx="2066" cy="1800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3264" y="1104"/>
              <a:ext cx="1872" cy="1584"/>
              <a:chOff x="3312" y="1104"/>
              <a:chExt cx="1872" cy="1584"/>
            </a:xfrm>
          </p:grpSpPr>
          <p:sp>
            <p:nvSpPr>
              <p:cNvPr id="5139" name="Line 27"/>
              <p:cNvSpPr>
                <a:spLocks noChangeShapeType="1"/>
              </p:cNvSpPr>
              <p:nvPr/>
            </p:nvSpPr>
            <p:spPr bwMode="auto">
              <a:xfrm>
                <a:off x="3312" y="244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0" name="Line 28"/>
              <p:cNvSpPr>
                <a:spLocks noChangeShapeType="1"/>
              </p:cNvSpPr>
              <p:nvPr/>
            </p:nvSpPr>
            <p:spPr bwMode="auto">
              <a:xfrm>
                <a:off x="3312" y="220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1" name="Line 29"/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2" name="Line 30"/>
              <p:cNvSpPr>
                <a:spLocks noChangeShapeType="1"/>
              </p:cNvSpPr>
              <p:nvPr/>
            </p:nvSpPr>
            <p:spPr bwMode="auto">
              <a:xfrm>
                <a:off x="3312" y="268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3" name="Line 31"/>
              <p:cNvSpPr>
                <a:spLocks noChangeShapeType="1"/>
              </p:cNvSpPr>
              <p:nvPr/>
            </p:nvSpPr>
            <p:spPr bwMode="auto">
              <a:xfrm>
                <a:off x="3312" y="124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4" name="Line 32"/>
              <p:cNvSpPr>
                <a:spLocks noChangeShapeType="1"/>
              </p:cNvSpPr>
              <p:nvPr/>
            </p:nvSpPr>
            <p:spPr bwMode="auto">
              <a:xfrm>
                <a:off x="3312" y="172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5" name="Line 33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6" name="Line 34"/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7" name="Line 35"/>
              <p:cNvSpPr>
                <a:spLocks noChangeShapeType="1"/>
              </p:cNvSpPr>
              <p:nvPr/>
            </p:nvSpPr>
            <p:spPr bwMode="auto">
              <a:xfrm>
                <a:off x="3744" y="11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8" name="Line 36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9" name="Line 37"/>
              <p:cNvSpPr>
                <a:spLocks noChangeShapeType="1"/>
              </p:cNvSpPr>
              <p:nvPr/>
            </p:nvSpPr>
            <p:spPr bwMode="auto">
              <a:xfrm>
                <a:off x="3648" y="15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0" name="Line 38"/>
              <p:cNvSpPr>
                <a:spLocks noChangeShapeType="1"/>
              </p:cNvSpPr>
              <p:nvPr/>
            </p:nvSpPr>
            <p:spPr bwMode="auto">
              <a:xfrm>
                <a:off x="4176" y="15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1" name="Line 39"/>
              <p:cNvSpPr>
                <a:spLocks noChangeShapeType="1"/>
              </p:cNvSpPr>
              <p:nvPr/>
            </p:nvSpPr>
            <p:spPr bwMode="auto">
              <a:xfrm>
                <a:off x="3888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2" name="Line 40"/>
              <p:cNvSpPr>
                <a:spLocks noChangeShapeType="1"/>
              </p:cNvSpPr>
              <p:nvPr/>
            </p:nvSpPr>
            <p:spPr bwMode="auto">
              <a:xfrm>
                <a:off x="4416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3" name="Line 41"/>
              <p:cNvSpPr>
                <a:spLocks noChangeShapeType="1"/>
              </p:cNvSpPr>
              <p:nvPr/>
            </p:nvSpPr>
            <p:spPr bwMode="auto">
              <a:xfrm>
                <a:off x="3744" y="20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4" name="Line 42"/>
              <p:cNvSpPr>
                <a:spLocks noChangeShapeType="1"/>
              </p:cNvSpPr>
              <p:nvPr/>
            </p:nvSpPr>
            <p:spPr bwMode="auto">
              <a:xfrm>
                <a:off x="4320" y="20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5" name="Line 43"/>
              <p:cNvSpPr>
                <a:spLocks noChangeShapeType="1"/>
              </p:cNvSpPr>
              <p:nvPr/>
            </p:nvSpPr>
            <p:spPr bwMode="auto">
              <a:xfrm>
                <a:off x="4704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6" name="Line 44"/>
              <p:cNvSpPr>
                <a:spLocks noChangeShapeType="1"/>
              </p:cNvSpPr>
              <p:nvPr/>
            </p:nvSpPr>
            <p:spPr bwMode="auto">
              <a:xfrm>
                <a:off x="4368" y="23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7" name="Line 45"/>
              <p:cNvSpPr>
                <a:spLocks noChangeShapeType="1"/>
              </p:cNvSpPr>
              <p:nvPr/>
            </p:nvSpPr>
            <p:spPr bwMode="auto">
              <a:xfrm>
                <a:off x="4656" y="20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8" name="Line 46"/>
              <p:cNvSpPr>
                <a:spLocks noChangeShapeType="1"/>
              </p:cNvSpPr>
              <p:nvPr/>
            </p:nvSpPr>
            <p:spPr bwMode="auto">
              <a:xfrm>
                <a:off x="4224" y="11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9" name="Line 47"/>
              <p:cNvSpPr>
                <a:spLocks noChangeShapeType="1"/>
              </p:cNvSpPr>
              <p:nvPr/>
            </p:nvSpPr>
            <p:spPr bwMode="auto">
              <a:xfrm>
                <a:off x="4992" y="11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0" name="Line 48"/>
              <p:cNvSpPr>
                <a:spLocks noChangeShapeType="1"/>
              </p:cNvSpPr>
              <p:nvPr/>
            </p:nvSpPr>
            <p:spPr bwMode="auto">
              <a:xfrm>
                <a:off x="4848" y="25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" name="Line 49"/>
              <p:cNvSpPr>
                <a:spLocks noChangeShapeType="1"/>
              </p:cNvSpPr>
              <p:nvPr/>
            </p:nvSpPr>
            <p:spPr bwMode="auto">
              <a:xfrm>
                <a:off x="3984" y="25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2" name="Line 50"/>
              <p:cNvSpPr>
                <a:spLocks noChangeShapeType="1"/>
              </p:cNvSpPr>
              <p:nvPr/>
            </p:nvSpPr>
            <p:spPr bwMode="auto">
              <a:xfrm>
                <a:off x="5040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8" name="Text Box 51"/>
            <p:cNvSpPr txBox="1">
              <a:spLocks noChangeArrowheads="1"/>
            </p:cNvSpPr>
            <p:nvPr/>
          </p:nvSpPr>
          <p:spPr bwMode="auto">
            <a:xfrm>
              <a:off x="5232" y="2592"/>
              <a:ext cx="98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/>
                <a:t>t</a:t>
              </a:r>
              <a:endParaRPr lang="en-US" sz="5100" dirty="0">
                <a:solidFill>
                  <a:srgbClr val="FFFF00"/>
                </a:solidFill>
              </a:endParaRPr>
            </a:p>
          </p:txBody>
        </p:sp>
      </p:grpSp>
      <p:sp>
        <p:nvSpPr>
          <p:cNvPr id="5128" name="Line 52"/>
          <p:cNvSpPr>
            <a:spLocks noChangeShapeType="1"/>
          </p:cNvSpPr>
          <p:nvPr/>
        </p:nvSpPr>
        <p:spPr bwMode="auto">
          <a:xfrm>
            <a:off x="15305286" y="2835540"/>
            <a:ext cx="0" cy="5536054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29" name="Line 53"/>
          <p:cNvSpPr>
            <a:spLocks noChangeShapeType="1"/>
          </p:cNvSpPr>
          <p:nvPr/>
        </p:nvSpPr>
        <p:spPr bwMode="auto">
          <a:xfrm>
            <a:off x="15845473" y="2835540"/>
            <a:ext cx="0" cy="5536054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0" name="Line 54"/>
          <p:cNvSpPr>
            <a:spLocks noChangeShapeType="1"/>
          </p:cNvSpPr>
          <p:nvPr/>
        </p:nvSpPr>
        <p:spPr bwMode="auto">
          <a:xfrm>
            <a:off x="15485348" y="7156362"/>
            <a:ext cx="0" cy="40507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131" name="Text Box 55"/>
          <p:cNvSpPr txBox="1">
            <a:spLocks noChangeArrowheads="1"/>
          </p:cNvSpPr>
          <p:nvPr/>
        </p:nvSpPr>
        <p:spPr bwMode="auto">
          <a:xfrm>
            <a:off x="15485349" y="2295438"/>
            <a:ext cx="524242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t</a:t>
            </a:r>
          </a:p>
        </p:txBody>
      </p:sp>
      <p:sp>
        <p:nvSpPr>
          <p:cNvPr id="5132" name="AutoShape 56"/>
          <p:cNvSpPr>
            <a:spLocks noChangeArrowheads="1"/>
          </p:cNvSpPr>
          <p:nvPr/>
        </p:nvSpPr>
        <p:spPr bwMode="auto">
          <a:xfrm flipH="1">
            <a:off x="15305286" y="2430463"/>
            <a:ext cx="360124" cy="270051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8931837" y="8627578"/>
            <a:ext cx="11365311" cy="2064390"/>
            <a:chOff x="2112" y="3072"/>
            <a:chExt cx="3216" cy="987"/>
          </a:xfrm>
        </p:grpSpPr>
        <p:sp>
          <p:nvSpPr>
            <p:cNvPr id="5135" name="Rectangle 58"/>
            <p:cNvSpPr>
              <a:spLocks noChangeArrowheads="1"/>
            </p:cNvSpPr>
            <p:nvPr/>
          </p:nvSpPr>
          <p:spPr bwMode="auto">
            <a:xfrm>
              <a:off x="3072" y="3072"/>
              <a:ext cx="2256" cy="8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2" name="Object 59"/>
            <p:cNvGraphicFramePr>
              <a:graphicFrameLocks noChangeAspect="1"/>
            </p:cNvGraphicFramePr>
            <p:nvPr/>
          </p:nvGraphicFramePr>
          <p:xfrm>
            <a:off x="3264" y="3168"/>
            <a:ext cx="1873" cy="671"/>
          </p:xfrm>
          <a:graphic>
            <a:graphicData uri="http://schemas.openxmlformats.org/presentationml/2006/ole">
              <p:oleObj spid="_x0000_s831490" name="Equation" r:id="rId4" imgW="1091880" imgH="393480" progId="Equation.3">
                <p:embed/>
              </p:oleObj>
            </a:graphicData>
          </a:graphic>
        </p:graphicFrame>
        <p:sp>
          <p:nvSpPr>
            <p:cNvPr id="5136" name="Text Box 60"/>
            <p:cNvSpPr txBox="1">
              <a:spLocks noChangeArrowheads="1"/>
            </p:cNvSpPr>
            <p:nvPr/>
          </p:nvSpPr>
          <p:spPr bwMode="auto">
            <a:xfrm>
              <a:off x="2112" y="3264"/>
              <a:ext cx="936" cy="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5100" dirty="0"/>
                <a:t>population</a:t>
              </a:r>
            </a:p>
            <a:p>
              <a:r>
                <a:rPr lang="en-US" sz="5100" dirty="0"/>
                <a:t>activity</a:t>
              </a:r>
            </a:p>
          </p:txBody>
        </p:sp>
      </p:grpSp>
      <p:sp>
        <p:nvSpPr>
          <p:cNvPr id="526397" name="Text Box 61"/>
          <p:cNvSpPr txBox="1">
            <a:spLocks noChangeArrowheads="1"/>
          </p:cNvSpPr>
          <p:nvPr/>
        </p:nvSpPr>
        <p:spPr bwMode="auto">
          <a:xfrm>
            <a:off x="307606" y="6761943"/>
            <a:ext cx="8387897" cy="4534443"/>
          </a:xfrm>
          <a:prstGeom prst="rect">
            <a:avLst/>
          </a:prstGeom>
          <a:solidFill>
            <a:srgbClr val="FFFF00"/>
          </a:solidFill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fr-CH" b="1" dirty="0" err="1"/>
              <a:t>Homogeneous</a:t>
            </a:r>
            <a:r>
              <a:rPr lang="fr-CH" b="1" dirty="0"/>
              <a:t> network:</a:t>
            </a:r>
          </a:p>
          <a:p>
            <a:pPr>
              <a:buFontTx/>
              <a:buChar char="-"/>
            </a:pPr>
            <a:r>
              <a:rPr lang="fr-CH" sz="4200" dirty="0" err="1"/>
              <a:t>each</a:t>
            </a:r>
            <a:r>
              <a:rPr lang="fr-CH" sz="4200" dirty="0"/>
              <a:t> </a:t>
            </a:r>
            <a:r>
              <a:rPr lang="fr-CH" sz="4200" dirty="0" err="1"/>
              <a:t>neuron</a:t>
            </a:r>
            <a:r>
              <a:rPr lang="fr-CH" sz="4200" dirty="0"/>
              <a:t> </a:t>
            </a:r>
            <a:r>
              <a:rPr lang="fr-CH" sz="4200" dirty="0" err="1"/>
              <a:t>receives</a:t>
            </a:r>
            <a:r>
              <a:rPr lang="fr-CH" sz="4200" dirty="0"/>
              <a:t> input</a:t>
            </a:r>
          </a:p>
          <a:p>
            <a:r>
              <a:rPr lang="fr-CH" sz="4200" dirty="0"/>
              <a:t>    </a:t>
            </a:r>
            <a:r>
              <a:rPr lang="fr-CH" sz="4200" dirty="0" err="1"/>
              <a:t>from</a:t>
            </a:r>
            <a:r>
              <a:rPr lang="fr-CH" sz="4200" dirty="0"/>
              <a:t> k </a:t>
            </a:r>
            <a:r>
              <a:rPr lang="fr-CH" sz="4200" dirty="0" err="1"/>
              <a:t>neurons</a:t>
            </a:r>
            <a:r>
              <a:rPr lang="fr-CH" sz="4200" dirty="0"/>
              <a:t> in network</a:t>
            </a:r>
          </a:p>
          <a:p>
            <a:r>
              <a:rPr lang="fr-CH" sz="4200" dirty="0"/>
              <a:t>-</a:t>
            </a:r>
            <a:r>
              <a:rPr lang="fr-CH" sz="4200" dirty="0" err="1"/>
              <a:t>each</a:t>
            </a:r>
            <a:r>
              <a:rPr lang="fr-CH" sz="4200" dirty="0"/>
              <a:t> </a:t>
            </a:r>
            <a:r>
              <a:rPr lang="fr-CH" sz="4200" dirty="0" err="1"/>
              <a:t>neuron</a:t>
            </a:r>
            <a:r>
              <a:rPr lang="fr-CH" sz="4200" dirty="0"/>
              <a:t> </a:t>
            </a:r>
            <a:r>
              <a:rPr lang="fr-CH" sz="4200" dirty="0" err="1"/>
              <a:t>receives</a:t>
            </a:r>
            <a:r>
              <a:rPr lang="fr-CH" sz="4200" dirty="0"/>
              <a:t> the </a:t>
            </a:r>
            <a:r>
              <a:rPr lang="fr-CH" sz="4200" dirty="0" err="1"/>
              <a:t>same</a:t>
            </a:r>
            <a:endParaRPr lang="fr-CH" sz="4200" dirty="0"/>
          </a:p>
          <a:p>
            <a:r>
              <a:rPr lang="fr-CH" sz="4200" dirty="0"/>
              <a:t>    (</a:t>
            </a:r>
            <a:r>
              <a:rPr lang="fr-CH" sz="4200" dirty="0" err="1"/>
              <a:t>mean</a:t>
            </a:r>
            <a:r>
              <a:rPr lang="fr-CH" sz="4200" dirty="0"/>
              <a:t>) </a:t>
            </a:r>
            <a:r>
              <a:rPr lang="fr-CH" sz="4200" dirty="0" err="1"/>
              <a:t>external</a:t>
            </a:r>
            <a:r>
              <a:rPr lang="fr-CH" sz="4200" dirty="0"/>
              <a:t> input</a:t>
            </a:r>
            <a:endParaRPr lang="fr-FR" sz="42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13-part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Review: homogeneous population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690976" y="1270905"/>
            <a:ext cx="4501555" cy="2447341"/>
            <a:chOff x="612" y="2840"/>
            <a:chExt cx="1542" cy="870"/>
          </a:xfrm>
        </p:grpSpPr>
        <p:sp>
          <p:nvSpPr>
            <p:cNvPr id="4120" name="Oval 4"/>
            <p:cNvSpPr>
              <a:spLocks noChangeArrowheads="1"/>
            </p:cNvSpPr>
            <p:nvPr/>
          </p:nvSpPr>
          <p:spPr bwMode="auto">
            <a:xfrm>
              <a:off x="754" y="3073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Oval 5"/>
            <p:cNvSpPr>
              <a:spLocks noChangeArrowheads="1"/>
            </p:cNvSpPr>
            <p:nvPr/>
          </p:nvSpPr>
          <p:spPr bwMode="auto">
            <a:xfrm>
              <a:off x="826" y="3146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Oval 6"/>
            <p:cNvSpPr>
              <a:spLocks noChangeArrowheads="1"/>
            </p:cNvSpPr>
            <p:nvPr/>
          </p:nvSpPr>
          <p:spPr bwMode="auto">
            <a:xfrm>
              <a:off x="897" y="311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Oval 7"/>
            <p:cNvSpPr>
              <a:spLocks noChangeArrowheads="1"/>
            </p:cNvSpPr>
            <p:nvPr/>
          </p:nvSpPr>
          <p:spPr bwMode="auto">
            <a:xfrm>
              <a:off x="862" y="358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Oval 8"/>
            <p:cNvSpPr>
              <a:spLocks noChangeArrowheads="1"/>
            </p:cNvSpPr>
            <p:nvPr/>
          </p:nvSpPr>
          <p:spPr bwMode="auto">
            <a:xfrm>
              <a:off x="1112" y="329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Oval 9"/>
            <p:cNvSpPr>
              <a:spLocks noChangeArrowheads="1"/>
            </p:cNvSpPr>
            <p:nvPr/>
          </p:nvSpPr>
          <p:spPr bwMode="auto">
            <a:xfrm>
              <a:off x="1004" y="321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Oval 10"/>
            <p:cNvSpPr>
              <a:spLocks noChangeArrowheads="1"/>
            </p:cNvSpPr>
            <p:nvPr/>
          </p:nvSpPr>
          <p:spPr bwMode="auto">
            <a:xfrm>
              <a:off x="826" y="332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Oval 11"/>
            <p:cNvSpPr>
              <a:spLocks noChangeArrowheads="1"/>
            </p:cNvSpPr>
            <p:nvPr/>
          </p:nvSpPr>
          <p:spPr bwMode="auto">
            <a:xfrm>
              <a:off x="897" y="3255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Oval 12"/>
            <p:cNvSpPr>
              <a:spLocks noChangeArrowheads="1"/>
            </p:cNvSpPr>
            <p:nvPr/>
          </p:nvSpPr>
          <p:spPr bwMode="auto">
            <a:xfrm>
              <a:off x="969" y="3510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Oval 13"/>
            <p:cNvSpPr>
              <a:spLocks noChangeArrowheads="1"/>
            </p:cNvSpPr>
            <p:nvPr/>
          </p:nvSpPr>
          <p:spPr bwMode="auto">
            <a:xfrm>
              <a:off x="1040" y="3401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Oval 14"/>
            <p:cNvSpPr>
              <a:spLocks noChangeArrowheads="1"/>
            </p:cNvSpPr>
            <p:nvPr/>
          </p:nvSpPr>
          <p:spPr bwMode="auto">
            <a:xfrm>
              <a:off x="647" y="3401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Oval 15"/>
            <p:cNvSpPr>
              <a:spLocks noChangeArrowheads="1"/>
            </p:cNvSpPr>
            <p:nvPr/>
          </p:nvSpPr>
          <p:spPr bwMode="auto">
            <a:xfrm>
              <a:off x="612" y="321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Oval 16"/>
            <p:cNvSpPr>
              <a:spLocks noChangeArrowheads="1"/>
            </p:cNvSpPr>
            <p:nvPr/>
          </p:nvSpPr>
          <p:spPr bwMode="auto">
            <a:xfrm>
              <a:off x="719" y="3474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Oval 17"/>
            <p:cNvSpPr>
              <a:spLocks noChangeArrowheads="1"/>
            </p:cNvSpPr>
            <p:nvPr/>
          </p:nvSpPr>
          <p:spPr bwMode="auto">
            <a:xfrm>
              <a:off x="683" y="329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8"/>
            <p:cNvSpPr>
              <a:spLocks noChangeShapeType="1"/>
            </p:cNvSpPr>
            <p:nvPr/>
          </p:nvSpPr>
          <p:spPr bwMode="auto">
            <a:xfrm flipV="1">
              <a:off x="1156" y="2976"/>
              <a:ext cx="40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9"/>
            <p:cNvSpPr>
              <a:spLocks noChangeShapeType="1"/>
            </p:cNvSpPr>
            <p:nvPr/>
          </p:nvSpPr>
          <p:spPr bwMode="auto">
            <a:xfrm flipV="1">
              <a:off x="1156" y="3474"/>
              <a:ext cx="4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20"/>
            <p:cNvSpPr>
              <a:spLocks noChangeShapeType="1"/>
            </p:cNvSpPr>
            <p:nvPr/>
          </p:nvSpPr>
          <p:spPr bwMode="auto">
            <a:xfrm flipV="1">
              <a:off x="1202" y="3656"/>
              <a:ext cx="4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21"/>
            <p:cNvSpPr>
              <a:spLocks noChangeShapeType="1"/>
            </p:cNvSpPr>
            <p:nvPr/>
          </p:nvSpPr>
          <p:spPr bwMode="auto">
            <a:xfrm>
              <a:off x="1228" y="284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22"/>
            <p:cNvSpPr>
              <a:spLocks noChangeShapeType="1"/>
            </p:cNvSpPr>
            <p:nvPr/>
          </p:nvSpPr>
          <p:spPr bwMode="auto">
            <a:xfrm>
              <a:off x="1354" y="3328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23"/>
            <p:cNvSpPr>
              <a:spLocks noChangeShapeType="1"/>
            </p:cNvSpPr>
            <p:nvPr/>
          </p:nvSpPr>
          <p:spPr bwMode="auto">
            <a:xfrm>
              <a:off x="1426" y="3328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24"/>
            <p:cNvSpPr>
              <a:spLocks noChangeShapeType="1"/>
            </p:cNvSpPr>
            <p:nvPr/>
          </p:nvSpPr>
          <p:spPr bwMode="auto">
            <a:xfrm>
              <a:off x="1533" y="351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25"/>
            <p:cNvSpPr>
              <a:spLocks noChangeShapeType="1"/>
            </p:cNvSpPr>
            <p:nvPr/>
          </p:nvSpPr>
          <p:spPr bwMode="auto">
            <a:xfrm>
              <a:off x="862" y="3401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Line 26"/>
            <p:cNvSpPr>
              <a:spLocks noChangeShapeType="1"/>
            </p:cNvSpPr>
            <p:nvPr/>
          </p:nvSpPr>
          <p:spPr bwMode="auto">
            <a:xfrm>
              <a:off x="969" y="3328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3" name="Line 27"/>
            <p:cNvSpPr>
              <a:spLocks noChangeShapeType="1"/>
            </p:cNvSpPr>
            <p:nvPr/>
          </p:nvSpPr>
          <p:spPr bwMode="auto">
            <a:xfrm flipV="1">
              <a:off x="754" y="3437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Line 28"/>
            <p:cNvSpPr>
              <a:spLocks noChangeShapeType="1"/>
            </p:cNvSpPr>
            <p:nvPr/>
          </p:nvSpPr>
          <p:spPr bwMode="auto">
            <a:xfrm>
              <a:off x="862" y="3401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Line 29"/>
            <p:cNvSpPr>
              <a:spLocks noChangeShapeType="1"/>
            </p:cNvSpPr>
            <p:nvPr/>
          </p:nvSpPr>
          <p:spPr bwMode="auto">
            <a:xfrm>
              <a:off x="719" y="3365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Line 30"/>
            <p:cNvSpPr>
              <a:spLocks noChangeShapeType="1"/>
            </p:cNvSpPr>
            <p:nvPr/>
          </p:nvSpPr>
          <p:spPr bwMode="auto">
            <a:xfrm>
              <a:off x="1040" y="3292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Line 31"/>
            <p:cNvSpPr>
              <a:spLocks noChangeShapeType="1"/>
            </p:cNvSpPr>
            <p:nvPr/>
          </p:nvSpPr>
          <p:spPr bwMode="auto">
            <a:xfrm>
              <a:off x="933" y="3146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Line 32"/>
            <p:cNvSpPr>
              <a:spLocks noChangeShapeType="1"/>
            </p:cNvSpPr>
            <p:nvPr/>
          </p:nvSpPr>
          <p:spPr bwMode="auto">
            <a:xfrm flipH="1">
              <a:off x="754" y="3219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Line 33"/>
            <p:cNvSpPr>
              <a:spLocks noChangeShapeType="1"/>
            </p:cNvSpPr>
            <p:nvPr/>
          </p:nvSpPr>
          <p:spPr bwMode="auto">
            <a:xfrm flipH="1">
              <a:off x="647" y="3146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34"/>
            <p:cNvSpPr>
              <a:spLocks noChangeShapeType="1"/>
            </p:cNvSpPr>
            <p:nvPr/>
          </p:nvSpPr>
          <p:spPr bwMode="auto">
            <a:xfrm>
              <a:off x="647" y="3292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1" name="Line 35"/>
            <p:cNvSpPr>
              <a:spLocks noChangeShapeType="1"/>
            </p:cNvSpPr>
            <p:nvPr/>
          </p:nvSpPr>
          <p:spPr bwMode="auto">
            <a:xfrm flipV="1">
              <a:off x="754" y="3292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Line 36"/>
            <p:cNvSpPr>
              <a:spLocks noChangeShapeType="1"/>
            </p:cNvSpPr>
            <p:nvPr/>
          </p:nvSpPr>
          <p:spPr bwMode="auto">
            <a:xfrm flipH="1">
              <a:off x="897" y="3328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3" name="Line 37"/>
            <p:cNvSpPr>
              <a:spLocks noChangeShapeType="1"/>
            </p:cNvSpPr>
            <p:nvPr/>
          </p:nvSpPr>
          <p:spPr bwMode="auto">
            <a:xfrm>
              <a:off x="754" y="3510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38"/>
            <p:cNvSpPr>
              <a:spLocks noChangeShapeType="1"/>
            </p:cNvSpPr>
            <p:nvPr/>
          </p:nvSpPr>
          <p:spPr bwMode="auto">
            <a:xfrm>
              <a:off x="790" y="3146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5" name="Line 39"/>
            <p:cNvSpPr>
              <a:spLocks noChangeShapeType="1"/>
            </p:cNvSpPr>
            <p:nvPr/>
          </p:nvSpPr>
          <p:spPr bwMode="auto">
            <a:xfrm>
              <a:off x="647" y="3255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Line 40"/>
            <p:cNvSpPr>
              <a:spLocks noChangeShapeType="1"/>
            </p:cNvSpPr>
            <p:nvPr/>
          </p:nvSpPr>
          <p:spPr bwMode="auto">
            <a:xfrm flipV="1">
              <a:off x="754" y="3365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Line 41"/>
            <p:cNvSpPr>
              <a:spLocks noChangeShapeType="1"/>
            </p:cNvSpPr>
            <p:nvPr/>
          </p:nvSpPr>
          <p:spPr bwMode="auto">
            <a:xfrm flipV="1">
              <a:off x="683" y="3365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42"/>
            <p:cNvSpPr>
              <a:spLocks noChangeShapeType="1"/>
            </p:cNvSpPr>
            <p:nvPr/>
          </p:nvSpPr>
          <p:spPr bwMode="auto">
            <a:xfrm flipH="1">
              <a:off x="1076" y="3339"/>
              <a:ext cx="35" cy="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43"/>
            <p:cNvSpPr>
              <a:spLocks noChangeShapeType="1"/>
            </p:cNvSpPr>
            <p:nvPr/>
          </p:nvSpPr>
          <p:spPr bwMode="auto">
            <a:xfrm>
              <a:off x="862" y="3365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Line 44"/>
            <p:cNvSpPr>
              <a:spLocks noChangeShapeType="1"/>
            </p:cNvSpPr>
            <p:nvPr/>
          </p:nvSpPr>
          <p:spPr bwMode="auto">
            <a:xfrm flipV="1">
              <a:off x="1156" y="3166"/>
              <a:ext cx="40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1" name="Line 45"/>
            <p:cNvSpPr>
              <a:spLocks noChangeShapeType="1"/>
            </p:cNvSpPr>
            <p:nvPr/>
          </p:nvSpPr>
          <p:spPr bwMode="auto">
            <a:xfrm>
              <a:off x="1292" y="303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Line 46"/>
            <p:cNvSpPr>
              <a:spLocks noChangeShapeType="1"/>
            </p:cNvSpPr>
            <p:nvPr/>
          </p:nvSpPr>
          <p:spPr bwMode="auto">
            <a:xfrm>
              <a:off x="1429" y="2840"/>
              <a:ext cx="0" cy="14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3" name="Oval 47"/>
            <p:cNvSpPr>
              <a:spLocks noChangeArrowheads="1"/>
            </p:cNvSpPr>
            <p:nvPr/>
          </p:nvSpPr>
          <p:spPr bwMode="auto">
            <a:xfrm>
              <a:off x="1946" y="3249"/>
              <a:ext cx="208" cy="22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Freeform 48"/>
            <p:cNvSpPr>
              <a:spLocks/>
            </p:cNvSpPr>
            <p:nvPr/>
          </p:nvSpPr>
          <p:spPr bwMode="auto">
            <a:xfrm>
              <a:off x="930" y="2946"/>
              <a:ext cx="1043" cy="348"/>
            </a:xfrm>
            <a:custGeom>
              <a:avLst/>
              <a:gdLst>
                <a:gd name="T0" fmla="*/ 0 w 1043"/>
                <a:gd name="T1" fmla="*/ 167 h 348"/>
                <a:gd name="T2" fmla="*/ 453 w 1043"/>
                <a:gd name="T3" fmla="*/ 30 h 348"/>
                <a:gd name="T4" fmla="*/ 1043 w 1043"/>
                <a:gd name="T5" fmla="*/ 348 h 348"/>
                <a:gd name="T6" fmla="*/ 0 60000 65536"/>
                <a:gd name="T7" fmla="*/ 0 60000 65536"/>
                <a:gd name="T8" fmla="*/ 0 60000 65536"/>
                <a:gd name="T9" fmla="*/ 0 w 1043"/>
                <a:gd name="T10" fmla="*/ 0 h 348"/>
                <a:gd name="T11" fmla="*/ 1043 w 1043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3" h="348">
                  <a:moveTo>
                    <a:pt x="0" y="167"/>
                  </a:moveTo>
                  <a:cubicBezTo>
                    <a:pt x="139" y="83"/>
                    <a:pt x="279" y="0"/>
                    <a:pt x="453" y="30"/>
                  </a:cubicBezTo>
                  <a:cubicBezTo>
                    <a:pt x="627" y="60"/>
                    <a:pt x="945" y="295"/>
                    <a:pt x="1043" y="3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49"/>
            <p:cNvSpPr>
              <a:spLocks/>
            </p:cNvSpPr>
            <p:nvPr/>
          </p:nvSpPr>
          <p:spPr bwMode="auto">
            <a:xfrm>
              <a:off x="1066" y="3203"/>
              <a:ext cx="861" cy="136"/>
            </a:xfrm>
            <a:custGeom>
              <a:avLst/>
              <a:gdLst>
                <a:gd name="T0" fmla="*/ 0 w 861"/>
                <a:gd name="T1" fmla="*/ 17 h 196"/>
                <a:gd name="T2" fmla="*/ 226 w 861"/>
                <a:gd name="T3" fmla="*/ 2 h 196"/>
                <a:gd name="T4" fmla="*/ 861 w 861"/>
                <a:gd name="T5" fmla="*/ 31 h 196"/>
                <a:gd name="T6" fmla="*/ 0 60000 65536"/>
                <a:gd name="T7" fmla="*/ 0 60000 65536"/>
                <a:gd name="T8" fmla="*/ 0 60000 65536"/>
                <a:gd name="T9" fmla="*/ 0 w 861"/>
                <a:gd name="T10" fmla="*/ 0 h 196"/>
                <a:gd name="T11" fmla="*/ 861 w 861"/>
                <a:gd name="T12" fmla="*/ 196 h 1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1" h="196">
                  <a:moveTo>
                    <a:pt x="0" y="106"/>
                  </a:moveTo>
                  <a:cubicBezTo>
                    <a:pt x="41" y="53"/>
                    <a:pt x="83" y="0"/>
                    <a:pt x="226" y="15"/>
                  </a:cubicBezTo>
                  <a:cubicBezTo>
                    <a:pt x="369" y="30"/>
                    <a:pt x="615" y="113"/>
                    <a:pt x="861" y="196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50"/>
            <p:cNvSpPr>
              <a:spLocks/>
            </p:cNvSpPr>
            <p:nvPr/>
          </p:nvSpPr>
          <p:spPr bwMode="auto">
            <a:xfrm>
              <a:off x="748" y="3475"/>
              <a:ext cx="1270" cy="235"/>
            </a:xfrm>
            <a:custGeom>
              <a:avLst/>
              <a:gdLst>
                <a:gd name="T0" fmla="*/ 0 w 1270"/>
                <a:gd name="T1" fmla="*/ 46 h 235"/>
                <a:gd name="T2" fmla="*/ 590 w 1270"/>
                <a:gd name="T3" fmla="*/ 227 h 235"/>
                <a:gd name="T4" fmla="*/ 1270 w 1270"/>
                <a:gd name="T5" fmla="*/ 0 h 235"/>
                <a:gd name="T6" fmla="*/ 0 60000 65536"/>
                <a:gd name="T7" fmla="*/ 0 60000 65536"/>
                <a:gd name="T8" fmla="*/ 0 60000 65536"/>
                <a:gd name="T9" fmla="*/ 0 w 1270"/>
                <a:gd name="T10" fmla="*/ 0 h 235"/>
                <a:gd name="T11" fmla="*/ 1270 w 1270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0" h="235">
                  <a:moveTo>
                    <a:pt x="0" y="46"/>
                  </a:moveTo>
                  <a:cubicBezTo>
                    <a:pt x="189" y="140"/>
                    <a:pt x="378" y="235"/>
                    <a:pt x="590" y="227"/>
                  </a:cubicBezTo>
                  <a:cubicBezTo>
                    <a:pt x="802" y="219"/>
                    <a:pt x="1036" y="109"/>
                    <a:pt x="127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7" name="Freeform 51"/>
            <p:cNvSpPr>
              <a:spLocks/>
            </p:cNvSpPr>
            <p:nvPr/>
          </p:nvSpPr>
          <p:spPr bwMode="auto">
            <a:xfrm>
              <a:off x="1111" y="3385"/>
              <a:ext cx="816" cy="151"/>
            </a:xfrm>
            <a:custGeom>
              <a:avLst/>
              <a:gdLst>
                <a:gd name="T0" fmla="*/ 0 w 816"/>
                <a:gd name="T1" fmla="*/ 90 h 151"/>
                <a:gd name="T2" fmla="*/ 272 w 816"/>
                <a:gd name="T3" fmla="*/ 136 h 151"/>
                <a:gd name="T4" fmla="*/ 816 w 816"/>
                <a:gd name="T5" fmla="*/ 0 h 151"/>
                <a:gd name="T6" fmla="*/ 0 60000 65536"/>
                <a:gd name="T7" fmla="*/ 0 60000 65536"/>
                <a:gd name="T8" fmla="*/ 0 60000 65536"/>
                <a:gd name="T9" fmla="*/ 0 w 816"/>
                <a:gd name="T10" fmla="*/ 0 h 151"/>
                <a:gd name="T11" fmla="*/ 816 w 816"/>
                <a:gd name="T12" fmla="*/ 151 h 1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51">
                  <a:moveTo>
                    <a:pt x="0" y="90"/>
                  </a:moveTo>
                  <a:cubicBezTo>
                    <a:pt x="68" y="120"/>
                    <a:pt x="136" y="151"/>
                    <a:pt x="272" y="136"/>
                  </a:cubicBezTo>
                  <a:cubicBezTo>
                    <a:pt x="408" y="121"/>
                    <a:pt x="612" y="6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3" name="Text Box 52"/>
          <p:cNvSpPr txBox="1">
            <a:spLocks noChangeArrowheads="1"/>
          </p:cNvSpPr>
          <p:nvPr/>
        </p:nvSpPr>
        <p:spPr bwMode="auto">
          <a:xfrm>
            <a:off x="119874" y="1473200"/>
            <a:ext cx="8056753" cy="254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b="1" dirty="0" err="1"/>
              <a:t>Stochastic</a:t>
            </a:r>
            <a:r>
              <a:rPr lang="fr-CH" sz="5100" b="1" dirty="0"/>
              <a:t> </a:t>
            </a:r>
            <a:r>
              <a:rPr lang="fr-CH" sz="5100" b="1" dirty="0" err="1"/>
              <a:t>spike</a:t>
            </a:r>
            <a:r>
              <a:rPr lang="fr-CH" sz="5100" b="1" dirty="0"/>
              <a:t> </a:t>
            </a:r>
            <a:r>
              <a:rPr lang="fr-CH" sz="5100" b="1" dirty="0" err="1"/>
              <a:t>arrival</a:t>
            </a:r>
            <a:r>
              <a:rPr lang="fr-CH" sz="5100" dirty="0"/>
              <a:t>: </a:t>
            </a:r>
          </a:p>
          <a:p>
            <a:r>
              <a:rPr lang="fr-CH" sz="5100" dirty="0"/>
              <a:t>  excitation, total rate </a:t>
            </a:r>
            <a:r>
              <a:rPr lang="fr-CH" sz="5100" i="1" dirty="0" err="1"/>
              <a:t>R</a:t>
            </a:r>
            <a:r>
              <a:rPr lang="fr-CH" sz="3400" dirty="0" err="1"/>
              <a:t>e</a:t>
            </a:r>
            <a:endParaRPr lang="fr-CH" sz="3400" dirty="0"/>
          </a:p>
          <a:p>
            <a:r>
              <a:rPr lang="fr-CH" sz="5100" dirty="0"/>
              <a:t>  inhibition, total rate </a:t>
            </a:r>
            <a:r>
              <a:rPr lang="fr-CH" sz="5100" i="1" dirty="0"/>
              <a:t>R</a:t>
            </a:r>
            <a:r>
              <a:rPr lang="fr-CH" sz="3400" dirty="0"/>
              <a:t>i</a:t>
            </a:r>
            <a:endParaRPr lang="fr-FR" sz="3400" dirty="0"/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255088" y="8816054"/>
            <a:ext cx="6125867" cy="2874922"/>
            <a:chOff x="3005" y="3134"/>
            <a:chExt cx="2188" cy="1022"/>
          </a:xfrm>
        </p:grpSpPr>
        <p:sp>
          <p:nvSpPr>
            <p:cNvPr id="4115" name="Text Box 54"/>
            <p:cNvSpPr txBox="1">
              <a:spLocks noChangeArrowheads="1"/>
            </p:cNvSpPr>
            <p:nvPr/>
          </p:nvSpPr>
          <p:spPr bwMode="auto">
            <a:xfrm>
              <a:off x="3014" y="3134"/>
              <a:ext cx="19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sz="5100" i="1" dirty="0"/>
                <a:t>u</a:t>
              </a:r>
              <a:endParaRPr lang="fr-FR" sz="5100" i="1" dirty="0"/>
            </a:p>
          </p:txBody>
        </p:sp>
        <p:sp>
          <p:nvSpPr>
            <p:cNvPr id="4116" name="Line 55"/>
            <p:cNvSpPr>
              <a:spLocks noChangeShapeType="1"/>
            </p:cNvSpPr>
            <p:nvPr/>
          </p:nvSpPr>
          <p:spPr bwMode="auto">
            <a:xfrm>
              <a:off x="3243" y="4156"/>
              <a:ext cx="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56"/>
            <p:cNvSpPr>
              <a:spLocks noChangeShapeType="1"/>
            </p:cNvSpPr>
            <p:nvPr/>
          </p:nvSpPr>
          <p:spPr bwMode="auto">
            <a:xfrm flipV="1">
              <a:off x="3243" y="3294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Freeform 57"/>
            <p:cNvSpPr>
              <a:spLocks/>
            </p:cNvSpPr>
            <p:nvPr/>
          </p:nvSpPr>
          <p:spPr bwMode="auto">
            <a:xfrm>
              <a:off x="3243" y="3448"/>
              <a:ext cx="1872" cy="391"/>
            </a:xfrm>
            <a:custGeom>
              <a:avLst/>
              <a:gdLst>
                <a:gd name="T0" fmla="*/ 0 w 1872"/>
                <a:gd name="T1" fmla="*/ 95 h 391"/>
                <a:gd name="T2" fmla="*/ 16 w 1872"/>
                <a:gd name="T3" fmla="*/ 127 h 391"/>
                <a:gd name="T4" fmla="*/ 40 w 1872"/>
                <a:gd name="T5" fmla="*/ 151 h 391"/>
                <a:gd name="T6" fmla="*/ 88 w 1872"/>
                <a:gd name="T7" fmla="*/ 207 h 391"/>
                <a:gd name="T8" fmla="*/ 120 w 1872"/>
                <a:gd name="T9" fmla="*/ 207 h 391"/>
                <a:gd name="T10" fmla="*/ 144 w 1872"/>
                <a:gd name="T11" fmla="*/ 199 h 391"/>
                <a:gd name="T12" fmla="*/ 200 w 1872"/>
                <a:gd name="T13" fmla="*/ 295 h 391"/>
                <a:gd name="T14" fmla="*/ 280 w 1872"/>
                <a:gd name="T15" fmla="*/ 207 h 391"/>
                <a:gd name="T16" fmla="*/ 320 w 1872"/>
                <a:gd name="T17" fmla="*/ 263 h 391"/>
                <a:gd name="T18" fmla="*/ 376 w 1872"/>
                <a:gd name="T19" fmla="*/ 279 h 391"/>
                <a:gd name="T20" fmla="*/ 400 w 1872"/>
                <a:gd name="T21" fmla="*/ 295 h 391"/>
                <a:gd name="T22" fmla="*/ 408 w 1872"/>
                <a:gd name="T23" fmla="*/ 271 h 391"/>
                <a:gd name="T24" fmla="*/ 456 w 1872"/>
                <a:gd name="T25" fmla="*/ 351 h 391"/>
                <a:gd name="T26" fmla="*/ 480 w 1872"/>
                <a:gd name="T27" fmla="*/ 359 h 391"/>
                <a:gd name="T28" fmla="*/ 528 w 1872"/>
                <a:gd name="T29" fmla="*/ 391 h 391"/>
                <a:gd name="T30" fmla="*/ 624 w 1872"/>
                <a:gd name="T31" fmla="*/ 319 h 391"/>
                <a:gd name="T32" fmla="*/ 736 w 1872"/>
                <a:gd name="T33" fmla="*/ 295 h 391"/>
                <a:gd name="T34" fmla="*/ 760 w 1872"/>
                <a:gd name="T35" fmla="*/ 303 h 391"/>
                <a:gd name="T36" fmla="*/ 792 w 1872"/>
                <a:gd name="T37" fmla="*/ 255 h 391"/>
                <a:gd name="T38" fmla="*/ 816 w 1872"/>
                <a:gd name="T39" fmla="*/ 239 h 391"/>
                <a:gd name="T40" fmla="*/ 832 w 1872"/>
                <a:gd name="T41" fmla="*/ 119 h 391"/>
                <a:gd name="T42" fmla="*/ 856 w 1872"/>
                <a:gd name="T43" fmla="*/ 111 h 391"/>
                <a:gd name="T44" fmla="*/ 928 w 1872"/>
                <a:gd name="T45" fmla="*/ 79 h 391"/>
                <a:gd name="T46" fmla="*/ 944 w 1872"/>
                <a:gd name="T47" fmla="*/ 39 h 391"/>
                <a:gd name="T48" fmla="*/ 992 w 1872"/>
                <a:gd name="T49" fmla="*/ 79 h 391"/>
                <a:gd name="T50" fmla="*/ 1016 w 1872"/>
                <a:gd name="T51" fmla="*/ 87 h 391"/>
                <a:gd name="T52" fmla="*/ 1088 w 1872"/>
                <a:gd name="T53" fmla="*/ 119 h 391"/>
                <a:gd name="T54" fmla="*/ 1120 w 1872"/>
                <a:gd name="T55" fmla="*/ 159 h 391"/>
                <a:gd name="T56" fmla="*/ 1176 w 1872"/>
                <a:gd name="T57" fmla="*/ 215 h 391"/>
                <a:gd name="T58" fmla="*/ 1208 w 1872"/>
                <a:gd name="T59" fmla="*/ 207 h 391"/>
                <a:gd name="T60" fmla="*/ 1216 w 1872"/>
                <a:gd name="T61" fmla="*/ 183 h 391"/>
                <a:gd name="T62" fmla="*/ 1280 w 1872"/>
                <a:gd name="T63" fmla="*/ 127 h 391"/>
                <a:gd name="T64" fmla="*/ 1344 w 1872"/>
                <a:gd name="T65" fmla="*/ 111 h 391"/>
                <a:gd name="T66" fmla="*/ 1376 w 1872"/>
                <a:gd name="T67" fmla="*/ 143 h 391"/>
                <a:gd name="T68" fmla="*/ 1400 w 1872"/>
                <a:gd name="T69" fmla="*/ 127 h 391"/>
                <a:gd name="T70" fmla="*/ 1448 w 1872"/>
                <a:gd name="T71" fmla="*/ 175 h 391"/>
                <a:gd name="T72" fmla="*/ 1528 w 1872"/>
                <a:gd name="T73" fmla="*/ 239 h 391"/>
                <a:gd name="T74" fmla="*/ 1624 w 1872"/>
                <a:gd name="T75" fmla="*/ 239 h 391"/>
                <a:gd name="T76" fmla="*/ 1640 w 1872"/>
                <a:gd name="T77" fmla="*/ 263 h 391"/>
                <a:gd name="T78" fmla="*/ 1656 w 1872"/>
                <a:gd name="T79" fmla="*/ 239 h 391"/>
                <a:gd name="T80" fmla="*/ 1672 w 1872"/>
                <a:gd name="T81" fmla="*/ 263 h 391"/>
                <a:gd name="T82" fmla="*/ 1720 w 1872"/>
                <a:gd name="T83" fmla="*/ 287 h 391"/>
                <a:gd name="T84" fmla="*/ 1784 w 1872"/>
                <a:gd name="T85" fmla="*/ 279 h 391"/>
                <a:gd name="T86" fmla="*/ 1792 w 1872"/>
                <a:gd name="T87" fmla="*/ 255 h 391"/>
                <a:gd name="T88" fmla="*/ 1872 w 1872"/>
                <a:gd name="T89" fmla="*/ 223 h 39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872"/>
                <a:gd name="T136" fmla="*/ 0 h 391"/>
                <a:gd name="T137" fmla="*/ 1872 w 1872"/>
                <a:gd name="T138" fmla="*/ 391 h 391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872" h="391">
                  <a:moveTo>
                    <a:pt x="0" y="95"/>
                  </a:moveTo>
                  <a:cubicBezTo>
                    <a:pt x="5" y="106"/>
                    <a:pt x="9" y="117"/>
                    <a:pt x="16" y="127"/>
                  </a:cubicBezTo>
                  <a:cubicBezTo>
                    <a:pt x="23" y="136"/>
                    <a:pt x="34" y="142"/>
                    <a:pt x="40" y="151"/>
                  </a:cubicBezTo>
                  <a:cubicBezTo>
                    <a:pt x="61" y="182"/>
                    <a:pt x="43" y="192"/>
                    <a:pt x="88" y="207"/>
                  </a:cubicBezTo>
                  <a:cubicBezTo>
                    <a:pt x="144" y="151"/>
                    <a:pt x="89" y="192"/>
                    <a:pt x="120" y="207"/>
                  </a:cubicBezTo>
                  <a:cubicBezTo>
                    <a:pt x="128" y="211"/>
                    <a:pt x="136" y="202"/>
                    <a:pt x="144" y="199"/>
                  </a:cubicBezTo>
                  <a:cubicBezTo>
                    <a:pt x="166" y="232"/>
                    <a:pt x="188" y="258"/>
                    <a:pt x="200" y="295"/>
                  </a:cubicBezTo>
                  <a:cubicBezTo>
                    <a:pt x="232" y="273"/>
                    <a:pt x="258" y="239"/>
                    <a:pt x="280" y="207"/>
                  </a:cubicBezTo>
                  <a:cubicBezTo>
                    <a:pt x="372" y="230"/>
                    <a:pt x="245" y="188"/>
                    <a:pt x="320" y="263"/>
                  </a:cubicBezTo>
                  <a:cubicBezTo>
                    <a:pt x="334" y="277"/>
                    <a:pt x="357" y="274"/>
                    <a:pt x="376" y="279"/>
                  </a:cubicBezTo>
                  <a:cubicBezTo>
                    <a:pt x="384" y="284"/>
                    <a:pt x="391" y="297"/>
                    <a:pt x="400" y="295"/>
                  </a:cubicBezTo>
                  <a:cubicBezTo>
                    <a:pt x="408" y="293"/>
                    <a:pt x="400" y="269"/>
                    <a:pt x="408" y="271"/>
                  </a:cubicBezTo>
                  <a:cubicBezTo>
                    <a:pt x="436" y="278"/>
                    <a:pt x="440" y="335"/>
                    <a:pt x="456" y="351"/>
                  </a:cubicBezTo>
                  <a:cubicBezTo>
                    <a:pt x="462" y="357"/>
                    <a:pt x="473" y="355"/>
                    <a:pt x="480" y="359"/>
                  </a:cubicBezTo>
                  <a:cubicBezTo>
                    <a:pt x="497" y="368"/>
                    <a:pt x="528" y="391"/>
                    <a:pt x="528" y="391"/>
                  </a:cubicBezTo>
                  <a:cubicBezTo>
                    <a:pt x="584" y="382"/>
                    <a:pt x="606" y="373"/>
                    <a:pt x="624" y="319"/>
                  </a:cubicBezTo>
                  <a:cubicBezTo>
                    <a:pt x="668" y="330"/>
                    <a:pt x="717" y="351"/>
                    <a:pt x="736" y="295"/>
                  </a:cubicBezTo>
                  <a:cubicBezTo>
                    <a:pt x="744" y="298"/>
                    <a:pt x="753" y="308"/>
                    <a:pt x="760" y="303"/>
                  </a:cubicBezTo>
                  <a:cubicBezTo>
                    <a:pt x="776" y="292"/>
                    <a:pt x="776" y="266"/>
                    <a:pt x="792" y="255"/>
                  </a:cubicBezTo>
                  <a:cubicBezTo>
                    <a:pt x="800" y="250"/>
                    <a:pt x="808" y="244"/>
                    <a:pt x="816" y="239"/>
                  </a:cubicBezTo>
                  <a:cubicBezTo>
                    <a:pt x="826" y="200"/>
                    <a:pt x="819" y="157"/>
                    <a:pt x="832" y="119"/>
                  </a:cubicBezTo>
                  <a:cubicBezTo>
                    <a:pt x="835" y="111"/>
                    <a:pt x="848" y="114"/>
                    <a:pt x="856" y="111"/>
                  </a:cubicBezTo>
                  <a:cubicBezTo>
                    <a:pt x="897" y="96"/>
                    <a:pt x="892" y="97"/>
                    <a:pt x="928" y="79"/>
                  </a:cubicBezTo>
                  <a:cubicBezTo>
                    <a:pt x="933" y="66"/>
                    <a:pt x="935" y="50"/>
                    <a:pt x="944" y="39"/>
                  </a:cubicBezTo>
                  <a:cubicBezTo>
                    <a:pt x="976" y="0"/>
                    <a:pt x="982" y="69"/>
                    <a:pt x="992" y="79"/>
                  </a:cubicBezTo>
                  <a:cubicBezTo>
                    <a:pt x="998" y="85"/>
                    <a:pt x="1008" y="84"/>
                    <a:pt x="1016" y="87"/>
                  </a:cubicBezTo>
                  <a:cubicBezTo>
                    <a:pt x="1042" y="121"/>
                    <a:pt x="1047" y="133"/>
                    <a:pt x="1088" y="119"/>
                  </a:cubicBezTo>
                  <a:cubicBezTo>
                    <a:pt x="1108" y="199"/>
                    <a:pt x="1078" y="117"/>
                    <a:pt x="1120" y="159"/>
                  </a:cubicBezTo>
                  <a:cubicBezTo>
                    <a:pt x="1184" y="223"/>
                    <a:pt x="1122" y="197"/>
                    <a:pt x="1176" y="215"/>
                  </a:cubicBezTo>
                  <a:cubicBezTo>
                    <a:pt x="1187" y="212"/>
                    <a:pt x="1199" y="214"/>
                    <a:pt x="1208" y="207"/>
                  </a:cubicBezTo>
                  <a:cubicBezTo>
                    <a:pt x="1215" y="202"/>
                    <a:pt x="1212" y="191"/>
                    <a:pt x="1216" y="183"/>
                  </a:cubicBezTo>
                  <a:cubicBezTo>
                    <a:pt x="1231" y="154"/>
                    <a:pt x="1250" y="137"/>
                    <a:pt x="1280" y="127"/>
                  </a:cubicBezTo>
                  <a:cubicBezTo>
                    <a:pt x="1319" y="166"/>
                    <a:pt x="1321" y="157"/>
                    <a:pt x="1344" y="111"/>
                  </a:cubicBezTo>
                  <a:cubicBezTo>
                    <a:pt x="1355" y="122"/>
                    <a:pt x="1361" y="139"/>
                    <a:pt x="1376" y="143"/>
                  </a:cubicBezTo>
                  <a:cubicBezTo>
                    <a:pt x="1385" y="146"/>
                    <a:pt x="1391" y="123"/>
                    <a:pt x="1400" y="127"/>
                  </a:cubicBezTo>
                  <a:cubicBezTo>
                    <a:pt x="1421" y="136"/>
                    <a:pt x="1448" y="175"/>
                    <a:pt x="1448" y="175"/>
                  </a:cubicBezTo>
                  <a:cubicBezTo>
                    <a:pt x="1501" y="157"/>
                    <a:pt x="1501" y="203"/>
                    <a:pt x="1528" y="239"/>
                  </a:cubicBezTo>
                  <a:cubicBezTo>
                    <a:pt x="1552" y="312"/>
                    <a:pt x="1578" y="262"/>
                    <a:pt x="1624" y="239"/>
                  </a:cubicBezTo>
                  <a:cubicBezTo>
                    <a:pt x="1643" y="181"/>
                    <a:pt x="1619" y="242"/>
                    <a:pt x="1640" y="263"/>
                  </a:cubicBezTo>
                  <a:cubicBezTo>
                    <a:pt x="1647" y="270"/>
                    <a:pt x="1651" y="247"/>
                    <a:pt x="1656" y="239"/>
                  </a:cubicBezTo>
                  <a:cubicBezTo>
                    <a:pt x="1661" y="247"/>
                    <a:pt x="1663" y="260"/>
                    <a:pt x="1672" y="263"/>
                  </a:cubicBezTo>
                  <a:cubicBezTo>
                    <a:pt x="1729" y="279"/>
                    <a:pt x="1703" y="220"/>
                    <a:pt x="1720" y="287"/>
                  </a:cubicBezTo>
                  <a:cubicBezTo>
                    <a:pt x="1741" y="284"/>
                    <a:pt x="1764" y="288"/>
                    <a:pt x="1784" y="279"/>
                  </a:cubicBezTo>
                  <a:cubicBezTo>
                    <a:pt x="1792" y="276"/>
                    <a:pt x="1787" y="261"/>
                    <a:pt x="1792" y="255"/>
                  </a:cubicBezTo>
                  <a:cubicBezTo>
                    <a:pt x="1813" y="230"/>
                    <a:pt x="1841" y="223"/>
                    <a:pt x="1872" y="2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58"/>
            <p:cNvSpPr>
              <a:spLocks noChangeShapeType="1"/>
            </p:cNvSpPr>
            <p:nvPr/>
          </p:nvSpPr>
          <p:spPr bwMode="auto">
            <a:xfrm>
              <a:off x="3242" y="3657"/>
              <a:ext cx="186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100" name="Object 59"/>
            <p:cNvGraphicFramePr>
              <a:graphicFrameLocks noChangeAspect="1"/>
            </p:cNvGraphicFramePr>
            <p:nvPr/>
          </p:nvGraphicFramePr>
          <p:xfrm>
            <a:off x="3005" y="3475"/>
            <a:ext cx="193" cy="268"/>
          </p:xfrm>
          <a:graphic>
            <a:graphicData uri="http://schemas.openxmlformats.org/presentationml/2006/ole">
              <p:oleObj spid="_x0000_s830468" name="Equation" r:id="rId4" imgW="164880" imgH="190440" progId="Equation.3">
                <p:embed/>
              </p:oleObj>
            </a:graphicData>
          </a:graphic>
        </p:graphicFrame>
      </p:grpSp>
      <p:sp>
        <p:nvSpPr>
          <p:cNvPr id="4105" name="Line 60"/>
          <p:cNvSpPr>
            <a:spLocks noChangeShapeType="1"/>
          </p:cNvSpPr>
          <p:nvPr/>
        </p:nvSpPr>
        <p:spPr bwMode="auto">
          <a:xfrm>
            <a:off x="8931837" y="6332144"/>
            <a:ext cx="32336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106" name="Line 61"/>
          <p:cNvSpPr>
            <a:spLocks noChangeShapeType="1"/>
          </p:cNvSpPr>
          <p:nvPr/>
        </p:nvSpPr>
        <p:spPr bwMode="auto">
          <a:xfrm>
            <a:off x="13864790" y="6332144"/>
            <a:ext cx="2213264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107" name="Text Box 62"/>
          <p:cNvSpPr txBox="1">
            <a:spLocks noChangeArrowheads="1"/>
          </p:cNvSpPr>
          <p:nvPr/>
        </p:nvSpPr>
        <p:spPr bwMode="auto">
          <a:xfrm>
            <a:off x="9224437" y="6588129"/>
            <a:ext cx="217052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rgbClr val="FF0000"/>
                </a:solidFill>
              </a:rPr>
              <a:t>EPSC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4108" name="Text Box 63"/>
          <p:cNvSpPr txBox="1">
            <a:spLocks noChangeArrowheads="1"/>
          </p:cNvSpPr>
          <p:nvPr/>
        </p:nvSpPr>
        <p:spPr bwMode="auto">
          <a:xfrm>
            <a:off x="14206159" y="6714717"/>
            <a:ext cx="1915649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chemeClr val="accent1"/>
                </a:solidFill>
              </a:rPr>
              <a:t>IPSC</a:t>
            </a:r>
            <a:endParaRPr lang="fr-FR" sz="5100" dirty="0">
              <a:solidFill>
                <a:schemeClr val="accent1"/>
              </a:solidFill>
            </a:endParaRPr>
          </a:p>
        </p:txBody>
      </p:sp>
      <p:sp>
        <p:nvSpPr>
          <p:cNvPr id="4109" name="Text Box 64"/>
          <p:cNvSpPr txBox="1">
            <a:spLocks noChangeArrowheads="1"/>
          </p:cNvSpPr>
          <p:nvPr/>
        </p:nvSpPr>
        <p:spPr bwMode="auto">
          <a:xfrm>
            <a:off x="8786356" y="3576295"/>
            <a:ext cx="7801875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b="1" dirty="0" err="1"/>
              <a:t>Synaptic</a:t>
            </a:r>
            <a:r>
              <a:rPr lang="fr-CH" sz="5100" b="1" dirty="0"/>
              <a:t> </a:t>
            </a:r>
            <a:r>
              <a:rPr lang="fr-CH" sz="5100" b="1" dirty="0" err="1"/>
              <a:t>current</a:t>
            </a:r>
            <a:r>
              <a:rPr lang="fr-CH" sz="5100" b="1" dirty="0"/>
              <a:t> pulses</a:t>
            </a:r>
            <a:endParaRPr lang="fr-FR" sz="5100" b="1" dirty="0"/>
          </a:p>
        </p:txBody>
      </p:sp>
      <p:graphicFrame>
        <p:nvGraphicFramePr>
          <p:cNvPr id="4098" name="Object 66"/>
          <p:cNvGraphicFramePr>
            <a:graphicFrameLocks noChangeAspect="1"/>
          </p:cNvGraphicFramePr>
          <p:nvPr/>
        </p:nvGraphicFramePr>
        <p:xfrm>
          <a:off x="2388047" y="7349999"/>
          <a:ext cx="12592186" cy="1789555"/>
        </p:xfrm>
        <a:graphic>
          <a:graphicData uri="http://schemas.openxmlformats.org/presentationml/2006/ole">
            <p:oleObj spid="_x0000_s830466" name="Equation" r:id="rId5" imgW="2247840" imgH="355320" progId="Equation.3">
              <p:embed/>
            </p:oleObj>
          </a:graphicData>
        </a:graphic>
      </p:graphicFrame>
      <p:sp>
        <p:nvSpPr>
          <p:cNvPr id="4111" name="AutoShape 67"/>
          <p:cNvSpPr>
            <a:spLocks/>
          </p:cNvSpPr>
          <p:nvPr/>
        </p:nvSpPr>
        <p:spPr bwMode="auto">
          <a:xfrm rot="-5400000">
            <a:off x="12676137" y="3947066"/>
            <a:ext cx="509160" cy="7315027"/>
          </a:xfrm>
          <a:prstGeom prst="leftBrace">
            <a:avLst>
              <a:gd name="adj1" fmla="val 89779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112" name="Line 68"/>
          <p:cNvSpPr>
            <a:spLocks noChangeShapeType="1"/>
          </p:cNvSpPr>
          <p:nvPr/>
        </p:nvSpPr>
        <p:spPr bwMode="auto">
          <a:xfrm>
            <a:off x="4741135" y="5698249"/>
            <a:ext cx="0" cy="1915676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4113" name="Text Box 69"/>
          <p:cNvSpPr txBox="1">
            <a:spLocks noChangeArrowheads="1"/>
          </p:cNvSpPr>
          <p:nvPr/>
        </p:nvSpPr>
        <p:spPr bwMode="auto">
          <a:xfrm>
            <a:off x="8295937" y="9405044"/>
            <a:ext cx="8606583" cy="176445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/>
              <a:t>Langevin </a:t>
            </a:r>
            <a:r>
              <a:rPr lang="fr-CH" sz="5100" dirty="0" err="1"/>
              <a:t>equation</a:t>
            </a:r>
            <a:r>
              <a:rPr lang="fr-CH" sz="5100" dirty="0"/>
              <a:t>,</a:t>
            </a:r>
          </a:p>
          <a:p>
            <a:r>
              <a:rPr lang="fr-CH" sz="5100" dirty="0" err="1"/>
              <a:t>Ornstein</a:t>
            </a:r>
            <a:r>
              <a:rPr lang="fr-CH" sz="5100" dirty="0"/>
              <a:t> Uhlenbeck </a:t>
            </a:r>
            <a:r>
              <a:rPr lang="fr-CH" sz="5100" dirty="0" err="1"/>
              <a:t>process</a:t>
            </a:r>
            <a:endParaRPr lang="fr-FR" sz="5100" dirty="0"/>
          </a:p>
        </p:txBody>
      </p:sp>
      <p:graphicFrame>
        <p:nvGraphicFramePr>
          <p:cNvPr id="4099" name="Object 71"/>
          <p:cNvGraphicFramePr>
            <a:graphicFrameLocks noChangeAspect="1"/>
          </p:cNvGraphicFramePr>
          <p:nvPr/>
        </p:nvGraphicFramePr>
        <p:xfrm>
          <a:off x="3053554" y="4185798"/>
          <a:ext cx="13542179" cy="2272931"/>
        </p:xfrm>
        <a:graphic>
          <a:graphicData uri="http://schemas.openxmlformats.org/presentationml/2006/ole">
            <p:oleObj spid="_x0000_s830467" name="Equation" r:id="rId6" imgW="2958840" imgH="419040" progId="Equation.3">
              <p:embed/>
            </p:oleObj>
          </a:graphicData>
        </a:graphic>
      </p:graphicFrame>
      <p:cxnSp>
        <p:nvCxnSpPr>
          <p:cNvPr id="72" name="Straight Connector 7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13-part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Review:  diffusive noise/stochastic spike arrival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13 – Membrane potential densities and Fokker-Planck</a:t>
            </a:r>
          </a:p>
          <a:p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1340904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13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noProof="0" dirty="0" err="1" smtClean="0">
                <a:latin typeface="Arial Narrow" pitchFamily="34" charset="0"/>
                <a:cs typeface="ＭＳ Ｐゴシック" charset="0"/>
              </a:rPr>
              <a:t>Review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: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Integrate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-and-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fire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stochastic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spike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arrival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13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Density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of membrane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potential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13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Flux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13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.4. Fokker –Planck Equation</a:t>
            </a:r>
            <a:endParaRPr lang="fr-CH" sz="5400" b="1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        </a:t>
            </a:r>
            <a:r>
              <a:rPr lang="fr-CH" sz="4400" noProof="0" dirty="0" smtClean="0">
                <a:latin typeface="Arial Narrow" pitchFamily="34" charset="0"/>
                <a:cs typeface="ＭＳ Ｐゴシック" charset="0"/>
              </a:rPr>
              <a:t>- 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  <a:cs typeface="ＭＳ Ｐゴシック" charset="0"/>
              </a:rPr>
              <a:t>          - </a:t>
            </a:r>
            <a:endParaRPr lang="fr-CH" sz="4400" noProof="0" dirty="0" smtClean="0">
              <a:latin typeface="Arial Narrow" pitchFamily="34" charset="0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13.5.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Threshold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 and reset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4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  -  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13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part 2 – Membrane Potential Densities 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185358" y="3382981"/>
            <a:ext cx="10265694" cy="14097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7175" name="Line 37"/>
          <p:cNvSpPr>
            <a:spLocks noChangeShapeType="1"/>
          </p:cNvSpPr>
          <p:nvPr/>
        </p:nvSpPr>
        <p:spPr bwMode="auto">
          <a:xfrm>
            <a:off x="6425972" y="7685213"/>
            <a:ext cx="323361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76" name="Line 38"/>
          <p:cNvSpPr>
            <a:spLocks noChangeShapeType="1"/>
          </p:cNvSpPr>
          <p:nvPr/>
        </p:nvSpPr>
        <p:spPr bwMode="auto">
          <a:xfrm>
            <a:off x="11358925" y="7685213"/>
            <a:ext cx="2213264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77" name="Text Box 39"/>
          <p:cNvSpPr txBox="1">
            <a:spLocks noChangeArrowheads="1"/>
          </p:cNvSpPr>
          <p:nvPr/>
        </p:nvSpPr>
        <p:spPr bwMode="auto">
          <a:xfrm>
            <a:off x="6718572" y="7941200"/>
            <a:ext cx="217052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rgbClr val="FF0000"/>
                </a:solidFill>
              </a:rPr>
              <a:t>EPSC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7178" name="Text Box 40"/>
          <p:cNvSpPr txBox="1">
            <a:spLocks noChangeArrowheads="1"/>
          </p:cNvSpPr>
          <p:nvPr/>
        </p:nvSpPr>
        <p:spPr bwMode="auto">
          <a:xfrm>
            <a:off x="11700294" y="8067786"/>
            <a:ext cx="1915649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>
                <a:solidFill>
                  <a:schemeClr val="accent1"/>
                </a:solidFill>
              </a:rPr>
              <a:t>IPSC</a:t>
            </a:r>
            <a:endParaRPr lang="fr-FR" sz="5100" dirty="0">
              <a:solidFill>
                <a:schemeClr val="accent1"/>
              </a:solidFill>
            </a:endParaRPr>
          </a:p>
        </p:txBody>
      </p:sp>
      <p:sp>
        <p:nvSpPr>
          <p:cNvPr id="7179" name="Text Box 42"/>
          <p:cNvSpPr txBox="1">
            <a:spLocks noChangeArrowheads="1"/>
          </p:cNvSpPr>
          <p:nvPr/>
        </p:nvSpPr>
        <p:spPr bwMode="auto">
          <a:xfrm>
            <a:off x="82529" y="4697770"/>
            <a:ext cx="13816342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For any arbitrary neuron in the population</a:t>
            </a:r>
            <a:endParaRPr lang="fr-FR"/>
          </a:p>
        </p:txBody>
      </p:sp>
      <p:sp>
        <p:nvSpPr>
          <p:cNvPr id="7180" name="Text Box 43"/>
          <p:cNvSpPr txBox="1">
            <a:spLocks noChangeArrowheads="1"/>
          </p:cNvSpPr>
          <p:nvPr/>
        </p:nvSpPr>
        <p:spPr bwMode="auto">
          <a:xfrm>
            <a:off x="11996645" y="1724392"/>
            <a:ext cx="9642123" cy="2287675"/>
          </a:xfrm>
          <a:prstGeom prst="rect">
            <a:avLst/>
          </a:prstGeom>
          <a:solidFill>
            <a:srgbClr val="0076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b="1" i="1" dirty="0" err="1">
                <a:solidFill>
                  <a:srgbClr val="000099"/>
                </a:solidFill>
              </a:rPr>
              <a:t>Blackboard</a:t>
            </a:r>
            <a:r>
              <a:rPr lang="fr-CH" sz="6800" b="1" i="1" dirty="0">
                <a:solidFill>
                  <a:srgbClr val="000099"/>
                </a:solidFill>
              </a:rPr>
              <a:t>:</a:t>
            </a:r>
          </a:p>
          <a:p>
            <a:r>
              <a:rPr lang="fr-CH" sz="6800" b="1" i="1" dirty="0">
                <a:solidFill>
                  <a:srgbClr val="000099"/>
                </a:solidFill>
              </a:rPr>
              <a:t> </a:t>
            </a:r>
            <a:r>
              <a:rPr lang="fr-CH" sz="6800" b="1" i="1" dirty="0" err="1">
                <a:solidFill>
                  <a:srgbClr val="000099"/>
                </a:solidFill>
              </a:rPr>
              <a:t>density</a:t>
            </a:r>
            <a:r>
              <a:rPr lang="fr-CH" sz="6800" b="1" i="1" dirty="0">
                <a:solidFill>
                  <a:srgbClr val="000099"/>
                </a:solidFill>
              </a:rPr>
              <a:t> of </a:t>
            </a:r>
            <a:r>
              <a:rPr lang="fr-CH" sz="6800" b="1" i="1" dirty="0" err="1">
                <a:solidFill>
                  <a:srgbClr val="000099"/>
                </a:solidFill>
              </a:rPr>
              <a:t>potentials</a:t>
            </a:r>
            <a:r>
              <a:rPr lang="fr-CH" sz="6800" b="1" i="1" dirty="0">
                <a:solidFill>
                  <a:srgbClr val="000099"/>
                </a:solidFill>
              </a:rPr>
              <a:t>?</a:t>
            </a:r>
            <a:endParaRPr lang="fr-FR" sz="6800" b="1" i="1" dirty="0">
              <a:solidFill>
                <a:srgbClr val="000099"/>
              </a:solidFill>
            </a:endParaRPr>
          </a:p>
        </p:txBody>
      </p:sp>
      <p:graphicFrame>
        <p:nvGraphicFramePr>
          <p:cNvPr id="7171" name="Object 45"/>
          <p:cNvGraphicFramePr>
            <a:graphicFrameLocks noChangeAspect="1"/>
          </p:cNvGraphicFramePr>
          <p:nvPr/>
        </p:nvGraphicFramePr>
        <p:xfrm>
          <a:off x="2652168" y="5820171"/>
          <a:ext cx="10946281" cy="1654065"/>
        </p:xfrm>
        <a:graphic>
          <a:graphicData uri="http://schemas.openxmlformats.org/presentationml/2006/ole">
            <p:oleObj spid="_x0000_s833538" name="Equation" r:id="rId4" imgW="2489040" imgH="419040" progId="Equation.3">
              <p:embed/>
            </p:oleObj>
          </a:graphicData>
        </a:graphic>
      </p:graphicFrame>
      <p:sp>
        <p:nvSpPr>
          <p:cNvPr id="7181" name="Line 46"/>
          <p:cNvSpPr>
            <a:spLocks noChangeShapeType="1"/>
          </p:cNvSpPr>
          <p:nvPr/>
        </p:nvSpPr>
        <p:spPr bwMode="auto">
          <a:xfrm>
            <a:off x="3364914" y="4287066"/>
            <a:ext cx="73150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82" name="Line 47"/>
          <p:cNvSpPr>
            <a:spLocks noChangeShapeType="1"/>
          </p:cNvSpPr>
          <p:nvPr/>
        </p:nvSpPr>
        <p:spPr bwMode="auto">
          <a:xfrm flipV="1">
            <a:off x="3364913" y="1226483"/>
            <a:ext cx="0" cy="30605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3364915" y="1791905"/>
            <a:ext cx="7119959" cy="796088"/>
            <a:chOff x="2688" y="1296"/>
            <a:chExt cx="2570" cy="336"/>
          </a:xfrm>
        </p:grpSpPr>
        <p:graphicFrame>
          <p:nvGraphicFramePr>
            <p:cNvPr id="7172" name="Object 49"/>
            <p:cNvGraphicFramePr>
              <a:graphicFrameLocks noChangeAspect="1"/>
            </p:cNvGraphicFramePr>
            <p:nvPr/>
          </p:nvGraphicFramePr>
          <p:xfrm>
            <a:off x="4992" y="1296"/>
            <a:ext cx="266" cy="336"/>
          </p:xfrm>
          <a:graphic>
            <a:graphicData uri="http://schemas.openxmlformats.org/presentationml/2006/ole">
              <p:oleObj spid="_x0000_s833540" name="Equation" r:id="rId5" imgW="139680" imgH="177480" progId="Equation.3">
                <p:embed/>
              </p:oleObj>
            </a:graphicData>
          </a:graphic>
        </p:graphicFrame>
        <p:sp>
          <p:nvSpPr>
            <p:cNvPr id="7205" name="Line 50"/>
            <p:cNvSpPr>
              <a:spLocks noChangeShapeType="1"/>
            </p:cNvSpPr>
            <p:nvPr/>
          </p:nvSpPr>
          <p:spPr bwMode="auto">
            <a:xfrm>
              <a:off x="2688" y="1440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84" name="Freeform 51"/>
          <p:cNvSpPr>
            <a:spLocks/>
          </p:cNvSpPr>
          <p:nvPr/>
        </p:nvSpPr>
        <p:spPr bwMode="auto">
          <a:xfrm>
            <a:off x="3364914" y="2118217"/>
            <a:ext cx="4422776" cy="2056328"/>
          </a:xfrm>
          <a:custGeom>
            <a:avLst/>
            <a:gdLst>
              <a:gd name="T0" fmla="*/ 0 w 960"/>
              <a:gd name="T1" fmla="*/ 2147483647 h 672"/>
              <a:gd name="T2" fmla="*/ 2147483647 w 960"/>
              <a:gd name="T3" fmla="*/ 2147483647 h 672"/>
              <a:gd name="T4" fmla="*/ 2147483647 w 960"/>
              <a:gd name="T5" fmla="*/ 2147483647 h 672"/>
              <a:gd name="T6" fmla="*/ 2147483647 w 960"/>
              <a:gd name="T7" fmla="*/ 2147483647 h 672"/>
              <a:gd name="T8" fmla="*/ 2147483647 w 960"/>
              <a:gd name="T9" fmla="*/ 2147483647 h 672"/>
              <a:gd name="T10" fmla="*/ 2147483647 w 960"/>
              <a:gd name="T11" fmla="*/ 2147483647 h 672"/>
              <a:gd name="T12" fmla="*/ 2147483647 w 960"/>
              <a:gd name="T13" fmla="*/ 2147483647 h 672"/>
              <a:gd name="T14" fmla="*/ 2147483647 w 960"/>
              <a:gd name="T15" fmla="*/ 2147483647 h 672"/>
              <a:gd name="T16" fmla="*/ 2147483647 w 960"/>
              <a:gd name="T17" fmla="*/ 2147483647 h 672"/>
              <a:gd name="T18" fmla="*/ 2147483647 w 960"/>
              <a:gd name="T19" fmla="*/ 2147483647 h 672"/>
              <a:gd name="T20" fmla="*/ 2147483647 w 960"/>
              <a:gd name="T21" fmla="*/ 0 h 67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60"/>
              <a:gd name="T34" fmla="*/ 0 h 672"/>
              <a:gd name="T35" fmla="*/ 960 w 960"/>
              <a:gd name="T36" fmla="*/ 672 h 67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60" h="672">
                <a:moveTo>
                  <a:pt x="0" y="672"/>
                </a:moveTo>
                <a:cubicBezTo>
                  <a:pt x="36" y="644"/>
                  <a:pt x="72" y="616"/>
                  <a:pt x="96" y="576"/>
                </a:cubicBezTo>
                <a:cubicBezTo>
                  <a:pt x="120" y="536"/>
                  <a:pt x="120" y="456"/>
                  <a:pt x="144" y="432"/>
                </a:cubicBezTo>
                <a:cubicBezTo>
                  <a:pt x="168" y="408"/>
                  <a:pt x="200" y="448"/>
                  <a:pt x="240" y="432"/>
                </a:cubicBezTo>
                <a:cubicBezTo>
                  <a:pt x="280" y="416"/>
                  <a:pt x="352" y="376"/>
                  <a:pt x="384" y="336"/>
                </a:cubicBezTo>
                <a:cubicBezTo>
                  <a:pt x="416" y="296"/>
                  <a:pt x="400" y="208"/>
                  <a:pt x="432" y="192"/>
                </a:cubicBezTo>
                <a:cubicBezTo>
                  <a:pt x="464" y="176"/>
                  <a:pt x="544" y="240"/>
                  <a:pt x="576" y="240"/>
                </a:cubicBezTo>
                <a:cubicBezTo>
                  <a:pt x="608" y="240"/>
                  <a:pt x="600" y="200"/>
                  <a:pt x="624" y="192"/>
                </a:cubicBezTo>
                <a:cubicBezTo>
                  <a:pt x="648" y="184"/>
                  <a:pt x="688" y="208"/>
                  <a:pt x="720" y="192"/>
                </a:cubicBezTo>
                <a:cubicBezTo>
                  <a:pt x="752" y="176"/>
                  <a:pt x="776" y="128"/>
                  <a:pt x="816" y="96"/>
                </a:cubicBezTo>
                <a:cubicBezTo>
                  <a:pt x="856" y="64"/>
                  <a:pt x="936" y="16"/>
                  <a:pt x="96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185" name="Line 52"/>
          <p:cNvSpPr>
            <a:spLocks noChangeShapeType="1"/>
          </p:cNvSpPr>
          <p:nvPr/>
        </p:nvSpPr>
        <p:spPr bwMode="auto">
          <a:xfrm>
            <a:off x="7787690" y="2118217"/>
            <a:ext cx="0" cy="216884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86" name="Freeform 53"/>
          <p:cNvSpPr>
            <a:spLocks/>
          </p:cNvSpPr>
          <p:nvPr/>
        </p:nvSpPr>
        <p:spPr bwMode="auto">
          <a:xfrm>
            <a:off x="7806447" y="2874922"/>
            <a:ext cx="1601802" cy="1375575"/>
          </a:xfrm>
          <a:custGeom>
            <a:avLst/>
            <a:gdLst>
              <a:gd name="T0" fmla="*/ 0 w 427"/>
              <a:gd name="T1" fmla="*/ 2147483647 h 489"/>
              <a:gd name="T2" fmla="*/ 2147483647 w 427"/>
              <a:gd name="T3" fmla="*/ 2147483647 h 489"/>
              <a:gd name="T4" fmla="*/ 2147483647 w 427"/>
              <a:gd name="T5" fmla="*/ 2147483647 h 489"/>
              <a:gd name="T6" fmla="*/ 2147483647 w 427"/>
              <a:gd name="T7" fmla="*/ 2147483647 h 489"/>
              <a:gd name="T8" fmla="*/ 2147483647 w 427"/>
              <a:gd name="T9" fmla="*/ 2147483647 h 489"/>
              <a:gd name="T10" fmla="*/ 2147483647 w 427"/>
              <a:gd name="T11" fmla="*/ 2147483647 h 489"/>
              <a:gd name="T12" fmla="*/ 2147483647 w 427"/>
              <a:gd name="T13" fmla="*/ 2147483647 h 489"/>
              <a:gd name="T14" fmla="*/ 2147483647 w 427"/>
              <a:gd name="T15" fmla="*/ 2147483647 h 489"/>
              <a:gd name="T16" fmla="*/ 2147483647 w 427"/>
              <a:gd name="T17" fmla="*/ 2147483647 h 489"/>
              <a:gd name="T18" fmla="*/ 2147483647 w 427"/>
              <a:gd name="T19" fmla="*/ 2147483647 h 489"/>
              <a:gd name="T20" fmla="*/ 2147483647 w 427"/>
              <a:gd name="T21" fmla="*/ 2147483647 h 48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27"/>
              <a:gd name="T34" fmla="*/ 0 h 489"/>
              <a:gd name="T35" fmla="*/ 427 w 427"/>
              <a:gd name="T36" fmla="*/ 489 h 48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27" h="489">
                <a:moveTo>
                  <a:pt x="0" y="489"/>
                </a:moveTo>
                <a:cubicBezTo>
                  <a:pt x="9" y="366"/>
                  <a:pt x="20" y="360"/>
                  <a:pt x="64" y="249"/>
                </a:cubicBezTo>
                <a:cubicBezTo>
                  <a:pt x="76" y="218"/>
                  <a:pt x="93" y="197"/>
                  <a:pt x="112" y="169"/>
                </a:cubicBezTo>
                <a:cubicBezTo>
                  <a:pt x="117" y="161"/>
                  <a:pt x="128" y="145"/>
                  <a:pt x="128" y="145"/>
                </a:cubicBezTo>
                <a:cubicBezTo>
                  <a:pt x="133" y="153"/>
                  <a:pt x="137" y="163"/>
                  <a:pt x="144" y="169"/>
                </a:cubicBezTo>
                <a:cubicBezTo>
                  <a:pt x="158" y="182"/>
                  <a:pt x="192" y="201"/>
                  <a:pt x="192" y="201"/>
                </a:cubicBezTo>
                <a:cubicBezTo>
                  <a:pt x="250" y="162"/>
                  <a:pt x="223" y="160"/>
                  <a:pt x="272" y="185"/>
                </a:cubicBezTo>
                <a:cubicBezTo>
                  <a:pt x="288" y="182"/>
                  <a:pt x="306" y="186"/>
                  <a:pt x="320" y="177"/>
                </a:cubicBezTo>
                <a:cubicBezTo>
                  <a:pt x="335" y="167"/>
                  <a:pt x="341" y="117"/>
                  <a:pt x="344" y="105"/>
                </a:cubicBezTo>
                <a:cubicBezTo>
                  <a:pt x="357" y="47"/>
                  <a:pt x="345" y="41"/>
                  <a:pt x="392" y="17"/>
                </a:cubicBezTo>
                <a:cubicBezTo>
                  <a:pt x="427" y="0"/>
                  <a:pt x="404" y="1"/>
                  <a:pt x="424" y="1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3987629" y="2078834"/>
            <a:ext cx="4812911" cy="2227924"/>
          </a:xfrm>
          <a:custGeom>
            <a:avLst/>
            <a:gdLst>
              <a:gd name="T0" fmla="*/ 2147483647 w 1283"/>
              <a:gd name="T1" fmla="*/ 2147483647 h 792"/>
              <a:gd name="T2" fmla="*/ 2147483647 w 1283"/>
              <a:gd name="T3" fmla="*/ 2147483647 h 792"/>
              <a:gd name="T4" fmla="*/ 2147483647 w 1283"/>
              <a:gd name="T5" fmla="*/ 2147483647 h 792"/>
              <a:gd name="T6" fmla="*/ 2147483647 w 1283"/>
              <a:gd name="T7" fmla="*/ 2147483647 h 792"/>
              <a:gd name="T8" fmla="*/ 2147483647 w 1283"/>
              <a:gd name="T9" fmla="*/ 2147483647 h 792"/>
              <a:gd name="T10" fmla="*/ 2147483647 w 1283"/>
              <a:gd name="T11" fmla="*/ 2147483647 h 792"/>
              <a:gd name="T12" fmla="*/ 2147483647 w 1283"/>
              <a:gd name="T13" fmla="*/ 2147483647 h 792"/>
              <a:gd name="T14" fmla="*/ 2147483647 w 1283"/>
              <a:gd name="T15" fmla="*/ 2147483647 h 792"/>
              <a:gd name="T16" fmla="*/ 2147483647 w 1283"/>
              <a:gd name="T17" fmla="*/ 2147483647 h 792"/>
              <a:gd name="T18" fmla="*/ 2147483647 w 1283"/>
              <a:gd name="T19" fmla="*/ 2147483647 h 792"/>
              <a:gd name="T20" fmla="*/ 2147483647 w 1283"/>
              <a:gd name="T21" fmla="*/ 2147483647 h 792"/>
              <a:gd name="T22" fmla="*/ 2147483647 w 1283"/>
              <a:gd name="T23" fmla="*/ 2147483647 h 792"/>
              <a:gd name="T24" fmla="*/ 2147483647 w 1283"/>
              <a:gd name="T25" fmla="*/ 2147483647 h 792"/>
              <a:gd name="T26" fmla="*/ 2147483647 w 1283"/>
              <a:gd name="T27" fmla="*/ 2147483647 h 792"/>
              <a:gd name="T28" fmla="*/ 2147483647 w 1283"/>
              <a:gd name="T29" fmla="*/ 2147483647 h 792"/>
              <a:gd name="T30" fmla="*/ 2147483647 w 1283"/>
              <a:gd name="T31" fmla="*/ 2147483647 h 792"/>
              <a:gd name="T32" fmla="*/ 2147483647 w 1283"/>
              <a:gd name="T33" fmla="*/ 2147483647 h 792"/>
              <a:gd name="T34" fmla="*/ 2147483647 w 1283"/>
              <a:gd name="T35" fmla="*/ 2147483647 h 792"/>
              <a:gd name="T36" fmla="*/ 2147483647 w 1283"/>
              <a:gd name="T37" fmla="*/ 0 h 792"/>
              <a:gd name="T38" fmla="*/ 2147483647 w 1283"/>
              <a:gd name="T39" fmla="*/ 2147483647 h 79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283"/>
              <a:gd name="T61" fmla="*/ 0 h 792"/>
              <a:gd name="T62" fmla="*/ 1283 w 1283"/>
              <a:gd name="T63" fmla="*/ 792 h 79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283" h="792">
                <a:moveTo>
                  <a:pt x="10" y="792"/>
                </a:moveTo>
                <a:cubicBezTo>
                  <a:pt x="55" y="610"/>
                  <a:pt x="0" y="763"/>
                  <a:pt x="82" y="648"/>
                </a:cubicBezTo>
                <a:cubicBezTo>
                  <a:pt x="89" y="638"/>
                  <a:pt x="86" y="622"/>
                  <a:pt x="94" y="612"/>
                </a:cubicBezTo>
                <a:cubicBezTo>
                  <a:pt x="111" y="591"/>
                  <a:pt x="142" y="584"/>
                  <a:pt x="166" y="576"/>
                </a:cubicBezTo>
                <a:cubicBezTo>
                  <a:pt x="202" y="580"/>
                  <a:pt x="238" y="591"/>
                  <a:pt x="274" y="588"/>
                </a:cubicBezTo>
                <a:cubicBezTo>
                  <a:pt x="302" y="586"/>
                  <a:pt x="353" y="512"/>
                  <a:pt x="358" y="504"/>
                </a:cubicBezTo>
                <a:cubicBezTo>
                  <a:pt x="369" y="486"/>
                  <a:pt x="364" y="456"/>
                  <a:pt x="382" y="444"/>
                </a:cubicBezTo>
                <a:cubicBezTo>
                  <a:pt x="406" y="428"/>
                  <a:pt x="438" y="436"/>
                  <a:pt x="466" y="432"/>
                </a:cubicBezTo>
                <a:cubicBezTo>
                  <a:pt x="556" y="402"/>
                  <a:pt x="445" y="443"/>
                  <a:pt x="538" y="396"/>
                </a:cubicBezTo>
                <a:cubicBezTo>
                  <a:pt x="589" y="370"/>
                  <a:pt x="650" y="370"/>
                  <a:pt x="706" y="360"/>
                </a:cubicBezTo>
                <a:cubicBezTo>
                  <a:pt x="718" y="348"/>
                  <a:pt x="731" y="337"/>
                  <a:pt x="742" y="324"/>
                </a:cubicBezTo>
                <a:cubicBezTo>
                  <a:pt x="751" y="313"/>
                  <a:pt x="752" y="291"/>
                  <a:pt x="766" y="288"/>
                </a:cubicBezTo>
                <a:cubicBezTo>
                  <a:pt x="797" y="282"/>
                  <a:pt x="872" y="303"/>
                  <a:pt x="910" y="312"/>
                </a:cubicBezTo>
                <a:cubicBezTo>
                  <a:pt x="938" y="308"/>
                  <a:pt x="968" y="311"/>
                  <a:pt x="994" y="300"/>
                </a:cubicBezTo>
                <a:cubicBezTo>
                  <a:pt x="1007" y="294"/>
                  <a:pt x="1008" y="274"/>
                  <a:pt x="1018" y="264"/>
                </a:cubicBezTo>
                <a:cubicBezTo>
                  <a:pt x="1028" y="254"/>
                  <a:pt x="1042" y="248"/>
                  <a:pt x="1054" y="240"/>
                </a:cubicBezTo>
                <a:cubicBezTo>
                  <a:pt x="1078" y="180"/>
                  <a:pt x="1089" y="152"/>
                  <a:pt x="1150" y="132"/>
                </a:cubicBezTo>
                <a:cubicBezTo>
                  <a:pt x="1206" y="76"/>
                  <a:pt x="1173" y="73"/>
                  <a:pt x="1246" y="36"/>
                </a:cubicBezTo>
                <a:cubicBezTo>
                  <a:pt x="1254" y="24"/>
                  <a:pt x="1256" y="0"/>
                  <a:pt x="1270" y="0"/>
                </a:cubicBezTo>
                <a:cubicBezTo>
                  <a:pt x="1283" y="0"/>
                  <a:pt x="1282" y="61"/>
                  <a:pt x="1282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88" name="Freeform 55"/>
          <p:cNvSpPr>
            <a:spLocks/>
          </p:cNvSpPr>
          <p:nvPr/>
        </p:nvSpPr>
        <p:spPr bwMode="auto">
          <a:xfrm>
            <a:off x="4655360" y="2112592"/>
            <a:ext cx="4328995" cy="2478283"/>
          </a:xfrm>
          <a:custGeom>
            <a:avLst/>
            <a:gdLst>
              <a:gd name="T0" fmla="*/ 0 w 1154"/>
              <a:gd name="T1" fmla="*/ 2147483647 h 881"/>
              <a:gd name="T2" fmla="*/ 2147483647 w 1154"/>
              <a:gd name="T3" fmla="*/ 2147483647 h 881"/>
              <a:gd name="T4" fmla="*/ 2147483647 w 1154"/>
              <a:gd name="T5" fmla="*/ 2147483647 h 881"/>
              <a:gd name="T6" fmla="*/ 2147483647 w 1154"/>
              <a:gd name="T7" fmla="*/ 2147483647 h 881"/>
              <a:gd name="T8" fmla="*/ 2147483647 w 1154"/>
              <a:gd name="T9" fmla="*/ 2147483647 h 881"/>
              <a:gd name="T10" fmla="*/ 2147483647 w 1154"/>
              <a:gd name="T11" fmla="*/ 2147483647 h 881"/>
              <a:gd name="T12" fmla="*/ 2147483647 w 1154"/>
              <a:gd name="T13" fmla="*/ 2147483647 h 881"/>
              <a:gd name="T14" fmla="*/ 2147483647 w 1154"/>
              <a:gd name="T15" fmla="*/ 2147483647 h 881"/>
              <a:gd name="T16" fmla="*/ 2147483647 w 1154"/>
              <a:gd name="T17" fmla="*/ 2147483647 h 881"/>
              <a:gd name="T18" fmla="*/ 2147483647 w 1154"/>
              <a:gd name="T19" fmla="*/ 2147483647 h 881"/>
              <a:gd name="T20" fmla="*/ 2147483647 w 1154"/>
              <a:gd name="T21" fmla="*/ 2147483647 h 881"/>
              <a:gd name="T22" fmla="*/ 2147483647 w 1154"/>
              <a:gd name="T23" fmla="*/ 2147483647 h 881"/>
              <a:gd name="T24" fmla="*/ 2147483647 w 1154"/>
              <a:gd name="T25" fmla="*/ 0 h 88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4"/>
              <a:gd name="T40" fmla="*/ 0 h 881"/>
              <a:gd name="T41" fmla="*/ 1154 w 1154"/>
              <a:gd name="T42" fmla="*/ 881 h 88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4" h="881">
                <a:moveTo>
                  <a:pt x="0" y="768"/>
                </a:moveTo>
                <a:cubicBezTo>
                  <a:pt x="25" y="667"/>
                  <a:pt x="51" y="696"/>
                  <a:pt x="156" y="708"/>
                </a:cubicBezTo>
                <a:cubicBezTo>
                  <a:pt x="178" y="730"/>
                  <a:pt x="209" y="743"/>
                  <a:pt x="228" y="768"/>
                </a:cubicBezTo>
                <a:cubicBezTo>
                  <a:pt x="313" y="881"/>
                  <a:pt x="219" y="810"/>
                  <a:pt x="300" y="864"/>
                </a:cubicBezTo>
                <a:cubicBezTo>
                  <a:pt x="427" y="839"/>
                  <a:pt x="431" y="773"/>
                  <a:pt x="492" y="672"/>
                </a:cubicBezTo>
                <a:cubicBezTo>
                  <a:pt x="514" y="635"/>
                  <a:pt x="540" y="600"/>
                  <a:pt x="564" y="564"/>
                </a:cubicBezTo>
                <a:cubicBezTo>
                  <a:pt x="577" y="545"/>
                  <a:pt x="604" y="540"/>
                  <a:pt x="624" y="528"/>
                </a:cubicBezTo>
                <a:cubicBezTo>
                  <a:pt x="676" y="459"/>
                  <a:pt x="693" y="457"/>
                  <a:pt x="780" y="432"/>
                </a:cubicBezTo>
                <a:cubicBezTo>
                  <a:pt x="828" y="400"/>
                  <a:pt x="830" y="365"/>
                  <a:pt x="876" y="324"/>
                </a:cubicBezTo>
                <a:cubicBezTo>
                  <a:pt x="942" y="266"/>
                  <a:pt x="1022" y="221"/>
                  <a:pt x="1092" y="168"/>
                </a:cubicBezTo>
                <a:cubicBezTo>
                  <a:pt x="1096" y="148"/>
                  <a:pt x="1093" y="125"/>
                  <a:pt x="1104" y="108"/>
                </a:cubicBezTo>
                <a:cubicBezTo>
                  <a:pt x="1111" y="97"/>
                  <a:pt x="1133" y="107"/>
                  <a:pt x="1140" y="96"/>
                </a:cubicBezTo>
                <a:cubicBezTo>
                  <a:pt x="1154" y="74"/>
                  <a:pt x="1152" y="27"/>
                  <a:pt x="11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349910" y="2112591"/>
            <a:ext cx="2708435" cy="714511"/>
          </a:xfrm>
          <a:custGeom>
            <a:avLst/>
            <a:gdLst>
              <a:gd name="T0" fmla="*/ 0 w 722"/>
              <a:gd name="T1" fmla="*/ 2147483647 h 254"/>
              <a:gd name="T2" fmla="*/ 2147483647 w 722"/>
              <a:gd name="T3" fmla="*/ 2147483647 h 254"/>
              <a:gd name="T4" fmla="*/ 2147483647 w 722"/>
              <a:gd name="T5" fmla="*/ 2147483647 h 254"/>
              <a:gd name="T6" fmla="*/ 2147483647 w 722"/>
              <a:gd name="T7" fmla="*/ 2147483647 h 254"/>
              <a:gd name="T8" fmla="*/ 2147483647 w 722"/>
              <a:gd name="T9" fmla="*/ 2147483647 h 254"/>
              <a:gd name="T10" fmla="*/ 2147483647 w 722"/>
              <a:gd name="T11" fmla="*/ 2147483647 h 254"/>
              <a:gd name="T12" fmla="*/ 2147483647 w 722"/>
              <a:gd name="T13" fmla="*/ 2147483647 h 254"/>
              <a:gd name="T14" fmla="*/ 2147483647 w 722"/>
              <a:gd name="T15" fmla="*/ 0 h 2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2"/>
              <a:gd name="T25" fmla="*/ 0 h 254"/>
              <a:gd name="T26" fmla="*/ 722 w 722"/>
              <a:gd name="T27" fmla="*/ 254 h 25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2" h="254">
                <a:moveTo>
                  <a:pt x="0" y="180"/>
                </a:moveTo>
                <a:cubicBezTo>
                  <a:pt x="32" y="184"/>
                  <a:pt x="67" y="178"/>
                  <a:pt x="96" y="192"/>
                </a:cubicBezTo>
                <a:cubicBezTo>
                  <a:pt x="112" y="200"/>
                  <a:pt x="104" y="231"/>
                  <a:pt x="120" y="240"/>
                </a:cubicBezTo>
                <a:cubicBezTo>
                  <a:pt x="145" y="254"/>
                  <a:pt x="176" y="248"/>
                  <a:pt x="204" y="252"/>
                </a:cubicBezTo>
                <a:cubicBezTo>
                  <a:pt x="309" y="222"/>
                  <a:pt x="403" y="184"/>
                  <a:pt x="504" y="144"/>
                </a:cubicBezTo>
                <a:cubicBezTo>
                  <a:pt x="527" y="135"/>
                  <a:pt x="555" y="134"/>
                  <a:pt x="576" y="120"/>
                </a:cubicBezTo>
                <a:cubicBezTo>
                  <a:pt x="616" y="93"/>
                  <a:pt x="650" y="63"/>
                  <a:pt x="696" y="48"/>
                </a:cubicBezTo>
                <a:cubicBezTo>
                  <a:pt x="722" y="9"/>
                  <a:pt x="720" y="26"/>
                  <a:pt x="7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0" name="Freeform 57"/>
          <p:cNvSpPr>
            <a:spLocks/>
          </p:cNvSpPr>
          <p:nvPr/>
        </p:nvSpPr>
        <p:spPr bwMode="auto">
          <a:xfrm>
            <a:off x="3394924" y="2517668"/>
            <a:ext cx="5852021" cy="1147718"/>
          </a:xfrm>
          <a:custGeom>
            <a:avLst/>
            <a:gdLst>
              <a:gd name="T0" fmla="*/ 0 w 1560"/>
              <a:gd name="T1" fmla="*/ 2147483647 h 408"/>
              <a:gd name="T2" fmla="*/ 2147483647 w 1560"/>
              <a:gd name="T3" fmla="*/ 2147483647 h 408"/>
              <a:gd name="T4" fmla="*/ 2147483647 w 1560"/>
              <a:gd name="T5" fmla="*/ 2147483647 h 408"/>
              <a:gd name="T6" fmla="*/ 2147483647 w 1560"/>
              <a:gd name="T7" fmla="*/ 2147483647 h 408"/>
              <a:gd name="T8" fmla="*/ 2147483647 w 1560"/>
              <a:gd name="T9" fmla="*/ 2147483647 h 408"/>
              <a:gd name="T10" fmla="*/ 2147483647 w 1560"/>
              <a:gd name="T11" fmla="*/ 2147483647 h 408"/>
              <a:gd name="T12" fmla="*/ 2147483647 w 1560"/>
              <a:gd name="T13" fmla="*/ 2147483647 h 408"/>
              <a:gd name="T14" fmla="*/ 2147483647 w 1560"/>
              <a:gd name="T15" fmla="*/ 2147483647 h 408"/>
              <a:gd name="T16" fmla="*/ 2147483647 w 1560"/>
              <a:gd name="T17" fmla="*/ 2147483647 h 408"/>
              <a:gd name="T18" fmla="*/ 2147483647 w 1560"/>
              <a:gd name="T19" fmla="*/ 2147483647 h 408"/>
              <a:gd name="T20" fmla="*/ 2147483647 w 1560"/>
              <a:gd name="T21" fmla="*/ 2147483647 h 408"/>
              <a:gd name="T22" fmla="*/ 2147483647 w 1560"/>
              <a:gd name="T23" fmla="*/ 2147483647 h 408"/>
              <a:gd name="T24" fmla="*/ 2147483647 w 1560"/>
              <a:gd name="T25" fmla="*/ 2147483647 h 408"/>
              <a:gd name="T26" fmla="*/ 2147483647 w 1560"/>
              <a:gd name="T27" fmla="*/ 2147483647 h 408"/>
              <a:gd name="T28" fmla="*/ 2147483647 w 1560"/>
              <a:gd name="T29" fmla="*/ 2147483647 h 408"/>
              <a:gd name="T30" fmla="*/ 2147483647 w 1560"/>
              <a:gd name="T31" fmla="*/ 2147483647 h 408"/>
              <a:gd name="T32" fmla="*/ 2147483647 w 1560"/>
              <a:gd name="T33" fmla="*/ 2147483647 h 408"/>
              <a:gd name="T34" fmla="*/ 2147483647 w 1560"/>
              <a:gd name="T35" fmla="*/ 2147483647 h 408"/>
              <a:gd name="T36" fmla="*/ 2147483647 w 1560"/>
              <a:gd name="T37" fmla="*/ 0 h 40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560"/>
              <a:gd name="T58" fmla="*/ 0 h 408"/>
              <a:gd name="T59" fmla="*/ 1560 w 1560"/>
              <a:gd name="T60" fmla="*/ 408 h 40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560" h="408">
                <a:moveTo>
                  <a:pt x="0" y="288"/>
                </a:moveTo>
                <a:cubicBezTo>
                  <a:pt x="32" y="280"/>
                  <a:pt x="65" y="275"/>
                  <a:pt x="96" y="264"/>
                </a:cubicBezTo>
                <a:cubicBezTo>
                  <a:pt x="126" y="253"/>
                  <a:pt x="150" y="227"/>
                  <a:pt x="180" y="216"/>
                </a:cubicBezTo>
                <a:cubicBezTo>
                  <a:pt x="207" y="206"/>
                  <a:pt x="236" y="201"/>
                  <a:pt x="264" y="192"/>
                </a:cubicBezTo>
                <a:cubicBezTo>
                  <a:pt x="306" y="206"/>
                  <a:pt x="302" y="197"/>
                  <a:pt x="324" y="240"/>
                </a:cubicBezTo>
                <a:cubicBezTo>
                  <a:pt x="330" y="251"/>
                  <a:pt x="327" y="267"/>
                  <a:pt x="336" y="276"/>
                </a:cubicBezTo>
                <a:cubicBezTo>
                  <a:pt x="345" y="285"/>
                  <a:pt x="360" y="284"/>
                  <a:pt x="372" y="288"/>
                </a:cubicBezTo>
                <a:cubicBezTo>
                  <a:pt x="481" y="397"/>
                  <a:pt x="410" y="365"/>
                  <a:pt x="600" y="336"/>
                </a:cubicBezTo>
                <a:cubicBezTo>
                  <a:pt x="639" y="362"/>
                  <a:pt x="663" y="393"/>
                  <a:pt x="708" y="408"/>
                </a:cubicBezTo>
                <a:cubicBezTo>
                  <a:pt x="772" y="365"/>
                  <a:pt x="887" y="290"/>
                  <a:pt x="912" y="216"/>
                </a:cubicBezTo>
                <a:cubicBezTo>
                  <a:pt x="925" y="176"/>
                  <a:pt x="926" y="131"/>
                  <a:pt x="948" y="96"/>
                </a:cubicBezTo>
                <a:cubicBezTo>
                  <a:pt x="955" y="85"/>
                  <a:pt x="973" y="90"/>
                  <a:pt x="984" y="84"/>
                </a:cubicBezTo>
                <a:cubicBezTo>
                  <a:pt x="1098" y="27"/>
                  <a:pt x="906" y="98"/>
                  <a:pt x="1092" y="36"/>
                </a:cubicBezTo>
                <a:cubicBezTo>
                  <a:pt x="1104" y="32"/>
                  <a:pt x="1128" y="24"/>
                  <a:pt x="1128" y="24"/>
                </a:cubicBezTo>
                <a:cubicBezTo>
                  <a:pt x="1191" y="37"/>
                  <a:pt x="1182" y="29"/>
                  <a:pt x="1236" y="60"/>
                </a:cubicBezTo>
                <a:cubicBezTo>
                  <a:pt x="1249" y="67"/>
                  <a:pt x="1258" y="79"/>
                  <a:pt x="1272" y="84"/>
                </a:cubicBezTo>
                <a:cubicBezTo>
                  <a:pt x="1303" y="95"/>
                  <a:pt x="1368" y="108"/>
                  <a:pt x="1368" y="108"/>
                </a:cubicBezTo>
                <a:cubicBezTo>
                  <a:pt x="1404" y="100"/>
                  <a:pt x="1443" y="99"/>
                  <a:pt x="1476" y="84"/>
                </a:cubicBezTo>
                <a:cubicBezTo>
                  <a:pt x="1530" y="59"/>
                  <a:pt x="1511" y="0"/>
                  <a:pt x="15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1" name="Line 58"/>
          <p:cNvSpPr>
            <a:spLocks noChangeShapeType="1"/>
          </p:cNvSpPr>
          <p:nvPr/>
        </p:nvSpPr>
        <p:spPr bwMode="auto">
          <a:xfrm>
            <a:off x="4043897" y="2118217"/>
            <a:ext cx="0" cy="21688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2" name="Line 59"/>
          <p:cNvSpPr>
            <a:spLocks noChangeShapeType="1"/>
          </p:cNvSpPr>
          <p:nvPr/>
        </p:nvSpPr>
        <p:spPr bwMode="auto">
          <a:xfrm>
            <a:off x="4722882" y="2118217"/>
            <a:ext cx="0" cy="21688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349908" y="2146348"/>
            <a:ext cx="630218" cy="286930"/>
          </a:xfrm>
          <a:custGeom>
            <a:avLst/>
            <a:gdLst>
              <a:gd name="T0" fmla="*/ 0 w 168"/>
              <a:gd name="T1" fmla="*/ 2147483647 h 102"/>
              <a:gd name="T2" fmla="*/ 2147483647 w 168"/>
              <a:gd name="T3" fmla="*/ 0 h 102"/>
              <a:gd name="T4" fmla="*/ 0 60000 65536"/>
              <a:gd name="T5" fmla="*/ 0 60000 65536"/>
              <a:gd name="T6" fmla="*/ 0 w 168"/>
              <a:gd name="T7" fmla="*/ 0 h 102"/>
              <a:gd name="T8" fmla="*/ 168 w 168"/>
              <a:gd name="T9" fmla="*/ 102 h 10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8" h="102">
                <a:moveTo>
                  <a:pt x="0" y="72"/>
                </a:moveTo>
                <a:cubicBezTo>
                  <a:pt x="122" y="63"/>
                  <a:pt x="168" y="102"/>
                  <a:pt x="1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4" name="Freeform 61"/>
          <p:cNvSpPr>
            <a:spLocks/>
          </p:cNvSpPr>
          <p:nvPr/>
        </p:nvSpPr>
        <p:spPr bwMode="auto">
          <a:xfrm>
            <a:off x="3394924" y="2146347"/>
            <a:ext cx="1260435" cy="829845"/>
          </a:xfrm>
          <a:custGeom>
            <a:avLst/>
            <a:gdLst>
              <a:gd name="T0" fmla="*/ 0 w 336"/>
              <a:gd name="T1" fmla="*/ 2147483647 h 295"/>
              <a:gd name="T2" fmla="*/ 2147483647 w 336"/>
              <a:gd name="T3" fmla="*/ 2147483647 h 295"/>
              <a:gd name="T4" fmla="*/ 2147483647 w 336"/>
              <a:gd name="T5" fmla="*/ 2147483647 h 295"/>
              <a:gd name="T6" fmla="*/ 2147483647 w 336"/>
              <a:gd name="T7" fmla="*/ 2147483647 h 295"/>
              <a:gd name="T8" fmla="*/ 2147483647 w 336"/>
              <a:gd name="T9" fmla="*/ 2147483647 h 295"/>
              <a:gd name="T10" fmla="*/ 2147483647 w 336"/>
              <a:gd name="T11" fmla="*/ 2147483647 h 295"/>
              <a:gd name="T12" fmla="*/ 2147483647 w 336"/>
              <a:gd name="T13" fmla="*/ 0 h 29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6"/>
              <a:gd name="T22" fmla="*/ 0 h 295"/>
              <a:gd name="T23" fmla="*/ 336 w 336"/>
              <a:gd name="T24" fmla="*/ 295 h 29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6" h="295">
                <a:moveTo>
                  <a:pt x="0" y="288"/>
                </a:moveTo>
                <a:cubicBezTo>
                  <a:pt x="40" y="284"/>
                  <a:pt x="85" y="295"/>
                  <a:pt x="120" y="276"/>
                </a:cubicBezTo>
                <a:cubicBezTo>
                  <a:pt x="138" y="266"/>
                  <a:pt x="121" y="233"/>
                  <a:pt x="132" y="216"/>
                </a:cubicBezTo>
                <a:cubicBezTo>
                  <a:pt x="139" y="205"/>
                  <a:pt x="157" y="210"/>
                  <a:pt x="168" y="204"/>
                </a:cubicBezTo>
                <a:cubicBezTo>
                  <a:pt x="181" y="198"/>
                  <a:pt x="192" y="188"/>
                  <a:pt x="204" y="180"/>
                </a:cubicBezTo>
                <a:cubicBezTo>
                  <a:pt x="230" y="129"/>
                  <a:pt x="245" y="102"/>
                  <a:pt x="300" y="84"/>
                </a:cubicBezTo>
                <a:cubicBezTo>
                  <a:pt x="318" y="57"/>
                  <a:pt x="336" y="34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5" name="Line 62"/>
          <p:cNvSpPr>
            <a:spLocks noChangeShapeType="1"/>
          </p:cNvSpPr>
          <p:nvPr/>
        </p:nvSpPr>
        <p:spPr bwMode="auto">
          <a:xfrm>
            <a:off x="8639235" y="2118217"/>
            <a:ext cx="0" cy="21688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6" name="Freeform 64"/>
          <p:cNvSpPr>
            <a:spLocks/>
          </p:cNvSpPr>
          <p:nvPr/>
        </p:nvSpPr>
        <p:spPr bwMode="auto">
          <a:xfrm>
            <a:off x="8661743" y="3699143"/>
            <a:ext cx="630218" cy="573859"/>
          </a:xfrm>
          <a:custGeom>
            <a:avLst/>
            <a:gdLst>
              <a:gd name="T0" fmla="*/ 0 w 168"/>
              <a:gd name="T1" fmla="*/ 2147483647 h 204"/>
              <a:gd name="T2" fmla="*/ 2147483647 w 168"/>
              <a:gd name="T3" fmla="*/ 2147483647 h 204"/>
              <a:gd name="T4" fmla="*/ 2147483647 w 168"/>
              <a:gd name="T5" fmla="*/ 2147483647 h 204"/>
              <a:gd name="T6" fmla="*/ 2147483647 w 168"/>
              <a:gd name="T7" fmla="*/ 0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204"/>
              <a:gd name="T14" fmla="*/ 168 w 168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204">
                <a:moveTo>
                  <a:pt x="0" y="204"/>
                </a:moveTo>
                <a:cubicBezTo>
                  <a:pt x="21" y="119"/>
                  <a:pt x="17" y="107"/>
                  <a:pt x="108" y="84"/>
                </a:cubicBezTo>
                <a:cubicBezTo>
                  <a:pt x="116" y="60"/>
                  <a:pt x="108" y="20"/>
                  <a:pt x="132" y="12"/>
                </a:cubicBezTo>
                <a:cubicBezTo>
                  <a:pt x="144" y="8"/>
                  <a:pt x="168" y="0"/>
                  <a:pt x="1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7" name="Line 66"/>
          <p:cNvSpPr>
            <a:spLocks noChangeShapeType="1"/>
          </p:cNvSpPr>
          <p:nvPr/>
        </p:nvSpPr>
        <p:spPr bwMode="auto">
          <a:xfrm>
            <a:off x="6084602" y="2118217"/>
            <a:ext cx="0" cy="21688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198" name="Freeform 67"/>
          <p:cNvSpPr>
            <a:spLocks/>
          </p:cNvSpPr>
          <p:nvPr/>
        </p:nvSpPr>
        <p:spPr bwMode="auto">
          <a:xfrm>
            <a:off x="6084603" y="3139347"/>
            <a:ext cx="3402426" cy="1083020"/>
          </a:xfrm>
          <a:custGeom>
            <a:avLst/>
            <a:gdLst>
              <a:gd name="T0" fmla="*/ 0 w 168"/>
              <a:gd name="T1" fmla="*/ 2147483647 h 204"/>
              <a:gd name="T2" fmla="*/ 2147483647 w 168"/>
              <a:gd name="T3" fmla="*/ 2147483647 h 204"/>
              <a:gd name="T4" fmla="*/ 2147483647 w 168"/>
              <a:gd name="T5" fmla="*/ 2147483647 h 204"/>
              <a:gd name="T6" fmla="*/ 2147483647 w 168"/>
              <a:gd name="T7" fmla="*/ 0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204"/>
              <a:gd name="T14" fmla="*/ 168 w 168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204">
                <a:moveTo>
                  <a:pt x="0" y="204"/>
                </a:moveTo>
                <a:cubicBezTo>
                  <a:pt x="21" y="119"/>
                  <a:pt x="17" y="107"/>
                  <a:pt x="108" y="84"/>
                </a:cubicBezTo>
                <a:cubicBezTo>
                  <a:pt x="116" y="60"/>
                  <a:pt x="108" y="20"/>
                  <a:pt x="132" y="12"/>
                </a:cubicBezTo>
                <a:cubicBezTo>
                  <a:pt x="144" y="8"/>
                  <a:pt x="168" y="0"/>
                  <a:pt x="1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cxnSp>
        <p:nvCxnSpPr>
          <p:cNvPr id="35" name="Straight Connector 34"/>
          <p:cNvCxnSpPr>
            <a:cxnSpLocks noChangeShapeType="1"/>
          </p:cNvCxnSpPr>
          <p:nvPr/>
        </p:nvCxnSpPr>
        <p:spPr bwMode="auto">
          <a:xfrm>
            <a:off x="9783379" y="5566998"/>
            <a:ext cx="4081410" cy="2295437"/>
          </a:xfrm>
          <a:prstGeom prst="line">
            <a:avLst/>
          </a:prstGeom>
          <a:noFill/>
          <a:ln w="76200" algn="ctr">
            <a:solidFill>
              <a:schemeClr val="accent2"/>
            </a:solidFill>
            <a:round/>
            <a:headEnd/>
            <a:tailEnd/>
          </a:ln>
        </p:spPr>
      </p:cxn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360602" y="8883559"/>
            <a:ext cx="15308319" cy="3254225"/>
            <a:chOff x="2267744" y="5013176"/>
            <a:chExt cx="6479197" cy="1836644"/>
          </a:xfrm>
        </p:grpSpPr>
        <p:graphicFrame>
          <p:nvGraphicFramePr>
            <p:cNvPr id="7170" name="Object 44"/>
            <p:cNvGraphicFramePr>
              <a:graphicFrameLocks noChangeAspect="1"/>
            </p:cNvGraphicFramePr>
            <p:nvPr/>
          </p:nvGraphicFramePr>
          <p:xfrm>
            <a:off x="2267744" y="5013176"/>
            <a:ext cx="3995738" cy="960437"/>
          </p:xfrm>
          <a:graphic>
            <a:graphicData uri="http://schemas.openxmlformats.org/presentationml/2006/ole">
              <p:oleObj spid="_x0000_s833539" name="Equation" r:id="rId6" imgW="2145960" imgH="431640" progId="Equation.DSMT4">
                <p:embed/>
              </p:oleObj>
            </a:graphicData>
          </a:graphic>
        </p:graphicFrame>
        <p:cxnSp>
          <p:nvCxnSpPr>
            <p:cNvPr id="7201" name="Straight Arrow Connector 32"/>
            <p:cNvCxnSpPr>
              <a:cxnSpLocks noChangeShapeType="1"/>
            </p:cNvCxnSpPr>
            <p:nvPr/>
          </p:nvCxnSpPr>
          <p:spPr bwMode="auto">
            <a:xfrm rot="10800000">
              <a:off x="5867400" y="5732463"/>
              <a:ext cx="576263" cy="36036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7202" name="TextBox 34"/>
            <p:cNvSpPr txBox="1">
              <a:spLocks noChangeArrowheads="1"/>
            </p:cNvSpPr>
            <p:nvPr/>
          </p:nvSpPr>
          <p:spPr bwMode="auto">
            <a:xfrm>
              <a:off x="6516688" y="5807589"/>
              <a:ext cx="2230253" cy="1042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external current</a:t>
              </a:r>
            </a:p>
            <a:p>
              <a:r>
                <a:rPr lang="en-US" dirty="0"/>
                <a:t>input</a:t>
              </a:r>
            </a:p>
          </p:txBody>
        </p:sp>
        <p:sp>
          <p:nvSpPr>
            <p:cNvPr id="7203" name="TextBox 35"/>
            <p:cNvSpPr txBox="1">
              <a:spLocks noChangeArrowheads="1"/>
            </p:cNvSpPr>
            <p:nvPr/>
          </p:nvSpPr>
          <p:spPr bwMode="auto">
            <a:xfrm>
              <a:off x="2843808" y="6165304"/>
              <a:ext cx="3124471" cy="54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excitatory input spikes</a:t>
              </a:r>
            </a:p>
          </p:txBody>
        </p:sp>
        <p:cxnSp>
          <p:nvCxnSpPr>
            <p:cNvPr id="7204" name="Straight Arrow Connector 39"/>
            <p:cNvCxnSpPr>
              <a:cxnSpLocks noChangeShapeType="1"/>
            </p:cNvCxnSpPr>
            <p:nvPr/>
          </p:nvCxnSpPr>
          <p:spPr bwMode="auto">
            <a:xfrm flipV="1">
              <a:off x="4427984" y="5733256"/>
              <a:ext cx="360040" cy="50405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38" name="Straight Connector 3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13-part 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membrane potential density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71989</TotalTime>
  <Words>1059</Words>
  <Application>Microsoft Office PowerPoint</Application>
  <PresentationFormat>Custom</PresentationFormat>
  <Paragraphs>313</Paragraphs>
  <Slides>29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Thème Office</vt:lpstr>
      <vt:lpstr>Equation</vt:lpstr>
      <vt:lpstr>Biological Modeling  of Neural Networks: </vt:lpstr>
      <vt:lpstr>Slide 2</vt:lpstr>
      <vt:lpstr>Slide 3</vt:lpstr>
      <vt:lpstr>Slide 4</vt:lpstr>
      <vt:lpstr>Slide 5</vt:lpstr>
      <vt:lpstr>Slide 6</vt:lpstr>
      <vt:lpstr>Slide 7</vt:lpstr>
      <vt:lpstr>Biological Modeling  of Neural Networks: </vt:lpstr>
      <vt:lpstr>Slide 9</vt:lpstr>
      <vt:lpstr>Slide 10</vt:lpstr>
      <vt:lpstr>Slide 11</vt:lpstr>
      <vt:lpstr>Biological Modeling  of Neural Networks: </vt:lpstr>
      <vt:lpstr>Slide 13</vt:lpstr>
      <vt:lpstr>Slide 14</vt:lpstr>
      <vt:lpstr>Slide 15</vt:lpstr>
      <vt:lpstr>Biological Modeling  of Neural Networks: </vt:lpstr>
      <vt:lpstr>Slide 17</vt:lpstr>
      <vt:lpstr>Slide 18</vt:lpstr>
      <vt:lpstr>Slide 19</vt:lpstr>
      <vt:lpstr>Biological Modeling  of Neural Networks: 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EPFL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Didier Bonvin</dc:creator>
  <cp:lastModifiedBy>gerstner</cp:lastModifiedBy>
  <cp:revision>1266</cp:revision>
  <cp:lastPrinted>2013-05-07T08:05:56Z</cp:lastPrinted>
  <dcterms:created xsi:type="dcterms:W3CDTF">2011-05-09T14:50:50Z</dcterms:created>
  <dcterms:modified xsi:type="dcterms:W3CDTF">2014-05-25T19:51:56Z</dcterms:modified>
</cp:coreProperties>
</file>